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3" r:id="rId3"/>
    <p:sldId id="260" r:id="rId4"/>
    <p:sldId id="262" r:id="rId5"/>
    <p:sldId id="278" r:id="rId6"/>
    <p:sldId id="271" r:id="rId7"/>
    <p:sldId id="289" r:id="rId8"/>
    <p:sldId id="257" r:id="rId9"/>
    <p:sldId id="291" r:id="rId10"/>
    <p:sldId id="29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3399"/>
  </p:normalViewPr>
  <p:slideViewPr>
    <p:cSldViewPr snapToGrid="0" snapToObjects="1">
      <p:cViewPr varScale="1">
        <p:scale>
          <a:sx n="111" d="100"/>
          <a:sy n="111" d="100"/>
        </p:scale>
        <p:origin x="3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3973E-D1E9-6846-BD72-EDCC5C14A79C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F9DFC-6C6C-D346-82CC-5E858E9BA48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1228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FALAR DAS CONTRIBUIÇÕES GERENCIAIS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F9DFC-6C6C-D346-82CC-5E858E9BA48F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9313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8AAA5-CA4D-0749-ABF8-608D37A56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30FDB4-C77E-2342-9B62-7F7D11A7A3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4668F-A98A-ED4A-A66F-0D1D2CC1D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4BEA37-E976-154C-9B74-DE234DE43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576208-DE50-6D41-8C95-B11131F93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8507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C6778-22F2-7646-81C9-DCBEAD1FB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170672-F159-3044-B7A6-D63827140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944A2-921E-FE40-A23D-F07B9616D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F1C77-3CEF-4344-BC88-A1A900329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8934E6-4A4D-9748-9C48-0C665E8F2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4047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513832-EE26-6D47-8B09-3786A6D26E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8F1DC-0D3F-1E4C-A46C-AD2062C0B7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A94006-D4D1-D047-87EF-D4A04BEEC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AD0AA-2896-0F45-BC71-7F61F6EFA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AFA76-7370-AF41-9E76-3FEAF045C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583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7426D-9FDF-5C4D-A266-93331671A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17DA6-6F4B-B64D-A186-7E6161690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35015-B1DA-5B43-8848-98C6123FC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439D-CBA1-5E41-8B0B-0A9977063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D9BB3-DBE9-AB49-A3CB-B80DB25AD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1253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BBFCA-24B5-D043-945B-7EACA17A9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B53D35-FD61-0840-A330-ADDDC6FE3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DB0F1-71AD-A74B-BEF0-9E791700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0832B-7E6C-8747-A308-BD9E6456E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63C54-8C63-D042-B202-BEB3C4BBC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7155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30247-5698-4C40-AEBF-AB0E73ED9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1DF2F-A2F3-F149-91B1-72CC7A36BC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888C4-34E6-6845-B2A4-84B3A315BF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A77DA-D1C8-DD44-8C21-39987A09E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FBB0AC-5A44-A144-8EFA-C8E87295E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393616-B10D-8449-B4D6-B11F2C3B3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591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E9430-9D8F-7A44-A098-A2C3CADF3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C30B1-CD3A-404A-BD4B-D947BC5AB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796C72-2E0B-1448-A3F5-8CD713FA7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5611DD-E0EE-4A46-A44E-3803682EAD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F1448B-E32C-484D-B331-6E44132249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12326E-2657-4D4D-9C43-592E317FF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65DA07-2CA0-214B-B4CC-EFF5D56DD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CB6F0B-7609-7143-9BB9-0BB5B1FC4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11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FF5C2-97B0-244B-8DC3-244F938A9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48417C-7673-8E40-B369-10804270F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A8D082-B893-544E-802F-C10D5A3EB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D659C4-14D8-8741-805D-EB5E2BF19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3018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9A0EFE-472E-5C41-B37D-FBA46FD61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D3817D-24B3-6D41-B168-4DEA37E7E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B8D899-7E0C-CE40-8404-6370CA0D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4690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39783-3365-F041-81E7-FB962DD90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C428C-FD96-0A47-AF29-248E81219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07C33F-43A7-3543-9ECB-4207AA3BE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0FA063-C1A8-3044-9371-7E3654ADE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C471FC-A18D-2A44-974C-52A6903F0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5A72C-64D5-E44B-85C6-0D15664FF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760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BBC62-20C0-2C4B-B4F9-0C1134D08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C9FDA5-AFE3-6747-8749-250BA379B6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0BC34E-49E5-4A4C-9633-35805E7948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EF7376-DA24-0F46-8894-3FAE14BFA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4A335-11EC-2943-BC42-3152AF918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550217-5B95-0845-A247-38206941C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5388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E9AE61-A992-924B-BF6C-ECBDC83FC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B0B66-0CBB-2B4C-8E9E-F2F76C6AF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D8710-38FE-4540-811D-286AB4B8DE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96801-5394-4E46-8BD9-30021258E559}" type="datetimeFigureOut">
              <a:rPr lang="pt-BR" smtClean="0"/>
              <a:t>11/03/2020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8C9630-9D1E-1F4F-8880-CFDF99999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273A8-BF2F-8341-B75E-7546F47A0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31726-C438-EA4A-AC2E-89FE9666501F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452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BD59D-C9D5-724A-8DB0-CF94007E54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2508" y="1080430"/>
            <a:ext cx="10126980" cy="2565143"/>
          </a:xfrm>
        </p:spPr>
        <p:txBody>
          <a:bodyPr>
            <a:noAutofit/>
          </a:bodyPr>
          <a:lstStyle/>
          <a:p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Construção de Modelos Mentais com base no Comportamento do Consumidor e nos Atributos de Decisão de Compra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289AEB-8FCF-EA4A-8150-CE7A81D2D8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8" y="3967773"/>
            <a:ext cx="9144000" cy="2295842"/>
          </a:xfrm>
        </p:spPr>
        <p:txBody>
          <a:bodyPr>
            <a:normAutofit/>
          </a:bodyPr>
          <a:lstStyle/>
          <a:p>
            <a:r>
              <a:rPr lang="pt-BR" b="1" dirty="0"/>
              <a:t>EQUIPE DO PROJETO</a:t>
            </a:r>
          </a:p>
          <a:p>
            <a:r>
              <a:rPr lang="pt-BR" dirty="0"/>
              <a:t>Coordenador: Prof. Me. Lenoir Hoeckesfeld	</a:t>
            </a:r>
            <a:br>
              <a:rPr lang="pt-BR" dirty="0"/>
            </a:br>
            <a:r>
              <a:rPr lang="pt-BR" dirty="0"/>
              <a:t>Bolsista IC </a:t>
            </a:r>
            <a:r>
              <a:rPr lang="pt-BR" dirty="0" err="1"/>
              <a:t>Fapemat</a:t>
            </a:r>
            <a:r>
              <a:rPr lang="pt-BR" dirty="0"/>
              <a:t>: </a:t>
            </a:r>
            <a:r>
              <a:rPr lang="pt-BR" dirty="0" err="1"/>
              <a:t>Taynara</a:t>
            </a:r>
            <a:r>
              <a:rPr lang="pt-BR" dirty="0"/>
              <a:t> de Souza Fernandes </a:t>
            </a:r>
          </a:p>
          <a:p>
            <a:r>
              <a:rPr lang="pt-BR" dirty="0"/>
              <a:t>Docente Voluntário: Ednei Isidoro de Almeida</a:t>
            </a:r>
            <a:br>
              <a:rPr lang="pt-BR" dirty="0"/>
            </a:br>
            <a:r>
              <a:rPr lang="pt-BR" dirty="0"/>
              <a:t>Discente Voluntário: Leonardo de Oliveira Gonçalves Vieira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F13A41-4928-2642-A4D5-F87F3DA5D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529"/>
            <a:ext cx="3719598" cy="12454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88DC24-54E5-FF46-B7E6-88C8E9FDC876}"/>
              </a:ext>
            </a:extLst>
          </p:cNvPr>
          <p:cNvSpPr txBox="1"/>
          <p:nvPr/>
        </p:nvSpPr>
        <p:spPr>
          <a:xfrm>
            <a:off x="4922441" y="6352687"/>
            <a:ext cx="2347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11 de março de 2020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CD52E-5F0B-6E41-880C-9A3886F6B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404" y="202808"/>
            <a:ext cx="3535465" cy="1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27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D3A9E89-033E-4C4A-8C41-416DABFFD3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293361-111E-427D-8E5B-256944AC83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27535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857B3D-DFFB-3A44-843E-93E561905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87479"/>
            <a:ext cx="3444240" cy="1574874"/>
          </a:xfrm>
        </p:spPr>
        <p:txBody>
          <a:bodyPr anchor="b">
            <a:normAutofit/>
          </a:bodyPr>
          <a:lstStyle/>
          <a:p>
            <a:r>
              <a:rPr lang="pt-BR" sz="3400" b="1" dirty="0"/>
              <a:t>Perguntas Norteadoras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1D73DD-160B-4885-A9CF-94EADD70D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94360" y="73152"/>
            <a:ext cx="1178966" cy="232963"/>
            <a:chOff x="7763256" y="73152"/>
            <a:chExt cx="1178966" cy="232963"/>
          </a:xfrm>
        </p:grpSpPr>
        <p:sp>
          <p:nvSpPr>
            <p:cNvPr id="15" name="Rectangle 64">
              <a:extLst>
                <a:ext uri="{FF2B5EF4-FFF2-40B4-BE49-F238E27FC236}">
                  <a16:creationId xmlns:a16="http://schemas.microsoft.com/office/drawing/2014/main" id="{163DBB78-4E4E-4B2A-B257-CD3C2408A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66">
              <a:extLst>
                <a:ext uri="{FF2B5EF4-FFF2-40B4-BE49-F238E27FC236}">
                  <a16:creationId xmlns:a16="http://schemas.microsoft.com/office/drawing/2014/main" id="{DD0F509B-05E7-42D0-9A4A-9BBA9ABA47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64">
              <a:extLst>
                <a:ext uri="{FF2B5EF4-FFF2-40B4-BE49-F238E27FC236}">
                  <a16:creationId xmlns:a16="http://schemas.microsoft.com/office/drawing/2014/main" id="{FF4A0A03-6FCB-47AB-A889-ABEAF35DE0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66">
              <a:extLst>
                <a:ext uri="{FF2B5EF4-FFF2-40B4-BE49-F238E27FC236}">
                  <a16:creationId xmlns:a16="http://schemas.microsoft.com/office/drawing/2014/main" id="{8A6A27D1-12E0-4FAD-8C16-8A32A4EF20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64">
              <a:extLst>
                <a:ext uri="{FF2B5EF4-FFF2-40B4-BE49-F238E27FC236}">
                  <a16:creationId xmlns:a16="http://schemas.microsoft.com/office/drawing/2014/main" id="{90BF3193-B4B0-4FDB-9734-8C9FABA532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66">
              <a:extLst>
                <a:ext uri="{FF2B5EF4-FFF2-40B4-BE49-F238E27FC236}">
                  <a16:creationId xmlns:a16="http://schemas.microsoft.com/office/drawing/2014/main" id="{AB0CFE0F-0383-4629-9009-F66B040A16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64">
              <a:extLst>
                <a:ext uri="{FF2B5EF4-FFF2-40B4-BE49-F238E27FC236}">
                  <a16:creationId xmlns:a16="http://schemas.microsoft.com/office/drawing/2014/main" id="{5C7EB065-8792-4BDB-9863-6F1BAA3C4B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66">
              <a:extLst>
                <a:ext uri="{FF2B5EF4-FFF2-40B4-BE49-F238E27FC236}">
                  <a16:creationId xmlns:a16="http://schemas.microsoft.com/office/drawing/2014/main" id="{45ACE59D-97B6-4DD1-BB37-12C292F183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64">
              <a:extLst>
                <a:ext uri="{FF2B5EF4-FFF2-40B4-BE49-F238E27FC236}">
                  <a16:creationId xmlns:a16="http://schemas.microsoft.com/office/drawing/2014/main" id="{5F2AAD78-5862-44FE-AB92-AF713D5F1F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66">
              <a:extLst>
                <a:ext uri="{FF2B5EF4-FFF2-40B4-BE49-F238E27FC236}">
                  <a16:creationId xmlns:a16="http://schemas.microsoft.com/office/drawing/2014/main" id="{C9BF96B3-92E5-4693-B918-69EDD8FD74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4">
              <a:extLst>
                <a:ext uri="{FF2B5EF4-FFF2-40B4-BE49-F238E27FC236}">
                  <a16:creationId xmlns:a16="http://schemas.microsoft.com/office/drawing/2014/main" id="{5B9B69C3-A82A-4F4F-A3C4-9D2B5AFAD1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6">
              <a:extLst>
                <a:ext uri="{FF2B5EF4-FFF2-40B4-BE49-F238E27FC236}">
                  <a16:creationId xmlns:a16="http://schemas.microsoft.com/office/drawing/2014/main" id="{ED3C38D4-9B11-4F5F-A279-1A30E0CFBC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4">
              <a:extLst>
                <a:ext uri="{FF2B5EF4-FFF2-40B4-BE49-F238E27FC236}">
                  <a16:creationId xmlns:a16="http://schemas.microsoft.com/office/drawing/2014/main" id="{3100DDA4-8F42-4CB2-8921-3894F7BA05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6">
              <a:extLst>
                <a:ext uri="{FF2B5EF4-FFF2-40B4-BE49-F238E27FC236}">
                  <a16:creationId xmlns:a16="http://schemas.microsoft.com/office/drawing/2014/main" id="{A5936488-9C8D-40DA-BB04-6850F22355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4">
              <a:extLst>
                <a:ext uri="{FF2B5EF4-FFF2-40B4-BE49-F238E27FC236}">
                  <a16:creationId xmlns:a16="http://schemas.microsoft.com/office/drawing/2014/main" id="{1B9028EA-A394-4A9A-865A-E02D2D9AF2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6">
              <a:extLst>
                <a:ext uri="{FF2B5EF4-FFF2-40B4-BE49-F238E27FC236}">
                  <a16:creationId xmlns:a16="http://schemas.microsoft.com/office/drawing/2014/main" id="{3E802313-55B4-481A-BFD3-000851BC82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4">
              <a:extLst>
                <a:ext uri="{FF2B5EF4-FFF2-40B4-BE49-F238E27FC236}">
                  <a16:creationId xmlns:a16="http://schemas.microsoft.com/office/drawing/2014/main" id="{708829DB-C817-49E6-9A68-CA180E94FB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6">
              <a:extLst>
                <a:ext uri="{FF2B5EF4-FFF2-40B4-BE49-F238E27FC236}">
                  <a16:creationId xmlns:a16="http://schemas.microsoft.com/office/drawing/2014/main" id="{F6D48ED4-3DDF-47BF-87FA-07B83FD955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4">
              <a:extLst>
                <a:ext uri="{FF2B5EF4-FFF2-40B4-BE49-F238E27FC236}">
                  <a16:creationId xmlns:a16="http://schemas.microsoft.com/office/drawing/2014/main" id="{4796464F-801F-4ACF-8CA7-B166D8E422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6">
              <a:extLst>
                <a:ext uri="{FF2B5EF4-FFF2-40B4-BE49-F238E27FC236}">
                  <a16:creationId xmlns:a16="http://schemas.microsoft.com/office/drawing/2014/main" id="{EFBA0710-DB96-4132-8292-1ECBDADD73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8CBBF-51B8-B74A-8B8C-44FCE6A4D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6" y="2544164"/>
            <a:ext cx="3733804" cy="3747829"/>
          </a:xfrm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endParaRPr lang="pt-BR" sz="2400" dirty="0"/>
          </a:p>
          <a:p>
            <a:r>
              <a:rPr lang="pt-BR" sz="2400" b="1" dirty="0"/>
              <a:t>Quais os pensamentos lhe vieram à tona para ESCOLHER esse modelo? </a:t>
            </a:r>
          </a:p>
          <a:p>
            <a:endParaRPr lang="pt-BR" sz="2400" b="1" dirty="0"/>
          </a:p>
          <a:p>
            <a:r>
              <a:rPr lang="pt-BR" sz="2400" b="1" dirty="0"/>
              <a:t>No que VOCÊ pensou para decidir por explorar ou refutar esse modelo? </a:t>
            </a:r>
          </a:p>
        </p:txBody>
      </p:sp>
      <p:pic>
        <p:nvPicPr>
          <p:cNvPr id="4" name="Picture 3" descr="A picture containing monitor, computer, electronics, indoor&#10;&#10;Description automatically generated">
            <a:extLst>
              <a:ext uri="{FF2B5EF4-FFF2-40B4-BE49-F238E27FC236}">
                <a16:creationId xmlns:a16="http://schemas.microsoft.com/office/drawing/2014/main" id="{C3B898DF-315A-0946-832E-2A883FCC7F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774" r="20306" b="1"/>
          <a:stretch/>
        </p:blipFill>
        <p:spPr>
          <a:xfrm>
            <a:off x="4466900" y="531074"/>
            <a:ext cx="3566160" cy="55771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70F61A-C37D-F44A-9AF3-9FE8C682A7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46" r="33712" b="1"/>
          <a:stretch/>
        </p:blipFill>
        <p:spPr>
          <a:xfrm>
            <a:off x="8321044" y="531074"/>
            <a:ext cx="3566160" cy="5577118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78907291-9D6D-4740-81DB-441477BCA2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183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A9CEB-EB27-364A-B520-7B009380E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245"/>
            <a:ext cx="10515600" cy="1325563"/>
          </a:xfrm>
        </p:spPr>
        <p:txBody>
          <a:bodyPr/>
          <a:lstStyle/>
          <a:p>
            <a:r>
              <a:rPr lang="pt-BR" b="1" dirty="0"/>
              <a:t>Contextualização e Delimitação do Tema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01D4D7-D40B-6C48-AF57-EBF4BBCCC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4175"/>
            <a:ext cx="10660380" cy="466725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sz="2400" dirty="0"/>
              <a:t>Os </a:t>
            </a:r>
            <a:r>
              <a:rPr lang="pt-BR" sz="2400" b="1" dirty="0"/>
              <a:t>consumidores</a:t>
            </a:r>
            <a:r>
              <a:rPr lang="pt-BR" sz="2400" dirty="0"/>
              <a:t> estão cada vez mais ativos, </a:t>
            </a:r>
            <a:r>
              <a:rPr lang="pt-BR" sz="2400" b="1" dirty="0"/>
              <a:t>informados, exigentes </a:t>
            </a:r>
            <a:r>
              <a:rPr lang="pt-BR" sz="2400" dirty="0"/>
              <a:t>e </a:t>
            </a:r>
            <a:r>
              <a:rPr lang="pt-BR" sz="2400" b="1" dirty="0"/>
              <a:t>interligados</a:t>
            </a:r>
            <a:r>
              <a:rPr lang="pt-BR" sz="2400" dirty="0"/>
              <a:t> (FRIEDMAN; SAVARY; DHAR, 2018);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Diariamente as pessoas são </a:t>
            </a:r>
            <a:r>
              <a:rPr lang="pt-BR" sz="2400" b="1" dirty="0"/>
              <a:t>influenciadas a consumir</a:t>
            </a:r>
            <a:r>
              <a:rPr lang="pt-BR" sz="2400" dirty="0"/>
              <a:t>, seja um produto tangível, um serviço ou uma ideia (CHANG; PHAM, 2013);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Processo de </a:t>
            </a:r>
            <a:r>
              <a:rPr lang="pt-BR" sz="2400" b="1" dirty="0"/>
              <a:t>decisão de compra é influenciado por atributos </a:t>
            </a:r>
            <a:r>
              <a:rPr lang="pt-BR" sz="2400" dirty="0"/>
              <a:t>que o consumidor utiliza na tomada de decisão (MONTANARI et al., 2018);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Modelo mental é uma ferramenta adequada para </a:t>
            </a:r>
            <a:r>
              <a:rPr lang="pt-BR" sz="2400" b="1" dirty="0"/>
              <a:t>compreender o comportamento de compra </a:t>
            </a:r>
            <a:r>
              <a:rPr lang="pt-BR" sz="2400" dirty="0"/>
              <a:t>(LEEN; CHEN, 2016); 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MM são diagramas de esquema cognitivo, onde </a:t>
            </a:r>
            <a:r>
              <a:rPr lang="pt-BR" sz="2400" b="1" dirty="0"/>
              <a:t>consumidores tendem a ter esquemas cognitivos diferentes </a:t>
            </a:r>
            <a:r>
              <a:rPr lang="pt-BR" sz="2400" dirty="0"/>
              <a:t>(LEEN; CHEN, 2016);</a:t>
            </a:r>
          </a:p>
          <a:p>
            <a:pPr algn="just"/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307876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25B90-8DF4-1640-B93D-C5DCAE1E8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pt-BR" b="1" dirty="0"/>
              <a:t>Objetivos do Projeto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61FC7-B87D-AA4E-A8C8-156CA4C0C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562"/>
            <a:ext cx="10515600" cy="512095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pt-BR" b="1" dirty="0"/>
              <a:t>Geral</a:t>
            </a:r>
          </a:p>
          <a:p>
            <a:pPr marL="0" indent="0" algn="just">
              <a:buNone/>
            </a:pPr>
            <a:r>
              <a:rPr lang="pt-BR" dirty="0"/>
              <a:t>Analisar como o consumidor prioriza determinados atributos na decisão de  compra de produtos eletrônicos a partir da configuração do seu modelo mental cognitivo. </a:t>
            </a:r>
          </a:p>
          <a:p>
            <a:pPr marL="0" indent="0" algn="just"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b="1" dirty="0"/>
              <a:t>Específicos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pt-BR" dirty="0"/>
              <a:t>identificar os atributos de decisão de compra no contexto de produtos eletrônicos;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pt-BR" dirty="0"/>
              <a:t>compreender como os consumidores valorizam determinados atributos de decisão de compra;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pt-BR" dirty="0"/>
              <a:t>investigar os fatores influenciadores na decisão de compra de produtos eletrônicos;</a:t>
            </a:r>
          </a:p>
          <a:p>
            <a:pPr marL="514350" indent="-514350" algn="just">
              <a:buFont typeface="+mj-lt"/>
              <a:buAutoNum type="alphaLcParenR"/>
            </a:pPr>
            <a:r>
              <a:rPr lang="pt-BR" dirty="0"/>
              <a:t>caracterizar o processo de construção do modelo mental cognitivo do consumidor na compra de produtos eletrônicos;</a:t>
            </a:r>
          </a:p>
        </p:txBody>
      </p:sp>
    </p:spTree>
    <p:extLst>
      <p:ext uri="{BB962C8B-B14F-4D97-AF65-F5344CB8AC3E}">
        <p14:creationId xmlns:p14="http://schemas.microsoft.com/office/powerpoint/2010/main" val="2294918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BE09E-954B-024F-A38E-36D6CAC6A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Contribuições da Pesquisa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6D68C-FB99-4E42-A1F1-D62C5286B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866120" cy="4486275"/>
          </a:xfrm>
        </p:spPr>
        <p:txBody>
          <a:bodyPr>
            <a:normAutofit/>
          </a:bodyPr>
          <a:lstStyle/>
          <a:p>
            <a:pPr algn="just"/>
            <a:r>
              <a:rPr lang="pt-BR" sz="2400" dirty="0"/>
              <a:t>relevância em </a:t>
            </a:r>
            <a:r>
              <a:rPr lang="pt-BR" sz="2400" b="1" dirty="0"/>
              <a:t>avaliar os atributos de decisão de compra </a:t>
            </a:r>
            <a:r>
              <a:rPr lang="pt-BR" sz="2400" dirty="0"/>
              <a:t>utilizados pelos clientes na decisão de loja e também na decisão de produtos (RAMANATHAN; SUBRAMANIAN; PARROTT, 2017); 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devido às mudanças constantes em design de produtos e tecnologias, </a:t>
            </a:r>
            <a:r>
              <a:rPr lang="pt-BR" sz="2400" b="1" dirty="0"/>
              <a:t>estudar o contexto de produtos eletrônicos ainda é necessário </a:t>
            </a:r>
            <a:r>
              <a:rPr lang="pt-BR" sz="2400" dirty="0"/>
              <a:t>(TERBLANCHE, 2017);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compreender como os consumidores </a:t>
            </a:r>
            <a:r>
              <a:rPr lang="pt-BR" sz="2400" b="1" dirty="0"/>
              <a:t>valorizam determinados tipos de atributos de decisão de compra</a:t>
            </a:r>
            <a:r>
              <a:rPr lang="pt-BR" sz="2400" dirty="0"/>
              <a:t>, e de que forma, os consumidores </a:t>
            </a:r>
            <a:r>
              <a:rPr lang="pt-BR" sz="2400" b="1" dirty="0"/>
              <a:t>priorizam certos atributos </a:t>
            </a:r>
            <a:r>
              <a:rPr lang="pt-BR" sz="2400" dirty="0"/>
              <a:t>(BEZERRA; ARRUDA; MERLO, 2017); </a:t>
            </a:r>
          </a:p>
        </p:txBody>
      </p:sp>
    </p:spTree>
    <p:extLst>
      <p:ext uri="{BB962C8B-B14F-4D97-AF65-F5344CB8AC3E}">
        <p14:creationId xmlns:p14="http://schemas.microsoft.com/office/powerpoint/2010/main" val="1380597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6D68C-FB99-4E42-A1F1-D62C5286B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1570"/>
            <a:ext cx="10866120" cy="5045393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/>
              <a:t>relevância de identificar se </a:t>
            </a:r>
            <a:r>
              <a:rPr lang="pt-BR" b="1" dirty="0"/>
              <a:t>consumidores fazem escolhas racionais</a:t>
            </a:r>
            <a:r>
              <a:rPr lang="pt-BR" dirty="0"/>
              <a:t> sobre o processo de compra de determinados produtos, ao comparar seus atributos de decisão de compra (MONTANARI et al., 2018); 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explorar como os consumidores </a:t>
            </a:r>
            <a:r>
              <a:rPr lang="pt-BR" b="1" dirty="0"/>
              <a:t>priorizam determinados atributos diante da similaridade de alternativas </a:t>
            </a:r>
            <a:r>
              <a:rPr lang="pt-BR" dirty="0"/>
              <a:t>e informações sobre produtos no processo de compra (FRIEDMAN; SAVARY; DHAR, 2018); 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quais são os </a:t>
            </a:r>
            <a:r>
              <a:rPr lang="pt-BR" b="1" dirty="0"/>
              <a:t>pontos críticos de contato </a:t>
            </a:r>
            <a:r>
              <a:rPr lang="pt-BR" dirty="0"/>
              <a:t>durante o processo de decisão de compra (EWERHARD; SISOVSKY; JOHANSSON, 2019);</a:t>
            </a:r>
          </a:p>
        </p:txBody>
      </p:sp>
    </p:spTree>
    <p:extLst>
      <p:ext uri="{BB962C8B-B14F-4D97-AF65-F5344CB8AC3E}">
        <p14:creationId xmlns:p14="http://schemas.microsoft.com/office/powerpoint/2010/main" val="3349372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74A66-749D-3743-98E8-6D466D2F7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Aspectos Metodológicos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22E20-FBD5-9D49-8BA1-5D4F80D85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Qualitativo-exploratório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Análise Qualitativa Interativa (AQI) (software </a:t>
            </a:r>
            <a:r>
              <a:rPr lang="pt-BR" dirty="0" err="1"/>
              <a:t>Inspiration</a:t>
            </a:r>
            <a:r>
              <a:rPr lang="pt-BR" dirty="0"/>
              <a:t>)</a:t>
            </a:r>
          </a:p>
          <a:p>
            <a:pPr lvl="1" algn="just"/>
            <a:r>
              <a:rPr lang="pt-BR" dirty="0"/>
              <a:t>poder e proximidade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Consumidores de smartphones das marcas Samsung e Apple pertencentes a Geração </a:t>
            </a:r>
            <a:r>
              <a:rPr lang="pt-BR" dirty="0" err="1"/>
              <a:t>Z</a:t>
            </a:r>
            <a:r>
              <a:rPr lang="pt-BR" dirty="0"/>
              <a:t> (nascidos a partir dos anos 2000)</a:t>
            </a:r>
          </a:p>
        </p:txBody>
      </p:sp>
    </p:spTree>
    <p:extLst>
      <p:ext uri="{BB962C8B-B14F-4D97-AF65-F5344CB8AC3E}">
        <p14:creationId xmlns:p14="http://schemas.microsoft.com/office/powerpoint/2010/main" val="393349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1B10CA-4835-A547-B69A-ED84A4717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22" y="1773236"/>
            <a:ext cx="11122955" cy="453949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9E2B348-21D1-A643-97A3-EED3DFBF8E73}"/>
              </a:ext>
            </a:extLst>
          </p:cNvPr>
          <p:cNvSpPr/>
          <p:nvPr/>
        </p:nvSpPr>
        <p:spPr>
          <a:xfrm>
            <a:off x="2674485" y="844034"/>
            <a:ext cx="68430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>
                <a:solidFill>
                  <a:srgbClr val="000000"/>
                </a:solidFill>
                <a:latin typeface="Arial" panose="020B0604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Etapas da pesquisa de campo via AQI.</a:t>
            </a:r>
            <a:r>
              <a:rPr lang="en-US" sz="2800" b="1" dirty="0"/>
              <a:t> </a:t>
            </a:r>
            <a:endParaRPr lang="pt-BR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6CF114-6AC5-A742-B750-772692F0FB8E}"/>
              </a:ext>
            </a:extLst>
          </p:cNvPr>
          <p:cNvSpPr txBox="1"/>
          <p:nvPr/>
        </p:nvSpPr>
        <p:spPr>
          <a:xfrm>
            <a:off x="534522" y="5633404"/>
            <a:ext cx="2614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Fonte: Elaborado pelo autor (2019).</a:t>
            </a:r>
          </a:p>
        </p:txBody>
      </p:sp>
    </p:spTree>
    <p:extLst>
      <p:ext uri="{BB962C8B-B14F-4D97-AF65-F5344CB8AC3E}">
        <p14:creationId xmlns:p14="http://schemas.microsoft.com/office/powerpoint/2010/main" val="311526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D25E3-174E-D54C-AB56-8BD38D3C9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8"/>
            <a:ext cx="10515600" cy="1325563"/>
          </a:xfrm>
        </p:spPr>
        <p:txBody>
          <a:bodyPr/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Pergunta de Pesquisa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DB19E-63F4-F648-B297-6DDC54BD0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40329"/>
            <a:ext cx="10515600" cy="35366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sz="4000" dirty="0">
                <a:latin typeface="Arial" panose="020B0604020202020204" pitchFamily="34" charset="0"/>
                <a:cs typeface="Arial" panose="020B0604020202020204" pitchFamily="34" charset="0"/>
              </a:rPr>
              <a:t>Como o consumidor prioriza determinados atributos na decisão de compra de produtos eletrônicos a partir da configuração do seu modelo mental cognitivo? </a:t>
            </a:r>
          </a:p>
        </p:txBody>
      </p:sp>
    </p:spTree>
    <p:extLst>
      <p:ext uri="{BB962C8B-B14F-4D97-AF65-F5344CB8AC3E}">
        <p14:creationId xmlns:p14="http://schemas.microsoft.com/office/powerpoint/2010/main" val="1196527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57B3D-DFFB-3A44-843E-93E561905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/>
              <a:t>Pontos Norteadores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8CBBF-51B8-B74A-8B8C-44FCE6A4D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Tente recordar dos momentos nos quais você identificou e passou a pensar sobre a possibilidade de comprar SEU smartphone... 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Veja-se envolvido nos seus pensamentos para avaliar sobre comprar esse, ou outro modelo... </a:t>
            </a:r>
          </a:p>
        </p:txBody>
      </p:sp>
    </p:spTree>
    <p:extLst>
      <p:ext uri="{BB962C8B-B14F-4D97-AF65-F5344CB8AC3E}">
        <p14:creationId xmlns:p14="http://schemas.microsoft.com/office/powerpoint/2010/main" val="1767961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582</Words>
  <Application>Microsoft Macintosh PowerPoint</Application>
  <PresentationFormat>Widescreen</PresentationFormat>
  <Paragraphs>57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Construção de Modelos Mentais com base no Comportamento do Consumidor e nos Atributos de Decisão de Compra</vt:lpstr>
      <vt:lpstr>Contextualização e Delimitação do Tema</vt:lpstr>
      <vt:lpstr>Objetivos do Projeto</vt:lpstr>
      <vt:lpstr>Contribuições da Pesquisa</vt:lpstr>
      <vt:lpstr>PowerPoint Presentation</vt:lpstr>
      <vt:lpstr>Aspectos Metodológicos</vt:lpstr>
      <vt:lpstr>PowerPoint Presentation</vt:lpstr>
      <vt:lpstr>Pergunta de Pesquisa</vt:lpstr>
      <vt:lpstr>Pontos Norteadores</vt:lpstr>
      <vt:lpstr>Perguntas Norteadoras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Construção de Modelos Mentais com base no Comportamento do Consumidor e nos Atributos de Decisão de Compra</dc:title>
  <dc:creator>Lenoir Hoeckesfeld</dc:creator>
  <cp:lastModifiedBy>Lenoir Hoeckesfeld</cp:lastModifiedBy>
  <cp:revision>6</cp:revision>
  <dcterms:created xsi:type="dcterms:W3CDTF">2020-03-11T20:18:28Z</dcterms:created>
  <dcterms:modified xsi:type="dcterms:W3CDTF">2020-03-12T00:46:38Z</dcterms:modified>
</cp:coreProperties>
</file>