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796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644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4896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310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47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32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4995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678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584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12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13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F0878-91C9-402B-A0CF-839F2C79DB45}" type="datetimeFigureOut">
              <a:rPr lang="fr-FR" smtClean="0"/>
              <a:t>29/05/2024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DABC9-3341-4165-AA74-AD2FD798A4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61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267328" y="977008"/>
            <a:ext cx="1224579" cy="944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619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67328" y="2415039"/>
            <a:ext cx="1224579" cy="944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251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59763" y="3740591"/>
            <a:ext cx="1224579" cy="944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154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6057019" y="586289"/>
            <a:ext cx="1630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euPA</a:t>
            </a:r>
            <a:endParaRPr lang="en-US" b="1" dirty="0"/>
          </a:p>
        </p:txBody>
      </p:sp>
      <p:cxnSp>
        <p:nvCxnSpPr>
          <p:cNvPr id="34" name="Connecteur droit avec flèche 33"/>
          <p:cNvCxnSpPr>
            <a:stCxn id="11" idx="2"/>
            <a:endCxn id="15" idx="0"/>
          </p:cNvCxnSpPr>
          <p:nvPr/>
        </p:nvCxnSpPr>
        <p:spPr>
          <a:xfrm flipH="1">
            <a:off x="6872053" y="3359917"/>
            <a:ext cx="7565" cy="3806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289875" y="194222"/>
            <a:ext cx="3219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Supplementary Figure 1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4203564" y="588647"/>
            <a:ext cx="1454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euPSPA</a:t>
            </a:r>
            <a:endParaRPr lang="en-US" b="1" dirty="0"/>
          </a:p>
        </p:txBody>
      </p:sp>
      <p:sp>
        <p:nvSpPr>
          <p:cNvPr id="47" name="Rectangle 46"/>
          <p:cNvSpPr/>
          <p:nvPr/>
        </p:nvSpPr>
        <p:spPr>
          <a:xfrm>
            <a:off x="4320990" y="987668"/>
            <a:ext cx="1224579" cy="944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278</a:t>
            </a:r>
          </a:p>
        </p:txBody>
      </p:sp>
      <p:sp>
        <p:nvSpPr>
          <p:cNvPr id="49" name="Rectangle 48"/>
          <p:cNvSpPr/>
          <p:nvPr/>
        </p:nvSpPr>
        <p:spPr>
          <a:xfrm>
            <a:off x="8395520" y="1683029"/>
            <a:ext cx="2923986" cy="7692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Total testosterone &lt;3 ng/mL at least once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8408846" y="2954041"/>
            <a:ext cx="2919553" cy="1304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Pituitary surgery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Elevated prolactin (stalk compression)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Uncontrolled anterior pituitary function</a:t>
            </a:r>
          </a:p>
        </p:txBody>
      </p:sp>
      <p:cxnSp>
        <p:nvCxnSpPr>
          <p:cNvPr id="52" name="Connecteur droit avec flèche 51"/>
          <p:cNvCxnSpPr>
            <a:stCxn id="5" idx="2"/>
            <a:endCxn id="11" idx="0"/>
          </p:cNvCxnSpPr>
          <p:nvPr/>
        </p:nvCxnSpPr>
        <p:spPr>
          <a:xfrm>
            <a:off x="6879618" y="1921886"/>
            <a:ext cx="0" cy="4931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en arc 58"/>
          <p:cNvCxnSpPr>
            <a:stCxn id="11" idx="2"/>
            <a:endCxn id="50" idx="1"/>
          </p:cNvCxnSpPr>
          <p:nvPr/>
        </p:nvCxnSpPr>
        <p:spPr>
          <a:xfrm rot="16200000" flipH="1">
            <a:off x="7520941" y="2718594"/>
            <a:ext cx="246582" cy="1529228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4320990" y="2417677"/>
            <a:ext cx="1224579" cy="944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181</a:t>
            </a:r>
          </a:p>
        </p:txBody>
      </p:sp>
      <p:sp>
        <p:nvSpPr>
          <p:cNvPr id="64" name="Rectangle 63"/>
          <p:cNvSpPr/>
          <p:nvPr/>
        </p:nvSpPr>
        <p:spPr>
          <a:xfrm>
            <a:off x="4308308" y="5287326"/>
            <a:ext cx="1224579" cy="8116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25</a:t>
            </a:r>
          </a:p>
        </p:txBody>
      </p:sp>
      <p:cxnSp>
        <p:nvCxnSpPr>
          <p:cNvPr id="65" name="Connecteur droit avec flèche 64"/>
          <p:cNvCxnSpPr>
            <a:stCxn id="62" idx="2"/>
            <a:endCxn id="54" idx="0"/>
          </p:cNvCxnSpPr>
          <p:nvPr/>
        </p:nvCxnSpPr>
        <p:spPr>
          <a:xfrm flipH="1">
            <a:off x="4930771" y="3362555"/>
            <a:ext cx="2509" cy="3780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827647" y="1659028"/>
            <a:ext cx="2570701" cy="9247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Testosterone measurement in a different center</a:t>
            </a:r>
          </a:p>
        </p:txBody>
      </p:sp>
      <p:sp>
        <p:nvSpPr>
          <p:cNvPr id="67" name="Rectangle 66"/>
          <p:cNvSpPr/>
          <p:nvPr/>
        </p:nvSpPr>
        <p:spPr>
          <a:xfrm>
            <a:off x="825500" y="3215636"/>
            <a:ext cx="2567829" cy="7914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Total testosterone &lt;3 ng/mL at least once</a:t>
            </a:r>
          </a:p>
        </p:txBody>
      </p:sp>
      <p:cxnSp>
        <p:nvCxnSpPr>
          <p:cNvPr id="68" name="Connecteur droit avec flèche 67"/>
          <p:cNvCxnSpPr>
            <a:stCxn id="47" idx="2"/>
            <a:endCxn id="62" idx="0"/>
          </p:cNvCxnSpPr>
          <p:nvPr/>
        </p:nvCxnSpPr>
        <p:spPr>
          <a:xfrm>
            <a:off x="4933280" y="1932546"/>
            <a:ext cx="0" cy="4851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en arc 68"/>
          <p:cNvCxnSpPr/>
          <p:nvPr/>
        </p:nvCxnSpPr>
        <p:spPr>
          <a:xfrm rot="5400000">
            <a:off x="3991553" y="1328845"/>
            <a:ext cx="337051" cy="1523465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en arc 69"/>
          <p:cNvCxnSpPr>
            <a:stCxn id="62" idx="2"/>
            <a:endCxn id="67" idx="3"/>
          </p:cNvCxnSpPr>
          <p:nvPr/>
        </p:nvCxnSpPr>
        <p:spPr>
          <a:xfrm rot="5400000">
            <a:off x="4038899" y="2716986"/>
            <a:ext cx="248812" cy="1539951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en arc 71"/>
          <p:cNvCxnSpPr/>
          <p:nvPr/>
        </p:nvCxnSpPr>
        <p:spPr>
          <a:xfrm rot="16200000" flipH="1">
            <a:off x="7465260" y="1322013"/>
            <a:ext cx="337051" cy="1523465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8395518" y="1313697"/>
            <a:ext cx="292398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 = 368</a:t>
            </a:r>
          </a:p>
        </p:txBody>
      </p:sp>
      <p:sp>
        <p:nvSpPr>
          <p:cNvPr id="44" name="ZoneTexte 43"/>
          <p:cNvSpPr txBox="1"/>
          <p:nvPr/>
        </p:nvSpPr>
        <p:spPr>
          <a:xfrm>
            <a:off x="826220" y="1289696"/>
            <a:ext cx="25714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 = 97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8408846" y="2583829"/>
            <a:ext cx="29195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 = 97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825139" y="879135"/>
            <a:ext cx="25706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excluded</a:t>
            </a:r>
          </a:p>
        </p:txBody>
      </p:sp>
      <p:sp>
        <p:nvSpPr>
          <p:cNvPr id="53" name="ZoneTexte 52"/>
          <p:cNvSpPr txBox="1"/>
          <p:nvPr/>
        </p:nvSpPr>
        <p:spPr>
          <a:xfrm>
            <a:off x="822630" y="2846303"/>
            <a:ext cx="25706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 = 140</a:t>
            </a:r>
          </a:p>
        </p:txBody>
      </p:sp>
      <p:sp>
        <p:nvSpPr>
          <p:cNvPr id="54" name="Rectangle 53"/>
          <p:cNvSpPr/>
          <p:nvPr/>
        </p:nvSpPr>
        <p:spPr>
          <a:xfrm>
            <a:off x="4318481" y="3740591"/>
            <a:ext cx="1224579" cy="944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41</a:t>
            </a:r>
          </a:p>
        </p:txBody>
      </p:sp>
      <p:cxnSp>
        <p:nvCxnSpPr>
          <p:cNvPr id="55" name="Connecteur droit avec flèche 54"/>
          <p:cNvCxnSpPr>
            <a:stCxn id="54" idx="2"/>
            <a:endCxn id="64" idx="0"/>
          </p:cNvCxnSpPr>
          <p:nvPr/>
        </p:nvCxnSpPr>
        <p:spPr>
          <a:xfrm flipH="1">
            <a:off x="4920598" y="4685469"/>
            <a:ext cx="10173" cy="60185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825500" y="4688327"/>
            <a:ext cx="2567829" cy="12611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prolactin normalization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testosterone available</a:t>
            </a:r>
          </a:p>
          <a:p>
            <a:r>
              <a:rPr lang="en-US" sz="1600" dirty="0"/>
              <a:t>(at the last follow-up)</a:t>
            </a:r>
          </a:p>
        </p:txBody>
      </p:sp>
      <p:cxnSp>
        <p:nvCxnSpPr>
          <p:cNvPr id="57" name="Connecteur en arc 56"/>
          <p:cNvCxnSpPr>
            <a:stCxn id="54" idx="2"/>
            <a:endCxn id="56" idx="3"/>
          </p:cNvCxnSpPr>
          <p:nvPr/>
        </p:nvCxnSpPr>
        <p:spPr>
          <a:xfrm rot="5400000">
            <a:off x="3845338" y="4233460"/>
            <a:ext cx="633424" cy="1537442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/>
          <p:cNvSpPr txBox="1"/>
          <p:nvPr/>
        </p:nvSpPr>
        <p:spPr>
          <a:xfrm>
            <a:off x="822630" y="4318995"/>
            <a:ext cx="257069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 = 16</a:t>
            </a:r>
          </a:p>
        </p:txBody>
      </p:sp>
      <p:sp>
        <p:nvSpPr>
          <p:cNvPr id="71" name="ZoneTexte 70"/>
          <p:cNvSpPr txBox="1"/>
          <p:nvPr/>
        </p:nvSpPr>
        <p:spPr>
          <a:xfrm>
            <a:off x="4308307" y="6165748"/>
            <a:ext cx="317603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included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8395519" y="876969"/>
            <a:ext cx="292891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excluded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259763" y="5292199"/>
            <a:ext cx="1224579" cy="8116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61</a:t>
            </a:r>
          </a:p>
        </p:txBody>
      </p:sp>
      <p:cxnSp>
        <p:nvCxnSpPr>
          <p:cNvPr id="78" name="Connecteur droit avec flèche 77"/>
          <p:cNvCxnSpPr>
            <a:stCxn id="15" idx="2"/>
            <a:endCxn id="77" idx="0"/>
          </p:cNvCxnSpPr>
          <p:nvPr/>
        </p:nvCxnSpPr>
        <p:spPr>
          <a:xfrm>
            <a:off x="6872053" y="4685469"/>
            <a:ext cx="0" cy="6067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8408845" y="4757047"/>
            <a:ext cx="2919554" cy="1264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/>
              <a:t>Matching </a:t>
            </a:r>
            <a:r>
              <a:rPr lang="en-US" sz="1600" dirty="0" err="1"/>
              <a:t>euPSPA</a:t>
            </a:r>
            <a:r>
              <a:rPr lang="en-US" sz="1600" dirty="0"/>
              <a:t> patients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Follow-up duration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available testosterone</a:t>
            </a:r>
          </a:p>
        </p:txBody>
      </p:sp>
      <p:sp>
        <p:nvSpPr>
          <p:cNvPr id="81" name="ZoneTexte 80"/>
          <p:cNvSpPr txBox="1"/>
          <p:nvPr/>
        </p:nvSpPr>
        <p:spPr>
          <a:xfrm>
            <a:off x="8408844" y="4386836"/>
            <a:ext cx="291955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 = 93</a:t>
            </a:r>
          </a:p>
        </p:txBody>
      </p:sp>
      <p:cxnSp>
        <p:nvCxnSpPr>
          <p:cNvPr id="84" name="Connecteur en arc 83"/>
          <p:cNvCxnSpPr>
            <a:stCxn id="15" idx="2"/>
            <a:endCxn id="80" idx="1"/>
          </p:cNvCxnSpPr>
          <p:nvPr/>
        </p:nvCxnSpPr>
        <p:spPr>
          <a:xfrm rot="16200000" flipH="1">
            <a:off x="7288536" y="4268986"/>
            <a:ext cx="703826" cy="1536792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322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Widescreen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PowerPoint Presentation</vt:lpstr>
    </vt:vector>
  </TitlesOfParts>
  <Company>APHP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MAIONE Luigi</dc:creator>
  <cp:lastModifiedBy>Luigi Maione</cp:lastModifiedBy>
  <cp:revision>18</cp:revision>
  <dcterms:created xsi:type="dcterms:W3CDTF">2023-04-26T16:31:26Z</dcterms:created>
  <dcterms:modified xsi:type="dcterms:W3CDTF">2024-05-29T15:47:29Z</dcterms:modified>
</cp:coreProperties>
</file>