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7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5143500" cx="9144000"/>
  <p:notesSz cx="13004800" cy="9753600"/>
  <p:embeddedFontLst>
    <p:embeddedFont>
      <p:font typeface="Roboto"/>
      <p:regular r:id="rId24"/>
      <p:bold r:id="rId25"/>
      <p:italic r:id="rId26"/>
      <p:boldItalic r:id="rId27"/>
    </p:embeddedFont>
    <p:embeddedFont>
      <p:font typeface="Helvetica Neue"/>
      <p:regular r:id="rId28"/>
      <p:bold r:id="rId29"/>
      <p:italic r:id="rId30"/>
      <p:boldItalic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700">
          <p15:clr>
            <a:srgbClr val="A4A3A4"/>
          </p15:clr>
        </p15:guide>
        <p15:guide id="2" orient="horz" pos="5303">
          <p15:clr>
            <a:srgbClr val="A4A3A4"/>
          </p15:clr>
        </p15:guide>
        <p15:guide id="3" pos="898">
          <p15:clr>
            <a:srgbClr val="A4A3A4"/>
          </p15:clr>
        </p15:guide>
        <p15:guide id="4" pos="7636">
          <p15:clr>
            <a:srgbClr val="A4A3A4"/>
          </p15:clr>
        </p15:guide>
        <p15:guide id="5" pos="2614">
          <p15:clr>
            <a:srgbClr val="A4A3A4"/>
          </p15:clr>
        </p15:guide>
        <p15:guide id="6" orient="horz" pos="896">
          <p15:clr>
            <a:srgbClr val="A4A3A4"/>
          </p15:clr>
        </p15:guide>
        <p15:guide id="7" orient="horz" pos="2797">
          <p15:clr>
            <a:srgbClr val="A4A3A4"/>
          </p15:clr>
        </p15:guide>
        <p15:guide id="8" orient="horz" pos="698">
          <p15:clr>
            <a:srgbClr val="A4A3A4"/>
          </p15:clr>
        </p15:guide>
        <p15:guide id="9" pos="426">
          <p15:clr>
            <a:srgbClr val="A4A3A4"/>
          </p15:clr>
        </p15:guide>
        <p15:guide id="10" pos="5333">
          <p15:clr>
            <a:srgbClr val="A4A3A4"/>
          </p15:clr>
        </p15:guide>
      </p15:sldGuideLst>
    </p:ext>
    <p:ext uri="{2D200454-40CA-4A62-9FC3-DE9A4176ACB9}">
      <p15:notesGuideLst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700" orient="horz"/>
        <p:guide pos="5303" orient="horz"/>
        <p:guide pos="898"/>
        <p:guide pos="7636"/>
        <p:guide pos="2614"/>
        <p:guide pos="896" orient="horz"/>
        <p:guide pos="2797" orient="horz"/>
        <p:guide pos="698" orient="horz"/>
        <p:guide pos="426"/>
        <p:guide pos="5333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3072" orient="horz"/>
        <p:guide pos="4096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Roboto-regular.fntdata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oboto-italic.fntdata"/><Relationship Id="rId25" Type="http://schemas.openxmlformats.org/officeDocument/2006/relationships/font" Target="fonts/Roboto-bold.fntdata"/><Relationship Id="rId28" Type="http://schemas.openxmlformats.org/officeDocument/2006/relationships/font" Target="fonts/HelveticaNeue-regular.fntdata"/><Relationship Id="rId27" Type="http://schemas.openxmlformats.org/officeDocument/2006/relationships/font" Target="fonts/Robo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HelveticaNeue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HelveticaNeue-boldItalic.fntdata"/><Relationship Id="rId30" Type="http://schemas.openxmlformats.org/officeDocument/2006/relationships/font" Target="fonts/HelveticaNeue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5635625" cy="4873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7366000" y="0"/>
            <a:ext cx="5635625" cy="4873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251200" y="731838"/>
            <a:ext cx="6502400" cy="3657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1300163" y="4632325"/>
            <a:ext cx="10404475" cy="43894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264650"/>
            <a:ext cx="5635625" cy="4873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7366000" y="9264650"/>
            <a:ext cx="5635625" cy="4873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:notes"/>
          <p:cNvSpPr txBox="1"/>
          <p:nvPr>
            <p:ph idx="1" type="body"/>
          </p:nvPr>
        </p:nvSpPr>
        <p:spPr>
          <a:xfrm>
            <a:off x="1300163" y="4632325"/>
            <a:ext cx="10404475" cy="4389438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:notes"/>
          <p:cNvSpPr/>
          <p:nvPr>
            <p:ph idx="2" type="sldImg"/>
          </p:nvPr>
        </p:nvSpPr>
        <p:spPr>
          <a:xfrm>
            <a:off x="3251200" y="731838"/>
            <a:ext cx="6502400" cy="3657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da7c135438_0_106:notes"/>
          <p:cNvSpPr/>
          <p:nvPr>
            <p:ph idx="2" type="sldImg"/>
          </p:nvPr>
        </p:nvSpPr>
        <p:spPr>
          <a:xfrm>
            <a:off x="1828800" y="731838"/>
            <a:ext cx="3657600" cy="3657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2da7c135438_0_106:notes"/>
          <p:cNvSpPr txBox="1"/>
          <p:nvPr>
            <p:ph idx="1" type="body"/>
          </p:nvPr>
        </p:nvSpPr>
        <p:spPr>
          <a:xfrm>
            <a:off x="1300163" y="4632325"/>
            <a:ext cx="10404300" cy="4389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More detail “How” we did it: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venir"/>
              <a:buChar char="●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Iterations of mathematical modeling, discussion, and redesign to ensure requirements &amp; desirables are met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venir"/>
              <a:buChar char="●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Along the way producing research artifacts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g2da7c135438_0_106:notes"/>
          <p:cNvSpPr txBox="1"/>
          <p:nvPr>
            <p:ph idx="12" type="sldNum"/>
          </p:nvPr>
        </p:nvSpPr>
        <p:spPr>
          <a:xfrm>
            <a:off x="7366000" y="9264650"/>
            <a:ext cx="5635500" cy="487500"/>
          </a:xfrm>
          <a:prstGeom prst="rect">
            <a:avLst/>
          </a:prstGeom>
        </p:spPr>
        <p:txBody>
          <a:bodyPr anchorCtr="0" anchor="b" bIns="98325" lIns="98325" spcFirstLastPara="1" rIns="98325" wrap="square" tIns="9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-GB" sz="1500"/>
              <a:t>‹#›</a:t>
            </a:fld>
            <a:endParaRPr sz="15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da7c135438_0_155:notes"/>
          <p:cNvSpPr/>
          <p:nvPr>
            <p:ph idx="2" type="sldImg"/>
          </p:nvPr>
        </p:nvSpPr>
        <p:spPr>
          <a:xfrm>
            <a:off x="1828800" y="731838"/>
            <a:ext cx="3657600" cy="3657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2da7c135438_0_155:notes"/>
          <p:cNvSpPr txBox="1"/>
          <p:nvPr>
            <p:ph idx="1" type="body"/>
          </p:nvPr>
        </p:nvSpPr>
        <p:spPr>
          <a:xfrm>
            <a:off x="1300163" y="4632325"/>
            <a:ext cx="10404300" cy="4389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The Functional Form proposed. Two main components: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venir"/>
              <a:buAutoNum type="arabicPeriod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Issuance Function (top)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venir"/>
              <a:buAutoNum type="arabicPeriod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Reference Subsidy (bottom)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g2da7c135438_0_155:notes"/>
          <p:cNvSpPr txBox="1"/>
          <p:nvPr>
            <p:ph idx="12" type="sldNum"/>
          </p:nvPr>
        </p:nvSpPr>
        <p:spPr>
          <a:xfrm>
            <a:off x="7366000" y="9264650"/>
            <a:ext cx="5635500" cy="487500"/>
          </a:xfrm>
          <a:prstGeom prst="rect">
            <a:avLst/>
          </a:prstGeom>
        </p:spPr>
        <p:txBody>
          <a:bodyPr anchorCtr="0" anchor="b" bIns="98325" lIns="98325" spcFirstLastPara="1" rIns="98325" wrap="square" tIns="9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-GB" sz="1500"/>
              <a:t>‹#›</a:t>
            </a:fld>
            <a:endParaRPr sz="15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da7c135438_0_147:notes"/>
          <p:cNvSpPr/>
          <p:nvPr>
            <p:ph idx="2" type="sldImg"/>
          </p:nvPr>
        </p:nvSpPr>
        <p:spPr>
          <a:xfrm>
            <a:off x="1828800" y="731838"/>
            <a:ext cx="3657600" cy="3657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2da7c135438_0_147:notes"/>
          <p:cNvSpPr txBox="1"/>
          <p:nvPr>
            <p:ph idx="1" type="body"/>
          </p:nvPr>
        </p:nvSpPr>
        <p:spPr>
          <a:xfrm>
            <a:off x="1300163" y="4632325"/>
            <a:ext cx="10404300" cy="4389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From Functional Form to Implementation: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Avenir"/>
              <a:buChar char="●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These are subspace resources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venir"/>
              <a:buAutoNum type="arabicPeriod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Hyperbolic issuance was ultimately implemented with the simplifying assumptions on two parameter values, but still satisfied requirements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venir"/>
              <a:buAutoNum type="arabicPeriod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Reference subsidy was implemented using this spline approach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Together, this is what we see on testnet!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g2da7c135438_0_147:notes"/>
          <p:cNvSpPr txBox="1"/>
          <p:nvPr>
            <p:ph idx="12" type="sldNum"/>
          </p:nvPr>
        </p:nvSpPr>
        <p:spPr>
          <a:xfrm>
            <a:off x="7366000" y="9264650"/>
            <a:ext cx="5635500" cy="487500"/>
          </a:xfrm>
          <a:prstGeom prst="rect">
            <a:avLst/>
          </a:prstGeom>
        </p:spPr>
        <p:txBody>
          <a:bodyPr anchorCtr="0" anchor="b" bIns="98325" lIns="98325" spcFirstLastPara="1" rIns="98325" wrap="square" tIns="9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-GB" sz="1500"/>
              <a:t>‹#›</a:t>
            </a:fld>
            <a:endParaRPr sz="15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2da7c135438_0_122:notes"/>
          <p:cNvSpPr/>
          <p:nvPr>
            <p:ph idx="2" type="sldImg"/>
          </p:nvPr>
        </p:nvSpPr>
        <p:spPr>
          <a:xfrm>
            <a:off x="1828800" y="731838"/>
            <a:ext cx="3657600" cy="3657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2da7c135438_0_122:notes"/>
          <p:cNvSpPr txBox="1"/>
          <p:nvPr>
            <p:ph idx="1" type="body"/>
          </p:nvPr>
        </p:nvSpPr>
        <p:spPr>
          <a:xfrm>
            <a:off x="1300163" y="4632325"/>
            <a:ext cx="10404300" cy="4389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The “How” on parameter selection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venir"/>
              <a:buChar char="●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PSuU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venir"/>
              <a:buChar char="●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Deep Dive coming…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g2da7c135438_0_122:notes"/>
          <p:cNvSpPr txBox="1"/>
          <p:nvPr>
            <p:ph idx="12" type="sldNum"/>
          </p:nvPr>
        </p:nvSpPr>
        <p:spPr>
          <a:xfrm>
            <a:off x="7366000" y="9264650"/>
            <a:ext cx="5635500" cy="487500"/>
          </a:xfrm>
          <a:prstGeom prst="rect">
            <a:avLst/>
          </a:prstGeom>
        </p:spPr>
        <p:txBody>
          <a:bodyPr anchorCtr="0" anchor="b" bIns="98325" lIns="98325" spcFirstLastPara="1" rIns="98325" wrap="square" tIns="9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-GB" sz="1500"/>
              <a:t>‹#›</a:t>
            </a:fld>
            <a:endParaRPr sz="15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da7c135438_0_137:notes"/>
          <p:cNvSpPr/>
          <p:nvPr>
            <p:ph idx="2" type="sldImg"/>
          </p:nvPr>
        </p:nvSpPr>
        <p:spPr>
          <a:xfrm>
            <a:off x="1828800" y="731838"/>
            <a:ext cx="3657600" cy="3657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2da7c135438_0_137:notes"/>
          <p:cNvSpPr txBox="1"/>
          <p:nvPr>
            <p:ph idx="1" type="body"/>
          </p:nvPr>
        </p:nvSpPr>
        <p:spPr>
          <a:xfrm>
            <a:off x="1300163" y="4632325"/>
            <a:ext cx="10404300" cy="4389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Other documentation linked throughout!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g2da7c135438_0_137:notes"/>
          <p:cNvSpPr txBox="1"/>
          <p:nvPr>
            <p:ph idx="12" type="sldNum"/>
          </p:nvPr>
        </p:nvSpPr>
        <p:spPr>
          <a:xfrm>
            <a:off x="7366000" y="9264650"/>
            <a:ext cx="5635500" cy="487500"/>
          </a:xfrm>
          <a:prstGeom prst="rect">
            <a:avLst/>
          </a:prstGeom>
        </p:spPr>
        <p:txBody>
          <a:bodyPr anchorCtr="0" anchor="b" bIns="98325" lIns="98325" spcFirstLastPara="1" rIns="98325" wrap="square" tIns="9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-GB" sz="1500"/>
              <a:t>‹#›</a:t>
            </a:fld>
            <a:endParaRPr sz="15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2d1a0dfdcd8_0_12:notes"/>
          <p:cNvSpPr txBox="1"/>
          <p:nvPr>
            <p:ph idx="1" type="body"/>
          </p:nvPr>
        </p:nvSpPr>
        <p:spPr>
          <a:xfrm>
            <a:off x="1300163" y="4632325"/>
            <a:ext cx="10404600" cy="4389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Covering: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/>
              <a:t>What cadCAD is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/>
              <a:t>What the model produces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/>
              <a:t>Why that is useful</a:t>
            </a:r>
            <a:endParaRPr/>
          </a:p>
        </p:txBody>
      </p:sp>
      <p:sp>
        <p:nvSpPr>
          <p:cNvPr id="216" name="Google Shape;216;g2d1a0dfdcd8_0_12:notes"/>
          <p:cNvSpPr/>
          <p:nvPr>
            <p:ph idx="2" type="sldImg"/>
          </p:nvPr>
        </p:nvSpPr>
        <p:spPr>
          <a:xfrm>
            <a:off x="3251200" y="731838"/>
            <a:ext cx="6502500" cy="3657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2dd3714d99f_0_3:notes"/>
          <p:cNvSpPr txBox="1"/>
          <p:nvPr>
            <p:ph idx="1" type="body"/>
          </p:nvPr>
        </p:nvSpPr>
        <p:spPr>
          <a:xfrm>
            <a:off x="1300163" y="4632325"/>
            <a:ext cx="10404600" cy="4389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g2dd3714d99f_0_3:notes"/>
          <p:cNvSpPr/>
          <p:nvPr>
            <p:ph idx="2" type="sldImg"/>
          </p:nvPr>
        </p:nvSpPr>
        <p:spPr>
          <a:xfrm>
            <a:off x="3251200" y="731838"/>
            <a:ext cx="6502500" cy="3657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2dd3714d99f_0_8:notes"/>
          <p:cNvSpPr txBox="1"/>
          <p:nvPr>
            <p:ph idx="1" type="body"/>
          </p:nvPr>
        </p:nvSpPr>
        <p:spPr>
          <a:xfrm>
            <a:off x="1300163" y="4632325"/>
            <a:ext cx="10404600" cy="4389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g2dd3714d99f_0_8:notes"/>
          <p:cNvSpPr/>
          <p:nvPr>
            <p:ph idx="2" type="sldImg"/>
          </p:nvPr>
        </p:nvSpPr>
        <p:spPr>
          <a:xfrm>
            <a:off x="3251200" y="731838"/>
            <a:ext cx="6502500" cy="3657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2dd3714d99f_0_42:notes"/>
          <p:cNvSpPr txBox="1"/>
          <p:nvPr>
            <p:ph idx="1" type="body"/>
          </p:nvPr>
        </p:nvSpPr>
        <p:spPr>
          <a:xfrm>
            <a:off x="1300163" y="4632325"/>
            <a:ext cx="10404600" cy="4389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4" name="Google Shape;234;g2dd3714d99f_0_42:notes"/>
          <p:cNvSpPr/>
          <p:nvPr>
            <p:ph idx="2" type="sldImg"/>
          </p:nvPr>
        </p:nvSpPr>
        <p:spPr>
          <a:xfrm>
            <a:off x="3251200" y="731838"/>
            <a:ext cx="6502500" cy="3657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dd3714d99f_0_13:notes"/>
          <p:cNvSpPr txBox="1"/>
          <p:nvPr>
            <p:ph idx="1" type="body"/>
          </p:nvPr>
        </p:nvSpPr>
        <p:spPr>
          <a:xfrm>
            <a:off x="1300163" y="4632325"/>
            <a:ext cx="10404600" cy="4389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rgbClr val="3C404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- Shawn will explain what the cadCAD model is, what it produces, and how to navigate the repo</a:t>
            </a:r>
            <a:endParaRPr sz="1050">
              <a:solidFill>
                <a:srgbClr val="3C4043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rgbClr val="3C404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- Danilo will explain the methodology of our parameter selection analysis</a:t>
            </a:r>
            <a:endParaRPr sz="1050">
              <a:solidFill>
                <a:srgbClr val="3C4043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50">
                <a:solidFill>
                  <a:srgbClr val="3C4043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- then we will answer any question from the audience!</a:t>
            </a:r>
            <a:endParaRPr/>
          </a:p>
        </p:txBody>
      </p:sp>
      <p:sp>
        <p:nvSpPr>
          <p:cNvPr id="85" name="Google Shape;85;g2dd3714d99f_0_13:notes"/>
          <p:cNvSpPr/>
          <p:nvPr>
            <p:ph idx="2" type="sldImg"/>
          </p:nvPr>
        </p:nvSpPr>
        <p:spPr>
          <a:xfrm>
            <a:off x="3251200" y="731838"/>
            <a:ext cx="6502500" cy="3657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da7c135438_0_90:notes"/>
          <p:cNvSpPr txBox="1"/>
          <p:nvPr>
            <p:ph idx="1" type="body"/>
          </p:nvPr>
        </p:nvSpPr>
        <p:spPr>
          <a:xfrm>
            <a:off x="1300163" y="4632325"/>
            <a:ext cx="10404600" cy="4389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introduce: 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@danilo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@shawn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@peter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2da7c135438_0_90:notes"/>
          <p:cNvSpPr/>
          <p:nvPr>
            <p:ph idx="2" type="sldImg"/>
          </p:nvPr>
        </p:nvSpPr>
        <p:spPr>
          <a:xfrm>
            <a:off x="3251200" y="731838"/>
            <a:ext cx="6502500" cy="3657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2da7c135438_0_0:notes"/>
          <p:cNvSpPr/>
          <p:nvPr>
            <p:ph idx="2" type="sldImg"/>
          </p:nvPr>
        </p:nvSpPr>
        <p:spPr>
          <a:xfrm>
            <a:off x="1828800" y="731838"/>
            <a:ext cx="3657600" cy="3657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2da7c135438_0_0:notes"/>
          <p:cNvSpPr txBox="1"/>
          <p:nvPr>
            <p:ph idx="1" type="body"/>
          </p:nvPr>
        </p:nvSpPr>
        <p:spPr>
          <a:xfrm>
            <a:off x="1300163" y="4632325"/>
            <a:ext cx="10404300" cy="4389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We are passionate engineers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We are interested in socio-technical systems and complex problems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g2da7c135438_0_0:notes"/>
          <p:cNvSpPr txBox="1"/>
          <p:nvPr>
            <p:ph idx="12" type="sldNum"/>
          </p:nvPr>
        </p:nvSpPr>
        <p:spPr>
          <a:xfrm>
            <a:off x="7366000" y="9264650"/>
            <a:ext cx="5635500" cy="487500"/>
          </a:xfrm>
          <a:prstGeom prst="rect">
            <a:avLst/>
          </a:prstGeom>
        </p:spPr>
        <p:txBody>
          <a:bodyPr anchorCtr="0" anchor="b" bIns="98325" lIns="98325" spcFirstLastPara="1" rIns="98325" wrap="square" tIns="9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-GB" sz="1500"/>
              <a:t>‹#›</a:t>
            </a:fld>
            <a:endParaRPr sz="15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dc0b84e36d_0_0:notes"/>
          <p:cNvSpPr/>
          <p:nvPr>
            <p:ph idx="2" type="sldImg"/>
          </p:nvPr>
        </p:nvSpPr>
        <p:spPr>
          <a:xfrm>
            <a:off x="1828800" y="731838"/>
            <a:ext cx="3657600" cy="3657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dc0b84e36d_0_0:notes"/>
          <p:cNvSpPr txBox="1"/>
          <p:nvPr>
            <p:ph idx="1" type="body"/>
          </p:nvPr>
        </p:nvSpPr>
        <p:spPr>
          <a:xfrm>
            <a:off x="1300163" y="4632325"/>
            <a:ext cx="10404300" cy="4389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A visual of our mission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venir"/>
              <a:buChar char="●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Explain x/y axis, red line, blue line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venir"/>
              <a:buChar char="●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“Closing the gap”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g2dc0b84e36d_0_0:notes"/>
          <p:cNvSpPr txBox="1"/>
          <p:nvPr>
            <p:ph idx="12" type="sldNum"/>
          </p:nvPr>
        </p:nvSpPr>
        <p:spPr>
          <a:xfrm>
            <a:off x="7366000" y="9264650"/>
            <a:ext cx="5635500" cy="487500"/>
          </a:xfrm>
          <a:prstGeom prst="rect">
            <a:avLst/>
          </a:prstGeom>
        </p:spPr>
        <p:txBody>
          <a:bodyPr anchorCtr="0" anchor="b" bIns="98325" lIns="98325" spcFirstLastPara="1" rIns="98325" wrap="square" tIns="9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-GB" sz="1500"/>
              <a:t>‹#›</a:t>
            </a:fld>
            <a:endParaRPr sz="15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da7c135438_0_11:notes"/>
          <p:cNvSpPr/>
          <p:nvPr>
            <p:ph idx="2" type="sldImg"/>
          </p:nvPr>
        </p:nvSpPr>
        <p:spPr>
          <a:xfrm>
            <a:off x="1828800" y="731838"/>
            <a:ext cx="3657600" cy="3657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2da7c135438_0_11:notes"/>
          <p:cNvSpPr txBox="1"/>
          <p:nvPr>
            <p:ph idx="1" type="body"/>
          </p:nvPr>
        </p:nvSpPr>
        <p:spPr>
          <a:xfrm>
            <a:off x="1300163" y="4632325"/>
            <a:ext cx="10404300" cy="4389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If our mission is the “What”, this is the “How”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venir"/>
              <a:buChar char="●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V-Model from traditional engineering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venir"/>
              <a:buChar char="●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BSci considers 3 additional components, (particularity important to socio-technical systems)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We practice this with projects to help them meet their goals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g2da7c135438_0_11:notes"/>
          <p:cNvSpPr txBox="1"/>
          <p:nvPr>
            <p:ph idx="12" type="sldNum"/>
          </p:nvPr>
        </p:nvSpPr>
        <p:spPr>
          <a:xfrm>
            <a:off x="7366000" y="9264650"/>
            <a:ext cx="5635500" cy="487500"/>
          </a:xfrm>
          <a:prstGeom prst="rect">
            <a:avLst/>
          </a:prstGeom>
        </p:spPr>
        <p:txBody>
          <a:bodyPr anchorCtr="0" anchor="b" bIns="98325" lIns="98325" spcFirstLastPara="1" rIns="98325" wrap="square" tIns="9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-GB" sz="1500"/>
              <a:t>‹#›</a:t>
            </a:fld>
            <a:endParaRPr sz="15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dd3714d99f_0_25:notes"/>
          <p:cNvSpPr txBox="1"/>
          <p:nvPr>
            <p:ph idx="1" type="body"/>
          </p:nvPr>
        </p:nvSpPr>
        <p:spPr>
          <a:xfrm>
            <a:off x="1300163" y="4632325"/>
            <a:ext cx="10404600" cy="4389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Now for context on the BSci x Subspace collab</a:t>
            </a:r>
            <a:endParaRPr/>
          </a:p>
        </p:txBody>
      </p:sp>
      <p:sp>
        <p:nvSpPr>
          <p:cNvPr id="126" name="Google Shape;126;g2dd3714d99f_0_25:notes"/>
          <p:cNvSpPr/>
          <p:nvPr>
            <p:ph idx="2" type="sldImg"/>
          </p:nvPr>
        </p:nvSpPr>
        <p:spPr>
          <a:xfrm>
            <a:off x="3251200" y="731838"/>
            <a:ext cx="6502500" cy="3657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dc0b84e36d_0_19:notes"/>
          <p:cNvSpPr/>
          <p:nvPr>
            <p:ph idx="2" type="sldImg"/>
          </p:nvPr>
        </p:nvSpPr>
        <p:spPr>
          <a:xfrm>
            <a:off x="1828800" y="731838"/>
            <a:ext cx="3657600" cy="3657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2dc0b84e36d_0_19:notes"/>
          <p:cNvSpPr txBox="1"/>
          <p:nvPr>
            <p:ph idx="1" type="body"/>
          </p:nvPr>
        </p:nvSpPr>
        <p:spPr>
          <a:xfrm>
            <a:off x="1300163" y="4632325"/>
            <a:ext cx="10404300" cy="4389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High-level what we did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venir"/>
              <a:buChar char="●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Timeline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venir"/>
              <a:buChar char="●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Artifacts: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venir"/>
              <a:buChar char="○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Model (data generator that reflects the subspace economic system)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venir"/>
              <a:buChar char="○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Design documentation (problem statements, mathematical models)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venir"/>
              <a:buChar char="○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Parameter recommendations (after an analysis)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venir"/>
              <a:buChar char="○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Today! Workshop!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venir"/>
              <a:buChar char="●"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The Workshop will focus on the output from April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g2dc0b84e36d_0_19:notes"/>
          <p:cNvSpPr txBox="1"/>
          <p:nvPr>
            <p:ph idx="12" type="sldNum"/>
          </p:nvPr>
        </p:nvSpPr>
        <p:spPr>
          <a:xfrm>
            <a:off x="7366000" y="9264650"/>
            <a:ext cx="5635500" cy="487500"/>
          </a:xfrm>
          <a:prstGeom prst="rect">
            <a:avLst/>
          </a:prstGeom>
        </p:spPr>
        <p:txBody>
          <a:bodyPr anchorCtr="0" anchor="b" bIns="98325" lIns="98325" spcFirstLastPara="1" rIns="98325" wrap="square" tIns="9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-GB" sz="1500"/>
              <a:t>‹#›</a:t>
            </a:fld>
            <a:endParaRPr sz="15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da7c135438_0_95:notes"/>
          <p:cNvSpPr/>
          <p:nvPr>
            <p:ph idx="2" type="sldImg"/>
          </p:nvPr>
        </p:nvSpPr>
        <p:spPr>
          <a:xfrm>
            <a:off x="1828800" y="731838"/>
            <a:ext cx="3657600" cy="36576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2da7c135438_0_95:notes"/>
          <p:cNvSpPr txBox="1"/>
          <p:nvPr>
            <p:ph idx="1" type="body"/>
          </p:nvPr>
        </p:nvSpPr>
        <p:spPr>
          <a:xfrm>
            <a:off x="1300163" y="4632325"/>
            <a:ext cx="10404300" cy="4389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200">
                <a:latin typeface="Avenir"/>
                <a:ea typeface="Avenir"/>
                <a:cs typeface="Avenir"/>
                <a:sym typeface="Avenir"/>
              </a:rPr>
              <a:t>Connecting back to BSci Engineering life-cycle, these stages were hit</a:t>
            </a:r>
            <a:endParaRPr sz="1200"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g2da7c135438_0_95:notes"/>
          <p:cNvSpPr txBox="1"/>
          <p:nvPr>
            <p:ph idx="12" type="sldNum"/>
          </p:nvPr>
        </p:nvSpPr>
        <p:spPr>
          <a:xfrm>
            <a:off x="7366000" y="9264650"/>
            <a:ext cx="5635500" cy="487500"/>
          </a:xfrm>
          <a:prstGeom prst="rect">
            <a:avLst/>
          </a:prstGeom>
        </p:spPr>
        <p:txBody>
          <a:bodyPr anchorCtr="0" anchor="b" bIns="98325" lIns="98325" spcFirstLastPara="1" rIns="98325" wrap="square" tIns="983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en-GB" sz="1500"/>
              <a:t>‹#›</a:t>
            </a:fld>
            <a:endParaRPr sz="1500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9.png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9.png"/><Relationship Id="rId3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9.png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26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6.png"/><Relationship Id="rId3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6.png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9.png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9.png"/><Relationship Id="rId3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9.png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bg>
      <p:bgPr>
        <a:solidFill>
          <a:schemeClr val="lt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\\server\F\Client Documents\O2I - MBV\Jonathan Gabler\2018\November\Nov 12\Job 30 – Jonathan Gabler - O2I-MBV - TEMPLATE DESIGNING WORK!!!\BlockScience Presentation\Background\Background.png" id="16" name="Google Shape;16;p2"/>
          <p:cNvPicPr preferRelativeResize="0"/>
          <p:nvPr/>
        </p:nvPicPr>
        <p:blipFill rotWithShape="1">
          <a:blip r:embed="rId2">
            <a:alphaModFix/>
          </a:blip>
          <a:srcRect b="25314" l="0" r="0" t="0"/>
          <a:stretch/>
        </p:blipFill>
        <p:spPr>
          <a:xfrm>
            <a:off x="0" y="-1"/>
            <a:ext cx="9144000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6" y="838"/>
            <a:ext cx="1117" cy="837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"/>
          <p:cNvSpPr txBox="1"/>
          <p:nvPr>
            <p:ph type="ctrTitle"/>
          </p:nvPr>
        </p:nvSpPr>
        <p:spPr>
          <a:xfrm>
            <a:off x="295955" y="1630307"/>
            <a:ext cx="8552090" cy="11481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>
                <a:solidFill>
                  <a:srgbClr val="89F7FE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732235" y="2880360"/>
            <a:ext cx="7679531" cy="5409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Font typeface="Arial"/>
              <a:buNone/>
              <a:defRPr sz="1800">
                <a:solidFill>
                  <a:srgbClr val="66A6FF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•"/>
              <a:defRPr/>
            </a:lvl2pPr>
            <a:lvl3pPr lvl="2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Ð"/>
              <a:defRPr/>
            </a:lvl3pPr>
            <a:lvl4pPr lvl="3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▪"/>
              <a:defRPr/>
            </a:lvl4pPr>
            <a:lvl5pPr lvl="4" algn="l"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/>
        </p:nvSpPr>
        <p:spPr>
          <a:xfrm>
            <a:off x="1371600" y="3844766"/>
            <a:ext cx="6400800" cy="5409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rgbClr val="66A6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21" name="Google Shape;21;p2"/>
          <p:cNvSpPr txBox="1"/>
          <p:nvPr>
            <p:ph idx="2" type="body"/>
          </p:nvPr>
        </p:nvSpPr>
        <p:spPr>
          <a:xfrm>
            <a:off x="2469617" y="3982840"/>
            <a:ext cx="4204766" cy="6861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600"/>
              </a:spcBef>
              <a:spcAft>
                <a:spcPts val="0"/>
              </a:spcAft>
              <a:buClr>
                <a:srgbClr val="89F7FE"/>
              </a:buClr>
              <a:buSzPts val="1300"/>
              <a:buFont typeface="Arial"/>
              <a:buNone/>
              <a:defRPr sz="1300">
                <a:solidFill>
                  <a:srgbClr val="89F7FE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342900" lvl="1" marL="91440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•"/>
              <a:defRPr/>
            </a:lvl2pPr>
            <a:lvl3pPr indent="-342900" lvl="2" marL="137160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Ð"/>
              <a:defRPr/>
            </a:lvl3pPr>
            <a:lvl4pPr indent="-342900" lvl="3" marL="182880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▪"/>
              <a:defRPr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\\server\D\Neyveli callouts\2018\November\Nov 12\Job 30 – Jonathan Gabler - O2I-MBV - TEMPLATE DESIGNING WORK!!!\BlockScience Presentation\Logo\Logo_1.png" id="22" name="Google Shape;22;p2"/>
          <p:cNvPicPr preferRelativeResize="0"/>
          <p:nvPr/>
        </p:nvPicPr>
        <p:blipFill rotWithShape="1">
          <a:blip r:embed="rId4">
            <a:alphaModFix/>
          </a:blip>
          <a:srcRect b="10780" l="9710" r="9417" t="9220"/>
          <a:stretch/>
        </p:blipFill>
        <p:spPr>
          <a:xfrm>
            <a:off x="3640822" y="490812"/>
            <a:ext cx="1862356" cy="9315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Slide" showMasterSp="0">
  <p:cSld name="2_Title Slide">
    <p:bg>
      <p:bgPr>
        <a:solidFill>
          <a:schemeClr val="lt1"/>
        </a:solid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\\server\F\Client Documents\O2I - MBV\Jonathan Gabler\2018\November\Nov 12\Job 30 – Jonathan Gabler - O2I-MBV - TEMPLATE DESIGNING WORK!!!\BlockScience Presentation\Background\Background.png" id="24" name="Google Shape;24;p3"/>
          <p:cNvPicPr preferRelativeResize="0"/>
          <p:nvPr/>
        </p:nvPicPr>
        <p:blipFill rotWithShape="1">
          <a:blip r:embed="rId2">
            <a:alphaModFix/>
          </a:blip>
          <a:srcRect b="25314" l="0" r="0" t="0"/>
          <a:stretch/>
        </p:blipFill>
        <p:spPr>
          <a:xfrm>
            <a:off x="0" y="-1"/>
            <a:ext cx="9144000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6" y="838"/>
            <a:ext cx="1117" cy="837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"/>
          <p:cNvSpPr txBox="1"/>
          <p:nvPr>
            <p:ph type="ctrTitle"/>
          </p:nvPr>
        </p:nvSpPr>
        <p:spPr>
          <a:xfrm>
            <a:off x="820738" y="2246455"/>
            <a:ext cx="7521575" cy="7137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>
                <a:solidFill>
                  <a:srgbClr val="89F7FE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" type="subTitle"/>
          </p:nvPr>
        </p:nvSpPr>
        <p:spPr>
          <a:xfrm>
            <a:off x="820738" y="3000375"/>
            <a:ext cx="7521574" cy="42097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Font typeface="Arial"/>
              <a:buNone/>
              <a:defRPr sz="1800">
                <a:solidFill>
                  <a:srgbClr val="66A6FF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•"/>
              <a:defRPr/>
            </a:lvl2pPr>
            <a:lvl3pPr lvl="2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Ð"/>
              <a:defRPr/>
            </a:lvl3pPr>
            <a:lvl4pPr lvl="3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▪"/>
              <a:defRPr/>
            </a:lvl4pPr>
            <a:lvl5pPr lvl="4" algn="l"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2" type="body"/>
          </p:nvPr>
        </p:nvSpPr>
        <p:spPr>
          <a:xfrm>
            <a:off x="820738" y="3969445"/>
            <a:ext cx="4205071" cy="47000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spcBef>
                <a:spcPts val="600"/>
              </a:spcBef>
              <a:spcAft>
                <a:spcPts val="0"/>
              </a:spcAft>
              <a:buClr>
                <a:srgbClr val="89F7FE"/>
              </a:buClr>
              <a:buSzPts val="1300"/>
              <a:buFont typeface="Arial"/>
              <a:buNone/>
              <a:defRPr sz="1300">
                <a:solidFill>
                  <a:srgbClr val="89F7FE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342900" lvl="1" marL="91440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•"/>
              <a:defRPr/>
            </a:lvl2pPr>
            <a:lvl3pPr indent="-342900" lvl="2" marL="137160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Ð"/>
              <a:defRPr/>
            </a:lvl3pPr>
            <a:lvl4pPr indent="-342900" lvl="3" marL="182880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▪"/>
              <a:defRPr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29" name="Google Shape;29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20738" y="1218525"/>
            <a:ext cx="1991121" cy="86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le Slide" showMasterSp="0">
  <p:cSld name="3_Title Slide">
    <p:bg>
      <p:bgPr>
        <a:solidFill>
          <a:schemeClr val="lt1"/>
        </a:soli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\\server\F\Client Documents\O2I - MBV\Jonathan Gabler\2018\November\Nov 12\Job 30 – Jonathan Gabler - O2I-MBV - TEMPLATE DESIGNING WORK!!!\BlockScience Presentation\Background\Background.png" id="31" name="Google Shape;31;p4"/>
          <p:cNvPicPr preferRelativeResize="0"/>
          <p:nvPr/>
        </p:nvPicPr>
        <p:blipFill rotWithShape="1">
          <a:blip r:embed="rId2">
            <a:alphaModFix/>
          </a:blip>
          <a:srcRect b="25314" l="0" r="0" t="0"/>
          <a:stretch/>
        </p:blipFill>
        <p:spPr>
          <a:xfrm>
            <a:off x="0" y="-1"/>
            <a:ext cx="9144000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6" y="838"/>
            <a:ext cx="1117" cy="837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/>
          <p:nvPr>
            <p:ph type="ctrTitle"/>
          </p:nvPr>
        </p:nvSpPr>
        <p:spPr>
          <a:xfrm>
            <a:off x="821284" y="1422400"/>
            <a:ext cx="7521029" cy="7137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>
                <a:solidFill>
                  <a:srgbClr val="89F7FE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" type="subTitle"/>
          </p:nvPr>
        </p:nvSpPr>
        <p:spPr>
          <a:xfrm>
            <a:off x="821284" y="2177089"/>
            <a:ext cx="7521029" cy="42097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Font typeface="Arial"/>
              <a:buNone/>
              <a:defRPr sz="1800">
                <a:solidFill>
                  <a:srgbClr val="66A6FF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•"/>
              <a:defRPr/>
            </a:lvl2pPr>
            <a:lvl3pPr lvl="2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Ð"/>
              <a:defRPr/>
            </a:lvl3pPr>
            <a:lvl4pPr lvl="3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▪"/>
              <a:defRPr/>
            </a:lvl4pPr>
            <a:lvl5pPr lvl="4" algn="l"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2" type="body"/>
          </p:nvPr>
        </p:nvSpPr>
        <p:spPr>
          <a:xfrm>
            <a:off x="821284" y="3812066"/>
            <a:ext cx="4154843" cy="47000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-228600" lvl="0" marL="457200" algn="l">
              <a:spcBef>
                <a:spcPts val="600"/>
              </a:spcBef>
              <a:spcAft>
                <a:spcPts val="0"/>
              </a:spcAft>
              <a:buClr>
                <a:srgbClr val="89F7FE"/>
              </a:buClr>
              <a:buSzPts val="1300"/>
              <a:buFont typeface="Arial"/>
              <a:buNone/>
              <a:defRPr sz="1300">
                <a:solidFill>
                  <a:srgbClr val="89F7FE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342900" lvl="1" marL="91440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•"/>
              <a:defRPr/>
            </a:lvl2pPr>
            <a:lvl3pPr indent="-342900" lvl="2" marL="137160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Ð"/>
              <a:defRPr/>
            </a:lvl3pPr>
            <a:lvl4pPr indent="-342900" lvl="3" marL="182880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▪"/>
              <a:defRPr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36" name="Google Shape;36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46498" y="3589113"/>
            <a:ext cx="1795815" cy="85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showMasterSp="0">
  <p:cSld name="Title and Conte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38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116" y="838"/>
            <a:ext cx="1117" cy="83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\server\F\Client Documents\O2I - MBV\Jonathan Gabler\2018\November\Nov 12\Job 30 – Jonathan Gabler - O2I-MBV - TEMPLATE DESIGNING WORK!!!\BlockScience Presentation\Background\Background_2.png" id="39" name="Google Shape;39;p5"/>
          <p:cNvPicPr preferRelativeResize="0"/>
          <p:nvPr/>
        </p:nvPicPr>
        <p:blipFill rotWithShape="1">
          <a:blip r:embed="rId3">
            <a:alphaModFix/>
          </a:blip>
          <a:srcRect b="20399" l="0" r="0" t="0"/>
          <a:stretch/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5"/>
          <p:cNvSpPr txBox="1"/>
          <p:nvPr>
            <p:ph type="title"/>
          </p:nvPr>
        </p:nvSpPr>
        <p:spPr>
          <a:xfrm>
            <a:off x="674052" y="444371"/>
            <a:ext cx="7777170" cy="3539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\\server\F\Client Documents\O2I - MBV\Jonathan Gabler\2018\November\Nov 12\Job 30 – Jonathan Gabler - O2I-MBV - TEMPLATE DESIGNING WORK!!!\BlockScience Presentation\Logo\Logo_3.png" id="41" name="Google Shape;41;p5"/>
          <p:cNvPicPr preferRelativeResize="0"/>
          <p:nvPr/>
        </p:nvPicPr>
        <p:blipFill rotWithShape="1">
          <a:blip r:embed="rId4">
            <a:alphaModFix/>
          </a:blip>
          <a:srcRect b="0" l="0" r="3800" t="0"/>
          <a:stretch/>
        </p:blipFill>
        <p:spPr>
          <a:xfrm>
            <a:off x="6572896" y="4421888"/>
            <a:ext cx="1759892" cy="556512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5"/>
          <p:cNvSpPr txBox="1"/>
          <p:nvPr>
            <p:ph idx="1" type="body"/>
          </p:nvPr>
        </p:nvSpPr>
        <p:spPr>
          <a:xfrm>
            <a:off x="674053" y="1161149"/>
            <a:ext cx="7777170" cy="29987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•"/>
              <a:defRPr/>
            </a:lvl2pPr>
            <a:lvl3pPr indent="-342900" lvl="2" marL="137160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Ð"/>
              <a:defRPr/>
            </a:lvl3pPr>
            <a:lvl4pPr indent="-342900" lvl="3" marL="182880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▪"/>
              <a:defRPr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Font typeface="Avenir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Content" showMasterSp="0">
  <p:cSld name="2_Title and Content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\\server\F\Client Documents\O2I - MBV\Jonathan Gabler\2018\November\Nov 12\Job 30 – Jonathan Gabler - O2I-MBV - TEMPLATE DESIGNING WORK!!!\BlockScience Presentation\Background\Background_2.png" id="44" name="Google Shape;44;p6"/>
          <p:cNvPicPr preferRelativeResize="0"/>
          <p:nvPr/>
        </p:nvPicPr>
        <p:blipFill rotWithShape="1">
          <a:blip r:embed="rId2">
            <a:alphaModFix/>
          </a:blip>
          <a:srcRect b="20399" l="0" r="0" t="0"/>
          <a:stretch/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6" y="838"/>
            <a:ext cx="1117" cy="837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6"/>
          <p:cNvSpPr txBox="1"/>
          <p:nvPr>
            <p:ph type="title"/>
          </p:nvPr>
        </p:nvSpPr>
        <p:spPr>
          <a:xfrm>
            <a:off x="674052" y="444371"/>
            <a:ext cx="5112245" cy="3539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/>
          <p:nvPr>
            <p:ph idx="2" type="pic"/>
          </p:nvPr>
        </p:nvSpPr>
        <p:spPr>
          <a:xfrm rot="2855127">
            <a:off x="5608399" y="1081916"/>
            <a:ext cx="2707414" cy="2817456"/>
          </a:xfrm>
          <a:prstGeom prst="rect">
            <a:avLst/>
          </a:prstGeom>
          <a:noFill/>
          <a:ln>
            <a:noFill/>
          </a:ln>
        </p:spPr>
        <p:txBody>
          <a:bodyPr anchorCtr="0" anchor="t" bIns="28675" lIns="57375" spcFirstLastPara="1" rIns="57375" wrap="square" tIns="28675">
            <a:noAutofit/>
          </a:bodyPr>
          <a:lstStyle>
            <a:lvl1pPr lvl="0" marR="0" rtl="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66A6FF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marR="0" rtl="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66A6FF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lvl="2" marR="0" rtl="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Font typeface="Avenir"/>
              <a:buChar char="Ð"/>
              <a:defRPr b="0" i="0" sz="1800" u="none" cap="none" strike="noStrike">
                <a:solidFill>
                  <a:srgbClr val="66A6FF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lvl="3" marR="0" rtl="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rgbClr val="66A6FF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lvl="4" marR="0" rtl="0" algn="l">
              <a:spcBef>
                <a:spcPts val="60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66A6FF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Avenir"/>
                <a:ea typeface="Avenir"/>
                <a:cs typeface="Avenir"/>
                <a:sym typeface="Aveni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Avenir"/>
                <a:ea typeface="Avenir"/>
                <a:cs typeface="Avenir"/>
                <a:sym typeface="Aveni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Avenir"/>
                <a:ea typeface="Avenir"/>
                <a:cs typeface="Avenir"/>
                <a:sym typeface="Aveni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sp>
        <p:nvSpPr>
          <p:cNvPr id="48" name="Google Shape;48;p6"/>
          <p:cNvSpPr txBox="1"/>
          <p:nvPr>
            <p:ph idx="1" type="body"/>
          </p:nvPr>
        </p:nvSpPr>
        <p:spPr>
          <a:xfrm>
            <a:off x="674053" y="1161149"/>
            <a:ext cx="3836987" cy="24828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•"/>
              <a:defRPr/>
            </a:lvl2pPr>
            <a:lvl3pPr indent="-342900" lvl="2" marL="137160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Ð"/>
              <a:defRPr/>
            </a:lvl3pPr>
            <a:lvl4pPr indent="-342900" lvl="3" marL="182880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▪"/>
              <a:defRPr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\\server\F\Client Documents\O2I - MBV\Jonathan Gabler\2018\November\Nov 12\Job 30 – Jonathan Gabler - O2I-MBV - TEMPLATE DESIGNING WORK!!!\BlockScience Presentation\Logo\Logo_3.png" id="49" name="Google Shape;49;p6"/>
          <p:cNvPicPr preferRelativeResize="0"/>
          <p:nvPr/>
        </p:nvPicPr>
        <p:blipFill rotWithShape="1">
          <a:blip r:embed="rId4">
            <a:alphaModFix/>
          </a:blip>
          <a:srcRect b="0" l="0" r="3800" t="0"/>
          <a:stretch/>
        </p:blipFill>
        <p:spPr>
          <a:xfrm>
            <a:off x="6572896" y="4421888"/>
            <a:ext cx="1759892" cy="5565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le and Content" showMasterSp="0">
  <p:cSld name="3_Title and Conten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\\server\F\Client Documents\O2I - MBV\Jonathan Gabler\2018\November\Nov 12\Job 30 – Jonathan Gabler - O2I-MBV - TEMPLATE DESIGNING WORK!!!\BlockScience Presentation\Background\Background_2.png" id="51" name="Google Shape;51;p7"/>
          <p:cNvPicPr preferRelativeResize="0"/>
          <p:nvPr/>
        </p:nvPicPr>
        <p:blipFill rotWithShape="1">
          <a:blip r:embed="rId2">
            <a:alphaModFix/>
          </a:blip>
          <a:srcRect b="20399" l="0" r="0" t="0"/>
          <a:stretch/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6" y="838"/>
            <a:ext cx="1117" cy="837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7"/>
          <p:cNvSpPr/>
          <p:nvPr/>
        </p:nvSpPr>
        <p:spPr>
          <a:xfrm rot="-8100000">
            <a:off x="6035056" y="-763404"/>
            <a:ext cx="5033214" cy="6710952"/>
          </a:xfrm>
          <a:prstGeom prst="roundRect">
            <a:avLst>
              <a:gd fmla="val 12472" name="adj"/>
            </a:avLst>
          </a:prstGeom>
          <a:solidFill>
            <a:srgbClr val="FFFFFF"/>
          </a:solidFill>
          <a:ln>
            <a:noFill/>
          </a:ln>
        </p:spPr>
        <p:txBody>
          <a:bodyPr anchorCtr="0" anchor="ctr" bIns="31875" lIns="31875" spcFirstLastPara="1" rIns="31875" wrap="square" tIns="318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54" name="Google Shape;54;p7"/>
          <p:cNvSpPr txBox="1"/>
          <p:nvPr>
            <p:ph type="title"/>
          </p:nvPr>
        </p:nvSpPr>
        <p:spPr>
          <a:xfrm>
            <a:off x="674052" y="444371"/>
            <a:ext cx="5112245" cy="3539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7"/>
          <p:cNvSpPr/>
          <p:nvPr>
            <p:ph idx="2" type="pic"/>
          </p:nvPr>
        </p:nvSpPr>
        <p:spPr>
          <a:xfrm rot="2700000">
            <a:off x="5691147" y="1367899"/>
            <a:ext cx="2444691" cy="3259588"/>
          </a:xfrm>
          <a:prstGeom prst="rect">
            <a:avLst/>
          </a:prstGeom>
          <a:noFill/>
          <a:ln>
            <a:noFill/>
          </a:ln>
        </p:spPr>
        <p:txBody>
          <a:bodyPr anchorCtr="0" anchor="t" bIns="28675" lIns="57375" spcFirstLastPara="1" rIns="57375" wrap="square" tIns="28675">
            <a:noAutofit/>
          </a:bodyPr>
          <a:lstStyle>
            <a:lvl1pPr lvl="0" marR="0" rtl="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66A6FF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marR="0" rtl="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66A6FF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lvl="2" marR="0" rtl="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Font typeface="Avenir"/>
              <a:buChar char="Ð"/>
              <a:defRPr b="0" i="0" sz="1800" u="none" cap="none" strike="noStrike">
                <a:solidFill>
                  <a:srgbClr val="66A6FF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lvl="3" marR="0" rtl="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rgbClr val="66A6FF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lvl="4" marR="0" rtl="0" algn="l">
              <a:spcBef>
                <a:spcPts val="60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66A6FF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Avenir"/>
                <a:ea typeface="Avenir"/>
                <a:cs typeface="Avenir"/>
                <a:sym typeface="Avenir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Avenir"/>
                <a:ea typeface="Avenir"/>
                <a:cs typeface="Avenir"/>
                <a:sym typeface="Avenir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Avenir"/>
                <a:ea typeface="Avenir"/>
                <a:cs typeface="Avenir"/>
                <a:sym typeface="Avenir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  <p:pic>
        <p:nvPicPr>
          <p:cNvPr descr="\\server\D\Neyveli callouts\2018\November\Nov 12\Job 30 – Jonathan Gabler - O2I-MBV - TEMPLATE DESIGNING WORK!!!\BlockScience Presentation\Logo\Logo_3.png" id="56" name="Google Shape;56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3504" y="4497389"/>
            <a:ext cx="1955553" cy="574222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7"/>
          <p:cNvSpPr txBox="1"/>
          <p:nvPr>
            <p:ph idx="1" type="body"/>
          </p:nvPr>
        </p:nvSpPr>
        <p:spPr>
          <a:xfrm>
            <a:off x="674053" y="1161149"/>
            <a:ext cx="3397250" cy="2540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•"/>
              <a:defRPr/>
            </a:lvl2pPr>
            <a:lvl3pPr indent="-342900" lvl="2" marL="137160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Ð"/>
              <a:defRPr/>
            </a:lvl3pPr>
            <a:lvl4pPr indent="-342900" lvl="3" marL="182880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▪"/>
              <a:defRPr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itle and Content" showMasterSp="0">
  <p:cSld name="4_Title and Conten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\\server\F\Client Documents\O2I - MBV\Jonathan Gabler\2018\November\Nov 12\Job 30 – Jonathan Gabler - O2I-MBV - TEMPLATE DESIGNING WORK!!!\BlockScience Presentation\Background\Background.png" id="59" name="Google Shape;59;p8"/>
          <p:cNvPicPr preferRelativeResize="0"/>
          <p:nvPr/>
        </p:nvPicPr>
        <p:blipFill rotWithShape="1">
          <a:blip r:embed="rId2">
            <a:alphaModFix/>
          </a:blip>
          <a:srcRect b="25314" l="0" r="0" t="0"/>
          <a:stretch/>
        </p:blipFill>
        <p:spPr>
          <a:xfrm>
            <a:off x="0" y="-1"/>
            <a:ext cx="9144000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6" y="838"/>
            <a:ext cx="1117" cy="837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8"/>
          <p:cNvSpPr txBox="1"/>
          <p:nvPr>
            <p:ph type="title"/>
          </p:nvPr>
        </p:nvSpPr>
        <p:spPr>
          <a:xfrm>
            <a:off x="849344" y="2279363"/>
            <a:ext cx="7445313" cy="584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\\server\D\Neyveli callouts\2018\November\Nov 12\Job 30 – Jonathan Gabler - O2I-MBV - TEMPLATE DESIGNING WORK!!!\BlockScience Presentation\Logo\Logo_1.png" id="62" name="Google Shape;62;p8"/>
          <p:cNvPicPr preferRelativeResize="0"/>
          <p:nvPr/>
        </p:nvPicPr>
        <p:blipFill rotWithShape="1">
          <a:blip r:embed="rId4">
            <a:alphaModFix/>
          </a:blip>
          <a:srcRect b="10780" l="9710" r="9417" t="9220"/>
          <a:stretch/>
        </p:blipFill>
        <p:spPr>
          <a:xfrm>
            <a:off x="3640822" y="490812"/>
            <a:ext cx="1862356" cy="9315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showMasterSp="0">
  <p:cSld name="Title Only"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\\server\F\Client Documents\O2I - MBV\Jonathan Gabler\2018\November\Nov 12\Job 30 – Jonathan Gabler - O2I-MBV - TEMPLATE DESIGNING WORK!!!\BlockScience Presentation\Background\Background.png" id="64" name="Google Shape;64;p9"/>
          <p:cNvPicPr preferRelativeResize="0"/>
          <p:nvPr/>
        </p:nvPicPr>
        <p:blipFill rotWithShape="1">
          <a:blip r:embed="rId2">
            <a:alphaModFix/>
          </a:blip>
          <a:srcRect b="25314" l="0" r="0" t="0"/>
          <a:stretch/>
        </p:blipFill>
        <p:spPr>
          <a:xfrm>
            <a:off x="0" y="-1"/>
            <a:ext cx="9144000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6" y="838"/>
            <a:ext cx="1117" cy="837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9"/>
          <p:cNvSpPr txBox="1"/>
          <p:nvPr>
            <p:ph type="title"/>
          </p:nvPr>
        </p:nvSpPr>
        <p:spPr>
          <a:xfrm>
            <a:off x="849344" y="2279363"/>
            <a:ext cx="7445313" cy="584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\\server\F\Client Documents\O2I - MBV\Jonathan Gabler\2018\November\Nov 12\Job 30 – Jonathan Gabler - O2I-MBV - TEMPLATE DESIGNING WORK!!!\BlockScience Presentation\Logo\Logo_3.png" id="67" name="Google Shape;67;p9"/>
          <p:cNvPicPr preferRelativeResize="0"/>
          <p:nvPr/>
        </p:nvPicPr>
        <p:blipFill rotWithShape="1">
          <a:blip r:embed="rId4">
            <a:alphaModFix/>
          </a:blip>
          <a:srcRect b="0" l="0" r="3800" t="0"/>
          <a:stretch/>
        </p:blipFill>
        <p:spPr>
          <a:xfrm>
            <a:off x="6691331" y="4421888"/>
            <a:ext cx="1759892" cy="5565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 showMasterSp="0">
  <p:cSld name="1_Title Slide">
    <p:bg>
      <p:bgPr>
        <a:solidFill>
          <a:schemeClr val="lt1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\\server\F\Client Documents\O2I - MBV\Jonathan Gabler\2018\November\Nov 12\Job 30 – Jonathan Gabler - O2I-MBV - TEMPLATE DESIGNING WORK!!!\BlockScience Presentation\Background\Background.png" id="69" name="Google Shape;69;p10"/>
          <p:cNvPicPr preferRelativeResize="0"/>
          <p:nvPr/>
        </p:nvPicPr>
        <p:blipFill rotWithShape="1">
          <a:blip r:embed="rId2">
            <a:alphaModFix/>
          </a:blip>
          <a:srcRect b="25314" l="0" r="0" t="0"/>
          <a:stretch/>
        </p:blipFill>
        <p:spPr>
          <a:xfrm>
            <a:off x="0" y="-1"/>
            <a:ext cx="9144000" cy="514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6" y="838"/>
            <a:ext cx="1117" cy="837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0"/>
          <p:cNvSpPr txBox="1"/>
          <p:nvPr>
            <p:ph type="ctrTitle"/>
          </p:nvPr>
        </p:nvSpPr>
        <p:spPr>
          <a:xfrm>
            <a:off x="295955" y="1630307"/>
            <a:ext cx="8552090" cy="114810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>
                <a:solidFill>
                  <a:srgbClr val="89F7FE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0"/>
          <p:cNvSpPr txBox="1"/>
          <p:nvPr/>
        </p:nvSpPr>
        <p:spPr>
          <a:xfrm>
            <a:off x="1371600" y="3844766"/>
            <a:ext cx="6400800" cy="5409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>
              <a:solidFill>
                <a:srgbClr val="66A6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73" name="Google Shape;73;p10"/>
          <p:cNvSpPr txBox="1"/>
          <p:nvPr>
            <p:ph idx="1" type="body"/>
          </p:nvPr>
        </p:nvSpPr>
        <p:spPr>
          <a:xfrm>
            <a:off x="2469617" y="3600139"/>
            <a:ext cx="4204766" cy="6861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ctr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500"/>
              <a:buFont typeface="Arial"/>
              <a:buNone/>
              <a:defRPr sz="1500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42900" lvl="1" marL="91440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•"/>
              <a:defRPr/>
            </a:lvl2pPr>
            <a:lvl3pPr indent="-342900" lvl="2" marL="137160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Ð"/>
              <a:defRPr/>
            </a:lvl3pPr>
            <a:lvl4pPr indent="-342900" lvl="3" marL="182880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Char char="▪"/>
              <a:defRPr/>
            </a:lvl4pPr>
            <a:lvl5pPr indent="-228600" lvl="4" marL="2286000" algn="l"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descr="\\server\D\Neyveli callouts\2018\November\Nov 12\Job 30 – Jonathan Gabler - O2I-MBV - TEMPLATE DESIGNING WORK!!!\BlockScience Presentation\Logo\Logo_1.png" id="74" name="Google Shape;74;p10"/>
          <p:cNvPicPr preferRelativeResize="0"/>
          <p:nvPr/>
        </p:nvPicPr>
        <p:blipFill rotWithShape="1">
          <a:blip r:embed="rId4">
            <a:alphaModFix/>
          </a:blip>
          <a:srcRect b="10780" l="9710" r="9417" t="9220"/>
          <a:stretch/>
        </p:blipFill>
        <p:spPr>
          <a:xfrm>
            <a:off x="3640822" y="490812"/>
            <a:ext cx="1862356" cy="9315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8.xml"/><Relationship Id="rId10" Type="http://schemas.openxmlformats.org/officeDocument/2006/relationships/slideLayout" Target="../slideLayouts/slideLayout7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9.xml"/><Relationship Id="rId1" Type="http://schemas.openxmlformats.org/officeDocument/2006/relationships/image" Target="../media/image5.png"/><Relationship Id="rId2" Type="http://schemas.openxmlformats.org/officeDocument/2006/relationships/image" Target="../media/image26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<Relationship Id="rId9" Type="http://schemas.openxmlformats.org/officeDocument/2006/relationships/slideLayout" Target="../slideLayouts/slideLayout6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116" y="838"/>
            <a:ext cx="1117" cy="83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\server\F\Client Documents\O2I - MBV\Jonathan Gabler\2018\November\Nov 12\Job 30 – Jonathan Gabler - O2I-MBV - TEMPLATE DESIGNING WORK!!!\BlockScience Presentation\Background\Background_2.png" id="11" name="Google Shape;11;p1"/>
          <p:cNvPicPr preferRelativeResize="0"/>
          <p:nvPr/>
        </p:nvPicPr>
        <p:blipFill rotWithShape="1">
          <a:blip r:embed="rId2">
            <a:alphaModFix/>
          </a:blip>
          <a:srcRect b="20399" l="0" r="0" t="0"/>
          <a:stretch/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"/>
          <p:cNvSpPr txBox="1"/>
          <p:nvPr>
            <p:ph type="title"/>
          </p:nvPr>
        </p:nvSpPr>
        <p:spPr>
          <a:xfrm>
            <a:off x="674053" y="444371"/>
            <a:ext cx="7777170" cy="3539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000" u="none" cap="none" strike="noStrike">
                <a:solidFill>
                  <a:srgbClr val="89F7FE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descr="\\server\F\Client Documents\O2I - MBV\Jonathan Gabler\2018\November\Nov 12\Job 30 – Jonathan Gabler - O2I-MBV - TEMPLATE DESIGNING WORK!!!\BlockScience Presentation\Logo\Logo_3.png" id="13" name="Google Shape;13;p1"/>
          <p:cNvPicPr preferRelativeResize="0"/>
          <p:nvPr/>
        </p:nvPicPr>
        <p:blipFill rotWithShape="1">
          <a:blip r:embed="rId3">
            <a:alphaModFix/>
          </a:blip>
          <a:srcRect b="0" l="0" r="3800" t="0"/>
          <a:stretch/>
        </p:blipFill>
        <p:spPr>
          <a:xfrm>
            <a:off x="6691331" y="4421888"/>
            <a:ext cx="1759892" cy="556512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1"/>
          <p:cNvSpPr txBox="1"/>
          <p:nvPr>
            <p:ph idx="1" type="body"/>
          </p:nvPr>
        </p:nvSpPr>
        <p:spPr>
          <a:xfrm>
            <a:off x="674053" y="1161149"/>
            <a:ext cx="7777170" cy="301783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marR="0" rtl="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Font typeface="Avenir"/>
              <a:buChar char="•"/>
              <a:defRPr b="0" i="0" sz="1800" u="none" cap="none" strike="noStrike">
                <a:solidFill>
                  <a:srgbClr val="66A6FF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342900" lvl="1" marL="914400" marR="0" rtl="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66A6FF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-342900" lvl="2" marL="1371600" marR="0" rtl="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Font typeface="Avenir"/>
              <a:buChar char="Ð"/>
              <a:defRPr b="0" i="0" sz="1800" u="none" cap="none" strike="noStrike">
                <a:solidFill>
                  <a:srgbClr val="66A6FF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-342900" lvl="3" marL="1828800" marR="0" rtl="0" algn="l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rgbClr val="66A6FF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-228600" lvl="4" marL="2286000" marR="0" rtl="0" algn="l">
              <a:spcBef>
                <a:spcPts val="60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66A6FF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Avenir"/>
                <a:ea typeface="Avenir"/>
                <a:cs typeface="Avenir"/>
                <a:sym typeface="Avenir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Avenir"/>
                <a:ea typeface="Avenir"/>
                <a:cs typeface="Avenir"/>
                <a:sym typeface="Avenir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Avenir"/>
                <a:ea typeface="Avenir"/>
                <a:cs typeface="Avenir"/>
                <a:sym typeface="Avenir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Avenir"/>
                <a:ea typeface="Avenir"/>
                <a:cs typeface="Avenir"/>
                <a:sym typeface="Avenir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4"/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Relationship Id="rId4" Type="http://schemas.openxmlformats.org/officeDocument/2006/relationships/image" Target="../media/image9.png"/><Relationship Id="rId5" Type="http://schemas.openxmlformats.org/officeDocument/2006/relationships/image" Target="../media/image15.png"/><Relationship Id="rId6" Type="http://schemas.openxmlformats.org/officeDocument/2006/relationships/image" Target="../media/image27.png"/><Relationship Id="rId7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Relationship Id="rId4" Type="http://schemas.openxmlformats.org/officeDocument/2006/relationships/image" Target="../media/image2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8.png"/><Relationship Id="rId4" Type="http://schemas.openxmlformats.org/officeDocument/2006/relationships/image" Target="../media/image1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1.png"/><Relationship Id="rId4" Type="http://schemas.openxmlformats.org/officeDocument/2006/relationships/image" Target="../media/image23.png"/><Relationship Id="rId5" Type="http://schemas.openxmlformats.org/officeDocument/2006/relationships/image" Target="../media/image22.png"/><Relationship Id="rId6" Type="http://schemas.openxmlformats.org/officeDocument/2006/relationships/image" Target="../media/image28.png"/><Relationship Id="rId7" Type="http://schemas.openxmlformats.org/officeDocument/2006/relationships/image" Target="../media/image25.png"/><Relationship Id="rId8" Type="http://schemas.openxmlformats.org/officeDocument/2006/relationships/image" Target="../media/image2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github.com/BlockScience/subspace/tree/main" TargetMode="External"/><Relationship Id="rId4" Type="http://schemas.openxmlformats.org/officeDocument/2006/relationships/hyperlink" Target="https://github.com/BlockScience/subspace/blob/main/resources/subspace-issuance-function-economic-report.md" TargetMode="External"/><Relationship Id="rId5" Type="http://schemas.openxmlformats.org/officeDocument/2006/relationships/hyperlink" Target="https://github.com/BlockScience/subspace/blob/main/resources/subspace-parameter-selection-report.md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5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png"/><Relationship Id="rId4" Type="http://schemas.openxmlformats.org/officeDocument/2006/relationships/hyperlink" Target="https://blog.block.science/block-by-block-managing-complexity-with-model-based-systems-engineering/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0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Relationship Id="rId4" Type="http://schemas.openxmlformats.org/officeDocument/2006/relationships/hyperlink" Target="https://blog.block.science/block-by-block-managing-complexity-with-model-based-systems-engineerin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6" y="838"/>
            <a:ext cx="1117" cy="837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1"/>
          <p:cNvSpPr txBox="1"/>
          <p:nvPr>
            <p:ph type="ctrTitle"/>
          </p:nvPr>
        </p:nvSpPr>
        <p:spPr>
          <a:xfrm>
            <a:off x="295955" y="1630307"/>
            <a:ext cx="8552090" cy="114810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Subspace x BlockScience: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Parameter Selection Workshop</a:t>
            </a:r>
            <a:endParaRPr/>
          </a:p>
        </p:txBody>
      </p:sp>
      <p:sp>
        <p:nvSpPr>
          <p:cNvPr id="81" name="Google Shape;81;p11"/>
          <p:cNvSpPr txBox="1"/>
          <p:nvPr>
            <p:ph idx="1" type="subTitle"/>
          </p:nvPr>
        </p:nvSpPr>
        <p:spPr>
          <a:xfrm>
            <a:off x="830461" y="2880360"/>
            <a:ext cx="7483078" cy="54098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800"/>
              <a:buFont typeface="Arial"/>
              <a:buNone/>
            </a:pPr>
            <a:r>
              <a:rPr lang="en-GB"/>
              <a:t>Danilo Lessa </a:t>
            </a:r>
            <a:r>
              <a:rPr lang="en-GB"/>
              <a:t>Bernardinelli</a:t>
            </a:r>
            <a:r>
              <a:rPr lang="en-GB"/>
              <a:t>, Shawn Anderson, Peter Hacker</a:t>
            </a:r>
            <a:endParaRPr/>
          </a:p>
        </p:txBody>
      </p:sp>
      <p:sp>
        <p:nvSpPr>
          <p:cNvPr id="82" name="Google Shape;82;p11"/>
          <p:cNvSpPr txBox="1"/>
          <p:nvPr>
            <p:ph idx="2" type="body"/>
          </p:nvPr>
        </p:nvSpPr>
        <p:spPr>
          <a:xfrm>
            <a:off x="2469617" y="3982840"/>
            <a:ext cx="4204766" cy="6861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9F7FE"/>
              </a:buClr>
              <a:buSzPts val="13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Clr>
                <a:srgbClr val="66A6FF"/>
              </a:buClr>
              <a:buSzPts val="1300"/>
              <a:buFont typeface="Arial"/>
              <a:buNone/>
            </a:pPr>
            <a:r>
              <a:rPr lang="en-GB">
                <a:solidFill>
                  <a:srgbClr val="66A6FF"/>
                </a:solidFill>
                <a:latin typeface="Avenir"/>
                <a:ea typeface="Avenir"/>
                <a:cs typeface="Avenir"/>
                <a:sym typeface="Avenir"/>
              </a:rPr>
              <a:t>May 16th, 2024</a:t>
            </a:r>
            <a:endParaRPr>
              <a:solidFill>
                <a:srgbClr val="66A6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0"/>
          <p:cNvSpPr txBox="1"/>
          <p:nvPr>
            <p:ph type="title"/>
          </p:nvPr>
        </p:nvSpPr>
        <p:spPr>
          <a:xfrm>
            <a:off x="674052" y="444371"/>
            <a:ext cx="7777200" cy="35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/>
              <a:t>Economic Design Initiative - The Subspace Issuance Function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166" name="Google Shape;166;p20"/>
          <p:cNvSpPr txBox="1"/>
          <p:nvPr/>
        </p:nvSpPr>
        <p:spPr>
          <a:xfrm>
            <a:off x="674050" y="1161150"/>
            <a:ext cx="8125500" cy="5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89F7FE"/>
                </a:solidFill>
                <a:latin typeface="Avenir"/>
                <a:ea typeface="Avenir"/>
                <a:cs typeface="Avenir"/>
                <a:sym typeface="Avenir"/>
              </a:rPr>
              <a:t>Objective: </a:t>
            </a:r>
            <a:r>
              <a:rPr b="1" lang="en-GB">
                <a:solidFill>
                  <a:srgbClr val="66A6FF"/>
                </a:solidFill>
                <a:latin typeface="Avenir"/>
                <a:ea typeface="Avenir"/>
                <a:cs typeface="Avenir"/>
                <a:sym typeface="Avenir"/>
              </a:rPr>
              <a:t>Recommend the functional form of a mechanism that satisfies requirements and desirables related to token issuance in the Subspace protocol</a:t>
            </a:r>
            <a:endParaRPr b="1">
              <a:solidFill>
                <a:srgbClr val="66A6FF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66A6FF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>
              <a:solidFill>
                <a:srgbClr val="66A6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167" name="Google Shape;16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4475" y="1758950"/>
            <a:ext cx="2014136" cy="2793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19911" y="1758950"/>
            <a:ext cx="1939486" cy="2793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60697" y="1758950"/>
            <a:ext cx="1884895" cy="2793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20"/>
          <p:cNvPicPr preferRelativeResize="0"/>
          <p:nvPr/>
        </p:nvPicPr>
        <p:blipFill rotWithShape="1">
          <a:blip r:embed="rId6">
            <a:alphaModFix/>
          </a:blip>
          <a:srcRect b="20298" l="0" r="0" t="51580"/>
          <a:stretch/>
        </p:blipFill>
        <p:spPr>
          <a:xfrm>
            <a:off x="5060700" y="3105575"/>
            <a:ext cx="1884899" cy="14464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056050" y="1758950"/>
            <a:ext cx="1939500" cy="2794918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0"/>
          <p:cNvSpPr txBox="1"/>
          <p:nvPr/>
        </p:nvSpPr>
        <p:spPr>
          <a:xfrm>
            <a:off x="0" y="4803650"/>
            <a:ext cx="91440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300">
                <a:solidFill>
                  <a:srgbClr val="89F7FE"/>
                </a:solidFill>
              </a:rPr>
              <a:t>Source:</a:t>
            </a:r>
            <a:r>
              <a:rPr i="1" lang="en-GB" sz="1300">
                <a:solidFill>
                  <a:schemeClr val="lt1"/>
                </a:solidFill>
              </a:rPr>
              <a:t> https://github.com/BlockScience/subspace/blob/main/resources/subspace-issuance-function-economic-report.md</a:t>
            </a:r>
            <a:endParaRPr i="1" sz="13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1"/>
          <p:cNvSpPr txBox="1"/>
          <p:nvPr>
            <p:ph type="title"/>
          </p:nvPr>
        </p:nvSpPr>
        <p:spPr>
          <a:xfrm>
            <a:off x="674052" y="444371"/>
            <a:ext cx="7777200" cy="35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Economic Design Initiative - The Subspace Issuance Function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179" name="Google Shape;179;p21"/>
          <p:cNvSpPr txBox="1"/>
          <p:nvPr/>
        </p:nvSpPr>
        <p:spPr>
          <a:xfrm>
            <a:off x="674050" y="1161150"/>
            <a:ext cx="8125500" cy="5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GB">
                <a:solidFill>
                  <a:srgbClr val="89F7FE"/>
                </a:solidFill>
                <a:latin typeface="Avenir"/>
                <a:ea typeface="Avenir"/>
                <a:cs typeface="Avenir"/>
                <a:sym typeface="Avenir"/>
              </a:rPr>
              <a:t>Subspace Dynamic issuance Functional Form:</a:t>
            </a:r>
            <a:endParaRPr b="1">
              <a:solidFill>
                <a:srgbClr val="66A6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180" name="Google Shape;18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8950" y="2086125"/>
            <a:ext cx="5166100" cy="32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88950" y="2410850"/>
            <a:ext cx="5166100" cy="1768904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1"/>
          <p:cNvSpPr txBox="1"/>
          <p:nvPr/>
        </p:nvSpPr>
        <p:spPr>
          <a:xfrm>
            <a:off x="6475" y="4821250"/>
            <a:ext cx="87066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300">
                <a:solidFill>
                  <a:srgbClr val="89F7FE"/>
                </a:solidFill>
              </a:rPr>
              <a:t>Source: </a:t>
            </a:r>
            <a:endParaRPr i="1" sz="13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2"/>
          <p:cNvSpPr txBox="1"/>
          <p:nvPr>
            <p:ph type="title"/>
          </p:nvPr>
        </p:nvSpPr>
        <p:spPr>
          <a:xfrm>
            <a:off x="674052" y="444371"/>
            <a:ext cx="7777200" cy="35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Implementation of the Issuance Function</a:t>
            </a:r>
            <a:endParaRPr b="1"/>
          </a:p>
        </p:txBody>
      </p:sp>
      <p:sp>
        <p:nvSpPr>
          <p:cNvPr id="189" name="Google Shape;189;p22"/>
          <p:cNvSpPr txBox="1"/>
          <p:nvPr/>
        </p:nvSpPr>
        <p:spPr>
          <a:xfrm>
            <a:off x="674050" y="1161150"/>
            <a:ext cx="8125500" cy="5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66A6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190" name="Google Shape;19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08149" y="1446300"/>
            <a:ext cx="4837301" cy="2872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6273" y="1324900"/>
            <a:ext cx="3008193" cy="3115349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2"/>
          <p:cNvSpPr txBox="1"/>
          <p:nvPr/>
        </p:nvSpPr>
        <p:spPr>
          <a:xfrm>
            <a:off x="0" y="4792725"/>
            <a:ext cx="87066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300">
                <a:solidFill>
                  <a:srgbClr val="89F7FE"/>
                </a:solidFill>
              </a:rPr>
              <a:t>Source: </a:t>
            </a:r>
            <a:r>
              <a:rPr i="1" lang="en-GB" sz="1300">
                <a:solidFill>
                  <a:schemeClr val="lt1"/>
                </a:solidFill>
              </a:rPr>
              <a:t>https://subspacelabs.notion.site/Dynamic-Issuance-Specification-3bdf63955cb943489347889775d71c24</a:t>
            </a:r>
            <a:endParaRPr i="1" sz="13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3"/>
          <p:cNvSpPr txBox="1"/>
          <p:nvPr>
            <p:ph type="title"/>
          </p:nvPr>
        </p:nvSpPr>
        <p:spPr>
          <a:xfrm>
            <a:off x="674052" y="444371"/>
            <a:ext cx="7777200" cy="35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Parameter Selection Initiative</a:t>
            </a:r>
            <a:r>
              <a:rPr b="1" lang="en-GB"/>
              <a:t> - The Subspace Economic System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199" name="Google Shape;199;p23"/>
          <p:cNvSpPr txBox="1"/>
          <p:nvPr/>
        </p:nvSpPr>
        <p:spPr>
          <a:xfrm>
            <a:off x="674050" y="1161150"/>
            <a:ext cx="8125500" cy="5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89F7FE"/>
                </a:solidFill>
                <a:latin typeface="Avenir"/>
                <a:ea typeface="Avenir"/>
                <a:cs typeface="Avenir"/>
                <a:sym typeface="Avenir"/>
              </a:rPr>
              <a:t>Objective: </a:t>
            </a:r>
            <a:r>
              <a:rPr b="1" lang="en-GB">
                <a:solidFill>
                  <a:srgbClr val="66A6FF"/>
                </a:solidFill>
                <a:latin typeface="Avenir"/>
                <a:ea typeface="Avenir"/>
                <a:cs typeface="Avenir"/>
                <a:sym typeface="Avenir"/>
              </a:rPr>
              <a:t>Determine </a:t>
            </a:r>
            <a:r>
              <a:rPr b="1" lang="en-GB">
                <a:solidFill>
                  <a:srgbClr val="66A6FF"/>
                </a:solidFill>
                <a:latin typeface="Avenir"/>
                <a:ea typeface="Avenir"/>
                <a:cs typeface="Avenir"/>
                <a:sym typeface="Avenir"/>
              </a:rPr>
              <a:t>the “best” overall parameters for the Subspace Issuance function &amp; other economic system parameters to support decision making ahead of mainnet launch</a:t>
            </a:r>
            <a:endParaRPr b="1">
              <a:solidFill>
                <a:srgbClr val="66A6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200" name="Google Shape;20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83225" y="1776640"/>
            <a:ext cx="2072675" cy="267358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23"/>
          <p:cNvPicPr preferRelativeResize="0"/>
          <p:nvPr/>
        </p:nvPicPr>
        <p:blipFill rotWithShape="1">
          <a:blip r:embed="rId4">
            <a:alphaModFix/>
          </a:blip>
          <a:srcRect b="14177" l="0" r="0" t="0"/>
          <a:stretch/>
        </p:blipFill>
        <p:spPr>
          <a:xfrm>
            <a:off x="6941325" y="1776650"/>
            <a:ext cx="2072675" cy="2673576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  <p:sp>
        <p:nvSpPr>
          <p:cNvPr id="202" name="Google Shape;202;p23"/>
          <p:cNvSpPr txBox="1"/>
          <p:nvPr/>
        </p:nvSpPr>
        <p:spPr>
          <a:xfrm>
            <a:off x="0" y="4348800"/>
            <a:ext cx="8706600" cy="10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300">
                <a:solidFill>
                  <a:srgbClr val="89F7FE"/>
                </a:solidFill>
              </a:rPr>
              <a:t>Sources: </a:t>
            </a:r>
            <a:endParaRPr i="1" sz="1300">
              <a:solidFill>
                <a:srgbClr val="89F7FE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</a:pPr>
            <a:r>
              <a:rPr i="1" lang="en-GB" sz="1300">
                <a:solidFill>
                  <a:schemeClr val="lt1"/>
                </a:solidFill>
              </a:rPr>
              <a:t>https://github.com/BlockScience/subspace/blob/main/notebooks/workflows/psuu.ipynb</a:t>
            </a:r>
            <a:endParaRPr i="1" sz="1300">
              <a:solidFill>
                <a:schemeClr val="lt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</a:pPr>
            <a:r>
              <a:rPr i="1" lang="en-GB" sz="1300">
                <a:solidFill>
                  <a:schemeClr val="lt1"/>
                </a:solidFill>
              </a:rPr>
              <a:t>https://github.com/BlockScience/subspace/blob/main/resources/subspace-parameter-selection-report.md</a:t>
            </a:r>
            <a:endParaRPr i="1" sz="13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/>
          </a:p>
        </p:txBody>
      </p:sp>
      <p:pic>
        <p:nvPicPr>
          <p:cNvPr id="203" name="Google Shape;203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4830" y="3006850"/>
            <a:ext cx="1534595" cy="1433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619424" y="3006850"/>
            <a:ext cx="1598879" cy="1433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2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173750" y="3006850"/>
            <a:ext cx="1524050" cy="1433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6" name="Google Shape;206;p2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4825" y="1973089"/>
            <a:ext cx="4612976" cy="9575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24"/>
          <p:cNvSpPr txBox="1"/>
          <p:nvPr>
            <p:ph type="title"/>
          </p:nvPr>
        </p:nvSpPr>
        <p:spPr>
          <a:xfrm>
            <a:off x="674052" y="444371"/>
            <a:ext cx="7777200" cy="35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BlockScience x Subspace: Artifacts Summary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213" name="Google Shape;213;p24"/>
          <p:cNvSpPr txBox="1"/>
          <p:nvPr/>
        </p:nvSpPr>
        <p:spPr>
          <a:xfrm>
            <a:off x="674050" y="1161150"/>
            <a:ext cx="8125500" cy="5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89F7FE"/>
                </a:solidFill>
                <a:latin typeface="Avenir"/>
                <a:ea typeface="Avenir"/>
                <a:cs typeface="Avenir"/>
                <a:sym typeface="Avenir"/>
              </a:rPr>
              <a:t>Canonical Resources:</a:t>
            </a:r>
            <a:endParaRPr b="1">
              <a:solidFill>
                <a:srgbClr val="89F7FE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spcBef>
                <a:spcPts val="600"/>
              </a:spcBef>
              <a:spcAft>
                <a:spcPts val="0"/>
              </a:spcAft>
              <a:buClr>
                <a:srgbClr val="89F7FE"/>
              </a:buClr>
              <a:buSzPts val="1400"/>
              <a:buFont typeface="Avenir"/>
              <a:buChar char="●"/>
            </a:pPr>
            <a:r>
              <a:rPr b="1" lang="en-GB">
                <a:solidFill>
                  <a:srgbClr val="89F7FE"/>
                </a:solidFill>
                <a:latin typeface="Avenir"/>
                <a:ea typeface="Avenir"/>
                <a:cs typeface="Avenir"/>
                <a:sym typeface="Avenir"/>
              </a:rPr>
              <a:t>GitHub Repository: </a:t>
            </a:r>
            <a:r>
              <a:rPr b="1" lang="en-GB" u="sng">
                <a:solidFill>
                  <a:schemeClr val="hlink"/>
                </a:solidFill>
                <a:latin typeface="Avenir"/>
                <a:ea typeface="Avenir"/>
                <a:cs typeface="Avenir"/>
                <a:sym typeface="Avenir"/>
                <a:hlinkClick r:id="rId3"/>
              </a:rPr>
              <a:t>BlockScience/Subspace</a:t>
            </a:r>
            <a:endParaRPr b="1">
              <a:solidFill>
                <a:srgbClr val="89F7FE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89F7FE"/>
              </a:buClr>
              <a:buSzPts val="1400"/>
              <a:buFont typeface="Avenir"/>
              <a:buChar char="●"/>
            </a:pPr>
            <a:r>
              <a:rPr b="1" lang="en-GB" u="sng">
                <a:solidFill>
                  <a:schemeClr val="hlink"/>
                </a:solidFill>
                <a:latin typeface="Avenir"/>
                <a:ea typeface="Avenir"/>
                <a:cs typeface="Avenir"/>
                <a:sym typeface="Avenir"/>
                <a:hlinkClick r:id="rId4"/>
              </a:rPr>
              <a:t>Economic Design Report</a:t>
            </a:r>
            <a:endParaRPr b="1">
              <a:solidFill>
                <a:srgbClr val="89F7FE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rgbClr val="89F7FE"/>
              </a:buClr>
              <a:buSzPts val="1400"/>
              <a:buFont typeface="Avenir"/>
              <a:buChar char="●"/>
            </a:pPr>
            <a:r>
              <a:rPr b="1" lang="en-GB" u="sng">
                <a:solidFill>
                  <a:schemeClr val="hlink"/>
                </a:solidFill>
                <a:latin typeface="Avenir"/>
                <a:ea typeface="Avenir"/>
                <a:cs typeface="Avenir"/>
                <a:sym typeface="Avenir"/>
                <a:hlinkClick r:id="rId5"/>
              </a:rPr>
              <a:t>Parameter Selection Report</a:t>
            </a:r>
            <a:endParaRPr b="1">
              <a:solidFill>
                <a:srgbClr val="89F7FE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Google Shape;218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6" y="838"/>
            <a:ext cx="1117" cy="837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25"/>
          <p:cNvSpPr txBox="1"/>
          <p:nvPr>
            <p:ph type="title"/>
          </p:nvPr>
        </p:nvSpPr>
        <p:spPr>
          <a:xfrm>
            <a:off x="849344" y="2279363"/>
            <a:ext cx="7445400" cy="58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Subspace cadCAD Model &amp; Documentation walkthrough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oogle Shape;224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6" y="838"/>
            <a:ext cx="1117" cy="837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26"/>
          <p:cNvSpPr txBox="1"/>
          <p:nvPr>
            <p:ph type="title"/>
          </p:nvPr>
        </p:nvSpPr>
        <p:spPr>
          <a:xfrm>
            <a:off x="849344" y="2279363"/>
            <a:ext cx="7445400" cy="58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‘Parameter Selection Under Uncertainty’ Deep Dive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Google Shape;230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6" y="838"/>
            <a:ext cx="1117" cy="837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27"/>
          <p:cNvSpPr txBox="1"/>
          <p:nvPr>
            <p:ph type="title"/>
          </p:nvPr>
        </p:nvSpPr>
        <p:spPr>
          <a:xfrm>
            <a:off x="849344" y="2279363"/>
            <a:ext cx="7445400" cy="58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Q&amp;A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6" name="Google Shape;236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6" y="838"/>
            <a:ext cx="1117" cy="837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28"/>
          <p:cNvSpPr txBox="1"/>
          <p:nvPr>
            <p:ph type="title"/>
          </p:nvPr>
        </p:nvSpPr>
        <p:spPr>
          <a:xfrm>
            <a:off x="849344" y="2279363"/>
            <a:ext cx="7445400" cy="58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Thank You!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6" y="838"/>
            <a:ext cx="1117" cy="837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2"/>
          <p:cNvSpPr txBox="1"/>
          <p:nvPr>
            <p:ph type="title"/>
          </p:nvPr>
        </p:nvSpPr>
        <p:spPr>
          <a:xfrm>
            <a:off x="674052" y="444371"/>
            <a:ext cx="77772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Today’s Agenda</a:t>
            </a:r>
            <a:endParaRPr/>
          </a:p>
        </p:txBody>
      </p:sp>
      <p:sp>
        <p:nvSpPr>
          <p:cNvPr id="89" name="Google Shape;89;p12"/>
          <p:cNvSpPr txBox="1"/>
          <p:nvPr>
            <p:ph idx="1" type="body"/>
          </p:nvPr>
        </p:nvSpPr>
        <p:spPr>
          <a:xfrm>
            <a:off x="674050" y="875575"/>
            <a:ext cx="7777200" cy="4342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89F7FE"/>
              </a:buClr>
              <a:buSzPts val="1400"/>
              <a:buFont typeface="Avenir"/>
              <a:buChar char="●"/>
            </a:pPr>
            <a:r>
              <a:rPr lang="en-GB" sz="1400">
                <a:solidFill>
                  <a:srgbClr val="89F7FE"/>
                </a:solidFill>
                <a:latin typeface="Avenir"/>
                <a:ea typeface="Avenir"/>
                <a:cs typeface="Avenir"/>
                <a:sym typeface="Avenir"/>
              </a:rPr>
              <a:t>Hello from BlockScience</a:t>
            </a:r>
            <a:endParaRPr sz="1400">
              <a:solidFill>
                <a:srgbClr val="89F7FE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9F7FE"/>
              </a:buClr>
              <a:buSzPts val="1400"/>
              <a:buFont typeface="Avenir"/>
              <a:buChar char="●"/>
            </a:pPr>
            <a:r>
              <a:rPr lang="en-GB" sz="1400">
                <a:solidFill>
                  <a:srgbClr val="89F7FE"/>
                </a:solidFill>
                <a:latin typeface="Avenir"/>
                <a:ea typeface="Avenir"/>
                <a:cs typeface="Avenir"/>
                <a:sym typeface="Avenir"/>
              </a:rPr>
              <a:t>BlockScience x Subspace Collaboration</a:t>
            </a:r>
            <a:endParaRPr sz="1400">
              <a:solidFill>
                <a:srgbClr val="89F7FE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9F7FE"/>
              </a:buClr>
              <a:buSzPts val="1400"/>
              <a:buFont typeface="Avenir"/>
              <a:buChar char="●"/>
            </a:pPr>
            <a:r>
              <a:rPr lang="en-GB" sz="1400">
                <a:solidFill>
                  <a:srgbClr val="89F7FE"/>
                </a:solidFill>
                <a:latin typeface="Avenir"/>
                <a:ea typeface="Avenir"/>
                <a:cs typeface="Avenir"/>
                <a:sym typeface="Avenir"/>
              </a:rPr>
              <a:t>Subspace cadCAD Model &amp; Documentation walkthrough</a:t>
            </a:r>
            <a:endParaRPr sz="1400">
              <a:solidFill>
                <a:srgbClr val="89F7FE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9F7FE"/>
              </a:buClr>
              <a:buSzPts val="1400"/>
              <a:buFont typeface="Avenir"/>
              <a:buChar char="●"/>
            </a:pPr>
            <a:r>
              <a:rPr lang="en-GB" sz="1400">
                <a:solidFill>
                  <a:srgbClr val="89F7FE"/>
                </a:solidFill>
                <a:latin typeface="Avenir"/>
                <a:ea typeface="Avenir"/>
                <a:cs typeface="Avenir"/>
                <a:sym typeface="Avenir"/>
              </a:rPr>
              <a:t>‘Parameter Selection Under Uncertainty’ Deep Dive</a:t>
            </a:r>
            <a:endParaRPr sz="1400">
              <a:solidFill>
                <a:srgbClr val="89F7FE"/>
              </a:solidFill>
              <a:latin typeface="Avenir"/>
              <a:ea typeface="Avenir"/>
              <a:cs typeface="Avenir"/>
              <a:sym typeface="Aveni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89F7FE"/>
              </a:buClr>
              <a:buSzPts val="1400"/>
              <a:buFont typeface="Avenir"/>
              <a:buChar char="●"/>
            </a:pPr>
            <a:r>
              <a:rPr lang="en-GB" sz="1400">
                <a:solidFill>
                  <a:srgbClr val="89F7FE"/>
                </a:solidFill>
                <a:latin typeface="Avenir"/>
                <a:ea typeface="Avenir"/>
                <a:cs typeface="Avenir"/>
                <a:sym typeface="Avenir"/>
              </a:rPr>
              <a:t>Q&amp;A</a:t>
            </a:r>
            <a:endParaRPr sz="1400">
              <a:solidFill>
                <a:srgbClr val="89F7FE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6" y="838"/>
            <a:ext cx="1117" cy="837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3"/>
          <p:cNvSpPr txBox="1"/>
          <p:nvPr>
            <p:ph type="title"/>
          </p:nvPr>
        </p:nvSpPr>
        <p:spPr>
          <a:xfrm>
            <a:off x="849344" y="2279363"/>
            <a:ext cx="7445400" cy="58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Hellos From BlockScience!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4"/>
          <p:cNvSpPr txBox="1"/>
          <p:nvPr>
            <p:ph type="title"/>
          </p:nvPr>
        </p:nvSpPr>
        <p:spPr>
          <a:xfrm>
            <a:off x="674052" y="444371"/>
            <a:ext cx="7777200" cy="35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BlockScience is an Engineering Firm</a:t>
            </a:r>
            <a:endParaRPr/>
          </a:p>
        </p:txBody>
      </p:sp>
      <p:sp>
        <p:nvSpPr>
          <p:cNvPr id="102" name="Google Shape;102;p14"/>
          <p:cNvSpPr txBox="1"/>
          <p:nvPr/>
        </p:nvSpPr>
        <p:spPr>
          <a:xfrm>
            <a:off x="6475" y="4821250"/>
            <a:ext cx="87066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300">
                <a:solidFill>
                  <a:srgbClr val="89F7FE"/>
                </a:solidFill>
              </a:rPr>
              <a:t>Source: </a:t>
            </a:r>
            <a:r>
              <a:rPr i="1" lang="en-GB" sz="1300">
                <a:solidFill>
                  <a:schemeClr val="lt1"/>
                </a:solidFill>
              </a:rPr>
              <a:t>https://blog.block.science/the-animating-purpose-of-blockscience/</a:t>
            </a:r>
            <a:endParaRPr i="1" sz="13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/>
          </a:p>
        </p:txBody>
      </p:sp>
      <p:sp>
        <p:nvSpPr>
          <p:cNvPr id="103" name="Google Shape;103;p14"/>
          <p:cNvSpPr txBox="1"/>
          <p:nvPr/>
        </p:nvSpPr>
        <p:spPr>
          <a:xfrm>
            <a:off x="674050" y="1161150"/>
            <a:ext cx="8125500" cy="250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i="1" lang="en-GB">
                <a:solidFill>
                  <a:srgbClr val="66A6FF"/>
                </a:solidFill>
                <a:latin typeface="Avenir"/>
                <a:ea typeface="Avenir"/>
                <a:cs typeface="Avenir"/>
                <a:sym typeface="Avenir"/>
              </a:rPr>
              <a:t>“</a:t>
            </a:r>
            <a:r>
              <a:rPr b="1" i="1" lang="en-GB">
                <a:solidFill>
                  <a:srgbClr val="66A6FF"/>
                </a:solidFill>
                <a:latin typeface="Avenir"/>
                <a:ea typeface="Avenir"/>
                <a:cs typeface="Avenir"/>
                <a:sym typeface="Avenir"/>
              </a:rPr>
              <a:t>The mission of BlockScience is to bridge the </a:t>
            </a:r>
            <a:r>
              <a:rPr b="1" i="1" lang="en-GB">
                <a:solidFill>
                  <a:srgbClr val="89F7FE"/>
                </a:solidFill>
                <a:latin typeface="Avenir"/>
                <a:ea typeface="Avenir"/>
                <a:cs typeface="Avenir"/>
                <a:sym typeface="Avenir"/>
              </a:rPr>
              <a:t>digital and physical worlds </a:t>
            </a:r>
            <a:r>
              <a:rPr b="1" i="1" lang="en-GB">
                <a:solidFill>
                  <a:srgbClr val="66A6FF"/>
                </a:solidFill>
                <a:latin typeface="Avenir"/>
                <a:ea typeface="Avenir"/>
                <a:cs typeface="Avenir"/>
                <a:sym typeface="Avenir"/>
              </a:rPr>
              <a:t>through</a:t>
            </a:r>
            <a:r>
              <a:rPr b="1" i="1" lang="en-GB">
                <a:solidFill>
                  <a:srgbClr val="89F7FE"/>
                </a:solidFill>
                <a:latin typeface="Avenir"/>
                <a:ea typeface="Avenir"/>
                <a:cs typeface="Avenir"/>
                <a:sym typeface="Avenir"/>
              </a:rPr>
              <a:t> innovative and sustainable engineering.</a:t>
            </a:r>
            <a:r>
              <a:rPr b="1" i="1" lang="en-GB">
                <a:solidFill>
                  <a:srgbClr val="66A6FF"/>
                </a:solidFill>
                <a:latin typeface="Avenir"/>
                <a:ea typeface="Avenir"/>
                <a:cs typeface="Avenir"/>
                <a:sym typeface="Avenir"/>
              </a:rPr>
              <a:t> We guide the development and governance of safe, ethical, and resilient </a:t>
            </a:r>
            <a:r>
              <a:rPr b="1" i="1" lang="en-GB">
                <a:solidFill>
                  <a:srgbClr val="89F7FE"/>
                </a:solidFill>
                <a:latin typeface="Avenir"/>
                <a:ea typeface="Avenir"/>
                <a:cs typeface="Avenir"/>
                <a:sym typeface="Avenir"/>
              </a:rPr>
              <a:t>socio-technical systems</a:t>
            </a:r>
            <a:r>
              <a:rPr b="1" i="1" lang="en-GB">
                <a:solidFill>
                  <a:srgbClr val="66A6FF"/>
                </a:solidFill>
                <a:latin typeface="Avenir"/>
                <a:ea typeface="Avenir"/>
                <a:cs typeface="Avenir"/>
                <a:sym typeface="Avenir"/>
              </a:rPr>
              <a:t>, leveraging emerging technologies to </a:t>
            </a:r>
            <a:r>
              <a:rPr b="1" i="1" lang="en-GB">
                <a:solidFill>
                  <a:srgbClr val="89F7FE"/>
                </a:solidFill>
                <a:latin typeface="Avenir"/>
                <a:ea typeface="Avenir"/>
                <a:cs typeface="Avenir"/>
                <a:sym typeface="Avenir"/>
              </a:rPr>
              <a:t>solve complex problems</a:t>
            </a:r>
            <a:r>
              <a:rPr b="1" i="1" lang="en-GB">
                <a:solidFill>
                  <a:srgbClr val="66A6FF"/>
                </a:solidFill>
                <a:latin typeface="Avenir"/>
                <a:ea typeface="Avenir"/>
                <a:cs typeface="Avenir"/>
                <a:sym typeface="Avenir"/>
              </a:rPr>
              <a:t>”</a:t>
            </a:r>
            <a:endParaRPr b="1" i="1">
              <a:solidFill>
                <a:srgbClr val="66A6FF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5"/>
          <p:cNvSpPr txBox="1"/>
          <p:nvPr>
            <p:ph type="title"/>
          </p:nvPr>
        </p:nvSpPr>
        <p:spPr>
          <a:xfrm>
            <a:off x="674052" y="444371"/>
            <a:ext cx="7777200" cy="35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BlockScience is an Engineering Firm</a:t>
            </a:r>
            <a:endParaRPr/>
          </a:p>
        </p:txBody>
      </p:sp>
      <p:pic>
        <p:nvPicPr>
          <p:cNvPr id="110" name="Google Shape;11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7013" y="860521"/>
            <a:ext cx="4927228" cy="4040327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5"/>
          <p:cNvSpPr/>
          <p:nvPr/>
        </p:nvSpPr>
        <p:spPr>
          <a:xfrm>
            <a:off x="5369075" y="1003900"/>
            <a:ext cx="1342200" cy="4185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5"/>
          <p:cNvSpPr/>
          <p:nvPr/>
        </p:nvSpPr>
        <p:spPr>
          <a:xfrm>
            <a:off x="5239475" y="2182725"/>
            <a:ext cx="1342200" cy="4185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5"/>
          <p:cNvSpPr txBox="1"/>
          <p:nvPr/>
        </p:nvSpPr>
        <p:spPr>
          <a:xfrm>
            <a:off x="6756500" y="1078825"/>
            <a:ext cx="2007900" cy="9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Advancing technical capabilities (eg Blockchains and AI)</a:t>
            </a:r>
            <a:endParaRPr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14" name="Google Shape;114;p15"/>
          <p:cNvSpPr txBox="1"/>
          <p:nvPr/>
        </p:nvSpPr>
        <p:spPr>
          <a:xfrm>
            <a:off x="6660725" y="2318075"/>
            <a:ext cx="2007900" cy="100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Putting those technical capabilities into practice in stable and productive ways</a:t>
            </a:r>
            <a:endParaRPr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15" name="Google Shape;115;p15"/>
          <p:cNvSpPr txBox="1"/>
          <p:nvPr/>
        </p:nvSpPr>
        <p:spPr>
          <a:xfrm>
            <a:off x="6475" y="4821250"/>
            <a:ext cx="87066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300">
                <a:solidFill>
                  <a:srgbClr val="89F7FE"/>
                </a:solidFill>
              </a:rPr>
              <a:t>Source: </a:t>
            </a:r>
            <a:r>
              <a:rPr i="1" lang="en-GB" sz="1300">
                <a:solidFill>
                  <a:schemeClr val="lt1"/>
                </a:solidFill>
              </a:rPr>
              <a:t>https://blog.block.science/the-animating-purpose-of-blockscience/</a:t>
            </a:r>
            <a:endParaRPr i="1" sz="13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6"/>
          <p:cNvSpPr txBox="1"/>
          <p:nvPr>
            <p:ph type="title"/>
          </p:nvPr>
        </p:nvSpPr>
        <p:spPr>
          <a:xfrm>
            <a:off x="674052" y="444371"/>
            <a:ext cx="7777200" cy="35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Engineering Lifecycle helps manage complexity over time</a:t>
            </a:r>
            <a:endParaRPr b="1"/>
          </a:p>
        </p:txBody>
      </p:sp>
      <p:pic>
        <p:nvPicPr>
          <p:cNvPr id="122" name="Google Shape;12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711221"/>
            <a:ext cx="8839204" cy="3975052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6"/>
          <p:cNvSpPr txBox="1"/>
          <p:nvPr/>
        </p:nvSpPr>
        <p:spPr>
          <a:xfrm>
            <a:off x="6475" y="4821250"/>
            <a:ext cx="8706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300">
                <a:solidFill>
                  <a:srgbClr val="89F7FE"/>
                </a:solidFill>
              </a:rPr>
              <a:t>Source: </a:t>
            </a:r>
            <a:r>
              <a:rPr i="1" lang="en-GB" sz="1300" u="sng">
                <a:solidFill>
                  <a:schemeClr val="lt1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https://blog.block.science/block-by-block-managing-complexity-with-model-based-systems-engineering/</a:t>
            </a:r>
            <a:endParaRPr i="1" sz="13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3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Google Shape;128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16" y="838"/>
            <a:ext cx="1117" cy="837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17"/>
          <p:cNvSpPr txBox="1"/>
          <p:nvPr>
            <p:ph type="title"/>
          </p:nvPr>
        </p:nvSpPr>
        <p:spPr>
          <a:xfrm>
            <a:off x="849344" y="2279363"/>
            <a:ext cx="7445400" cy="58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/>
              <a:t>BlockScience x Subspace Collaboration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8"/>
          <p:cNvSpPr txBox="1"/>
          <p:nvPr>
            <p:ph type="title"/>
          </p:nvPr>
        </p:nvSpPr>
        <p:spPr>
          <a:xfrm>
            <a:off x="674052" y="444371"/>
            <a:ext cx="7777200" cy="35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/>
              <a:t>BlockScience x Subspace: Collaboration Timeline &amp; Artifacts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136" name="Google Shape;136;p18"/>
          <p:cNvSpPr txBox="1"/>
          <p:nvPr/>
        </p:nvSpPr>
        <p:spPr>
          <a:xfrm>
            <a:off x="674050" y="1108075"/>
            <a:ext cx="8090700" cy="8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-GB">
                <a:solidFill>
                  <a:srgbClr val="89F7FE"/>
                </a:solidFill>
                <a:latin typeface="Avenir"/>
                <a:ea typeface="Avenir"/>
                <a:cs typeface="Avenir"/>
                <a:sym typeface="Avenir"/>
              </a:rPr>
              <a:t>Sep ‘23            Nov ‘23							       Feb ‘24			       April ‘24</a:t>
            </a:r>
            <a:endParaRPr b="1">
              <a:solidFill>
                <a:srgbClr val="89F7FE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pic>
        <p:nvPicPr>
          <p:cNvPr id="137" name="Google Shape;137;p18"/>
          <p:cNvPicPr preferRelativeResize="0"/>
          <p:nvPr/>
        </p:nvPicPr>
        <p:blipFill rotWithShape="1">
          <a:blip r:embed="rId3">
            <a:alphaModFix/>
          </a:blip>
          <a:srcRect b="55814" l="0" r="0" t="0"/>
          <a:stretch/>
        </p:blipFill>
        <p:spPr>
          <a:xfrm>
            <a:off x="2094100" y="1735275"/>
            <a:ext cx="2014124" cy="1234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18"/>
          <p:cNvPicPr preferRelativeResize="0"/>
          <p:nvPr/>
        </p:nvPicPr>
        <p:blipFill rotWithShape="1">
          <a:blip r:embed="rId4">
            <a:alphaModFix/>
          </a:blip>
          <a:srcRect b="55814" l="0" r="0" t="0"/>
          <a:stretch/>
        </p:blipFill>
        <p:spPr>
          <a:xfrm>
            <a:off x="2672175" y="2184775"/>
            <a:ext cx="1939500" cy="1234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18"/>
          <p:cNvPicPr preferRelativeResize="0"/>
          <p:nvPr/>
        </p:nvPicPr>
        <p:blipFill rotWithShape="1">
          <a:blip r:embed="rId5">
            <a:alphaModFix/>
          </a:blip>
          <a:srcRect b="55814" l="0" r="0" t="0"/>
          <a:stretch/>
        </p:blipFill>
        <p:spPr>
          <a:xfrm>
            <a:off x="3263175" y="2488100"/>
            <a:ext cx="1884900" cy="1234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18"/>
          <p:cNvPicPr preferRelativeResize="0"/>
          <p:nvPr/>
        </p:nvPicPr>
        <p:blipFill rotWithShape="1">
          <a:blip r:embed="rId6">
            <a:alphaModFix/>
          </a:blip>
          <a:srcRect b="55844" l="0" r="0" t="0"/>
          <a:stretch/>
        </p:blipFill>
        <p:spPr>
          <a:xfrm>
            <a:off x="3857175" y="2826150"/>
            <a:ext cx="1939500" cy="12341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1" name="Google Shape;141;p18"/>
          <p:cNvCxnSpPr>
            <a:stCxn id="136" idx="1"/>
            <a:endCxn id="136" idx="3"/>
          </p:cNvCxnSpPr>
          <p:nvPr/>
        </p:nvCxnSpPr>
        <p:spPr>
          <a:xfrm>
            <a:off x="674050" y="1515475"/>
            <a:ext cx="8090700" cy="0"/>
          </a:xfrm>
          <a:prstGeom prst="straightConnector1">
            <a:avLst/>
          </a:prstGeom>
          <a:noFill/>
          <a:ln cap="flat" cmpd="sng" w="28575">
            <a:solidFill>
              <a:srgbClr val="66A6FF"/>
            </a:solidFill>
            <a:prstDash val="solid"/>
            <a:round/>
            <a:headEnd len="med" w="med" type="oval"/>
            <a:tailEnd len="med" w="med" type="triangle"/>
          </a:ln>
        </p:spPr>
      </p:cxnSp>
      <p:pic>
        <p:nvPicPr>
          <p:cNvPr id="142" name="Google Shape;142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979400" y="1738941"/>
            <a:ext cx="1939499" cy="1482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1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504907" y="2278113"/>
            <a:ext cx="1671224" cy="158662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4" name="Google Shape;144;p18"/>
          <p:cNvCxnSpPr>
            <a:endCxn id="136" idx="3"/>
          </p:cNvCxnSpPr>
          <p:nvPr/>
        </p:nvCxnSpPr>
        <p:spPr>
          <a:xfrm flipH="1" rot="10800000">
            <a:off x="2019550" y="1515475"/>
            <a:ext cx="6745200" cy="900"/>
          </a:xfrm>
          <a:prstGeom prst="straightConnector1">
            <a:avLst/>
          </a:prstGeom>
          <a:noFill/>
          <a:ln cap="flat" cmpd="sng" w="28575">
            <a:solidFill>
              <a:srgbClr val="66A6FF"/>
            </a:solidFill>
            <a:prstDash val="solid"/>
            <a:round/>
            <a:headEnd len="med" w="med" type="oval"/>
            <a:tailEnd len="med" w="med" type="triangle"/>
          </a:ln>
        </p:spPr>
      </p:cxnSp>
      <p:cxnSp>
        <p:nvCxnSpPr>
          <p:cNvPr id="145" name="Google Shape;145;p18"/>
          <p:cNvCxnSpPr>
            <a:endCxn id="136" idx="3"/>
          </p:cNvCxnSpPr>
          <p:nvPr/>
        </p:nvCxnSpPr>
        <p:spPr>
          <a:xfrm flipH="1" rot="10800000">
            <a:off x="5876950" y="1515475"/>
            <a:ext cx="2887800" cy="11400"/>
          </a:xfrm>
          <a:prstGeom prst="straightConnector1">
            <a:avLst/>
          </a:prstGeom>
          <a:noFill/>
          <a:ln cap="flat" cmpd="sng" w="28575">
            <a:solidFill>
              <a:srgbClr val="66A6FF"/>
            </a:solidFill>
            <a:prstDash val="solid"/>
            <a:round/>
            <a:headEnd len="med" w="med" type="oval"/>
            <a:tailEnd len="med" w="med" type="triangle"/>
          </a:ln>
        </p:spPr>
      </p:cxnSp>
      <p:cxnSp>
        <p:nvCxnSpPr>
          <p:cNvPr id="146" name="Google Shape;146;p18"/>
          <p:cNvCxnSpPr>
            <a:endCxn id="136" idx="3"/>
          </p:cNvCxnSpPr>
          <p:nvPr/>
        </p:nvCxnSpPr>
        <p:spPr>
          <a:xfrm flipH="1" rot="10800000">
            <a:off x="8060650" y="1515475"/>
            <a:ext cx="704100" cy="28500"/>
          </a:xfrm>
          <a:prstGeom prst="straightConnector1">
            <a:avLst/>
          </a:prstGeom>
          <a:noFill/>
          <a:ln cap="flat" cmpd="sng" w="28575">
            <a:solidFill>
              <a:srgbClr val="66A6FF"/>
            </a:solidFill>
            <a:prstDash val="solid"/>
            <a:round/>
            <a:headEnd len="med" w="med" type="oval"/>
            <a:tailEnd len="med" w="med" type="triangle"/>
          </a:ln>
        </p:spPr>
      </p:cxnSp>
      <p:pic>
        <p:nvPicPr>
          <p:cNvPr id="147" name="Google Shape;147;p18"/>
          <p:cNvPicPr preferRelativeResize="0"/>
          <p:nvPr/>
        </p:nvPicPr>
        <p:blipFill rotWithShape="1">
          <a:blip r:embed="rId9">
            <a:alphaModFix/>
          </a:blip>
          <a:srcRect b="0" l="2180" r="20778" t="0"/>
          <a:stretch/>
        </p:blipFill>
        <p:spPr>
          <a:xfrm>
            <a:off x="47400" y="1735275"/>
            <a:ext cx="1671226" cy="706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18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49800" y="2017888"/>
            <a:ext cx="1646863" cy="1704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9"/>
          <p:cNvSpPr txBox="1"/>
          <p:nvPr>
            <p:ph type="title"/>
          </p:nvPr>
        </p:nvSpPr>
        <p:spPr>
          <a:xfrm>
            <a:off x="674052" y="444371"/>
            <a:ext cx="7777200" cy="35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/>
              <a:t>Engineering Lifecycle with Subspace Protocol</a:t>
            </a:r>
            <a:endParaRPr b="1"/>
          </a:p>
        </p:txBody>
      </p:sp>
      <p:pic>
        <p:nvPicPr>
          <p:cNvPr id="155" name="Google Shape;15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711221"/>
            <a:ext cx="8839204" cy="3975052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19"/>
          <p:cNvSpPr txBox="1"/>
          <p:nvPr/>
        </p:nvSpPr>
        <p:spPr>
          <a:xfrm>
            <a:off x="6475" y="4821250"/>
            <a:ext cx="8706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GB" sz="1300">
                <a:solidFill>
                  <a:srgbClr val="89F7FE"/>
                </a:solidFill>
              </a:rPr>
              <a:t>Source: </a:t>
            </a:r>
            <a:r>
              <a:rPr i="1" lang="en-GB" sz="1300" u="sng">
                <a:solidFill>
                  <a:schemeClr val="lt1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https://blog.block.science/block-by-block-managing-complexity-with-model-based-systems-engineering/</a:t>
            </a:r>
            <a:endParaRPr i="1" sz="13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3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/>
          </a:p>
        </p:txBody>
      </p:sp>
      <p:sp>
        <p:nvSpPr>
          <p:cNvPr id="157" name="Google Shape;157;p19"/>
          <p:cNvSpPr/>
          <p:nvPr/>
        </p:nvSpPr>
        <p:spPr>
          <a:xfrm>
            <a:off x="465150" y="2263150"/>
            <a:ext cx="2102100" cy="11058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58" name="Google Shape;158;p19"/>
          <p:cNvSpPr/>
          <p:nvPr/>
        </p:nvSpPr>
        <p:spPr>
          <a:xfrm rot="2494141">
            <a:off x="2412329" y="2983310"/>
            <a:ext cx="2101965" cy="1105693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59" name="Google Shape;159;p19"/>
          <p:cNvSpPr/>
          <p:nvPr/>
        </p:nvSpPr>
        <p:spPr>
          <a:xfrm rot="-2869024">
            <a:off x="4393573" y="2983309"/>
            <a:ext cx="2102011" cy="1105694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venir"/>
              <a:ea typeface="Avenir"/>
              <a:cs typeface="Avenir"/>
              <a:sym typeface="Aveni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eme 1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