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8" r:id="rId1"/>
  </p:sldMasterIdLst>
  <p:notesMasterIdLst>
    <p:notesMasterId r:id="rId16"/>
  </p:notesMasterIdLst>
  <p:sldIdLst>
    <p:sldId id="256" r:id="rId2"/>
    <p:sldId id="257" r:id="rId3"/>
    <p:sldId id="258" r:id="rId4"/>
    <p:sldId id="268" r:id="rId5"/>
    <p:sldId id="271" r:id="rId6"/>
    <p:sldId id="273" r:id="rId7"/>
    <p:sldId id="263" r:id="rId8"/>
    <p:sldId id="269" r:id="rId9"/>
    <p:sldId id="270" r:id="rId10"/>
    <p:sldId id="266" r:id="rId11"/>
    <p:sldId id="267" r:id="rId12"/>
    <p:sldId id="261" r:id="rId13"/>
    <p:sldId id="264" r:id="rId14"/>
    <p:sldId id="26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582"/>
  </p:normalViewPr>
  <p:slideViewPr>
    <p:cSldViewPr snapToGrid="0">
      <p:cViewPr varScale="1">
        <p:scale>
          <a:sx n="120" d="100"/>
          <a:sy n="120" d="100"/>
        </p:scale>
        <p:origin x="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BE941E-3793-44B6-8829-E904E88A2017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F1A660-A651-43A5-B99D-2C4C0C25BA72}">
      <dgm:prSet/>
      <dgm:spPr/>
      <dgm:t>
        <a:bodyPr/>
        <a:lstStyle/>
        <a:p>
          <a:r>
            <a:rPr lang="en-GB"/>
            <a:t>Non-transgender participants more likely to believe their workplaces are inclusive</a:t>
          </a:r>
          <a:endParaRPr lang="en-US"/>
        </a:p>
      </dgm:t>
    </dgm:pt>
    <dgm:pt modelId="{D10CEB66-B47E-426D-9B8E-F9CF1CD2F5D5}" type="parTrans" cxnId="{CACEE8BC-4D9D-459F-AEFD-FA38D8A8A4B3}">
      <dgm:prSet/>
      <dgm:spPr/>
      <dgm:t>
        <a:bodyPr/>
        <a:lstStyle/>
        <a:p>
          <a:endParaRPr lang="en-US"/>
        </a:p>
      </dgm:t>
    </dgm:pt>
    <dgm:pt modelId="{0560F21C-3481-4E11-8A46-3511BF61BA41}" type="sibTrans" cxnId="{CACEE8BC-4D9D-459F-AEFD-FA38D8A8A4B3}">
      <dgm:prSet/>
      <dgm:spPr/>
      <dgm:t>
        <a:bodyPr/>
        <a:lstStyle/>
        <a:p>
          <a:endParaRPr lang="en-US"/>
        </a:p>
      </dgm:t>
    </dgm:pt>
    <dgm:pt modelId="{76E1EA07-1E87-4CE6-B5AF-CEB3795BA14E}">
      <dgm:prSet/>
      <dgm:spPr/>
      <dgm:t>
        <a:bodyPr/>
        <a:lstStyle/>
        <a:p>
          <a:r>
            <a:rPr lang="en-GB" dirty="0"/>
            <a:t>Transgender employees require active support and allyship from their co-workers and employers: including standing up against transphobia, and correcting misgendering</a:t>
          </a:r>
          <a:endParaRPr lang="en-US" dirty="0"/>
        </a:p>
      </dgm:t>
    </dgm:pt>
    <dgm:pt modelId="{1E690904-0B30-43D2-B360-425E5CDCDDD5}" type="parTrans" cxnId="{85112225-5CA3-42ED-BA9D-AF1CDEE9CAB1}">
      <dgm:prSet/>
      <dgm:spPr/>
      <dgm:t>
        <a:bodyPr/>
        <a:lstStyle/>
        <a:p>
          <a:endParaRPr lang="en-US"/>
        </a:p>
      </dgm:t>
    </dgm:pt>
    <dgm:pt modelId="{BE59B973-CDF7-4E09-BA30-8FFE3B6689A7}" type="sibTrans" cxnId="{85112225-5CA3-42ED-BA9D-AF1CDEE9CAB1}">
      <dgm:prSet/>
      <dgm:spPr/>
      <dgm:t>
        <a:bodyPr/>
        <a:lstStyle/>
        <a:p>
          <a:endParaRPr lang="en-US"/>
        </a:p>
      </dgm:t>
    </dgm:pt>
    <dgm:pt modelId="{D73DD37C-F639-4B7D-BE72-3152596087D6}">
      <dgm:prSet/>
      <dgm:spPr/>
      <dgm:t>
        <a:bodyPr/>
        <a:lstStyle/>
        <a:p>
          <a:r>
            <a:rPr lang="en-GB" dirty="0"/>
            <a:t>Emphasis within findings on the importance of language within allyship</a:t>
          </a:r>
          <a:endParaRPr lang="en-US" dirty="0"/>
        </a:p>
      </dgm:t>
    </dgm:pt>
    <dgm:pt modelId="{17E7BAC4-9402-4F6D-9467-FC3B55D01EA3}" type="parTrans" cxnId="{9586EF18-E2DC-4BB2-8783-50D0C32FD460}">
      <dgm:prSet/>
      <dgm:spPr/>
      <dgm:t>
        <a:bodyPr/>
        <a:lstStyle/>
        <a:p>
          <a:endParaRPr lang="en-US"/>
        </a:p>
      </dgm:t>
    </dgm:pt>
    <dgm:pt modelId="{F417C2BA-4334-4BCE-8A26-FBF35B8C35B1}" type="sibTrans" cxnId="{9586EF18-E2DC-4BB2-8783-50D0C32FD460}">
      <dgm:prSet/>
      <dgm:spPr/>
      <dgm:t>
        <a:bodyPr/>
        <a:lstStyle/>
        <a:p>
          <a:endParaRPr lang="en-US"/>
        </a:p>
      </dgm:t>
    </dgm:pt>
    <dgm:pt modelId="{402CD4ED-3281-504A-8D28-AAC164707938}">
      <dgm:prSet/>
      <dgm:spPr/>
      <dgm:t>
        <a:bodyPr/>
        <a:lstStyle/>
        <a:p>
          <a:r>
            <a:rPr lang="en-GB" dirty="0"/>
            <a:t>Findings support Fletcher and Marvell's conceptual model showing that allyship does support authenticity at work for transgender employees</a:t>
          </a:r>
        </a:p>
      </dgm:t>
    </dgm:pt>
    <dgm:pt modelId="{D68E2797-8D75-464C-8A23-1161A39D5215}" type="parTrans" cxnId="{D750110D-69BA-5442-B0A2-FEE289AE2F35}">
      <dgm:prSet/>
      <dgm:spPr/>
      <dgm:t>
        <a:bodyPr/>
        <a:lstStyle/>
        <a:p>
          <a:endParaRPr lang="en-GB"/>
        </a:p>
      </dgm:t>
    </dgm:pt>
    <dgm:pt modelId="{AE3C089A-E7D0-6E44-AE14-1A99362D8308}" type="sibTrans" cxnId="{D750110D-69BA-5442-B0A2-FEE289AE2F35}">
      <dgm:prSet/>
      <dgm:spPr/>
      <dgm:t>
        <a:bodyPr/>
        <a:lstStyle/>
        <a:p>
          <a:endParaRPr lang="en-GB"/>
        </a:p>
      </dgm:t>
    </dgm:pt>
    <dgm:pt modelId="{57879A65-FFC5-354B-86EF-C7055BAD0CA8}" type="pres">
      <dgm:prSet presAssocID="{90BE941E-3793-44B6-8829-E904E88A2017}" presName="vert0" presStyleCnt="0">
        <dgm:presLayoutVars>
          <dgm:dir/>
          <dgm:animOne val="branch"/>
          <dgm:animLvl val="lvl"/>
        </dgm:presLayoutVars>
      </dgm:prSet>
      <dgm:spPr/>
    </dgm:pt>
    <dgm:pt modelId="{83DCC7E3-E299-6841-A18A-0FDE55095251}" type="pres">
      <dgm:prSet presAssocID="{DBF1A660-A651-43A5-B99D-2C4C0C25BA72}" presName="thickLine" presStyleLbl="alignNode1" presStyleIdx="0" presStyleCnt="4"/>
      <dgm:spPr/>
    </dgm:pt>
    <dgm:pt modelId="{5AA496B7-EF02-2A4A-8411-78BBE7F29323}" type="pres">
      <dgm:prSet presAssocID="{DBF1A660-A651-43A5-B99D-2C4C0C25BA72}" presName="horz1" presStyleCnt="0"/>
      <dgm:spPr/>
    </dgm:pt>
    <dgm:pt modelId="{97F86156-2C6F-6E43-A682-077AF6E89437}" type="pres">
      <dgm:prSet presAssocID="{DBF1A660-A651-43A5-B99D-2C4C0C25BA72}" presName="tx1" presStyleLbl="revTx" presStyleIdx="0" presStyleCnt="4"/>
      <dgm:spPr/>
    </dgm:pt>
    <dgm:pt modelId="{9D8B4D72-6E13-2041-9577-7E18F578F289}" type="pres">
      <dgm:prSet presAssocID="{DBF1A660-A651-43A5-B99D-2C4C0C25BA72}" presName="vert1" presStyleCnt="0"/>
      <dgm:spPr/>
    </dgm:pt>
    <dgm:pt modelId="{60306CAB-B124-FA44-848A-B24D5F4DB77A}" type="pres">
      <dgm:prSet presAssocID="{76E1EA07-1E87-4CE6-B5AF-CEB3795BA14E}" presName="thickLine" presStyleLbl="alignNode1" presStyleIdx="1" presStyleCnt="4"/>
      <dgm:spPr/>
    </dgm:pt>
    <dgm:pt modelId="{225E9042-754F-A045-BAD8-BA6976E07FA9}" type="pres">
      <dgm:prSet presAssocID="{76E1EA07-1E87-4CE6-B5AF-CEB3795BA14E}" presName="horz1" presStyleCnt="0"/>
      <dgm:spPr/>
    </dgm:pt>
    <dgm:pt modelId="{C57FA1C4-40C0-B84B-9474-76EA04A3A849}" type="pres">
      <dgm:prSet presAssocID="{76E1EA07-1E87-4CE6-B5AF-CEB3795BA14E}" presName="tx1" presStyleLbl="revTx" presStyleIdx="1" presStyleCnt="4"/>
      <dgm:spPr/>
    </dgm:pt>
    <dgm:pt modelId="{263B8367-C339-CD45-AB4A-8E9DCD8D5203}" type="pres">
      <dgm:prSet presAssocID="{76E1EA07-1E87-4CE6-B5AF-CEB3795BA14E}" presName="vert1" presStyleCnt="0"/>
      <dgm:spPr/>
    </dgm:pt>
    <dgm:pt modelId="{DE0224BC-6085-444F-95A5-C21612F3866B}" type="pres">
      <dgm:prSet presAssocID="{D73DD37C-F639-4B7D-BE72-3152596087D6}" presName="thickLine" presStyleLbl="alignNode1" presStyleIdx="2" presStyleCnt="4"/>
      <dgm:spPr/>
    </dgm:pt>
    <dgm:pt modelId="{F133E758-A67B-9149-AC39-BCC9D3FF3159}" type="pres">
      <dgm:prSet presAssocID="{D73DD37C-F639-4B7D-BE72-3152596087D6}" presName="horz1" presStyleCnt="0"/>
      <dgm:spPr/>
    </dgm:pt>
    <dgm:pt modelId="{9AB10F60-5EB9-724B-9591-794C74CA3618}" type="pres">
      <dgm:prSet presAssocID="{D73DD37C-F639-4B7D-BE72-3152596087D6}" presName="tx1" presStyleLbl="revTx" presStyleIdx="2" presStyleCnt="4"/>
      <dgm:spPr/>
    </dgm:pt>
    <dgm:pt modelId="{4D7629D4-00BC-6143-970E-B1AF8811D099}" type="pres">
      <dgm:prSet presAssocID="{D73DD37C-F639-4B7D-BE72-3152596087D6}" presName="vert1" presStyleCnt="0"/>
      <dgm:spPr/>
    </dgm:pt>
    <dgm:pt modelId="{A76E8ABB-E9DB-8246-B4F8-12C4DEC9F6F2}" type="pres">
      <dgm:prSet presAssocID="{402CD4ED-3281-504A-8D28-AAC164707938}" presName="thickLine" presStyleLbl="alignNode1" presStyleIdx="3" presStyleCnt="4"/>
      <dgm:spPr/>
    </dgm:pt>
    <dgm:pt modelId="{7BADFA52-60EA-4845-BFAF-1833AF68CFF0}" type="pres">
      <dgm:prSet presAssocID="{402CD4ED-3281-504A-8D28-AAC164707938}" presName="horz1" presStyleCnt="0"/>
      <dgm:spPr/>
    </dgm:pt>
    <dgm:pt modelId="{B2F1FBF0-37B7-0445-B3CC-369B2B44AE8D}" type="pres">
      <dgm:prSet presAssocID="{402CD4ED-3281-504A-8D28-AAC164707938}" presName="tx1" presStyleLbl="revTx" presStyleIdx="3" presStyleCnt="4"/>
      <dgm:spPr/>
    </dgm:pt>
    <dgm:pt modelId="{664BCDB9-5311-524A-9C56-27E29B397D8C}" type="pres">
      <dgm:prSet presAssocID="{402CD4ED-3281-504A-8D28-AAC164707938}" presName="vert1" presStyleCnt="0"/>
      <dgm:spPr/>
    </dgm:pt>
  </dgm:ptLst>
  <dgm:cxnLst>
    <dgm:cxn modelId="{D750110D-69BA-5442-B0A2-FEE289AE2F35}" srcId="{90BE941E-3793-44B6-8829-E904E88A2017}" destId="{402CD4ED-3281-504A-8D28-AAC164707938}" srcOrd="3" destOrd="0" parTransId="{D68E2797-8D75-464C-8A23-1161A39D5215}" sibTransId="{AE3C089A-E7D0-6E44-AE14-1A99362D8308}"/>
    <dgm:cxn modelId="{9586EF18-E2DC-4BB2-8783-50D0C32FD460}" srcId="{90BE941E-3793-44B6-8829-E904E88A2017}" destId="{D73DD37C-F639-4B7D-BE72-3152596087D6}" srcOrd="2" destOrd="0" parTransId="{17E7BAC4-9402-4F6D-9467-FC3B55D01EA3}" sibTransId="{F417C2BA-4334-4BCE-8A26-FBF35B8C35B1}"/>
    <dgm:cxn modelId="{85112225-5CA3-42ED-BA9D-AF1CDEE9CAB1}" srcId="{90BE941E-3793-44B6-8829-E904E88A2017}" destId="{76E1EA07-1E87-4CE6-B5AF-CEB3795BA14E}" srcOrd="1" destOrd="0" parTransId="{1E690904-0B30-43D2-B360-425E5CDCDDD5}" sibTransId="{BE59B973-CDF7-4E09-BA30-8FFE3B6689A7}"/>
    <dgm:cxn modelId="{9419832F-B292-564B-9B22-968AFBF679A7}" type="presOf" srcId="{90BE941E-3793-44B6-8829-E904E88A2017}" destId="{57879A65-FFC5-354B-86EF-C7055BAD0CA8}" srcOrd="0" destOrd="0" presId="urn:microsoft.com/office/officeart/2008/layout/LinedList"/>
    <dgm:cxn modelId="{842B2B52-8288-0842-9A82-21112DFD2D7F}" type="presOf" srcId="{76E1EA07-1E87-4CE6-B5AF-CEB3795BA14E}" destId="{C57FA1C4-40C0-B84B-9474-76EA04A3A849}" srcOrd="0" destOrd="0" presId="urn:microsoft.com/office/officeart/2008/layout/LinedList"/>
    <dgm:cxn modelId="{B7AD0F5D-8F91-FD40-B5B9-DFF9815504DF}" type="presOf" srcId="{D73DD37C-F639-4B7D-BE72-3152596087D6}" destId="{9AB10F60-5EB9-724B-9591-794C74CA3618}" srcOrd="0" destOrd="0" presId="urn:microsoft.com/office/officeart/2008/layout/LinedList"/>
    <dgm:cxn modelId="{455F4E8C-917A-3B42-B685-7EE6C0F59697}" type="presOf" srcId="{DBF1A660-A651-43A5-B99D-2C4C0C25BA72}" destId="{97F86156-2C6F-6E43-A682-077AF6E89437}" srcOrd="0" destOrd="0" presId="urn:microsoft.com/office/officeart/2008/layout/LinedList"/>
    <dgm:cxn modelId="{CACEE8BC-4D9D-459F-AEFD-FA38D8A8A4B3}" srcId="{90BE941E-3793-44B6-8829-E904E88A2017}" destId="{DBF1A660-A651-43A5-B99D-2C4C0C25BA72}" srcOrd="0" destOrd="0" parTransId="{D10CEB66-B47E-426D-9B8E-F9CF1CD2F5D5}" sibTransId="{0560F21C-3481-4E11-8A46-3511BF61BA41}"/>
    <dgm:cxn modelId="{CF80B3E5-D9B7-AB4A-8754-D8A86E3A952C}" type="presOf" srcId="{402CD4ED-3281-504A-8D28-AAC164707938}" destId="{B2F1FBF0-37B7-0445-B3CC-369B2B44AE8D}" srcOrd="0" destOrd="0" presId="urn:microsoft.com/office/officeart/2008/layout/LinedList"/>
    <dgm:cxn modelId="{0198E805-D778-1145-949D-9989AD3B21B9}" type="presParOf" srcId="{57879A65-FFC5-354B-86EF-C7055BAD0CA8}" destId="{83DCC7E3-E299-6841-A18A-0FDE55095251}" srcOrd="0" destOrd="0" presId="urn:microsoft.com/office/officeart/2008/layout/LinedList"/>
    <dgm:cxn modelId="{65FAA722-A343-7541-B382-A57B9AAD6CB2}" type="presParOf" srcId="{57879A65-FFC5-354B-86EF-C7055BAD0CA8}" destId="{5AA496B7-EF02-2A4A-8411-78BBE7F29323}" srcOrd="1" destOrd="0" presId="urn:microsoft.com/office/officeart/2008/layout/LinedList"/>
    <dgm:cxn modelId="{768E1334-22B1-AC43-A45C-6B310ABB2690}" type="presParOf" srcId="{5AA496B7-EF02-2A4A-8411-78BBE7F29323}" destId="{97F86156-2C6F-6E43-A682-077AF6E89437}" srcOrd="0" destOrd="0" presId="urn:microsoft.com/office/officeart/2008/layout/LinedList"/>
    <dgm:cxn modelId="{50726F61-9DA4-B945-A218-97B5CF436765}" type="presParOf" srcId="{5AA496B7-EF02-2A4A-8411-78BBE7F29323}" destId="{9D8B4D72-6E13-2041-9577-7E18F578F289}" srcOrd="1" destOrd="0" presId="urn:microsoft.com/office/officeart/2008/layout/LinedList"/>
    <dgm:cxn modelId="{2D6138B2-9BB4-0448-9002-A607E2CACD28}" type="presParOf" srcId="{57879A65-FFC5-354B-86EF-C7055BAD0CA8}" destId="{60306CAB-B124-FA44-848A-B24D5F4DB77A}" srcOrd="2" destOrd="0" presId="urn:microsoft.com/office/officeart/2008/layout/LinedList"/>
    <dgm:cxn modelId="{0A8BBD66-9263-FE4A-9ACD-0FDF3BE7699C}" type="presParOf" srcId="{57879A65-FFC5-354B-86EF-C7055BAD0CA8}" destId="{225E9042-754F-A045-BAD8-BA6976E07FA9}" srcOrd="3" destOrd="0" presId="urn:microsoft.com/office/officeart/2008/layout/LinedList"/>
    <dgm:cxn modelId="{314418D4-3299-A64A-9362-73E8D9007737}" type="presParOf" srcId="{225E9042-754F-A045-BAD8-BA6976E07FA9}" destId="{C57FA1C4-40C0-B84B-9474-76EA04A3A849}" srcOrd="0" destOrd="0" presId="urn:microsoft.com/office/officeart/2008/layout/LinedList"/>
    <dgm:cxn modelId="{65159F9D-7948-634B-AAC5-DFD3E6EB499E}" type="presParOf" srcId="{225E9042-754F-A045-BAD8-BA6976E07FA9}" destId="{263B8367-C339-CD45-AB4A-8E9DCD8D5203}" srcOrd="1" destOrd="0" presId="urn:microsoft.com/office/officeart/2008/layout/LinedList"/>
    <dgm:cxn modelId="{6B77567D-C880-6F49-BD16-D114780601D8}" type="presParOf" srcId="{57879A65-FFC5-354B-86EF-C7055BAD0CA8}" destId="{DE0224BC-6085-444F-95A5-C21612F3866B}" srcOrd="4" destOrd="0" presId="urn:microsoft.com/office/officeart/2008/layout/LinedList"/>
    <dgm:cxn modelId="{AD47B567-C039-B04B-B6B3-615D5597EF31}" type="presParOf" srcId="{57879A65-FFC5-354B-86EF-C7055BAD0CA8}" destId="{F133E758-A67B-9149-AC39-BCC9D3FF3159}" srcOrd="5" destOrd="0" presId="urn:microsoft.com/office/officeart/2008/layout/LinedList"/>
    <dgm:cxn modelId="{D514DCDC-AD9C-2D43-8E6F-0C6C4E666562}" type="presParOf" srcId="{F133E758-A67B-9149-AC39-BCC9D3FF3159}" destId="{9AB10F60-5EB9-724B-9591-794C74CA3618}" srcOrd="0" destOrd="0" presId="urn:microsoft.com/office/officeart/2008/layout/LinedList"/>
    <dgm:cxn modelId="{D9AB7E7D-6AD0-A94F-8FA4-E712B6CE29C7}" type="presParOf" srcId="{F133E758-A67B-9149-AC39-BCC9D3FF3159}" destId="{4D7629D4-00BC-6143-970E-B1AF8811D099}" srcOrd="1" destOrd="0" presId="urn:microsoft.com/office/officeart/2008/layout/LinedList"/>
    <dgm:cxn modelId="{1045444C-5FB3-4C4F-89C6-4B1CBE304FAB}" type="presParOf" srcId="{57879A65-FFC5-354B-86EF-C7055BAD0CA8}" destId="{A76E8ABB-E9DB-8246-B4F8-12C4DEC9F6F2}" srcOrd="6" destOrd="0" presId="urn:microsoft.com/office/officeart/2008/layout/LinedList"/>
    <dgm:cxn modelId="{916FC705-6749-EA4D-AAE7-EB78943B3F34}" type="presParOf" srcId="{57879A65-FFC5-354B-86EF-C7055BAD0CA8}" destId="{7BADFA52-60EA-4845-BFAF-1833AF68CFF0}" srcOrd="7" destOrd="0" presId="urn:microsoft.com/office/officeart/2008/layout/LinedList"/>
    <dgm:cxn modelId="{D3BDAB41-1339-8246-8B6A-E1D66916FA27}" type="presParOf" srcId="{7BADFA52-60EA-4845-BFAF-1833AF68CFF0}" destId="{B2F1FBF0-37B7-0445-B3CC-369B2B44AE8D}" srcOrd="0" destOrd="0" presId="urn:microsoft.com/office/officeart/2008/layout/LinedList"/>
    <dgm:cxn modelId="{FF45A0C4-2C92-5440-B166-FD70E8F2F739}" type="presParOf" srcId="{7BADFA52-60EA-4845-BFAF-1833AF68CFF0}" destId="{664BCDB9-5311-524A-9C56-27E29B397D8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DCC7E3-E299-6841-A18A-0FDE55095251}">
      <dsp:nvSpPr>
        <dsp:cNvPr id="0" name=""/>
        <dsp:cNvSpPr/>
      </dsp:nvSpPr>
      <dsp:spPr>
        <a:xfrm>
          <a:off x="0" y="0"/>
          <a:ext cx="52325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86156-2C6F-6E43-A682-077AF6E89437}">
      <dsp:nvSpPr>
        <dsp:cNvPr id="0" name=""/>
        <dsp:cNvSpPr/>
      </dsp:nvSpPr>
      <dsp:spPr>
        <a:xfrm>
          <a:off x="0" y="0"/>
          <a:ext cx="5232518" cy="956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Non-transgender participants more likely to believe their workplaces are inclusive</a:t>
          </a:r>
          <a:endParaRPr lang="en-US" sz="1600" kern="1200"/>
        </a:p>
      </dsp:txBody>
      <dsp:txXfrm>
        <a:off x="0" y="0"/>
        <a:ext cx="5232518" cy="956854"/>
      </dsp:txXfrm>
    </dsp:sp>
    <dsp:sp modelId="{60306CAB-B124-FA44-848A-B24D5F4DB77A}">
      <dsp:nvSpPr>
        <dsp:cNvPr id="0" name=""/>
        <dsp:cNvSpPr/>
      </dsp:nvSpPr>
      <dsp:spPr>
        <a:xfrm>
          <a:off x="0" y="956854"/>
          <a:ext cx="52325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7FA1C4-40C0-B84B-9474-76EA04A3A849}">
      <dsp:nvSpPr>
        <dsp:cNvPr id="0" name=""/>
        <dsp:cNvSpPr/>
      </dsp:nvSpPr>
      <dsp:spPr>
        <a:xfrm>
          <a:off x="0" y="956854"/>
          <a:ext cx="5232518" cy="956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Transgender employees require active support and allyship from their co-workers and employers: including standing up against transphobia, and correcting misgendering</a:t>
          </a:r>
          <a:endParaRPr lang="en-US" sz="1600" kern="1200" dirty="0"/>
        </a:p>
      </dsp:txBody>
      <dsp:txXfrm>
        <a:off x="0" y="956854"/>
        <a:ext cx="5232518" cy="956854"/>
      </dsp:txXfrm>
    </dsp:sp>
    <dsp:sp modelId="{DE0224BC-6085-444F-95A5-C21612F3866B}">
      <dsp:nvSpPr>
        <dsp:cNvPr id="0" name=""/>
        <dsp:cNvSpPr/>
      </dsp:nvSpPr>
      <dsp:spPr>
        <a:xfrm>
          <a:off x="0" y="1913708"/>
          <a:ext cx="52325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B10F60-5EB9-724B-9591-794C74CA3618}">
      <dsp:nvSpPr>
        <dsp:cNvPr id="0" name=""/>
        <dsp:cNvSpPr/>
      </dsp:nvSpPr>
      <dsp:spPr>
        <a:xfrm>
          <a:off x="0" y="1913708"/>
          <a:ext cx="5232518" cy="956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Emphasis within findings on the importance of language within allyship</a:t>
          </a:r>
          <a:endParaRPr lang="en-US" sz="1600" kern="1200" dirty="0"/>
        </a:p>
      </dsp:txBody>
      <dsp:txXfrm>
        <a:off x="0" y="1913708"/>
        <a:ext cx="5232518" cy="956854"/>
      </dsp:txXfrm>
    </dsp:sp>
    <dsp:sp modelId="{A76E8ABB-E9DB-8246-B4F8-12C4DEC9F6F2}">
      <dsp:nvSpPr>
        <dsp:cNvPr id="0" name=""/>
        <dsp:cNvSpPr/>
      </dsp:nvSpPr>
      <dsp:spPr>
        <a:xfrm>
          <a:off x="0" y="2870562"/>
          <a:ext cx="52325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F1FBF0-37B7-0445-B3CC-369B2B44AE8D}">
      <dsp:nvSpPr>
        <dsp:cNvPr id="0" name=""/>
        <dsp:cNvSpPr/>
      </dsp:nvSpPr>
      <dsp:spPr>
        <a:xfrm>
          <a:off x="0" y="2870562"/>
          <a:ext cx="5232518" cy="956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Findings support Fletcher and Marvell's conceptual model showing that allyship does support authenticity at work for transgender employees</a:t>
          </a:r>
        </a:p>
      </dsp:txBody>
      <dsp:txXfrm>
        <a:off x="0" y="2870562"/>
        <a:ext cx="5232518" cy="956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4E2BD-8B05-E348-907C-4E40B590ED76}" type="datetimeFigureOut">
              <a:rPr lang="en-GB" smtClean="0"/>
              <a:t>07/05/2024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D4DE2-7E22-9645-95BE-6B7BB53C69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767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0623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764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722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43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0406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D4DE2-7E22-9645-95BE-6B7BB53C69F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69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2BED07-6713-92AA-40AF-AE58F4F83C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8406" y="4512376"/>
            <a:ext cx="8639776" cy="90019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9EF77-BF49-E4C1-0FC7-563354777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D5853-25AA-1C3D-EAD2-496674792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F0DAD-5850-CAAE-CD25-4D6DDDFF3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4851B1-0B20-9549-0D70-886AA9D04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8406" y="1720884"/>
            <a:ext cx="8639775" cy="2734693"/>
          </a:xfrm>
          <a:noFill/>
        </p:spPr>
        <p:txBody>
          <a:bodyPr anchor="b">
            <a:normAutofit/>
          </a:bodyPr>
          <a:lstStyle>
            <a:lvl1pPr algn="l">
              <a:defRPr sz="3200" spc="53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80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2C3AB-851A-0D2F-B3AE-5B161CFFC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4338" y="1255172"/>
            <a:ext cx="9297346" cy="1050707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89FD6B-3621-3904-7878-A2825C692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24338" y="2419468"/>
            <a:ext cx="9297346" cy="32543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08AE9-D8ED-ED5D-D7B0-A43811777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EF98B-AC81-D122-3D05-9C4E2FE42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FB543-B138-6627-3714-12105D172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2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3DE16D-F1A0-DDB5-A98C-A9055C93D9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26961" y="1414196"/>
            <a:ext cx="1817441" cy="410060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8A548F-8DA7-C53C-1BFE-7C720CB20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46042" y="1414196"/>
            <a:ext cx="7780919" cy="4100602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EA2C8-1C90-25D0-8B0A-30B73CFD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FF1A4-0404-DA2D-1EA4-828091C0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457155-0F4A-F7B7-C4A8-755572E98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8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48F26-B5E3-8A90-51FC-8520D1D73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A4D95-10F3-6212-8302-5610C43E3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81BE7-A53D-441E-0393-0E59412C9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F10F0-B23F-BF4B-DB66-9BCF734DB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5DDEC-13A7-D988-D082-03076F80F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64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80CFA-45ED-71B0-EE3E-CCE6D5C19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474" y="2413788"/>
            <a:ext cx="8085116" cy="2737521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7BECA-A01D-7D7A-F2A6-891EC9D22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2474" y="1351721"/>
            <a:ext cx="8085118" cy="993913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16478-6FAF-D420-0B87-6EABB81E8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4289B-CB0D-8AFC-7C02-F755C0DCC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971E4-8A9E-2A30-D7FE-B3505124B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383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7F941-C3A7-545F-8046-C7A9AC803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817" y="1272209"/>
            <a:ext cx="9164725" cy="1033670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D4277-CFAE-EEF6-3346-61F06D5A3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15817" y="2425148"/>
            <a:ext cx="4188635" cy="316064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543384-699D-84FC-C8B5-7BDE49BB4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1355" y="2425148"/>
            <a:ext cx="4188635" cy="316064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A49386-AFC8-03DA-4563-07B0A011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ED60A-7704-31D9-7D4D-65C635ED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927DA-3B5E-13B8-0BA8-5DCFF001E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0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7B55A-280B-BDCB-F966-8578DDE7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442" y="600817"/>
            <a:ext cx="10079497" cy="1168706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6EA03-7008-14AB-547B-E66EA4EC9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7442" y="1798488"/>
            <a:ext cx="4599587" cy="66849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629F56-D2C8-71FE-FA59-002819D51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17442" y="2777279"/>
            <a:ext cx="4599587" cy="327693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2524D2-CA8D-75F3-D089-C2F0E20D4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97352" y="1798488"/>
            <a:ext cx="4599588" cy="66849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99B0E3-5AE5-0516-27BF-9F246137FE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97352" y="2777279"/>
            <a:ext cx="4599588" cy="327693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B319A7-6048-4735-B2AC-6D6043F14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15F875-F23E-D0D2-9115-CD494FDA0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B4F88F-F488-D9D5-CF99-AA1750AA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5094593-EFC2-EEEF-74CD-BD00F4132A94}"/>
              </a:ext>
            </a:extLst>
          </p:cNvPr>
          <p:cNvCxnSpPr>
            <a:cxnSpLocks/>
          </p:cNvCxnSpPr>
          <p:nvPr/>
        </p:nvCxnSpPr>
        <p:spPr>
          <a:xfrm>
            <a:off x="6571185" y="2593591"/>
            <a:ext cx="4525755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851F6D-436C-FA47-8CD1-2C10E735764A}"/>
              </a:ext>
            </a:extLst>
          </p:cNvPr>
          <p:cNvCxnSpPr>
            <a:cxnSpLocks/>
          </p:cNvCxnSpPr>
          <p:nvPr/>
        </p:nvCxnSpPr>
        <p:spPr>
          <a:xfrm>
            <a:off x="1107503" y="2593591"/>
            <a:ext cx="4509526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44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91B86-9261-4E82-EF65-30F78154E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A5E84-E43B-20AE-E80D-47CB0B07B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FF5797-14F1-9FEB-247C-0E325AF74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5D7AF-1489-8F93-4828-0AE784B8B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26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6CAF1C-8901-AE05-E52C-D5B95941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CD4F90-2973-4FE2-6C2C-5C2AC5C5A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50414B-A7EC-0C14-EFD2-29C5582C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6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378C7-A764-C5E4-A6A4-DC5B1B353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121" y="1391478"/>
            <a:ext cx="3288432" cy="1951414"/>
          </a:xfrm>
        </p:spPr>
        <p:txBody>
          <a:bodyPr anchor="t"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E178-4B5D-413B-6583-AB81E8D04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235" y="920080"/>
            <a:ext cx="5312467" cy="502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B92F6D-71AB-9630-9DBE-46041C50C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80121" y="3566727"/>
            <a:ext cx="3288432" cy="1766325"/>
          </a:xfrm>
        </p:spPr>
        <p:txBody>
          <a:bodyPr anchor="b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EAAD1-C919-6E2E-32D2-E199025FB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88B5D8-E15B-BE38-2A89-BD0F02E1A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ECC26-B78C-4CBD-6883-97E80D3E5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AAC029-BE5C-900C-E7D2-DE6E31789D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3198" y="931857"/>
            <a:ext cx="4305523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48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04EAA-30F7-390A-C77C-2E5BD8218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120" y="1391478"/>
            <a:ext cx="3322510" cy="2037522"/>
          </a:xfrm>
        </p:spPr>
        <p:txBody>
          <a:bodyPr anchor="t"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513A1C34-81AC-D534-67B1-4272122893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907143" y="931857"/>
            <a:ext cx="5351659" cy="499630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E1012D-3524-26C6-64C1-8CE6E7A9A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80120" y="3742792"/>
            <a:ext cx="3322510" cy="1590261"/>
          </a:xfrm>
        </p:spPr>
        <p:txBody>
          <a:bodyPr anchor="b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FA6D7-1BE0-F14D-A2F7-4836180BC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56B5AC-3F20-FDC1-D579-7C4C6B4ED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074ACA-1D54-81FA-70B1-31AB3011B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D8EE65-D4F9-418A-1628-F5DFD3DBA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3198" y="931857"/>
            <a:ext cx="4305523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7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792104-6F24-CD50-F55E-22A55084D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442" y="1233199"/>
            <a:ext cx="8977511" cy="10738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059CB-D00E-398D-E4D9-59792FC40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0444" y="2419639"/>
            <a:ext cx="8977509" cy="3141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FBC38-D897-7CBE-AC89-A95A2222D7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7726" y="61991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n-lt"/>
              </a:defRPr>
            </a:lvl1pPr>
          </a:lstStyle>
          <a:p>
            <a:fld id="{E7736193-EDE3-4BB5-AE5F-E6E5472AB8BE}" type="datetimeFigureOut">
              <a:rPr lang="en-US" smtClean="0"/>
              <a:t>5/7/24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28008-2A03-D518-4A75-30816EB0D1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6625" y="6199188"/>
            <a:ext cx="34099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91D49-2BD8-1C36-B43A-CF2F917776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6577" y="6199188"/>
            <a:ext cx="619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n-lt"/>
              </a:defRPr>
            </a:lvl1pPr>
          </a:lstStyle>
          <a:p>
            <a:fld id="{1CC2C9B9-B4B7-45CC-A7EB-16F8BADE90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E2A49E-0BD9-321C-F602-AFA2FCF9B2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3198" y="931857"/>
            <a:ext cx="10326946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99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7" r:id="rId6"/>
    <p:sldLayoutId id="2147483732" r:id="rId7"/>
    <p:sldLayoutId id="2147483733" r:id="rId8"/>
    <p:sldLayoutId id="2147483734" r:id="rId9"/>
    <p:sldLayoutId id="2147483736" r:id="rId10"/>
    <p:sldLayoutId id="2147483735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5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ransactual.org.uk/wp-content/uploads/TransLivesSurvey2021.pdf" TargetMode="External"/><Relationship Id="rId2" Type="http://schemas.openxmlformats.org/officeDocument/2006/relationships/hyperlink" Target="https://www.kantar.com/campaigns/2024-kantar-diva-survey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A7E26772-EAFC-10BB-4659-99BF2A8A15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Cut-out symbol of transgender">
            <a:extLst>
              <a:ext uri="{FF2B5EF4-FFF2-40B4-BE49-F238E27FC236}">
                <a16:creationId xmlns:a16="http://schemas.microsoft.com/office/drawing/2014/main" id="{B613C0FD-7185-0FDE-037E-88D84557EF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96" r="25461" b="-1"/>
          <a:stretch/>
        </p:blipFill>
        <p:spPr>
          <a:xfrm>
            <a:off x="7543800" y="10"/>
            <a:ext cx="4648202" cy="68579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4AEFA6A-E623-CF1A-3DDF-C38D3A7E2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5885" y="934542"/>
            <a:ext cx="5646584" cy="499093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36166F-C7F7-616A-F8C1-5869C2AB3E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5708" y="2743200"/>
            <a:ext cx="4186409" cy="1828800"/>
          </a:xfrm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GB" sz="2000" dirty="0"/>
              <a:t>Supporting trans colleagues in the workplace through allyship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3BBF39-DEAB-CE4C-6ED0-F8F832C70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5706" y="4572000"/>
            <a:ext cx="4152653" cy="695864"/>
          </a:xfrm>
        </p:spPr>
        <p:txBody>
          <a:bodyPr anchor="t">
            <a:normAutofit fontScale="47500" lnSpcReduction="20000"/>
          </a:bodyPr>
          <a:lstStyle/>
          <a:p>
            <a:r>
              <a:rPr lang="en-GB" dirty="0"/>
              <a:t>Mx Giulietta Williamson</a:t>
            </a:r>
            <a:br>
              <a:rPr lang="en-GB" dirty="0"/>
            </a:br>
            <a:r>
              <a:rPr lang="en-GB" dirty="0"/>
              <a:t>Dr Nic Matthews</a:t>
            </a:r>
            <a:br>
              <a:rPr lang="en-GB" dirty="0"/>
            </a:br>
            <a:r>
              <a:rPr lang="en-GB" dirty="0"/>
              <a:t>Dr Darryl Gibbs</a:t>
            </a:r>
            <a:br>
              <a:rPr lang="en-GB" dirty="0"/>
            </a:br>
            <a:r>
              <a:rPr lang="en-GB" dirty="0"/>
              <a:t>Dr </a:t>
            </a:r>
            <a:r>
              <a:rPr lang="en-GB" dirty="0" err="1"/>
              <a:t>Xiaoni</a:t>
            </a:r>
            <a:r>
              <a:rPr lang="en-GB" dirty="0"/>
              <a:t> Ren</a:t>
            </a:r>
          </a:p>
        </p:txBody>
      </p:sp>
    </p:spTree>
    <p:extLst>
      <p:ext uri="{BB962C8B-B14F-4D97-AF65-F5344CB8AC3E}">
        <p14:creationId xmlns:p14="http://schemas.microsoft.com/office/powerpoint/2010/main" val="1994813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DC22E14B-4FF3-5229-CA86-75E25F3725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Person holding transgender flag">
            <a:extLst>
              <a:ext uri="{FF2B5EF4-FFF2-40B4-BE49-F238E27FC236}">
                <a16:creationId xmlns:a16="http://schemas.microsoft.com/office/drawing/2014/main" id="{F2DA4DB2-A7A6-E39E-85DF-4192F584CF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605" r="5094" b="-2"/>
          <a:stretch/>
        </p:blipFill>
        <p:spPr>
          <a:xfrm>
            <a:off x="7537704" y="-2"/>
            <a:ext cx="4654296" cy="6857999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A6B968A-A417-B33C-613C-7B1B45542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198" y="931857"/>
            <a:ext cx="10326946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A778B-04CC-9E58-13E1-4153FC09F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446" y="1085968"/>
            <a:ext cx="6607210" cy="65312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1800" b="1" kern="1200" cap="all" spc="5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What support do trans people need?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6A2A27-CA50-1C5B-528D-6F153C81B319}"/>
              </a:ext>
            </a:extLst>
          </p:cNvPr>
          <p:cNvSpPr txBox="1"/>
          <p:nvPr/>
        </p:nvSpPr>
        <p:spPr>
          <a:xfrm>
            <a:off x="1620445" y="1893206"/>
            <a:ext cx="5758550" cy="38788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dirty="0"/>
              <a:t>Language was a recurring theme among all participants: of </a:t>
            </a:r>
            <a:r>
              <a:rPr lang="en-US" sz="1400" b="1" dirty="0"/>
              <a:t>59 </a:t>
            </a:r>
            <a:r>
              <a:rPr lang="en-US" sz="1400" dirty="0"/>
              <a:t>participants, </a:t>
            </a:r>
            <a:r>
              <a:rPr lang="en-US" sz="1400" b="1" dirty="0"/>
              <a:t>29</a:t>
            </a:r>
            <a:r>
              <a:rPr lang="en-US" sz="1400" dirty="0"/>
              <a:t> mentioned ‘pronouns’ and </a:t>
            </a:r>
            <a:r>
              <a:rPr lang="en-US" sz="1400" b="1" dirty="0"/>
              <a:t>12</a:t>
            </a:r>
            <a:r>
              <a:rPr lang="en-US" sz="1400" dirty="0"/>
              <a:t> mentioned names.</a:t>
            </a:r>
          </a:p>
          <a:p>
            <a:pPr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b="1" dirty="0"/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1400" b="1" dirty="0"/>
              <a:t>The support that transgender participants (32) identified as important were:</a:t>
            </a:r>
            <a:br>
              <a:rPr lang="en-US" sz="1400" dirty="0"/>
            </a:br>
            <a:endParaRPr lang="en-US" sz="1400" dirty="0"/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Defence/protection</a:t>
            </a:r>
            <a:r>
              <a:rPr lang="en-US" sz="1400" dirty="0"/>
              <a:t> against harassment/transphobia (13)</a:t>
            </a:r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Use of correct names and pronouns (11)</a:t>
            </a:r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Correcting others misgendering (8)</a:t>
            </a:r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Sharing pronouns/pronoun pins (5)</a:t>
            </a:r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Administrative support e.g. changing name on internal systems/</a:t>
            </a:r>
            <a:r>
              <a:rPr lang="en-US" sz="1400" dirty="0" err="1"/>
              <a:t>rotas</a:t>
            </a:r>
            <a:r>
              <a:rPr lang="en-US" sz="1400" dirty="0"/>
              <a:t> (4)</a:t>
            </a:r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Using inclusive language (3)</a:t>
            </a:r>
          </a:p>
          <a:p>
            <a:pPr marL="277178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Understanding trans issues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7FC06-D61E-C765-F5C4-E7CB2C403340}"/>
              </a:ext>
            </a:extLst>
          </p:cNvPr>
          <p:cNvSpPr>
            <a:spLocks/>
          </p:cNvSpPr>
          <p:nvPr/>
        </p:nvSpPr>
        <p:spPr>
          <a:xfrm>
            <a:off x="1724296" y="2238113"/>
            <a:ext cx="3165755" cy="3060620"/>
          </a:xfrm>
          <a:prstGeom prst="rect">
            <a:avLst/>
          </a:prstGeom>
        </p:spPr>
        <p:txBody>
          <a:bodyPr/>
          <a:lstStyle/>
          <a:p>
            <a:pPr defTabSz="886968">
              <a:spcAft>
                <a:spcPts val="600"/>
              </a:spcAft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23151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EA7E8276-E7F8-D393-6F54-0BF8862C3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67DFE30-E9B4-B520-D9CF-5181D140E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648201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Wavy transgender flag">
            <a:extLst>
              <a:ext uri="{FF2B5EF4-FFF2-40B4-BE49-F238E27FC236}">
                <a16:creationId xmlns:a16="http://schemas.microsoft.com/office/drawing/2014/main" id="{424DFBF2-7352-D080-C754-FD4FB41D96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</a:blip>
          <a:srcRect l="25948" r="35927"/>
          <a:stretch/>
        </p:blipFill>
        <p:spPr>
          <a:xfrm>
            <a:off x="-1" y="10"/>
            <a:ext cx="4648201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11F4D5-6EC5-C48E-55DD-62B36094B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786" y="3994511"/>
            <a:ext cx="2797917" cy="1591492"/>
          </a:xfrm>
          <a:noFill/>
        </p:spPr>
        <p:txBody>
          <a:bodyPr>
            <a:no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do others recommend?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E468A-65E1-FFC6-AB33-669FFFDD8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2600" y="914400"/>
            <a:ext cx="5708943" cy="4991099"/>
          </a:xfrm>
        </p:spPr>
        <p:txBody>
          <a:bodyPr>
            <a:normAutofit/>
          </a:bodyPr>
          <a:lstStyle/>
          <a:p>
            <a:r>
              <a:rPr lang="en-GB" dirty="0"/>
              <a:t>Start or join an LGBTQIA+ Employee Resource Group</a:t>
            </a:r>
          </a:p>
          <a:p>
            <a:r>
              <a:rPr lang="en-GB" dirty="0"/>
              <a:t>Share how you inspire inclusion</a:t>
            </a:r>
          </a:p>
          <a:p>
            <a:r>
              <a:rPr lang="en-GB" dirty="0"/>
              <a:t>Practice empathy</a:t>
            </a:r>
          </a:p>
          <a:p>
            <a:r>
              <a:rPr lang="en-GB" dirty="0"/>
              <a:t>Be a role model</a:t>
            </a:r>
          </a:p>
          <a:p>
            <a:r>
              <a:rPr lang="en-GB" dirty="0"/>
              <a:t>Become a mentor</a:t>
            </a:r>
          </a:p>
          <a:p>
            <a:r>
              <a:rPr lang="en-GB" dirty="0"/>
              <a:t>Advocate for inclusive habits</a:t>
            </a:r>
          </a:p>
          <a:p>
            <a:r>
              <a:rPr lang="en-GB" dirty="0"/>
              <a:t>Advocate for equity</a:t>
            </a:r>
          </a:p>
          <a:p>
            <a:r>
              <a:rPr lang="en-GB" dirty="0"/>
              <a:t>Challenge yourself </a:t>
            </a:r>
          </a:p>
          <a:p>
            <a:r>
              <a:rPr lang="en-GB" dirty="0"/>
              <a:t>Encourage inclusive interviews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DIVA Survey (Kantar, 2024)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464ED38-224B-AB8F-2B4A-18C5B2BE0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935883" y="935882"/>
            <a:ext cx="2797917" cy="4993618"/>
          </a:xfrm>
          <a:custGeom>
            <a:avLst/>
            <a:gdLst>
              <a:gd name="connsiteX0" fmla="*/ 0 w 4172596"/>
              <a:gd name="connsiteY0" fmla="*/ 0 h 4952999"/>
              <a:gd name="connsiteX1" fmla="*/ 4172596 w 4172596"/>
              <a:gd name="connsiteY1" fmla="*/ 0 h 4952999"/>
              <a:gd name="connsiteX2" fmla="*/ 4172596 w 4172596"/>
              <a:gd name="connsiteY2" fmla="*/ 342900 h 4952999"/>
              <a:gd name="connsiteX3" fmla="*/ 3239761 w 4172596"/>
              <a:gd name="connsiteY3" fmla="*/ 342900 h 4952999"/>
              <a:gd name="connsiteX4" fmla="*/ 3239761 w 4172596"/>
              <a:gd name="connsiteY4" fmla="*/ 1934392 h 4952999"/>
              <a:gd name="connsiteX5" fmla="*/ 4172596 w 4172596"/>
              <a:gd name="connsiteY5" fmla="*/ 1934392 h 4952999"/>
              <a:gd name="connsiteX6" fmla="*/ 4172596 w 4172596"/>
              <a:gd name="connsiteY6" fmla="*/ 4952999 h 4952999"/>
              <a:gd name="connsiteX7" fmla="*/ 0 w 4172596"/>
              <a:gd name="connsiteY7" fmla="*/ 4952999 h 4952999"/>
              <a:gd name="connsiteX0" fmla="*/ 3239761 w 4172596"/>
              <a:gd name="connsiteY0" fmla="*/ 1934392 h 4952999"/>
              <a:gd name="connsiteX1" fmla="*/ 4172596 w 4172596"/>
              <a:gd name="connsiteY1" fmla="*/ 1934392 h 4952999"/>
              <a:gd name="connsiteX2" fmla="*/ 4172596 w 4172596"/>
              <a:gd name="connsiteY2" fmla="*/ 4952999 h 4952999"/>
              <a:gd name="connsiteX3" fmla="*/ 0 w 4172596"/>
              <a:gd name="connsiteY3" fmla="*/ 4952999 h 4952999"/>
              <a:gd name="connsiteX4" fmla="*/ 0 w 4172596"/>
              <a:gd name="connsiteY4" fmla="*/ 0 h 4952999"/>
              <a:gd name="connsiteX5" fmla="*/ 4172596 w 4172596"/>
              <a:gd name="connsiteY5" fmla="*/ 0 h 4952999"/>
              <a:gd name="connsiteX6" fmla="*/ 4172596 w 4172596"/>
              <a:gd name="connsiteY6" fmla="*/ 342900 h 4952999"/>
              <a:gd name="connsiteX7" fmla="*/ 3239761 w 4172596"/>
              <a:gd name="connsiteY7" fmla="*/ 342900 h 4952999"/>
              <a:gd name="connsiteX8" fmla="*/ 3331201 w 4172596"/>
              <a:gd name="connsiteY8" fmla="*/ 2025832 h 4952999"/>
              <a:gd name="connsiteX0" fmla="*/ 3239761 w 4172596"/>
              <a:gd name="connsiteY0" fmla="*/ 1934392 h 4952999"/>
              <a:gd name="connsiteX1" fmla="*/ 4172596 w 4172596"/>
              <a:gd name="connsiteY1" fmla="*/ 1934392 h 4952999"/>
              <a:gd name="connsiteX2" fmla="*/ 4172596 w 4172596"/>
              <a:gd name="connsiteY2" fmla="*/ 4952999 h 4952999"/>
              <a:gd name="connsiteX3" fmla="*/ 0 w 4172596"/>
              <a:gd name="connsiteY3" fmla="*/ 4952999 h 4952999"/>
              <a:gd name="connsiteX4" fmla="*/ 0 w 4172596"/>
              <a:gd name="connsiteY4" fmla="*/ 0 h 4952999"/>
              <a:gd name="connsiteX5" fmla="*/ 4172596 w 4172596"/>
              <a:gd name="connsiteY5" fmla="*/ 0 h 4952999"/>
              <a:gd name="connsiteX6" fmla="*/ 4172596 w 4172596"/>
              <a:gd name="connsiteY6" fmla="*/ 342900 h 4952999"/>
              <a:gd name="connsiteX7" fmla="*/ 3239761 w 4172596"/>
              <a:gd name="connsiteY7" fmla="*/ 342900 h 4952999"/>
              <a:gd name="connsiteX0" fmla="*/ 4172596 w 4172596"/>
              <a:gd name="connsiteY0" fmla="*/ 1934392 h 4952999"/>
              <a:gd name="connsiteX1" fmla="*/ 4172596 w 4172596"/>
              <a:gd name="connsiteY1" fmla="*/ 4952999 h 4952999"/>
              <a:gd name="connsiteX2" fmla="*/ 0 w 4172596"/>
              <a:gd name="connsiteY2" fmla="*/ 4952999 h 4952999"/>
              <a:gd name="connsiteX3" fmla="*/ 0 w 4172596"/>
              <a:gd name="connsiteY3" fmla="*/ 0 h 4952999"/>
              <a:gd name="connsiteX4" fmla="*/ 4172596 w 4172596"/>
              <a:gd name="connsiteY4" fmla="*/ 0 h 4952999"/>
              <a:gd name="connsiteX5" fmla="*/ 4172596 w 4172596"/>
              <a:gd name="connsiteY5" fmla="*/ 342900 h 4952999"/>
              <a:gd name="connsiteX6" fmla="*/ 3239761 w 4172596"/>
              <a:gd name="connsiteY6" fmla="*/ 342900 h 4952999"/>
              <a:gd name="connsiteX0" fmla="*/ 4172596 w 4172596"/>
              <a:gd name="connsiteY0" fmla="*/ 1934392 h 4952999"/>
              <a:gd name="connsiteX1" fmla="*/ 4172596 w 4172596"/>
              <a:gd name="connsiteY1" fmla="*/ 4952999 h 4952999"/>
              <a:gd name="connsiteX2" fmla="*/ 0 w 4172596"/>
              <a:gd name="connsiteY2" fmla="*/ 4952999 h 4952999"/>
              <a:gd name="connsiteX3" fmla="*/ 0 w 4172596"/>
              <a:gd name="connsiteY3" fmla="*/ 0 h 4952999"/>
              <a:gd name="connsiteX4" fmla="*/ 4172596 w 4172596"/>
              <a:gd name="connsiteY4" fmla="*/ 0 h 4952999"/>
              <a:gd name="connsiteX5" fmla="*/ 4172596 w 4172596"/>
              <a:gd name="connsiteY5" fmla="*/ 342900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2596" h="4952999">
                <a:moveTo>
                  <a:pt x="4172596" y="1934392"/>
                </a:moveTo>
                <a:lnTo>
                  <a:pt x="4172596" y="4952999"/>
                </a:lnTo>
                <a:lnTo>
                  <a:pt x="0" y="4952999"/>
                </a:lnTo>
                <a:lnTo>
                  <a:pt x="0" y="0"/>
                </a:lnTo>
                <a:lnTo>
                  <a:pt x="4172596" y="0"/>
                </a:lnTo>
                <a:lnTo>
                  <a:pt x="4172596" y="342900"/>
                </a:lnTo>
              </a:path>
            </a:pathLst>
          </a:cu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54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D12CE6E-EFBF-F92D-EFCE-D0EAEE4F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A35204-0670-6473-6686-1AB0165AB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0159" y="937858"/>
            <a:ext cx="10314136" cy="4982284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CEA890-C095-CB82-C809-5ACD25E3D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986" y="2633254"/>
            <a:ext cx="3545831" cy="1591492"/>
          </a:xfrm>
        </p:spPr>
        <p:txBody>
          <a:bodyPr anchor="ctr">
            <a:normAutofit/>
          </a:bodyPr>
          <a:lstStyle/>
          <a:p>
            <a:r>
              <a:rPr lang="en-GB" dirty="0"/>
              <a:t>Summary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AE4B604-86BC-7FA7-C602-DC2278FFBD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9819434"/>
              </p:ext>
            </p:extLst>
          </p:nvPr>
        </p:nvGraphicFramePr>
        <p:xfrm>
          <a:off x="5537808" y="1502229"/>
          <a:ext cx="5232518" cy="3827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1296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8ED66-2656-0E34-D5B3-9BBB869FC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F9945-210D-6D3B-47B3-DBBE3A6A2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Alexandra Beauregard, T. </a:t>
            </a:r>
            <a:r>
              <a:rPr lang="en-GB" sz="1800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et al.</a:t>
            </a: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(2018) ‘Listen carefully: transgender voices in the workplace’, </a:t>
            </a:r>
            <a:r>
              <a:rPr lang="en-GB" sz="1800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The International Journal of Human Resource Management</a:t>
            </a: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29(5), pp. 857–884. </a:t>
            </a:r>
            <a:endParaRPr lang="en-GB" sz="1800" kern="1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Fletcher, L. and Marvell, R (2022) ’Furthering transgender inclusion in the workplace: advancing a new model of allyship intentions and perceptions’, </a:t>
            </a:r>
            <a:r>
              <a:rPr lang="en-GB" sz="1800" i="1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The International Journal of Human Resource Management, </a:t>
            </a:r>
            <a:r>
              <a:rPr lang="en-GB" sz="1800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pp. 1 – 31.</a:t>
            </a:r>
          </a:p>
          <a:p>
            <a:pPr marL="0" indent="0">
              <a:buNone/>
            </a:pPr>
            <a:r>
              <a:rPr lang="en-GB" sz="1800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Fletcher, L. and Miller (2021) </a:t>
            </a:r>
            <a:r>
              <a:rPr lang="en-GB" sz="1800" i="1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INCLUSION AT WORK: Perspectives on LGBT+ working lives</a:t>
            </a:r>
            <a:r>
              <a:rPr lang="en-GB" sz="1800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Fletcher, L. and </a:t>
            </a:r>
            <a:r>
              <a:rPr lang="en-GB" dirty="0" err="1"/>
              <a:t>Swierczynski</a:t>
            </a:r>
            <a:r>
              <a:rPr lang="en-GB" dirty="0"/>
              <a:t>, J. (2023) ‘Non-binary gender identity expression in the workplace and the role of supportive HRM practices, co-worker allyship, and job autonomy’, </a:t>
            </a:r>
            <a:r>
              <a:rPr lang="en-GB" i="1" dirty="0"/>
              <a:t>The International Journal of Human Resource Management, </a:t>
            </a:r>
            <a:r>
              <a:rPr lang="en-GB" dirty="0"/>
              <a:t>pp. 1 – 34. </a:t>
            </a:r>
          </a:p>
          <a:p>
            <a:pPr marL="0" indent="0">
              <a:buNone/>
            </a:pPr>
            <a:r>
              <a:rPr lang="en-GB" dirty="0"/>
              <a:t>Kantar (2024) </a:t>
            </a:r>
            <a:r>
              <a:rPr lang="en-GB" i="1" dirty="0"/>
              <a:t>The DIVA Survey: Catalysing Change, </a:t>
            </a:r>
            <a:r>
              <a:rPr lang="en-GB" dirty="0"/>
              <a:t>[online] Available at: </a:t>
            </a:r>
            <a:r>
              <a:rPr lang="en-GB" dirty="0">
                <a:hlinkClick r:id="rId2"/>
              </a:rPr>
              <a:t>https://www.kantar.com/campaigns/2024-kantar-diva-survey</a:t>
            </a:r>
            <a:r>
              <a:rPr lang="en-GB" dirty="0"/>
              <a:t> [Accessed 7th May 2024]</a:t>
            </a:r>
          </a:p>
          <a:p>
            <a:pPr marL="0" indent="0">
              <a:buNone/>
            </a:pP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Sharp, M. </a:t>
            </a:r>
            <a:r>
              <a:rPr lang="en-GB" sz="1800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et al.</a:t>
            </a: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(2022) ‘Queer subjectivities in hospitality </a:t>
            </a:r>
            <a:r>
              <a:rPr lang="en-GB" sz="18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labor</a:t>
            </a: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’, </a:t>
            </a:r>
            <a:r>
              <a:rPr lang="en-GB" sz="1800" i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Gender, Work &amp; Organization</a:t>
            </a:r>
            <a:r>
              <a:rPr lang="en-GB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29(5), pp. 1511–1525. </a:t>
            </a:r>
          </a:p>
          <a:p>
            <a:pPr marL="0" indent="0">
              <a:buNone/>
            </a:pPr>
            <a:r>
              <a:rPr lang="en-GB" dirty="0" err="1"/>
              <a:t>Transactual</a:t>
            </a:r>
            <a:r>
              <a:rPr lang="en-GB" dirty="0"/>
              <a:t> (2021) </a:t>
            </a:r>
            <a:r>
              <a:rPr lang="en-GB" i="1" dirty="0"/>
              <a:t>Trans lives survey 2021: Enduring the UK's hostile environment</a:t>
            </a:r>
            <a:r>
              <a:rPr lang="en-GB" dirty="0"/>
              <a:t>, [online] Available at: </a:t>
            </a:r>
            <a:r>
              <a:rPr lang="en-GB" dirty="0">
                <a:hlinkClick r:id="rId3"/>
              </a:rPr>
              <a:t>https://transactual.org.uk/wp-content/uploads/TransLivesSurvey2021.pdf</a:t>
            </a:r>
            <a:r>
              <a:rPr lang="en-GB" dirty="0"/>
              <a:t> [Accessed 7th May 2024]</a:t>
            </a:r>
          </a:p>
          <a:p>
            <a:pPr marL="0" indent="0">
              <a:buNone/>
            </a:pPr>
            <a:r>
              <a:rPr lang="en-GB" sz="1800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Waite, S. (2020) ‘Should I stay or should I go? Employment discrimination and workplace harassment against transgender and other minority employees in Canada’s federal public service’, </a:t>
            </a:r>
            <a:r>
              <a:rPr lang="en-GB" sz="1800" i="1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Journal of Homosexuality</a:t>
            </a:r>
            <a:r>
              <a:rPr lang="en-GB" sz="1800" kern="1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pp. 1–27.</a:t>
            </a:r>
            <a:endParaRPr lang="en-GB" sz="18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7497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ny question marks on black background">
            <a:extLst>
              <a:ext uri="{FF2B5EF4-FFF2-40B4-BE49-F238E27FC236}">
                <a16:creationId xmlns:a16="http://schemas.microsoft.com/office/drawing/2014/main" id="{8D65FB9F-64CE-DC00-4FE7-AAA296AFAE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7787"/>
          <a:stretch/>
        </p:blipFill>
        <p:spPr>
          <a:xfrm>
            <a:off x="1" y="10"/>
            <a:ext cx="12192000" cy="6857990"/>
          </a:xfrm>
          <a:prstGeom prst="rect">
            <a:avLst/>
          </a:prstGeom>
          <a:noFill/>
        </p:spPr>
      </p:pic>
      <p:sp>
        <p:nvSpPr>
          <p:cNvPr id="15" name="Slide Number Placeholder 16">
            <a:extLst>
              <a:ext uri="{FF2B5EF4-FFF2-40B4-BE49-F238E27FC236}">
                <a16:creationId xmlns:a16="http://schemas.microsoft.com/office/drawing/2014/main" id="{77E3683D-7FC0-A2ED-DD78-A21FBE379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6577" y="6199188"/>
            <a:ext cx="6191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437450A-6C25-4B4D-B27D-E1E9B2CE4682}" type="slidenum">
              <a:rPr lang="en-US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spcAft>
                  <a:spcPts val="600"/>
                </a:spcAft>
              </a:pPr>
              <a:t>14</a:t>
            </a:fld>
            <a:endParaRPr lang="en-US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0EB324-6124-984E-7A08-9270950D51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9619" y="1597224"/>
            <a:ext cx="3941391" cy="1841435"/>
          </a:xfrm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3512999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bstract blurred public library with bookshelves">
            <a:extLst>
              <a:ext uri="{FF2B5EF4-FFF2-40B4-BE49-F238E27FC236}">
                <a16:creationId xmlns:a16="http://schemas.microsoft.com/office/drawing/2014/main" id="{9CAC77AF-32EA-05AB-CE95-8893F4B5A8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16180" r="38519" b="-2"/>
          <a:stretch/>
        </p:blipFill>
        <p:spPr>
          <a:xfrm>
            <a:off x="20" y="-1"/>
            <a:ext cx="4654276" cy="6857999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9DE898-6E4C-9635-192D-5BEF520BA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786" y="1319622"/>
            <a:ext cx="3481988" cy="1591492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35839-ECFC-39A7-E018-BCF4253F4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2600" y="1495741"/>
            <a:ext cx="4988781" cy="399671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Definitions</a:t>
            </a:r>
          </a:p>
          <a:p>
            <a:r>
              <a:rPr lang="en-GB" dirty="0"/>
              <a:t>Challenges of Being Trans at Work</a:t>
            </a:r>
          </a:p>
          <a:p>
            <a:r>
              <a:rPr lang="en-GB" dirty="0"/>
              <a:t>The Benefits of Allyship</a:t>
            </a:r>
          </a:p>
          <a:p>
            <a:r>
              <a:rPr lang="en-GB" dirty="0"/>
              <a:t>A Conceptual Framework of Allyship</a:t>
            </a:r>
          </a:p>
          <a:p>
            <a:r>
              <a:rPr lang="en-GB" dirty="0"/>
              <a:t>Research Setting</a:t>
            </a:r>
          </a:p>
          <a:p>
            <a:r>
              <a:rPr lang="en-GB" dirty="0"/>
              <a:t>Findings</a:t>
            </a:r>
          </a:p>
          <a:p>
            <a:r>
              <a:rPr lang="en-GB" dirty="0"/>
              <a:t>What do Others Recommend?</a:t>
            </a:r>
          </a:p>
          <a:p>
            <a:r>
              <a:rPr lang="en-GB" dirty="0"/>
              <a:t>References</a:t>
            </a:r>
          </a:p>
          <a:p>
            <a:r>
              <a:rPr lang="en-GB" dirty="0"/>
              <a:t>Questions</a:t>
            </a:r>
          </a:p>
        </p:txBody>
      </p:sp>
      <p:sp>
        <p:nvSpPr>
          <p:cNvPr id="13" name="Slide Number Placeholder 14">
            <a:extLst>
              <a:ext uri="{FF2B5EF4-FFF2-40B4-BE49-F238E27FC236}">
                <a16:creationId xmlns:a16="http://schemas.microsoft.com/office/drawing/2014/main" id="{273A6287-D0A9-8D17-59E9-2F956B78C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6577" y="6199188"/>
            <a:ext cx="619125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1437450A-6C25-4B4D-B27D-E1E9B2CE4682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463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77B2C-2C2D-3335-D8E5-AE7658062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149" y="1581663"/>
            <a:ext cx="3132998" cy="1688758"/>
          </a:xfrm>
        </p:spPr>
        <p:txBody>
          <a:bodyPr anchor="t">
            <a:normAutofit/>
          </a:bodyPr>
          <a:lstStyle/>
          <a:p>
            <a:r>
              <a:rPr lang="en-GB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DA66A-91F2-55C2-4C50-E9D9481FE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200" y="1581663"/>
            <a:ext cx="5903181" cy="39107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Transgender: </a:t>
            </a:r>
            <a:r>
              <a:rPr lang="en-GB" dirty="0"/>
              <a:t>(adj.) describes someone whose gender identity differs to the one they were assigned at birth (Fletcher and </a:t>
            </a:r>
            <a:r>
              <a:rPr lang="en-GB" dirty="0" err="1"/>
              <a:t>Swierczynski</a:t>
            </a:r>
            <a:r>
              <a:rPr lang="en-GB" dirty="0"/>
              <a:t>, 2023)</a:t>
            </a:r>
          </a:p>
          <a:p>
            <a:pPr marL="0" indent="0">
              <a:buNone/>
            </a:pPr>
            <a:r>
              <a:rPr lang="en-GB" b="1" dirty="0"/>
              <a:t>Non-binary: </a:t>
            </a:r>
            <a:r>
              <a:rPr lang="en-GB" dirty="0"/>
              <a:t>used to describe gender identities that do not fit within the male/female binary  (Fletcher and </a:t>
            </a:r>
            <a:r>
              <a:rPr lang="en-GB" dirty="0" err="1"/>
              <a:t>Swierczynski</a:t>
            </a:r>
            <a:r>
              <a:rPr lang="en-GB" dirty="0"/>
              <a:t>, 2023)</a:t>
            </a:r>
          </a:p>
          <a:p>
            <a:pPr marL="0" indent="0">
              <a:buNone/>
            </a:pPr>
            <a:r>
              <a:rPr lang="en-GB" b="1" dirty="0"/>
              <a:t>Allyship: </a:t>
            </a:r>
            <a:r>
              <a:rPr lang="en-GB" sz="1800" dirty="0">
                <a:solidFill>
                  <a:srgbClr val="000000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the support given to those in minority or vulnerable groups from those in majority groups (Fletcher and Miller, 2021).</a:t>
            </a:r>
            <a:r>
              <a:rPr lang="en-GB" dirty="0">
                <a:effectLst/>
              </a:rPr>
              <a:t> 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47E26EA-9AB4-A2C3-123C-3C982132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6577" y="6199188"/>
            <a:ext cx="6191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149D8DE-093B-4F40-AB80-F25E3BEC9453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98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27F9A-B39F-8A6E-187D-6486583C6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441" y="998815"/>
            <a:ext cx="8977511" cy="1073825"/>
          </a:xfrm>
        </p:spPr>
        <p:txBody>
          <a:bodyPr>
            <a:normAutofit/>
          </a:bodyPr>
          <a:lstStyle/>
          <a:p>
            <a:r>
              <a:rPr lang="en-GB" sz="2000" dirty="0"/>
              <a:t>Why do we need allyship?: </a:t>
            </a:r>
            <a:r>
              <a:rPr lang="en-GB" sz="2000" b="0" dirty="0"/>
              <a:t>Challenges of being Trans at work</a:t>
            </a:r>
          </a:p>
        </p:txBody>
      </p:sp>
      <p:sp>
        <p:nvSpPr>
          <p:cNvPr id="4" name="Oval Callout 3">
            <a:extLst>
              <a:ext uri="{FF2B5EF4-FFF2-40B4-BE49-F238E27FC236}">
                <a16:creationId xmlns:a16="http://schemas.microsoft.com/office/drawing/2014/main" id="{8C7A6A71-9EB2-41DE-8FD3-9BD4FF6410A2}"/>
              </a:ext>
            </a:extLst>
          </p:cNvPr>
          <p:cNvSpPr/>
          <p:nvPr/>
        </p:nvSpPr>
        <p:spPr>
          <a:xfrm>
            <a:off x="7334807" y="1968981"/>
            <a:ext cx="2668196" cy="1474156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Uniform Policies</a:t>
            </a:r>
            <a:br>
              <a:rPr lang="en-GB" dirty="0"/>
            </a:br>
            <a:r>
              <a:rPr lang="en-GB" sz="1000" dirty="0"/>
              <a:t>(Fletcher and </a:t>
            </a:r>
            <a:r>
              <a:rPr lang="en-GB" sz="1000" dirty="0" err="1"/>
              <a:t>Swierczynski</a:t>
            </a:r>
            <a:r>
              <a:rPr lang="en-GB" sz="1000" dirty="0"/>
              <a:t>, 2023)</a:t>
            </a: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1CD7A7DE-2AD0-6B98-222A-873708550D10}"/>
              </a:ext>
            </a:extLst>
          </p:cNvPr>
          <p:cNvSpPr/>
          <p:nvPr/>
        </p:nvSpPr>
        <p:spPr>
          <a:xfrm>
            <a:off x="7587493" y="3875655"/>
            <a:ext cx="2392109" cy="1373828"/>
          </a:xfrm>
          <a:prstGeom prst="wedgeEllipseCallout">
            <a:avLst>
              <a:gd name="adj1" fmla="val 37509"/>
              <a:gd name="adj2" fmla="val 54914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Workplace Conflict</a:t>
            </a:r>
            <a:br>
              <a:rPr lang="en-GB" dirty="0"/>
            </a:br>
            <a:r>
              <a:rPr lang="en-GB" sz="1000" dirty="0"/>
              <a:t>(Fletcher and </a:t>
            </a:r>
            <a:r>
              <a:rPr lang="en-GB" sz="1000" dirty="0" err="1"/>
              <a:t>Swierczynski</a:t>
            </a:r>
            <a:r>
              <a:rPr lang="en-GB" sz="1000" dirty="0"/>
              <a:t>, 2023)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0DE84AF4-21A0-92F0-AEBB-E48E3B11A3BD}"/>
              </a:ext>
            </a:extLst>
          </p:cNvPr>
          <p:cNvSpPr/>
          <p:nvPr/>
        </p:nvSpPr>
        <p:spPr>
          <a:xfrm>
            <a:off x="4452155" y="2465469"/>
            <a:ext cx="2380055" cy="1273256"/>
          </a:xfrm>
          <a:prstGeom prst="wedgeEllipseCallout">
            <a:avLst>
              <a:gd name="adj1" fmla="val 28338"/>
              <a:gd name="adj2" fmla="val 59241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Sexual Harassment</a:t>
            </a:r>
            <a:br>
              <a:rPr lang="en-GB" dirty="0"/>
            </a:br>
            <a:r>
              <a:rPr lang="en-GB" sz="1000" dirty="0"/>
              <a:t>(Waite 2020)</a:t>
            </a:r>
            <a:endParaRPr lang="en-GB" dirty="0"/>
          </a:p>
        </p:txBody>
      </p:sp>
      <p:sp>
        <p:nvSpPr>
          <p:cNvPr id="8" name="Oval Callout 7">
            <a:extLst>
              <a:ext uri="{FF2B5EF4-FFF2-40B4-BE49-F238E27FC236}">
                <a16:creationId xmlns:a16="http://schemas.microsoft.com/office/drawing/2014/main" id="{F4F2A4FD-D804-CB4C-486B-C46EAFFD06B3}"/>
              </a:ext>
            </a:extLst>
          </p:cNvPr>
          <p:cNvSpPr/>
          <p:nvPr/>
        </p:nvSpPr>
        <p:spPr>
          <a:xfrm>
            <a:off x="1409994" y="2203958"/>
            <a:ext cx="2380055" cy="1273256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Transphobia</a:t>
            </a:r>
            <a:br>
              <a:rPr lang="en-GB" dirty="0"/>
            </a:br>
            <a:r>
              <a:rPr lang="en-GB" sz="1000" dirty="0"/>
              <a:t>(</a:t>
            </a:r>
            <a:r>
              <a:rPr lang="en-GB" sz="1000" dirty="0" err="1"/>
              <a:t>Transactual</a:t>
            </a:r>
            <a:r>
              <a:rPr lang="en-GB" sz="1000" dirty="0"/>
              <a:t>, 2021)</a:t>
            </a:r>
            <a:endParaRPr lang="en-GB" dirty="0"/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43AA5FBA-ECE5-8BB4-7542-5DF9A0145A44}"/>
              </a:ext>
            </a:extLst>
          </p:cNvPr>
          <p:cNvSpPr/>
          <p:nvPr/>
        </p:nvSpPr>
        <p:spPr>
          <a:xfrm>
            <a:off x="1337032" y="3875655"/>
            <a:ext cx="2392109" cy="1373828"/>
          </a:xfrm>
          <a:prstGeom prst="wedgeEllipseCallout">
            <a:avLst>
              <a:gd name="adj1" fmla="val 37509"/>
              <a:gd name="adj2" fmla="val 54914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Unheard Voices</a:t>
            </a:r>
            <a:br>
              <a:rPr lang="en-GB" dirty="0"/>
            </a:br>
            <a:r>
              <a:rPr lang="en-GB" sz="1000" dirty="0"/>
              <a:t>(Alexandra Beauregard </a:t>
            </a:r>
            <a:r>
              <a:rPr lang="en-GB" sz="1000" i="1" dirty="0"/>
              <a:t>et al., </a:t>
            </a:r>
            <a:r>
              <a:rPr lang="en-GB" sz="1000" dirty="0"/>
              <a:t>2018)</a:t>
            </a:r>
          </a:p>
        </p:txBody>
      </p:sp>
      <p:sp>
        <p:nvSpPr>
          <p:cNvPr id="5" name="Oval Callout 4">
            <a:extLst>
              <a:ext uri="{FF2B5EF4-FFF2-40B4-BE49-F238E27FC236}">
                <a16:creationId xmlns:a16="http://schemas.microsoft.com/office/drawing/2014/main" id="{344AD6B6-58F9-4886-3D7E-7738ED99F1AB}"/>
              </a:ext>
            </a:extLst>
          </p:cNvPr>
          <p:cNvSpPr/>
          <p:nvPr/>
        </p:nvSpPr>
        <p:spPr>
          <a:xfrm>
            <a:off x="4590772" y="4131555"/>
            <a:ext cx="2380055" cy="1273256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Under Employment</a:t>
            </a:r>
            <a:br>
              <a:rPr lang="en-GB" dirty="0"/>
            </a:br>
            <a:r>
              <a:rPr lang="en-GB" sz="1000" dirty="0"/>
              <a:t>(Sharp </a:t>
            </a:r>
            <a:r>
              <a:rPr lang="en-GB" sz="1000" i="1" dirty="0"/>
              <a:t>et al., </a:t>
            </a:r>
            <a:r>
              <a:rPr lang="en-GB" sz="1000" dirty="0"/>
              <a:t>2022)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042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EB844-8D44-3174-EF77-01DA4E81E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(Active) Allyship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BA5ED-AD1F-C9A9-0DEB-7BD5E364A1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Prevents feelings of exclusion and isolation </a:t>
            </a:r>
            <a:r>
              <a:rPr lang="en-GB" sz="1000" dirty="0">
                <a:solidFill>
                  <a:srgbClr val="000000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(Jacobson, Williams and Wong, 2022)</a:t>
            </a:r>
            <a:r>
              <a:rPr lang="en-GB" sz="1000" dirty="0">
                <a:effectLst/>
              </a:rPr>
              <a:t> </a:t>
            </a:r>
          </a:p>
          <a:p>
            <a:r>
              <a:rPr lang="en-GB" dirty="0"/>
              <a:t>Improves self-esteem and wellbeing of supported group </a:t>
            </a:r>
            <a:r>
              <a:rPr lang="en-GB" sz="1000" dirty="0">
                <a:solidFill>
                  <a:srgbClr val="000000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(Chen, Joel and Castro </a:t>
            </a:r>
            <a:r>
              <a:rPr lang="en-GB" sz="1000" dirty="0" err="1">
                <a:solidFill>
                  <a:srgbClr val="000000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Lingl</a:t>
            </a:r>
            <a:r>
              <a:rPr lang="en-GB" sz="1000" dirty="0">
                <a:solidFill>
                  <a:srgbClr val="000000"/>
                </a:solidFill>
                <a:effectLst/>
                <a:ea typeface="Aptos" panose="020B0004020202020204" pitchFamily="34" charset="0"/>
                <a:cs typeface="Aptos" panose="020B0004020202020204" pitchFamily="34" charset="0"/>
              </a:rPr>
              <a:t>, 2023)</a:t>
            </a:r>
            <a:r>
              <a:rPr lang="en-GB" sz="1000" dirty="0">
                <a:effectLst/>
              </a:rPr>
              <a:t> </a:t>
            </a:r>
            <a:endParaRPr lang="en-GB" sz="1000" dirty="0"/>
          </a:p>
          <a:p>
            <a:r>
              <a:rPr lang="en-GB" dirty="0"/>
              <a:t>Trans employees able to present as their gender/transition at work </a:t>
            </a:r>
            <a:r>
              <a:rPr lang="en-GB" sz="1000" dirty="0"/>
              <a:t>(Fletcher and Miller, 2021)</a:t>
            </a:r>
          </a:p>
          <a:p>
            <a:r>
              <a:rPr lang="en-GB" dirty="0"/>
              <a:t>Improved psychological safety </a:t>
            </a:r>
            <a:r>
              <a:rPr lang="en-GB" sz="1000" dirty="0"/>
              <a:t>(Fletcher and Marvell, 2022)</a:t>
            </a:r>
          </a:p>
          <a:p>
            <a:r>
              <a:rPr lang="en-GB" dirty="0"/>
              <a:t>Increased work engagement </a:t>
            </a:r>
            <a:r>
              <a:rPr lang="en-GB" sz="1000" dirty="0"/>
              <a:t>(Fletcher and Marvell, 2022)</a:t>
            </a:r>
          </a:p>
          <a:p>
            <a:r>
              <a:rPr lang="en-GB" dirty="0"/>
              <a:t>Improved life satisfaction </a:t>
            </a:r>
            <a:r>
              <a:rPr lang="en-GB" sz="1000" dirty="0"/>
              <a:t>(Fletcher and Marvell, 2022)</a:t>
            </a:r>
          </a:p>
        </p:txBody>
      </p:sp>
    </p:spTree>
    <p:extLst>
      <p:ext uri="{BB962C8B-B14F-4D97-AF65-F5344CB8AC3E}">
        <p14:creationId xmlns:p14="http://schemas.microsoft.com/office/powerpoint/2010/main" val="1179048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73A9C-08C6-C39F-9351-2302F673A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conceptual Model of Allyship</a:t>
            </a:r>
          </a:p>
        </p:txBody>
      </p:sp>
      <p:pic>
        <p:nvPicPr>
          <p:cNvPr id="5" name="Content Placeholder 4" descr="A diagram of a psychological safety&#10;&#10;Description automatically generated">
            <a:extLst>
              <a:ext uri="{FF2B5EF4-FFF2-40B4-BE49-F238E27FC236}">
                <a16:creationId xmlns:a16="http://schemas.microsoft.com/office/drawing/2014/main" id="{B2C7CDE3-B796-6C39-F419-7E8DC7D905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6619" y="2307024"/>
            <a:ext cx="7258761" cy="3141663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CE993D-376B-0CE8-3488-74637C79210A}"/>
              </a:ext>
            </a:extLst>
          </p:cNvPr>
          <p:cNvSpPr txBox="1"/>
          <p:nvPr/>
        </p:nvSpPr>
        <p:spPr>
          <a:xfrm>
            <a:off x="6889898" y="5448687"/>
            <a:ext cx="2976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(Fletcher and Marvell, 2022)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981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FE4C150-80D5-770F-7B10-707225E54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150D424-378A-5EAF-BEF3-AB85F9E3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4639" y="929119"/>
            <a:ext cx="4024652" cy="4998841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AE4F10-E31C-AE54-F495-FD2963FD0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687" y="2586026"/>
            <a:ext cx="3770627" cy="1685026"/>
          </a:xfrm>
        </p:spPr>
        <p:txBody>
          <a:bodyPr anchor="ctr">
            <a:normAutofit/>
          </a:bodyPr>
          <a:lstStyle/>
          <a:p>
            <a:r>
              <a:rPr lang="en-GB" dirty="0"/>
              <a:t>Research 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9E6A6-9B74-CA98-FA07-701E861A2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14400"/>
            <a:ext cx="5147814" cy="5029200"/>
          </a:xfrm>
        </p:spPr>
        <p:txBody>
          <a:bodyPr anchor="ctr">
            <a:normAutofit/>
          </a:bodyPr>
          <a:lstStyle/>
          <a:p>
            <a:r>
              <a:rPr lang="en-GB" dirty="0"/>
              <a:t>This was part of the first phase of the data collection of a wider PhD study on transgender allyship in hospitality</a:t>
            </a:r>
          </a:p>
          <a:p>
            <a:r>
              <a:rPr lang="en-GB" dirty="0"/>
              <a:t>Sample included UK hotel/restaurant/pub employees over 18 years</a:t>
            </a:r>
          </a:p>
          <a:p>
            <a:r>
              <a:rPr lang="en-GB" dirty="0"/>
              <a:t>90 total participants</a:t>
            </a:r>
          </a:p>
          <a:p>
            <a:r>
              <a:rPr lang="en-GB" dirty="0"/>
              <a:t>Data collected May – October 2023</a:t>
            </a:r>
          </a:p>
          <a:p>
            <a:r>
              <a:rPr lang="en-GB" dirty="0"/>
              <a:t>Data analysed using Qualtrics (</a:t>
            </a:r>
            <a:r>
              <a:rPr lang="en-GB" dirty="0" err="1"/>
              <a:t>StatsIQ</a:t>
            </a:r>
            <a:r>
              <a:rPr lang="en-GB" dirty="0"/>
              <a:t> and </a:t>
            </a:r>
            <a:r>
              <a:rPr lang="en-GB" dirty="0" err="1"/>
              <a:t>TextIQ</a:t>
            </a:r>
            <a:r>
              <a:rPr lang="en-GB" dirty="0"/>
              <a:t>)</a:t>
            </a:r>
          </a:p>
        </p:txBody>
      </p:sp>
      <p:sp>
        <p:nvSpPr>
          <p:cNvPr id="12" name="Slide Number Placeholder 9">
            <a:extLst>
              <a:ext uri="{FF2B5EF4-FFF2-40B4-BE49-F238E27FC236}">
                <a16:creationId xmlns:a16="http://schemas.microsoft.com/office/drawing/2014/main" id="{7FAFA6F5-E91F-C30E-BCAF-01C3F9CB4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6577" y="6199188"/>
            <a:ext cx="61912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437450A-6C25-4B4D-B27D-E1E9B2CE4682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9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BD12CE6E-EFBF-F92D-EFCE-D0EAEE4F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AA35204-0670-6473-6686-1AB0165AB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0159" y="936478"/>
            <a:ext cx="10314136" cy="4982284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84F9091-05BC-1183-BBEC-82DDCE5764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3493713"/>
              </p:ext>
            </p:extLst>
          </p:nvPr>
        </p:nvGraphicFramePr>
        <p:xfrm>
          <a:off x="1350024" y="1825604"/>
          <a:ext cx="9491952" cy="3204032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1">
                    <a:lumMod val="20000"/>
                    <a:lumOff val="80000"/>
                  </a:schemeClr>
                </a:solidFill>
                <a:tableStyleId>{5C22544A-7EE6-4342-B048-85BDC9FD1C3A}</a:tableStyleId>
              </a:tblPr>
              <a:tblGrid>
                <a:gridCol w="3148302">
                  <a:extLst>
                    <a:ext uri="{9D8B030D-6E8A-4147-A177-3AD203B41FA5}">
                      <a16:colId xmlns:a16="http://schemas.microsoft.com/office/drawing/2014/main" val="3435698482"/>
                    </a:ext>
                  </a:extLst>
                </a:gridCol>
                <a:gridCol w="1014412">
                  <a:extLst>
                    <a:ext uri="{9D8B030D-6E8A-4147-A177-3AD203B41FA5}">
                      <a16:colId xmlns:a16="http://schemas.microsoft.com/office/drawing/2014/main" val="3680049606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3174407418"/>
                    </a:ext>
                  </a:extLst>
                </a:gridCol>
                <a:gridCol w="1100137">
                  <a:extLst>
                    <a:ext uri="{9D8B030D-6E8A-4147-A177-3AD203B41FA5}">
                      <a16:colId xmlns:a16="http://schemas.microsoft.com/office/drawing/2014/main" val="1366944090"/>
                    </a:ext>
                  </a:extLst>
                </a:gridCol>
                <a:gridCol w="1426506">
                  <a:extLst>
                    <a:ext uri="{9D8B030D-6E8A-4147-A177-3AD203B41FA5}">
                      <a16:colId xmlns:a16="http://schemas.microsoft.com/office/drawing/2014/main" val="1544230246"/>
                    </a:ext>
                  </a:extLst>
                </a:gridCol>
                <a:gridCol w="1216682">
                  <a:extLst>
                    <a:ext uri="{9D8B030D-6E8A-4147-A177-3AD203B41FA5}">
                      <a16:colId xmlns:a16="http://schemas.microsoft.com/office/drawing/2014/main" val="1169791811"/>
                    </a:ext>
                  </a:extLst>
                </a:gridCol>
              </a:tblGrid>
              <a:tr h="11057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all" spc="6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 believe my workplace to be inclusive toward Transgender employees</a:t>
                      </a:r>
                      <a:endParaRPr lang="en-GB" sz="1200" b="1" kern="100" cap="all" spc="6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511" marR="80511" marT="80511" marB="8051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all" spc="6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en-GB" sz="1200" b="1" kern="100" cap="all" spc="6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511" marR="80511" marT="80511" marB="8051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all" spc="6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Transgender</a:t>
                      </a:r>
                      <a:endParaRPr lang="en-GB" sz="1200" b="1" kern="100" cap="all" spc="6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511" marR="80511" marT="80511" marB="8051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all" spc="6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Non-trans</a:t>
                      </a:r>
                      <a:endParaRPr lang="en-GB" sz="1200" b="1" kern="100" cap="all" spc="6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511" marR="80511" marT="80511" marB="8051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all" spc="6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Questioning</a:t>
                      </a:r>
                      <a:endParaRPr lang="en-GB" sz="1200" b="1" kern="100" cap="all" spc="6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511" marR="80511" marT="80511" marB="8051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all" spc="6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Prefer not to say</a:t>
                      </a:r>
                      <a:endParaRPr lang="en-GB" sz="1200" b="1" kern="100" cap="all" spc="6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511" marR="80511" marT="80511" marB="8051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6498359"/>
                  </a:ext>
                </a:extLst>
              </a:tr>
              <a:tr h="3241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N=</a:t>
                      </a:r>
                      <a:endParaRPr lang="en-GB" sz="1200" b="1" kern="100" cap="none" spc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</a:t>
                      </a:r>
                      <a:endParaRPr lang="en-GB" sz="1200" b="1" kern="100" cap="none" spc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</a:t>
                      </a:r>
                      <a:endParaRPr lang="en-GB" sz="1200" b="1" kern="100" cap="none" spc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</a:t>
                      </a:r>
                      <a:endParaRPr lang="en-GB" sz="1200" b="1" kern="100" cap="none" spc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GB" sz="1200" b="1" kern="100" cap="none" spc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1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GB" sz="1200" b="1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459887"/>
                  </a:ext>
                </a:extLst>
              </a:tr>
              <a:tr h="5913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0" kern="1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Agree</a:t>
                      </a:r>
                      <a:endParaRPr lang="en-GB" sz="1200" b="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GB" sz="1200" b="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706149"/>
                  </a:ext>
                </a:extLst>
              </a:tr>
              <a:tr h="5913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Neutral</a:t>
                      </a:r>
                      <a:endParaRPr lang="en-GB" sz="1200" b="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035150"/>
                  </a:ext>
                </a:extLst>
              </a:tr>
              <a:tr h="5913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Disagree</a:t>
                      </a:r>
                      <a:endParaRPr lang="en-GB" sz="1200" b="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b="0" kern="1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200" kern="100" cap="none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200" kern="1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0255" marR="40255" marT="0" marB="53674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8138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890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BE2A49E-0BD9-321C-F602-AFA2FCF9B2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198" y="931857"/>
            <a:ext cx="10326946" cy="499630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812CB9FF-7D0E-C6EE-FD1E-5414C1C2F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-up of words&#10;&#10;Description automatically generated">
            <a:extLst>
              <a:ext uri="{FF2B5EF4-FFF2-40B4-BE49-F238E27FC236}">
                <a16:creationId xmlns:a16="http://schemas.microsoft.com/office/drawing/2014/main" id="{781667EB-1CAA-4C8E-4011-4DABD8072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r="8890" b="1"/>
          <a:stretch/>
        </p:blipFill>
        <p:spPr>
          <a:xfrm>
            <a:off x="-5113" y="10"/>
            <a:ext cx="12192000" cy="685798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1265C47-634B-A7D4-08DA-A968ECF62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" y="3473354"/>
            <a:ext cx="12192000" cy="3384643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56000"/>
                </a:srgbClr>
              </a:gs>
              <a:gs pos="100000">
                <a:srgbClr val="000000">
                  <a:alpha val="0"/>
                </a:srgbClr>
              </a:gs>
              <a:gs pos="60000">
                <a:srgbClr val="000000">
                  <a:alpha val="28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CD3C432-05FE-7D3E-5EB8-67F28604E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1838"/>
            <a:ext cx="12192001" cy="2687083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38000"/>
                </a:srgbClr>
              </a:gs>
              <a:gs pos="100000">
                <a:srgbClr val="000000">
                  <a:alpha val="0"/>
                </a:srgbClr>
              </a:gs>
              <a:gs pos="56000">
                <a:srgbClr val="000000">
                  <a:alpha val="2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950B3B1-E09E-2E5C-DA01-D850800DF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5041" y="933221"/>
            <a:ext cx="0" cy="3566765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: Shape 20">
            <a:extLst>
              <a:ext uri="{FF2B5EF4-FFF2-40B4-BE49-F238E27FC236}">
                <a16:creationId xmlns:a16="http://schemas.microsoft.com/office/drawing/2014/main" id="{1209CF69-6CF6-B01F-3539-6718EDFC6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5811987" y="-3962526"/>
            <a:ext cx="547377" cy="10342555"/>
          </a:xfrm>
          <a:custGeom>
            <a:avLst/>
            <a:gdLst>
              <a:gd name="connsiteX0" fmla="*/ 0 w 9985794"/>
              <a:gd name="connsiteY0" fmla="*/ 0 h 4920343"/>
              <a:gd name="connsiteX1" fmla="*/ 9985794 w 9985794"/>
              <a:gd name="connsiteY1" fmla="*/ 0 h 4920343"/>
              <a:gd name="connsiteX2" fmla="*/ 9985794 w 9985794"/>
              <a:gd name="connsiteY2" fmla="*/ 4920343 h 4920343"/>
              <a:gd name="connsiteX3" fmla="*/ 0 w 9985794"/>
              <a:gd name="connsiteY3" fmla="*/ 4920343 h 4920343"/>
              <a:gd name="connsiteX4" fmla="*/ 0 w 9985794"/>
              <a:gd name="connsiteY4" fmla="*/ 4119525 h 4920343"/>
              <a:gd name="connsiteX5" fmla="*/ 4905554 w 9985794"/>
              <a:gd name="connsiteY5" fmla="*/ 4119525 h 4920343"/>
              <a:gd name="connsiteX6" fmla="*/ 4905554 w 9985794"/>
              <a:gd name="connsiteY6" fmla="*/ 1451087 h 4920343"/>
              <a:gd name="connsiteX7" fmla="*/ 0 w 9985794"/>
              <a:gd name="connsiteY7" fmla="*/ 1451087 h 4920343"/>
              <a:gd name="connsiteX0" fmla="*/ 4905554 w 9985794"/>
              <a:gd name="connsiteY0" fmla="*/ 4119525 h 4920343"/>
              <a:gd name="connsiteX1" fmla="*/ 4905554 w 9985794"/>
              <a:gd name="connsiteY1" fmla="*/ 1451087 h 4920343"/>
              <a:gd name="connsiteX2" fmla="*/ 0 w 9985794"/>
              <a:gd name="connsiteY2" fmla="*/ 1451087 h 4920343"/>
              <a:gd name="connsiteX3" fmla="*/ 0 w 9985794"/>
              <a:gd name="connsiteY3" fmla="*/ 0 h 4920343"/>
              <a:gd name="connsiteX4" fmla="*/ 9985794 w 9985794"/>
              <a:gd name="connsiteY4" fmla="*/ 0 h 4920343"/>
              <a:gd name="connsiteX5" fmla="*/ 9985794 w 9985794"/>
              <a:gd name="connsiteY5" fmla="*/ 4920343 h 4920343"/>
              <a:gd name="connsiteX6" fmla="*/ 0 w 9985794"/>
              <a:gd name="connsiteY6" fmla="*/ 4920343 h 4920343"/>
              <a:gd name="connsiteX7" fmla="*/ 0 w 9985794"/>
              <a:gd name="connsiteY7" fmla="*/ 4119525 h 4920343"/>
              <a:gd name="connsiteX8" fmla="*/ 4996994 w 9985794"/>
              <a:gd name="connsiteY8" fmla="*/ 4210965 h 4920343"/>
              <a:gd name="connsiteX0" fmla="*/ 4905554 w 9985794"/>
              <a:gd name="connsiteY0" fmla="*/ 4119525 h 4920343"/>
              <a:gd name="connsiteX1" fmla="*/ 4905554 w 9985794"/>
              <a:gd name="connsiteY1" fmla="*/ 1451087 h 4920343"/>
              <a:gd name="connsiteX2" fmla="*/ 0 w 9985794"/>
              <a:gd name="connsiteY2" fmla="*/ 1451087 h 4920343"/>
              <a:gd name="connsiteX3" fmla="*/ 0 w 9985794"/>
              <a:gd name="connsiteY3" fmla="*/ 0 h 4920343"/>
              <a:gd name="connsiteX4" fmla="*/ 9985794 w 9985794"/>
              <a:gd name="connsiteY4" fmla="*/ 0 h 4920343"/>
              <a:gd name="connsiteX5" fmla="*/ 9985794 w 9985794"/>
              <a:gd name="connsiteY5" fmla="*/ 4920343 h 4920343"/>
              <a:gd name="connsiteX6" fmla="*/ 0 w 9985794"/>
              <a:gd name="connsiteY6" fmla="*/ 4920343 h 4920343"/>
              <a:gd name="connsiteX7" fmla="*/ 0 w 9985794"/>
              <a:gd name="connsiteY7" fmla="*/ 4119525 h 4920343"/>
              <a:gd name="connsiteX0" fmla="*/ 4905554 w 9985794"/>
              <a:gd name="connsiteY0" fmla="*/ 1451087 h 4920343"/>
              <a:gd name="connsiteX1" fmla="*/ 0 w 9985794"/>
              <a:gd name="connsiteY1" fmla="*/ 1451087 h 4920343"/>
              <a:gd name="connsiteX2" fmla="*/ 0 w 9985794"/>
              <a:gd name="connsiteY2" fmla="*/ 0 h 4920343"/>
              <a:gd name="connsiteX3" fmla="*/ 9985794 w 9985794"/>
              <a:gd name="connsiteY3" fmla="*/ 0 h 4920343"/>
              <a:gd name="connsiteX4" fmla="*/ 9985794 w 9985794"/>
              <a:gd name="connsiteY4" fmla="*/ 4920343 h 4920343"/>
              <a:gd name="connsiteX5" fmla="*/ 0 w 9985794"/>
              <a:gd name="connsiteY5" fmla="*/ 4920343 h 4920343"/>
              <a:gd name="connsiteX6" fmla="*/ 0 w 9985794"/>
              <a:gd name="connsiteY6" fmla="*/ 4119525 h 4920343"/>
              <a:gd name="connsiteX0" fmla="*/ 0 w 9985794"/>
              <a:gd name="connsiteY0" fmla="*/ 1451087 h 4920343"/>
              <a:gd name="connsiteX1" fmla="*/ 0 w 9985794"/>
              <a:gd name="connsiteY1" fmla="*/ 0 h 4920343"/>
              <a:gd name="connsiteX2" fmla="*/ 9985794 w 9985794"/>
              <a:gd name="connsiteY2" fmla="*/ 0 h 4920343"/>
              <a:gd name="connsiteX3" fmla="*/ 9985794 w 9985794"/>
              <a:gd name="connsiteY3" fmla="*/ 4920343 h 4920343"/>
              <a:gd name="connsiteX4" fmla="*/ 0 w 9985794"/>
              <a:gd name="connsiteY4" fmla="*/ 4920343 h 4920343"/>
              <a:gd name="connsiteX5" fmla="*/ 0 w 9985794"/>
              <a:gd name="connsiteY5" fmla="*/ 4119525 h 4920343"/>
              <a:gd name="connsiteX0" fmla="*/ 0 w 9987788"/>
              <a:gd name="connsiteY0" fmla="*/ 2249229 h 4920343"/>
              <a:gd name="connsiteX1" fmla="*/ 1994 w 9987788"/>
              <a:gd name="connsiteY1" fmla="*/ 0 h 4920343"/>
              <a:gd name="connsiteX2" fmla="*/ 9987788 w 9987788"/>
              <a:gd name="connsiteY2" fmla="*/ 0 h 4920343"/>
              <a:gd name="connsiteX3" fmla="*/ 9987788 w 9987788"/>
              <a:gd name="connsiteY3" fmla="*/ 4920343 h 4920343"/>
              <a:gd name="connsiteX4" fmla="*/ 1994 w 9987788"/>
              <a:gd name="connsiteY4" fmla="*/ 4920343 h 4920343"/>
              <a:gd name="connsiteX5" fmla="*/ 1994 w 9987788"/>
              <a:gd name="connsiteY5" fmla="*/ 4119525 h 4920343"/>
              <a:gd name="connsiteX0" fmla="*/ 10003 w 9985823"/>
              <a:gd name="connsiteY0" fmla="*/ 2385996 h 4920343"/>
              <a:gd name="connsiteX1" fmla="*/ 29 w 9985823"/>
              <a:gd name="connsiteY1" fmla="*/ 0 h 4920343"/>
              <a:gd name="connsiteX2" fmla="*/ 9985823 w 9985823"/>
              <a:gd name="connsiteY2" fmla="*/ 0 h 4920343"/>
              <a:gd name="connsiteX3" fmla="*/ 9985823 w 9985823"/>
              <a:gd name="connsiteY3" fmla="*/ 4920343 h 4920343"/>
              <a:gd name="connsiteX4" fmla="*/ 29 w 9985823"/>
              <a:gd name="connsiteY4" fmla="*/ 4920343 h 4920343"/>
              <a:gd name="connsiteX5" fmla="*/ 29 w 9985823"/>
              <a:gd name="connsiteY5" fmla="*/ 4119525 h 4920343"/>
              <a:gd name="connsiteX0" fmla="*/ 192 w 9985985"/>
              <a:gd name="connsiteY0" fmla="*/ 2390079 h 4920343"/>
              <a:gd name="connsiteX1" fmla="*/ 191 w 9985985"/>
              <a:gd name="connsiteY1" fmla="*/ 0 h 4920343"/>
              <a:gd name="connsiteX2" fmla="*/ 9985985 w 9985985"/>
              <a:gd name="connsiteY2" fmla="*/ 0 h 4920343"/>
              <a:gd name="connsiteX3" fmla="*/ 9985985 w 9985985"/>
              <a:gd name="connsiteY3" fmla="*/ 4920343 h 4920343"/>
              <a:gd name="connsiteX4" fmla="*/ 191 w 9985985"/>
              <a:gd name="connsiteY4" fmla="*/ 4920343 h 4920343"/>
              <a:gd name="connsiteX5" fmla="*/ 191 w 9985985"/>
              <a:gd name="connsiteY5" fmla="*/ 4119525 h 4920343"/>
              <a:gd name="connsiteX0" fmla="*/ 192 w 9985985"/>
              <a:gd name="connsiteY0" fmla="*/ 2390079 h 4920343"/>
              <a:gd name="connsiteX1" fmla="*/ 191 w 9985985"/>
              <a:gd name="connsiteY1" fmla="*/ 0 h 4920343"/>
              <a:gd name="connsiteX2" fmla="*/ 9985985 w 9985985"/>
              <a:gd name="connsiteY2" fmla="*/ 0 h 4920343"/>
              <a:gd name="connsiteX3" fmla="*/ 9985985 w 9985985"/>
              <a:gd name="connsiteY3" fmla="*/ 4920343 h 4920343"/>
              <a:gd name="connsiteX4" fmla="*/ 191 w 9985985"/>
              <a:gd name="connsiteY4" fmla="*/ 4920343 h 4920343"/>
              <a:gd name="connsiteX0" fmla="*/ 192 w 9985985"/>
              <a:gd name="connsiteY0" fmla="*/ 2390079 h 4920343"/>
              <a:gd name="connsiteX1" fmla="*/ 191 w 9985985"/>
              <a:gd name="connsiteY1" fmla="*/ 0 h 4920343"/>
              <a:gd name="connsiteX2" fmla="*/ 9985985 w 9985985"/>
              <a:gd name="connsiteY2" fmla="*/ 0 h 4920343"/>
              <a:gd name="connsiteX3" fmla="*/ 9985985 w 9985985"/>
              <a:gd name="connsiteY3" fmla="*/ 4920343 h 4920343"/>
              <a:gd name="connsiteX0" fmla="*/ -1 w 9985793"/>
              <a:gd name="connsiteY0" fmla="*/ 0 h 4920343"/>
              <a:gd name="connsiteX1" fmla="*/ 9985793 w 9985793"/>
              <a:gd name="connsiteY1" fmla="*/ 0 h 4920343"/>
              <a:gd name="connsiteX2" fmla="*/ 9985793 w 9985793"/>
              <a:gd name="connsiteY2" fmla="*/ 4920343 h 4920343"/>
              <a:gd name="connsiteX0" fmla="*/ 0 w 2295500"/>
              <a:gd name="connsiteY0" fmla="*/ 0 h 4925526"/>
              <a:gd name="connsiteX1" fmla="*/ 2295500 w 2295500"/>
              <a:gd name="connsiteY1" fmla="*/ 5183 h 4925526"/>
              <a:gd name="connsiteX2" fmla="*/ 2295500 w 2295500"/>
              <a:gd name="connsiteY2" fmla="*/ 4925526 h 4925526"/>
              <a:gd name="connsiteX0" fmla="*/ 0 w 866754"/>
              <a:gd name="connsiteY0" fmla="*/ 2592 h 4920343"/>
              <a:gd name="connsiteX1" fmla="*/ 866754 w 866754"/>
              <a:gd name="connsiteY1" fmla="*/ 0 h 4920343"/>
              <a:gd name="connsiteX2" fmla="*/ 866754 w 866754"/>
              <a:gd name="connsiteY2" fmla="*/ 4920343 h 492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754" h="4920343">
                <a:moveTo>
                  <a:pt x="0" y="2592"/>
                </a:moveTo>
                <a:lnTo>
                  <a:pt x="866754" y="0"/>
                </a:lnTo>
                <a:lnTo>
                  <a:pt x="866754" y="4920343"/>
                </a:lnTo>
              </a:path>
            </a:pathLst>
          </a:cu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03A1D62-23C1-901B-42CA-7DD6F7C0B1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06266" y="1269571"/>
            <a:ext cx="3468315" cy="5838422"/>
          </a:xfrm>
          <a:custGeom>
            <a:avLst/>
            <a:gdLst>
              <a:gd name="connsiteX0" fmla="*/ 0 w 9985794"/>
              <a:gd name="connsiteY0" fmla="*/ 0 h 4920343"/>
              <a:gd name="connsiteX1" fmla="*/ 9985794 w 9985794"/>
              <a:gd name="connsiteY1" fmla="*/ 0 h 4920343"/>
              <a:gd name="connsiteX2" fmla="*/ 9985794 w 9985794"/>
              <a:gd name="connsiteY2" fmla="*/ 4920343 h 4920343"/>
              <a:gd name="connsiteX3" fmla="*/ 0 w 9985794"/>
              <a:gd name="connsiteY3" fmla="*/ 4920343 h 4920343"/>
              <a:gd name="connsiteX4" fmla="*/ 0 w 9985794"/>
              <a:gd name="connsiteY4" fmla="*/ 4119525 h 4920343"/>
              <a:gd name="connsiteX5" fmla="*/ 4905554 w 9985794"/>
              <a:gd name="connsiteY5" fmla="*/ 4119525 h 4920343"/>
              <a:gd name="connsiteX6" fmla="*/ 4905554 w 9985794"/>
              <a:gd name="connsiteY6" fmla="*/ 1451087 h 4920343"/>
              <a:gd name="connsiteX7" fmla="*/ 0 w 9985794"/>
              <a:gd name="connsiteY7" fmla="*/ 1451087 h 4920343"/>
              <a:gd name="connsiteX0" fmla="*/ 4905554 w 9985794"/>
              <a:gd name="connsiteY0" fmla="*/ 4119525 h 4920343"/>
              <a:gd name="connsiteX1" fmla="*/ 4905554 w 9985794"/>
              <a:gd name="connsiteY1" fmla="*/ 1451087 h 4920343"/>
              <a:gd name="connsiteX2" fmla="*/ 0 w 9985794"/>
              <a:gd name="connsiteY2" fmla="*/ 1451087 h 4920343"/>
              <a:gd name="connsiteX3" fmla="*/ 0 w 9985794"/>
              <a:gd name="connsiteY3" fmla="*/ 0 h 4920343"/>
              <a:gd name="connsiteX4" fmla="*/ 9985794 w 9985794"/>
              <a:gd name="connsiteY4" fmla="*/ 0 h 4920343"/>
              <a:gd name="connsiteX5" fmla="*/ 9985794 w 9985794"/>
              <a:gd name="connsiteY5" fmla="*/ 4920343 h 4920343"/>
              <a:gd name="connsiteX6" fmla="*/ 0 w 9985794"/>
              <a:gd name="connsiteY6" fmla="*/ 4920343 h 4920343"/>
              <a:gd name="connsiteX7" fmla="*/ 0 w 9985794"/>
              <a:gd name="connsiteY7" fmla="*/ 4119525 h 4920343"/>
              <a:gd name="connsiteX8" fmla="*/ 4996994 w 9985794"/>
              <a:gd name="connsiteY8" fmla="*/ 4210965 h 4920343"/>
              <a:gd name="connsiteX0" fmla="*/ 4905554 w 9985794"/>
              <a:gd name="connsiteY0" fmla="*/ 4119525 h 4920343"/>
              <a:gd name="connsiteX1" fmla="*/ 4905554 w 9985794"/>
              <a:gd name="connsiteY1" fmla="*/ 1451087 h 4920343"/>
              <a:gd name="connsiteX2" fmla="*/ 0 w 9985794"/>
              <a:gd name="connsiteY2" fmla="*/ 1451087 h 4920343"/>
              <a:gd name="connsiteX3" fmla="*/ 0 w 9985794"/>
              <a:gd name="connsiteY3" fmla="*/ 0 h 4920343"/>
              <a:gd name="connsiteX4" fmla="*/ 9985794 w 9985794"/>
              <a:gd name="connsiteY4" fmla="*/ 0 h 4920343"/>
              <a:gd name="connsiteX5" fmla="*/ 9985794 w 9985794"/>
              <a:gd name="connsiteY5" fmla="*/ 4920343 h 4920343"/>
              <a:gd name="connsiteX6" fmla="*/ 0 w 9985794"/>
              <a:gd name="connsiteY6" fmla="*/ 4920343 h 4920343"/>
              <a:gd name="connsiteX7" fmla="*/ 0 w 9985794"/>
              <a:gd name="connsiteY7" fmla="*/ 4119525 h 4920343"/>
              <a:gd name="connsiteX0" fmla="*/ 4905554 w 9985794"/>
              <a:gd name="connsiteY0" fmla="*/ 1451087 h 4920343"/>
              <a:gd name="connsiteX1" fmla="*/ 0 w 9985794"/>
              <a:gd name="connsiteY1" fmla="*/ 1451087 h 4920343"/>
              <a:gd name="connsiteX2" fmla="*/ 0 w 9985794"/>
              <a:gd name="connsiteY2" fmla="*/ 0 h 4920343"/>
              <a:gd name="connsiteX3" fmla="*/ 9985794 w 9985794"/>
              <a:gd name="connsiteY3" fmla="*/ 0 h 4920343"/>
              <a:gd name="connsiteX4" fmla="*/ 9985794 w 9985794"/>
              <a:gd name="connsiteY4" fmla="*/ 4920343 h 4920343"/>
              <a:gd name="connsiteX5" fmla="*/ 0 w 9985794"/>
              <a:gd name="connsiteY5" fmla="*/ 4920343 h 4920343"/>
              <a:gd name="connsiteX6" fmla="*/ 0 w 9985794"/>
              <a:gd name="connsiteY6" fmla="*/ 4119525 h 4920343"/>
              <a:gd name="connsiteX0" fmla="*/ 0 w 9985794"/>
              <a:gd name="connsiteY0" fmla="*/ 1451087 h 4920343"/>
              <a:gd name="connsiteX1" fmla="*/ 0 w 9985794"/>
              <a:gd name="connsiteY1" fmla="*/ 0 h 4920343"/>
              <a:gd name="connsiteX2" fmla="*/ 9985794 w 9985794"/>
              <a:gd name="connsiteY2" fmla="*/ 0 h 4920343"/>
              <a:gd name="connsiteX3" fmla="*/ 9985794 w 9985794"/>
              <a:gd name="connsiteY3" fmla="*/ 4920343 h 4920343"/>
              <a:gd name="connsiteX4" fmla="*/ 0 w 9985794"/>
              <a:gd name="connsiteY4" fmla="*/ 4920343 h 4920343"/>
              <a:gd name="connsiteX5" fmla="*/ 0 w 9985794"/>
              <a:gd name="connsiteY5" fmla="*/ 4119525 h 4920343"/>
              <a:gd name="connsiteX0" fmla="*/ 0 w 9987788"/>
              <a:gd name="connsiteY0" fmla="*/ 2249229 h 4920343"/>
              <a:gd name="connsiteX1" fmla="*/ 1994 w 9987788"/>
              <a:gd name="connsiteY1" fmla="*/ 0 h 4920343"/>
              <a:gd name="connsiteX2" fmla="*/ 9987788 w 9987788"/>
              <a:gd name="connsiteY2" fmla="*/ 0 h 4920343"/>
              <a:gd name="connsiteX3" fmla="*/ 9987788 w 9987788"/>
              <a:gd name="connsiteY3" fmla="*/ 4920343 h 4920343"/>
              <a:gd name="connsiteX4" fmla="*/ 1994 w 9987788"/>
              <a:gd name="connsiteY4" fmla="*/ 4920343 h 4920343"/>
              <a:gd name="connsiteX5" fmla="*/ 1994 w 9987788"/>
              <a:gd name="connsiteY5" fmla="*/ 4119525 h 4920343"/>
              <a:gd name="connsiteX0" fmla="*/ 10003 w 9985823"/>
              <a:gd name="connsiteY0" fmla="*/ 2385996 h 4920343"/>
              <a:gd name="connsiteX1" fmla="*/ 29 w 9985823"/>
              <a:gd name="connsiteY1" fmla="*/ 0 h 4920343"/>
              <a:gd name="connsiteX2" fmla="*/ 9985823 w 9985823"/>
              <a:gd name="connsiteY2" fmla="*/ 0 h 4920343"/>
              <a:gd name="connsiteX3" fmla="*/ 9985823 w 9985823"/>
              <a:gd name="connsiteY3" fmla="*/ 4920343 h 4920343"/>
              <a:gd name="connsiteX4" fmla="*/ 29 w 9985823"/>
              <a:gd name="connsiteY4" fmla="*/ 4920343 h 4920343"/>
              <a:gd name="connsiteX5" fmla="*/ 29 w 9985823"/>
              <a:gd name="connsiteY5" fmla="*/ 4119525 h 4920343"/>
              <a:gd name="connsiteX0" fmla="*/ 192 w 9985985"/>
              <a:gd name="connsiteY0" fmla="*/ 2390079 h 4920343"/>
              <a:gd name="connsiteX1" fmla="*/ 191 w 9985985"/>
              <a:gd name="connsiteY1" fmla="*/ 0 h 4920343"/>
              <a:gd name="connsiteX2" fmla="*/ 9985985 w 9985985"/>
              <a:gd name="connsiteY2" fmla="*/ 0 h 4920343"/>
              <a:gd name="connsiteX3" fmla="*/ 9985985 w 9985985"/>
              <a:gd name="connsiteY3" fmla="*/ 4920343 h 4920343"/>
              <a:gd name="connsiteX4" fmla="*/ 191 w 9985985"/>
              <a:gd name="connsiteY4" fmla="*/ 4920343 h 4920343"/>
              <a:gd name="connsiteX5" fmla="*/ 191 w 9985985"/>
              <a:gd name="connsiteY5" fmla="*/ 4119525 h 4920343"/>
              <a:gd name="connsiteX0" fmla="*/ 192 w 9985985"/>
              <a:gd name="connsiteY0" fmla="*/ 2390079 h 4920343"/>
              <a:gd name="connsiteX1" fmla="*/ 191 w 9985985"/>
              <a:gd name="connsiteY1" fmla="*/ 0 h 4920343"/>
              <a:gd name="connsiteX2" fmla="*/ 9985985 w 9985985"/>
              <a:gd name="connsiteY2" fmla="*/ 0 h 4920343"/>
              <a:gd name="connsiteX3" fmla="*/ 9985985 w 9985985"/>
              <a:gd name="connsiteY3" fmla="*/ 4920343 h 4920343"/>
              <a:gd name="connsiteX4" fmla="*/ 191 w 9985985"/>
              <a:gd name="connsiteY4" fmla="*/ 4920343 h 4920343"/>
              <a:gd name="connsiteX0" fmla="*/ 192 w 9985985"/>
              <a:gd name="connsiteY0" fmla="*/ 2390079 h 4920343"/>
              <a:gd name="connsiteX1" fmla="*/ 191 w 9985985"/>
              <a:gd name="connsiteY1" fmla="*/ 0 h 4920343"/>
              <a:gd name="connsiteX2" fmla="*/ 9985985 w 9985985"/>
              <a:gd name="connsiteY2" fmla="*/ 0 h 4920343"/>
              <a:gd name="connsiteX3" fmla="*/ 9985985 w 9985985"/>
              <a:gd name="connsiteY3" fmla="*/ 4920343 h 4920343"/>
              <a:gd name="connsiteX0" fmla="*/ -1 w 9985793"/>
              <a:gd name="connsiteY0" fmla="*/ 0 h 4920343"/>
              <a:gd name="connsiteX1" fmla="*/ 9985793 w 9985793"/>
              <a:gd name="connsiteY1" fmla="*/ 0 h 4920343"/>
              <a:gd name="connsiteX2" fmla="*/ 9985793 w 9985793"/>
              <a:gd name="connsiteY2" fmla="*/ 4920343 h 4920343"/>
              <a:gd name="connsiteX0" fmla="*/ 0 w 2295500"/>
              <a:gd name="connsiteY0" fmla="*/ 0 h 4925526"/>
              <a:gd name="connsiteX1" fmla="*/ 2295500 w 2295500"/>
              <a:gd name="connsiteY1" fmla="*/ 5183 h 4925526"/>
              <a:gd name="connsiteX2" fmla="*/ 2295500 w 2295500"/>
              <a:gd name="connsiteY2" fmla="*/ 4925526 h 4925526"/>
              <a:gd name="connsiteX0" fmla="*/ 0 w 866754"/>
              <a:gd name="connsiteY0" fmla="*/ 2592 h 4920343"/>
              <a:gd name="connsiteX1" fmla="*/ 866754 w 866754"/>
              <a:gd name="connsiteY1" fmla="*/ 0 h 4920343"/>
              <a:gd name="connsiteX2" fmla="*/ 866754 w 866754"/>
              <a:gd name="connsiteY2" fmla="*/ 4920343 h 4920343"/>
              <a:gd name="connsiteX0" fmla="*/ 0 w 3176280"/>
              <a:gd name="connsiteY0" fmla="*/ 0 h 4927294"/>
              <a:gd name="connsiteX1" fmla="*/ 3176280 w 3176280"/>
              <a:gd name="connsiteY1" fmla="*/ 6951 h 4927294"/>
              <a:gd name="connsiteX2" fmla="*/ 3176280 w 3176280"/>
              <a:gd name="connsiteY2" fmla="*/ 4927294 h 4927294"/>
              <a:gd name="connsiteX0" fmla="*/ -1 w 5403573"/>
              <a:gd name="connsiteY0" fmla="*/ 0 h 4921569"/>
              <a:gd name="connsiteX1" fmla="*/ 5403573 w 5403573"/>
              <a:gd name="connsiteY1" fmla="*/ 1226 h 4921569"/>
              <a:gd name="connsiteX2" fmla="*/ 5403573 w 5403573"/>
              <a:gd name="connsiteY2" fmla="*/ 4921569 h 4921569"/>
              <a:gd name="connsiteX0" fmla="*/ 0 w 5464351"/>
              <a:gd name="connsiteY0" fmla="*/ 0 h 4923478"/>
              <a:gd name="connsiteX1" fmla="*/ 5464351 w 5464351"/>
              <a:gd name="connsiteY1" fmla="*/ 3135 h 4923478"/>
              <a:gd name="connsiteX2" fmla="*/ 5464351 w 5464351"/>
              <a:gd name="connsiteY2" fmla="*/ 4923478 h 4923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64351" h="4923478">
                <a:moveTo>
                  <a:pt x="0" y="0"/>
                </a:moveTo>
                <a:lnTo>
                  <a:pt x="5464351" y="3135"/>
                </a:lnTo>
                <a:lnTo>
                  <a:pt x="5464351" y="4923478"/>
                </a:lnTo>
              </a:path>
            </a:pathLst>
          </a:cu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88195D-3DF8-58B7-CB74-C6147DC87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490" y="4507606"/>
            <a:ext cx="4622718" cy="1642056"/>
          </a:xfr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200" spc="530" dirty="0">
                <a:solidFill>
                  <a:schemeClr val="bg1"/>
                </a:solidFill>
              </a:rPr>
              <a:t>What are the most important actions an ally can take?</a:t>
            </a:r>
          </a:p>
        </p:txBody>
      </p:sp>
    </p:spTree>
    <p:extLst>
      <p:ext uri="{BB962C8B-B14F-4D97-AF65-F5344CB8AC3E}">
        <p14:creationId xmlns:p14="http://schemas.microsoft.com/office/powerpoint/2010/main" val="3531597609"/>
      </p:ext>
    </p:extLst>
  </p:cSld>
  <p:clrMapOvr>
    <a:masterClrMapping/>
  </p:clrMapOvr>
</p:sld>
</file>

<file path=ppt/theme/theme1.xml><?xml version="1.0" encoding="utf-8"?>
<a:theme xmlns:a="http://schemas.openxmlformats.org/drawingml/2006/main" name="LimelightVTI">
  <a:themeElements>
    <a:clrScheme name="AnalogousFromDarkSeedLeftStep">
      <a:dk1>
        <a:srgbClr val="000000"/>
      </a:dk1>
      <a:lt1>
        <a:srgbClr val="FFFFFF"/>
      </a:lt1>
      <a:dk2>
        <a:srgbClr val="1B302B"/>
      </a:dk2>
      <a:lt2>
        <a:srgbClr val="F2F3F0"/>
      </a:lt2>
      <a:accent1>
        <a:srgbClr val="612BE7"/>
      </a:accent1>
      <a:accent2>
        <a:srgbClr val="1F36D6"/>
      </a:accent2>
      <a:accent3>
        <a:srgbClr val="2990E7"/>
      </a:accent3>
      <a:accent4>
        <a:srgbClr val="15BEC5"/>
      </a:accent4>
      <a:accent5>
        <a:srgbClr val="23C487"/>
      </a:accent5>
      <a:accent6>
        <a:srgbClr val="16C93B"/>
      </a:accent6>
      <a:hlink>
        <a:srgbClr val="349C86"/>
      </a:hlink>
      <a:folHlink>
        <a:srgbClr val="7F7F7F"/>
      </a:folHlink>
    </a:clrScheme>
    <a:fontScheme name="Trade Gothic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melightVTI" id="{7936DCFD-B587-41FD-9126-64F2709ED40B}" vid="{74F41540-78F1-4C56-9EAA-6FA6E9F1D77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7408</TotalTime>
  <Words>916</Words>
  <Application>Microsoft Macintosh PowerPoint</Application>
  <PresentationFormat>Widescreen</PresentationFormat>
  <Paragraphs>118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Calibri</vt:lpstr>
      <vt:lpstr>Trade Gothic Next Cond</vt:lpstr>
      <vt:lpstr>Trade Gothic Next Light</vt:lpstr>
      <vt:lpstr>LimelightVTI</vt:lpstr>
      <vt:lpstr>Supporting trans colleagues in the workplace through allyship</vt:lpstr>
      <vt:lpstr>Agenda</vt:lpstr>
      <vt:lpstr>Definitions</vt:lpstr>
      <vt:lpstr>Why do we need allyship?: Challenges of being Trans at work</vt:lpstr>
      <vt:lpstr>Benefits of (Active) Allyship</vt:lpstr>
      <vt:lpstr>A conceptual Model of Allyship</vt:lpstr>
      <vt:lpstr>Research Setting</vt:lpstr>
      <vt:lpstr>PowerPoint Presentation</vt:lpstr>
      <vt:lpstr>What are the most important actions an ally can take?</vt:lpstr>
      <vt:lpstr>What support do trans people need?</vt:lpstr>
      <vt:lpstr>What do others recommend?</vt:lpstr>
      <vt:lpstr>Summary</vt:lpstr>
      <vt:lpstr>References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Allyship in Hospitality: A Comparison between Transgender and Cisgender Perceptions</dc:title>
  <dc:creator>Williamson, Giu</dc:creator>
  <cp:lastModifiedBy>Williamson, Giu</cp:lastModifiedBy>
  <cp:revision>38</cp:revision>
  <dcterms:created xsi:type="dcterms:W3CDTF">2023-05-17T19:13:25Z</dcterms:created>
  <dcterms:modified xsi:type="dcterms:W3CDTF">2024-05-08T21:07:45Z</dcterms:modified>
</cp:coreProperties>
</file>