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Lst>
  <p:sldSz cx="38404800" cy="38404800"/>
  <p:notesSz cx="6858000" cy="9144000"/>
  <p:defaultTextStyle>
    <a:defPPr>
      <a:defRPr lang="en-US"/>
    </a:defPPr>
    <a:lvl1pPr marL="0" algn="l" defTabSz="2633472" rtl="0" eaLnBrk="1" latinLnBrk="0" hangingPunct="1">
      <a:defRPr sz="5184" kern="1200">
        <a:solidFill>
          <a:schemeClr val="tx1"/>
        </a:solidFill>
        <a:latin typeface="+mn-lt"/>
        <a:ea typeface="+mn-ea"/>
        <a:cs typeface="+mn-cs"/>
      </a:defRPr>
    </a:lvl1pPr>
    <a:lvl2pPr marL="1316736" algn="l" defTabSz="2633472" rtl="0" eaLnBrk="1" latinLnBrk="0" hangingPunct="1">
      <a:defRPr sz="5184" kern="1200">
        <a:solidFill>
          <a:schemeClr val="tx1"/>
        </a:solidFill>
        <a:latin typeface="+mn-lt"/>
        <a:ea typeface="+mn-ea"/>
        <a:cs typeface="+mn-cs"/>
      </a:defRPr>
    </a:lvl2pPr>
    <a:lvl3pPr marL="2633472" algn="l" defTabSz="2633472" rtl="0" eaLnBrk="1" latinLnBrk="0" hangingPunct="1">
      <a:defRPr sz="5184" kern="1200">
        <a:solidFill>
          <a:schemeClr val="tx1"/>
        </a:solidFill>
        <a:latin typeface="+mn-lt"/>
        <a:ea typeface="+mn-ea"/>
        <a:cs typeface="+mn-cs"/>
      </a:defRPr>
    </a:lvl3pPr>
    <a:lvl4pPr marL="3950208" algn="l" defTabSz="2633472" rtl="0" eaLnBrk="1" latinLnBrk="0" hangingPunct="1">
      <a:defRPr sz="5184" kern="1200">
        <a:solidFill>
          <a:schemeClr val="tx1"/>
        </a:solidFill>
        <a:latin typeface="+mn-lt"/>
        <a:ea typeface="+mn-ea"/>
        <a:cs typeface="+mn-cs"/>
      </a:defRPr>
    </a:lvl4pPr>
    <a:lvl5pPr marL="5266944" algn="l" defTabSz="2633472" rtl="0" eaLnBrk="1" latinLnBrk="0" hangingPunct="1">
      <a:defRPr sz="5184" kern="1200">
        <a:solidFill>
          <a:schemeClr val="tx1"/>
        </a:solidFill>
        <a:latin typeface="+mn-lt"/>
        <a:ea typeface="+mn-ea"/>
        <a:cs typeface="+mn-cs"/>
      </a:defRPr>
    </a:lvl5pPr>
    <a:lvl6pPr marL="6583680" algn="l" defTabSz="2633472" rtl="0" eaLnBrk="1" latinLnBrk="0" hangingPunct="1">
      <a:defRPr sz="5184" kern="1200">
        <a:solidFill>
          <a:schemeClr val="tx1"/>
        </a:solidFill>
        <a:latin typeface="+mn-lt"/>
        <a:ea typeface="+mn-ea"/>
        <a:cs typeface="+mn-cs"/>
      </a:defRPr>
    </a:lvl6pPr>
    <a:lvl7pPr marL="7900416" algn="l" defTabSz="2633472" rtl="0" eaLnBrk="1" latinLnBrk="0" hangingPunct="1">
      <a:defRPr sz="5184" kern="1200">
        <a:solidFill>
          <a:schemeClr val="tx1"/>
        </a:solidFill>
        <a:latin typeface="+mn-lt"/>
        <a:ea typeface="+mn-ea"/>
        <a:cs typeface="+mn-cs"/>
      </a:defRPr>
    </a:lvl7pPr>
    <a:lvl8pPr marL="9217152" algn="l" defTabSz="2633472" rtl="0" eaLnBrk="1" latinLnBrk="0" hangingPunct="1">
      <a:defRPr sz="5184" kern="1200">
        <a:solidFill>
          <a:schemeClr val="tx1"/>
        </a:solidFill>
        <a:latin typeface="+mn-lt"/>
        <a:ea typeface="+mn-ea"/>
        <a:cs typeface="+mn-cs"/>
      </a:defRPr>
    </a:lvl8pPr>
    <a:lvl9pPr marL="10533888" algn="l" defTabSz="2633472" rtl="0" eaLnBrk="1" latinLnBrk="0" hangingPunct="1">
      <a:defRPr sz="518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0" autoAdjust="0"/>
    <p:restoredTop sz="94660"/>
  </p:normalViewPr>
  <p:slideViewPr>
    <p:cSldViewPr snapToGrid="0">
      <p:cViewPr>
        <p:scale>
          <a:sx n="10" d="100"/>
          <a:sy n="10" d="100"/>
        </p:scale>
        <p:origin x="1968" y="7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6285233"/>
            <a:ext cx="32644080" cy="1337056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4800600" y="20171413"/>
            <a:ext cx="28803600" cy="9272267"/>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C022F2F-1DFB-4495-9929-91AA1C47FA66}" type="datetimeFigureOut">
              <a:rPr lang="en-US" smtClean="0"/>
              <a:t>4/30/2024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168491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022F2F-1DFB-4495-9929-91AA1C47FA66}" type="datetimeFigureOut">
              <a:rPr lang="en-US" smtClean="0"/>
              <a:t>4/30/2024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2660505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2044700"/>
            <a:ext cx="828103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640332" y="2044700"/>
            <a:ext cx="2436304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022F2F-1DFB-4495-9929-91AA1C47FA66}" type="datetimeFigureOut">
              <a:rPr lang="en-US" smtClean="0"/>
              <a:t>4/30/2024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1246785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022F2F-1DFB-4495-9929-91AA1C47FA66}" type="datetimeFigureOut">
              <a:rPr lang="en-US" smtClean="0"/>
              <a:t>4/30/2024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4229677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9574541"/>
            <a:ext cx="33124140" cy="15975327"/>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2620330" y="25701001"/>
            <a:ext cx="33124140" cy="8401047"/>
          </a:xfrm>
        </p:spPr>
        <p:txBody>
          <a:bodyPr/>
          <a:lstStyle>
            <a:lvl1pPr marL="0" indent="0">
              <a:buNone/>
              <a:defRPr sz="1008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022F2F-1DFB-4495-9929-91AA1C47FA66}" type="datetimeFigureOut">
              <a:rPr lang="en-US" smtClean="0"/>
              <a:t>4/30/2024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3805993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640330" y="10223500"/>
            <a:ext cx="1632204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9442430" y="10223500"/>
            <a:ext cx="1632204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C022F2F-1DFB-4495-9929-91AA1C47FA66}" type="datetimeFigureOut">
              <a:rPr lang="en-US" smtClean="0"/>
              <a:t>4/30/2024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4032291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044708"/>
            <a:ext cx="3312414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45336" y="9414513"/>
            <a:ext cx="16247028" cy="4613907"/>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2645336" y="14028420"/>
            <a:ext cx="16247028"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9442432" y="9414513"/>
            <a:ext cx="16327042" cy="4613907"/>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19442432" y="14028420"/>
            <a:ext cx="16327042"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022F2F-1DFB-4495-9929-91AA1C47FA66}" type="datetimeFigureOut">
              <a:rPr lang="en-US" smtClean="0"/>
              <a:t>4/30/2024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1746953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022F2F-1DFB-4495-9929-91AA1C47FA66}" type="datetimeFigureOut">
              <a:rPr lang="en-US" smtClean="0"/>
              <a:t>4/30/2024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89796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022F2F-1DFB-4495-9929-91AA1C47FA66}" type="datetimeFigureOut">
              <a:rPr lang="en-US" smtClean="0"/>
              <a:t>4/30/2024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625168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560320"/>
            <a:ext cx="12386548" cy="896112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16327042" y="5529588"/>
            <a:ext cx="19442430" cy="27292300"/>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645332" y="11521440"/>
            <a:ext cx="12386548" cy="21344893"/>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9C022F2F-1DFB-4495-9929-91AA1C47FA66}" type="datetimeFigureOut">
              <a:rPr lang="en-US" smtClean="0"/>
              <a:t>4/30/2024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2901352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560320"/>
            <a:ext cx="12386548" cy="896112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6327042" y="5529588"/>
            <a:ext cx="19442430" cy="27292300"/>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2645332" y="11521440"/>
            <a:ext cx="12386548" cy="21344893"/>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9C022F2F-1DFB-4495-9929-91AA1C47FA66}" type="datetimeFigureOut">
              <a:rPr lang="en-US" smtClean="0"/>
              <a:t>4/30/2024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61848D-EA57-4F60-9A14-854C5AAD08F2}" type="slidenum">
              <a:rPr lang="en-US" smtClean="0"/>
              <a:t>‹#›</a:t>
            </a:fld>
            <a:endParaRPr lang="en-US"/>
          </a:p>
        </p:txBody>
      </p:sp>
    </p:spTree>
    <p:extLst>
      <p:ext uri="{BB962C8B-B14F-4D97-AF65-F5344CB8AC3E}">
        <p14:creationId xmlns:p14="http://schemas.microsoft.com/office/powerpoint/2010/main" val="2224594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2044708"/>
            <a:ext cx="3312414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640330" y="10223500"/>
            <a:ext cx="3312414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40330" y="35595568"/>
            <a:ext cx="8641080" cy="2044700"/>
          </a:xfrm>
          <a:prstGeom prst="rect">
            <a:avLst/>
          </a:prstGeom>
        </p:spPr>
        <p:txBody>
          <a:bodyPr vert="horz" lIns="91440" tIns="45720" rIns="91440" bIns="45720" rtlCol="0" anchor="ctr"/>
          <a:lstStyle>
            <a:lvl1pPr algn="l">
              <a:defRPr sz="5040">
                <a:solidFill>
                  <a:schemeClr val="tx1">
                    <a:tint val="75000"/>
                  </a:schemeClr>
                </a:solidFill>
              </a:defRPr>
            </a:lvl1pPr>
          </a:lstStyle>
          <a:p>
            <a:fld id="{9C022F2F-1DFB-4495-9929-91AA1C47FA66}" type="datetimeFigureOut">
              <a:rPr lang="en-US" smtClean="0"/>
              <a:t>4/30/2024</a:t>
            </a:fld>
            <a:endParaRPr lang="en-US"/>
          </a:p>
        </p:txBody>
      </p:sp>
      <p:sp>
        <p:nvSpPr>
          <p:cNvPr id="5" name="Footer Placeholder 4"/>
          <p:cNvSpPr>
            <a:spLocks noGrp="1"/>
          </p:cNvSpPr>
          <p:nvPr>
            <p:ph type="ftr" sz="quarter" idx="3"/>
          </p:nvPr>
        </p:nvSpPr>
        <p:spPr>
          <a:xfrm>
            <a:off x="12721590" y="35595568"/>
            <a:ext cx="12961620" cy="2044700"/>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123390" y="35595568"/>
            <a:ext cx="8641080" cy="2044700"/>
          </a:xfrm>
          <a:prstGeom prst="rect">
            <a:avLst/>
          </a:prstGeom>
        </p:spPr>
        <p:txBody>
          <a:bodyPr vert="horz" lIns="91440" tIns="45720" rIns="91440" bIns="45720" rtlCol="0" anchor="ctr"/>
          <a:lstStyle>
            <a:lvl1pPr algn="r">
              <a:defRPr sz="5040">
                <a:solidFill>
                  <a:schemeClr val="tx1">
                    <a:tint val="75000"/>
                  </a:schemeClr>
                </a:solidFill>
              </a:defRPr>
            </a:lvl1pPr>
          </a:lstStyle>
          <a:p>
            <a:fld id="{0061848D-EA57-4F60-9A14-854C5AAD08F2}" type="slidenum">
              <a:rPr lang="en-US" smtClean="0"/>
              <a:t>‹#›</a:t>
            </a:fld>
            <a:endParaRPr lang="en-US"/>
          </a:p>
        </p:txBody>
      </p:sp>
    </p:spTree>
    <p:extLst>
      <p:ext uri="{BB962C8B-B14F-4D97-AF65-F5344CB8AC3E}">
        <p14:creationId xmlns:p14="http://schemas.microsoft.com/office/powerpoint/2010/main" val="352002720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doi.org/10.1145/3292500.3330734" TargetMode="External"/><Relationship Id="rId7"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s://www.kaggle.com/datasets/kishanpahadiya/indian-food-and-its-recipes-dataset-with-images"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9EF205-87E9-C3F8-4235-D28D23360412}"/>
              </a:ext>
            </a:extLst>
          </p:cNvPr>
          <p:cNvSpPr txBox="1"/>
          <p:nvPr/>
        </p:nvSpPr>
        <p:spPr>
          <a:xfrm>
            <a:off x="0" y="5174"/>
            <a:ext cx="38404800" cy="4893723"/>
          </a:xfrm>
          <a:prstGeom prst="rect">
            <a:avLst/>
          </a:prstGeom>
          <a:solidFill>
            <a:srgbClr val="A10043"/>
          </a:solidFill>
        </p:spPr>
        <p:txBody>
          <a:bodyPr wrap="square" rtlCol="0">
            <a:spAutoFit/>
          </a:bodyPr>
          <a:lstStyle/>
          <a:p>
            <a:endParaRPr lang="en-US" dirty="0"/>
          </a:p>
        </p:txBody>
      </p:sp>
      <p:pic>
        <p:nvPicPr>
          <p:cNvPr id="3" name="Picture 2" descr="Logo, company name&#10;&#10;Description automatically generated">
            <a:extLst>
              <a:ext uri="{FF2B5EF4-FFF2-40B4-BE49-F238E27FC236}">
                <a16:creationId xmlns:a16="http://schemas.microsoft.com/office/drawing/2014/main" id="{251CE8D4-4ABC-C8BF-8B26-AAE748281B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81023" y="435783"/>
            <a:ext cx="11201400" cy="4032504"/>
          </a:xfrm>
          <a:prstGeom prst="rect">
            <a:avLst/>
          </a:prstGeom>
        </p:spPr>
      </p:pic>
      <p:sp>
        <p:nvSpPr>
          <p:cNvPr id="5" name="TextBox 4">
            <a:extLst>
              <a:ext uri="{FF2B5EF4-FFF2-40B4-BE49-F238E27FC236}">
                <a16:creationId xmlns:a16="http://schemas.microsoft.com/office/drawing/2014/main" id="{AC5B0DA5-D69A-3610-5081-DDCED8DA7FC0}"/>
              </a:ext>
            </a:extLst>
          </p:cNvPr>
          <p:cNvSpPr txBox="1"/>
          <p:nvPr/>
        </p:nvSpPr>
        <p:spPr>
          <a:xfrm>
            <a:off x="4579980" y="3140326"/>
            <a:ext cx="19128763" cy="830997"/>
          </a:xfrm>
          <a:prstGeom prst="rect">
            <a:avLst/>
          </a:prstGeom>
          <a:noFill/>
        </p:spPr>
        <p:txBody>
          <a:bodyPr wrap="none" rtlCol="0">
            <a:spAutoFit/>
          </a:bodyPr>
          <a:lstStyle/>
          <a:p>
            <a:r>
              <a:rPr lang="en-US" sz="4800" dirty="0">
                <a:solidFill>
                  <a:schemeClr val="bg1"/>
                </a:solidFill>
              </a:rPr>
              <a:t>Rohan Sethi, Mulcahy Scholar; George K. Thiruvathukal, PhD. Faculty Mentor</a:t>
            </a:r>
          </a:p>
        </p:txBody>
      </p:sp>
      <p:sp>
        <p:nvSpPr>
          <p:cNvPr id="6" name="TextBox 5">
            <a:extLst>
              <a:ext uri="{FF2B5EF4-FFF2-40B4-BE49-F238E27FC236}">
                <a16:creationId xmlns:a16="http://schemas.microsoft.com/office/drawing/2014/main" id="{DA9C5C5E-33D2-4E85-6E17-448AD571DFF6}"/>
              </a:ext>
            </a:extLst>
          </p:cNvPr>
          <p:cNvSpPr txBox="1"/>
          <p:nvPr/>
        </p:nvSpPr>
        <p:spPr>
          <a:xfrm>
            <a:off x="722377" y="5367179"/>
            <a:ext cx="11797953" cy="911237"/>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Abstract</a:t>
            </a:r>
          </a:p>
        </p:txBody>
      </p:sp>
      <p:sp>
        <p:nvSpPr>
          <p:cNvPr id="7" name="TextBox 6">
            <a:extLst>
              <a:ext uri="{FF2B5EF4-FFF2-40B4-BE49-F238E27FC236}">
                <a16:creationId xmlns:a16="http://schemas.microsoft.com/office/drawing/2014/main" id="{7512C051-7820-DB1A-0248-A7CAF0285A0A}"/>
              </a:ext>
            </a:extLst>
          </p:cNvPr>
          <p:cNvSpPr txBox="1"/>
          <p:nvPr/>
        </p:nvSpPr>
        <p:spPr>
          <a:xfrm>
            <a:off x="722374" y="21196781"/>
            <a:ext cx="11797953" cy="890115"/>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Research Questions</a:t>
            </a:r>
          </a:p>
        </p:txBody>
      </p:sp>
      <p:sp>
        <p:nvSpPr>
          <p:cNvPr id="8" name="TextBox 7">
            <a:extLst>
              <a:ext uri="{FF2B5EF4-FFF2-40B4-BE49-F238E27FC236}">
                <a16:creationId xmlns:a16="http://schemas.microsoft.com/office/drawing/2014/main" id="{AFA7BC9C-F1E9-A7ED-E1A7-56F610A3802F}"/>
              </a:ext>
            </a:extLst>
          </p:cNvPr>
          <p:cNvSpPr txBox="1"/>
          <p:nvPr/>
        </p:nvSpPr>
        <p:spPr>
          <a:xfrm>
            <a:off x="13125395" y="5403755"/>
            <a:ext cx="14098655" cy="891994"/>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Methods and Design</a:t>
            </a:r>
          </a:p>
        </p:txBody>
      </p:sp>
      <p:sp>
        <p:nvSpPr>
          <p:cNvPr id="9" name="TextBox 8">
            <a:extLst>
              <a:ext uri="{FF2B5EF4-FFF2-40B4-BE49-F238E27FC236}">
                <a16:creationId xmlns:a16="http://schemas.microsoft.com/office/drawing/2014/main" id="{832D742C-D9EE-A550-A12E-33CE2080E1F1}"/>
              </a:ext>
            </a:extLst>
          </p:cNvPr>
          <p:cNvSpPr txBox="1"/>
          <p:nvPr/>
        </p:nvSpPr>
        <p:spPr>
          <a:xfrm>
            <a:off x="13251324" y="20045401"/>
            <a:ext cx="13972726" cy="905434"/>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Preliminary Results</a:t>
            </a:r>
          </a:p>
        </p:txBody>
      </p:sp>
      <p:sp>
        <p:nvSpPr>
          <p:cNvPr id="10" name="TextBox 9">
            <a:extLst>
              <a:ext uri="{FF2B5EF4-FFF2-40B4-BE49-F238E27FC236}">
                <a16:creationId xmlns:a16="http://schemas.microsoft.com/office/drawing/2014/main" id="{B786006B-C9C3-7289-BA63-5F7A5BCD5C6D}"/>
              </a:ext>
            </a:extLst>
          </p:cNvPr>
          <p:cNvSpPr txBox="1"/>
          <p:nvPr/>
        </p:nvSpPr>
        <p:spPr>
          <a:xfrm>
            <a:off x="27777739" y="5337902"/>
            <a:ext cx="10114703" cy="905434"/>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Discussion/Next Steps</a:t>
            </a:r>
          </a:p>
        </p:txBody>
      </p:sp>
      <p:sp>
        <p:nvSpPr>
          <p:cNvPr id="12" name="TextBox 11">
            <a:extLst>
              <a:ext uri="{FF2B5EF4-FFF2-40B4-BE49-F238E27FC236}">
                <a16:creationId xmlns:a16="http://schemas.microsoft.com/office/drawing/2014/main" id="{E94540A8-CD9B-D3B5-CC86-17023BF798A7}"/>
              </a:ext>
            </a:extLst>
          </p:cNvPr>
          <p:cNvSpPr txBox="1"/>
          <p:nvPr/>
        </p:nvSpPr>
        <p:spPr>
          <a:xfrm>
            <a:off x="27703184" y="23787263"/>
            <a:ext cx="9979239" cy="905434"/>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References</a:t>
            </a:r>
          </a:p>
        </p:txBody>
      </p:sp>
      <p:sp>
        <p:nvSpPr>
          <p:cNvPr id="17" name="TextBox 16">
            <a:extLst>
              <a:ext uri="{FF2B5EF4-FFF2-40B4-BE49-F238E27FC236}">
                <a16:creationId xmlns:a16="http://schemas.microsoft.com/office/drawing/2014/main" id="{D273AC07-CE8F-9EFA-BD0C-79D332CEA543}"/>
              </a:ext>
            </a:extLst>
          </p:cNvPr>
          <p:cNvSpPr txBox="1"/>
          <p:nvPr/>
        </p:nvSpPr>
        <p:spPr>
          <a:xfrm>
            <a:off x="-122892" y="37494192"/>
            <a:ext cx="38404801" cy="905434"/>
          </a:xfrm>
          <a:prstGeom prst="rect">
            <a:avLst/>
          </a:prstGeom>
          <a:solidFill>
            <a:srgbClr val="A10043"/>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8A9489FC-8B6D-341C-2687-2F1BAAA7B289}"/>
              </a:ext>
            </a:extLst>
          </p:cNvPr>
          <p:cNvSpPr txBox="1"/>
          <p:nvPr/>
        </p:nvSpPr>
        <p:spPr>
          <a:xfrm>
            <a:off x="5400675" y="725240"/>
            <a:ext cx="17337023" cy="2123658"/>
          </a:xfrm>
          <a:prstGeom prst="rect">
            <a:avLst/>
          </a:prstGeom>
          <a:noFill/>
        </p:spPr>
        <p:txBody>
          <a:bodyPr wrap="square" rtlCol="0">
            <a:spAutoFit/>
          </a:bodyPr>
          <a:lstStyle/>
          <a:p>
            <a:pPr algn="ctr"/>
            <a:r>
              <a:rPr lang="en-US" sz="6600" b="1" dirty="0">
                <a:solidFill>
                  <a:schemeClr val="bg1"/>
                </a:solidFill>
              </a:rPr>
              <a:t>A Computer Vision Solution to Cross-cultural Food Image Classification and Nutrition Logging</a:t>
            </a:r>
          </a:p>
        </p:txBody>
      </p:sp>
      <p:sp>
        <p:nvSpPr>
          <p:cNvPr id="32" name="TextBox 31">
            <a:extLst>
              <a:ext uri="{FF2B5EF4-FFF2-40B4-BE49-F238E27FC236}">
                <a16:creationId xmlns:a16="http://schemas.microsoft.com/office/drawing/2014/main" id="{FDDF4956-6432-4CCD-47BF-8D5385D1557C}"/>
              </a:ext>
            </a:extLst>
          </p:cNvPr>
          <p:cNvSpPr txBox="1"/>
          <p:nvPr/>
        </p:nvSpPr>
        <p:spPr>
          <a:xfrm>
            <a:off x="27625911" y="24914022"/>
            <a:ext cx="10056512" cy="13419058"/>
          </a:xfrm>
          <a:prstGeom prst="rect">
            <a:avLst/>
          </a:prstGeom>
          <a:noFill/>
        </p:spPr>
        <p:txBody>
          <a:bodyPr wrap="square" rtlCol="0">
            <a:spAutoFit/>
          </a:bodyPr>
          <a:lstStyle/>
          <a:p>
            <a:pPr marL="914400" indent="-914400">
              <a:buFont typeface="+mj-lt"/>
              <a:buAutoNum type="arabicPeriod"/>
            </a:pPr>
            <a:r>
              <a:rPr lang="en-US" sz="2700" b="0" i="0" u="none" strike="noStrike" dirty="0">
                <a:effectLst/>
                <a:latin typeface="Times New Roman" panose="02020603050405020304" pitchFamily="18" charset="0"/>
              </a:rPr>
              <a:t>Tahir GA, Loo CK. A Comprehensive Survey of Image-Based Food Recognition and Volume Estimation Methods for Dietary Assessment. Healthcare (Basel). 2021 Dec 3;9(12):1676. </a:t>
            </a:r>
            <a:r>
              <a:rPr lang="en-US" sz="2700" b="0" i="0" u="none" strike="noStrike" dirty="0" err="1">
                <a:effectLst/>
                <a:latin typeface="Times New Roman" panose="02020603050405020304" pitchFamily="18" charset="0"/>
              </a:rPr>
              <a:t>doi</a:t>
            </a:r>
            <a:r>
              <a:rPr lang="en-US" sz="2700" b="0" i="0" u="none" strike="noStrike" dirty="0">
                <a:effectLst/>
                <a:latin typeface="Times New Roman" panose="02020603050405020304" pitchFamily="18" charset="0"/>
              </a:rPr>
              <a:t>: 10.3390/healthcare9121676. PMID: 34946400; PMCID: PMC8700885.</a:t>
            </a:r>
          </a:p>
          <a:p>
            <a:pPr marL="914400" indent="-914400">
              <a:buFont typeface="+mj-lt"/>
              <a:buAutoNum type="arabicPeriod"/>
            </a:pPr>
            <a:r>
              <a:rPr lang="en-US" sz="2700" b="0" i="0" u="none" strike="noStrike" dirty="0">
                <a:effectLst/>
                <a:latin typeface="Times New Roman" panose="02020603050405020304" pitchFamily="18" charset="0"/>
              </a:rPr>
              <a:t>Doyen Sahoo, Wang Hao, Shu Ke, Wu </a:t>
            </a:r>
            <a:r>
              <a:rPr lang="en-US" sz="2700" b="0" i="0" u="none" strike="noStrike" dirty="0" err="1">
                <a:effectLst/>
                <a:latin typeface="Times New Roman" panose="02020603050405020304" pitchFamily="18" charset="0"/>
              </a:rPr>
              <a:t>Xiongwei</a:t>
            </a:r>
            <a:r>
              <a:rPr lang="en-US" sz="2700" b="0" i="0" u="none" strike="noStrike" dirty="0">
                <a:effectLst/>
                <a:latin typeface="Times New Roman" panose="02020603050405020304" pitchFamily="18" charset="0"/>
              </a:rPr>
              <a:t>, Hung Le, </a:t>
            </a:r>
            <a:r>
              <a:rPr lang="en-US" sz="2700" b="0" i="0" u="none" strike="noStrike" dirty="0" err="1">
                <a:effectLst/>
                <a:latin typeface="Times New Roman" panose="02020603050405020304" pitchFamily="18" charset="0"/>
              </a:rPr>
              <a:t>Palakorn</a:t>
            </a:r>
            <a:r>
              <a:rPr lang="en-US" sz="2700" b="0" i="0" u="none" strike="noStrike" dirty="0">
                <a:effectLst/>
                <a:latin typeface="Times New Roman" panose="02020603050405020304" pitchFamily="18" charset="0"/>
              </a:rPr>
              <a:t> </a:t>
            </a:r>
            <a:r>
              <a:rPr lang="en-US" sz="2700" b="0" i="0" u="none" strike="noStrike" dirty="0" err="1">
                <a:effectLst/>
                <a:latin typeface="Times New Roman" panose="02020603050405020304" pitchFamily="18" charset="0"/>
              </a:rPr>
              <a:t>Achananuparp</a:t>
            </a:r>
            <a:r>
              <a:rPr lang="en-US" sz="2700" b="0" i="0" u="none" strike="noStrike" dirty="0">
                <a:effectLst/>
                <a:latin typeface="Times New Roman" panose="02020603050405020304" pitchFamily="18" charset="0"/>
              </a:rPr>
              <a:t>, Ee-Peng Lim, and Steven C. H. Hoi. 2019. </a:t>
            </a:r>
            <a:r>
              <a:rPr lang="en-US" sz="2700" b="0" i="0" u="none" strike="noStrike" dirty="0" err="1">
                <a:effectLst/>
                <a:latin typeface="Times New Roman" panose="02020603050405020304" pitchFamily="18" charset="0"/>
              </a:rPr>
              <a:t>FoodAI</a:t>
            </a:r>
            <a:r>
              <a:rPr lang="en-US" sz="2700" b="0" i="0" u="none" strike="noStrike" dirty="0">
                <a:effectLst/>
                <a:latin typeface="Times New Roman" panose="02020603050405020304" pitchFamily="18" charset="0"/>
              </a:rPr>
              <a:t>: Food Image Recognition via Deep Learning for Smart Food Logging. In Proceedings of the 25th ACM SIGKDD International Conference on Knowledge Discovery &amp; Data Mining (KDD '19). Association for Computing Machinery, New York, NY, USA, 2260–2268. </a:t>
            </a:r>
            <a:r>
              <a:rPr lang="en-US" sz="2700" b="0" i="0" u="sng" strike="noStrike" dirty="0">
                <a:effectLst/>
                <a:latin typeface="Times New Roman" panose="02020603050405020304" pitchFamily="18" charset="0"/>
                <a:hlinkClick r:id="rId3">
                  <a:extLst>
                    <a:ext uri="{A12FA001-AC4F-418D-AE19-62706E023703}">
                      <ahyp:hlinkClr xmlns:ahyp="http://schemas.microsoft.com/office/drawing/2018/hyperlinkcolor" val="tx"/>
                    </a:ext>
                  </a:extLst>
                </a:hlinkClick>
              </a:rPr>
              <a:t>https://doi.org/10.1145/3292500.3330734</a:t>
            </a:r>
            <a:endParaRPr lang="en-US" sz="2700" b="0" i="0" u="none" strike="noStrike" dirty="0">
              <a:effectLst/>
              <a:latin typeface="Times New Roman" panose="02020603050405020304" pitchFamily="18" charset="0"/>
            </a:endParaRPr>
          </a:p>
          <a:p>
            <a:pPr marL="914400" indent="-914400">
              <a:buFont typeface="+mj-lt"/>
              <a:buAutoNum type="arabicPeriod"/>
            </a:pPr>
            <a:r>
              <a:rPr lang="en-US" sz="2700" b="0" i="0" u="none" strike="noStrike" dirty="0">
                <a:effectLst/>
                <a:latin typeface="Times New Roman" panose="02020603050405020304" pitchFamily="18" charset="0"/>
              </a:rPr>
              <a:t>H. Zhao, K. -H. Yap, A. C. </a:t>
            </a:r>
            <a:r>
              <a:rPr lang="en-US" sz="2700" b="0" i="0" u="none" strike="noStrike" dirty="0" err="1">
                <a:effectLst/>
                <a:latin typeface="Times New Roman" panose="02020603050405020304" pitchFamily="18" charset="0"/>
              </a:rPr>
              <a:t>Kot</a:t>
            </a:r>
            <a:r>
              <a:rPr lang="en-US" sz="2700" b="0" i="0" u="none" strike="noStrike" dirty="0">
                <a:effectLst/>
                <a:latin typeface="Times New Roman" panose="02020603050405020304" pitchFamily="18" charset="0"/>
              </a:rPr>
              <a:t>, L. Duan and N. -M. Cheung, "Few-Shot and Many-Shot Fusion Learning in Mobile Visual Food Recognition," 2019 IEEE International Symposium on Circuits and Systems (ISCAS), Sapporo, Japan, 2019, pp. 1-5, </a:t>
            </a:r>
            <a:r>
              <a:rPr lang="en-US" sz="2700" b="0" i="0" u="none" strike="noStrike" dirty="0" err="1">
                <a:effectLst/>
                <a:latin typeface="Times New Roman" panose="02020603050405020304" pitchFamily="18" charset="0"/>
              </a:rPr>
              <a:t>doi</a:t>
            </a:r>
            <a:r>
              <a:rPr lang="en-US" sz="2700" b="0" i="0" u="none" strike="noStrike" dirty="0">
                <a:effectLst/>
                <a:latin typeface="Times New Roman" panose="02020603050405020304" pitchFamily="18" charset="0"/>
              </a:rPr>
              <a:t>: 10.1109/ISCAS.2019.8702564.</a:t>
            </a:r>
          </a:p>
          <a:p>
            <a:pPr marL="914400" indent="-914400">
              <a:buFont typeface="+mj-lt"/>
              <a:buAutoNum type="arabicPeriod"/>
            </a:pPr>
            <a:r>
              <a:rPr lang="en-US" sz="2700" b="0" i="0" u="none" strike="noStrike" dirty="0">
                <a:effectLst/>
                <a:latin typeface="Times New Roman" panose="02020603050405020304" pitchFamily="18" charset="0"/>
              </a:rPr>
              <a:t>An G, Akiba M, </a:t>
            </a:r>
            <a:r>
              <a:rPr lang="en-US" sz="2700" b="0" i="0" u="none" strike="noStrike" dirty="0" err="1">
                <a:effectLst/>
                <a:latin typeface="Times New Roman" panose="02020603050405020304" pitchFamily="18" charset="0"/>
              </a:rPr>
              <a:t>Omodaka</a:t>
            </a:r>
            <a:r>
              <a:rPr lang="en-US" sz="2700" b="0" i="0" u="none" strike="noStrike" dirty="0">
                <a:effectLst/>
                <a:latin typeface="Times New Roman" panose="02020603050405020304" pitchFamily="18" charset="0"/>
              </a:rPr>
              <a:t> K, Nakazawa T, Yokota H. Hierarchical deep learning models using transfer learning for disease detection and classification based on small number of medical images. Sci Rep. 2021 Mar 1;11(1):4250. </a:t>
            </a:r>
            <a:r>
              <a:rPr lang="en-US" sz="2700" b="0" i="0" u="none" strike="noStrike" dirty="0" err="1">
                <a:effectLst/>
                <a:latin typeface="Times New Roman" panose="02020603050405020304" pitchFamily="18" charset="0"/>
              </a:rPr>
              <a:t>doi</a:t>
            </a:r>
            <a:r>
              <a:rPr lang="en-US" sz="2700" b="0" i="0" u="none" strike="noStrike" dirty="0">
                <a:effectLst/>
                <a:latin typeface="Times New Roman" panose="02020603050405020304" pitchFamily="18" charset="0"/>
              </a:rPr>
              <a:t>: 10.1038/s41598-021-83503-7. PMID: </a:t>
            </a:r>
            <a:r>
              <a:rPr lang="en-US" sz="2700" dirty="0">
                <a:latin typeface="Times New Roman" panose="02020603050405020304" pitchFamily="18" charset="0"/>
              </a:rPr>
              <a:t>33649375; PMCID: PMC7921640.</a:t>
            </a:r>
          </a:p>
          <a:p>
            <a:pPr marL="914400" indent="-914400">
              <a:buFont typeface="+mj-lt"/>
              <a:buAutoNum type="arabicPeriod"/>
            </a:pPr>
            <a:r>
              <a:rPr lang="en-US" sz="2700" dirty="0">
                <a:latin typeface="Times New Roman" panose="02020603050405020304" pitchFamily="18" charset="0"/>
                <a:hlinkClick r:id="rId4">
                  <a:extLst>
                    <a:ext uri="{A12FA001-AC4F-418D-AE19-62706E023703}">
                      <ahyp:hlinkClr xmlns:ahyp="http://schemas.microsoft.com/office/drawing/2018/hyperlinkcolor" val="tx"/>
                    </a:ext>
                  </a:extLst>
                </a:hlinkClick>
              </a:rPr>
              <a:t>https://www.kaggle.com/datasets/kishanpahadiya/indian-food-and-its-recipes-dataset-with-images</a:t>
            </a:r>
            <a:endParaRPr lang="en-US" sz="2700" dirty="0">
              <a:latin typeface="Times New Roman" panose="02020603050405020304" pitchFamily="18" charset="0"/>
            </a:endParaRPr>
          </a:p>
          <a:p>
            <a:pPr marL="914400" indent="-914400">
              <a:buFont typeface="+mj-lt"/>
              <a:buAutoNum type="arabicPeriod"/>
            </a:pPr>
            <a:r>
              <a:rPr lang="en-US" sz="2700" dirty="0">
                <a:latin typeface="Times New Roman" panose="02020603050405020304" pitchFamily="18" charset="0"/>
              </a:rPr>
              <a:t>https://tfhub.dev/google/imagenet/mobilenet_v1_100_224/feature_vector/5</a:t>
            </a:r>
          </a:p>
          <a:p>
            <a:pPr marL="914400" indent="-914400">
              <a:buFont typeface="+mj-lt"/>
              <a:buAutoNum type="arabicPeriod"/>
            </a:pPr>
            <a:r>
              <a:rPr lang="en-US" sz="2700" dirty="0">
                <a:latin typeface="Times New Roman" panose="02020603050405020304" pitchFamily="18" charset="0"/>
              </a:rPr>
              <a:t>https://tfhub.dev/google/seefood/segmenter/mobile_food_segmenter_V1/1</a:t>
            </a:r>
          </a:p>
          <a:p>
            <a:pPr marL="914400" indent="-914400">
              <a:buFont typeface="+mj-lt"/>
              <a:buAutoNum type="arabicPeriod"/>
            </a:pPr>
            <a:endParaRPr lang="en-US" sz="2800" dirty="0">
              <a:solidFill>
                <a:srgbClr val="000000"/>
              </a:solidFill>
              <a:latin typeface="Times New Roman" panose="02020603050405020304" pitchFamily="18" charset="0"/>
            </a:endParaRPr>
          </a:p>
          <a:p>
            <a:pPr marL="914400" indent="-914400">
              <a:buFont typeface="+mj-lt"/>
              <a:buAutoNum type="arabicPeriod"/>
            </a:pPr>
            <a:endParaRPr lang="en-US" sz="2800" dirty="0"/>
          </a:p>
        </p:txBody>
      </p:sp>
      <p:sp>
        <p:nvSpPr>
          <p:cNvPr id="34" name="TextBox 33">
            <a:extLst>
              <a:ext uri="{FF2B5EF4-FFF2-40B4-BE49-F238E27FC236}">
                <a16:creationId xmlns:a16="http://schemas.microsoft.com/office/drawing/2014/main" id="{D55E9830-CCD1-7899-1378-F78D0AF80676}"/>
              </a:ext>
            </a:extLst>
          </p:cNvPr>
          <p:cNvSpPr txBox="1"/>
          <p:nvPr/>
        </p:nvSpPr>
        <p:spPr>
          <a:xfrm>
            <a:off x="722377" y="6407562"/>
            <a:ext cx="11797953" cy="14865608"/>
          </a:xfrm>
          <a:prstGeom prst="rect">
            <a:avLst/>
          </a:prstGeom>
          <a:noFill/>
        </p:spPr>
        <p:txBody>
          <a:bodyPr wrap="square">
            <a:spAutoFit/>
          </a:bodyPr>
          <a:lstStyle/>
          <a:p>
            <a:r>
              <a:rPr lang="en-US" sz="4000" b="0" i="0" u="none" strike="noStrike" dirty="0">
                <a:solidFill>
                  <a:srgbClr val="000000"/>
                </a:solidFill>
                <a:effectLst/>
                <a:latin typeface="Times New Roman" panose="02020603050405020304" pitchFamily="18" charset="0"/>
              </a:rPr>
              <a:t>The US is a culturally and ethnically diverse country, and with this diversity comes a myriad of cuisines and eating habits that expand well beyond that of western culture. Each of these meals have their own good and bad effects when it comes to the nutritional value and its potential impact on human health [1]. Thus, there is a greater need for people to be able to access the nutritional profile of their diverse daily meals and better manage their health [1]. A revolutionary solution to democratize food image classification and nutritional logging is using deep learning to extract that information from analyzing images a user inputs. However, current computer vision (a subspeciality of deep learning) applications that are used to classify foods </a:t>
            </a:r>
            <a:r>
              <a:rPr lang="en-US" sz="4000" dirty="0">
                <a:solidFill>
                  <a:srgbClr val="000000"/>
                </a:solidFill>
                <a:latin typeface="Times New Roman" panose="02020603050405020304" pitchFamily="18" charset="0"/>
              </a:rPr>
              <a:t>are</a:t>
            </a:r>
            <a:r>
              <a:rPr lang="en-US" sz="4000" b="0" i="0" u="none" strike="noStrike" dirty="0">
                <a:solidFill>
                  <a:srgbClr val="000000"/>
                </a:solidFill>
                <a:effectLst/>
                <a:latin typeface="Times New Roman" panose="02020603050405020304" pitchFamily="18" charset="0"/>
              </a:rPr>
              <a:t> limited by the western-biased datasets they are trained on [2]. Additionally, a diverse image dataset for training computational models for classification is not plausible as there are just too many cuisines for any model to [1]. Clearly there is a need for a pipeline that can learn to predict new categories of foods continuously. In this project, we propose to design an adaptable prototype pipeline using hierarchical neural networks which can classify international food images the model has rarely or never seen.</a:t>
            </a:r>
            <a:endParaRPr lang="en-US" sz="4000" dirty="0"/>
          </a:p>
        </p:txBody>
      </p:sp>
      <p:sp>
        <p:nvSpPr>
          <p:cNvPr id="36" name="TextBox 35">
            <a:extLst>
              <a:ext uri="{FF2B5EF4-FFF2-40B4-BE49-F238E27FC236}">
                <a16:creationId xmlns:a16="http://schemas.microsoft.com/office/drawing/2014/main" id="{97AE669F-A9A9-7A00-4E9D-BAC552D80B9C}"/>
              </a:ext>
            </a:extLst>
          </p:cNvPr>
          <p:cNvSpPr txBox="1"/>
          <p:nvPr/>
        </p:nvSpPr>
        <p:spPr>
          <a:xfrm>
            <a:off x="735221" y="22311044"/>
            <a:ext cx="11797953" cy="5016758"/>
          </a:xfrm>
          <a:prstGeom prst="rect">
            <a:avLst/>
          </a:prstGeom>
          <a:noFill/>
        </p:spPr>
        <p:txBody>
          <a:bodyPr wrap="square" rtlCol="0">
            <a:spAutoFit/>
          </a:bodyPr>
          <a:lstStyle/>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Would image, text, or a combination of both data modalities aide in prediction of new cuisines?</a:t>
            </a:r>
          </a:p>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Would a hierarchical classification network or vanilla feedforward network prove to be better at predicting foods?</a:t>
            </a:r>
          </a:p>
          <a:p>
            <a:pPr marL="1888236" lvl="1" indent="-571500">
              <a:buFont typeface="Arial" panose="020B0604020202020204" pitchFamily="34" charset="0"/>
              <a:buChar char="•"/>
            </a:pPr>
            <a:r>
              <a:rPr lang="en-US" sz="4000" dirty="0">
                <a:solidFill>
                  <a:srgbClr val="000000"/>
                </a:solidFill>
                <a:latin typeface="Times New Roman" panose="02020603050405020304" pitchFamily="18" charset="0"/>
              </a:rPr>
              <a:t>Should categories in the hierarchy be fixed or determined in an unsupervised fashion or a combination of both?</a:t>
            </a:r>
          </a:p>
        </p:txBody>
      </p:sp>
      <p:sp>
        <p:nvSpPr>
          <p:cNvPr id="37" name="TextBox 36">
            <a:extLst>
              <a:ext uri="{FF2B5EF4-FFF2-40B4-BE49-F238E27FC236}">
                <a16:creationId xmlns:a16="http://schemas.microsoft.com/office/drawing/2014/main" id="{BA39DDD0-2A45-D6D1-660D-98D4DEBC2922}"/>
              </a:ext>
            </a:extLst>
          </p:cNvPr>
          <p:cNvSpPr txBox="1"/>
          <p:nvPr/>
        </p:nvSpPr>
        <p:spPr>
          <a:xfrm>
            <a:off x="722376" y="32141250"/>
            <a:ext cx="11797953" cy="890115"/>
          </a:xfrm>
          <a:prstGeom prst="rect">
            <a:avLst/>
          </a:prstGeom>
          <a:solidFill>
            <a:srgbClr val="A10043"/>
          </a:solidFill>
          <a:ln w="127000">
            <a:solidFill>
              <a:schemeClr val="tx1"/>
            </a:solidFill>
          </a:ln>
        </p:spPr>
        <p:txBody>
          <a:bodyPr wrap="square" rtlCol="0">
            <a:spAutoFit/>
          </a:bodyPr>
          <a:lstStyle/>
          <a:p>
            <a:pPr algn="ctr"/>
            <a:r>
              <a:rPr lang="en-US" b="1" dirty="0">
                <a:solidFill>
                  <a:schemeClr val="bg1"/>
                </a:solidFill>
              </a:rPr>
              <a:t>Data</a:t>
            </a:r>
          </a:p>
        </p:txBody>
      </p:sp>
      <p:sp>
        <p:nvSpPr>
          <p:cNvPr id="38" name="TextBox 37">
            <a:extLst>
              <a:ext uri="{FF2B5EF4-FFF2-40B4-BE49-F238E27FC236}">
                <a16:creationId xmlns:a16="http://schemas.microsoft.com/office/drawing/2014/main" id="{3EA0858C-C037-7845-A15D-1BCC387965E7}"/>
              </a:ext>
            </a:extLst>
          </p:cNvPr>
          <p:cNvSpPr txBox="1"/>
          <p:nvPr/>
        </p:nvSpPr>
        <p:spPr>
          <a:xfrm>
            <a:off x="722375" y="33111432"/>
            <a:ext cx="11797953" cy="4401205"/>
          </a:xfrm>
          <a:prstGeom prst="rect">
            <a:avLst/>
          </a:prstGeom>
          <a:noFill/>
        </p:spPr>
        <p:txBody>
          <a:bodyPr wrap="square" rtlCol="0">
            <a:spAutoFit/>
          </a:bodyPr>
          <a:lstStyle/>
          <a:p>
            <a:r>
              <a:rPr lang="en-US" sz="4000" dirty="0">
                <a:solidFill>
                  <a:srgbClr val="000000"/>
                </a:solidFill>
                <a:latin typeface="Times New Roman" panose="02020603050405020304" pitchFamily="18" charset="0"/>
              </a:rPr>
              <a:t>For these experiments, we originally hoped to run a crowd sourcing study to collect real time different food cuisines that residents of the US eat, which would require some form of approval/review. However, due to time constraints we found a precompiled Indian food dataset with over 50+ different cuisines and utilized this dataset for initial results [5].</a:t>
            </a:r>
          </a:p>
        </p:txBody>
      </p:sp>
      <p:sp>
        <p:nvSpPr>
          <p:cNvPr id="42" name="TextBox 41">
            <a:extLst>
              <a:ext uri="{FF2B5EF4-FFF2-40B4-BE49-F238E27FC236}">
                <a16:creationId xmlns:a16="http://schemas.microsoft.com/office/drawing/2014/main" id="{00233805-3669-344D-DD34-60719EFBCAD3}"/>
              </a:ext>
            </a:extLst>
          </p:cNvPr>
          <p:cNvSpPr txBox="1"/>
          <p:nvPr/>
        </p:nvSpPr>
        <p:spPr>
          <a:xfrm>
            <a:off x="13125394" y="6428146"/>
            <a:ext cx="14098655" cy="9941183"/>
          </a:xfrm>
          <a:prstGeom prst="rect">
            <a:avLst/>
          </a:prstGeom>
          <a:noFill/>
        </p:spPr>
        <p:txBody>
          <a:bodyPr wrap="square">
            <a:spAutoFit/>
          </a:bodyPr>
          <a:lstStyle/>
          <a:p>
            <a:r>
              <a:rPr lang="en-US" sz="4000" dirty="0">
                <a:solidFill>
                  <a:srgbClr val="000000"/>
                </a:solidFill>
                <a:latin typeface="Times New Roman" panose="02020603050405020304" pitchFamily="18" charset="0"/>
              </a:rPr>
              <a:t>The dataset contained 4000+ images and further information about the recipes documented. 80-10-10 data split applied. We extracted the images, cuisine, diet, course, and instructions features. Below are the steps we have taken so far:</a:t>
            </a:r>
          </a:p>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To address our first question, we first needed to convert the food images and the instructions into vectors. For this we utilized pretrained food image feature extractor from TensorFlow Hub and word2vec to convert images/text into numbers [6][7].</a:t>
            </a:r>
          </a:p>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We then trailed 3 inputs: only instructions, only images, sum of both</a:t>
            </a:r>
          </a:p>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We then reduced the dimensionality of the features. This was to ensure that the sheer size of features does not prevent recipe correlations. We visually analyzed 3 principal components</a:t>
            </a:r>
          </a:p>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Finally, we clustered the data using </a:t>
            </a:r>
            <a:r>
              <a:rPr lang="en-US" sz="4000" dirty="0" err="1">
                <a:solidFill>
                  <a:srgbClr val="000000"/>
                </a:solidFill>
                <a:latin typeface="Times New Roman" panose="02020603050405020304" pitchFamily="18" charset="0"/>
              </a:rPr>
              <a:t>KMeans</a:t>
            </a:r>
            <a:r>
              <a:rPr lang="en-US" sz="4000" dirty="0">
                <a:solidFill>
                  <a:srgbClr val="000000"/>
                </a:solidFill>
                <a:latin typeface="Times New Roman" panose="02020603050405020304" pitchFamily="18" charset="0"/>
              </a:rPr>
              <a:t> clustering (n=56). The number we chose was the max number of categories that the recipes belong, however this is arbitrary</a:t>
            </a:r>
          </a:p>
        </p:txBody>
      </p:sp>
      <p:sp>
        <p:nvSpPr>
          <p:cNvPr id="44" name="TextBox 43">
            <a:extLst>
              <a:ext uri="{FF2B5EF4-FFF2-40B4-BE49-F238E27FC236}">
                <a16:creationId xmlns:a16="http://schemas.microsoft.com/office/drawing/2014/main" id="{87F767F4-D1B9-9585-2EF7-8DB099DDE312}"/>
              </a:ext>
            </a:extLst>
          </p:cNvPr>
          <p:cNvSpPr txBox="1"/>
          <p:nvPr/>
        </p:nvSpPr>
        <p:spPr>
          <a:xfrm>
            <a:off x="27777738" y="6355095"/>
            <a:ext cx="10114704" cy="18558927"/>
          </a:xfrm>
          <a:prstGeom prst="rect">
            <a:avLst/>
          </a:prstGeom>
          <a:noFill/>
        </p:spPr>
        <p:txBody>
          <a:bodyPr wrap="square">
            <a:spAutoFit/>
          </a:bodyPr>
          <a:lstStyle/>
          <a:p>
            <a:r>
              <a:rPr lang="en-US" sz="4000" dirty="0">
                <a:solidFill>
                  <a:srgbClr val="000000"/>
                </a:solidFill>
                <a:latin typeface="Times New Roman" panose="02020603050405020304" pitchFamily="18" charset="0"/>
              </a:rPr>
              <a:t>It is clear to see from the results that the image data demonstrates no clear separation of recipes, while text data demonstrates a few clusters of categories. We believe that combining both data modalities provides a balance of having some categorical separation and room for hierarchical separation beyond the first.</a:t>
            </a:r>
          </a:p>
          <a:p>
            <a:endParaRPr lang="en-US" sz="4000" dirty="0">
              <a:solidFill>
                <a:srgbClr val="000000"/>
              </a:solidFill>
              <a:latin typeface="Times New Roman" panose="02020603050405020304" pitchFamily="18" charset="0"/>
            </a:endParaRPr>
          </a:p>
          <a:p>
            <a:r>
              <a:rPr lang="en-US" sz="4000" dirty="0">
                <a:solidFill>
                  <a:srgbClr val="000000"/>
                </a:solidFill>
                <a:latin typeface="Times New Roman" panose="02020603050405020304" pitchFamily="18" charset="0"/>
              </a:rPr>
              <a:t>Additionally, we don’t think all hierarchical-steps in the prediction framework should be fixed since the results show how difficult it is to see the extracted features matching the dataset applied labels. Rather having one layer fixed and the rest automatically generated allows for both flexibility and adaptability for new entries.</a:t>
            </a:r>
          </a:p>
          <a:p>
            <a:endParaRPr lang="en-US" sz="4000" dirty="0">
              <a:solidFill>
                <a:srgbClr val="000000"/>
              </a:solidFill>
              <a:latin typeface="Times New Roman" panose="02020603050405020304" pitchFamily="18" charset="0"/>
            </a:endParaRPr>
          </a:p>
          <a:p>
            <a:r>
              <a:rPr lang="en-US" sz="4000" dirty="0">
                <a:solidFill>
                  <a:srgbClr val="000000"/>
                </a:solidFill>
                <a:latin typeface="Times New Roman" panose="02020603050405020304" pitchFamily="18" charset="0"/>
              </a:rPr>
              <a:t>Along these lines, we plan to retrain image feature vector to predict cuisines. We believe the prediction framework would benefit from dividing the recipes into multiple categories (56 in this case) and within each of those categories have another set of networks to separate into cluster-based categories. This would allow for ease of adding in new recipes as only a subset of networks would need to be retrained to accommodate new food items and require less image/text data to train on since there would be less parameters to fit. </a:t>
            </a:r>
          </a:p>
          <a:p>
            <a:endParaRPr lang="en-US" sz="4000" dirty="0">
              <a:solidFill>
                <a:srgbClr val="000000"/>
              </a:solidFill>
              <a:latin typeface="Times New Roman" panose="02020603050405020304" pitchFamily="18" charset="0"/>
            </a:endParaRPr>
          </a:p>
        </p:txBody>
      </p:sp>
      <p:pic>
        <p:nvPicPr>
          <p:cNvPr id="46" name="Picture 45">
            <a:extLst>
              <a:ext uri="{FF2B5EF4-FFF2-40B4-BE49-F238E27FC236}">
                <a16:creationId xmlns:a16="http://schemas.microsoft.com/office/drawing/2014/main" id="{DF8B641F-2321-456A-3B0E-518D58E77FB2}"/>
              </a:ext>
            </a:extLst>
          </p:cNvPr>
          <p:cNvPicPr>
            <a:picLocks noChangeAspect="1"/>
          </p:cNvPicPr>
          <p:nvPr/>
        </p:nvPicPr>
        <p:blipFill rotWithShape="1">
          <a:blip r:embed="rId5"/>
          <a:srcRect l="20467" t="13370" r="11082" b="6066"/>
          <a:stretch/>
        </p:blipFill>
        <p:spPr>
          <a:xfrm>
            <a:off x="13200434" y="27341604"/>
            <a:ext cx="6778399" cy="5040091"/>
          </a:xfrm>
          <a:prstGeom prst="rect">
            <a:avLst/>
          </a:prstGeom>
        </p:spPr>
      </p:pic>
      <p:pic>
        <p:nvPicPr>
          <p:cNvPr id="48" name="Picture 47">
            <a:extLst>
              <a:ext uri="{FF2B5EF4-FFF2-40B4-BE49-F238E27FC236}">
                <a16:creationId xmlns:a16="http://schemas.microsoft.com/office/drawing/2014/main" id="{717B4020-8662-862D-D700-684D8273A06B}"/>
              </a:ext>
            </a:extLst>
          </p:cNvPr>
          <p:cNvPicPr>
            <a:picLocks noChangeAspect="1"/>
          </p:cNvPicPr>
          <p:nvPr/>
        </p:nvPicPr>
        <p:blipFill rotWithShape="1">
          <a:blip r:embed="rId6"/>
          <a:srcRect l="22110" t="12999" r="9441" b="6299"/>
          <a:stretch/>
        </p:blipFill>
        <p:spPr>
          <a:xfrm>
            <a:off x="12930194" y="21636403"/>
            <a:ext cx="6310516" cy="5092988"/>
          </a:xfrm>
          <a:prstGeom prst="rect">
            <a:avLst/>
          </a:prstGeom>
        </p:spPr>
      </p:pic>
      <p:pic>
        <p:nvPicPr>
          <p:cNvPr id="50" name="Picture 49">
            <a:extLst>
              <a:ext uri="{FF2B5EF4-FFF2-40B4-BE49-F238E27FC236}">
                <a16:creationId xmlns:a16="http://schemas.microsoft.com/office/drawing/2014/main" id="{02523B78-13C5-C6A6-BF57-EA91956825F3}"/>
              </a:ext>
            </a:extLst>
          </p:cNvPr>
          <p:cNvPicPr>
            <a:picLocks noChangeAspect="1"/>
          </p:cNvPicPr>
          <p:nvPr/>
        </p:nvPicPr>
        <p:blipFill rotWithShape="1">
          <a:blip r:embed="rId7"/>
          <a:srcRect l="19155" t="14873" r="9436" b="8285"/>
          <a:stretch/>
        </p:blipFill>
        <p:spPr>
          <a:xfrm>
            <a:off x="20575229" y="21870699"/>
            <a:ext cx="6981845" cy="5092988"/>
          </a:xfrm>
          <a:prstGeom prst="rect">
            <a:avLst/>
          </a:prstGeom>
        </p:spPr>
      </p:pic>
      <p:sp>
        <p:nvSpPr>
          <p:cNvPr id="55" name="TextBox 54">
            <a:extLst>
              <a:ext uri="{FF2B5EF4-FFF2-40B4-BE49-F238E27FC236}">
                <a16:creationId xmlns:a16="http://schemas.microsoft.com/office/drawing/2014/main" id="{A6884ECE-2151-F160-EC95-FF6BEB72BC67}"/>
              </a:ext>
            </a:extLst>
          </p:cNvPr>
          <p:cNvSpPr txBox="1"/>
          <p:nvPr/>
        </p:nvSpPr>
        <p:spPr>
          <a:xfrm>
            <a:off x="14354347" y="20977937"/>
            <a:ext cx="3232873" cy="890115"/>
          </a:xfrm>
          <a:prstGeom prst="rect">
            <a:avLst/>
          </a:prstGeom>
          <a:noFill/>
        </p:spPr>
        <p:txBody>
          <a:bodyPr wrap="none" rtlCol="0">
            <a:spAutoFit/>
          </a:bodyPr>
          <a:lstStyle/>
          <a:p>
            <a:r>
              <a:rPr lang="en-US" dirty="0"/>
              <a:t>Image Only</a:t>
            </a:r>
          </a:p>
        </p:txBody>
      </p:sp>
      <p:sp>
        <p:nvSpPr>
          <p:cNvPr id="56" name="TextBox 55">
            <a:extLst>
              <a:ext uri="{FF2B5EF4-FFF2-40B4-BE49-F238E27FC236}">
                <a16:creationId xmlns:a16="http://schemas.microsoft.com/office/drawing/2014/main" id="{B41177B6-9A73-5DBC-A517-5FFAC402DA85}"/>
              </a:ext>
            </a:extLst>
          </p:cNvPr>
          <p:cNvSpPr txBox="1"/>
          <p:nvPr/>
        </p:nvSpPr>
        <p:spPr>
          <a:xfrm>
            <a:off x="22370011" y="21029251"/>
            <a:ext cx="2677464" cy="890115"/>
          </a:xfrm>
          <a:prstGeom prst="rect">
            <a:avLst/>
          </a:prstGeom>
          <a:noFill/>
        </p:spPr>
        <p:txBody>
          <a:bodyPr wrap="none" rtlCol="0">
            <a:spAutoFit/>
          </a:bodyPr>
          <a:lstStyle/>
          <a:p>
            <a:r>
              <a:rPr lang="en-US" dirty="0"/>
              <a:t>Text Only</a:t>
            </a:r>
          </a:p>
        </p:txBody>
      </p:sp>
      <p:sp>
        <p:nvSpPr>
          <p:cNvPr id="57" name="TextBox 56">
            <a:extLst>
              <a:ext uri="{FF2B5EF4-FFF2-40B4-BE49-F238E27FC236}">
                <a16:creationId xmlns:a16="http://schemas.microsoft.com/office/drawing/2014/main" id="{78CB5B16-5E05-AA20-E862-64E4F05DF692}"/>
              </a:ext>
            </a:extLst>
          </p:cNvPr>
          <p:cNvSpPr txBox="1"/>
          <p:nvPr/>
        </p:nvSpPr>
        <p:spPr>
          <a:xfrm>
            <a:off x="15235646" y="26901229"/>
            <a:ext cx="1470274" cy="890115"/>
          </a:xfrm>
          <a:prstGeom prst="rect">
            <a:avLst/>
          </a:prstGeom>
          <a:noFill/>
        </p:spPr>
        <p:txBody>
          <a:bodyPr wrap="none" rtlCol="0">
            <a:spAutoFit/>
          </a:bodyPr>
          <a:lstStyle/>
          <a:p>
            <a:r>
              <a:rPr lang="en-US" dirty="0"/>
              <a:t>Both</a:t>
            </a:r>
          </a:p>
        </p:txBody>
      </p:sp>
      <p:sp>
        <p:nvSpPr>
          <p:cNvPr id="59" name="TextBox 58">
            <a:extLst>
              <a:ext uri="{FF2B5EF4-FFF2-40B4-BE49-F238E27FC236}">
                <a16:creationId xmlns:a16="http://schemas.microsoft.com/office/drawing/2014/main" id="{674C4A68-730D-5D0F-F567-2553E0192AE4}"/>
              </a:ext>
            </a:extLst>
          </p:cNvPr>
          <p:cNvSpPr txBox="1"/>
          <p:nvPr/>
        </p:nvSpPr>
        <p:spPr>
          <a:xfrm>
            <a:off x="20845427" y="27831081"/>
            <a:ext cx="6441448" cy="3170099"/>
          </a:xfrm>
          <a:prstGeom prst="rect">
            <a:avLst/>
          </a:prstGeom>
          <a:noFill/>
        </p:spPr>
        <p:txBody>
          <a:bodyPr wrap="square">
            <a:spAutoFit/>
          </a:bodyPr>
          <a:lstStyle/>
          <a:p>
            <a:r>
              <a:rPr lang="en-US" sz="4000" dirty="0">
                <a:solidFill>
                  <a:srgbClr val="000000"/>
                </a:solidFill>
                <a:latin typeface="Times New Roman" panose="02020603050405020304" pitchFamily="18" charset="0"/>
              </a:rPr>
              <a:t>All these images are of different food items so expect some similarities and some differences. In this case “Both” is just right.</a:t>
            </a:r>
          </a:p>
        </p:txBody>
      </p:sp>
      <p:sp>
        <p:nvSpPr>
          <p:cNvPr id="62" name="TextBox 61">
            <a:extLst>
              <a:ext uri="{FF2B5EF4-FFF2-40B4-BE49-F238E27FC236}">
                <a16:creationId xmlns:a16="http://schemas.microsoft.com/office/drawing/2014/main" id="{DA714549-2770-5FC5-2634-3B30CB3A374E}"/>
              </a:ext>
            </a:extLst>
          </p:cNvPr>
          <p:cNvSpPr txBox="1"/>
          <p:nvPr/>
        </p:nvSpPr>
        <p:spPr>
          <a:xfrm>
            <a:off x="12779530" y="31914294"/>
            <a:ext cx="9066368" cy="5632311"/>
          </a:xfrm>
          <a:prstGeom prst="rect">
            <a:avLst/>
          </a:prstGeom>
          <a:noFill/>
        </p:spPr>
        <p:txBody>
          <a:bodyPr wrap="square">
            <a:spAutoFit/>
          </a:bodyPr>
          <a:lstStyle/>
          <a:p>
            <a:r>
              <a:rPr lang="en-US" sz="4000" dirty="0">
                <a:solidFill>
                  <a:srgbClr val="000000"/>
                </a:solidFill>
                <a:latin typeface="Times New Roman" panose="02020603050405020304" pitchFamily="18" charset="0"/>
              </a:rPr>
              <a:t>The graph on the right shows an image of just “Punjabi” cuisine. There is some separation where the right has vegetarian, and the left has a mix of diets. This demonstrates how the dishes seem to have a complex mix of fixed and unfixed categories that when combined hierarchically can allow ease of predicting and adding the food items of interest.</a:t>
            </a:r>
          </a:p>
        </p:txBody>
      </p:sp>
      <p:pic>
        <p:nvPicPr>
          <p:cNvPr id="64" name="Picture 63">
            <a:extLst>
              <a:ext uri="{FF2B5EF4-FFF2-40B4-BE49-F238E27FC236}">
                <a16:creationId xmlns:a16="http://schemas.microsoft.com/office/drawing/2014/main" id="{2BF29B52-43FE-A8C5-4E15-619B0072D6A8}"/>
              </a:ext>
            </a:extLst>
          </p:cNvPr>
          <p:cNvPicPr>
            <a:picLocks noChangeAspect="1"/>
          </p:cNvPicPr>
          <p:nvPr/>
        </p:nvPicPr>
        <p:blipFill rotWithShape="1">
          <a:blip r:embed="rId8"/>
          <a:srcRect l="24033" t="16270" r="10841" b="5332"/>
          <a:stretch/>
        </p:blipFill>
        <p:spPr>
          <a:xfrm>
            <a:off x="21845899" y="31960014"/>
            <a:ext cx="5820008" cy="5043261"/>
          </a:xfrm>
          <a:prstGeom prst="rect">
            <a:avLst/>
          </a:prstGeom>
        </p:spPr>
      </p:pic>
      <p:pic>
        <p:nvPicPr>
          <p:cNvPr id="65" name="Picture 64">
            <a:extLst>
              <a:ext uri="{FF2B5EF4-FFF2-40B4-BE49-F238E27FC236}">
                <a16:creationId xmlns:a16="http://schemas.microsoft.com/office/drawing/2014/main" id="{BB09857D-CC09-EC68-0A71-41F2B08E067C}"/>
              </a:ext>
            </a:extLst>
          </p:cNvPr>
          <p:cNvPicPr>
            <a:picLocks noChangeAspect="1"/>
          </p:cNvPicPr>
          <p:nvPr/>
        </p:nvPicPr>
        <p:blipFill rotWithShape="1">
          <a:blip r:embed="rId6"/>
          <a:srcRect l="22110" t="12999" r="9441" b="6299"/>
          <a:stretch/>
        </p:blipFill>
        <p:spPr>
          <a:xfrm>
            <a:off x="13251324" y="21919366"/>
            <a:ext cx="6310516" cy="5092988"/>
          </a:xfrm>
          <a:prstGeom prst="rect">
            <a:avLst/>
          </a:prstGeom>
        </p:spPr>
      </p:pic>
      <p:pic>
        <p:nvPicPr>
          <p:cNvPr id="11" name="Picture 10" descr="A diagram of a food industry&#10;&#10;Description automatically generated with medium confidence">
            <a:extLst>
              <a:ext uri="{FF2B5EF4-FFF2-40B4-BE49-F238E27FC236}">
                <a16:creationId xmlns:a16="http://schemas.microsoft.com/office/drawing/2014/main" id="{DD04C087-A2BB-BFA5-14F7-FABCCD4D445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00027" y="27458252"/>
            <a:ext cx="6175624" cy="4332377"/>
          </a:xfrm>
          <a:prstGeom prst="rect">
            <a:avLst/>
          </a:prstGeom>
        </p:spPr>
      </p:pic>
      <p:pic>
        <p:nvPicPr>
          <p:cNvPr id="14" name="Picture 13" descr="A diagram of a graphical representation&#10;&#10;Description automatically generated">
            <a:extLst>
              <a:ext uri="{FF2B5EF4-FFF2-40B4-BE49-F238E27FC236}">
                <a16:creationId xmlns:a16="http://schemas.microsoft.com/office/drawing/2014/main" id="{6AB36B30-0C54-577C-0195-CB07ACC2600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517114" y="16293129"/>
            <a:ext cx="6383258" cy="3535052"/>
          </a:xfrm>
          <a:prstGeom prst="rect">
            <a:avLst/>
          </a:prstGeom>
        </p:spPr>
      </p:pic>
      <p:sp>
        <p:nvSpPr>
          <p:cNvPr id="16" name="TextBox 15">
            <a:extLst>
              <a:ext uri="{FF2B5EF4-FFF2-40B4-BE49-F238E27FC236}">
                <a16:creationId xmlns:a16="http://schemas.microsoft.com/office/drawing/2014/main" id="{C697B015-691B-A61D-6CEB-C13E54C74D73}"/>
              </a:ext>
            </a:extLst>
          </p:cNvPr>
          <p:cNvSpPr txBox="1"/>
          <p:nvPr/>
        </p:nvSpPr>
        <p:spPr>
          <a:xfrm>
            <a:off x="13125394" y="16293129"/>
            <a:ext cx="7006936" cy="3785652"/>
          </a:xfrm>
          <a:prstGeom prst="rect">
            <a:avLst/>
          </a:prstGeom>
          <a:noFill/>
        </p:spPr>
        <p:txBody>
          <a:bodyPr wrap="square">
            <a:spAutoFit/>
          </a:bodyPr>
          <a:lstStyle/>
          <a:p>
            <a:pPr marL="571500" indent="-571500">
              <a:buFont typeface="Arial" panose="020B0604020202020204" pitchFamily="34" charset="0"/>
              <a:buChar char="•"/>
            </a:pPr>
            <a:r>
              <a:rPr lang="en-US" sz="4000" dirty="0">
                <a:solidFill>
                  <a:srgbClr val="000000"/>
                </a:solidFill>
                <a:latin typeface="Times New Roman" panose="02020603050405020304" pitchFamily="18" charset="0"/>
              </a:rPr>
              <a:t>We also applied the pre-labeling of diet, cuisine, and course to see how the feature vector predictions compare to real predictions of recipe clustering</a:t>
            </a:r>
          </a:p>
        </p:txBody>
      </p:sp>
    </p:spTree>
    <p:extLst>
      <p:ext uri="{BB962C8B-B14F-4D97-AF65-F5344CB8AC3E}">
        <p14:creationId xmlns:p14="http://schemas.microsoft.com/office/powerpoint/2010/main" val="17373313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TotalTime>
  <Words>1190</Words>
  <Application>Microsoft Office PowerPoint</Application>
  <PresentationFormat>Custom</PresentationFormat>
  <Paragraphs>37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Loyola University Chicago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Childs, Bethany</dc:creator>
  <cp:lastModifiedBy>R S</cp:lastModifiedBy>
  <cp:revision>8</cp:revision>
  <dcterms:created xsi:type="dcterms:W3CDTF">2015-10-26T20:35:27Z</dcterms:created>
  <dcterms:modified xsi:type="dcterms:W3CDTF">2024-05-01T03:31:44Z</dcterms:modified>
</cp:coreProperties>
</file>