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33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0609" autoAdjust="0"/>
  </p:normalViewPr>
  <p:slideViewPr>
    <p:cSldViewPr snapToGrid="0">
      <p:cViewPr varScale="1">
        <p:scale>
          <a:sx n="108" d="100"/>
          <a:sy n="108" d="100"/>
        </p:scale>
        <p:origin x="1358" y="8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76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37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6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73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57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5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05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81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04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81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46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83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1D5D05-2F18-47DE-A507-96E07184217B}"/>
              </a:ext>
            </a:extLst>
          </p:cNvPr>
          <p:cNvSpPr txBox="1"/>
          <p:nvPr/>
        </p:nvSpPr>
        <p:spPr>
          <a:xfrm>
            <a:off x="149596" y="5731989"/>
            <a:ext cx="66245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2  Examples of VGA scoring for processed images</a:t>
            </a:r>
          </a:p>
          <a:p>
            <a:pPr algn="l"/>
            <a:r>
              <a:rPr lang="en-US" altLang="ja-JP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Chest VGA score 3 (a). Processed by conventional algorithm. Granular noise is seen in the soft tissue and lung fields. Bone cortex and diaphragmatic margins are partially obscured. VGA score 4 (b). Processed by Intelligent NR(INR). Soft tissue, lung fields, bone cortex, and diaphragm are all clearly delineated. </a:t>
            </a:r>
          </a:p>
          <a:p>
            <a:pPr algn="l"/>
            <a:r>
              <a:rPr lang="en-US" altLang="ja-JP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Abdominal VGA score 2 (c). Processed by conventional algorithm. Strong granular noise is seen in the soft tissues over a wide area, with obscured borders of the bone cortex and intestinal wall, and obscured bone beam structures. VGA score 3 (d). Processed by conventional algorithm. Granular noise is present, but only partially obscuring the bony structures and intestinal wall delineation. VGA score 4 (e). Processed by INR. Graininess is not prominent and soft tissues, bowel wall, bony structures, and diaphragm are clearly defined.</a:t>
            </a:r>
            <a:endParaRPr lang="ja-JP" altLang="ja-JP" sz="16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D7BC305-0207-45E2-B0A1-025E2771AB52}"/>
              </a:ext>
            </a:extLst>
          </p:cNvPr>
          <p:cNvGrpSpPr/>
          <p:nvPr/>
        </p:nvGrpSpPr>
        <p:grpSpPr>
          <a:xfrm>
            <a:off x="355916" y="334593"/>
            <a:ext cx="3156627" cy="2046109"/>
            <a:chOff x="-229102" y="298618"/>
            <a:chExt cx="4829383" cy="313038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844A5893-52BF-427E-AFCE-27BCDF8E61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19" t="21860" r="4907" b="40929"/>
            <a:stretch/>
          </p:blipFill>
          <p:spPr>
            <a:xfrm>
              <a:off x="-229102" y="298620"/>
              <a:ext cx="4829383" cy="3130381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A46B9A8-618A-46FC-9ED9-F30B0B8A182C}"/>
                </a:ext>
              </a:extLst>
            </p:cNvPr>
            <p:cNvSpPr txBox="1"/>
            <p:nvPr/>
          </p:nvSpPr>
          <p:spPr>
            <a:xfrm>
              <a:off x="-229100" y="298618"/>
              <a:ext cx="461745" cy="4708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400" dirty="0"/>
                <a:t>a</a:t>
              </a:r>
              <a:endParaRPr lang="ja-JP" altLang="en-US" sz="1400" dirty="0"/>
            </a:p>
          </p:txBody>
        </p:sp>
      </p:grpSp>
      <p:pic>
        <p:nvPicPr>
          <p:cNvPr id="15" name="図 14">
            <a:extLst>
              <a:ext uri="{FF2B5EF4-FFF2-40B4-BE49-F238E27FC236}">
                <a16:creationId xmlns:a16="http://schemas.microsoft.com/office/drawing/2014/main" id="{447F510D-8855-4A9D-9E25-17CF2668B2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551" r="1853" b="28366"/>
          <a:stretch/>
        </p:blipFill>
        <p:spPr>
          <a:xfrm>
            <a:off x="3591547" y="334594"/>
            <a:ext cx="2821845" cy="204610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DBA0E46-2CA2-4B9D-9A23-89E30494A50E}"/>
              </a:ext>
            </a:extLst>
          </p:cNvPr>
          <p:cNvSpPr txBox="1"/>
          <p:nvPr/>
        </p:nvSpPr>
        <p:spPr>
          <a:xfrm>
            <a:off x="3591547" y="334593"/>
            <a:ext cx="30181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b</a:t>
            </a:r>
            <a:endParaRPr lang="ja-JP" altLang="en-US" sz="1400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97992700-339E-4B85-9642-531C0468A3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6" t="20440" r="6178" b="8508"/>
          <a:stretch/>
        </p:blipFill>
        <p:spPr>
          <a:xfrm>
            <a:off x="149596" y="2515771"/>
            <a:ext cx="2186940" cy="2743201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A6C490A8-6AB2-4394-BAB5-1EB40333B9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46" t="21667" r="7355" b="8333"/>
          <a:stretch/>
        </p:blipFill>
        <p:spPr>
          <a:xfrm>
            <a:off x="2420161" y="2515771"/>
            <a:ext cx="2184764" cy="274320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42301C04-34AA-46EB-AFD4-6081FA371C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63" t="13917" r="3856" b="7583"/>
          <a:stretch/>
        </p:blipFill>
        <p:spPr>
          <a:xfrm>
            <a:off x="4729649" y="2517814"/>
            <a:ext cx="1978755" cy="2741158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98116EC-E066-4077-8082-08177B91AA1D}"/>
              </a:ext>
            </a:extLst>
          </p:cNvPr>
          <p:cNvSpPr txBox="1"/>
          <p:nvPr/>
        </p:nvSpPr>
        <p:spPr>
          <a:xfrm>
            <a:off x="149596" y="2515771"/>
            <a:ext cx="30181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c</a:t>
            </a:r>
            <a:endParaRPr lang="ja-JP" altLang="en-US" sz="1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C9C8D4D-58B2-4F10-B15D-1D2938468F06}"/>
              </a:ext>
            </a:extLst>
          </p:cNvPr>
          <p:cNvSpPr txBox="1"/>
          <p:nvPr/>
        </p:nvSpPr>
        <p:spPr>
          <a:xfrm>
            <a:off x="2420161" y="2515771"/>
            <a:ext cx="30181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d</a:t>
            </a:r>
            <a:endParaRPr lang="ja-JP" altLang="en-US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2EA49A5-32C4-4241-8A4C-F84C73AB74CF}"/>
              </a:ext>
            </a:extLst>
          </p:cNvPr>
          <p:cNvSpPr txBox="1"/>
          <p:nvPr/>
        </p:nvSpPr>
        <p:spPr>
          <a:xfrm>
            <a:off x="4712714" y="2515771"/>
            <a:ext cx="30181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e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41519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7169</TotalTime>
  <Words>178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st051014@gmail.com</cp:lastModifiedBy>
  <cp:revision>127</cp:revision>
  <dcterms:created xsi:type="dcterms:W3CDTF">2022-02-06T00:41:55Z</dcterms:created>
  <dcterms:modified xsi:type="dcterms:W3CDTF">2025-01-21T13:14:40Z</dcterms:modified>
</cp:coreProperties>
</file>