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3"/>
  </p:notesMasterIdLst>
  <p:sldIdLst>
    <p:sldId id="338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owner owner" initials="oo" lastIdx="15" clrIdx="0">
    <p:extLst>
      <p:ext uri="{19B8F6BF-5375-455C-9EA6-DF929625EA0E}">
        <p15:presenceInfo xmlns:p15="http://schemas.microsoft.com/office/powerpoint/2012/main" userId="50b9128f65285247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000" autoAdjust="0"/>
    <p:restoredTop sz="89555" autoAdjust="0"/>
  </p:normalViewPr>
  <p:slideViewPr>
    <p:cSldViewPr snapToGrid="0">
      <p:cViewPr varScale="1">
        <p:scale>
          <a:sx n="101" d="100"/>
          <a:sy n="101" d="100"/>
        </p:scale>
        <p:origin x="86" y="221"/>
      </p:cViewPr>
      <p:guideLst/>
    </p:cSldViewPr>
  </p:slideViewPr>
  <p:notesTextViewPr>
    <p:cViewPr>
      <p:scale>
        <a:sx n="125" d="100"/>
        <a:sy n="125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47A72C8-8F6E-4ED3-AC6D-A50D376D4AE6}" type="datetimeFigureOut">
              <a:rPr kumimoji="1" lang="ja-JP" altLang="en-US" smtClean="0"/>
              <a:t>2024/11/22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47DFBC8-765D-487C-B9B2-6B95EAEE9EC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817624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F8952D-6DC3-4B64-AF92-D60360222F9B}" type="datetimeFigureOut">
              <a:rPr kumimoji="1" lang="ja-JP" altLang="en-US" smtClean="0"/>
              <a:t>2024/11/22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637F2-DEBC-45BC-AB1A-0139092FD23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502696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F8952D-6DC3-4B64-AF92-D60360222F9B}" type="datetimeFigureOut">
              <a:rPr kumimoji="1" lang="ja-JP" altLang="en-US" smtClean="0"/>
              <a:t>2024/11/22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637F2-DEBC-45BC-AB1A-0139092FD23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597749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F8952D-6DC3-4B64-AF92-D60360222F9B}" type="datetimeFigureOut">
              <a:rPr kumimoji="1" lang="ja-JP" altLang="en-US" smtClean="0"/>
              <a:t>2024/11/22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637F2-DEBC-45BC-AB1A-0139092FD23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675687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F8952D-6DC3-4B64-AF92-D60360222F9B}" type="datetimeFigureOut">
              <a:rPr kumimoji="1" lang="ja-JP" altLang="en-US" smtClean="0"/>
              <a:t>2024/11/22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637F2-DEBC-45BC-AB1A-0139092FD23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226707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F8952D-6DC3-4B64-AF92-D60360222F9B}" type="datetimeFigureOut">
              <a:rPr kumimoji="1" lang="ja-JP" altLang="en-US" smtClean="0"/>
              <a:t>2024/11/22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637F2-DEBC-45BC-AB1A-0139092FD23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481768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F8952D-6DC3-4B64-AF92-D60360222F9B}" type="datetimeFigureOut">
              <a:rPr kumimoji="1" lang="ja-JP" altLang="en-US" smtClean="0"/>
              <a:t>2024/11/22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637F2-DEBC-45BC-AB1A-0139092FD23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8169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F8952D-6DC3-4B64-AF92-D60360222F9B}" type="datetimeFigureOut">
              <a:rPr kumimoji="1" lang="ja-JP" altLang="en-US" smtClean="0"/>
              <a:t>2024/11/22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637F2-DEBC-45BC-AB1A-0139092FD23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84191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F8952D-6DC3-4B64-AF92-D60360222F9B}" type="datetimeFigureOut">
              <a:rPr kumimoji="1" lang="ja-JP" altLang="en-US" smtClean="0"/>
              <a:t>2024/11/22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637F2-DEBC-45BC-AB1A-0139092FD23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638307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F8952D-6DC3-4B64-AF92-D60360222F9B}" type="datetimeFigureOut">
              <a:rPr kumimoji="1" lang="ja-JP" altLang="en-US" smtClean="0"/>
              <a:t>2024/11/22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637F2-DEBC-45BC-AB1A-0139092FD23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715019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F8952D-6DC3-4B64-AF92-D60360222F9B}" type="datetimeFigureOut">
              <a:rPr kumimoji="1" lang="ja-JP" altLang="en-US" smtClean="0"/>
              <a:t>2024/11/22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637F2-DEBC-45BC-AB1A-0139092FD23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416369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F8952D-6DC3-4B64-AF92-D60360222F9B}" type="datetimeFigureOut">
              <a:rPr kumimoji="1" lang="ja-JP" altLang="en-US" smtClean="0"/>
              <a:t>2024/11/22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637F2-DEBC-45BC-AB1A-0139092FD23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828155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  <a:alpha val="16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F8952D-6DC3-4B64-AF92-D60360222F9B}" type="datetimeFigureOut">
              <a:rPr kumimoji="1" lang="ja-JP" altLang="en-US" smtClean="0"/>
              <a:t>2024/11/22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D637F2-DEBC-45BC-AB1A-0139092FD23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353062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 3">
            <a:extLst>
              <a:ext uri="{FF2B5EF4-FFF2-40B4-BE49-F238E27FC236}">
                <a16:creationId xmlns:a16="http://schemas.microsoft.com/office/drawing/2014/main" id="{D9B42CF9-0398-484D-986D-EA51E8E96BB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30306275"/>
              </p:ext>
            </p:extLst>
          </p:nvPr>
        </p:nvGraphicFramePr>
        <p:xfrm>
          <a:off x="1646555" y="1562100"/>
          <a:ext cx="5850890" cy="24892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510915">
                  <a:extLst>
                    <a:ext uri="{9D8B030D-6E8A-4147-A177-3AD203B41FA5}">
                      <a16:colId xmlns:a16="http://schemas.microsoft.com/office/drawing/2014/main" val="684927204"/>
                    </a:ext>
                  </a:extLst>
                </a:gridCol>
                <a:gridCol w="1169670">
                  <a:extLst>
                    <a:ext uri="{9D8B030D-6E8A-4147-A177-3AD203B41FA5}">
                      <a16:colId xmlns:a16="http://schemas.microsoft.com/office/drawing/2014/main" val="2007339302"/>
                    </a:ext>
                  </a:extLst>
                </a:gridCol>
                <a:gridCol w="1170305">
                  <a:extLst>
                    <a:ext uri="{9D8B030D-6E8A-4147-A177-3AD203B41FA5}">
                      <a16:colId xmlns:a16="http://schemas.microsoft.com/office/drawing/2014/main" val="3586108029"/>
                    </a:ext>
                  </a:extLst>
                </a:gridCol>
              </a:tblGrid>
              <a:tr h="311150">
                <a:tc>
                  <a:txBody>
                    <a:bodyPr/>
                    <a:lstStyle/>
                    <a:p>
                      <a:pPr algn="l"/>
                      <a:r>
                        <a:rPr lang="ja-JP" sz="1000" b="0" kern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　</a:t>
                      </a:r>
                      <a:endParaRPr lang="ja-JP" sz="1000" b="0" kern="100" dirty="0">
                        <a:solidFill>
                          <a:schemeClr val="tx1"/>
                        </a:solidFill>
                        <a:effectLst/>
                        <a:latin typeface="+mn-lt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00" b="0" kern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Group A</a:t>
                      </a:r>
                      <a:endParaRPr lang="ja-JP" sz="1000" b="0" kern="100" dirty="0">
                        <a:solidFill>
                          <a:schemeClr val="tx1"/>
                        </a:solidFill>
                        <a:effectLst/>
                        <a:latin typeface="+mn-lt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00" b="0" kern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Group B</a:t>
                      </a:r>
                      <a:endParaRPr lang="ja-JP" sz="1000" b="0" kern="100" dirty="0">
                        <a:solidFill>
                          <a:schemeClr val="tx1"/>
                        </a:solidFill>
                        <a:effectLst/>
                        <a:latin typeface="+mn-lt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45783829"/>
                  </a:ext>
                </a:extLst>
              </a:tr>
              <a:tr h="311150">
                <a:tc>
                  <a:txBody>
                    <a:bodyPr/>
                    <a:lstStyle/>
                    <a:p>
                      <a:pPr algn="l"/>
                      <a:r>
                        <a:rPr lang="en-US" altLang="ja-JP" sz="1000" b="0" kern="1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Number of patients, sex(male/female)</a:t>
                      </a:r>
                      <a:endParaRPr lang="ja-JP" sz="1000" b="0" kern="100" dirty="0">
                        <a:solidFill>
                          <a:schemeClr val="tx1"/>
                        </a:solidFill>
                        <a:effectLst/>
                        <a:latin typeface="+mn-lt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ja-JP" sz="1000" b="0" kern="1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35(22/13)</a:t>
                      </a:r>
                      <a:endParaRPr lang="ja-JP" sz="1000" b="0" kern="100" dirty="0">
                        <a:solidFill>
                          <a:schemeClr val="tx1"/>
                        </a:solidFill>
                        <a:effectLst/>
                        <a:latin typeface="+mn-lt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ja-JP" sz="1000" b="0" kern="1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25(16/9)</a:t>
                      </a:r>
                      <a:endParaRPr lang="ja-JP" sz="1000" b="0" kern="100" dirty="0">
                        <a:solidFill>
                          <a:schemeClr val="tx1"/>
                        </a:solidFill>
                        <a:effectLst/>
                        <a:latin typeface="+mn-lt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82266402"/>
                  </a:ext>
                </a:extLst>
              </a:tr>
              <a:tr h="311150">
                <a:tc>
                  <a:txBody>
                    <a:bodyPr/>
                    <a:lstStyle/>
                    <a:p>
                      <a:pPr algn="l"/>
                      <a:r>
                        <a:rPr lang="en-US" sz="1000" b="0" kern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Age (month), median (min-max)</a:t>
                      </a:r>
                      <a:endParaRPr lang="ja-JP" sz="1000" b="0" kern="100" dirty="0">
                        <a:solidFill>
                          <a:schemeClr val="tx1"/>
                        </a:solidFill>
                        <a:effectLst/>
                        <a:latin typeface="+mn-lt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00" b="0" kern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0.8 (0.0 – 50.1)</a:t>
                      </a:r>
                      <a:endParaRPr lang="ja-JP" sz="1000" b="0" kern="100" dirty="0">
                        <a:solidFill>
                          <a:schemeClr val="tx1"/>
                        </a:solidFill>
                        <a:effectLst/>
                        <a:latin typeface="+mn-lt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00" b="0" kern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0.3 (0.0 – 32.8)</a:t>
                      </a:r>
                      <a:endParaRPr lang="ja-JP" sz="1000" b="0" kern="100" dirty="0">
                        <a:solidFill>
                          <a:schemeClr val="tx1"/>
                        </a:solidFill>
                        <a:effectLst/>
                        <a:latin typeface="+mn-lt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07128584"/>
                  </a:ext>
                </a:extLst>
              </a:tr>
              <a:tr h="311150">
                <a:tc>
                  <a:txBody>
                    <a:bodyPr/>
                    <a:lstStyle/>
                    <a:p>
                      <a:pPr algn="l"/>
                      <a:r>
                        <a:rPr lang="en-US" altLang="ja-JP" sz="1000" b="0" kern="1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Number of images</a:t>
                      </a:r>
                      <a:endParaRPr lang="ja-JP" sz="1000" b="0" kern="100" dirty="0">
                        <a:solidFill>
                          <a:schemeClr val="tx1"/>
                        </a:solidFill>
                        <a:effectLst/>
                        <a:latin typeface="+mn-lt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ja-JP" sz="1000" b="0" kern="1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46</a:t>
                      </a:r>
                      <a:endParaRPr lang="ja-JP" sz="1000" b="0" kern="100" dirty="0">
                        <a:solidFill>
                          <a:schemeClr val="tx1"/>
                        </a:solidFill>
                        <a:effectLst/>
                        <a:latin typeface="+mn-lt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ja-JP" sz="1000" b="0" kern="1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35</a:t>
                      </a:r>
                      <a:endParaRPr lang="ja-JP" sz="1000" b="0" kern="100" dirty="0">
                        <a:solidFill>
                          <a:schemeClr val="tx1"/>
                        </a:solidFill>
                        <a:effectLst/>
                        <a:latin typeface="+mn-lt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97561121"/>
                  </a:ext>
                </a:extLst>
              </a:tr>
              <a:tr h="311150">
                <a:tc>
                  <a:txBody>
                    <a:bodyPr/>
                    <a:lstStyle/>
                    <a:p>
                      <a:pPr algn="l"/>
                      <a:r>
                        <a:rPr lang="en-US" sz="1000" b="0" kern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Tube voltage (kVp), median (min-max)</a:t>
                      </a:r>
                      <a:endParaRPr lang="ja-JP" sz="1000" b="0" kern="100" dirty="0">
                        <a:solidFill>
                          <a:schemeClr val="tx1"/>
                        </a:solidFill>
                        <a:effectLst/>
                        <a:latin typeface="+mn-lt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00" b="0" ker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52 (50-70)</a:t>
                      </a:r>
                      <a:endParaRPr lang="ja-JP" sz="1000" b="0" kern="100">
                        <a:solidFill>
                          <a:schemeClr val="tx1"/>
                        </a:solidFill>
                        <a:effectLst/>
                        <a:latin typeface="+mn-lt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00" b="0" kern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50 (50-70)</a:t>
                      </a:r>
                      <a:endParaRPr lang="ja-JP" sz="1000" b="0" kern="100" dirty="0">
                        <a:solidFill>
                          <a:schemeClr val="tx1"/>
                        </a:solidFill>
                        <a:effectLst/>
                        <a:latin typeface="+mn-lt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04569328"/>
                  </a:ext>
                </a:extLst>
              </a:tr>
              <a:tr h="311150">
                <a:tc>
                  <a:txBody>
                    <a:bodyPr/>
                    <a:lstStyle/>
                    <a:p>
                      <a:pPr algn="l"/>
                      <a:r>
                        <a:rPr lang="en-US" sz="1000" b="0" kern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Tube current (</a:t>
                      </a:r>
                      <a:r>
                        <a:rPr lang="en-US" sz="1000" b="0" kern="0" dirty="0" err="1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mAs</a:t>
                      </a:r>
                      <a:r>
                        <a:rPr lang="en-US" sz="1000" b="0" kern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), median (min-max)</a:t>
                      </a:r>
                      <a:endParaRPr lang="ja-JP" sz="1000" b="0" kern="100" dirty="0">
                        <a:solidFill>
                          <a:schemeClr val="tx1"/>
                        </a:solidFill>
                        <a:effectLst/>
                        <a:latin typeface="+mn-lt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00" b="0" kern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1.2 (0.5-3.2)</a:t>
                      </a:r>
                      <a:endParaRPr lang="ja-JP" sz="1000" b="0" kern="100" dirty="0">
                        <a:solidFill>
                          <a:schemeClr val="tx1"/>
                        </a:solidFill>
                        <a:effectLst/>
                        <a:latin typeface="+mn-lt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00" b="0" kern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1.2 (1.0-2.0)</a:t>
                      </a:r>
                      <a:endParaRPr lang="ja-JP" sz="1000" b="0" kern="100" dirty="0">
                        <a:solidFill>
                          <a:schemeClr val="tx1"/>
                        </a:solidFill>
                        <a:effectLst/>
                        <a:latin typeface="+mn-lt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71319130"/>
                  </a:ext>
                </a:extLst>
              </a:tr>
              <a:tr h="311150">
                <a:tc>
                  <a:txBody>
                    <a:bodyPr/>
                    <a:lstStyle/>
                    <a:p>
                      <a:pPr algn="l"/>
                      <a:r>
                        <a:rPr lang="en-US" sz="1000" b="0" kern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ESD (</a:t>
                      </a:r>
                      <a:r>
                        <a:rPr lang="en-US" sz="1000" b="0" kern="0" dirty="0" err="1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μGy</a:t>
                      </a:r>
                      <a:r>
                        <a:rPr lang="en-US" sz="1000" b="0" kern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), median (min-max)</a:t>
                      </a:r>
                      <a:endParaRPr lang="ja-JP" sz="1000" b="0" kern="100" dirty="0">
                        <a:solidFill>
                          <a:schemeClr val="tx1"/>
                        </a:solidFill>
                        <a:effectLst/>
                        <a:latin typeface="+mn-lt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00" b="0" ker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48.8 (22.8-117.5)</a:t>
                      </a:r>
                      <a:endParaRPr lang="ja-JP" sz="1000" b="0" kern="100">
                        <a:solidFill>
                          <a:schemeClr val="tx1"/>
                        </a:solidFill>
                        <a:effectLst/>
                        <a:latin typeface="+mn-lt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00" b="0" kern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48.8(36.6-74.6)</a:t>
                      </a:r>
                      <a:endParaRPr lang="ja-JP" sz="1000" b="0" kern="100" dirty="0">
                        <a:solidFill>
                          <a:schemeClr val="tx1"/>
                        </a:solidFill>
                        <a:effectLst/>
                        <a:latin typeface="+mn-lt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59819950"/>
                  </a:ext>
                </a:extLst>
              </a:tr>
              <a:tr h="311150">
                <a:tc gridSpan="3">
                  <a:txBody>
                    <a:bodyPr/>
                    <a:lstStyle/>
                    <a:p>
                      <a:pPr algn="l"/>
                      <a:r>
                        <a:rPr lang="ja-JP" altLang="en-US" sz="1000" b="0" kern="1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＊</a:t>
                      </a:r>
                      <a:r>
                        <a:rPr lang="en-US" altLang="ja-JP" sz="1000" b="0" kern="1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kVp = kilovoltage peak, mAs = milliampere-seconds, ESD = entrance </a:t>
                      </a:r>
                      <a:r>
                        <a:rPr lang="en-US" altLang="ja-JP" sz="1000" b="0" kern="100">
                          <a:solidFill>
                            <a:schemeClr val="tx1"/>
                          </a:solidFill>
                          <a:effectLst/>
                          <a:latin typeface="+mn-lt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surface dose</a:t>
                      </a:r>
                      <a:endParaRPr lang="ja-JP" sz="1000" b="0" kern="100" dirty="0">
                        <a:solidFill>
                          <a:schemeClr val="tx1"/>
                        </a:solidFill>
                        <a:effectLst/>
                        <a:latin typeface="+mn-lt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lang="ja-JP" sz="1000" b="0" kern="100" dirty="0">
                        <a:solidFill>
                          <a:schemeClr val="tx1"/>
                        </a:solidFill>
                        <a:effectLst/>
                        <a:latin typeface="+mn-lt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lang="ja-JP" sz="1000" b="0" kern="100" dirty="0">
                        <a:solidFill>
                          <a:schemeClr val="tx1"/>
                        </a:solidFill>
                        <a:effectLst/>
                        <a:latin typeface="+mn-lt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24072322"/>
                  </a:ext>
                </a:extLst>
              </a:tr>
            </a:tbl>
          </a:graphicData>
        </a:graphic>
      </p:graphicFrame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624B7510-1F20-4B6D-BAB6-276E6A99601C}"/>
              </a:ext>
            </a:extLst>
          </p:cNvPr>
          <p:cNvSpPr txBox="1"/>
          <p:nvPr/>
        </p:nvSpPr>
        <p:spPr>
          <a:xfrm>
            <a:off x="2286000" y="4403619"/>
            <a:ext cx="4572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altLang="ja-JP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Table 1  Patient and technical examination data.</a:t>
            </a:r>
            <a:endParaRPr lang="ja-JP" altLang="ja-JP" sz="2000" kern="100" dirty="0">
              <a:effectLst/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840411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7409</TotalTime>
  <Words>115</Words>
  <Application>Microsoft Office PowerPoint</Application>
  <PresentationFormat>画面に合わせる (4:3)</PresentationFormat>
  <Paragraphs>23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8" baseType="lpstr">
      <vt:lpstr>游ゴシック</vt:lpstr>
      <vt:lpstr>游明朝</vt:lpstr>
      <vt:lpstr>Arial</vt:lpstr>
      <vt:lpstr>Calibri</vt:lpstr>
      <vt:lpstr>Calibri Light</vt:lpstr>
      <vt:lpstr>Times New Roman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owner owner</dc:creator>
  <cp:lastModifiedBy>st051014@gmail.com</cp:lastModifiedBy>
  <cp:revision>131</cp:revision>
  <dcterms:created xsi:type="dcterms:W3CDTF">2022-02-06T00:41:55Z</dcterms:created>
  <dcterms:modified xsi:type="dcterms:W3CDTF">2024-11-21T22:19:19Z</dcterms:modified>
</cp:coreProperties>
</file>