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0" autoAdjust="0"/>
    <p:restoredTop sz="94660"/>
  </p:normalViewPr>
  <p:slideViewPr>
    <p:cSldViewPr snapToGrid="0">
      <p:cViewPr>
        <p:scale>
          <a:sx n="125" d="100"/>
          <a:sy n="125" d="100"/>
        </p:scale>
        <p:origin x="13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21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61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25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61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9984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68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41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86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355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47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407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706F9-BFF7-475E-9D68-DAE594868911}" type="datetimeFigureOut">
              <a:rPr kumimoji="1" lang="ja-JP" altLang="en-US" smtClean="0"/>
              <a:t>2024/11/23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4EC3B-73E6-460E-88B8-049170E07E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54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0DE2A5A-D5D2-447F-8B23-EAC8889E18AD}"/>
              </a:ext>
            </a:extLst>
          </p:cNvPr>
          <p:cNvGrpSpPr/>
          <p:nvPr/>
        </p:nvGrpSpPr>
        <p:grpSpPr>
          <a:xfrm>
            <a:off x="4017010" y="1430655"/>
            <a:ext cx="2849245" cy="2139315"/>
            <a:chOff x="275189" y="-109362"/>
            <a:chExt cx="7902232" cy="5486625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0B3260F-72B6-4F7C-AE72-27FCF842D1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053" t="7112" r="16410"/>
            <a:stretch/>
          </p:blipFill>
          <p:spPr>
            <a:xfrm>
              <a:off x="5482829" y="4088392"/>
              <a:ext cx="737765" cy="1133765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D717501C-EF14-4F74-929A-1AD8042F78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256" t="5908" r="14612" b="9131"/>
            <a:stretch/>
          </p:blipFill>
          <p:spPr>
            <a:xfrm>
              <a:off x="6304654" y="4088392"/>
              <a:ext cx="737765" cy="1133765"/>
            </a:xfrm>
            <a:prstGeom prst="rect">
              <a:avLst/>
            </a:prstGeom>
          </p:spPr>
        </p:pic>
        <p:sp>
          <p:nvSpPr>
            <p:cNvPr id="7" name="テキスト ボックス 39">
              <a:extLst>
                <a:ext uri="{FF2B5EF4-FFF2-40B4-BE49-F238E27FC236}">
                  <a16:creationId xmlns:a16="http://schemas.microsoft.com/office/drawing/2014/main" id="{65388719-8BD2-4C97-9475-6D9DD373A9C8}"/>
                </a:ext>
              </a:extLst>
            </p:cNvPr>
            <p:cNvSpPr txBox="1"/>
            <p:nvPr/>
          </p:nvSpPr>
          <p:spPr>
            <a:xfrm>
              <a:off x="275189" y="-109362"/>
              <a:ext cx="5704575" cy="554383"/>
            </a:xfrm>
            <a:prstGeom prst="rect">
              <a:avLst/>
            </a:prstGeom>
            <a:noFill/>
            <a:ln w="19050">
              <a:solidFill>
                <a:sysClr val="windowText" lastClr="000000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group B: visual grading analysis(VGA) for </a:t>
              </a:r>
              <a:r>
                <a:rPr lang="en-US" sz="6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abdominal</a:t>
              </a: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 images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40">
              <a:extLst>
                <a:ext uri="{FF2B5EF4-FFF2-40B4-BE49-F238E27FC236}">
                  <a16:creationId xmlns:a16="http://schemas.microsoft.com/office/drawing/2014/main" id="{9B20468F-D437-43A0-AE09-1207AF6B877C}"/>
                </a:ext>
              </a:extLst>
            </p:cNvPr>
            <p:cNvSpPr txBox="1"/>
            <p:nvPr/>
          </p:nvSpPr>
          <p:spPr>
            <a:xfrm>
              <a:off x="764938" y="2260344"/>
              <a:ext cx="2860473" cy="84383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35 source images of chest and abdominal digital radiography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" name="テキスト ボックス 41">
              <a:extLst>
                <a:ext uri="{FF2B5EF4-FFF2-40B4-BE49-F238E27FC236}">
                  <a16:creationId xmlns:a16="http://schemas.microsoft.com/office/drawing/2014/main" id="{F5A502E6-D3C5-417F-A392-0F3D8377772B}"/>
                </a:ext>
              </a:extLst>
            </p:cNvPr>
            <p:cNvSpPr txBox="1"/>
            <p:nvPr/>
          </p:nvSpPr>
          <p:spPr>
            <a:xfrm>
              <a:off x="5754493" y="1196609"/>
              <a:ext cx="2350386" cy="97866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35 images with a conventional  denoising algorithm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F995AC8C-2C07-4D82-8ACF-32674CB5FA45}"/>
                </a:ext>
              </a:extLst>
            </p:cNvPr>
            <p:cNvSpPr/>
            <p:nvPr/>
          </p:nvSpPr>
          <p:spPr>
            <a:xfrm>
              <a:off x="496877" y="647135"/>
              <a:ext cx="3155868" cy="2468880"/>
            </a:xfrm>
            <a:prstGeom prst="roundRect">
              <a:avLst/>
            </a:prstGeom>
            <a:noFill/>
            <a:ln w="381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" name="テキスト ボックス 43">
              <a:extLst>
                <a:ext uri="{FF2B5EF4-FFF2-40B4-BE49-F238E27FC236}">
                  <a16:creationId xmlns:a16="http://schemas.microsoft.com/office/drawing/2014/main" id="{AA45DE01-B996-4938-9B39-FE752B741618}"/>
                </a:ext>
              </a:extLst>
            </p:cNvPr>
            <p:cNvSpPr txBox="1"/>
            <p:nvPr/>
          </p:nvSpPr>
          <p:spPr>
            <a:xfrm>
              <a:off x="1327724" y="489492"/>
              <a:ext cx="1360511" cy="43991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raw data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テキスト ボックス 44">
              <a:extLst>
                <a:ext uri="{FF2B5EF4-FFF2-40B4-BE49-F238E27FC236}">
                  <a16:creationId xmlns:a16="http://schemas.microsoft.com/office/drawing/2014/main" id="{69682C38-B23E-4118-9FE9-941593A3FAD4}"/>
                </a:ext>
              </a:extLst>
            </p:cNvPr>
            <p:cNvSpPr txBox="1"/>
            <p:nvPr/>
          </p:nvSpPr>
          <p:spPr>
            <a:xfrm>
              <a:off x="3819542" y="881886"/>
              <a:ext cx="2082383" cy="69383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conventional algorithm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3" name="テキスト ボックス 45">
              <a:extLst>
                <a:ext uri="{FF2B5EF4-FFF2-40B4-BE49-F238E27FC236}">
                  <a16:creationId xmlns:a16="http://schemas.microsoft.com/office/drawing/2014/main" id="{01AE2E4C-3F6B-4EAD-A702-93D70FC89685}"/>
                </a:ext>
              </a:extLst>
            </p:cNvPr>
            <p:cNvSpPr txBox="1"/>
            <p:nvPr/>
          </p:nvSpPr>
          <p:spPr>
            <a:xfrm>
              <a:off x="3691158" y="2511361"/>
              <a:ext cx="2288607" cy="65020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Intelligent NR(INR)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algorithm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8209982-B4E0-436D-B199-AFFABEC64F3C}"/>
                </a:ext>
              </a:extLst>
            </p:cNvPr>
            <p:cNvGrpSpPr/>
            <p:nvPr/>
          </p:nvGrpSpPr>
          <p:grpSpPr>
            <a:xfrm>
              <a:off x="3964042" y="1477885"/>
              <a:ext cx="1558116" cy="992608"/>
              <a:chOff x="3964042" y="1477883"/>
              <a:chExt cx="1257300" cy="792480"/>
            </a:xfrm>
          </p:grpSpPr>
          <p:cxnSp>
            <p:nvCxnSpPr>
              <p:cNvPr id="29" name="コネクタ: カギ線 28">
                <a:extLst>
                  <a:ext uri="{FF2B5EF4-FFF2-40B4-BE49-F238E27FC236}">
                    <a16:creationId xmlns:a16="http://schemas.microsoft.com/office/drawing/2014/main" id="{81292BA2-FF2B-43B7-BE45-2A03AD565503}"/>
                  </a:ext>
                </a:extLst>
              </p:cNvPr>
              <p:cNvCxnSpPr/>
              <p:nvPr/>
            </p:nvCxnSpPr>
            <p:spPr>
              <a:xfrm>
                <a:off x="3964042" y="1874123"/>
                <a:ext cx="1257300" cy="396240"/>
              </a:xfrm>
              <a:prstGeom prst="bentConnector3">
                <a:avLst>
                  <a:gd name="adj1" fmla="val 23102"/>
                </a:avLst>
              </a:prstGeom>
              <a:noFill/>
              <a:ln w="2540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0" name="コネクタ: カギ線 29">
                <a:extLst>
                  <a:ext uri="{FF2B5EF4-FFF2-40B4-BE49-F238E27FC236}">
                    <a16:creationId xmlns:a16="http://schemas.microsoft.com/office/drawing/2014/main" id="{DC44D58E-CAD6-42F7-BC90-FD733ECDC9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4042" y="1477883"/>
                <a:ext cx="1257300" cy="396240"/>
              </a:xfrm>
              <a:prstGeom prst="bentConnector3">
                <a:avLst>
                  <a:gd name="adj1" fmla="val 23102"/>
                </a:avLst>
              </a:prstGeom>
              <a:noFill/>
              <a:ln w="2540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sp>
          <p:nvSpPr>
            <p:cNvPr id="15" name="テキスト ボックス 49">
              <a:extLst>
                <a:ext uri="{FF2B5EF4-FFF2-40B4-BE49-F238E27FC236}">
                  <a16:creationId xmlns:a16="http://schemas.microsoft.com/office/drawing/2014/main" id="{65FE5538-FB77-412C-8192-B4492D75A3C1}"/>
                </a:ext>
              </a:extLst>
            </p:cNvPr>
            <p:cNvSpPr txBox="1"/>
            <p:nvPr/>
          </p:nvSpPr>
          <p:spPr>
            <a:xfrm>
              <a:off x="5831499" y="2487548"/>
              <a:ext cx="2214121" cy="67401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35 images with INR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76C3D5F6-1F06-436D-B876-24F0DAA30B1B}"/>
                </a:ext>
              </a:extLst>
            </p:cNvPr>
            <p:cNvSpPr/>
            <p:nvPr/>
          </p:nvSpPr>
          <p:spPr>
            <a:xfrm>
              <a:off x="5754490" y="940263"/>
              <a:ext cx="2422931" cy="2171539"/>
            </a:xfrm>
            <a:prstGeom prst="roundRect">
              <a:avLst/>
            </a:prstGeom>
            <a:noFill/>
            <a:ln w="381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" name="テキスト ボックス 51">
              <a:extLst>
                <a:ext uri="{FF2B5EF4-FFF2-40B4-BE49-F238E27FC236}">
                  <a16:creationId xmlns:a16="http://schemas.microsoft.com/office/drawing/2014/main" id="{7BBBB38B-3B30-4A75-B78E-34A103517FCC}"/>
                </a:ext>
              </a:extLst>
            </p:cNvPr>
            <p:cNvSpPr txBox="1"/>
            <p:nvPr/>
          </p:nvSpPr>
          <p:spPr>
            <a:xfrm>
              <a:off x="5867358" y="710990"/>
              <a:ext cx="2051830" cy="43364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diagnostic images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04FDD1A1-37F1-4941-976F-1866068022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89826" y="3218457"/>
              <a:ext cx="464664" cy="427147"/>
            </a:xfrm>
            <a:prstGeom prst="straightConnector1">
              <a:avLst/>
            </a:prstGeom>
            <a:noFill/>
            <a:ln w="25400" cap="flat" cmpd="sng" algn="ctr">
              <a:solidFill>
                <a:srgbClr val="4472C4"/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19" name="加算記号 18">
              <a:extLst>
                <a:ext uri="{FF2B5EF4-FFF2-40B4-BE49-F238E27FC236}">
                  <a16:creationId xmlns:a16="http://schemas.microsoft.com/office/drawing/2014/main" id="{300E63DB-0410-4FDE-86C2-001E9D3FA052}"/>
                </a:ext>
              </a:extLst>
            </p:cNvPr>
            <p:cNvSpPr/>
            <p:nvPr/>
          </p:nvSpPr>
          <p:spPr>
            <a:xfrm>
              <a:off x="6823866" y="2152567"/>
              <a:ext cx="260995" cy="243543"/>
            </a:xfrm>
            <a:prstGeom prst="mathPlus">
              <a:avLst/>
            </a:prstGeom>
            <a:solidFill>
              <a:srgbClr val="4472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" name="テキスト ボックス 54">
              <a:extLst>
                <a:ext uri="{FF2B5EF4-FFF2-40B4-BE49-F238E27FC236}">
                  <a16:creationId xmlns:a16="http://schemas.microsoft.com/office/drawing/2014/main" id="{E2E8C6EF-419E-48DC-98D0-4DDC14AA5807}"/>
                </a:ext>
              </a:extLst>
            </p:cNvPr>
            <p:cNvSpPr txBox="1"/>
            <p:nvPr/>
          </p:nvSpPr>
          <p:spPr>
            <a:xfrm>
              <a:off x="2050306" y="4200898"/>
              <a:ext cx="3345159" cy="890277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The 70 randomized and blinded images are evaluated on 4 point scale for abdomen by 3 readers.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89FEB94F-B175-4E6F-9321-667ECA559962}"/>
                </a:ext>
              </a:extLst>
            </p:cNvPr>
            <p:cNvSpPr/>
            <p:nvPr/>
          </p:nvSpPr>
          <p:spPr>
            <a:xfrm>
              <a:off x="1944667" y="3921886"/>
              <a:ext cx="5446183" cy="1455377"/>
            </a:xfrm>
            <a:prstGeom prst="roundRect">
              <a:avLst/>
            </a:prstGeom>
            <a:noFill/>
            <a:ln w="381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" name="テキスト ボックス 56">
              <a:extLst>
                <a:ext uri="{FF2B5EF4-FFF2-40B4-BE49-F238E27FC236}">
                  <a16:creationId xmlns:a16="http://schemas.microsoft.com/office/drawing/2014/main" id="{2475213D-A2E2-4E8B-9EF3-9D18B638AECD}"/>
                </a:ext>
              </a:extLst>
            </p:cNvPr>
            <p:cNvSpPr txBox="1"/>
            <p:nvPr/>
          </p:nvSpPr>
          <p:spPr>
            <a:xfrm>
              <a:off x="3819541" y="3736991"/>
              <a:ext cx="1426770" cy="36943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6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evaluation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623DE7F-3B0C-43A2-9918-7E45BB221D1D}"/>
                </a:ext>
              </a:extLst>
            </p:cNvPr>
            <p:cNvSpPr/>
            <p:nvPr/>
          </p:nvSpPr>
          <p:spPr>
            <a:xfrm>
              <a:off x="5471062" y="4449202"/>
              <a:ext cx="750827" cy="716462"/>
            </a:xfrm>
            <a:prstGeom prst="rect">
              <a:avLst/>
            </a:prstGeom>
            <a:noFill/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3357E4-3F65-4E73-904F-3668E32A9549}"/>
                </a:ext>
              </a:extLst>
            </p:cNvPr>
            <p:cNvSpPr/>
            <p:nvPr/>
          </p:nvSpPr>
          <p:spPr>
            <a:xfrm>
              <a:off x="6299805" y="4446884"/>
              <a:ext cx="750827" cy="716461"/>
            </a:xfrm>
            <a:prstGeom prst="rect">
              <a:avLst/>
            </a:prstGeom>
            <a:noFill/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9D6C3B4-937F-42DB-98DD-13DC79FA2CE0}"/>
                </a:ext>
              </a:extLst>
            </p:cNvPr>
            <p:cNvGrpSpPr/>
            <p:nvPr/>
          </p:nvGrpSpPr>
          <p:grpSpPr>
            <a:xfrm>
              <a:off x="1327726" y="902357"/>
              <a:ext cx="1517424" cy="1393070"/>
              <a:chOff x="1327726" y="902357"/>
              <a:chExt cx="1474816" cy="1353953"/>
            </a:xfrm>
          </p:grpSpPr>
          <p:pic>
            <p:nvPicPr>
              <p:cNvPr id="27" name="図 26">
                <a:extLst>
                  <a:ext uri="{FF2B5EF4-FFF2-40B4-BE49-F238E27FC236}">
                    <a16:creationId xmlns:a16="http://schemas.microsoft.com/office/drawing/2014/main" id="{FCB45D7D-DC34-4EC2-885B-0FB017FBE7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7112"/>
              <a:stretch/>
            </p:blipFill>
            <p:spPr>
              <a:xfrm>
                <a:off x="1327726" y="902357"/>
                <a:ext cx="964705" cy="1119854"/>
              </a:xfrm>
              <a:prstGeom prst="rect">
                <a:avLst/>
              </a:prstGeom>
            </p:spPr>
          </p:pic>
          <p:pic>
            <p:nvPicPr>
              <p:cNvPr id="28" name="図 27">
                <a:extLst>
                  <a:ext uri="{FF2B5EF4-FFF2-40B4-BE49-F238E27FC236}">
                    <a16:creationId xmlns:a16="http://schemas.microsoft.com/office/drawing/2014/main" id="{947C67F3-5E26-4E1F-87E3-78FD8A28B8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8113" t="5867" r="11923" b="9172"/>
              <a:stretch/>
            </p:blipFill>
            <p:spPr>
              <a:xfrm>
                <a:off x="1960701" y="1137831"/>
                <a:ext cx="841841" cy="1118479"/>
              </a:xfrm>
              <a:prstGeom prst="rect">
                <a:avLst/>
              </a:prstGeom>
            </p:spPr>
          </p:pic>
        </p:grpSp>
        <p:sp>
          <p:nvSpPr>
            <p:cNvPr id="26" name="テキスト ボックス 62">
              <a:extLst>
                <a:ext uri="{FF2B5EF4-FFF2-40B4-BE49-F238E27FC236}">
                  <a16:creationId xmlns:a16="http://schemas.microsoft.com/office/drawing/2014/main" id="{8F9C8AC0-F39F-4729-AF48-A752AD9D2326}"/>
                </a:ext>
              </a:extLst>
            </p:cNvPr>
            <p:cNvSpPr txBox="1"/>
            <p:nvPr/>
          </p:nvSpPr>
          <p:spPr>
            <a:xfrm>
              <a:off x="4213739" y="1537112"/>
              <a:ext cx="1476904" cy="85968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noise reduction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process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D6E23C7-F32F-4E3A-9DC6-296828CB397D}"/>
              </a:ext>
            </a:extLst>
          </p:cNvPr>
          <p:cNvGrpSpPr/>
          <p:nvPr/>
        </p:nvGrpSpPr>
        <p:grpSpPr>
          <a:xfrm>
            <a:off x="1066800" y="1429385"/>
            <a:ext cx="2869362" cy="2349500"/>
            <a:chOff x="66619" y="-54483"/>
            <a:chExt cx="4282117" cy="3195531"/>
          </a:xfrm>
        </p:grpSpPr>
        <p:sp>
          <p:nvSpPr>
            <p:cNvPr id="32" name="テキスト ボックス 1">
              <a:extLst>
                <a:ext uri="{FF2B5EF4-FFF2-40B4-BE49-F238E27FC236}">
                  <a16:creationId xmlns:a16="http://schemas.microsoft.com/office/drawing/2014/main" id="{38FC3F41-E262-4D35-A937-9607F00EA2E1}"/>
                </a:ext>
              </a:extLst>
            </p:cNvPr>
            <p:cNvSpPr txBox="1"/>
            <p:nvPr/>
          </p:nvSpPr>
          <p:spPr>
            <a:xfrm>
              <a:off x="66619" y="-54483"/>
              <a:ext cx="2854520" cy="293777"/>
            </a:xfrm>
            <a:prstGeom prst="rect">
              <a:avLst/>
            </a:prstGeom>
            <a:noFill/>
            <a:ln w="19050">
              <a:solidFill>
                <a:sysClr val="windowText" lastClr="000000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group A: visual grading analysis(VGA) for </a:t>
              </a:r>
              <a:r>
                <a:rPr lang="en-US" sz="6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chest</a:t>
              </a: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 images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AA785AE0-DA8A-4C59-AC1E-AF77B880F3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112"/>
            <a:stretch/>
          </p:blipFill>
          <p:spPr>
            <a:xfrm>
              <a:off x="729057" y="494004"/>
              <a:ext cx="495785" cy="575520"/>
            </a:xfrm>
            <a:prstGeom prst="rect">
              <a:avLst/>
            </a:prstGeom>
          </p:spPr>
        </p:pic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9FC49186-68A1-4F4F-9367-17EEE38185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689"/>
            <a:stretch/>
          </p:blipFill>
          <p:spPr>
            <a:xfrm>
              <a:off x="1022635" y="587373"/>
              <a:ext cx="508405" cy="575520"/>
            </a:xfrm>
            <a:prstGeom prst="rect">
              <a:avLst/>
            </a:prstGeom>
          </p:spPr>
        </p:pic>
        <p:sp>
          <p:nvSpPr>
            <p:cNvPr id="35" name="テキスト ボックス 4">
              <a:extLst>
                <a:ext uri="{FF2B5EF4-FFF2-40B4-BE49-F238E27FC236}">
                  <a16:creationId xmlns:a16="http://schemas.microsoft.com/office/drawing/2014/main" id="{85AD43B6-2B33-403C-8163-AF28D4B24917}"/>
                </a:ext>
              </a:extLst>
            </p:cNvPr>
            <p:cNvSpPr txBox="1"/>
            <p:nvPr/>
          </p:nvSpPr>
          <p:spPr>
            <a:xfrm>
              <a:off x="276012" y="1162892"/>
              <a:ext cx="1612463" cy="4517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46 source images of chest or 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chest and abdominal digital radiography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6" name="テキスト ボックス 5">
              <a:extLst>
                <a:ext uri="{FF2B5EF4-FFF2-40B4-BE49-F238E27FC236}">
                  <a16:creationId xmlns:a16="http://schemas.microsoft.com/office/drawing/2014/main" id="{0A408213-CB1C-4B2F-BB78-E56F211FD269}"/>
                </a:ext>
              </a:extLst>
            </p:cNvPr>
            <p:cNvSpPr txBox="1"/>
            <p:nvPr/>
          </p:nvSpPr>
          <p:spPr>
            <a:xfrm>
              <a:off x="2167928" y="735965"/>
              <a:ext cx="765878" cy="44535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noise reduction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process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69324681-6DAD-45A0-B104-F686E18C95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112"/>
            <a:stretch/>
          </p:blipFill>
          <p:spPr>
            <a:xfrm>
              <a:off x="3371019" y="230567"/>
              <a:ext cx="297979" cy="345901"/>
            </a:xfrm>
            <a:prstGeom prst="rect">
              <a:avLst/>
            </a:prstGeom>
          </p:spPr>
        </p:pic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81D370F3-F981-4A51-8CF4-D6F4741E96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689"/>
            <a:stretch/>
          </p:blipFill>
          <p:spPr>
            <a:xfrm>
              <a:off x="3547071" y="276944"/>
              <a:ext cx="305563" cy="345901"/>
            </a:xfrm>
            <a:prstGeom prst="rect">
              <a:avLst/>
            </a:prstGeom>
          </p:spPr>
        </p:pic>
        <p:sp>
          <p:nvSpPr>
            <p:cNvPr id="39" name="テキスト ボックス 8">
              <a:extLst>
                <a:ext uri="{FF2B5EF4-FFF2-40B4-BE49-F238E27FC236}">
                  <a16:creationId xmlns:a16="http://schemas.microsoft.com/office/drawing/2014/main" id="{6A50FD3F-CF43-45DB-83BE-17467B36A9AD}"/>
                </a:ext>
              </a:extLst>
            </p:cNvPr>
            <p:cNvSpPr txBox="1"/>
            <p:nvPr/>
          </p:nvSpPr>
          <p:spPr>
            <a:xfrm>
              <a:off x="2931873" y="610138"/>
              <a:ext cx="1416863" cy="45052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46 images with a conventional  denoising algorithm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A4688F8D-B038-449C-9C45-FABEA554FF90}"/>
                </a:ext>
              </a:extLst>
            </p:cNvPr>
            <p:cNvSpPr/>
            <p:nvPr/>
          </p:nvSpPr>
          <p:spPr>
            <a:xfrm>
              <a:off x="217456" y="345845"/>
              <a:ext cx="1671018" cy="1268818"/>
            </a:xfrm>
            <a:prstGeom prst="roundRect">
              <a:avLst/>
            </a:prstGeom>
            <a:noFill/>
            <a:ln w="381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1" name="テキスト ボックス 10">
              <a:extLst>
                <a:ext uri="{FF2B5EF4-FFF2-40B4-BE49-F238E27FC236}">
                  <a16:creationId xmlns:a16="http://schemas.microsoft.com/office/drawing/2014/main" id="{87162FEA-11CB-4F60-B740-EE1A2B80BF00}"/>
                </a:ext>
              </a:extLst>
            </p:cNvPr>
            <p:cNvSpPr txBox="1"/>
            <p:nvPr/>
          </p:nvSpPr>
          <p:spPr>
            <a:xfrm>
              <a:off x="729057" y="270192"/>
              <a:ext cx="708276" cy="219685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raw data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2" name="テキスト ボックス 11">
              <a:extLst>
                <a:ext uri="{FF2B5EF4-FFF2-40B4-BE49-F238E27FC236}">
                  <a16:creationId xmlns:a16="http://schemas.microsoft.com/office/drawing/2014/main" id="{65C7CE6D-6845-4319-8749-BF8516E24662}"/>
                </a:ext>
              </a:extLst>
            </p:cNvPr>
            <p:cNvSpPr txBox="1"/>
            <p:nvPr/>
          </p:nvSpPr>
          <p:spPr>
            <a:xfrm>
              <a:off x="1899551" y="350239"/>
              <a:ext cx="1188586" cy="33935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ts val="5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conventional algorithm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3" name="テキスト ボックス 12">
              <a:extLst>
                <a:ext uri="{FF2B5EF4-FFF2-40B4-BE49-F238E27FC236}">
                  <a16:creationId xmlns:a16="http://schemas.microsoft.com/office/drawing/2014/main" id="{EFD608DB-C120-412C-B9E3-FCD3C8F2AB05}"/>
                </a:ext>
              </a:extLst>
            </p:cNvPr>
            <p:cNvSpPr txBox="1"/>
            <p:nvPr/>
          </p:nvSpPr>
          <p:spPr>
            <a:xfrm>
              <a:off x="1865257" y="1291622"/>
              <a:ext cx="1172602" cy="38543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Intelligent NR(INR)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l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algorithm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75274505-D8B9-48DF-9E6C-7A1A5037A4E9}"/>
                </a:ext>
              </a:extLst>
            </p:cNvPr>
            <p:cNvGrpSpPr/>
            <p:nvPr/>
          </p:nvGrpSpPr>
          <p:grpSpPr>
            <a:xfrm>
              <a:off x="2042042" y="633918"/>
              <a:ext cx="808270" cy="639652"/>
              <a:chOff x="2042042" y="562223"/>
              <a:chExt cx="1269101" cy="993703"/>
            </a:xfrm>
          </p:grpSpPr>
          <p:cxnSp>
            <p:nvCxnSpPr>
              <p:cNvPr id="63" name="コネクタ: カギ線 62">
                <a:extLst>
                  <a:ext uri="{FF2B5EF4-FFF2-40B4-BE49-F238E27FC236}">
                    <a16:creationId xmlns:a16="http://schemas.microsoft.com/office/drawing/2014/main" id="{EF567E51-DD30-4033-B8B1-1FA8A491913F}"/>
                  </a:ext>
                </a:extLst>
              </p:cNvPr>
              <p:cNvCxnSpPr/>
              <p:nvPr/>
            </p:nvCxnSpPr>
            <p:spPr>
              <a:xfrm>
                <a:off x="2042043" y="1159686"/>
                <a:ext cx="1257300" cy="396240"/>
              </a:xfrm>
              <a:prstGeom prst="bentConnector3">
                <a:avLst>
                  <a:gd name="adj1" fmla="val 23102"/>
                </a:avLst>
              </a:prstGeom>
              <a:noFill/>
              <a:ln w="2540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64" name="コネクタ: カギ線 63">
                <a:extLst>
                  <a:ext uri="{FF2B5EF4-FFF2-40B4-BE49-F238E27FC236}">
                    <a16:creationId xmlns:a16="http://schemas.microsoft.com/office/drawing/2014/main" id="{135BF8E2-0D70-44F1-A84B-FD91599DFE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42042" y="562223"/>
                <a:ext cx="1269101" cy="597466"/>
              </a:xfrm>
              <a:prstGeom prst="bentConnector3">
                <a:avLst>
                  <a:gd name="adj1" fmla="val 22776"/>
                </a:avLst>
              </a:prstGeom>
              <a:noFill/>
              <a:ln w="2540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sp>
          <p:nvSpPr>
            <p:cNvPr id="45" name="テキスト ボックス 18">
              <a:extLst>
                <a:ext uri="{FF2B5EF4-FFF2-40B4-BE49-F238E27FC236}">
                  <a16:creationId xmlns:a16="http://schemas.microsoft.com/office/drawing/2014/main" id="{AF76ACC6-E651-4A4B-98DC-9F2FA5B841F3}"/>
                </a:ext>
              </a:extLst>
            </p:cNvPr>
            <p:cNvSpPr txBox="1"/>
            <p:nvPr/>
          </p:nvSpPr>
          <p:spPr>
            <a:xfrm>
              <a:off x="3006862" y="1543812"/>
              <a:ext cx="1228889" cy="2380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46 images with INR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77C5429E-6969-4A32-8950-9A9361A4DD40}"/>
                </a:ext>
              </a:extLst>
            </p:cNvPr>
            <p:cNvSpPr/>
            <p:nvPr/>
          </p:nvSpPr>
          <p:spPr>
            <a:xfrm>
              <a:off x="3001168" y="126986"/>
              <a:ext cx="1270772" cy="1706136"/>
            </a:xfrm>
            <a:prstGeom prst="roundRect">
              <a:avLst/>
            </a:prstGeom>
            <a:noFill/>
            <a:ln w="381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7" name="テキスト ボックス 20">
              <a:extLst>
                <a:ext uri="{FF2B5EF4-FFF2-40B4-BE49-F238E27FC236}">
                  <a16:creationId xmlns:a16="http://schemas.microsoft.com/office/drawing/2014/main" id="{4AABCC8B-2F18-45CD-9FF4-D88648EA4FD9}"/>
                </a:ext>
              </a:extLst>
            </p:cNvPr>
            <p:cNvSpPr txBox="1"/>
            <p:nvPr/>
          </p:nvSpPr>
          <p:spPr>
            <a:xfrm>
              <a:off x="3075765" y="-22333"/>
              <a:ext cx="1104204" cy="261626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6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diagnostic images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EE73CC14-B9B1-41F0-996C-5FCD24680ED6}"/>
                </a:ext>
              </a:extLst>
            </p:cNvPr>
            <p:cNvGrpSpPr/>
            <p:nvPr/>
          </p:nvGrpSpPr>
          <p:grpSpPr>
            <a:xfrm>
              <a:off x="2741779" y="2535051"/>
              <a:ext cx="993132" cy="367456"/>
              <a:chOff x="2741779" y="2535051"/>
              <a:chExt cx="1932447" cy="716463"/>
            </a:xfrm>
          </p:grpSpPr>
          <p:pic>
            <p:nvPicPr>
              <p:cNvPr id="60" name="図 59">
                <a:extLst>
                  <a:ext uri="{FF2B5EF4-FFF2-40B4-BE49-F238E27FC236}">
                    <a16:creationId xmlns:a16="http://schemas.microsoft.com/office/drawing/2014/main" id="{43073917-F89C-483A-8C74-B3D9891975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41779" y="2535051"/>
                <a:ext cx="716463" cy="716463"/>
              </a:xfrm>
              <a:prstGeom prst="rect">
                <a:avLst/>
              </a:prstGeom>
            </p:spPr>
          </p:pic>
          <p:pic>
            <p:nvPicPr>
              <p:cNvPr id="61" name="図 60">
                <a:extLst>
                  <a:ext uri="{FF2B5EF4-FFF2-40B4-BE49-F238E27FC236}">
                    <a16:creationId xmlns:a16="http://schemas.microsoft.com/office/drawing/2014/main" id="{A00102F0-3FA2-48AE-B813-317B368FF2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49771" y="2535051"/>
                <a:ext cx="716463" cy="716463"/>
              </a:xfrm>
              <a:prstGeom prst="rect">
                <a:avLst/>
              </a:prstGeom>
            </p:spPr>
          </p:pic>
          <p:pic>
            <p:nvPicPr>
              <p:cNvPr id="62" name="図 61">
                <a:extLst>
                  <a:ext uri="{FF2B5EF4-FFF2-40B4-BE49-F238E27FC236}">
                    <a16:creationId xmlns:a16="http://schemas.microsoft.com/office/drawing/2014/main" id="{8C71E5EA-2B0B-40E6-8D96-52472798CA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57763" y="2535051"/>
                <a:ext cx="716463" cy="716463"/>
              </a:xfrm>
              <a:prstGeom prst="rect">
                <a:avLst/>
              </a:prstGeom>
            </p:spPr>
          </p:pic>
        </p:grpSp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E3D9C812-9255-4649-B4BF-97FDF6C805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017" t="7112" r="14890" b="13598"/>
            <a:stretch/>
          </p:blipFill>
          <p:spPr>
            <a:xfrm>
              <a:off x="2812383" y="2013188"/>
              <a:ext cx="385868" cy="516050"/>
            </a:xfrm>
            <a:prstGeom prst="rect">
              <a:avLst/>
            </a:prstGeom>
          </p:spPr>
        </p:pic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85F67BFE-DD63-480B-9F94-B5966CFD63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689"/>
            <a:stretch/>
          </p:blipFill>
          <p:spPr>
            <a:xfrm>
              <a:off x="3253232" y="2013188"/>
              <a:ext cx="370489" cy="419398"/>
            </a:xfrm>
            <a:prstGeom prst="rect">
              <a:avLst/>
            </a:prstGeom>
          </p:spPr>
        </p:pic>
        <p:sp>
          <p:nvSpPr>
            <p:cNvPr id="51" name="加算記号 50">
              <a:extLst>
                <a:ext uri="{FF2B5EF4-FFF2-40B4-BE49-F238E27FC236}">
                  <a16:creationId xmlns:a16="http://schemas.microsoft.com/office/drawing/2014/main" id="{280FC0AD-B72E-418A-BD8E-284F5BA5389B}"/>
                </a:ext>
              </a:extLst>
            </p:cNvPr>
            <p:cNvSpPr/>
            <p:nvPr/>
          </p:nvSpPr>
          <p:spPr>
            <a:xfrm>
              <a:off x="3575239" y="969164"/>
              <a:ext cx="134132" cy="125164"/>
            </a:xfrm>
            <a:prstGeom prst="mathPlus">
              <a:avLst/>
            </a:prstGeom>
            <a:solidFill>
              <a:srgbClr val="4472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2" name="テキスト ボックス 29">
              <a:extLst>
                <a:ext uri="{FF2B5EF4-FFF2-40B4-BE49-F238E27FC236}">
                  <a16:creationId xmlns:a16="http://schemas.microsoft.com/office/drawing/2014/main" id="{735FF83A-D5DC-46BB-BD6E-EB9692468385}"/>
                </a:ext>
              </a:extLst>
            </p:cNvPr>
            <p:cNvSpPr txBox="1"/>
            <p:nvPr/>
          </p:nvSpPr>
          <p:spPr>
            <a:xfrm>
              <a:off x="528123" y="2013188"/>
              <a:ext cx="2178423" cy="443607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6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The 92 randomized and blinded images were evaluated on a 4-point scale for the chest by three readers.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787A7285-43B6-4BE9-83DA-5CBC8C870539}"/>
                </a:ext>
              </a:extLst>
            </p:cNvPr>
            <p:cNvSpPr/>
            <p:nvPr/>
          </p:nvSpPr>
          <p:spPr>
            <a:xfrm>
              <a:off x="396399" y="1947615"/>
              <a:ext cx="3839351" cy="1157349"/>
            </a:xfrm>
            <a:prstGeom prst="roundRect">
              <a:avLst/>
            </a:prstGeom>
            <a:noFill/>
            <a:ln w="381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4" name="テキスト ボックス 31">
              <a:extLst>
                <a:ext uri="{FF2B5EF4-FFF2-40B4-BE49-F238E27FC236}">
                  <a16:creationId xmlns:a16="http://schemas.microsoft.com/office/drawing/2014/main" id="{03E96354-2DAE-4497-81EB-F55A0BFD7F2E}"/>
                </a:ext>
              </a:extLst>
            </p:cNvPr>
            <p:cNvSpPr txBox="1"/>
            <p:nvPr/>
          </p:nvSpPr>
          <p:spPr>
            <a:xfrm>
              <a:off x="1784354" y="1832107"/>
              <a:ext cx="922193" cy="230178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evaluation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97956499-7F02-41F5-92A5-25AE6EC262F6}"/>
                </a:ext>
              </a:extLst>
            </p:cNvPr>
            <p:cNvSpPr/>
            <p:nvPr/>
          </p:nvSpPr>
          <p:spPr>
            <a:xfrm>
              <a:off x="2812383" y="2009709"/>
              <a:ext cx="385868" cy="288203"/>
            </a:xfrm>
            <a:prstGeom prst="rect">
              <a:avLst/>
            </a:prstGeom>
            <a:noFill/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8D3CA5C-31DF-4908-AA2F-3290D83179FC}"/>
                </a:ext>
              </a:extLst>
            </p:cNvPr>
            <p:cNvSpPr/>
            <p:nvPr/>
          </p:nvSpPr>
          <p:spPr>
            <a:xfrm>
              <a:off x="3238346" y="2008930"/>
              <a:ext cx="385868" cy="288203"/>
            </a:xfrm>
            <a:prstGeom prst="rect">
              <a:avLst/>
            </a:prstGeom>
            <a:noFill/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7" name="吹き出し: 四角形 56">
              <a:extLst>
                <a:ext uri="{FF2B5EF4-FFF2-40B4-BE49-F238E27FC236}">
                  <a16:creationId xmlns:a16="http://schemas.microsoft.com/office/drawing/2014/main" id="{66A1250C-AFE1-4F56-98B6-CE11669AF062}"/>
                </a:ext>
              </a:extLst>
            </p:cNvPr>
            <p:cNvSpPr/>
            <p:nvPr/>
          </p:nvSpPr>
          <p:spPr>
            <a:xfrm>
              <a:off x="528123" y="2432587"/>
              <a:ext cx="2127765" cy="559544"/>
            </a:xfrm>
            <a:prstGeom prst="wedgeRectCallout">
              <a:avLst>
                <a:gd name="adj1" fmla="val 56797"/>
                <a:gd name="adj2" fmla="val -21388"/>
              </a:avLst>
            </a:prstGeom>
            <a:noFill/>
            <a:ln w="1905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l">
                <a:lnSpc>
                  <a:spcPts val="600"/>
                </a:lnSpc>
              </a:pPr>
              <a:r>
                <a:rPr lang="en-US" sz="5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1 = desired anatomy or features were not seen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l">
                <a:lnSpc>
                  <a:spcPts val="600"/>
                </a:lnSpc>
              </a:pPr>
              <a:r>
                <a:rPr lang="en-US" sz="5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2 = between one and three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l">
                <a:lnSpc>
                  <a:spcPts val="600"/>
                </a:lnSpc>
              </a:pPr>
              <a:r>
                <a:rPr lang="en-US" sz="5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3 = adequate image quality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l">
                <a:lnSpc>
                  <a:spcPts val="600"/>
                </a:lnSpc>
              </a:pPr>
              <a:r>
                <a:rPr lang="en-US" sz="5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4 = higher than needed image quality 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8" name="テキスト ボックス 35">
              <a:extLst>
                <a:ext uri="{FF2B5EF4-FFF2-40B4-BE49-F238E27FC236}">
                  <a16:creationId xmlns:a16="http://schemas.microsoft.com/office/drawing/2014/main" id="{BEE7680C-DEEB-4B23-AED2-E32A9A90C148}"/>
                </a:ext>
              </a:extLst>
            </p:cNvPr>
            <p:cNvSpPr txBox="1"/>
            <p:nvPr/>
          </p:nvSpPr>
          <p:spPr>
            <a:xfrm>
              <a:off x="2544997" y="2850239"/>
              <a:ext cx="1377992" cy="290809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>
                <a:lnSpc>
                  <a:spcPts val="500"/>
                </a:lnSpc>
              </a:pPr>
              <a:r>
                <a:rPr lang="en-US" sz="5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consensus reading of three</a:t>
              </a:r>
              <a:endParaRPr lang="ja-JP" sz="1050" kern="10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EFFC2C16-6DE0-4995-9C89-7FD1C8BF17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45852" y="1677060"/>
              <a:ext cx="275287" cy="175651"/>
            </a:xfrm>
            <a:prstGeom prst="straightConnector1">
              <a:avLst/>
            </a:prstGeom>
            <a:noFill/>
            <a:ln w="25400" cap="flat" cmpd="sng" algn="ctr">
              <a:solidFill>
                <a:srgbClr val="4472C4"/>
              </a:solidFill>
              <a:prstDash val="solid"/>
              <a:miter lim="800000"/>
              <a:tailEnd type="triangle" w="lg" len="lg"/>
            </a:ln>
            <a:effectLst/>
          </p:spPr>
        </p:cxnSp>
      </p:grpSp>
      <p:pic>
        <p:nvPicPr>
          <p:cNvPr id="65" name="図 1">
            <a:extLst>
              <a:ext uri="{FF2B5EF4-FFF2-40B4-BE49-F238E27FC236}">
                <a16:creationId xmlns:a16="http://schemas.microsoft.com/office/drawing/2014/main" id="{809FE0CC-3054-462D-8B93-703EC51B3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2"/>
          <a:stretch>
            <a:fillRect/>
          </a:stretch>
        </p:blipFill>
        <p:spPr bwMode="auto">
          <a:xfrm>
            <a:off x="3281013" y="2316953"/>
            <a:ext cx="200025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図 2">
            <a:extLst>
              <a:ext uri="{FF2B5EF4-FFF2-40B4-BE49-F238E27FC236}">
                <a16:creationId xmlns:a16="http://schemas.microsoft.com/office/drawing/2014/main" id="{3BE9F2A0-20DD-4B9E-AAB7-3829954C3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8"/>
          <a:stretch>
            <a:fillRect/>
          </a:stretch>
        </p:blipFill>
        <p:spPr bwMode="auto">
          <a:xfrm>
            <a:off x="3400075" y="2351878"/>
            <a:ext cx="204788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Rectangle 90">
            <a:extLst>
              <a:ext uri="{FF2B5EF4-FFF2-40B4-BE49-F238E27FC236}">
                <a16:creationId xmlns:a16="http://schemas.microsoft.com/office/drawing/2014/main" id="{E34B6F12-3F56-4151-9196-9B3F340DE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559" y="4082482"/>
            <a:ext cx="73189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Fig. 1  Study design for the evaluation of image quality for each group</a:t>
            </a:r>
            <a:endParaRPr kumimoji="0" lang="en-US" altLang="ja-JP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194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180</Words>
  <Application>Microsoft Office PowerPoint</Application>
  <PresentationFormat>画面に合わせる (4:3)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051014 st</dc:creator>
  <cp:lastModifiedBy>st051014@gmail.com</cp:lastModifiedBy>
  <cp:revision>3</cp:revision>
  <dcterms:created xsi:type="dcterms:W3CDTF">2024-04-30T19:18:42Z</dcterms:created>
  <dcterms:modified xsi:type="dcterms:W3CDTF">2024-11-22T20:07:40Z</dcterms:modified>
</cp:coreProperties>
</file>