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33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wner owner" initials="oo" lastIdx="15" clrIdx="0">
    <p:extLst>
      <p:ext uri="{19B8F6BF-5375-455C-9EA6-DF929625EA0E}">
        <p15:presenceInfo xmlns:p15="http://schemas.microsoft.com/office/powerpoint/2012/main" userId="50b9128f6528524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0609" autoAdjust="0"/>
  </p:normalViewPr>
  <p:slideViewPr>
    <p:cSldViewPr snapToGrid="0">
      <p:cViewPr varScale="1">
        <p:scale>
          <a:sx n="101" d="100"/>
          <a:sy n="101" d="100"/>
        </p:scale>
        <p:origin x="86" y="250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H:\&#12510;&#12452;&#12489;&#12521;&#12452;&#12502;\&#25918;&#23556;&#32218;&#31185;&#12471;&#12522;&#12540;&#12474;\&#30330;&#34920;\20220414%20&#25918;&#23556;&#32218;&#23398;&#20250;&#32207;&#20250;%20CANON&#12398;&#20381;&#38972;&#30740;&#31350;\&#35336;&#28204;&#32080;&#26524;\20220211%20&#30151;&#20363;&#12487;&#12540;&#12479;&#65291;&#28857;&#25968;&#3492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H:\&#12510;&#12452;&#12489;&#12521;&#12452;&#12502;\&#25918;&#23556;&#32218;&#31185;&#12471;&#12522;&#12540;&#12474;\&#30330;&#34920;\20220414%20&#25918;&#23556;&#32218;&#23398;&#20250;&#32207;&#20250;%20CANON&#12398;&#20381;&#38972;&#30740;&#31350;\&#35336;&#28204;&#32080;&#26524;\20220211%20&#30151;&#20363;&#12487;&#12540;&#12479;&#65291;&#28857;&#25968;&#3492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[20220211 症例データ＋点数表.xlsx]胸部ピボットv3!ピボットテーブル1</c:name>
    <c:fmtId val="-1"/>
  </c:pivotSource>
  <c:chart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8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8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8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8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8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8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8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8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8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8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9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9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9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9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9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9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9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9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9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9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0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0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0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0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0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0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0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0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0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0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1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1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1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1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1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1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1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1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1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1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2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2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2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2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2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2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2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2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2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2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3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3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3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3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3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3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3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3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3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3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4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4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4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4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4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4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4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4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4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4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5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5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5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5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5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5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5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5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5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5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6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6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6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6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6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6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6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6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6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6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7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7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7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7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7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7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7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7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7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7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8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8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8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8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8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8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8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8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8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8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9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9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9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9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9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9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9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9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9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9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0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0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0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0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0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0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0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0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0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0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1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1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1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1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1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1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1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1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1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1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2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2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2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2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2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2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2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2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2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2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3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3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3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3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3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3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3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3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3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3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4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4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4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4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4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4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4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4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4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4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5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5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5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5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5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5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56"/>
        <c:spPr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57"/>
        <c:spPr>
          <a:solidFill>
            <a:schemeClr val="bg1">
              <a:lumMod val="7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58"/>
        <c:spPr>
          <a:solidFill>
            <a:schemeClr val="bg1">
              <a:lumMod val="7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59"/>
        <c:spPr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60"/>
        <c:spPr>
          <a:solidFill>
            <a:schemeClr val="bg1">
              <a:lumMod val="7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61"/>
        <c:spPr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>
        <c:manualLayout>
          <c:layoutTarget val="inner"/>
          <c:xMode val="edge"/>
          <c:yMode val="edge"/>
          <c:x val="0.14787089526622907"/>
          <c:y val="8.9567024460925432E-2"/>
          <c:w val="0.65988587880259464"/>
          <c:h val="0.726767204946839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胸部ピボットv3!$B$3:$B$4</c:f>
              <c:strCache>
                <c:ptCount val="1"/>
                <c:pt idx="0">
                  <c:v>conventional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胸部ピボットv3!$A$5:$A$7</c:f>
              <c:strCache>
                <c:ptCount val="2"/>
                <c:pt idx="0">
                  <c:v>3</c:v>
                </c:pt>
                <c:pt idx="1">
                  <c:v>4</c:v>
                </c:pt>
              </c:strCache>
            </c:strRef>
          </c:cat>
          <c:val>
            <c:numRef>
              <c:f>胸部ピボットv3!$B$5:$B$7</c:f>
              <c:numCache>
                <c:formatCode>General</c:formatCode>
                <c:ptCount val="2"/>
                <c:pt idx="0">
                  <c:v>20</c:v>
                </c:pt>
                <c:pt idx="1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58-4BF0-9795-039CA10C8B7C}"/>
            </c:ext>
          </c:extLst>
        </c:ser>
        <c:ser>
          <c:idx val="1"/>
          <c:order val="1"/>
          <c:tx>
            <c:strRef>
              <c:f>胸部ピボットv3!$C$3:$C$4</c:f>
              <c:strCache>
                <c:ptCount val="1"/>
                <c:pt idx="0">
                  <c:v>INR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cat>
            <c:strRef>
              <c:f>胸部ピボットv3!$A$5:$A$7</c:f>
              <c:strCache>
                <c:ptCount val="2"/>
                <c:pt idx="0">
                  <c:v>3</c:v>
                </c:pt>
                <c:pt idx="1">
                  <c:v>4</c:v>
                </c:pt>
              </c:strCache>
            </c:strRef>
          </c:cat>
          <c:val>
            <c:numRef>
              <c:f>胸部ピボットv3!$C$5:$C$7</c:f>
              <c:numCache>
                <c:formatCode>General</c:formatCode>
                <c:ptCount val="2"/>
                <c:pt idx="0">
                  <c:v>10</c:v>
                </c:pt>
                <c:pt idx="1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958-4BF0-9795-039CA10C8B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34557184"/>
        <c:axId val="976132176"/>
      </c:barChart>
      <c:catAx>
        <c:axId val="9345571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200" dirty="0">
                    <a:solidFill>
                      <a:schemeClr val="tx1"/>
                    </a:solidFill>
                  </a:rPr>
                  <a:t>VGA score (group</a:t>
                </a:r>
                <a:r>
                  <a:rPr lang="en-US" altLang="ja-JP" sz="1200" baseline="0" dirty="0">
                    <a:solidFill>
                      <a:schemeClr val="tx1"/>
                    </a:solidFill>
                  </a:rPr>
                  <a:t> A</a:t>
                </a:r>
                <a:r>
                  <a:rPr lang="en-US" altLang="ja-JP" sz="1200" dirty="0">
                    <a:solidFill>
                      <a:schemeClr val="tx1"/>
                    </a:solidFill>
                  </a:rPr>
                  <a:t>)</a:t>
                </a:r>
                <a:endParaRPr lang="ja-JP" altLang="en-US" sz="120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0_);[Red]\(0\)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76132176"/>
        <c:crosses val="autoZero"/>
        <c:auto val="1"/>
        <c:lblAlgn val="ctr"/>
        <c:lblOffset val="100"/>
        <c:noMultiLvlLbl val="0"/>
      </c:catAx>
      <c:valAx>
        <c:axId val="976132176"/>
        <c:scaling>
          <c:orientation val="minMax"/>
          <c:max val="4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200" dirty="0">
                    <a:solidFill>
                      <a:schemeClr val="tx1"/>
                    </a:solidFill>
                  </a:rPr>
                  <a:t>frequency</a:t>
                </a:r>
                <a:endParaRPr lang="ja-JP" altLang="en-US" sz="80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34557184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374744181206421"/>
          <c:y val="7.9855102857905438E-2"/>
          <c:w val="0.18273734780949738"/>
          <c:h val="0.11624563878667711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[20220211 症例データ＋点数表.xlsx]腹部ピボットv3!ピボットテーブル3</c:name>
    <c:fmtId val="-1"/>
  </c:pivotSource>
  <c:chart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4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4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4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4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4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4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4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4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4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4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5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5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5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5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5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5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5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5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5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5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6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6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6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6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6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6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6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6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6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6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7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7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7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7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7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7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7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7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7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7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8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8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8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8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8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8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8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8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8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8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9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9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9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9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9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9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9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9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9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9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0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0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0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0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0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0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0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0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0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0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1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1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1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1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1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1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1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1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1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1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2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2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2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2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2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2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2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2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2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2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3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3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3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3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3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3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3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3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3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3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4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4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4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4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4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4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4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4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4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4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5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5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5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5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5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5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5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5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5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5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6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6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6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6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6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6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6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6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6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6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7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7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7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7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7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7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7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7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7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7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8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8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8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8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8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8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8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8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8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8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9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9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9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9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9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9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9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9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9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9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0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0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0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0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0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0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0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0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0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0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1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1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1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1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1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1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1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1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1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1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2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2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2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2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2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2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2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2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2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2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3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3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3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3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3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3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3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3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3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3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4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4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4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4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4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4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4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4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4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4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5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5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5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5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5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5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5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5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5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5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6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6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6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6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6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6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6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6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6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6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7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7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7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7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7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7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7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7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7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7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8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8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8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8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8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8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8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8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8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8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9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9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9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9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9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9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9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9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9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29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0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0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0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0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0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0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0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0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0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0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1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1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1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1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1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1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1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1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1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1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2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2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2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2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2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2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2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2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2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2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3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3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3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3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3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3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3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3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3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3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4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4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4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4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4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4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4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4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4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4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5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5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5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5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5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5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56"/>
        <c:spPr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57"/>
        <c:spPr>
          <a:solidFill>
            <a:schemeClr val="bg1">
              <a:lumMod val="7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58"/>
        <c:spPr>
          <a:solidFill>
            <a:schemeClr val="bg1">
              <a:lumMod val="7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59"/>
        <c:spPr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60"/>
        <c:spPr>
          <a:solidFill>
            <a:schemeClr val="bg1">
              <a:lumMod val="7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61"/>
        <c:spPr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62"/>
        <c:spPr>
          <a:solidFill>
            <a:schemeClr val="bg1">
              <a:lumMod val="7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63"/>
        <c:spPr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64"/>
        <c:spPr>
          <a:solidFill>
            <a:schemeClr val="bg1">
              <a:lumMod val="7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65"/>
        <c:spPr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66"/>
        <c:spPr>
          <a:solidFill>
            <a:schemeClr val="bg1">
              <a:lumMod val="7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367"/>
        <c:spPr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</c:pivotFmts>
    <c:plotArea>
      <c:layout>
        <c:manualLayout>
          <c:layoutTarget val="inner"/>
          <c:xMode val="edge"/>
          <c:yMode val="edge"/>
          <c:x val="0.13645285972113524"/>
          <c:y val="5.9100540690100421E-2"/>
          <c:w val="0.66228330485058529"/>
          <c:h val="0.757233834057712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腹部ピボットv3!$B$3:$B$4</c:f>
              <c:strCache>
                <c:ptCount val="1"/>
                <c:pt idx="0">
                  <c:v>conventional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腹部ピボットv3!$A$5:$A$8</c:f>
              <c:strCache>
                <c:ptCount val="3"/>
                <c:pt idx="0">
                  <c:v>2</c:v>
                </c:pt>
                <c:pt idx="1">
                  <c:v>3</c:v>
                </c:pt>
                <c:pt idx="2">
                  <c:v>4</c:v>
                </c:pt>
              </c:strCache>
            </c:strRef>
          </c:cat>
          <c:val>
            <c:numRef>
              <c:f>腹部ピボットv3!$B$5:$B$8</c:f>
              <c:numCache>
                <c:formatCode>General</c:formatCode>
                <c:ptCount val="3"/>
                <c:pt idx="0">
                  <c:v>4</c:v>
                </c:pt>
                <c:pt idx="1">
                  <c:v>21</c:v>
                </c:pt>
                <c:pt idx="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78-4E1A-99CA-B2500FF7F1CF}"/>
            </c:ext>
          </c:extLst>
        </c:ser>
        <c:ser>
          <c:idx val="1"/>
          <c:order val="1"/>
          <c:tx>
            <c:strRef>
              <c:f>腹部ピボットv3!$C$3:$C$4</c:f>
              <c:strCache>
                <c:ptCount val="1"/>
                <c:pt idx="0">
                  <c:v>INR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cat>
            <c:strRef>
              <c:f>腹部ピボットv3!$A$5:$A$8</c:f>
              <c:strCache>
                <c:ptCount val="3"/>
                <c:pt idx="0">
                  <c:v>2</c:v>
                </c:pt>
                <c:pt idx="1">
                  <c:v>3</c:v>
                </c:pt>
                <c:pt idx="2">
                  <c:v>4</c:v>
                </c:pt>
              </c:strCache>
            </c:strRef>
          </c:cat>
          <c:val>
            <c:numRef>
              <c:f>腹部ピボットv3!$C$5:$C$8</c:f>
              <c:numCache>
                <c:formatCode>General</c:formatCode>
                <c:ptCount val="3"/>
                <c:pt idx="0">
                  <c:v>3</c:v>
                </c:pt>
                <c:pt idx="1">
                  <c:v>13</c:v>
                </c:pt>
                <c:pt idx="2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78-4E1A-99CA-B2500FF7F1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5"/>
        <c:overlap val="-27"/>
        <c:axId val="934557184"/>
        <c:axId val="976132176"/>
      </c:barChart>
      <c:catAx>
        <c:axId val="9345571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200">
                    <a:solidFill>
                      <a:schemeClr val="tx1"/>
                    </a:solidFill>
                  </a:rPr>
                  <a:t>VGA score (group B)</a:t>
                </a:r>
                <a:endParaRPr lang="ja-JP" altLang="en-US" sz="120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_);[Red]\(0\)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76132176"/>
        <c:crosses val="autoZero"/>
        <c:auto val="1"/>
        <c:lblAlgn val="ctr"/>
        <c:lblOffset val="100"/>
        <c:noMultiLvlLbl val="0"/>
      </c:catAx>
      <c:valAx>
        <c:axId val="976132176"/>
        <c:scaling>
          <c:orientation val="minMax"/>
          <c:max val="4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200">
                    <a:solidFill>
                      <a:schemeClr val="tx1"/>
                    </a:solidFill>
                  </a:rPr>
                  <a:t>frequency</a:t>
                </a:r>
                <a:endParaRPr lang="ja-JP" altLang="en-US" sz="120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34557184"/>
        <c:crosses val="autoZero"/>
        <c:crossBetween val="between"/>
        <c:majorUnit val="5"/>
      </c:valAx>
    </c:plotArea>
    <c:legend>
      <c:legendPos val="r"/>
      <c:layout>
        <c:manualLayout>
          <c:xMode val="edge"/>
          <c:yMode val="edge"/>
          <c:x val="0.74458363270347572"/>
          <c:y val="5.3181206365716445E-2"/>
          <c:w val="0.18792567743273866"/>
          <c:h val="0.12052538226234513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/>
  </c:chart>
  <c:txPr>
    <a:bodyPr/>
    <a:lstStyle/>
    <a:p>
      <a:pPr>
        <a:defRPr/>
      </a:pPr>
      <a:endParaRPr lang="ja-JP"/>
    </a:p>
  </c:tx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7A72C8-8F6E-4ED3-AC6D-A50D376D4AE6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7DFBC8-765D-487C-B9B2-6B95EAEE9E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762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26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774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7568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670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8176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816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8419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830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501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1636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815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1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8952D-6DC3-4B64-AF92-D60360222F9B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637F2-DEBC-45BC-AB1A-0139092FD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5306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id="{77FB39F1-8FE1-4A49-A99E-E28C16E0D6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4073364"/>
              </p:ext>
            </p:extLst>
          </p:nvPr>
        </p:nvGraphicFramePr>
        <p:xfrm>
          <a:off x="193040" y="692467"/>
          <a:ext cx="4249140" cy="2904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C7F43C1D-CDD3-4933-B051-46B0B2B9E93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0767930"/>
              </p:ext>
            </p:extLst>
          </p:nvPr>
        </p:nvGraphicFramePr>
        <p:xfrm>
          <a:off x="4345051" y="781623"/>
          <a:ext cx="4087749" cy="2815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74FA43D-B138-4767-84D2-7504F188C01A}"/>
              </a:ext>
            </a:extLst>
          </p:cNvPr>
          <p:cNvSpPr txBox="1"/>
          <p:nvPr/>
        </p:nvSpPr>
        <p:spPr>
          <a:xfrm>
            <a:off x="2317610" y="3939107"/>
            <a:ext cx="48724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Fig. </a:t>
            </a:r>
            <a:r>
              <a:rPr lang="en-US" altLang="ja-JP" sz="1800" kern="1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3  </a:t>
            </a:r>
            <a:r>
              <a:rPr lang="en-US" altLang="ja-JP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Frequency of VGA scores for each group</a:t>
            </a:r>
            <a:endParaRPr lang="ja-JP" altLang="ja-JP" sz="20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114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7094</TotalTime>
  <Words>24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游明朝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owner owner</dc:creator>
  <cp:lastModifiedBy>st051014@gmail.com</cp:lastModifiedBy>
  <cp:revision>122</cp:revision>
  <dcterms:created xsi:type="dcterms:W3CDTF">2022-02-06T00:41:55Z</dcterms:created>
  <dcterms:modified xsi:type="dcterms:W3CDTF">2024-11-21T22:25:26Z</dcterms:modified>
</cp:coreProperties>
</file>