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33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wner owner" initials="oo" lastIdx="15" clrIdx="0">
    <p:extLst>
      <p:ext uri="{19B8F6BF-5375-455C-9EA6-DF929625EA0E}">
        <p15:presenceInfo xmlns:p15="http://schemas.microsoft.com/office/powerpoint/2012/main" userId="50b9128f6528524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0609" autoAdjust="0"/>
  </p:normalViewPr>
  <p:slideViewPr>
    <p:cSldViewPr snapToGrid="0">
      <p:cViewPr varScale="1">
        <p:scale>
          <a:sx n="111" d="100"/>
          <a:sy n="111" d="100"/>
        </p:scale>
        <p:origin x="82" y="475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7A72C8-8F6E-4ED3-AC6D-A50D376D4AE6}" type="datetimeFigureOut">
              <a:rPr kumimoji="1" lang="ja-JP" altLang="en-US" smtClean="0"/>
              <a:t>2024/9/12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7DFBC8-765D-487C-B9B2-6B95EAEE9E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762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026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774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7568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2670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8176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2024/9/12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816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2024/9/12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8419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2024/9/12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830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2024/9/12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1501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2024/9/12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1636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2024/9/12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815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1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8952D-6DC3-4B64-AF92-D60360222F9B}" type="datetimeFigureOut">
              <a:rPr kumimoji="1" lang="ja-JP" altLang="en-US" smtClean="0"/>
              <a:t>2024/9/12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5306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648723D7-156F-4450-B96C-76EF345DFD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768555"/>
              </p:ext>
            </p:extLst>
          </p:nvPr>
        </p:nvGraphicFramePr>
        <p:xfrm>
          <a:off x="2378710" y="1816316"/>
          <a:ext cx="4386580" cy="9118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2928">
                  <a:extLst>
                    <a:ext uri="{9D8B030D-6E8A-4147-A177-3AD203B41FA5}">
                      <a16:colId xmlns:a16="http://schemas.microsoft.com/office/drawing/2014/main" val="843157717"/>
                    </a:ext>
                  </a:extLst>
                </a:gridCol>
                <a:gridCol w="895736">
                  <a:extLst>
                    <a:ext uri="{9D8B030D-6E8A-4147-A177-3AD203B41FA5}">
                      <a16:colId xmlns:a16="http://schemas.microsoft.com/office/drawing/2014/main" val="1070100558"/>
                    </a:ext>
                  </a:extLst>
                </a:gridCol>
                <a:gridCol w="895736">
                  <a:extLst>
                    <a:ext uri="{9D8B030D-6E8A-4147-A177-3AD203B41FA5}">
                      <a16:colId xmlns:a16="http://schemas.microsoft.com/office/drawing/2014/main" val="584484879"/>
                    </a:ext>
                  </a:extLst>
                </a:gridCol>
                <a:gridCol w="1236060">
                  <a:extLst>
                    <a:ext uri="{9D8B030D-6E8A-4147-A177-3AD203B41FA5}">
                      <a16:colId xmlns:a16="http://schemas.microsoft.com/office/drawing/2014/main" val="4003884435"/>
                    </a:ext>
                  </a:extLst>
                </a:gridCol>
                <a:gridCol w="466120">
                  <a:extLst>
                    <a:ext uri="{9D8B030D-6E8A-4147-A177-3AD203B41FA5}">
                      <a16:colId xmlns:a16="http://schemas.microsoft.com/office/drawing/2014/main" val="895333132"/>
                    </a:ext>
                  </a:extLst>
                </a:gridCol>
              </a:tblGrid>
              <a:tr h="869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kern="1200">
                          <a:effectLst/>
                        </a:rPr>
                        <a:t>Group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kern="1200">
                          <a:effectLst/>
                        </a:rPr>
                        <a:t>VGA (mean </a:t>
                      </a:r>
                      <a:r>
                        <a:rPr lang="en-US" sz="1000" kern="100">
                          <a:effectLst/>
                        </a:rPr>
                        <a:t>± </a:t>
                      </a:r>
                      <a:r>
                        <a:rPr lang="en-US" sz="1000" kern="1200">
                          <a:effectLst/>
                        </a:rPr>
                        <a:t>SD)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kern="1200" dirty="0">
                          <a:effectLst/>
                        </a:rPr>
                        <a:t>Difference of mean score (95% CI)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kern="1200">
                          <a:effectLst/>
                        </a:rPr>
                        <a:t>p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9733888"/>
                  </a:ext>
                </a:extLst>
              </a:tr>
              <a:tr h="2178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kern="1200">
                          <a:effectLst/>
                        </a:rPr>
                        <a:t>INR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kern="0">
                          <a:effectLst/>
                        </a:rPr>
                        <a:t>Conventional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074197"/>
                  </a:ext>
                </a:extLst>
              </a:tr>
              <a:tr h="2673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kern="100">
                          <a:effectLst/>
                        </a:rPr>
                        <a:t>A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kern="100">
                          <a:effectLst/>
                        </a:rPr>
                        <a:t>3.78 ± 0.42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kern="100">
                          <a:effectLst/>
                        </a:rPr>
                        <a:t>3.57 ± 0.50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kern="100">
                          <a:effectLst/>
                        </a:rPr>
                        <a:t>0.217 (0.041 to 0.394)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kern="100">
                          <a:effectLst/>
                        </a:rPr>
                        <a:t>0.0167*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607438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kern="100">
                          <a:effectLst/>
                        </a:rPr>
                        <a:t>B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kern="100">
                          <a:effectLst/>
                        </a:rPr>
                        <a:t>3.46 ± 0.66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kern="100">
                          <a:effectLst/>
                        </a:rPr>
                        <a:t>3.17 ± 0.62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kern="100">
                          <a:effectLst/>
                        </a:rPr>
                        <a:t>0.286 (0.089 to 0.482)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kern="100" dirty="0">
                          <a:effectLst/>
                        </a:rPr>
                        <a:t>0.0057*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9273766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3618EA9-5D53-4802-9121-FEF6DAD0C944}"/>
              </a:ext>
            </a:extLst>
          </p:cNvPr>
          <p:cNvSpPr txBox="1"/>
          <p:nvPr/>
        </p:nvSpPr>
        <p:spPr>
          <a:xfrm>
            <a:off x="1471353" y="4219741"/>
            <a:ext cx="66584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Table 3  Average VGA scores after noise reduction for each group</a:t>
            </a:r>
            <a:endParaRPr lang="ja-JP" altLang="ja-JP" sz="20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2016B1F-1751-43EA-87DC-A2EC04990C7E}"/>
              </a:ext>
            </a:extLst>
          </p:cNvPr>
          <p:cNvSpPr txBox="1"/>
          <p:nvPr/>
        </p:nvSpPr>
        <p:spPr>
          <a:xfrm>
            <a:off x="1920240" y="2906330"/>
            <a:ext cx="530352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ja-JP" altLang="ja-JP" sz="11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＊</a:t>
            </a:r>
            <a:r>
              <a:rPr lang="en-US" altLang="ja-JP" sz="11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p &lt; 0.05, the signiﬁcance of the differences was tested with a Wilcoxon’s signed rank test</a:t>
            </a:r>
            <a:endParaRPr lang="ja-JP" altLang="ja-JP" sz="1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662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7085</TotalTime>
  <Words>78</Words>
  <Application>Microsoft Office PowerPoint</Application>
  <PresentationFormat>画面に合わせる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游明朝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owner owner</dc:creator>
  <cp:lastModifiedBy>051014 st</cp:lastModifiedBy>
  <cp:revision>119</cp:revision>
  <dcterms:created xsi:type="dcterms:W3CDTF">2022-02-06T00:41:55Z</dcterms:created>
  <dcterms:modified xsi:type="dcterms:W3CDTF">2024-09-11T21:19:22Z</dcterms:modified>
</cp:coreProperties>
</file>