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5"/>
  </p:notesMasterIdLst>
  <p:sldIdLst>
    <p:sldId id="256" r:id="rId2"/>
    <p:sldId id="257" r:id="rId3"/>
    <p:sldId id="258" r:id="rId4"/>
    <p:sldId id="264" r:id="rId5"/>
    <p:sldId id="285" r:id="rId6"/>
    <p:sldId id="281" r:id="rId7"/>
    <p:sldId id="282" r:id="rId8"/>
    <p:sldId id="286" r:id="rId9"/>
    <p:sldId id="259" r:id="rId10"/>
    <p:sldId id="260" r:id="rId11"/>
    <p:sldId id="278" r:id="rId12"/>
    <p:sldId id="261" r:id="rId13"/>
    <p:sldId id="276" r:id="rId14"/>
    <p:sldId id="275" r:id="rId15"/>
    <p:sldId id="266" r:id="rId16"/>
    <p:sldId id="277" r:id="rId17"/>
    <p:sldId id="263" r:id="rId18"/>
    <p:sldId id="273" r:id="rId19"/>
    <p:sldId id="283" r:id="rId20"/>
    <p:sldId id="287" r:id="rId21"/>
    <p:sldId id="288" r:id="rId22"/>
    <p:sldId id="289" r:id="rId23"/>
    <p:sldId id="290" r:id="rId24"/>
    <p:sldId id="291" r:id="rId25"/>
    <p:sldId id="292" r:id="rId26"/>
    <p:sldId id="284" r:id="rId27"/>
    <p:sldId id="293" r:id="rId28"/>
    <p:sldId id="294" r:id="rId29"/>
    <p:sldId id="296" r:id="rId30"/>
    <p:sldId id="297" r:id="rId31"/>
    <p:sldId id="298" r:id="rId32"/>
    <p:sldId id="299" r:id="rId33"/>
    <p:sldId id="295"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a:cs typeface="ＭＳ Ｐゴシック"/>
      </a:defRPr>
    </a:lvl1pPr>
    <a:lvl2pPr marL="457200" algn="l" rtl="0" fontAlgn="base">
      <a:spcBef>
        <a:spcPct val="0"/>
      </a:spcBef>
      <a:spcAft>
        <a:spcPct val="0"/>
      </a:spcAft>
      <a:defRPr kern="1200">
        <a:solidFill>
          <a:schemeClr val="tx1"/>
        </a:solidFill>
        <a:latin typeface="Arial" charset="0"/>
        <a:ea typeface="ＭＳ Ｐゴシック"/>
        <a:cs typeface="ＭＳ Ｐゴシック"/>
      </a:defRPr>
    </a:lvl2pPr>
    <a:lvl3pPr marL="914400" algn="l" rtl="0" fontAlgn="base">
      <a:spcBef>
        <a:spcPct val="0"/>
      </a:spcBef>
      <a:spcAft>
        <a:spcPct val="0"/>
      </a:spcAft>
      <a:defRPr kern="1200">
        <a:solidFill>
          <a:schemeClr val="tx1"/>
        </a:solidFill>
        <a:latin typeface="Arial" charset="0"/>
        <a:ea typeface="ＭＳ Ｐゴシック"/>
        <a:cs typeface="ＭＳ Ｐゴシック"/>
      </a:defRPr>
    </a:lvl3pPr>
    <a:lvl4pPr marL="1371600" algn="l" rtl="0" fontAlgn="base">
      <a:spcBef>
        <a:spcPct val="0"/>
      </a:spcBef>
      <a:spcAft>
        <a:spcPct val="0"/>
      </a:spcAft>
      <a:defRPr kern="1200">
        <a:solidFill>
          <a:schemeClr val="tx1"/>
        </a:solidFill>
        <a:latin typeface="Arial" charset="0"/>
        <a:ea typeface="ＭＳ Ｐゴシック"/>
        <a:cs typeface="ＭＳ Ｐゴシック"/>
      </a:defRPr>
    </a:lvl4pPr>
    <a:lvl5pPr marL="1828800" algn="l"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ECFF"/>
    <a:srgbClr val="99CCFF"/>
    <a:srgbClr val="996600"/>
    <a:srgbClr val="993366"/>
    <a:srgbClr val="3399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5" autoAdjust="0"/>
    <p:restoredTop sz="94660"/>
  </p:normalViewPr>
  <p:slideViewPr>
    <p:cSldViewPr>
      <p:cViewPr>
        <p:scale>
          <a:sx n="131" d="100"/>
          <a:sy n="131" d="100"/>
        </p:scale>
        <p:origin x="-606" y="9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72" charset="0"/>
                <a:ea typeface="ＭＳ Ｐゴシック" pitchFamily="-72" charset="-128"/>
                <a:cs typeface="ＭＳ Ｐゴシック" pitchFamily="-72" charset="-128"/>
              </a:defRPr>
            </a:lvl1pPr>
          </a:lstStyle>
          <a:p>
            <a:pPr>
              <a:defRPr/>
            </a:pPr>
            <a:endParaRPr lang="en-US"/>
          </a:p>
        </p:txBody>
      </p:sp>
      <p:sp>
        <p:nvSpPr>
          <p:cNvPr id="430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72" charset="0"/>
                <a:ea typeface="ＭＳ Ｐゴシック" pitchFamily="-72" charset="-128"/>
                <a:cs typeface="ＭＳ Ｐゴシック" pitchFamily="-72" charset="-128"/>
              </a:defRPr>
            </a:lvl1pPr>
          </a:lstStyle>
          <a:p>
            <a:pPr>
              <a:defRPr/>
            </a:pPr>
            <a:fld id="{43A65FCF-41F6-4950-AEC8-3368DE865638}" type="datetime1">
              <a:rPr lang="en-US"/>
              <a:pPr>
                <a:defRPr/>
              </a:pPr>
              <a:t>9/21/2012</a:t>
            </a:fld>
            <a:endParaRPr lang="en-US"/>
          </a:p>
        </p:txBody>
      </p:sp>
      <p:sp>
        <p:nvSpPr>
          <p:cNvPr id="13316"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72" charset="0"/>
                <a:ea typeface="ＭＳ Ｐゴシック" pitchFamily="-72" charset="-128"/>
                <a:cs typeface="ＭＳ Ｐゴシック" pitchFamily="-72" charset="-128"/>
              </a:defRPr>
            </a:lvl1pPr>
          </a:lstStyle>
          <a:p>
            <a:pPr>
              <a:defRPr/>
            </a:pPr>
            <a:endParaRPr lang="en-US"/>
          </a:p>
        </p:txBody>
      </p:sp>
      <p:sp>
        <p:nvSpPr>
          <p:cNvPr id="430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72" charset="0"/>
                <a:ea typeface="ＭＳ Ｐゴシック" pitchFamily="-72" charset="-128"/>
                <a:cs typeface="ＭＳ Ｐゴシック" pitchFamily="-72" charset="-128"/>
              </a:defRPr>
            </a:lvl1pPr>
          </a:lstStyle>
          <a:p>
            <a:pPr>
              <a:defRPr/>
            </a:pPr>
            <a:fld id="{88B24E51-C382-4654-B9D2-47EEE69F891E}"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pitchFamily="-72" charset="-128"/>
      </a:defRPr>
    </a:lvl1pPr>
    <a:lvl2pPr marL="4572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Calibri" pitchFamily="-72" charset="0"/>
        <a:ea typeface="ＭＳ Ｐゴシック" pitchFamily="-72"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Placeholder 2"/>
          <p:cNvSpPr>
            <a:spLocks noGrp="1" noRot="1" noChangeAspect="1" noChangeArrowheads="1" noTextEdit="1"/>
          </p:cNvSpPr>
          <p:nvPr>
            <p:ph type="sldImg"/>
          </p:nvPr>
        </p:nvSpPr>
        <p:spPr>
          <a:ln/>
        </p:spPr>
      </p:sp>
      <p:sp>
        <p:nvSpPr>
          <p:cNvPr id="31746"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Placeholder 2"/>
          <p:cNvSpPr>
            <a:spLocks noGrp="1" noRot="1" noChangeAspect="1" noChangeArrowheads="1" noTextEdit="1"/>
          </p:cNvSpPr>
          <p:nvPr>
            <p:ph type="sldImg"/>
          </p:nvPr>
        </p:nvSpPr>
        <p:spPr>
          <a:ln/>
        </p:spPr>
      </p:sp>
      <p:sp>
        <p:nvSpPr>
          <p:cNvPr id="33794"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Placeholder 2"/>
          <p:cNvSpPr>
            <a:spLocks noGrp="1" noRot="1" noChangeAspect="1" noChangeArrowheads="1" noTextEdit="1"/>
          </p:cNvSpPr>
          <p:nvPr>
            <p:ph type="sldImg"/>
          </p:nvPr>
        </p:nvSpPr>
        <p:spPr>
          <a:ln/>
        </p:spPr>
      </p:sp>
      <p:sp>
        <p:nvSpPr>
          <p:cNvPr id="35842"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Placeholder 2"/>
          <p:cNvSpPr>
            <a:spLocks noGrp="1" noRot="1" noChangeAspect="1" noChangeArrowheads="1" noTextEdit="1"/>
          </p:cNvSpPr>
          <p:nvPr>
            <p:ph type="sldImg"/>
          </p:nvPr>
        </p:nvSpPr>
        <p:spPr>
          <a:solidFill>
            <a:srgbClr val="FFFFFF"/>
          </a:solidFill>
          <a:ln/>
        </p:spPr>
      </p:sp>
      <p:sp>
        <p:nvSpPr>
          <p:cNvPr id="38914" name="Placeholder 3"/>
          <p:cNvSpPr>
            <a:spLocks noGrp="1" noChangeArrowheads="1"/>
          </p:cNvSpPr>
          <p:nvPr>
            <p:ph type="body" idx="1"/>
          </p:nvPr>
        </p:nvSpPr>
        <p:spPr>
          <a:solidFill>
            <a:srgbClr val="FFFFFF"/>
          </a:solidFill>
          <a:ln>
            <a:solidFill>
              <a:srgbClr val="000000"/>
            </a:solid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Placeholder 2"/>
          <p:cNvSpPr>
            <a:spLocks noGrp="1" noRot="1" noChangeAspect="1" noChangeArrowheads="1" noTextEdit="1"/>
          </p:cNvSpPr>
          <p:nvPr>
            <p:ph type="sldImg"/>
          </p:nvPr>
        </p:nvSpPr>
        <p:spPr>
          <a:ln/>
        </p:spPr>
      </p:sp>
      <p:sp>
        <p:nvSpPr>
          <p:cNvPr id="40962"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Placeholder 2"/>
          <p:cNvSpPr>
            <a:spLocks noGrp="1" noRot="1" noChangeAspect="1" noChangeArrowheads="1" noTextEdit="1"/>
          </p:cNvSpPr>
          <p:nvPr>
            <p:ph type="sldImg"/>
          </p:nvPr>
        </p:nvSpPr>
        <p:spPr>
          <a:ln/>
        </p:spPr>
      </p:sp>
      <p:sp>
        <p:nvSpPr>
          <p:cNvPr id="44034"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Placeholder 2"/>
          <p:cNvSpPr>
            <a:spLocks noGrp="1" noRot="1" noChangeAspect="1" noChangeArrowheads="1" noTextEdit="1"/>
          </p:cNvSpPr>
          <p:nvPr>
            <p:ph type="sldImg"/>
          </p:nvPr>
        </p:nvSpPr>
        <p:spPr>
          <a:ln/>
        </p:spPr>
      </p:sp>
      <p:sp>
        <p:nvSpPr>
          <p:cNvPr id="46082"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laceholder 2"/>
          <p:cNvSpPr>
            <a:spLocks noGrp="1" noRot="1" noChangeAspect="1" noChangeArrowheads="1" noTextEdit="1"/>
          </p:cNvSpPr>
          <p:nvPr>
            <p:ph type="sldImg"/>
          </p:nvPr>
        </p:nvSpPr>
        <p:spPr>
          <a:ln/>
        </p:spPr>
      </p:sp>
      <p:sp>
        <p:nvSpPr>
          <p:cNvPr id="17410"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laceholder 2"/>
          <p:cNvSpPr>
            <a:spLocks noGrp="1" noRot="1" noChangeAspect="1" noChangeArrowheads="1" noTextEdit="1"/>
          </p:cNvSpPr>
          <p:nvPr>
            <p:ph type="sldImg"/>
          </p:nvPr>
        </p:nvSpPr>
        <p:spPr>
          <a:ln/>
        </p:spPr>
      </p:sp>
      <p:sp>
        <p:nvSpPr>
          <p:cNvPr id="19458"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Placeholder 2"/>
          <p:cNvSpPr>
            <a:spLocks noGrp="1" noRot="1" noChangeAspect="1" noChangeArrowheads="1" noTextEdit="1"/>
          </p:cNvSpPr>
          <p:nvPr>
            <p:ph type="sldImg"/>
          </p:nvPr>
        </p:nvSpPr>
        <p:spPr>
          <a:ln/>
        </p:spPr>
      </p:sp>
      <p:sp>
        <p:nvSpPr>
          <p:cNvPr id="21506"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laceholder 2"/>
          <p:cNvSpPr>
            <a:spLocks noGrp="1" noRot="1" noChangeAspect="1" noChangeArrowheads="1" noTextEdit="1"/>
          </p:cNvSpPr>
          <p:nvPr>
            <p:ph type="sldImg"/>
          </p:nvPr>
        </p:nvSpPr>
        <p:spPr>
          <a:ln/>
        </p:spPr>
      </p:sp>
      <p:sp>
        <p:nvSpPr>
          <p:cNvPr id="23554"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Placeholder 2"/>
          <p:cNvSpPr>
            <a:spLocks noGrp="1" noRot="1" noChangeAspect="1" noChangeArrowheads="1" noTextEdit="1"/>
          </p:cNvSpPr>
          <p:nvPr>
            <p:ph type="sldImg"/>
          </p:nvPr>
        </p:nvSpPr>
        <p:spPr>
          <a:ln/>
        </p:spPr>
      </p:sp>
      <p:sp>
        <p:nvSpPr>
          <p:cNvPr id="25602"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pPr>
              <a:defRPr/>
            </a:pPr>
            <a:fld id="{88B24E51-C382-4654-B9D2-47EEE69F891E}"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Placeholder 2"/>
          <p:cNvSpPr>
            <a:spLocks noGrp="1" noRot="1" noChangeAspect="1" noChangeArrowheads="1" noTextEdit="1"/>
          </p:cNvSpPr>
          <p:nvPr>
            <p:ph type="sldImg"/>
          </p:nvPr>
        </p:nvSpPr>
        <p:spPr>
          <a:ln/>
        </p:spPr>
      </p:sp>
      <p:sp>
        <p:nvSpPr>
          <p:cNvPr id="29698" name="Placeholder 3"/>
          <p:cNvSpPr>
            <a:spLocks noGrp="1" noChangeArrowheads="1"/>
          </p:cNvSpPr>
          <p:nvPr>
            <p:ph type="body" idx="1"/>
          </p:nvPr>
        </p:nvSpPr>
        <p:spPr>
          <a:noFill/>
          <a:ln/>
        </p:spPr>
        <p:txBody>
          <a:bodyPr/>
          <a:lstStyle/>
          <a:p>
            <a:pPr eaLnBrk="1" hangingPunct="1"/>
            <a:endParaRPr lang="en-GB" smtClean="0">
              <a:latin typeface="Calibri" pitchFamily="34" charset="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0"/>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159" y="-1588"/>
              <a:ext cx="9141809" cy="6859588"/>
              <a:chOff x="159" y="-1588"/>
              <a:chExt cx="9141809" cy="6859588"/>
            </a:xfrm>
          </p:grpSpPr>
          <p:grpSp>
            <p:nvGrpSpPr>
              <p:cNvPr id="28" name="Group 4"/>
              <p:cNvGrpSpPr>
                <a:grpSpLocks/>
              </p:cNvGrpSpPr>
              <p:nvPr/>
            </p:nvGrpSpPr>
            <p:grpSpPr bwMode="auto">
              <a:xfrm>
                <a:off x="159" y="0"/>
                <a:ext cx="2514434" cy="6858000"/>
                <a:chOff x="159" y="0"/>
                <a:chExt cx="2514434"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5"/>
              <p:cNvGrpSpPr>
                <a:grpSpLocks/>
              </p:cNvGrpSpPr>
              <p:nvPr/>
            </p:nvGrpSpPr>
            <p:grpSpPr bwMode="auto">
              <a:xfrm>
                <a:off x="422406" y="0"/>
                <a:ext cx="2514434" cy="6858000"/>
                <a:chOff x="-504" y="0"/>
                <a:chExt cx="2514434"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9"/>
              <p:cNvGrpSpPr>
                <a:grpSpLocks/>
              </p:cNvGrpSpPr>
              <p:nvPr/>
            </p:nvGrpSpPr>
            <p:grpSpPr bwMode="auto">
              <a:xfrm rot="10800000">
                <a:off x="6627534" y="-1588"/>
                <a:ext cx="2514434" cy="6858001"/>
                <a:chOff x="2032" y="1587"/>
                <a:chExt cx="2514434" cy="6858001"/>
              </a:xfrm>
            </p:grpSpPr>
            <p:sp>
              <p:nvSpPr>
                <p:cNvPr id="34" name="Rectangle 33"/>
                <p:cNvSpPr/>
                <p:nvPr/>
              </p:nvSpPr>
              <p:spPr>
                <a:xfrm>
                  <a:off x="916372" y="1587"/>
                  <a:ext cx="1600094"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a:xfrm>
                  <a:off x="2032" y="1587"/>
                  <a:ext cx="45717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30617" y="1587"/>
                  <a:ext cx="76195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3" name="Rectangle 42"/>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Rectangle 43"/>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atin typeface="Goudy Old Style"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latin typeface="Goudy Old Style"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atin typeface="Goudy Old Style" pitchFamily="18" charset="0"/>
              </a:defRPr>
            </a:lvl1pPr>
          </a:lstStyle>
          <a:p>
            <a:pPr>
              <a:defRPr/>
            </a:pPr>
            <a:fld id="{6E218E79-CAAC-47EE-A4DA-6E888E9BAA62}" type="datetimeFigureOut">
              <a:rPr lang="en-GB"/>
              <a:pPr>
                <a:defRPr/>
              </a:pPr>
              <a:t>21/09/2012</a:t>
            </a:fld>
            <a:endParaRPr lang="en-GB" dirty="0"/>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GB"/>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C76F4F72-23E5-4A2A-A15D-C8AE940543A9}"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91AC935-27C2-4468-B6E5-ACDFB7029448}" type="datetimeFigureOut">
              <a:rPr lang="en-GB"/>
              <a:pPr>
                <a:defRPr/>
              </a:pPr>
              <a:t>21/09/2012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1C5EC85-38DC-4B95-AB8A-5F0B8A73E9B4}"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C9D63A-7F2C-4586-B9FD-23C23A3716B0}" type="datetimeFigureOut">
              <a:rPr lang="en-GB"/>
              <a:pPr>
                <a:defRPr/>
              </a:pPr>
              <a:t>21/09/2012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1C3804A-594F-46DB-AF8B-2BB6C759975F}"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60"/>
          <p:cNvSpPr txBox="1">
            <a:spLocks noChangeArrowheads="1"/>
          </p:cNvSpPr>
          <p:nvPr userDrawn="1"/>
        </p:nvSpPr>
        <p:spPr bwMode="auto">
          <a:xfrm>
            <a:off x="4678363" y="44450"/>
            <a:ext cx="3455987" cy="554038"/>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r>
              <a:rPr lang="en-GB" sz="1600">
                <a:solidFill>
                  <a:schemeClr val="bg1"/>
                </a:solidFill>
                <a:latin typeface="Goudy Old Style" pitchFamily="18" charset="0"/>
                <a:cs typeface="+mn-cs"/>
              </a:rPr>
              <a:t>Lincolnshire Sustainability Think –Tank</a:t>
            </a:r>
            <a:endParaRPr lang="en-GB" sz="1400">
              <a:solidFill>
                <a:schemeClr val="bg1"/>
              </a:solidFill>
              <a:latin typeface="Goudy Old Style" pitchFamily="18" charset="0"/>
              <a:cs typeface="+mn-cs"/>
            </a:endParaRPr>
          </a:p>
          <a:p>
            <a:pPr eaLnBrk="1" hangingPunct="1">
              <a:defRPr/>
            </a:pPr>
            <a:r>
              <a:rPr lang="en-GB" sz="1400">
                <a:solidFill>
                  <a:schemeClr val="bg1"/>
                </a:solidFill>
                <a:latin typeface="Goudy Old Style" pitchFamily="18" charset="0"/>
                <a:cs typeface="+mn-cs"/>
              </a:rPr>
              <a:t>University of Lincoln, 24</a:t>
            </a:r>
            <a:r>
              <a:rPr lang="en-GB" sz="1400" baseline="30000">
                <a:solidFill>
                  <a:schemeClr val="bg1"/>
                </a:solidFill>
                <a:latin typeface="Goudy Old Style" pitchFamily="18" charset="0"/>
                <a:cs typeface="+mn-cs"/>
              </a:rPr>
              <a:t>th</a:t>
            </a:r>
            <a:r>
              <a:rPr lang="en-GB" sz="1400">
                <a:solidFill>
                  <a:schemeClr val="bg1"/>
                </a:solidFill>
                <a:latin typeface="Goudy Old Style" pitchFamily="18" charset="0"/>
                <a:cs typeface="+mn-cs"/>
              </a:rPr>
              <a:t> of July 2012</a:t>
            </a:r>
          </a:p>
        </p:txBody>
      </p:sp>
      <p:sp>
        <p:nvSpPr>
          <p:cNvPr id="2" name="Title 1"/>
          <p:cNvSpPr>
            <a:spLocks noGrp="1"/>
          </p:cNvSpPr>
          <p:nvPr>
            <p:ph type="title"/>
          </p:nvPr>
        </p:nvSpPr>
        <p:spPr/>
        <p:txBody>
          <a:bodyPr/>
          <a:lstStyle>
            <a:lvl1pPr>
              <a:defRPr>
                <a:latin typeface="Goudy Old Style"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Goudy Old Style" pitchFamily="18" charset="0"/>
              </a:defRPr>
            </a:lvl1pPr>
            <a:lvl2pPr>
              <a:defRPr>
                <a:latin typeface="Goudy Old Style" pitchFamily="18" charset="0"/>
              </a:defRPr>
            </a:lvl2pPr>
            <a:lvl3pPr>
              <a:defRPr>
                <a:latin typeface="Goudy Old Style" pitchFamily="18" charset="0"/>
              </a:defRPr>
            </a:lvl3pPr>
            <a:lvl4pPr>
              <a:defRPr>
                <a:latin typeface="Goudy Old Style" pitchFamily="18" charset="0"/>
              </a:defRPr>
            </a:lvl4pPr>
            <a:lvl5pPr>
              <a:defRPr>
                <a:latin typeface="Goudy Old Style"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lvl1pPr>
              <a:defRPr/>
            </a:lvl1pPr>
          </a:lstStyle>
          <a:p>
            <a:pPr>
              <a:defRPr/>
            </a:pPr>
            <a:endParaRPr lang="en-GB"/>
          </a:p>
        </p:txBody>
      </p:sp>
      <p:sp>
        <p:nvSpPr>
          <p:cNvPr id="6" name="Date Placeholder 3"/>
          <p:cNvSpPr>
            <a:spLocks noGrp="1"/>
          </p:cNvSpPr>
          <p:nvPr>
            <p:ph type="dt" sz="half" idx="11"/>
          </p:nvPr>
        </p:nvSpPr>
        <p:spPr/>
        <p:txBody>
          <a:bodyPr/>
          <a:lstStyle>
            <a:lvl1pPr algn="l">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349F8F9-AD94-4317-9353-16C311F87009}" type="slidenum">
              <a:rPr lang="en-GB"/>
              <a:pPr>
                <a:defRPr/>
              </a:pPr>
              <a:t>‹Nº›</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4A8A7F-A4A0-4C10-A570-3ACE92029D7D}" type="datetimeFigureOut">
              <a:rPr lang="en-GB"/>
              <a:pPr>
                <a:defRPr/>
              </a:pPr>
              <a:t>21/09/2012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7F1B308-D3D8-4F16-B0FA-1438AEC165AA}"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E18F4BA6-2816-43A4-A20C-988AFEBED457}" type="datetimeFigureOut">
              <a:rPr lang="en-GB"/>
              <a:pPr>
                <a:defRPr/>
              </a:pPr>
              <a:t>21/09/2012</a:t>
            </a:fld>
            <a:endParaRPr lang="en-GB"/>
          </a:p>
        </p:txBody>
      </p:sp>
      <p:sp>
        <p:nvSpPr>
          <p:cNvPr id="6" name="Footer Placeholder 4"/>
          <p:cNvSpPr>
            <a:spLocks noGrp="1"/>
          </p:cNvSpPr>
          <p:nvPr>
            <p:ph type="ftr" sz="quarter" idx="16"/>
          </p:nvPr>
        </p:nvSpPr>
        <p:spPr/>
        <p:txBody>
          <a:bodyPr/>
          <a:lstStyle>
            <a:lvl1pPr>
              <a:defRPr/>
            </a:lvl1pPr>
          </a:lstStyle>
          <a:p>
            <a:pPr>
              <a:defRPr/>
            </a:pPr>
            <a:endParaRPr lang="en-GB"/>
          </a:p>
        </p:txBody>
      </p:sp>
      <p:sp>
        <p:nvSpPr>
          <p:cNvPr id="7" name="Slide Number Placeholder 5"/>
          <p:cNvSpPr>
            <a:spLocks noGrp="1"/>
          </p:cNvSpPr>
          <p:nvPr>
            <p:ph type="sldNum" sz="quarter" idx="17"/>
          </p:nvPr>
        </p:nvSpPr>
        <p:spPr/>
        <p:txBody>
          <a:bodyPr/>
          <a:lstStyle>
            <a:lvl1pPr>
              <a:defRPr/>
            </a:lvl1pPr>
          </a:lstStyle>
          <a:p>
            <a:pPr>
              <a:defRPr/>
            </a:pPr>
            <a:fld id="{E6EFDC2B-82AD-43D5-98C1-76D3D84829A5}"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EE647713-9A37-4F17-9C5F-A51584DEBBE4}" type="datetimeFigureOut">
              <a:rPr lang="en-GB"/>
              <a:pPr>
                <a:defRPr/>
              </a:pPr>
              <a:t>21/09/2012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65006FAD-7F46-46C8-8BFB-BC59600E8FAC}"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BED78A5-78CC-45BA-ACA7-012A5E8F871D}" type="datetimeFigureOut">
              <a:rPr lang="en-GB"/>
              <a:pPr>
                <a:defRPr/>
              </a:pPr>
              <a:t>21/09/2012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278E2873-7DEF-44A0-B6CB-9569E01B7A2F}"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7DA6A8A-9BC3-496A-9049-8952CC458F53}" type="datetimeFigureOut">
              <a:rPr lang="en-GB"/>
              <a:pPr>
                <a:defRPr/>
              </a:pPr>
              <a:t>21/09/2012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18C8FE9D-574E-4505-A61A-56FB90E4E4CB}"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1588"/>
              <a:ext cx="9141809" cy="6859588"/>
              <a:chOff x="159" y="-1588"/>
              <a:chExt cx="9141809" cy="6859588"/>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7534" y="-1588"/>
                <a:ext cx="2514434" cy="6858001"/>
                <a:chOff x="2032" y="1587"/>
                <a:chExt cx="2514434" cy="6858001"/>
              </a:xfrm>
            </p:grpSpPr>
            <p:sp>
              <p:nvSpPr>
                <p:cNvPr id="35" name="Rectangle 34"/>
                <p:cNvSpPr/>
                <p:nvPr/>
              </p:nvSpPr>
              <p:spPr>
                <a:xfrm>
                  <a:off x="916372" y="1587"/>
                  <a:ext cx="1600094"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032" y="1587"/>
                  <a:ext cx="45717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30617" y="1587"/>
                  <a:ext cx="76195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16FD025C-3A4B-410B-9DC5-110D3DDFE64A}" type="datetimeFigureOut">
              <a:rPr lang="en-GB"/>
              <a:pPr>
                <a:defRPr/>
              </a:pPr>
              <a:t>21/09/2012</a:t>
            </a:fld>
            <a:endParaRPr lang="en-GB"/>
          </a:p>
        </p:txBody>
      </p:sp>
      <p:sp>
        <p:nvSpPr>
          <p:cNvPr id="49" name="Slide Number Placeholder 6"/>
          <p:cNvSpPr>
            <a:spLocks noGrp="1"/>
          </p:cNvSpPr>
          <p:nvPr>
            <p:ph type="sldNum" sz="quarter" idx="11"/>
          </p:nvPr>
        </p:nvSpPr>
        <p:spPr/>
        <p:txBody>
          <a:bodyPr/>
          <a:lstStyle>
            <a:lvl1pPr>
              <a:defRPr/>
            </a:lvl1pPr>
          </a:lstStyle>
          <a:p>
            <a:pPr>
              <a:defRPr/>
            </a:pPr>
            <a:fld id="{97ACBB41-6A79-40FD-AF63-DCCBD473D51E}" type="slidenum">
              <a:rPr lang="en-GB"/>
              <a:pPr>
                <a:defRPr/>
              </a:pPr>
              <a:t>‹Nº›</a:t>
            </a:fld>
            <a:endParaRPr lang="en-GB"/>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0"/>
          <p:cNvGrpSpPr>
            <a:grpSpLocks/>
          </p:cNvGrpSpPr>
          <p:nvPr/>
        </p:nvGrpSpPr>
        <p:grpSpPr bwMode="auto">
          <a:xfrm>
            <a:off x="-382588" y="0"/>
            <a:ext cx="9932988" cy="6858000"/>
            <a:chOff x="-382404" y="0"/>
            <a:chExt cx="9932332" cy="6858000"/>
          </a:xfrm>
        </p:grpSpPr>
        <p:grpSp>
          <p:nvGrpSpPr>
            <p:cNvPr id="6" name="Group 61"/>
            <p:cNvGrpSpPr>
              <a:grpSpLocks/>
            </p:cNvGrpSpPr>
            <p:nvPr/>
          </p:nvGrpSpPr>
          <p:grpSpPr bwMode="auto">
            <a:xfrm>
              <a:off x="159" y="-1588"/>
              <a:ext cx="9141809" cy="6859588"/>
              <a:chOff x="159" y="-1588"/>
              <a:chExt cx="9141809" cy="6859588"/>
            </a:xfrm>
          </p:grpSpPr>
          <p:grpSp>
            <p:nvGrpSpPr>
              <p:cNvPr id="29" name="Group 4"/>
              <p:cNvGrpSpPr>
                <a:grpSpLocks/>
              </p:cNvGrpSpPr>
              <p:nvPr/>
            </p:nvGrpSpPr>
            <p:grpSpPr bwMode="auto">
              <a:xfrm>
                <a:off x="159" y="0"/>
                <a:ext cx="2514434" cy="6858000"/>
                <a:chOff x="159" y="0"/>
                <a:chExt cx="2514434"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5"/>
              <p:cNvGrpSpPr>
                <a:grpSpLocks/>
              </p:cNvGrpSpPr>
              <p:nvPr/>
            </p:nvGrpSpPr>
            <p:grpSpPr bwMode="auto">
              <a:xfrm>
                <a:off x="422406" y="0"/>
                <a:ext cx="2514434" cy="6858000"/>
                <a:chOff x="-504" y="0"/>
                <a:chExt cx="2514434"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 name="Group 9"/>
              <p:cNvGrpSpPr>
                <a:grpSpLocks/>
              </p:cNvGrpSpPr>
              <p:nvPr/>
            </p:nvGrpSpPr>
            <p:grpSpPr bwMode="auto">
              <a:xfrm rot="10800000">
                <a:off x="6627534" y="-1588"/>
                <a:ext cx="2514434" cy="6858001"/>
                <a:chOff x="2032" y="1587"/>
                <a:chExt cx="2514434" cy="6858001"/>
              </a:xfrm>
            </p:grpSpPr>
            <p:sp>
              <p:nvSpPr>
                <p:cNvPr id="35" name="Rectangle 34"/>
                <p:cNvSpPr/>
                <p:nvPr/>
              </p:nvSpPr>
              <p:spPr>
                <a:xfrm>
                  <a:off x="916372" y="1587"/>
                  <a:ext cx="1600094"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Rectangle 35"/>
                <p:cNvSpPr/>
                <p:nvPr/>
              </p:nvSpPr>
              <p:spPr>
                <a:xfrm>
                  <a:off x="2032" y="1587"/>
                  <a:ext cx="45717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Rectangle 36"/>
                <p:cNvSpPr/>
                <p:nvPr/>
              </p:nvSpPr>
              <p:spPr>
                <a:xfrm>
                  <a:off x="230617" y="1587"/>
                  <a:ext cx="76195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Rectangle 4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Rectangle 44"/>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Rectangle 45"/>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Rectangle 46"/>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8B6DDCD9-48F0-47F7-BBB9-795BC527A15D}" type="datetimeFigureOut">
              <a:rPr lang="en-GB"/>
              <a:pPr>
                <a:defRPr/>
              </a:pPr>
              <a:t>21/09/2012</a:t>
            </a:fld>
            <a:endParaRPr lang="en-GB"/>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GB"/>
          </a:p>
        </p:txBody>
      </p:sp>
      <p:sp>
        <p:nvSpPr>
          <p:cNvPr id="50" name="Slide Number Placeholder 6"/>
          <p:cNvSpPr>
            <a:spLocks noGrp="1"/>
          </p:cNvSpPr>
          <p:nvPr>
            <p:ph type="sldNum" sz="quarter" idx="12"/>
          </p:nvPr>
        </p:nvSpPr>
        <p:spPr/>
        <p:txBody>
          <a:bodyPr/>
          <a:lstStyle>
            <a:lvl1pPr>
              <a:defRPr/>
            </a:lvl1pPr>
          </a:lstStyle>
          <a:p>
            <a:pPr>
              <a:defRPr/>
            </a:pPr>
            <a:fld id="{9B760C68-0AB5-4C01-9252-E5012047A522}"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6373" y="1587"/>
                  <a:ext cx="1600094"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Rectangle 107"/>
                <p:cNvSpPr/>
                <p:nvPr/>
              </p:nvSpPr>
              <p:spPr>
                <a:xfrm>
                  <a:off x="2033" y="1587"/>
                  <a:ext cx="45717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Rectangle 108"/>
                <p:cNvSpPr/>
                <p:nvPr/>
              </p:nvSpPr>
              <p:spPr>
                <a:xfrm>
                  <a:off x="230618" y="1587"/>
                  <a:ext cx="761950" cy="6858001"/>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0" name="Title Placeholder 1"/>
          <p:cNvSpPr>
            <a:spLocks noGrp="1"/>
          </p:cNvSpPr>
          <p:nvPr>
            <p:ph type="title"/>
          </p:nvPr>
        </p:nvSpPr>
        <p:spPr bwMode="auto">
          <a:xfrm>
            <a:off x="1042988" y="1027113"/>
            <a:ext cx="702468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ea typeface="+mn-ea"/>
                <a:cs typeface="+mn-cs"/>
              </a:defRPr>
            </a:lvl1pPr>
          </a:lstStyle>
          <a:p>
            <a:pPr>
              <a:defRPr/>
            </a:pPr>
            <a:fld id="{24212E08-A482-4047-AA93-CBD04B85D7EC}" type="datetimeFigureOut">
              <a:rPr lang="en-GB"/>
              <a:pPr>
                <a:defRPr/>
              </a:pPr>
              <a:t>21/09/2012</a:t>
            </a:fld>
            <a:endParaRPr lang="en-GB"/>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ea typeface="+mn-ea"/>
                <a:cs typeface="+mn-cs"/>
              </a:defRPr>
            </a:lvl1pPr>
          </a:lstStyle>
          <a:p>
            <a:pPr>
              <a:defRPr/>
            </a:pPr>
            <a:fld id="{7A70F7BC-4D9D-4A3C-A65F-6E0975A3D5D6}"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5" r:id="rId3"/>
    <p:sldLayoutId id="2147483694" r:id="rId4"/>
    <p:sldLayoutId id="2147483693" r:id="rId5"/>
    <p:sldLayoutId id="2147483692" r:id="rId6"/>
    <p:sldLayoutId id="2147483691" r:id="rId7"/>
    <p:sldLayoutId id="2147483698" r:id="rId8"/>
    <p:sldLayoutId id="2147483699" r:id="rId9"/>
    <p:sldLayoutId id="2147483690" r:id="rId10"/>
    <p:sldLayoutId id="2147483689" r:id="rId11"/>
  </p:sldLayoutIdLst>
  <p:txStyles>
    <p:titleStyle>
      <a:lvl1pPr algn="l" rtl="0" eaLnBrk="0" fontAlgn="base" hangingPunct="0">
        <a:spcBef>
          <a:spcPct val="0"/>
        </a:spcBef>
        <a:spcAft>
          <a:spcPct val="0"/>
        </a:spcAft>
        <a:defRPr sz="4000" kern="1200">
          <a:solidFill>
            <a:schemeClr val="accent1"/>
          </a:solidFill>
          <a:latin typeface="+mj-lt"/>
          <a:ea typeface="ＭＳ Ｐゴシック" pitchFamily="-72" charset="-128"/>
          <a:cs typeface="ＭＳ Ｐゴシック" pitchFamily="-72" charset="-128"/>
        </a:defRPr>
      </a:lvl1pPr>
      <a:lvl2pPr algn="l" rtl="0" eaLnBrk="0" fontAlgn="base" hangingPunct="0">
        <a:spcBef>
          <a:spcPct val="0"/>
        </a:spcBef>
        <a:spcAft>
          <a:spcPct val="0"/>
        </a:spcAft>
        <a:defRPr sz="4000">
          <a:solidFill>
            <a:schemeClr val="accent1"/>
          </a:solidFill>
          <a:latin typeface="Century Gothic" pitchFamily="-72" charset="0"/>
          <a:ea typeface="ＭＳ Ｐゴシック" pitchFamily="-72" charset="-128"/>
          <a:cs typeface="ＭＳ Ｐゴシック" pitchFamily="-72" charset="-128"/>
        </a:defRPr>
      </a:lvl2pPr>
      <a:lvl3pPr algn="l" rtl="0" eaLnBrk="0" fontAlgn="base" hangingPunct="0">
        <a:spcBef>
          <a:spcPct val="0"/>
        </a:spcBef>
        <a:spcAft>
          <a:spcPct val="0"/>
        </a:spcAft>
        <a:defRPr sz="4000">
          <a:solidFill>
            <a:schemeClr val="accent1"/>
          </a:solidFill>
          <a:latin typeface="Century Gothic" pitchFamily="-72" charset="0"/>
          <a:ea typeface="ＭＳ Ｐゴシック" pitchFamily="-72" charset="-128"/>
          <a:cs typeface="ＭＳ Ｐゴシック" pitchFamily="-72" charset="-128"/>
        </a:defRPr>
      </a:lvl3pPr>
      <a:lvl4pPr algn="l" rtl="0" eaLnBrk="0" fontAlgn="base" hangingPunct="0">
        <a:spcBef>
          <a:spcPct val="0"/>
        </a:spcBef>
        <a:spcAft>
          <a:spcPct val="0"/>
        </a:spcAft>
        <a:defRPr sz="4000">
          <a:solidFill>
            <a:schemeClr val="accent1"/>
          </a:solidFill>
          <a:latin typeface="Century Gothic" pitchFamily="-72" charset="0"/>
          <a:ea typeface="ＭＳ Ｐゴシック" pitchFamily="-72" charset="-128"/>
          <a:cs typeface="ＭＳ Ｐゴシック" pitchFamily="-72" charset="-128"/>
        </a:defRPr>
      </a:lvl4pPr>
      <a:lvl5pPr algn="l" rtl="0" eaLnBrk="0" fontAlgn="base" hangingPunct="0">
        <a:spcBef>
          <a:spcPct val="0"/>
        </a:spcBef>
        <a:spcAft>
          <a:spcPct val="0"/>
        </a:spcAft>
        <a:defRPr sz="4000">
          <a:solidFill>
            <a:schemeClr val="accent1"/>
          </a:solidFill>
          <a:latin typeface="Century Gothic" pitchFamily="-72" charset="0"/>
          <a:ea typeface="ＭＳ Ｐゴシック" pitchFamily="-72" charset="-128"/>
          <a:cs typeface="ＭＳ Ｐゴシック" pitchFamily="-72"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ＭＳ Ｐゴシック" pitchFamily="-72" charset="-128"/>
          <a:cs typeface="ＭＳ Ｐゴシック" pitchFamily="-72" charset="-128"/>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ＭＳ Ｐゴシック" pitchFamily="-72" charset="-128"/>
          <a:cs typeface="ＭＳ Ｐゴシック"/>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ＭＳ Ｐゴシック" pitchFamily="-72" charset="-128"/>
          <a:cs typeface="ＭＳ Ｐゴシック"/>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kern="1200">
          <a:solidFill>
            <a:schemeClr val="tx2"/>
          </a:solidFill>
          <a:latin typeface="+mn-lt"/>
          <a:ea typeface="ＭＳ Ｐゴシック" pitchFamily="-72" charset="-128"/>
          <a:cs typeface="ＭＳ Ｐゴシック"/>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ＭＳ Ｐゴシック" pitchFamily="-72" charset="-128"/>
          <a:cs typeface="ＭＳ Ｐゴシック"/>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hyperlink" Target="http://www.iienet2.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iienet2.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4733925" y="2708275"/>
            <a:ext cx="3313113" cy="1441450"/>
          </a:xfrm>
        </p:spPr>
        <p:txBody>
          <a:bodyPr/>
          <a:lstStyle/>
          <a:p>
            <a:pPr eaLnBrk="1" hangingPunct="1"/>
            <a:r>
              <a:rPr lang="en-GB" sz="2800" b="1" smtClean="0">
                <a:ea typeface="ＭＳ Ｐゴシック"/>
                <a:cs typeface="ＭＳ Ｐゴシック"/>
              </a:rPr>
              <a:t>Feeding the Think-Tank</a:t>
            </a:r>
            <a:br>
              <a:rPr lang="en-GB" sz="2800" b="1" smtClean="0">
                <a:ea typeface="ＭＳ Ｐゴシック"/>
                <a:cs typeface="ＭＳ Ｐゴシック"/>
              </a:rPr>
            </a:br>
            <a:r>
              <a:rPr lang="en-GB" sz="2000" b="1" smtClean="0">
                <a:ea typeface="ＭＳ Ｐゴシック"/>
                <a:cs typeface="ＭＳ Ｐゴシック"/>
              </a:rPr>
              <a:t>Scoping exercise</a:t>
            </a:r>
            <a:endParaRPr lang="en-GB" sz="1600" smtClean="0">
              <a:ea typeface="ＭＳ Ｐゴシック"/>
              <a:cs typeface="ＭＳ Ｐゴシック"/>
            </a:endParaRPr>
          </a:p>
        </p:txBody>
      </p:sp>
      <p:sp>
        <p:nvSpPr>
          <p:cNvPr id="14338" name="Subtitle 2"/>
          <p:cNvSpPr>
            <a:spLocks noGrp="1"/>
          </p:cNvSpPr>
          <p:nvPr>
            <p:ph type="subTitle" idx="1"/>
          </p:nvPr>
        </p:nvSpPr>
        <p:spPr>
          <a:xfrm>
            <a:off x="4733925" y="4579938"/>
            <a:ext cx="3309938" cy="1512887"/>
          </a:xfrm>
        </p:spPr>
        <p:txBody>
          <a:bodyPr/>
          <a:lstStyle/>
          <a:p>
            <a:pPr eaLnBrk="1" hangingPunct="1">
              <a:lnSpc>
                <a:spcPct val="80000"/>
              </a:lnSpc>
            </a:pPr>
            <a:r>
              <a:rPr lang="en-GB" sz="1600" b="1" smtClean="0">
                <a:ea typeface="ＭＳ Ｐゴシック"/>
                <a:cs typeface="ＭＳ Ｐゴシック"/>
              </a:rPr>
              <a:t>Marketing and Supply Chain Interest Group, MaSC </a:t>
            </a:r>
          </a:p>
          <a:p>
            <a:pPr eaLnBrk="1" hangingPunct="1">
              <a:lnSpc>
                <a:spcPct val="80000"/>
              </a:lnSpc>
            </a:pPr>
            <a:r>
              <a:rPr lang="en-GB" sz="1600" smtClean="0">
                <a:ea typeface="ＭＳ Ｐゴシック"/>
                <a:cs typeface="ＭＳ Ｐゴシック"/>
              </a:rPr>
              <a:t>University of Lincoln</a:t>
            </a:r>
            <a:endParaRPr lang="en-GB" sz="1400" smtClean="0">
              <a:ea typeface="ＭＳ Ｐゴシック"/>
              <a:cs typeface="ＭＳ Ｐゴシック"/>
            </a:endParaRPr>
          </a:p>
        </p:txBody>
      </p:sp>
      <p:sp>
        <p:nvSpPr>
          <p:cNvPr id="14339" name="TextBox 5"/>
          <p:cNvSpPr txBox="1">
            <a:spLocks noChangeArrowheads="1"/>
          </p:cNvSpPr>
          <p:nvPr/>
        </p:nvSpPr>
        <p:spPr bwMode="auto">
          <a:xfrm>
            <a:off x="4678363" y="44450"/>
            <a:ext cx="3455987" cy="554038"/>
          </a:xfrm>
          <a:prstGeom prst="rect">
            <a:avLst/>
          </a:prstGeom>
          <a:noFill/>
          <a:ln w="9525">
            <a:noFill/>
            <a:miter lim="800000"/>
            <a:headEnd/>
            <a:tailEnd/>
          </a:ln>
        </p:spPr>
        <p:txBody>
          <a:bodyPr>
            <a:spAutoFit/>
          </a:bodyPr>
          <a:lstStyle/>
          <a:p>
            <a:r>
              <a:rPr lang="en-GB" sz="1600">
                <a:solidFill>
                  <a:schemeClr val="bg1"/>
                </a:solidFill>
                <a:latin typeface="Goudy Old Style" pitchFamily="18" charset="0"/>
              </a:rPr>
              <a:t>Lincolnshire Sustainability Think –Tank</a:t>
            </a:r>
          </a:p>
          <a:p>
            <a:r>
              <a:rPr lang="en-GB" sz="1400">
                <a:solidFill>
                  <a:schemeClr val="bg1"/>
                </a:solidFill>
                <a:latin typeface="Goudy Old Style" pitchFamily="18" charset="0"/>
              </a:rPr>
              <a:t>University of Lincoln, 24</a:t>
            </a:r>
            <a:r>
              <a:rPr lang="en-GB" sz="1400" baseline="30000">
                <a:solidFill>
                  <a:schemeClr val="bg1"/>
                </a:solidFill>
                <a:latin typeface="Goudy Old Style" pitchFamily="18" charset="0"/>
              </a:rPr>
              <a:t>th</a:t>
            </a:r>
            <a:r>
              <a:rPr lang="en-GB" sz="1400">
                <a:solidFill>
                  <a:schemeClr val="bg1"/>
                </a:solidFill>
                <a:latin typeface="Goudy Old Style" pitchFamily="18" charset="0"/>
              </a:rPr>
              <a:t> of July 2012</a:t>
            </a:r>
          </a:p>
        </p:txBody>
      </p:sp>
      <p:sp>
        <p:nvSpPr>
          <p:cNvPr id="22" name="TextBox 21"/>
          <p:cNvSpPr txBox="1"/>
          <p:nvPr/>
        </p:nvSpPr>
        <p:spPr>
          <a:xfrm>
            <a:off x="250825" y="692150"/>
            <a:ext cx="2921000" cy="708025"/>
          </a:xfrm>
          <a:prstGeom prst="rect">
            <a:avLst/>
          </a:prstGeom>
          <a:noFill/>
        </p:spPr>
        <p:txBody>
          <a:bodyPr wrap="none">
            <a:spAutoFit/>
          </a:bodyPr>
          <a:lstStyle/>
          <a:p>
            <a:pPr>
              <a:defRPr/>
            </a:pPr>
            <a:r>
              <a:rPr lang="en-GB" sz="4000" b="1" dirty="0">
                <a:solidFill>
                  <a:schemeClr val="bg2">
                    <a:lumMod val="50000"/>
                  </a:schemeClr>
                </a:solidFill>
                <a:latin typeface="Goudy Old Style" pitchFamily="18" charset="0"/>
                <a:ea typeface="ＭＳ Ｐゴシック" pitchFamily="-72" charset="-128"/>
                <a:cs typeface="ＭＳ Ｐゴシック" pitchFamily="-72" charset="-128"/>
              </a:rPr>
              <a:t>sustainability</a:t>
            </a:r>
            <a:endParaRPr lang="en-GB" sz="2000" b="1" dirty="0">
              <a:solidFill>
                <a:schemeClr val="bg2">
                  <a:lumMod val="50000"/>
                </a:schemeClr>
              </a:solidFill>
              <a:latin typeface="Goudy Old Style" pitchFamily="18" charset="0"/>
              <a:ea typeface="ＭＳ Ｐゴシック" pitchFamily="-72" charset="-128"/>
              <a:cs typeface="ＭＳ Ｐゴシック" pitchFamily="-72" charset="-128"/>
            </a:endParaRPr>
          </a:p>
        </p:txBody>
      </p:sp>
      <p:sp>
        <p:nvSpPr>
          <p:cNvPr id="28" name="TextBox 27"/>
          <p:cNvSpPr txBox="1"/>
          <p:nvPr/>
        </p:nvSpPr>
        <p:spPr>
          <a:xfrm>
            <a:off x="1651000" y="2987675"/>
            <a:ext cx="2416175" cy="585788"/>
          </a:xfrm>
          <a:prstGeom prst="rect">
            <a:avLst/>
          </a:prstGeom>
          <a:noFill/>
        </p:spPr>
        <p:txBody>
          <a:bodyPr wrap="none">
            <a:spAutoFit/>
          </a:bodyPr>
          <a:lstStyle/>
          <a:p>
            <a:pPr>
              <a:defRPr/>
            </a:pPr>
            <a:r>
              <a:rPr lang="en-GB" sz="3200" b="1" dirty="0">
                <a:solidFill>
                  <a:schemeClr val="accent1">
                    <a:lumMod val="50000"/>
                  </a:schemeClr>
                </a:solidFill>
                <a:latin typeface="Goudy Old Style" pitchFamily="18" charset="0"/>
                <a:ea typeface="ＭＳ Ｐゴシック" pitchFamily="-72" charset="-128"/>
                <a:cs typeface="ＭＳ Ｐゴシック" pitchFamily="-72" charset="-128"/>
              </a:rPr>
              <a:t>supply chains</a:t>
            </a:r>
          </a:p>
        </p:txBody>
      </p:sp>
      <p:sp>
        <p:nvSpPr>
          <p:cNvPr id="29" name="TextBox 28"/>
          <p:cNvSpPr txBox="1"/>
          <p:nvPr/>
        </p:nvSpPr>
        <p:spPr>
          <a:xfrm>
            <a:off x="960438" y="4902200"/>
            <a:ext cx="1308100" cy="830263"/>
          </a:xfrm>
          <a:prstGeom prst="rect">
            <a:avLst/>
          </a:prstGeom>
          <a:noFill/>
        </p:spPr>
        <p:txBody>
          <a:bodyPr wrap="none">
            <a:spAutoFit/>
          </a:bodyPr>
          <a:lstStyle/>
          <a:p>
            <a:pPr>
              <a:defRPr/>
            </a:pPr>
            <a:r>
              <a:rPr lang="en-GB" sz="4800" b="1" dirty="0">
                <a:solidFill>
                  <a:schemeClr val="accent1">
                    <a:lumMod val="40000"/>
                    <a:lumOff val="60000"/>
                  </a:schemeClr>
                </a:solidFill>
                <a:latin typeface="Goudy Old Style" pitchFamily="18" charset="0"/>
                <a:ea typeface="ＭＳ Ｐゴシック" pitchFamily="-72" charset="-128"/>
                <a:cs typeface="ＭＳ Ｐゴシック" pitchFamily="-72" charset="-128"/>
              </a:rPr>
              <a:t>food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2"/>
          <p:cNvGrpSpPr>
            <a:grpSpLocks noChangeAspect="1"/>
          </p:cNvGrpSpPr>
          <p:nvPr/>
        </p:nvGrpSpPr>
        <p:grpSpPr bwMode="auto">
          <a:xfrm>
            <a:off x="3659188" y="1844675"/>
            <a:ext cx="4973637" cy="4337050"/>
            <a:chOff x="1476376" y="1341438"/>
            <a:chExt cx="6191253" cy="5399086"/>
          </a:xfrm>
        </p:grpSpPr>
        <p:sp>
          <p:nvSpPr>
            <p:cNvPr id="4" name="Oval 3"/>
            <p:cNvSpPr>
              <a:spLocks noChangeAspect="1"/>
            </p:cNvSpPr>
            <p:nvPr/>
          </p:nvSpPr>
          <p:spPr>
            <a:xfrm>
              <a:off x="2772725" y="1341438"/>
              <a:ext cx="3598554" cy="3598733"/>
            </a:xfrm>
            <a:prstGeom prst="ellipse">
              <a:avLst/>
            </a:prstGeom>
            <a:solidFill>
              <a:srgbClr val="0070C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tIns="576000"/>
            <a:lstStyle/>
            <a:p>
              <a:pPr algn="ctr" fontAlgn="auto">
                <a:spcBef>
                  <a:spcPts val="0"/>
                </a:spcBef>
                <a:spcAft>
                  <a:spcPts val="0"/>
                </a:spcAft>
                <a:defRPr/>
              </a:pPr>
              <a:r>
                <a:rPr lang="en-GB" sz="1400" dirty="0">
                  <a:solidFill>
                    <a:schemeClr val="tx1"/>
                  </a:solidFill>
                  <a:latin typeface="Goudy Old Style" pitchFamily="18" charset="0"/>
                </a:rPr>
                <a:t>PEOPLE</a:t>
              </a:r>
            </a:p>
          </p:txBody>
        </p:sp>
        <p:sp>
          <p:nvSpPr>
            <p:cNvPr id="5" name="Oval 4"/>
            <p:cNvSpPr>
              <a:spLocks noChangeAspect="1"/>
            </p:cNvSpPr>
            <p:nvPr/>
          </p:nvSpPr>
          <p:spPr>
            <a:xfrm>
              <a:off x="1476376" y="3141793"/>
              <a:ext cx="3598554" cy="3598731"/>
            </a:xfrm>
            <a:prstGeom prst="ellipse">
              <a:avLst/>
            </a:prstGeom>
            <a:solidFill>
              <a:srgbClr val="008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lIns="468000" bIns="720000" anchor="b"/>
            <a:lstStyle/>
            <a:p>
              <a:pPr fontAlgn="auto">
                <a:spcBef>
                  <a:spcPts val="0"/>
                </a:spcBef>
                <a:spcAft>
                  <a:spcPts val="0"/>
                </a:spcAft>
                <a:defRPr/>
              </a:pPr>
              <a:r>
                <a:rPr lang="en-GB" sz="1400" dirty="0">
                  <a:solidFill>
                    <a:schemeClr val="tx1"/>
                  </a:solidFill>
                  <a:latin typeface="Goudy Old Style" pitchFamily="18" charset="0"/>
                </a:rPr>
                <a:t>PLANET</a:t>
              </a:r>
            </a:p>
          </p:txBody>
        </p:sp>
        <p:sp>
          <p:nvSpPr>
            <p:cNvPr id="6" name="Oval 5"/>
            <p:cNvSpPr>
              <a:spLocks noChangeAspect="1"/>
            </p:cNvSpPr>
            <p:nvPr/>
          </p:nvSpPr>
          <p:spPr>
            <a:xfrm>
              <a:off x="4069075" y="3141793"/>
              <a:ext cx="3598554" cy="3598731"/>
            </a:xfrm>
            <a:prstGeom prst="ellipse">
              <a:avLst/>
            </a:prstGeom>
            <a:solidFill>
              <a:srgbClr val="CC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Ins="468000" bIns="720000" anchor="b"/>
            <a:lstStyle/>
            <a:p>
              <a:pPr algn="r" fontAlgn="auto">
                <a:spcBef>
                  <a:spcPts val="0"/>
                </a:spcBef>
                <a:spcAft>
                  <a:spcPts val="0"/>
                </a:spcAft>
                <a:defRPr/>
              </a:pPr>
              <a:r>
                <a:rPr lang="en-GB" sz="1400" dirty="0">
                  <a:solidFill>
                    <a:schemeClr val="tx1"/>
                  </a:solidFill>
                  <a:latin typeface="Goudy Old Style" pitchFamily="18" charset="0"/>
                </a:rPr>
                <a:t>PROFIT</a:t>
              </a:r>
            </a:p>
          </p:txBody>
        </p:sp>
        <p:sp>
          <p:nvSpPr>
            <p:cNvPr id="10" name="Freeform 9"/>
            <p:cNvSpPr/>
            <p:nvPr/>
          </p:nvSpPr>
          <p:spPr>
            <a:xfrm>
              <a:off x="4071050" y="3708973"/>
              <a:ext cx="1019689" cy="1219340"/>
            </a:xfrm>
            <a:custGeom>
              <a:avLst/>
              <a:gdLst>
                <a:gd name="connsiteX0" fmla="*/ 0 w 685800"/>
                <a:gd name="connsiteY0" fmla="*/ 646044 h 655983"/>
                <a:gd name="connsiteX1" fmla="*/ 318052 w 685800"/>
                <a:gd name="connsiteY1" fmla="*/ 0 h 655983"/>
                <a:gd name="connsiteX2" fmla="*/ 685800 w 685800"/>
                <a:gd name="connsiteY2" fmla="*/ 655983 h 655983"/>
                <a:gd name="connsiteX3" fmla="*/ 0 w 685800"/>
                <a:gd name="connsiteY3" fmla="*/ 646044 h 655983"/>
                <a:gd name="connsiteX0" fmla="*/ 9076 w 694876"/>
                <a:gd name="connsiteY0" fmla="*/ 646047 h 655986"/>
                <a:gd name="connsiteX1" fmla="*/ 327128 w 694876"/>
                <a:gd name="connsiteY1" fmla="*/ 3 h 655986"/>
                <a:gd name="connsiteX2" fmla="*/ 694876 w 694876"/>
                <a:gd name="connsiteY2" fmla="*/ 655986 h 655986"/>
                <a:gd name="connsiteX3" fmla="*/ 9076 w 694876"/>
                <a:gd name="connsiteY3" fmla="*/ 646047 h 655986"/>
                <a:gd name="connsiteX0" fmla="*/ 9076 w 700981"/>
                <a:gd name="connsiteY0" fmla="*/ 646047 h 655986"/>
                <a:gd name="connsiteX1" fmla="*/ 327128 w 700981"/>
                <a:gd name="connsiteY1" fmla="*/ 3 h 655986"/>
                <a:gd name="connsiteX2" fmla="*/ 694876 w 700981"/>
                <a:gd name="connsiteY2" fmla="*/ 655986 h 655986"/>
                <a:gd name="connsiteX3" fmla="*/ 9076 w 700981"/>
                <a:gd name="connsiteY3" fmla="*/ 646047 h 655986"/>
                <a:gd name="connsiteX0" fmla="*/ 9076 w 700981"/>
                <a:gd name="connsiteY0" fmla="*/ 646047 h 732536"/>
                <a:gd name="connsiteX1" fmla="*/ 327128 w 700981"/>
                <a:gd name="connsiteY1" fmla="*/ 3 h 732536"/>
                <a:gd name="connsiteX2" fmla="*/ 694876 w 700981"/>
                <a:gd name="connsiteY2" fmla="*/ 655986 h 732536"/>
                <a:gd name="connsiteX3" fmla="*/ 9076 w 700981"/>
                <a:gd name="connsiteY3" fmla="*/ 646047 h 732536"/>
                <a:gd name="connsiteX0" fmla="*/ 8850 w 708800"/>
                <a:gd name="connsiteY0" fmla="*/ 653460 h 736104"/>
                <a:gd name="connsiteX1" fmla="*/ 334947 w 708800"/>
                <a:gd name="connsiteY1" fmla="*/ 3 h 736104"/>
                <a:gd name="connsiteX2" fmla="*/ 702695 w 708800"/>
                <a:gd name="connsiteY2" fmla="*/ 655986 h 736104"/>
                <a:gd name="connsiteX3" fmla="*/ 8850 w 708800"/>
                <a:gd name="connsiteY3" fmla="*/ 653460 h 736104"/>
                <a:gd name="connsiteX0" fmla="*/ 8850 w 696949"/>
                <a:gd name="connsiteY0" fmla="*/ 653460 h 736104"/>
                <a:gd name="connsiteX1" fmla="*/ 334947 w 696949"/>
                <a:gd name="connsiteY1" fmla="*/ 3 h 736104"/>
                <a:gd name="connsiteX2" fmla="*/ 690626 w 696949"/>
                <a:gd name="connsiteY2" fmla="*/ 655986 h 736104"/>
                <a:gd name="connsiteX3" fmla="*/ 8850 w 696949"/>
                <a:gd name="connsiteY3" fmla="*/ 653460 h 736104"/>
                <a:gd name="connsiteX0" fmla="*/ 8850 w 696949"/>
                <a:gd name="connsiteY0" fmla="*/ 694880 h 759475"/>
                <a:gd name="connsiteX1" fmla="*/ 334947 w 696949"/>
                <a:gd name="connsiteY1" fmla="*/ 3 h 759475"/>
                <a:gd name="connsiteX2" fmla="*/ 690626 w 696949"/>
                <a:gd name="connsiteY2" fmla="*/ 655986 h 759475"/>
                <a:gd name="connsiteX3" fmla="*/ 8850 w 696949"/>
                <a:gd name="connsiteY3" fmla="*/ 694880 h 759475"/>
                <a:gd name="connsiteX0" fmla="*/ 8850 w 685040"/>
                <a:gd name="connsiteY0" fmla="*/ 694880 h 774841"/>
                <a:gd name="connsiteX1" fmla="*/ 334947 w 685040"/>
                <a:gd name="connsiteY1" fmla="*/ 3 h 774841"/>
                <a:gd name="connsiteX2" fmla="*/ 678480 w 685040"/>
                <a:gd name="connsiteY2" fmla="*/ 692003 h 774841"/>
                <a:gd name="connsiteX3" fmla="*/ 8850 w 685040"/>
                <a:gd name="connsiteY3" fmla="*/ 694880 h 774841"/>
                <a:gd name="connsiteX0" fmla="*/ 8850 w 685040"/>
                <a:gd name="connsiteY0" fmla="*/ 694880 h 755529"/>
                <a:gd name="connsiteX1" fmla="*/ 334947 w 685040"/>
                <a:gd name="connsiteY1" fmla="*/ 3 h 755529"/>
                <a:gd name="connsiteX2" fmla="*/ 678480 w 685040"/>
                <a:gd name="connsiteY2" fmla="*/ 692003 h 755529"/>
                <a:gd name="connsiteX3" fmla="*/ 8850 w 685040"/>
                <a:gd name="connsiteY3" fmla="*/ 694880 h 755529"/>
                <a:gd name="connsiteX0" fmla="*/ 8850 w 685040"/>
                <a:gd name="connsiteY0" fmla="*/ 694880 h 728896"/>
                <a:gd name="connsiteX1" fmla="*/ 334947 w 685040"/>
                <a:gd name="connsiteY1" fmla="*/ 3 h 728896"/>
                <a:gd name="connsiteX2" fmla="*/ 678480 w 685040"/>
                <a:gd name="connsiteY2" fmla="*/ 692003 h 728896"/>
                <a:gd name="connsiteX3" fmla="*/ 8850 w 685040"/>
                <a:gd name="connsiteY3" fmla="*/ 694880 h 728896"/>
                <a:gd name="connsiteX0" fmla="*/ 1554 w 677744"/>
                <a:gd name="connsiteY0" fmla="*/ 694880 h 728896"/>
                <a:gd name="connsiteX1" fmla="*/ 327651 w 677744"/>
                <a:gd name="connsiteY1" fmla="*/ 3 h 728896"/>
                <a:gd name="connsiteX2" fmla="*/ 671184 w 677744"/>
                <a:gd name="connsiteY2" fmla="*/ 692003 h 728896"/>
                <a:gd name="connsiteX3" fmla="*/ 1554 w 677744"/>
                <a:gd name="connsiteY3" fmla="*/ 694880 h 728896"/>
                <a:gd name="connsiteX0" fmla="*/ 7893 w 684083"/>
                <a:gd name="connsiteY0" fmla="*/ 694880 h 728896"/>
                <a:gd name="connsiteX1" fmla="*/ 333990 w 684083"/>
                <a:gd name="connsiteY1" fmla="*/ 3 h 728896"/>
                <a:gd name="connsiteX2" fmla="*/ 677523 w 684083"/>
                <a:gd name="connsiteY2" fmla="*/ 692003 h 728896"/>
                <a:gd name="connsiteX3" fmla="*/ 7893 w 684083"/>
                <a:gd name="connsiteY3" fmla="*/ 694880 h 728896"/>
                <a:gd name="connsiteX0" fmla="*/ 7893 w 684961"/>
                <a:gd name="connsiteY0" fmla="*/ 694880 h 728896"/>
                <a:gd name="connsiteX1" fmla="*/ 333990 w 684961"/>
                <a:gd name="connsiteY1" fmla="*/ 3 h 728896"/>
                <a:gd name="connsiteX2" fmla="*/ 677523 w 684961"/>
                <a:gd name="connsiteY2" fmla="*/ 692003 h 728896"/>
                <a:gd name="connsiteX3" fmla="*/ 7893 w 684961"/>
                <a:gd name="connsiteY3" fmla="*/ 694880 h 728896"/>
                <a:gd name="connsiteX0" fmla="*/ 7893 w 684961"/>
                <a:gd name="connsiteY0" fmla="*/ 694880 h 728896"/>
                <a:gd name="connsiteX1" fmla="*/ 333990 w 684961"/>
                <a:gd name="connsiteY1" fmla="*/ 3 h 728896"/>
                <a:gd name="connsiteX2" fmla="*/ 677523 w 684961"/>
                <a:gd name="connsiteY2" fmla="*/ 692003 h 728896"/>
                <a:gd name="connsiteX3" fmla="*/ 7893 w 684961"/>
                <a:gd name="connsiteY3" fmla="*/ 694880 h 728896"/>
              </a:gdLst>
              <a:ahLst/>
              <a:cxnLst>
                <a:cxn ang="0">
                  <a:pos x="connsiteX0" y="connsiteY0"/>
                </a:cxn>
                <a:cxn ang="0">
                  <a:pos x="connsiteX1" y="connsiteY1"/>
                </a:cxn>
                <a:cxn ang="0">
                  <a:pos x="connsiteX2" y="connsiteY2"/>
                </a:cxn>
                <a:cxn ang="0">
                  <a:pos x="connsiteX3" y="connsiteY3"/>
                </a:cxn>
              </a:cxnLst>
              <a:rect l="l" t="t" r="r" b="b"/>
              <a:pathLst>
                <a:path w="684961" h="728896">
                  <a:moveTo>
                    <a:pt x="7893" y="694880"/>
                  </a:moveTo>
                  <a:cubicBezTo>
                    <a:pt x="-49350" y="571143"/>
                    <a:pt x="219690" y="-1654"/>
                    <a:pt x="333990" y="3"/>
                  </a:cubicBezTo>
                  <a:cubicBezTo>
                    <a:pt x="448290" y="1660"/>
                    <a:pt x="734581" y="578926"/>
                    <a:pt x="677523" y="692003"/>
                  </a:cubicBezTo>
                  <a:cubicBezTo>
                    <a:pt x="575933" y="742050"/>
                    <a:pt x="138008" y="739380"/>
                    <a:pt x="7893" y="694880"/>
                  </a:cubicBezTo>
                  <a:close/>
                </a:path>
              </a:pathLst>
            </a:cu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400">
                <a:latin typeface="Goudy Old Style" pitchFamily="18" charset="0"/>
              </a:endParaRPr>
            </a:p>
          </p:txBody>
        </p:sp>
      </p:gr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smtClean="0">
                <a:ea typeface="+mj-ea"/>
                <a:cs typeface="+mj-cs"/>
              </a:rPr>
              <a:t>Sustainability</a:t>
            </a:r>
            <a:r>
              <a:rPr lang="en-GB" sz="3600" dirty="0" smtClean="0">
                <a:ea typeface="+mj-ea"/>
                <a:cs typeface="+mj-cs"/>
              </a:rPr>
              <a:t/>
            </a:r>
            <a:br>
              <a:rPr lang="en-GB" sz="3600" dirty="0" smtClean="0">
                <a:ea typeface="+mj-ea"/>
                <a:cs typeface="+mj-cs"/>
              </a:rPr>
            </a:br>
            <a:r>
              <a:rPr lang="en-GB" sz="3600" dirty="0" smtClean="0">
                <a:ea typeface="+mj-ea"/>
                <a:cs typeface="+mj-cs"/>
              </a:rPr>
              <a:t>Dimensions </a:t>
            </a:r>
            <a:endParaRPr lang="en-GB" sz="3600" dirty="0">
              <a:ea typeface="+mj-ea"/>
              <a:cs typeface="+mj-cs"/>
            </a:endParaRPr>
          </a:p>
        </p:txBody>
      </p:sp>
      <p:sp>
        <p:nvSpPr>
          <p:cNvPr id="7" name="TextBox 6"/>
          <p:cNvSpPr txBox="1">
            <a:spLocks noChangeArrowheads="1"/>
          </p:cNvSpPr>
          <p:nvPr/>
        </p:nvSpPr>
        <p:spPr bwMode="auto">
          <a:xfrm>
            <a:off x="4864100" y="3636963"/>
            <a:ext cx="968375" cy="369887"/>
          </a:xfrm>
          <a:prstGeom prst="rect">
            <a:avLst/>
          </a:prstGeom>
          <a:noFill/>
          <a:ln w="9525">
            <a:noFill/>
            <a:miter lim="800000"/>
            <a:headEnd/>
            <a:tailEnd/>
          </a:ln>
        </p:spPr>
        <p:txBody>
          <a:bodyPr wrap="none">
            <a:spAutoFit/>
          </a:bodyPr>
          <a:lstStyle/>
          <a:p>
            <a:pPr algn="ctr"/>
            <a:r>
              <a:rPr lang="en-GB">
                <a:latin typeface="Goudy Old Style" pitchFamily="18" charset="0"/>
              </a:rPr>
              <a:t>Bearable</a:t>
            </a:r>
          </a:p>
        </p:txBody>
      </p:sp>
      <p:sp>
        <p:nvSpPr>
          <p:cNvPr id="8" name="TextBox 7"/>
          <p:cNvSpPr txBox="1">
            <a:spLocks noChangeArrowheads="1"/>
          </p:cNvSpPr>
          <p:nvPr/>
        </p:nvSpPr>
        <p:spPr bwMode="auto">
          <a:xfrm>
            <a:off x="5745163" y="4941888"/>
            <a:ext cx="769937" cy="369887"/>
          </a:xfrm>
          <a:prstGeom prst="rect">
            <a:avLst/>
          </a:prstGeom>
          <a:noFill/>
          <a:ln w="9525">
            <a:noFill/>
            <a:miter lim="800000"/>
            <a:headEnd/>
            <a:tailEnd/>
          </a:ln>
        </p:spPr>
        <p:txBody>
          <a:bodyPr wrap="none">
            <a:spAutoFit/>
          </a:bodyPr>
          <a:lstStyle/>
          <a:p>
            <a:r>
              <a:rPr lang="en-GB">
                <a:latin typeface="Goudy Old Style" pitchFamily="18" charset="0"/>
              </a:rPr>
              <a:t>Viable</a:t>
            </a:r>
          </a:p>
        </p:txBody>
      </p:sp>
      <p:sp>
        <p:nvSpPr>
          <p:cNvPr id="9" name="TextBox 8"/>
          <p:cNvSpPr txBox="1">
            <a:spLocks noChangeArrowheads="1"/>
          </p:cNvSpPr>
          <p:nvPr/>
        </p:nvSpPr>
        <p:spPr bwMode="auto">
          <a:xfrm>
            <a:off x="6415088" y="3636963"/>
            <a:ext cx="1060450" cy="369887"/>
          </a:xfrm>
          <a:prstGeom prst="rect">
            <a:avLst/>
          </a:prstGeom>
          <a:noFill/>
          <a:ln w="9525">
            <a:noFill/>
            <a:miter lim="800000"/>
            <a:headEnd/>
            <a:tailEnd/>
          </a:ln>
        </p:spPr>
        <p:txBody>
          <a:bodyPr wrap="none">
            <a:spAutoFit/>
          </a:bodyPr>
          <a:lstStyle/>
          <a:p>
            <a:pPr algn="ctr"/>
            <a:r>
              <a:rPr lang="en-GB">
                <a:latin typeface="Goudy Old Style" pitchFamily="18" charset="0"/>
              </a:rPr>
              <a:t>Equitable</a:t>
            </a:r>
          </a:p>
        </p:txBody>
      </p:sp>
      <p:sp>
        <p:nvSpPr>
          <p:cNvPr id="11" name="TextBox 10"/>
          <p:cNvSpPr txBox="1">
            <a:spLocks noChangeArrowheads="1"/>
          </p:cNvSpPr>
          <p:nvPr/>
        </p:nvSpPr>
        <p:spPr bwMode="auto">
          <a:xfrm>
            <a:off x="5600700" y="4151313"/>
            <a:ext cx="1011238" cy="307975"/>
          </a:xfrm>
          <a:prstGeom prst="rect">
            <a:avLst/>
          </a:prstGeom>
          <a:noFill/>
          <a:ln w="9525">
            <a:noFill/>
            <a:miter lim="800000"/>
            <a:headEnd/>
            <a:tailEnd/>
          </a:ln>
        </p:spPr>
        <p:txBody>
          <a:bodyPr wrap="none">
            <a:spAutoFit/>
          </a:bodyPr>
          <a:lstStyle/>
          <a:p>
            <a:pPr algn="ctr"/>
            <a:r>
              <a:rPr lang="en-GB" sz="1400" b="1">
                <a:latin typeface="Goudy Old Style" pitchFamily="18" charset="0"/>
              </a:rPr>
              <a:t>Sustainable</a:t>
            </a:r>
          </a:p>
        </p:txBody>
      </p:sp>
      <p:sp>
        <p:nvSpPr>
          <p:cNvPr id="30727" name="TextBox 6"/>
          <p:cNvSpPr txBox="1">
            <a:spLocks noChangeArrowheads="1"/>
          </p:cNvSpPr>
          <p:nvPr/>
        </p:nvSpPr>
        <p:spPr bwMode="auto">
          <a:xfrm>
            <a:off x="7423150" y="6535738"/>
            <a:ext cx="1252538" cy="277812"/>
          </a:xfrm>
          <a:prstGeom prst="rect">
            <a:avLst/>
          </a:prstGeom>
          <a:noFill/>
          <a:ln w="9525">
            <a:noFill/>
            <a:miter lim="800000"/>
            <a:headEnd/>
            <a:tailEnd/>
          </a:ln>
        </p:spPr>
        <p:txBody>
          <a:bodyPr wrap="none">
            <a:spAutoFit/>
          </a:bodyPr>
          <a:lstStyle/>
          <a:p>
            <a:r>
              <a:rPr lang="en-GB" sz="1200">
                <a:latin typeface="Goudy Old Style" pitchFamily="18" charset="0"/>
              </a:rPr>
              <a:t>(Elkington, 2004)</a:t>
            </a:r>
          </a:p>
        </p:txBody>
      </p:sp>
      <p:sp>
        <p:nvSpPr>
          <p:cNvPr id="14" name="TextBox 13"/>
          <p:cNvSpPr txBox="1">
            <a:spLocks noChangeArrowheads="1"/>
          </p:cNvSpPr>
          <p:nvPr/>
        </p:nvSpPr>
        <p:spPr bwMode="auto">
          <a:xfrm>
            <a:off x="611188" y="2781300"/>
            <a:ext cx="2952750" cy="915988"/>
          </a:xfrm>
          <a:prstGeom prst="rect">
            <a:avLst/>
          </a:prstGeom>
          <a:solidFill>
            <a:srgbClr val="339966"/>
          </a:solidFill>
          <a:ln w="9525">
            <a:noFill/>
            <a:miter lim="800000"/>
            <a:headEnd/>
            <a:tailEnd/>
          </a:ln>
        </p:spPr>
        <p:txBody>
          <a:bodyPr>
            <a:spAutoFit/>
          </a:bodyPr>
          <a:lstStyle/>
          <a:p>
            <a:r>
              <a:rPr lang="en-GB" b="1">
                <a:solidFill>
                  <a:srgbClr val="DFF7AE"/>
                </a:solidFill>
                <a:latin typeface="Goudy Old Style" pitchFamily="18" charset="0"/>
              </a:rPr>
              <a:t>Bearable</a:t>
            </a:r>
            <a:r>
              <a:rPr lang="en-GB">
                <a:solidFill>
                  <a:srgbClr val="DFF7AE"/>
                </a:solidFill>
                <a:latin typeface="Goudy Old Style" pitchFamily="18" charset="0"/>
              </a:rPr>
              <a:t>: affordable development that increases quality of life </a:t>
            </a:r>
          </a:p>
        </p:txBody>
      </p:sp>
      <p:sp>
        <p:nvSpPr>
          <p:cNvPr id="16" name="Rectangle 15"/>
          <p:cNvSpPr/>
          <p:nvPr/>
        </p:nvSpPr>
        <p:spPr>
          <a:xfrm>
            <a:off x="611188" y="3946525"/>
            <a:ext cx="2952750" cy="646113"/>
          </a:xfrm>
          <a:prstGeom prst="rect">
            <a:avLst/>
          </a:prstGeom>
          <a:solidFill>
            <a:srgbClr val="993366"/>
          </a:solidFill>
        </p:spPr>
        <p:txBody>
          <a:bodyPr>
            <a:spAutoFit/>
          </a:bodyPr>
          <a:lstStyle/>
          <a:p>
            <a:pPr fontAlgn="auto">
              <a:spcBef>
                <a:spcPts val="0"/>
              </a:spcBef>
              <a:spcAft>
                <a:spcPts val="0"/>
              </a:spcAft>
              <a:defRPr/>
            </a:pPr>
            <a:r>
              <a:rPr lang="en-GB" b="1" dirty="0">
                <a:solidFill>
                  <a:schemeClr val="bg2">
                    <a:lumMod val="60000"/>
                    <a:lumOff val="40000"/>
                  </a:schemeClr>
                </a:solidFill>
                <a:latin typeface="Goudy Old Style" pitchFamily="18" charset="0"/>
                <a:ea typeface="+mn-ea"/>
                <a:cs typeface="+mn-cs"/>
              </a:rPr>
              <a:t>Equitable</a:t>
            </a:r>
            <a:r>
              <a:rPr lang="en-GB" dirty="0">
                <a:solidFill>
                  <a:schemeClr val="bg2">
                    <a:lumMod val="60000"/>
                    <a:lumOff val="40000"/>
                  </a:schemeClr>
                </a:solidFill>
                <a:latin typeface="Goudy Old Style" pitchFamily="18" charset="0"/>
                <a:ea typeface="+mn-ea"/>
                <a:cs typeface="+mn-cs"/>
              </a:rPr>
              <a:t>: provides similar opportunities to everybody </a:t>
            </a:r>
          </a:p>
        </p:txBody>
      </p:sp>
      <p:sp>
        <p:nvSpPr>
          <p:cNvPr id="17" name="Rectangle 16"/>
          <p:cNvSpPr/>
          <p:nvPr/>
        </p:nvSpPr>
        <p:spPr>
          <a:xfrm>
            <a:off x="611188" y="5084763"/>
            <a:ext cx="2952750" cy="641350"/>
          </a:xfrm>
          <a:prstGeom prst="rect">
            <a:avLst/>
          </a:prstGeom>
          <a:solidFill>
            <a:srgbClr val="996600"/>
          </a:solidFill>
        </p:spPr>
        <p:txBody>
          <a:bodyPr>
            <a:spAutoFit/>
          </a:bodyPr>
          <a:lstStyle/>
          <a:p>
            <a:pPr fontAlgn="auto">
              <a:spcBef>
                <a:spcPts val="0"/>
              </a:spcBef>
              <a:spcAft>
                <a:spcPts val="0"/>
              </a:spcAft>
              <a:defRPr/>
            </a:pPr>
            <a:r>
              <a:rPr lang="en-GB" b="1" dirty="0">
                <a:solidFill>
                  <a:schemeClr val="bg2">
                    <a:lumMod val="60000"/>
                    <a:lumOff val="40000"/>
                  </a:schemeClr>
                </a:solidFill>
                <a:latin typeface="Goudy Old Style" pitchFamily="18" charset="0"/>
                <a:ea typeface="+mn-ea"/>
                <a:cs typeface="+mn-cs"/>
              </a:rPr>
              <a:t>Viable</a:t>
            </a:r>
            <a:r>
              <a:rPr lang="en-GB" dirty="0">
                <a:solidFill>
                  <a:schemeClr val="bg2">
                    <a:lumMod val="60000"/>
                    <a:lumOff val="40000"/>
                  </a:schemeClr>
                </a:solidFill>
                <a:latin typeface="Goudy Old Style" pitchFamily="18" charset="0"/>
                <a:ea typeface="+mn-ea"/>
                <a:cs typeface="+mn-cs"/>
              </a:rPr>
              <a:t>: runs its activities in the long-term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4"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12"/>
          <p:cNvGrpSpPr>
            <a:grpSpLocks noChangeAspect="1"/>
          </p:cNvGrpSpPr>
          <p:nvPr/>
        </p:nvGrpSpPr>
        <p:grpSpPr bwMode="auto">
          <a:xfrm>
            <a:off x="2124075" y="836613"/>
            <a:ext cx="6491288" cy="5616575"/>
            <a:chOff x="-47442" y="176290"/>
            <a:chExt cx="8080379" cy="6991997"/>
          </a:xfrm>
        </p:grpSpPr>
        <p:sp>
          <p:nvSpPr>
            <p:cNvPr id="4" name="Oval 3"/>
            <p:cNvSpPr>
              <a:spLocks noChangeAspect="1"/>
            </p:cNvSpPr>
            <p:nvPr/>
          </p:nvSpPr>
          <p:spPr>
            <a:xfrm>
              <a:off x="2270554" y="176290"/>
              <a:ext cx="3598524" cy="3598763"/>
            </a:xfrm>
            <a:prstGeom prst="ellipse">
              <a:avLst/>
            </a:prstGeom>
            <a:solidFill>
              <a:srgbClr val="0070C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tIns="576000"/>
            <a:lstStyle/>
            <a:p>
              <a:pPr algn="ctr" fontAlgn="auto">
                <a:spcBef>
                  <a:spcPts val="0"/>
                </a:spcBef>
                <a:spcAft>
                  <a:spcPts val="0"/>
                </a:spcAft>
                <a:defRPr/>
              </a:pPr>
              <a:r>
                <a:rPr lang="en-GB" sz="1400" dirty="0">
                  <a:solidFill>
                    <a:schemeClr val="tx1"/>
                  </a:solidFill>
                  <a:latin typeface="Goudy Old Style" pitchFamily="18" charset="0"/>
                </a:rPr>
                <a:t>PEOPLE</a:t>
              </a:r>
            </a:p>
          </p:txBody>
        </p:sp>
        <p:sp>
          <p:nvSpPr>
            <p:cNvPr id="5" name="Oval 4"/>
            <p:cNvSpPr>
              <a:spLocks noChangeAspect="1"/>
            </p:cNvSpPr>
            <p:nvPr/>
          </p:nvSpPr>
          <p:spPr>
            <a:xfrm>
              <a:off x="-47442" y="3569523"/>
              <a:ext cx="3598526" cy="3598764"/>
            </a:xfrm>
            <a:prstGeom prst="ellipse">
              <a:avLst/>
            </a:prstGeom>
            <a:solidFill>
              <a:srgbClr val="008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lIns="468000" bIns="720000" anchor="b"/>
            <a:lstStyle/>
            <a:p>
              <a:pPr fontAlgn="auto">
                <a:spcBef>
                  <a:spcPts val="0"/>
                </a:spcBef>
                <a:spcAft>
                  <a:spcPts val="0"/>
                </a:spcAft>
                <a:defRPr/>
              </a:pPr>
              <a:r>
                <a:rPr lang="en-GB" sz="1400" dirty="0">
                  <a:solidFill>
                    <a:schemeClr val="tx1"/>
                  </a:solidFill>
                  <a:latin typeface="Goudy Old Style" pitchFamily="18" charset="0"/>
                </a:rPr>
                <a:t>PLANET</a:t>
              </a:r>
            </a:p>
          </p:txBody>
        </p:sp>
        <p:sp>
          <p:nvSpPr>
            <p:cNvPr id="6" name="Oval 5"/>
            <p:cNvSpPr>
              <a:spLocks noChangeAspect="1"/>
            </p:cNvSpPr>
            <p:nvPr/>
          </p:nvSpPr>
          <p:spPr>
            <a:xfrm>
              <a:off x="4434411" y="3569523"/>
              <a:ext cx="3598526" cy="3598764"/>
            </a:xfrm>
            <a:prstGeom prst="ellipse">
              <a:avLst/>
            </a:prstGeom>
            <a:solidFill>
              <a:srgbClr val="CC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Ins="468000" bIns="720000" anchor="b"/>
            <a:lstStyle/>
            <a:p>
              <a:pPr algn="r" fontAlgn="auto">
                <a:spcBef>
                  <a:spcPts val="0"/>
                </a:spcBef>
                <a:spcAft>
                  <a:spcPts val="0"/>
                </a:spcAft>
                <a:defRPr/>
              </a:pPr>
              <a:r>
                <a:rPr lang="en-GB" sz="1400" dirty="0">
                  <a:solidFill>
                    <a:schemeClr val="tx1"/>
                  </a:solidFill>
                  <a:latin typeface="Goudy Old Style" pitchFamily="18" charset="0"/>
                </a:rPr>
                <a:t>PROFIT</a:t>
              </a:r>
            </a:p>
          </p:txBody>
        </p:sp>
      </p:grpSp>
      <p:sp>
        <p:nvSpPr>
          <p:cNvPr id="2" name="Title 1"/>
          <p:cNvSpPr>
            <a:spLocks noGrp="1"/>
          </p:cNvSpPr>
          <p:nvPr>
            <p:ph type="title"/>
          </p:nvPr>
        </p:nvSpPr>
        <p:spPr>
          <a:xfrm>
            <a:off x="900113" y="1027113"/>
            <a:ext cx="7024687" cy="1143000"/>
          </a:xfrm>
        </p:spPr>
        <p:txBody>
          <a:bodyPr rtlCol="0">
            <a:normAutofit fontScale="90000"/>
          </a:bodyPr>
          <a:lstStyle/>
          <a:p>
            <a:pPr eaLnBrk="1" fontAlgn="auto" hangingPunct="1">
              <a:spcAft>
                <a:spcPts val="0"/>
              </a:spcAft>
              <a:defRPr/>
            </a:pPr>
            <a:r>
              <a:rPr lang="en-GB" dirty="0" smtClean="0">
                <a:ea typeface="+mj-ea"/>
                <a:cs typeface="+mj-cs"/>
              </a:rPr>
              <a:t>Sustainability</a:t>
            </a:r>
            <a:r>
              <a:rPr lang="en-GB" sz="3600" dirty="0" smtClean="0">
                <a:ea typeface="+mj-ea"/>
                <a:cs typeface="+mj-cs"/>
              </a:rPr>
              <a:t/>
            </a:r>
            <a:br>
              <a:rPr lang="en-GB" sz="3600" dirty="0" smtClean="0">
                <a:ea typeface="+mj-ea"/>
                <a:cs typeface="+mj-cs"/>
              </a:rPr>
            </a:br>
            <a:r>
              <a:rPr lang="en-GB" sz="3600" dirty="0" smtClean="0">
                <a:ea typeface="+mj-ea"/>
                <a:cs typeface="+mj-cs"/>
              </a:rPr>
              <a:t>Complementary </a:t>
            </a:r>
            <a:br>
              <a:rPr lang="en-GB" sz="3600" dirty="0" smtClean="0">
                <a:ea typeface="+mj-ea"/>
                <a:cs typeface="+mj-cs"/>
              </a:rPr>
            </a:br>
            <a:r>
              <a:rPr lang="en-GB" sz="3600" dirty="0" smtClean="0">
                <a:ea typeface="+mj-ea"/>
                <a:cs typeface="+mj-cs"/>
              </a:rPr>
              <a:t>or In Conflict</a:t>
            </a:r>
            <a:endParaRPr lang="en-GB" sz="3600" dirty="0">
              <a:ea typeface="+mj-ea"/>
              <a:cs typeface="+mj-cs"/>
            </a:endParaRPr>
          </a:p>
        </p:txBody>
      </p:sp>
      <p:sp>
        <p:nvSpPr>
          <p:cNvPr id="3" name="Left-Right Arrow 2"/>
          <p:cNvSpPr/>
          <p:nvPr/>
        </p:nvSpPr>
        <p:spPr>
          <a:xfrm>
            <a:off x="4356100" y="4437063"/>
            <a:ext cx="2160588" cy="1139825"/>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Goudy Old Style" pitchFamily="18" charset="0"/>
              </a:rPr>
              <a:t>Resource Conflict</a:t>
            </a:r>
          </a:p>
        </p:txBody>
      </p:sp>
      <p:sp>
        <p:nvSpPr>
          <p:cNvPr id="18" name="Left-Right Arrow 17"/>
          <p:cNvSpPr/>
          <p:nvPr/>
        </p:nvSpPr>
        <p:spPr>
          <a:xfrm rot="18365393">
            <a:off x="3475832" y="3091656"/>
            <a:ext cx="2159000" cy="1138237"/>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dirty="0">
                <a:solidFill>
                  <a:schemeClr val="tx1"/>
                </a:solidFill>
                <a:latin typeface="Goudy Old Style" pitchFamily="18" charset="0"/>
              </a:rPr>
              <a:t>Development Conflict</a:t>
            </a:r>
          </a:p>
        </p:txBody>
      </p:sp>
      <p:sp>
        <p:nvSpPr>
          <p:cNvPr id="19" name="Left-Right Arrow 18"/>
          <p:cNvSpPr/>
          <p:nvPr/>
        </p:nvSpPr>
        <p:spPr>
          <a:xfrm rot="3375259">
            <a:off x="5285582" y="3085306"/>
            <a:ext cx="2160588" cy="1139825"/>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dirty="0">
                <a:solidFill>
                  <a:schemeClr val="tx1"/>
                </a:solidFill>
                <a:latin typeface="Goudy Old Style" pitchFamily="18" charset="0"/>
              </a:rPr>
              <a:t>Property Conflict</a:t>
            </a:r>
          </a:p>
        </p:txBody>
      </p:sp>
      <p:sp>
        <p:nvSpPr>
          <p:cNvPr id="32774" name="TextBox 9"/>
          <p:cNvSpPr txBox="1">
            <a:spLocks noChangeArrowheads="1"/>
          </p:cNvSpPr>
          <p:nvPr/>
        </p:nvSpPr>
        <p:spPr bwMode="auto">
          <a:xfrm>
            <a:off x="7019925" y="6535738"/>
            <a:ext cx="1668463" cy="277812"/>
          </a:xfrm>
          <a:prstGeom prst="rect">
            <a:avLst/>
          </a:prstGeom>
          <a:noFill/>
          <a:ln w="9525">
            <a:noFill/>
            <a:miter lim="800000"/>
            <a:headEnd/>
            <a:tailEnd/>
          </a:ln>
        </p:spPr>
        <p:txBody>
          <a:bodyPr wrap="none">
            <a:spAutoFit/>
          </a:bodyPr>
          <a:lstStyle/>
          <a:p>
            <a:r>
              <a:rPr lang="en-GB" sz="1200">
                <a:latin typeface="Goudy Old Style" pitchFamily="18" charset="0"/>
              </a:rPr>
              <a:t>(Vilalta &amp; Corliss, 2012)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22"/>
          <p:cNvGrpSpPr>
            <a:grpSpLocks noChangeAspect="1"/>
          </p:cNvGrpSpPr>
          <p:nvPr/>
        </p:nvGrpSpPr>
        <p:grpSpPr bwMode="auto">
          <a:xfrm>
            <a:off x="3276600" y="2157413"/>
            <a:ext cx="4341813" cy="3762375"/>
            <a:chOff x="2383684" y="804863"/>
            <a:chExt cx="5789460" cy="5014912"/>
          </a:xfrm>
        </p:grpSpPr>
        <p:grpSp>
          <p:nvGrpSpPr>
            <p:cNvPr id="34836" name="Isosceles Triangle 4"/>
            <p:cNvGrpSpPr>
              <a:grpSpLocks noChangeAspect="1"/>
            </p:cNvGrpSpPr>
            <p:nvPr/>
          </p:nvGrpSpPr>
          <p:grpSpPr bwMode="auto">
            <a:xfrm>
              <a:off x="2364356" y="804938"/>
              <a:ext cx="2917952" cy="2535936"/>
              <a:chOff x="3261360" y="2157984"/>
              <a:chExt cx="2188464" cy="1901952"/>
            </a:xfrm>
          </p:grpSpPr>
          <p:pic>
            <p:nvPicPr>
              <p:cNvPr id="34844" name="Isosceles Triangle 4"/>
              <p:cNvPicPr>
                <a:picLocks noChangeAspect="1" noChangeArrowheads="1"/>
              </p:cNvPicPr>
              <p:nvPr/>
            </p:nvPicPr>
            <p:blipFill>
              <a:blip r:embed="rId3" cstate="print"/>
              <a:srcRect/>
              <a:stretch>
                <a:fillRect/>
              </a:stretch>
            </p:blipFill>
            <p:spPr bwMode="auto">
              <a:xfrm>
                <a:off x="3261360" y="2157984"/>
                <a:ext cx="2188464" cy="1901952"/>
              </a:xfrm>
              <a:prstGeom prst="rect">
                <a:avLst/>
              </a:prstGeom>
              <a:noFill/>
              <a:ln w="9525">
                <a:noFill/>
                <a:miter lim="800000"/>
                <a:headEnd/>
                <a:tailEnd/>
              </a:ln>
            </p:spPr>
          </p:pic>
          <p:sp>
            <p:nvSpPr>
              <p:cNvPr id="34845" name="Text Box 1044"/>
              <p:cNvSpPr txBox="1">
                <a:spLocks noChangeArrowheads="1"/>
              </p:cNvSpPr>
              <p:nvPr/>
            </p:nvSpPr>
            <p:spPr bwMode="auto">
              <a:xfrm>
                <a:off x="3815856" y="3108253"/>
                <a:ext cx="1080000" cy="935280"/>
              </a:xfrm>
              <a:prstGeom prst="rect">
                <a:avLst/>
              </a:prstGeom>
              <a:noFill/>
              <a:ln w="9525">
                <a:noFill/>
                <a:miter lim="800000"/>
                <a:headEnd/>
                <a:tailEnd/>
              </a:ln>
            </p:spPr>
            <p:txBody>
              <a:bodyPr lIns="0" rIns="0" anchor="ctr"/>
              <a:lstStyle/>
              <a:p>
                <a:pPr algn="ctr"/>
                <a:r>
                  <a:rPr lang="en-GB" sz="1200" b="1">
                    <a:latin typeface="Goudy Old Style" pitchFamily="18" charset="0"/>
                  </a:rPr>
                  <a:t>Quality of Life</a:t>
                </a:r>
              </a:p>
              <a:p>
                <a:pPr algn="ctr"/>
                <a:r>
                  <a:rPr lang="en-GB" sz="1200">
                    <a:latin typeface="Goudy Old Style" pitchFamily="18" charset="0"/>
                  </a:rPr>
                  <a:t>(bearable)</a:t>
                </a:r>
                <a:endParaRPr lang="en-GB" sz="1200" b="1">
                  <a:latin typeface="Goudy Old Style" pitchFamily="18" charset="0"/>
                </a:endParaRPr>
              </a:p>
              <a:p>
                <a:pPr algn="ctr"/>
                <a:endParaRPr lang="en-GB" sz="1100" b="1">
                  <a:latin typeface="Goudy Old Style" pitchFamily="18" charset="0"/>
                </a:endParaRPr>
              </a:p>
            </p:txBody>
          </p:sp>
        </p:grpSp>
        <p:sp>
          <p:nvSpPr>
            <p:cNvPr id="34837" name="Isosceles Triangle 5"/>
            <p:cNvSpPr>
              <a:spLocks noChangeAspect="1"/>
            </p:cNvSpPr>
            <p:nvPr/>
          </p:nvSpPr>
          <p:spPr bwMode="auto">
            <a:xfrm>
              <a:off x="5291832" y="804863"/>
              <a:ext cx="2881312" cy="2493962"/>
            </a:xfrm>
            <a:prstGeom prst="triangle">
              <a:avLst>
                <a:gd name="adj" fmla="val 50000"/>
              </a:avLst>
            </a:prstGeom>
            <a:gradFill rotWithShape="0">
              <a:gsLst>
                <a:gs pos="0">
                  <a:srgbClr val="0070C0">
                    <a:alpha val="50000"/>
                  </a:srgbClr>
                </a:gs>
                <a:gs pos="39999">
                  <a:srgbClr val="0070C0">
                    <a:alpha val="50000"/>
                  </a:srgbClr>
                </a:gs>
                <a:gs pos="100000">
                  <a:srgbClr val="FF0000">
                    <a:alpha val="50000"/>
                  </a:srgbClr>
                </a:gs>
              </a:gsLst>
              <a:lin ang="2700000"/>
            </a:gradFill>
            <a:ln w="15875">
              <a:solidFill>
                <a:srgbClr val="6B9100"/>
              </a:solidFill>
              <a:miter lim="800000"/>
              <a:headEnd/>
              <a:tailEnd/>
            </a:ln>
          </p:spPr>
          <p:txBody>
            <a:bodyPr lIns="0" rIns="0" anchor="ctr"/>
            <a:lstStyle/>
            <a:p>
              <a:pPr algn="ctr"/>
              <a:r>
                <a:rPr lang="en-GB" sz="1200" b="1">
                  <a:latin typeface="Goudy Old Style" pitchFamily="18" charset="0"/>
                </a:rPr>
                <a:t>Globalization</a:t>
              </a:r>
            </a:p>
            <a:p>
              <a:pPr algn="ctr"/>
              <a:r>
                <a:rPr lang="en-GB" sz="1200">
                  <a:latin typeface="Goudy Old Style" pitchFamily="18" charset="0"/>
                </a:rPr>
                <a:t>(equitable)</a:t>
              </a:r>
              <a:endParaRPr lang="en-GB" sz="1100">
                <a:latin typeface="Goudy Old Style" pitchFamily="18" charset="0"/>
              </a:endParaRPr>
            </a:p>
            <a:p>
              <a:pPr algn="ctr"/>
              <a:endParaRPr lang="en-GB" sz="1100">
                <a:latin typeface="Goudy Old Style" pitchFamily="18" charset="0"/>
              </a:endParaRPr>
            </a:p>
          </p:txBody>
        </p:sp>
        <p:grpSp>
          <p:nvGrpSpPr>
            <p:cNvPr id="34838" name="Isosceles Triangle 6"/>
            <p:cNvGrpSpPr>
              <a:grpSpLocks noChangeAspect="1"/>
            </p:cNvGrpSpPr>
            <p:nvPr/>
          </p:nvGrpSpPr>
          <p:grpSpPr bwMode="auto">
            <a:xfrm>
              <a:off x="3835524" y="3308362"/>
              <a:ext cx="2917952" cy="2527808"/>
              <a:chOff x="4364736" y="4035552"/>
              <a:chExt cx="2188464" cy="1895856"/>
            </a:xfrm>
          </p:grpSpPr>
          <p:pic>
            <p:nvPicPr>
              <p:cNvPr id="34842" name="Isosceles Triangle 6"/>
              <p:cNvPicPr>
                <a:picLocks noChangeAspect="1" noChangeArrowheads="1"/>
              </p:cNvPicPr>
              <p:nvPr/>
            </p:nvPicPr>
            <p:blipFill>
              <a:blip r:embed="rId4" cstate="print"/>
              <a:srcRect/>
              <a:stretch>
                <a:fillRect/>
              </a:stretch>
            </p:blipFill>
            <p:spPr bwMode="auto">
              <a:xfrm>
                <a:off x="4364736" y="4035552"/>
                <a:ext cx="2188464" cy="1895856"/>
              </a:xfrm>
              <a:prstGeom prst="rect">
                <a:avLst/>
              </a:prstGeom>
              <a:noFill/>
              <a:ln w="9525">
                <a:noFill/>
                <a:miter lim="800000"/>
                <a:headEnd/>
                <a:tailEnd/>
              </a:ln>
            </p:spPr>
          </p:pic>
          <p:sp>
            <p:nvSpPr>
              <p:cNvPr id="34843" name="Text Box 1048"/>
              <p:cNvSpPr txBox="1">
                <a:spLocks noChangeArrowheads="1"/>
              </p:cNvSpPr>
              <p:nvPr/>
            </p:nvSpPr>
            <p:spPr bwMode="auto">
              <a:xfrm>
                <a:off x="4917515" y="4983351"/>
                <a:ext cx="1080000" cy="935280"/>
              </a:xfrm>
              <a:prstGeom prst="rect">
                <a:avLst/>
              </a:prstGeom>
              <a:noFill/>
              <a:ln w="9525">
                <a:noFill/>
                <a:miter lim="800000"/>
                <a:headEnd/>
                <a:tailEnd/>
              </a:ln>
            </p:spPr>
            <p:txBody>
              <a:bodyPr lIns="0" rIns="0" anchor="ctr"/>
              <a:lstStyle/>
              <a:p>
                <a:pPr algn="ctr"/>
                <a:r>
                  <a:rPr lang="en-GB" sz="1200" b="1">
                    <a:latin typeface="Goudy Old Style" pitchFamily="18" charset="0"/>
                  </a:rPr>
                  <a:t>Impact</a:t>
                </a:r>
              </a:p>
              <a:p>
                <a:pPr algn="ctr"/>
                <a:r>
                  <a:rPr lang="en-GB" sz="1200">
                    <a:latin typeface="Goudy Old Style" pitchFamily="18" charset="0"/>
                  </a:rPr>
                  <a:t>(viable)</a:t>
                </a:r>
              </a:p>
              <a:p>
                <a:pPr algn="ctr"/>
                <a:endParaRPr lang="en-GB" sz="1100">
                  <a:latin typeface="Goudy Old Style" pitchFamily="18" charset="0"/>
                </a:endParaRPr>
              </a:p>
              <a:p>
                <a:pPr algn="ctr"/>
                <a:endParaRPr lang="en-GB" sz="1100">
                  <a:latin typeface="Goudy Old Style" pitchFamily="18" charset="0"/>
                </a:endParaRPr>
              </a:p>
              <a:p>
                <a:pPr algn="ctr"/>
                <a:endParaRPr lang="en-GB" sz="1100">
                  <a:latin typeface="Goudy Old Style" pitchFamily="18" charset="0"/>
                </a:endParaRPr>
              </a:p>
              <a:p>
                <a:pPr algn="ctr"/>
                <a:endParaRPr lang="en-GB" sz="1200" b="1">
                  <a:latin typeface="Goudy Old Style" pitchFamily="18" charset="0"/>
                </a:endParaRPr>
              </a:p>
            </p:txBody>
          </p:sp>
        </p:grpSp>
        <p:sp>
          <p:nvSpPr>
            <p:cNvPr id="14" name="Isosceles Triangle 13"/>
            <p:cNvSpPr>
              <a:spLocks noChangeAspect="1"/>
            </p:cNvSpPr>
            <p:nvPr/>
          </p:nvSpPr>
          <p:spPr bwMode="auto">
            <a:xfrm flipV="1">
              <a:off x="2411203" y="3325014"/>
              <a:ext cx="2880970" cy="2494761"/>
            </a:xfrm>
            <a:prstGeom prst="triangle">
              <a:avLst>
                <a:gd name="adj" fmla="val 50000"/>
              </a:avLst>
            </a:prstGeom>
            <a:solidFill>
              <a:srgbClr val="00CC00">
                <a:alpha val="50000"/>
              </a:srgbClr>
            </a:solidFill>
            <a:ln w="15875">
              <a:solidFill>
                <a:srgbClr val="6B9100"/>
              </a:solidFill>
              <a:miter lim="800000"/>
              <a:headEnd/>
              <a:tailEnd/>
            </a:ln>
          </p:spPr>
          <p:txBody>
            <a:bodyPr rot="10800000" lIns="0" rIns="0" anchor="ctr"/>
            <a:lstStyle/>
            <a:p>
              <a:pPr algn="ctr" fontAlgn="auto">
                <a:spcBef>
                  <a:spcPts val="0"/>
                </a:spcBef>
                <a:spcAft>
                  <a:spcPts val="0"/>
                </a:spcAft>
                <a:defRPr/>
              </a:pPr>
              <a:endParaRPr lang="en-GB" b="1" dirty="0">
                <a:solidFill>
                  <a:schemeClr val="lt1"/>
                </a:solidFill>
                <a:latin typeface="Goudy Old Style" pitchFamily="18" charset="0"/>
                <a:ea typeface="+mn-ea"/>
                <a:cs typeface="+mn-cs"/>
              </a:endParaRPr>
            </a:p>
          </p:txBody>
        </p:sp>
        <p:sp>
          <p:nvSpPr>
            <p:cNvPr id="16" name="Isosceles Triangle 15"/>
            <p:cNvSpPr>
              <a:spLocks noChangeAspect="1"/>
            </p:cNvSpPr>
            <p:nvPr/>
          </p:nvSpPr>
          <p:spPr bwMode="auto">
            <a:xfrm flipV="1">
              <a:off x="5292173" y="3325014"/>
              <a:ext cx="2880971" cy="2494761"/>
            </a:xfrm>
            <a:prstGeom prst="triangle">
              <a:avLst>
                <a:gd name="adj" fmla="val 50000"/>
              </a:avLst>
            </a:prstGeom>
            <a:solidFill>
              <a:srgbClr val="CC0000">
                <a:alpha val="50000"/>
              </a:srgbClr>
            </a:solidFill>
            <a:ln w="15875">
              <a:solidFill>
                <a:srgbClr val="6B9100"/>
              </a:solidFill>
              <a:miter lim="800000"/>
              <a:headEnd/>
              <a:tailEnd/>
            </a:ln>
          </p:spPr>
          <p:txBody>
            <a:bodyPr rot="10800000" lIns="0" rIns="0" anchor="ctr"/>
            <a:lstStyle/>
            <a:p>
              <a:pPr algn="ctr" fontAlgn="auto">
                <a:spcBef>
                  <a:spcPts val="0"/>
                </a:spcBef>
                <a:spcAft>
                  <a:spcPts val="0"/>
                </a:spcAft>
                <a:defRPr/>
              </a:pPr>
              <a:endParaRPr lang="en-GB" b="1" dirty="0">
                <a:solidFill>
                  <a:schemeClr val="lt1"/>
                </a:solidFill>
                <a:latin typeface="Goudy Old Style" pitchFamily="18" charset="0"/>
                <a:ea typeface="+mn-ea"/>
                <a:cs typeface="+mn-cs"/>
              </a:endParaRPr>
            </a:p>
          </p:txBody>
        </p:sp>
        <p:sp>
          <p:nvSpPr>
            <p:cNvPr id="18" name="Isosceles Triangle 17"/>
            <p:cNvSpPr>
              <a:spLocks noChangeAspect="1"/>
            </p:cNvSpPr>
            <p:nvPr/>
          </p:nvSpPr>
          <p:spPr bwMode="auto">
            <a:xfrm flipV="1">
              <a:off x="3831578" y="828138"/>
              <a:ext cx="2878854" cy="2492644"/>
            </a:xfrm>
            <a:prstGeom prst="triangle">
              <a:avLst>
                <a:gd name="adj" fmla="val 50000"/>
              </a:avLst>
            </a:prstGeom>
            <a:solidFill>
              <a:srgbClr val="0070C0">
                <a:alpha val="50000"/>
              </a:srgbClr>
            </a:solidFill>
            <a:ln w="15875">
              <a:solidFill>
                <a:srgbClr val="6B9100"/>
              </a:solidFill>
              <a:miter lim="800000"/>
              <a:headEnd/>
              <a:tailEnd/>
            </a:ln>
          </p:spPr>
          <p:txBody>
            <a:bodyPr rot="10800000" lIns="0" rIns="0" anchor="ctr"/>
            <a:lstStyle/>
            <a:p>
              <a:pPr algn="ctr" fontAlgn="auto">
                <a:spcBef>
                  <a:spcPts val="0"/>
                </a:spcBef>
                <a:spcAft>
                  <a:spcPts val="0"/>
                </a:spcAft>
                <a:defRPr/>
              </a:pPr>
              <a:endParaRPr lang="en-GB" b="1" dirty="0">
                <a:solidFill>
                  <a:schemeClr val="lt1"/>
                </a:solidFill>
                <a:latin typeface="Goudy Old Style" pitchFamily="18" charset="0"/>
                <a:ea typeface="+mn-ea"/>
                <a:cs typeface="+mn-cs"/>
              </a:endParaRPr>
            </a:p>
          </p:txBody>
        </p:sp>
      </p:gr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ea typeface="+mj-ea"/>
                <a:cs typeface="+mj-cs"/>
              </a:rPr>
              <a:t>Sustainability</a:t>
            </a:r>
            <a:br>
              <a:rPr lang="en-GB" dirty="0">
                <a:ea typeface="+mj-ea"/>
                <a:cs typeface="+mj-cs"/>
              </a:rPr>
            </a:br>
            <a:r>
              <a:rPr lang="en-GB" sz="3600" dirty="0" smtClean="0">
                <a:ea typeface="+mj-ea"/>
                <a:cs typeface="+mj-cs"/>
              </a:rPr>
              <a:t>Languages</a:t>
            </a:r>
            <a:endParaRPr lang="en-GB" dirty="0">
              <a:ea typeface="+mj-ea"/>
              <a:cs typeface="+mj-cs"/>
            </a:endParaRPr>
          </a:p>
        </p:txBody>
      </p:sp>
      <p:sp>
        <p:nvSpPr>
          <p:cNvPr id="8" name="TextBox 7"/>
          <p:cNvSpPr txBox="1">
            <a:spLocks noChangeArrowheads="1"/>
          </p:cNvSpPr>
          <p:nvPr/>
        </p:nvSpPr>
        <p:spPr bwMode="auto">
          <a:xfrm rot="3600000">
            <a:off x="2424907" y="4783931"/>
            <a:ext cx="2224088" cy="701675"/>
          </a:xfrm>
          <a:prstGeom prst="rect">
            <a:avLst/>
          </a:prstGeom>
          <a:noFill/>
          <a:ln w="9525">
            <a:noFill/>
            <a:miter lim="800000"/>
            <a:headEnd/>
            <a:tailEnd/>
          </a:ln>
        </p:spPr>
        <p:txBody>
          <a:bodyPr>
            <a:spAutoFit/>
          </a:bodyPr>
          <a:lstStyle/>
          <a:p>
            <a:pPr algn="ctr"/>
            <a:r>
              <a:rPr lang="en-GB" sz="2000">
                <a:latin typeface="Goudy Old Style" pitchFamily="18" charset="0"/>
              </a:rPr>
              <a:t>Language of </a:t>
            </a:r>
            <a:r>
              <a:rPr lang="en-GB" sz="2000" b="1">
                <a:latin typeface="Goudy Old Style" pitchFamily="18" charset="0"/>
              </a:rPr>
              <a:t>global warming?</a:t>
            </a:r>
          </a:p>
        </p:txBody>
      </p:sp>
      <p:sp>
        <p:nvSpPr>
          <p:cNvPr id="9" name="TextBox 8"/>
          <p:cNvSpPr txBox="1">
            <a:spLocks noChangeArrowheads="1"/>
          </p:cNvSpPr>
          <p:nvPr/>
        </p:nvSpPr>
        <p:spPr bwMode="auto">
          <a:xfrm rot="-3600000">
            <a:off x="6449219" y="4795044"/>
            <a:ext cx="1865313" cy="708025"/>
          </a:xfrm>
          <a:prstGeom prst="rect">
            <a:avLst/>
          </a:prstGeom>
          <a:noFill/>
          <a:ln w="9525">
            <a:noFill/>
            <a:miter lim="800000"/>
            <a:headEnd/>
            <a:tailEnd/>
          </a:ln>
        </p:spPr>
        <p:txBody>
          <a:bodyPr wrap="none">
            <a:spAutoFit/>
          </a:bodyPr>
          <a:lstStyle/>
          <a:p>
            <a:pPr algn="ctr"/>
            <a:r>
              <a:rPr lang="en-GB" sz="2000">
                <a:latin typeface="Goudy Old Style" pitchFamily="18" charset="0"/>
              </a:rPr>
              <a:t>Language of </a:t>
            </a:r>
          </a:p>
          <a:p>
            <a:pPr algn="ctr"/>
            <a:r>
              <a:rPr lang="en-GB" sz="2000" b="1">
                <a:latin typeface="Goudy Old Style" pitchFamily="18" charset="0"/>
              </a:rPr>
              <a:t>decision-making</a:t>
            </a:r>
          </a:p>
        </p:txBody>
      </p:sp>
      <p:sp>
        <p:nvSpPr>
          <p:cNvPr id="10" name="TextBox 9"/>
          <p:cNvSpPr txBox="1">
            <a:spLocks noChangeArrowheads="1"/>
          </p:cNvSpPr>
          <p:nvPr/>
        </p:nvSpPr>
        <p:spPr bwMode="auto">
          <a:xfrm>
            <a:off x="4826000" y="1522413"/>
            <a:ext cx="1409700" cy="708025"/>
          </a:xfrm>
          <a:prstGeom prst="rect">
            <a:avLst/>
          </a:prstGeom>
          <a:noFill/>
          <a:ln w="9525">
            <a:noFill/>
            <a:miter lim="800000"/>
            <a:headEnd/>
            <a:tailEnd/>
          </a:ln>
        </p:spPr>
        <p:txBody>
          <a:bodyPr wrap="none">
            <a:spAutoFit/>
          </a:bodyPr>
          <a:lstStyle/>
          <a:p>
            <a:pPr algn="ctr"/>
            <a:r>
              <a:rPr lang="en-GB" sz="2000">
                <a:latin typeface="Goudy Old Style" pitchFamily="18" charset="0"/>
              </a:rPr>
              <a:t>Language of</a:t>
            </a:r>
            <a:br>
              <a:rPr lang="en-GB" sz="2000">
                <a:latin typeface="Goudy Old Style" pitchFamily="18" charset="0"/>
              </a:rPr>
            </a:br>
            <a:r>
              <a:rPr lang="en-GB" sz="2000" b="1">
                <a:latin typeface="Goudy Old Style" pitchFamily="18" charset="0"/>
              </a:rPr>
              <a:t>consensus</a:t>
            </a:r>
          </a:p>
        </p:txBody>
      </p:sp>
      <p:sp>
        <p:nvSpPr>
          <p:cNvPr id="11" name="TextBox 10"/>
          <p:cNvSpPr txBox="1">
            <a:spLocks noChangeArrowheads="1"/>
          </p:cNvSpPr>
          <p:nvPr/>
        </p:nvSpPr>
        <p:spPr bwMode="auto">
          <a:xfrm>
            <a:off x="468313" y="4222750"/>
            <a:ext cx="1535112" cy="1077913"/>
          </a:xfrm>
          <a:prstGeom prst="rect">
            <a:avLst/>
          </a:prstGeom>
          <a:noFill/>
          <a:ln w="9525">
            <a:noFill/>
            <a:miter lim="800000"/>
            <a:headEnd/>
            <a:tailEnd/>
          </a:ln>
        </p:spPr>
        <p:txBody>
          <a:bodyPr wrap="none">
            <a:spAutoFit/>
          </a:bodyPr>
          <a:lstStyle/>
          <a:p>
            <a:r>
              <a:rPr lang="en-GB" sz="1600" b="1">
                <a:latin typeface="Goudy Old Style" pitchFamily="18" charset="0"/>
              </a:rPr>
              <a:t>Capital</a:t>
            </a:r>
            <a:r>
              <a:rPr lang="en-GB" sz="1600">
                <a:latin typeface="Goudy Old Style" pitchFamily="18" charset="0"/>
              </a:rPr>
              <a:t>:</a:t>
            </a:r>
          </a:p>
          <a:p>
            <a:pPr>
              <a:buFont typeface="Arial" charset="0"/>
              <a:buChar char="•"/>
            </a:pPr>
            <a:r>
              <a:rPr lang="en-GB" sz="1600">
                <a:latin typeface="Goudy Old Style" pitchFamily="18" charset="0"/>
              </a:rPr>
              <a:t>Local vs. global</a:t>
            </a:r>
          </a:p>
          <a:p>
            <a:pPr>
              <a:buFont typeface="Arial" charset="0"/>
              <a:buChar char="•"/>
            </a:pPr>
            <a:r>
              <a:rPr lang="en-GB" sz="1600">
                <a:latin typeface="Goudy Old Style" pitchFamily="18" charset="0"/>
              </a:rPr>
              <a:t>Standardization</a:t>
            </a:r>
          </a:p>
          <a:p>
            <a:pPr>
              <a:buFont typeface="Arial" charset="0"/>
              <a:buChar char="•"/>
            </a:pPr>
            <a:r>
              <a:rPr lang="en-GB" sz="1600">
                <a:latin typeface="Goudy Old Style" pitchFamily="18" charset="0"/>
              </a:rPr>
              <a:t>Lost cost</a:t>
            </a:r>
          </a:p>
        </p:txBody>
      </p:sp>
      <p:sp>
        <p:nvSpPr>
          <p:cNvPr id="12" name="TextBox 11"/>
          <p:cNvSpPr txBox="1"/>
          <p:nvPr/>
        </p:nvSpPr>
        <p:spPr>
          <a:xfrm>
            <a:off x="454025" y="2708275"/>
            <a:ext cx="2374900" cy="1314450"/>
          </a:xfrm>
          <a:prstGeom prst="rect">
            <a:avLst/>
          </a:prstGeom>
          <a:noFill/>
        </p:spPr>
        <p:txBody>
          <a:bodyPr>
            <a:spAutoFit/>
          </a:bodyPr>
          <a:lstStyle/>
          <a:p>
            <a:pPr fontAlgn="auto">
              <a:spcBef>
                <a:spcPts val="0"/>
              </a:spcBef>
              <a:spcAft>
                <a:spcPts val="0"/>
              </a:spcAft>
              <a:defRPr/>
            </a:pPr>
            <a:r>
              <a:rPr lang="en-GB" sz="1600" b="1" dirty="0">
                <a:latin typeface="Goudy Old Style" pitchFamily="18" charset="0"/>
                <a:ea typeface="+mn-ea"/>
                <a:cs typeface="+mn-cs"/>
              </a:rPr>
              <a:t>Knowledge</a:t>
            </a:r>
          </a:p>
          <a:p>
            <a:pPr marL="285750" indent="-285750" fontAlgn="auto">
              <a:spcBef>
                <a:spcPts val="0"/>
              </a:spcBef>
              <a:spcAft>
                <a:spcPts val="0"/>
              </a:spcAft>
              <a:buFont typeface="Arial" pitchFamily="34" charset="0"/>
              <a:buChar char="•"/>
              <a:defRPr/>
            </a:pPr>
            <a:r>
              <a:rPr lang="en-GB" sz="1600" dirty="0">
                <a:latin typeface="Goudy Old Style" pitchFamily="18" charset="0"/>
                <a:ea typeface="+mn-ea"/>
                <a:cs typeface="+mn-cs"/>
              </a:rPr>
              <a:t>Internal vs. external</a:t>
            </a:r>
          </a:p>
          <a:p>
            <a:pPr marL="285750" indent="-285750" fontAlgn="auto">
              <a:spcBef>
                <a:spcPts val="0"/>
              </a:spcBef>
              <a:spcAft>
                <a:spcPts val="0"/>
              </a:spcAft>
              <a:buFont typeface="Arial" pitchFamily="34" charset="0"/>
              <a:buChar char="•"/>
              <a:defRPr/>
            </a:pPr>
            <a:r>
              <a:rPr lang="en-GB" sz="1600" dirty="0">
                <a:latin typeface="Goudy Old Style" pitchFamily="18" charset="0"/>
                <a:ea typeface="+mn-ea"/>
                <a:cs typeface="+mn-cs"/>
              </a:rPr>
              <a:t>Acquisition, codification, recovery &amp; use</a:t>
            </a:r>
          </a:p>
        </p:txBody>
      </p:sp>
      <p:sp>
        <p:nvSpPr>
          <p:cNvPr id="13" name="TextBox 12"/>
          <p:cNvSpPr txBox="1"/>
          <p:nvPr/>
        </p:nvSpPr>
        <p:spPr>
          <a:xfrm>
            <a:off x="468313" y="5551488"/>
            <a:ext cx="2309812" cy="830262"/>
          </a:xfrm>
          <a:prstGeom prst="rect">
            <a:avLst/>
          </a:prstGeom>
          <a:noFill/>
        </p:spPr>
        <p:txBody>
          <a:bodyPr wrap="none">
            <a:spAutoFit/>
          </a:bodyPr>
          <a:lstStyle/>
          <a:p>
            <a:pPr fontAlgn="auto">
              <a:spcBef>
                <a:spcPts val="0"/>
              </a:spcBef>
              <a:spcAft>
                <a:spcPts val="0"/>
              </a:spcAft>
              <a:defRPr/>
            </a:pPr>
            <a:r>
              <a:rPr lang="en-GB" sz="1600" b="1" dirty="0">
                <a:latin typeface="Goudy Old Style" pitchFamily="18" charset="0"/>
                <a:ea typeface="+mn-ea"/>
                <a:cs typeface="+mn-cs"/>
              </a:rPr>
              <a:t>Efficiency &amp; effectiveness</a:t>
            </a:r>
          </a:p>
          <a:p>
            <a:pPr marL="285750" indent="-285750" fontAlgn="auto">
              <a:spcBef>
                <a:spcPts val="0"/>
              </a:spcBef>
              <a:spcAft>
                <a:spcPts val="0"/>
              </a:spcAft>
              <a:buFont typeface="Arial" pitchFamily="34" charset="0"/>
              <a:buChar char="•"/>
              <a:defRPr/>
            </a:pPr>
            <a:r>
              <a:rPr lang="en-GB" sz="1600" dirty="0">
                <a:latin typeface="Goudy Old Style" pitchFamily="18" charset="0"/>
                <a:ea typeface="+mn-ea"/>
                <a:cs typeface="+mn-cs"/>
              </a:rPr>
              <a:t>Lean vs. agile</a:t>
            </a:r>
          </a:p>
          <a:p>
            <a:pPr marL="285750" indent="-285750" fontAlgn="auto">
              <a:spcBef>
                <a:spcPts val="0"/>
              </a:spcBef>
              <a:spcAft>
                <a:spcPts val="0"/>
              </a:spcAft>
              <a:buFont typeface="Arial" pitchFamily="34" charset="0"/>
              <a:buChar char="•"/>
              <a:defRPr/>
            </a:pPr>
            <a:r>
              <a:rPr lang="en-GB" sz="1600" dirty="0">
                <a:latin typeface="Goudy Old Style" pitchFamily="18" charset="0"/>
                <a:ea typeface="+mn-ea"/>
                <a:cs typeface="+mn-cs"/>
              </a:rPr>
              <a:t>Low-cost</a:t>
            </a:r>
          </a:p>
        </p:txBody>
      </p:sp>
      <p:sp>
        <p:nvSpPr>
          <p:cNvPr id="34825" name="TextBox 14"/>
          <p:cNvSpPr txBox="1">
            <a:spLocks noChangeArrowheads="1"/>
          </p:cNvSpPr>
          <p:nvPr/>
        </p:nvSpPr>
        <p:spPr bwMode="auto">
          <a:xfrm>
            <a:off x="3529013" y="4310063"/>
            <a:ext cx="1685925" cy="581025"/>
          </a:xfrm>
          <a:prstGeom prst="rect">
            <a:avLst/>
          </a:prstGeom>
          <a:noFill/>
          <a:ln w="9525">
            <a:noFill/>
            <a:miter lim="800000"/>
            <a:headEnd/>
            <a:tailEnd/>
          </a:ln>
        </p:spPr>
        <p:txBody>
          <a:bodyPr wrap="none">
            <a:spAutoFit/>
          </a:bodyPr>
          <a:lstStyle/>
          <a:p>
            <a:pPr algn="ctr"/>
            <a:r>
              <a:rPr lang="en-GB" sz="1600">
                <a:latin typeface="Goudy Old Style" pitchFamily="18" charset="0"/>
              </a:rPr>
              <a:t>ENVIRONMENT</a:t>
            </a:r>
          </a:p>
          <a:p>
            <a:pPr algn="ctr"/>
            <a:r>
              <a:rPr lang="en-GB" sz="1600">
                <a:latin typeface="Goudy Old Style" pitchFamily="18" charset="0"/>
              </a:rPr>
              <a:t>(Planet)</a:t>
            </a:r>
            <a:endParaRPr lang="en-GB">
              <a:latin typeface="Goudy Old Style" pitchFamily="18" charset="0"/>
            </a:endParaRPr>
          </a:p>
        </p:txBody>
      </p:sp>
      <p:sp>
        <p:nvSpPr>
          <p:cNvPr id="34826" name="TextBox 16"/>
          <p:cNvSpPr txBox="1">
            <a:spLocks noChangeArrowheads="1"/>
          </p:cNvSpPr>
          <p:nvPr/>
        </p:nvSpPr>
        <p:spPr bwMode="auto">
          <a:xfrm>
            <a:off x="6007100" y="4318000"/>
            <a:ext cx="1233488" cy="581025"/>
          </a:xfrm>
          <a:prstGeom prst="rect">
            <a:avLst/>
          </a:prstGeom>
          <a:noFill/>
          <a:ln w="9525">
            <a:noFill/>
            <a:miter lim="800000"/>
            <a:headEnd/>
            <a:tailEnd/>
          </a:ln>
        </p:spPr>
        <p:txBody>
          <a:bodyPr wrap="none">
            <a:spAutoFit/>
          </a:bodyPr>
          <a:lstStyle/>
          <a:p>
            <a:pPr algn="ctr"/>
            <a:r>
              <a:rPr lang="en-GB" sz="1600">
                <a:latin typeface="Goudy Old Style" pitchFamily="18" charset="0"/>
              </a:rPr>
              <a:t>ECONOMY</a:t>
            </a:r>
          </a:p>
          <a:p>
            <a:pPr algn="ctr"/>
            <a:r>
              <a:rPr lang="en-GB" sz="1600">
                <a:latin typeface="Goudy Old Style" pitchFamily="18" charset="0"/>
              </a:rPr>
              <a:t>(Profit)</a:t>
            </a:r>
            <a:endParaRPr lang="en-GB">
              <a:latin typeface="Goudy Old Style" pitchFamily="18" charset="0"/>
            </a:endParaRPr>
          </a:p>
        </p:txBody>
      </p:sp>
      <p:sp>
        <p:nvSpPr>
          <p:cNvPr id="34827" name="TextBox 18"/>
          <p:cNvSpPr txBox="1">
            <a:spLocks noChangeArrowheads="1"/>
          </p:cNvSpPr>
          <p:nvPr/>
        </p:nvSpPr>
        <p:spPr bwMode="auto">
          <a:xfrm>
            <a:off x="4891088" y="2652713"/>
            <a:ext cx="1076325" cy="581025"/>
          </a:xfrm>
          <a:prstGeom prst="rect">
            <a:avLst/>
          </a:prstGeom>
          <a:noFill/>
          <a:ln w="9525">
            <a:noFill/>
            <a:miter lim="800000"/>
            <a:headEnd/>
            <a:tailEnd/>
          </a:ln>
        </p:spPr>
        <p:txBody>
          <a:bodyPr wrap="none">
            <a:spAutoFit/>
          </a:bodyPr>
          <a:lstStyle/>
          <a:p>
            <a:pPr algn="ctr"/>
            <a:r>
              <a:rPr lang="en-GB" sz="1600">
                <a:latin typeface="Goudy Old Style" pitchFamily="18" charset="0"/>
              </a:rPr>
              <a:t>SOCIETY</a:t>
            </a:r>
          </a:p>
          <a:p>
            <a:pPr algn="ctr"/>
            <a:r>
              <a:rPr lang="en-GB" sz="1600">
                <a:latin typeface="Goudy Old Style" pitchFamily="18" charset="0"/>
              </a:rPr>
              <a:t>(people)</a:t>
            </a:r>
          </a:p>
        </p:txBody>
      </p:sp>
      <p:sp>
        <p:nvSpPr>
          <p:cNvPr id="20" name="Right Arrow 19"/>
          <p:cNvSpPr/>
          <p:nvPr/>
        </p:nvSpPr>
        <p:spPr>
          <a:xfrm flipH="1">
            <a:off x="4100513" y="5888038"/>
            <a:ext cx="2436812" cy="590550"/>
          </a:xfrm>
          <a:prstGeom prst="rightArrow">
            <a:avLst>
              <a:gd name="adj1" fmla="val 50000"/>
              <a:gd name="adj2" fmla="val 54763"/>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latin typeface="Goudy Old Style" pitchFamily="18" charset="0"/>
              </a:rPr>
              <a:t>Trade-offs</a:t>
            </a:r>
          </a:p>
        </p:txBody>
      </p:sp>
      <p:sp>
        <p:nvSpPr>
          <p:cNvPr id="21" name="Left-Right Arrow 20"/>
          <p:cNvSpPr/>
          <p:nvPr/>
        </p:nvSpPr>
        <p:spPr>
          <a:xfrm rot="3600000">
            <a:off x="6434632" y="2602681"/>
            <a:ext cx="1980000" cy="720000"/>
          </a:xfrm>
          <a:prstGeom prst="leftRightArrow">
            <a:avLst/>
          </a:prstGeom>
          <a:gradFill flip="none" rotWithShape="1">
            <a:gsLst>
              <a:gs pos="50000">
                <a:srgbClr val="FF0000">
                  <a:alpha val="0"/>
                </a:srgbClr>
              </a:gs>
              <a:gs pos="100000">
                <a:srgbClr val="FF0000"/>
              </a:gs>
              <a:gs pos="0">
                <a:srgbClr val="0070C0"/>
              </a:gs>
            </a:gsLst>
            <a:lin ang="0" scaled="0"/>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600" dirty="0">
                <a:solidFill>
                  <a:schemeClr val="tx1"/>
                </a:solidFill>
                <a:latin typeface="Goudy Old Style" pitchFamily="18" charset="0"/>
              </a:rPr>
              <a:t>Shared value</a:t>
            </a:r>
          </a:p>
        </p:txBody>
      </p:sp>
      <p:sp>
        <p:nvSpPr>
          <p:cNvPr id="22" name="Left-Right Arrow 21"/>
          <p:cNvSpPr/>
          <p:nvPr/>
        </p:nvSpPr>
        <p:spPr>
          <a:xfrm rot="18000000">
            <a:off x="2487198" y="2594198"/>
            <a:ext cx="1980000" cy="720000"/>
          </a:xfrm>
          <a:prstGeom prst="leftRightArrow">
            <a:avLst/>
          </a:prstGeom>
          <a:gradFill flip="none" rotWithShape="1">
            <a:gsLst>
              <a:gs pos="50000">
                <a:srgbClr val="00CC00">
                  <a:alpha val="0"/>
                </a:srgbClr>
              </a:gs>
              <a:gs pos="100000">
                <a:srgbClr val="0070C0"/>
              </a:gs>
              <a:gs pos="0">
                <a:srgbClr val="00CC00"/>
              </a:gs>
              <a:gs pos="100000">
                <a:srgbClr val="0070C0"/>
              </a:gs>
            </a:gsLst>
            <a:lin ang="0" scaled="0"/>
            <a:tileRect/>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solidFill>
                  <a:schemeClr val="tx1"/>
                </a:solidFill>
                <a:latin typeface="Goudy Old Style" pitchFamily="18" charset="0"/>
              </a:rPr>
              <a:t>Science</a:t>
            </a:r>
          </a:p>
        </p:txBody>
      </p:sp>
      <p:sp>
        <p:nvSpPr>
          <p:cNvPr id="34835" name="TextBox 25"/>
          <p:cNvSpPr txBox="1">
            <a:spLocks noChangeArrowheads="1"/>
          </p:cNvSpPr>
          <p:nvPr/>
        </p:nvSpPr>
        <p:spPr bwMode="auto">
          <a:xfrm>
            <a:off x="7019925" y="6535738"/>
            <a:ext cx="1668463" cy="277812"/>
          </a:xfrm>
          <a:prstGeom prst="rect">
            <a:avLst/>
          </a:prstGeom>
          <a:noFill/>
          <a:ln w="9525">
            <a:noFill/>
            <a:miter lim="800000"/>
            <a:headEnd/>
            <a:tailEnd/>
          </a:ln>
        </p:spPr>
        <p:txBody>
          <a:bodyPr wrap="none">
            <a:spAutoFit/>
          </a:bodyPr>
          <a:lstStyle/>
          <a:p>
            <a:r>
              <a:rPr lang="en-GB" sz="1200">
                <a:latin typeface="Goudy Old Style" pitchFamily="18" charset="0"/>
              </a:rPr>
              <a:t>(Vilalta &amp; Corliss, 2012)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55650" y="2692400"/>
          <a:ext cx="7200900" cy="2465387"/>
        </p:xfrm>
        <a:graphic>
          <a:graphicData uri="http://schemas.openxmlformats.org/drawingml/2006/table">
            <a:tbl>
              <a:tblPr>
                <a:tableStyleId>{E929F9F4-4A8F-4326-A1B4-22849713DDAB}</a:tableStyleId>
              </a:tblPr>
              <a:tblGrid>
                <a:gridCol w="1296162"/>
                <a:gridCol w="1968246"/>
                <a:gridCol w="1968246"/>
                <a:gridCol w="1968246"/>
              </a:tblGrid>
              <a:tr h="382628">
                <a:tc>
                  <a:txBody>
                    <a:bodyPr/>
                    <a:lstStyle/>
                    <a:p>
                      <a:pPr algn="ctr">
                        <a:spcAft>
                          <a:spcPts val="0"/>
                        </a:spcAft>
                      </a:pPr>
                      <a:r>
                        <a:rPr lang="en-GB" sz="1400" b="1" dirty="0">
                          <a:effectLst/>
                        </a:rPr>
                        <a:t> </a:t>
                      </a:r>
                      <a:endParaRPr lang="en-GB" sz="2000" b="1" dirty="0">
                        <a:effectLst/>
                        <a:latin typeface="Times New Roman"/>
                        <a:ea typeface="Times New Roman"/>
                      </a:endParaRPr>
                    </a:p>
                  </a:txBody>
                  <a:tcPr marL="68581" marR="68581" marT="0" marB="0" anchor="ctr"/>
                </a:tc>
                <a:tc>
                  <a:txBody>
                    <a:bodyPr/>
                    <a:lstStyle/>
                    <a:p>
                      <a:pPr algn="ctr">
                        <a:spcAft>
                          <a:spcPts val="0"/>
                        </a:spcAft>
                      </a:pPr>
                      <a:r>
                        <a:rPr lang="en-GB" sz="2000" b="1" dirty="0">
                          <a:effectLst/>
                        </a:rPr>
                        <a:t>Society</a:t>
                      </a:r>
                      <a:endParaRPr lang="en-GB" sz="2400" b="1" dirty="0">
                        <a:effectLst/>
                        <a:latin typeface="Times New Roman"/>
                        <a:ea typeface="Times New Roman"/>
                      </a:endParaRPr>
                    </a:p>
                  </a:txBody>
                  <a:tcPr marL="68581" marR="68581" marT="0" marB="0" anchor="ctr"/>
                </a:tc>
                <a:tc>
                  <a:txBody>
                    <a:bodyPr/>
                    <a:lstStyle/>
                    <a:p>
                      <a:pPr algn="ctr">
                        <a:spcAft>
                          <a:spcPts val="0"/>
                        </a:spcAft>
                      </a:pPr>
                      <a:r>
                        <a:rPr lang="en-GB" sz="2000" b="1" dirty="0">
                          <a:effectLst/>
                        </a:rPr>
                        <a:t>Economy</a:t>
                      </a: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tcPr>
                </a:tc>
                <a:tc>
                  <a:txBody>
                    <a:bodyPr/>
                    <a:lstStyle/>
                    <a:p>
                      <a:pPr algn="ctr">
                        <a:spcAft>
                          <a:spcPts val="0"/>
                        </a:spcAft>
                      </a:pPr>
                      <a:r>
                        <a:rPr lang="en-GB" sz="2000" b="1" dirty="0">
                          <a:effectLst/>
                        </a:rPr>
                        <a:t>Environment</a:t>
                      </a: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tcPr>
                </a:tc>
              </a:tr>
              <a:tr h="694253">
                <a:tc>
                  <a:txBody>
                    <a:bodyPr/>
                    <a:lstStyle/>
                    <a:p>
                      <a:pPr algn="ctr">
                        <a:spcAft>
                          <a:spcPts val="0"/>
                        </a:spcAft>
                      </a:pPr>
                      <a:r>
                        <a:rPr lang="en-GB" sz="2000" b="1" dirty="0">
                          <a:effectLst/>
                        </a:rPr>
                        <a:t>People</a:t>
                      </a:r>
                      <a:endParaRPr lang="en-GB" sz="2400" b="1" dirty="0">
                        <a:effectLst/>
                        <a:latin typeface="Times New Roman"/>
                        <a:ea typeface="Times New Roman"/>
                      </a:endParaRPr>
                    </a:p>
                  </a:txBody>
                  <a:tcPr marL="68581" marR="68581" marT="0" marB="0" anchor="ctr"/>
                </a:tc>
                <a:tc>
                  <a:txBody>
                    <a:bodyPr/>
                    <a:lstStyle/>
                    <a:p>
                      <a:pPr algn="ctr">
                        <a:spcAft>
                          <a:spcPts val="0"/>
                        </a:spcAft>
                      </a:pPr>
                      <a:r>
                        <a:rPr lang="en-GB" sz="1600" dirty="0" smtClean="0">
                          <a:solidFill>
                            <a:sysClr val="windowText" lastClr="000000"/>
                          </a:solidFill>
                          <a:effectLst/>
                        </a:rPr>
                        <a:t>Coordination (language)</a:t>
                      </a: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solidFill>
                      <a:schemeClr val="bg2">
                        <a:lumMod val="40000"/>
                        <a:lumOff val="60000"/>
                      </a:schemeClr>
                    </a:solid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40000"/>
                        <a:lumOff val="60000"/>
                      </a:schemeClr>
                    </a:solidFill>
                  </a:tcPr>
                </a:tc>
              </a:tr>
              <a:tr h="694253">
                <a:tc>
                  <a:txBody>
                    <a:bodyPr/>
                    <a:lstStyle/>
                    <a:p>
                      <a:pPr algn="ctr">
                        <a:spcAft>
                          <a:spcPts val="0"/>
                        </a:spcAft>
                      </a:pPr>
                      <a:r>
                        <a:rPr lang="en-GB" sz="2000" b="1" dirty="0">
                          <a:effectLst/>
                        </a:rPr>
                        <a:t>Profit</a:t>
                      </a:r>
                      <a:endParaRPr lang="en-GB" sz="2400" b="1" dirty="0">
                        <a:effectLst/>
                        <a:latin typeface="Times New Roman"/>
                        <a:ea typeface="Times New Roman"/>
                      </a:endParaRPr>
                    </a:p>
                  </a:txBody>
                  <a:tcPr marL="68581" marR="68581" marT="0" marB="0" anchor="ctr"/>
                </a:tc>
                <a:tc>
                  <a:txBody>
                    <a:bodyPr/>
                    <a:lstStyle/>
                    <a:p>
                      <a:pPr algn="ctr">
                        <a:spcAft>
                          <a:spcPts val="0"/>
                        </a:spcAft>
                      </a:pPr>
                      <a:r>
                        <a:rPr lang="en-GB" sz="1600">
                          <a:solidFill>
                            <a:sysClr val="windowText" lastClr="000000"/>
                          </a:solidFill>
                          <a:effectLst/>
                        </a:rPr>
                        <a:t>Equitable</a:t>
                      </a:r>
                      <a:endParaRPr lang="en-GB" sz="1800">
                        <a:solidFill>
                          <a:sysClr val="windowText" lastClr="000000"/>
                        </a:solidFill>
                        <a:effectLst/>
                        <a:latin typeface="Times New Roman"/>
                        <a:ea typeface="Times New Roman"/>
                      </a:endParaRPr>
                    </a:p>
                  </a:txBody>
                  <a:tcPr marL="68581" marR="68581" marT="0" marB="0" anchor="ctr">
                    <a:solidFill>
                      <a:schemeClr val="bg2">
                        <a:lumMod val="40000"/>
                        <a:lumOff val="60000"/>
                      </a:schemeClr>
                    </a:solidFill>
                  </a:tcPr>
                </a:tc>
                <a:tc>
                  <a:txBody>
                    <a:bodyPr/>
                    <a:lstStyle/>
                    <a:p>
                      <a:pPr algn="ctr">
                        <a:spcAft>
                          <a:spcPts val="0"/>
                        </a:spcAft>
                      </a:pPr>
                      <a:r>
                        <a:rPr lang="en-GB" sz="1600" dirty="0">
                          <a:solidFill>
                            <a:sysClr val="windowText" lastClr="000000"/>
                          </a:solidFill>
                          <a:effectLst/>
                        </a:rPr>
                        <a:t>Decision-making (language)</a:t>
                      </a: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2">
                        <a:lumMod val="40000"/>
                        <a:lumOff val="60000"/>
                      </a:schemeClr>
                    </a:solid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r>
              <a:tr h="694253">
                <a:tc>
                  <a:txBody>
                    <a:bodyPr/>
                    <a:lstStyle/>
                    <a:p>
                      <a:pPr algn="ctr">
                        <a:spcAft>
                          <a:spcPts val="0"/>
                        </a:spcAft>
                      </a:pPr>
                      <a:r>
                        <a:rPr lang="en-GB" sz="2000" b="1" dirty="0">
                          <a:effectLst/>
                        </a:rPr>
                        <a:t>Planet</a:t>
                      </a:r>
                      <a:endParaRPr lang="en-GB" sz="2400" b="1" dirty="0">
                        <a:effectLst/>
                        <a:latin typeface="Times New Roman"/>
                        <a:ea typeface="Times New Roman"/>
                      </a:endParaRPr>
                    </a:p>
                  </a:txBody>
                  <a:tcPr marL="68581" marR="68581" marT="0" marB="0" anchor="ctr"/>
                </a:tc>
                <a:tc>
                  <a:txBody>
                    <a:bodyPr/>
                    <a:lstStyle/>
                    <a:p>
                      <a:pPr algn="ctr">
                        <a:spcAft>
                          <a:spcPts val="0"/>
                        </a:spcAft>
                      </a:pPr>
                      <a:r>
                        <a:rPr lang="en-GB" sz="1600">
                          <a:solidFill>
                            <a:sysClr val="windowText" lastClr="000000"/>
                          </a:solidFill>
                          <a:effectLst/>
                        </a:rPr>
                        <a:t>Bearable</a:t>
                      </a:r>
                      <a:endParaRPr lang="en-GB" sz="1800">
                        <a:solidFill>
                          <a:sysClr val="windowText" lastClr="000000"/>
                        </a:solidFill>
                        <a:effectLst/>
                        <a:latin typeface="Times New Roman"/>
                        <a:ea typeface="Times New Roman"/>
                      </a:endParaRPr>
                    </a:p>
                  </a:txBody>
                  <a:tcPr marL="68581" marR="68581" marT="0" marB="0" anchor="ctr">
                    <a:solidFill>
                      <a:schemeClr val="bg2">
                        <a:lumMod val="40000"/>
                        <a:lumOff val="60000"/>
                      </a:schemeClr>
                    </a:solidFill>
                  </a:tcPr>
                </a:tc>
                <a:tc>
                  <a:txBody>
                    <a:bodyPr/>
                    <a:lstStyle/>
                    <a:p>
                      <a:pPr algn="ctr">
                        <a:spcAft>
                          <a:spcPts val="0"/>
                        </a:spcAft>
                      </a:pPr>
                      <a:r>
                        <a:rPr lang="en-GB" sz="1600" dirty="0">
                          <a:solidFill>
                            <a:sysClr val="windowText" lastClr="000000"/>
                          </a:solidFill>
                          <a:effectLst/>
                        </a:rPr>
                        <a:t>Viable</a:t>
                      </a:r>
                      <a:endParaRPr lang="en-GB" sz="1800" dirty="0">
                        <a:solidFill>
                          <a:sysClr val="windowText" lastClr="000000"/>
                        </a:solidFill>
                        <a:effectLst/>
                        <a:latin typeface="Times New Roman"/>
                        <a:ea typeface="Times New Roman"/>
                      </a:endParaRPr>
                    </a:p>
                  </a:txBody>
                  <a:tcPr marL="68581" marR="68581" marT="0" marB="0" anchor="ctr">
                    <a:solidFill>
                      <a:schemeClr val="bg2">
                        <a:lumMod val="40000"/>
                        <a:lumOff val="60000"/>
                      </a:schemeClr>
                    </a:solidFill>
                  </a:tcPr>
                </a:tc>
                <a:tc>
                  <a:txBody>
                    <a:bodyPr/>
                    <a:lstStyle/>
                    <a:p>
                      <a:pPr algn="ctr">
                        <a:spcAft>
                          <a:spcPts val="0"/>
                        </a:spcAft>
                      </a:pPr>
                      <a:r>
                        <a:rPr lang="en-GB" sz="1600" dirty="0" smtClean="0">
                          <a:solidFill>
                            <a:sysClr val="windowText" lastClr="000000"/>
                          </a:solidFill>
                          <a:effectLst/>
                        </a:rPr>
                        <a:t>Natural laws (language)</a:t>
                      </a:r>
                      <a:endParaRPr lang="en-GB" sz="1800" dirty="0">
                        <a:solidFill>
                          <a:sysClr val="windowText" lastClr="000000"/>
                        </a:solidFill>
                        <a:effectLst/>
                        <a:latin typeface="Times New Roman"/>
                        <a:ea typeface="Times New Roman"/>
                      </a:endParaRPr>
                    </a:p>
                  </a:txBody>
                  <a:tcPr marL="68581" marR="68581" marT="0" marB="0" anchor="ctr">
                    <a:lnT w="12700" cap="flat" cmpd="sng" algn="ctr">
                      <a:noFill/>
                      <a:prstDash val="solid"/>
                      <a:round/>
                      <a:headEnd type="none" w="med" len="med"/>
                      <a:tailEnd type="none" w="med" len="med"/>
                    </a:lnT>
                    <a:solidFill>
                      <a:schemeClr val="bg2">
                        <a:lumMod val="40000"/>
                        <a:lumOff val="60000"/>
                      </a:schemeClr>
                    </a:solidFill>
                  </a:tcPr>
                </a:tc>
              </a:tr>
            </a:tbl>
          </a:graphicData>
        </a:graphic>
      </p:graphicFrame>
      <p:graphicFrame>
        <p:nvGraphicFramePr>
          <p:cNvPr id="7" name="Content Placeholder 3"/>
          <p:cNvGraphicFramePr>
            <a:graphicFrameLocks/>
          </p:cNvGraphicFramePr>
          <p:nvPr/>
        </p:nvGraphicFramePr>
        <p:xfrm>
          <a:off x="755650" y="2692400"/>
          <a:ext cx="7200900" cy="2465387"/>
        </p:xfrm>
        <a:graphic>
          <a:graphicData uri="http://schemas.openxmlformats.org/drawingml/2006/table">
            <a:tbl>
              <a:tblPr>
                <a:tableStyleId>{E929F9F4-4A8F-4326-A1B4-22849713DDAB}</a:tableStyleId>
              </a:tblPr>
              <a:tblGrid>
                <a:gridCol w="1296162"/>
                <a:gridCol w="1968246"/>
                <a:gridCol w="1968246"/>
                <a:gridCol w="1968246"/>
              </a:tblGrid>
              <a:tr h="382628">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noFill/>
                  </a:tcPr>
                </a:tc>
                <a:tc>
                  <a:txBody>
                    <a:bodyPr/>
                    <a:lstStyle/>
                    <a:p>
                      <a:pPr algn="ctr">
                        <a:spcAft>
                          <a:spcPts val="0"/>
                        </a:spcAft>
                      </a:pPr>
                      <a:r>
                        <a:rPr lang="en-GB" sz="1600" dirty="0">
                          <a:solidFill>
                            <a:sysClr val="windowText" lastClr="000000"/>
                          </a:solidFill>
                          <a:effectLst/>
                        </a:rPr>
                        <a:t>Effectiveness</a:t>
                      </a: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40000"/>
                        <a:lumOff val="6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T w="12700" cap="flat" cmpd="sng" algn="ctr">
                      <a:noFill/>
                      <a:prstDash val="solid"/>
                      <a:round/>
                      <a:headEnd type="none" w="med" len="med"/>
                      <a:tailEnd type="none" w="med" len="med"/>
                    </a:lnT>
                    <a:noFill/>
                  </a:tcPr>
                </a:tc>
              </a:tr>
            </a:tbl>
          </a:graphicData>
        </a:graphic>
      </p:graphicFrame>
      <p:sp>
        <p:nvSpPr>
          <p:cNvPr id="2" name="Title 1"/>
          <p:cNvSpPr>
            <a:spLocks noGrp="1"/>
          </p:cNvSpPr>
          <p:nvPr>
            <p:ph type="title"/>
          </p:nvPr>
        </p:nvSpPr>
        <p:spPr/>
        <p:txBody>
          <a:bodyPr>
            <a:normAutofit fontScale="90000"/>
          </a:bodyPr>
          <a:lstStyle/>
          <a:p>
            <a:pPr eaLnBrk="1" hangingPunct="1">
              <a:defRPr/>
            </a:pPr>
            <a:r>
              <a:rPr lang="en-GB" dirty="0"/>
              <a:t>Sustainability</a:t>
            </a:r>
            <a:br>
              <a:rPr lang="en-GB" dirty="0"/>
            </a:br>
            <a:r>
              <a:rPr lang="en-GB" sz="3600" dirty="0" smtClean="0"/>
              <a:t>Potential contributions’ matrix </a:t>
            </a:r>
            <a:br>
              <a:rPr lang="en-GB" sz="3600" dirty="0" smtClean="0"/>
            </a:br>
            <a:r>
              <a:rPr lang="en-GB" sz="3600" i="1" dirty="0" smtClean="0"/>
              <a:t>Industrial Engineering example*</a:t>
            </a:r>
            <a:endParaRPr lang="en-GB" i="1" dirty="0"/>
          </a:p>
        </p:txBody>
      </p:sp>
      <p:sp>
        <p:nvSpPr>
          <p:cNvPr id="5" name="Right Arrow 4"/>
          <p:cNvSpPr/>
          <p:nvPr/>
        </p:nvSpPr>
        <p:spPr>
          <a:xfrm>
            <a:off x="755650" y="5229225"/>
            <a:ext cx="7129463" cy="7207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latin typeface="Goudy Old Style" pitchFamily="18" charset="0"/>
              </a:rPr>
              <a:t>Environmental perspective</a:t>
            </a:r>
          </a:p>
        </p:txBody>
      </p:sp>
      <p:sp>
        <p:nvSpPr>
          <p:cNvPr id="6" name="Right Arrow 5"/>
          <p:cNvSpPr/>
          <p:nvPr/>
        </p:nvSpPr>
        <p:spPr>
          <a:xfrm rot="5400000">
            <a:off x="7091362" y="3573463"/>
            <a:ext cx="2449513" cy="719138"/>
          </a:xfrm>
          <a:prstGeom prst="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latin typeface="Goudy Old Style" pitchFamily="18" charset="0"/>
              </a:rPr>
              <a:t>IE perspective?</a:t>
            </a:r>
          </a:p>
        </p:txBody>
      </p:sp>
      <p:graphicFrame>
        <p:nvGraphicFramePr>
          <p:cNvPr id="8" name="Content Placeholder 3"/>
          <p:cNvGraphicFramePr>
            <a:graphicFrameLocks/>
          </p:cNvGraphicFramePr>
          <p:nvPr/>
        </p:nvGraphicFramePr>
        <p:xfrm>
          <a:off x="755650" y="2692400"/>
          <a:ext cx="7200900" cy="2465387"/>
        </p:xfrm>
        <a:graphic>
          <a:graphicData uri="http://schemas.openxmlformats.org/drawingml/2006/table">
            <a:tbl>
              <a:tblPr>
                <a:tableStyleId>{E929F9F4-4A8F-4326-A1B4-22849713DDAB}</a:tableStyleId>
              </a:tblPr>
              <a:tblGrid>
                <a:gridCol w="1296162"/>
                <a:gridCol w="1968246"/>
                <a:gridCol w="1968246"/>
                <a:gridCol w="1968246"/>
              </a:tblGrid>
              <a:tr h="382628">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noFill/>
                  </a:tcPr>
                </a:tc>
                <a:tc>
                  <a:txBody>
                    <a:bodyPr/>
                    <a:lstStyle/>
                    <a:p>
                      <a:pPr algn="ctr">
                        <a:spcAft>
                          <a:spcPts val="0"/>
                        </a:spcAft>
                      </a:pPr>
                      <a:r>
                        <a:rPr lang="en-GB" sz="1600" dirty="0">
                          <a:solidFill>
                            <a:sysClr val="windowText" lastClr="000000"/>
                          </a:solidFill>
                          <a:effectLst/>
                        </a:rPr>
                        <a:t>Effectiveness</a:t>
                      </a: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lumMod val="40000"/>
                        <a:lumOff val="6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a:noFill/>
                    </a:ln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spcAft>
                          <a:spcPts val="0"/>
                        </a:spcAft>
                      </a:pPr>
                      <a:r>
                        <a:rPr lang="en-GB" sz="1600" dirty="0" smtClean="0">
                          <a:solidFill>
                            <a:sysClr val="windowText" lastClr="000000"/>
                          </a:solidFill>
                          <a:effectLst/>
                        </a:rPr>
                        <a:t>Efficiency</a:t>
                      </a: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T>
                      <a:noFill/>
                    </a:lnT>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T w="12700" cap="flat" cmpd="sng" algn="ctr">
                      <a:noFill/>
                      <a:prstDash val="solid"/>
                      <a:round/>
                      <a:headEnd type="none" w="med" len="med"/>
                      <a:tailEnd type="none" w="med" len="med"/>
                    </a:lnT>
                    <a:noFill/>
                  </a:tcPr>
                </a:tc>
              </a:tr>
            </a:tbl>
          </a:graphicData>
        </a:graphic>
      </p:graphicFrame>
      <p:graphicFrame>
        <p:nvGraphicFramePr>
          <p:cNvPr id="9" name="Content Placeholder 3"/>
          <p:cNvGraphicFramePr>
            <a:graphicFrameLocks/>
          </p:cNvGraphicFramePr>
          <p:nvPr/>
        </p:nvGraphicFramePr>
        <p:xfrm>
          <a:off x="755650" y="2692400"/>
          <a:ext cx="7200900" cy="2465387"/>
        </p:xfrm>
        <a:graphic>
          <a:graphicData uri="http://schemas.openxmlformats.org/drawingml/2006/table">
            <a:tbl>
              <a:tblPr>
                <a:tableStyleId>{E929F9F4-4A8F-4326-A1B4-22849713DDAB}</a:tableStyleId>
              </a:tblPr>
              <a:tblGrid>
                <a:gridCol w="1296162"/>
                <a:gridCol w="1968246"/>
                <a:gridCol w="1968246"/>
                <a:gridCol w="1968246"/>
              </a:tblGrid>
              <a:tr h="382628">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c>
                  <a:txBody>
                    <a:bodyPr/>
                    <a:lstStyle/>
                    <a:p>
                      <a:pPr algn="ctr">
                        <a:spcAft>
                          <a:spcPts val="0"/>
                        </a:spcAft>
                      </a:pPr>
                      <a:endParaRPr lang="en-GB" sz="2400" b="1" dirty="0">
                        <a:effectLst/>
                        <a:latin typeface="Times New Roman"/>
                        <a:ea typeface="Times New Roman"/>
                      </a:endParaRPr>
                    </a:p>
                  </a:txBody>
                  <a:tcPr marL="68581" marR="68581" marT="0" marB="0" anchor="ctr">
                    <a:lnB w="12700" cap="flat" cmpd="sng" algn="ctr">
                      <a:noFill/>
                      <a:prstDash val="solid"/>
                      <a:round/>
                      <a:headEnd type="none" w="med" len="med"/>
                      <a:tailEnd type="none" w="med" len="med"/>
                    </a:lnB>
                    <a:no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w="12700" cap="flat" cmpd="sng" algn="ctr">
                      <a:noFill/>
                      <a:prstDash val="solid"/>
                      <a:round/>
                      <a:headEnd type="none" w="med" len="med"/>
                      <a:tailEnd type="none" w="med" len="med"/>
                    </a:lnR>
                    <a:noFill/>
                  </a:tcPr>
                </a:tc>
                <a:tc>
                  <a:txBody>
                    <a:bodyPr/>
                    <a:lstStyle/>
                    <a:p>
                      <a:pPr algn="ctr">
                        <a:spcAft>
                          <a:spcPts val="0"/>
                        </a:spcAft>
                      </a:pPr>
                      <a:r>
                        <a:rPr lang="en-GB" sz="1600" dirty="0">
                          <a:solidFill>
                            <a:sysClr val="windowText" lastClr="000000"/>
                          </a:solidFill>
                          <a:effectLst/>
                        </a:rPr>
                        <a:t>Effectiveness</a:t>
                      </a: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ctr">
                        <a:spcAft>
                          <a:spcPts val="0"/>
                        </a:spcAft>
                      </a:pPr>
                      <a:r>
                        <a:rPr lang="en-GB" sz="1600" dirty="0">
                          <a:solidFill>
                            <a:sysClr val="windowText" lastClr="000000"/>
                          </a:solidFill>
                          <a:effectLst/>
                        </a:rPr>
                        <a:t>Sustainability</a:t>
                      </a: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4">
                        <a:lumMod val="60000"/>
                        <a:lumOff val="4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R>
                      <a:noFill/>
                    </a:ln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spcAft>
                          <a:spcPts val="0"/>
                        </a:spcAft>
                      </a:pPr>
                      <a:r>
                        <a:rPr lang="en-GB" sz="1600" dirty="0">
                          <a:solidFill>
                            <a:sysClr val="windowText" lastClr="000000"/>
                          </a:solidFill>
                          <a:effectLst/>
                        </a:rPr>
                        <a:t>Efficiency</a:t>
                      </a:r>
                      <a:endParaRPr lang="en-GB" sz="1800" dirty="0">
                        <a:solidFill>
                          <a:sysClr val="windowText" lastClr="000000"/>
                        </a:solidFill>
                        <a:effectLst/>
                        <a:latin typeface="Times New Roman"/>
                        <a:ea typeface="Times New Roman"/>
                      </a:endParaRPr>
                    </a:p>
                  </a:txBody>
                  <a:tcPr marL="68581" marR="68581"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r>
              <a:tr h="694253">
                <a:tc>
                  <a:txBody>
                    <a:bodyPr/>
                    <a:lstStyle/>
                    <a:p>
                      <a:pPr algn="ctr">
                        <a:spcAft>
                          <a:spcPts val="0"/>
                        </a:spcAft>
                      </a:pPr>
                      <a:endParaRPr lang="en-GB" sz="1800" kern="1200" dirty="0">
                        <a:solidFill>
                          <a:sysClr val="windowText" lastClr="000000"/>
                        </a:solidFill>
                        <a:effectLst/>
                        <a:latin typeface="Times New Roman"/>
                        <a:ea typeface="Times New Roman"/>
                        <a:cs typeface="+mn-cs"/>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T>
                      <a:noFill/>
                    </a:lnT>
                    <a:noFill/>
                  </a:tcPr>
                </a:tc>
                <a:tc>
                  <a:txBody>
                    <a:bodyPr/>
                    <a:lstStyle/>
                    <a:p>
                      <a:pPr algn="ctr">
                        <a:spcAft>
                          <a:spcPts val="0"/>
                        </a:spcAft>
                      </a:pPr>
                      <a:endParaRPr lang="en-GB" sz="1800" dirty="0">
                        <a:solidFill>
                          <a:sysClr val="windowText" lastClr="000000"/>
                        </a:solidFill>
                        <a:effectLst/>
                        <a:latin typeface="Times New Roman"/>
                        <a:ea typeface="Times New Roman"/>
                      </a:endParaRPr>
                    </a:p>
                  </a:txBody>
                  <a:tcPr marL="68581" marR="68581" marT="0" marB="0" anchor="ctr">
                    <a:lnT w="12700" cap="flat" cmpd="sng" algn="ctr">
                      <a:noFill/>
                      <a:prstDash val="solid"/>
                      <a:round/>
                      <a:headEnd type="none" w="med" len="med"/>
                      <a:tailEnd type="none" w="med" len="med"/>
                    </a:lnT>
                    <a:noFill/>
                  </a:tcPr>
                </a:tc>
              </a:tr>
            </a:tbl>
          </a:graphicData>
        </a:graphic>
      </p:graphicFrame>
      <p:pic>
        <p:nvPicPr>
          <p:cNvPr id="36936" name="Picture 2" descr="Go to IIE Homepage">
            <a:hlinkClick r:id="rId3"/>
          </p:cNvPr>
          <p:cNvPicPr>
            <a:picLocks noChangeAspect="1" noChangeArrowheads="1"/>
          </p:cNvPicPr>
          <p:nvPr/>
        </p:nvPicPr>
        <p:blipFill>
          <a:blip r:embed="rId4" cstate="print"/>
          <a:srcRect/>
          <a:stretch>
            <a:fillRect/>
          </a:stretch>
        </p:blipFill>
        <p:spPr bwMode="auto">
          <a:xfrm>
            <a:off x="468313" y="6137275"/>
            <a:ext cx="503237" cy="387350"/>
          </a:xfrm>
          <a:prstGeom prst="rect">
            <a:avLst/>
          </a:prstGeom>
          <a:noFill/>
          <a:ln w="9525">
            <a:noFill/>
            <a:miter lim="800000"/>
            <a:headEnd/>
            <a:tailEnd/>
          </a:ln>
        </p:spPr>
      </p:pic>
      <p:sp>
        <p:nvSpPr>
          <p:cNvPr id="36937" name="TextBox 2"/>
          <p:cNvSpPr txBox="1">
            <a:spLocks noChangeArrowheads="1"/>
          </p:cNvSpPr>
          <p:nvPr/>
        </p:nvSpPr>
        <p:spPr bwMode="auto">
          <a:xfrm>
            <a:off x="971550" y="6165850"/>
            <a:ext cx="2700338" cy="368300"/>
          </a:xfrm>
          <a:prstGeom prst="rect">
            <a:avLst/>
          </a:prstGeom>
          <a:noFill/>
          <a:ln w="9525">
            <a:noFill/>
            <a:miter lim="800000"/>
            <a:headEnd/>
            <a:tailEnd/>
          </a:ln>
        </p:spPr>
        <p:txBody>
          <a:bodyPr wrap="none">
            <a:spAutoFit/>
          </a:bodyPr>
          <a:lstStyle/>
          <a:p>
            <a:r>
              <a:rPr lang="en-GB" sz="1400" b="1">
                <a:latin typeface="Goudy Old Style" pitchFamily="18" charset="0"/>
              </a:rPr>
              <a:t>Institute of Industrial Engineers </a:t>
            </a:r>
            <a:r>
              <a:rPr lang="en-GB" b="1">
                <a:latin typeface="Goudy Old Style" pitchFamily="18" charset="0"/>
              </a:rPr>
              <a:t>*</a:t>
            </a:r>
            <a:endParaRPr lang="en-GB" sz="1400" b="1">
              <a:latin typeface="Goudy Old Style" pitchFamily="18" charset="0"/>
            </a:endParaRPr>
          </a:p>
        </p:txBody>
      </p:sp>
      <p:sp>
        <p:nvSpPr>
          <p:cNvPr id="36938" name="TextBox 10"/>
          <p:cNvSpPr txBox="1">
            <a:spLocks noChangeArrowheads="1"/>
          </p:cNvSpPr>
          <p:nvPr/>
        </p:nvSpPr>
        <p:spPr bwMode="auto">
          <a:xfrm>
            <a:off x="7019925" y="6535738"/>
            <a:ext cx="1668463" cy="277812"/>
          </a:xfrm>
          <a:prstGeom prst="rect">
            <a:avLst/>
          </a:prstGeom>
          <a:noFill/>
          <a:ln w="9525">
            <a:noFill/>
            <a:miter lim="800000"/>
            <a:headEnd/>
            <a:tailEnd/>
          </a:ln>
        </p:spPr>
        <p:txBody>
          <a:bodyPr wrap="none">
            <a:spAutoFit/>
          </a:bodyPr>
          <a:lstStyle/>
          <a:p>
            <a:r>
              <a:rPr lang="en-GB" sz="1200">
                <a:latin typeface="Goudy Old Style" pitchFamily="18" charset="0"/>
              </a:rPr>
              <a:t>(Vilalta &amp; Corliss, 2012)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12"/>
          <p:cNvGrpSpPr>
            <a:grpSpLocks noChangeAspect="1"/>
          </p:cNvGrpSpPr>
          <p:nvPr/>
        </p:nvGrpSpPr>
        <p:grpSpPr bwMode="auto">
          <a:xfrm>
            <a:off x="3659188" y="1844675"/>
            <a:ext cx="4973637" cy="4337050"/>
            <a:chOff x="1476376" y="1341438"/>
            <a:chExt cx="6191253" cy="5399086"/>
          </a:xfrm>
        </p:grpSpPr>
        <p:sp>
          <p:nvSpPr>
            <p:cNvPr id="4" name="Oval 3"/>
            <p:cNvSpPr>
              <a:spLocks noChangeAspect="1"/>
            </p:cNvSpPr>
            <p:nvPr/>
          </p:nvSpPr>
          <p:spPr>
            <a:xfrm>
              <a:off x="2772725" y="1341438"/>
              <a:ext cx="3598554" cy="3598733"/>
            </a:xfrm>
            <a:prstGeom prst="ellipse">
              <a:avLst/>
            </a:prstGeom>
            <a:solidFill>
              <a:srgbClr val="0070C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tIns="576000"/>
            <a:lstStyle/>
            <a:p>
              <a:pPr algn="ctr">
                <a:defRPr/>
              </a:pPr>
              <a:r>
                <a:rPr lang="en-GB" sz="1400">
                  <a:solidFill>
                    <a:schemeClr val="tx1"/>
                  </a:solidFill>
                  <a:latin typeface="Goudy Old Style" pitchFamily="18" charset="0"/>
                  <a:ea typeface="ＭＳ Ｐゴシック" pitchFamily="-72" charset="-128"/>
                  <a:cs typeface="ＭＳ Ｐゴシック" pitchFamily="-72" charset="-128"/>
                </a:rPr>
                <a:t>SOCIAL SCIENCES</a:t>
              </a:r>
            </a:p>
          </p:txBody>
        </p:sp>
        <p:sp>
          <p:nvSpPr>
            <p:cNvPr id="5" name="Oval 4"/>
            <p:cNvSpPr>
              <a:spLocks noChangeAspect="1"/>
            </p:cNvSpPr>
            <p:nvPr/>
          </p:nvSpPr>
          <p:spPr>
            <a:xfrm>
              <a:off x="1476376" y="3141793"/>
              <a:ext cx="3598554" cy="3598731"/>
            </a:xfrm>
            <a:prstGeom prst="ellipse">
              <a:avLst/>
            </a:prstGeom>
            <a:solidFill>
              <a:srgbClr val="008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lIns="468000" bIns="720000" anchor="b"/>
            <a:lstStyle/>
            <a:p>
              <a:pPr>
                <a:defRPr/>
              </a:pPr>
              <a:r>
                <a:rPr lang="en-GB" sz="1400">
                  <a:solidFill>
                    <a:schemeClr val="tx1"/>
                  </a:solidFill>
                  <a:latin typeface="Goudy Old Style" pitchFamily="18" charset="0"/>
                  <a:ea typeface="ＭＳ Ｐゴシック" pitchFamily="-72" charset="-128"/>
                  <a:cs typeface="ＭＳ Ｐゴシック" pitchFamily="-72" charset="-128"/>
                </a:rPr>
                <a:t>TECHNICAL SCIENCES</a:t>
              </a:r>
            </a:p>
          </p:txBody>
        </p:sp>
        <p:sp>
          <p:nvSpPr>
            <p:cNvPr id="6" name="Oval 5"/>
            <p:cNvSpPr>
              <a:spLocks noChangeAspect="1"/>
            </p:cNvSpPr>
            <p:nvPr/>
          </p:nvSpPr>
          <p:spPr>
            <a:xfrm>
              <a:off x="4069075" y="3141793"/>
              <a:ext cx="3598554" cy="3598731"/>
            </a:xfrm>
            <a:prstGeom prst="ellipse">
              <a:avLst/>
            </a:prstGeom>
            <a:solidFill>
              <a:srgbClr val="CC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Ins="468000" bIns="720000" anchor="b"/>
            <a:lstStyle/>
            <a:p>
              <a:pPr algn="r">
                <a:defRPr/>
              </a:pPr>
              <a:r>
                <a:rPr lang="en-GB" sz="1400">
                  <a:solidFill>
                    <a:schemeClr val="tx1"/>
                  </a:solidFill>
                  <a:latin typeface="Goudy Old Style" pitchFamily="18" charset="0"/>
                  <a:ea typeface="ＭＳ Ｐゴシック" pitchFamily="-72" charset="-128"/>
                  <a:cs typeface="ＭＳ Ｐゴシック" pitchFamily="-72" charset="-128"/>
                </a:rPr>
                <a:t>ECONOMIC SCIENCES</a:t>
              </a:r>
            </a:p>
          </p:txBody>
        </p:sp>
        <p:sp>
          <p:nvSpPr>
            <p:cNvPr id="10" name="Freeform 9"/>
            <p:cNvSpPr/>
            <p:nvPr/>
          </p:nvSpPr>
          <p:spPr>
            <a:xfrm>
              <a:off x="4071050" y="3708973"/>
              <a:ext cx="1019689" cy="1219340"/>
            </a:xfrm>
            <a:custGeom>
              <a:avLst/>
              <a:gdLst>
                <a:gd name="connsiteX0" fmla="*/ 0 w 685800"/>
                <a:gd name="connsiteY0" fmla="*/ 646044 h 655983"/>
                <a:gd name="connsiteX1" fmla="*/ 318052 w 685800"/>
                <a:gd name="connsiteY1" fmla="*/ 0 h 655983"/>
                <a:gd name="connsiteX2" fmla="*/ 685800 w 685800"/>
                <a:gd name="connsiteY2" fmla="*/ 655983 h 655983"/>
                <a:gd name="connsiteX3" fmla="*/ 0 w 685800"/>
                <a:gd name="connsiteY3" fmla="*/ 646044 h 655983"/>
                <a:gd name="connsiteX0" fmla="*/ 9076 w 694876"/>
                <a:gd name="connsiteY0" fmla="*/ 646047 h 655986"/>
                <a:gd name="connsiteX1" fmla="*/ 327128 w 694876"/>
                <a:gd name="connsiteY1" fmla="*/ 3 h 655986"/>
                <a:gd name="connsiteX2" fmla="*/ 694876 w 694876"/>
                <a:gd name="connsiteY2" fmla="*/ 655986 h 655986"/>
                <a:gd name="connsiteX3" fmla="*/ 9076 w 694876"/>
                <a:gd name="connsiteY3" fmla="*/ 646047 h 655986"/>
                <a:gd name="connsiteX0" fmla="*/ 9076 w 700981"/>
                <a:gd name="connsiteY0" fmla="*/ 646047 h 655986"/>
                <a:gd name="connsiteX1" fmla="*/ 327128 w 700981"/>
                <a:gd name="connsiteY1" fmla="*/ 3 h 655986"/>
                <a:gd name="connsiteX2" fmla="*/ 694876 w 700981"/>
                <a:gd name="connsiteY2" fmla="*/ 655986 h 655986"/>
                <a:gd name="connsiteX3" fmla="*/ 9076 w 700981"/>
                <a:gd name="connsiteY3" fmla="*/ 646047 h 655986"/>
                <a:gd name="connsiteX0" fmla="*/ 9076 w 700981"/>
                <a:gd name="connsiteY0" fmla="*/ 646047 h 732536"/>
                <a:gd name="connsiteX1" fmla="*/ 327128 w 700981"/>
                <a:gd name="connsiteY1" fmla="*/ 3 h 732536"/>
                <a:gd name="connsiteX2" fmla="*/ 694876 w 700981"/>
                <a:gd name="connsiteY2" fmla="*/ 655986 h 732536"/>
                <a:gd name="connsiteX3" fmla="*/ 9076 w 700981"/>
                <a:gd name="connsiteY3" fmla="*/ 646047 h 732536"/>
                <a:gd name="connsiteX0" fmla="*/ 8850 w 708800"/>
                <a:gd name="connsiteY0" fmla="*/ 653460 h 736104"/>
                <a:gd name="connsiteX1" fmla="*/ 334947 w 708800"/>
                <a:gd name="connsiteY1" fmla="*/ 3 h 736104"/>
                <a:gd name="connsiteX2" fmla="*/ 702695 w 708800"/>
                <a:gd name="connsiteY2" fmla="*/ 655986 h 736104"/>
                <a:gd name="connsiteX3" fmla="*/ 8850 w 708800"/>
                <a:gd name="connsiteY3" fmla="*/ 653460 h 736104"/>
                <a:gd name="connsiteX0" fmla="*/ 8850 w 696949"/>
                <a:gd name="connsiteY0" fmla="*/ 653460 h 736104"/>
                <a:gd name="connsiteX1" fmla="*/ 334947 w 696949"/>
                <a:gd name="connsiteY1" fmla="*/ 3 h 736104"/>
                <a:gd name="connsiteX2" fmla="*/ 690626 w 696949"/>
                <a:gd name="connsiteY2" fmla="*/ 655986 h 736104"/>
                <a:gd name="connsiteX3" fmla="*/ 8850 w 696949"/>
                <a:gd name="connsiteY3" fmla="*/ 653460 h 736104"/>
                <a:gd name="connsiteX0" fmla="*/ 8850 w 696949"/>
                <a:gd name="connsiteY0" fmla="*/ 694880 h 759475"/>
                <a:gd name="connsiteX1" fmla="*/ 334947 w 696949"/>
                <a:gd name="connsiteY1" fmla="*/ 3 h 759475"/>
                <a:gd name="connsiteX2" fmla="*/ 690626 w 696949"/>
                <a:gd name="connsiteY2" fmla="*/ 655986 h 759475"/>
                <a:gd name="connsiteX3" fmla="*/ 8850 w 696949"/>
                <a:gd name="connsiteY3" fmla="*/ 694880 h 759475"/>
                <a:gd name="connsiteX0" fmla="*/ 8850 w 685040"/>
                <a:gd name="connsiteY0" fmla="*/ 694880 h 774841"/>
                <a:gd name="connsiteX1" fmla="*/ 334947 w 685040"/>
                <a:gd name="connsiteY1" fmla="*/ 3 h 774841"/>
                <a:gd name="connsiteX2" fmla="*/ 678480 w 685040"/>
                <a:gd name="connsiteY2" fmla="*/ 692003 h 774841"/>
                <a:gd name="connsiteX3" fmla="*/ 8850 w 685040"/>
                <a:gd name="connsiteY3" fmla="*/ 694880 h 774841"/>
                <a:gd name="connsiteX0" fmla="*/ 8850 w 685040"/>
                <a:gd name="connsiteY0" fmla="*/ 694880 h 755529"/>
                <a:gd name="connsiteX1" fmla="*/ 334947 w 685040"/>
                <a:gd name="connsiteY1" fmla="*/ 3 h 755529"/>
                <a:gd name="connsiteX2" fmla="*/ 678480 w 685040"/>
                <a:gd name="connsiteY2" fmla="*/ 692003 h 755529"/>
                <a:gd name="connsiteX3" fmla="*/ 8850 w 685040"/>
                <a:gd name="connsiteY3" fmla="*/ 694880 h 755529"/>
                <a:gd name="connsiteX0" fmla="*/ 8850 w 685040"/>
                <a:gd name="connsiteY0" fmla="*/ 694880 h 728896"/>
                <a:gd name="connsiteX1" fmla="*/ 334947 w 685040"/>
                <a:gd name="connsiteY1" fmla="*/ 3 h 728896"/>
                <a:gd name="connsiteX2" fmla="*/ 678480 w 685040"/>
                <a:gd name="connsiteY2" fmla="*/ 692003 h 728896"/>
                <a:gd name="connsiteX3" fmla="*/ 8850 w 685040"/>
                <a:gd name="connsiteY3" fmla="*/ 694880 h 728896"/>
                <a:gd name="connsiteX0" fmla="*/ 1554 w 677744"/>
                <a:gd name="connsiteY0" fmla="*/ 694880 h 728896"/>
                <a:gd name="connsiteX1" fmla="*/ 327651 w 677744"/>
                <a:gd name="connsiteY1" fmla="*/ 3 h 728896"/>
                <a:gd name="connsiteX2" fmla="*/ 671184 w 677744"/>
                <a:gd name="connsiteY2" fmla="*/ 692003 h 728896"/>
                <a:gd name="connsiteX3" fmla="*/ 1554 w 677744"/>
                <a:gd name="connsiteY3" fmla="*/ 694880 h 728896"/>
                <a:gd name="connsiteX0" fmla="*/ 7893 w 684083"/>
                <a:gd name="connsiteY0" fmla="*/ 694880 h 728896"/>
                <a:gd name="connsiteX1" fmla="*/ 333990 w 684083"/>
                <a:gd name="connsiteY1" fmla="*/ 3 h 728896"/>
                <a:gd name="connsiteX2" fmla="*/ 677523 w 684083"/>
                <a:gd name="connsiteY2" fmla="*/ 692003 h 728896"/>
                <a:gd name="connsiteX3" fmla="*/ 7893 w 684083"/>
                <a:gd name="connsiteY3" fmla="*/ 694880 h 728896"/>
                <a:gd name="connsiteX0" fmla="*/ 7893 w 684961"/>
                <a:gd name="connsiteY0" fmla="*/ 694880 h 728896"/>
                <a:gd name="connsiteX1" fmla="*/ 333990 w 684961"/>
                <a:gd name="connsiteY1" fmla="*/ 3 h 728896"/>
                <a:gd name="connsiteX2" fmla="*/ 677523 w 684961"/>
                <a:gd name="connsiteY2" fmla="*/ 692003 h 728896"/>
                <a:gd name="connsiteX3" fmla="*/ 7893 w 684961"/>
                <a:gd name="connsiteY3" fmla="*/ 694880 h 728896"/>
                <a:gd name="connsiteX0" fmla="*/ 7893 w 684961"/>
                <a:gd name="connsiteY0" fmla="*/ 694880 h 728896"/>
                <a:gd name="connsiteX1" fmla="*/ 333990 w 684961"/>
                <a:gd name="connsiteY1" fmla="*/ 3 h 728896"/>
                <a:gd name="connsiteX2" fmla="*/ 677523 w 684961"/>
                <a:gd name="connsiteY2" fmla="*/ 692003 h 728896"/>
                <a:gd name="connsiteX3" fmla="*/ 7893 w 684961"/>
                <a:gd name="connsiteY3" fmla="*/ 694880 h 728896"/>
              </a:gdLst>
              <a:ahLst/>
              <a:cxnLst>
                <a:cxn ang="0">
                  <a:pos x="connsiteX0" y="connsiteY0"/>
                </a:cxn>
                <a:cxn ang="0">
                  <a:pos x="connsiteX1" y="connsiteY1"/>
                </a:cxn>
                <a:cxn ang="0">
                  <a:pos x="connsiteX2" y="connsiteY2"/>
                </a:cxn>
                <a:cxn ang="0">
                  <a:pos x="connsiteX3" y="connsiteY3"/>
                </a:cxn>
              </a:cxnLst>
              <a:rect l="l" t="t" r="r" b="b"/>
              <a:pathLst>
                <a:path w="684961" h="728896">
                  <a:moveTo>
                    <a:pt x="7893" y="694880"/>
                  </a:moveTo>
                  <a:cubicBezTo>
                    <a:pt x="-49350" y="571143"/>
                    <a:pt x="219690" y="-1654"/>
                    <a:pt x="333990" y="3"/>
                  </a:cubicBezTo>
                  <a:cubicBezTo>
                    <a:pt x="448290" y="1660"/>
                    <a:pt x="734581" y="578926"/>
                    <a:pt x="677523" y="692003"/>
                  </a:cubicBezTo>
                  <a:cubicBezTo>
                    <a:pt x="575933" y="742050"/>
                    <a:pt x="138008" y="739380"/>
                    <a:pt x="7893" y="694880"/>
                  </a:cubicBezTo>
                  <a:close/>
                </a:path>
              </a:pathLst>
            </a:cu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400">
                <a:latin typeface="Goudy Old Style" pitchFamily="18" charset="0"/>
              </a:endParaRPr>
            </a:p>
          </p:txBody>
        </p:sp>
      </p:grpSp>
      <p:sp>
        <p:nvSpPr>
          <p:cNvPr id="37890" name="Title 1"/>
          <p:cNvSpPr>
            <a:spLocks noGrp="1"/>
          </p:cNvSpPr>
          <p:nvPr>
            <p:ph type="title" idx="4294967295"/>
          </p:nvPr>
        </p:nvSpPr>
        <p:spPr/>
        <p:txBody>
          <a:bodyPr/>
          <a:lstStyle/>
          <a:p>
            <a:pPr eaLnBrk="1" hangingPunct="1"/>
            <a:r>
              <a:rPr lang="en-GB" sz="3600" smtClean="0">
                <a:latin typeface="Goudy Old Style" pitchFamily="18" charset="0"/>
                <a:ea typeface="ＭＳ Ｐゴシック"/>
                <a:cs typeface="ＭＳ Ｐゴシック"/>
              </a:rPr>
              <a:t>Industrial Engineering</a:t>
            </a:r>
            <a:r>
              <a:rPr lang="en-GB" sz="3200" smtClean="0">
                <a:latin typeface="Goudy Old Style" pitchFamily="18" charset="0"/>
                <a:ea typeface="ＭＳ Ｐゴシック"/>
                <a:cs typeface="ＭＳ Ｐゴシック"/>
              </a:rPr>
              <a:t/>
            </a:r>
            <a:br>
              <a:rPr lang="en-GB" sz="3200" smtClean="0">
                <a:latin typeface="Goudy Old Style" pitchFamily="18" charset="0"/>
                <a:ea typeface="ＭＳ Ｐゴシック"/>
                <a:cs typeface="ＭＳ Ｐゴシック"/>
              </a:rPr>
            </a:br>
            <a:r>
              <a:rPr lang="en-GB" sz="3200" smtClean="0">
                <a:latin typeface="Goudy Old Style" pitchFamily="18" charset="0"/>
                <a:ea typeface="ＭＳ Ｐゴシック"/>
                <a:cs typeface="ＭＳ Ｐゴシック"/>
              </a:rPr>
              <a:t>Current position</a:t>
            </a:r>
          </a:p>
        </p:txBody>
      </p:sp>
      <p:sp>
        <p:nvSpPr>
          <p:cNvPr id="7" name="TextBox 6"/>
          <p:cNvSpPr txBox="1">
            <a:spLocks noChangeArrowheads="1"/>
          </p:cNvSpPr>
          <p:nvPr/>
        </p:nvSpPr>
        <p:spPr bwMode="auto">
          <a:xfrm>
            <a:off x="4714875" y="3636963"/>
            <a:ext cx="1266825" cy="369887"/>
          </a:xfrm>
          <a:prstGeom prst="rect">
            <a:avLst/>
          </a:prstGeom>
          <a:noFill/>
          <a:ln w="9525">
            <a:noFill/>
            <a:miter lim="800000"/>
            <a:headEnd/>
            <a:tailEnd/>
          </a:ln>
        </p:spPr>
        <p:txBody>
          <a:bodyPr wrap="none">
            <a:spAutoFit/>
          </a:bodyPr>
          <a:lstStyle/>
          <a:p>
            <a:pPr algn="ctr"/>
            <a:r>
              <a:rPr lang="en-GB">
                <a:latin typeface="Goudy Old Style" pitchFamily="18" charset="0"/>
              </a:rPr>
              <a:t>Ergonomics</a:t>
            </a:r>
          </a:p>
        </p:txBody>
      </p:sp>
      <p:sp>
        <p:nvSpPr>
          <p:cNvPr id="8" name="TextBox 7"/>
          <p:cNvSpPr txBox="1">
            <a:spLocks noChangeArrowheads="1"/>
          </p:cNvSpPr>
          <p:nvPr/>
        </p:nvSpPr>
        <p:spPr bwMode="auto">
          <a:xfrm>
            <a:off x="5745163" y="4941888"/>
            <a:ext cx="895350" cy="366712"/>
          </a:xfrm>
          <a:prstGeom prst="rect">
            <a:avLst/>
          </a:prstGeom>
          <a:noFill/>
          <a:ln w="9525">
            <a:noFill/>
            <a:miter lim="800000"/>
            <a:headEnd/>
            <a:tailEnd/>
          </a:ln>
        </p:spPr>
        <p:txBody>
          <a:bodyPr wrap="none">
            <a:spAutoFit/>
          </a:bodyPr>
          <a:lstStyle/>
          <a:p>
            <a:r>
              <a:rPr lang="en-GB">
                <a:latin typeface="Goudy Old Style" pitchFamily="18" charset="0"/>
              </a:rPr>
              <a:t>Quality</a:t>
            </a:r>
          </a:p>
        </p:txBody>
      </p:sp>
      <p:sp>
        <p:nvSpPr>
          <p:cNvPr id="9" name="TextBox 8"/>
          <p:cNvSpPr txBox="1">
            <a:spLocks noChangeArrowheads="1"/>
          </p:cNvSpPr>
          <p:nvPr/>
        </p:nvSpPr>
        <p:spPr bwMode="auto">
          <a:xfrm>
            <a:off x="6261100" y="3636963"/>
            <a:ext cx="1370013" cy="369887"/>
          </a:xfrm>
          <a:prstGeom prst="rect">
            <a:avLst/>
          </a:prstGeom>
          <a:noFill/>
          <a:ln w="9525">
            <a:noFill/>
            <a:miter lim="800000"/>
            <a:headEnd/>
            <a:tailEnd/>
          </a:ln>
        </p:spPr>
        <p:txBody>
          <a:bodyPr wrap="none">
            <a:spAutoFit/>
          </a:bodyPr>
          <a:lstStyle/>
          <a:p>
            <a:pPr algn="ctr"/>
            <a:r>
              <a:rPr lang="en-GB">
                <a:latin typeface="Goudy Old Style" pitchFamily="18" charset="0"/>
              </a:rPr>
              <a:t>Management</a:t>
            </a:r>
          </a:p>
        </p:txBody>
      </p:sp>
      <p:sp>
        <p:nvSpPr>
          <p:cNvPr id="11" name="TextBox 10"/>
          <p:cNvSpPr txBox="1">
            <a:spLocks noChangeArrowheads="1"/>
          </p:cNvSpPr>
          <p:nvPr/>
        </p:nvSpPr>
        <p:spPr bwMode="auto">
          <a:xfrm>
            <a:off x="5640388" y="4151313"/>
            <a:ext cx="1071562" cy="523875"/>
          </a:xfrm>
          <a:prstGeom prst="rect">
            <a:avLst/>
          </a:prstGeom>
          <a:noFill/>
          <a:ln w="9525">
            <a:noFill/>
            <a:miter lim="800000"/>
            <a:headEnd/>
            <a:tailEnd/>
          </a:ln>
        </p:spPr>
        <p:txBody>
          <a:bodyPr wrap="none">
            <a:spAutoFit/>
          </a:bodyPr>
          <a:lstStyle/>
          <a:p>
            <a:pPr algn="ctr"/>
            <a:r>
              <a:rPr lang="en-GB" sz="1400" b="1">
                <a:latin typeface="Goudy Old Style" pitchFamily="18" charset="0"/>
              </a:rPr>
              <a:t>Industrial </a:t>
            </a:r>
          </a:p>
          <a:p>
            <a:pPr algn="ctr"/>
            <a:r>
              <a:rPr lang="en-GB" sz="1400" b="1">
                <a:latin typeface="Goudy Old Style" pitchFamily="18" charset="0"/>
              </a:rPr>
              <a:t>Engineering</a:t>
            </a:r>
          </a:p>
        </p:txBody>
      </p:sp>
      <p:sp>
        <p:nvSpPr>
          <p:cNvPr id="14" name="TextBox 13"/>
          <p:cNvSpPr txBox="1">
            <a:spLocks noChangeArrowheads="1"/>
          </p:cNvSpPr>
          <p:nvPr/>
        </p:nvSpPr>
        <p:spPr bwMode="auto">
          <a:xfrm>
            <a:off x="611188" y="2781300"/>
            <a:ext cx="2952750" cy="646113"/>
          </a:xfrm>
          <a:prstGeom prst="rect">
            <a:avLst/>
          </a:prstGeom>
          <a:solidFill>
            <a:srgbClr val="339966"/>
          </a:solidFill>
          <a:ln w="9525">
            <a:noFill/>
            <a:miter lim="800000"/>
            <a:headEnd/>
            <a:tailEnd/>
          </a:ln>
        </p:spPr>
        <p:txBody>
          <a:bodyPr>
            <a:spAutoFit/>
          </a:bodyPr>
          <a:lstStyle/>
          <a:p>
            <a:r>
              <a:rPr lang="en-GB" b="1">
                <a:solidFill>
                  <a:srgbClr val="DFF7AE"/>
                </a:solidFill>
                <a:latin typeface="Goudy Old Style" pitchFamily="18" charset="0"/>
              </a:rPr>
              <a:t>Quality</a:t>
            </a:r>
            <a:r>
              <a:rPr lang="en-GB">
                <a:solidFill>
                  <a:srgbClr val="DFF7AE"/>
                </a:solidFill>
                <a:latin typeface="Goudy Old Style" pitchFamily="18" charset="0"/>
              </a:rPr>
              <a:t>: process that does well what it is designed to do</a:t>
            </a:r>
          </a:p>
        </p:txBody>
      </p:sp>
      <p:sp>
        <p:nvSpPr>
          <p:cNvPr id="16" name="Rectangle 15"/>
          <p:cNvSpPr>
            <a:spLocks noChangeArrowheads="1"/>
          </p:cNvSpPr>
          <p:nvPr/>
        </p:nvSpPr>
        <p:spPr bwMode="auto">
          <a:xfrm>
            <a:off x="611188" y="3946525"/>
            <a:ext cx="2952750" cy="915988"/>
          </a:xfrm>
          <a:prstGeom prst="rect">
            <a:avLst/>
          </a:prstGeom>
          <a:solidFill>
            <a:srgbClr val="993366"/>
          </a:solidFill>
          <a:ln w="9525">
            <a:noFill/>
            <a:miter lim="800000"/>
            <a:headEnd/>
            <a:tailEnd/>
          </a:ln>
        </p:spPr>
        <p:txBody>
          <a:bodyPr>
            <a:spAutoFit/>
          </a:bodyPr>
          <a:lstStyle/>
          <a:p>
            <a:r>
              <a:rPr lang="en-GB" b="1">
                <a:solidFill>
                  <a:srgbClr val="DFF7AE"/>
                </a:solidFill>
                <a:latin typeface="Goudy Old Style" pitchFamily="18" charset="0"/>
              </a:rPr>
              <a:t>Management</a:t>
            </a:r>
            <a:r>
              <a:rPr lang="en-GB">
                <a:solidFill>
                  <a:srgbClr val="DFF7AE"/>
                </a:solidFill>
                <a:latin typeface="Goudy Old Style" pitchFamily="18" charset="0"/>
              </a:rPr>
              <a:t>: </a:t>
            </a:r>
            <a:r>
              <a:rPr lang="en-US">
                <a:solidFill>
                  <a:srgbClr val="DFF7AE"/>
                </a:solidFill>
                <a:latin typeface="Goudy Old Style" pitchFamily="18" charset="0"/>
              </a:rPr>
              <a:t>process of dealing with or control-ling things or people</a:t>
            </a:r>
            <a:endParaRPr lang="en-GB">
              <a:solidFill>
                <a:srgbClr val="DFF7AE"/>
              </a:solidFill>
              <a:latin typeface="Goudy Old Style" pitchFamily="18" charset="0"/>
            </a:endParaRPr>
          </a:p>
        </p:txBody>
      </p:sp>
      <p:sp>
        <p:nvSpPr>
          <p:cNvPr id="17" name="Rectangle 16"/>
          <p:cNvSpPr>
            <a:spLocks noChangeArrowheads="1"/>
          </p:cNvSpPr>
          <p:nvPr/>
        </p:nvSpPr>
        <p:spPr bwMode="auto">
          <a:xfrm>
            <a:off x="611188" y="5084763"/>
            <a:ext cx="2952750" cy="923925"/>
          </a:xfrm>
          <a:prstGeom prst="rect">
            <a:avLst/>
          </a:prstGeom>
          <a:solidFill>
            <a:srgbClr val="996600"/>
          </a:solidFill>
          <a:ln w="9525">
            <a:noFill/>
            <a:miter lim="800000"/>
            <a:headEnd/>
            <a:tailEnd/>
          </a:ln>
        </p:spPr>
        <p:txBody>
          <a:bodyPr>
            <a:spAutoFit/>
          </a:bodyPr>
          <a:lstStyle/>
          <a:p>
            <a:r>
              <a:rPr lang="en-GB" b="1">
                <a:solidFill>
                  <a:srgbClr val="DFF7AE"/>
                </a:solidFill>
                <a:latin typeface="Goudy Old Style" pitchFamily="18" charset="0"/>
              </a:rPr>
              <a:t>Ergonomics</a:t>
            </a:r>
            <a:r>
              <a:rPr lang="en-GB">
                <a:solidFill>
                  <a:srgbClr val="DFF7AE"/>
                </a:solidFill>
                <a:latin typeface="Goudy Old Style" pitchFamily="18" charset="0"/>
              </a:rPr>
              <a:t>: </a:t>
            </a:r>
            <a:r>
              <a:rPr lang="en-US">
                <a:solidFill>
                  <a:srgbClr val="DFF7AE"/>
                </a:solidFill>
                <a:latin typeface="Goudy Old Style" pitchFamily="18" charset="0"/>
              </a:rPr>
              <a:t>design to optimize human well-being &amp; overall system performance</a:t>
            </a:r>
            <a:endParaRPr lang="en-GB" sz="1300">
              <a:solidFill>
                <a:srgbClr val="000000"/>
              </a:solidFill>
              <a:latin typeface="Goudy Old Style" pitchFamily="18" charset="0"/>
            </a:endParaRPr>
          </a:p>
        </p:txBody>
      </p:sp>
      <p:sp>
        <p:nvSpPr>
          <p:cNvPr id="37898" name="TextBox 2"/>
          <p:cNvSpPr txBox="1">
            <a:spLocks noChangeArrowheads="1"/>
          </p:cNvSpPr>
          <p:nvPr/>
        </p:nvSpPr>
        <p:spPr bwMode="auto">
          <a:xfrm>
            <a:off x="7019925" y="6535738"/>
            <a:ext cx="1668463" cy="277812"/>
          </a:xfrm>
          <a:prstGeom prst="rect">
            <a:avLst/>
          </a:prstGeom>
          <a:noFill/>
          <a:ln w="9525">
            <a:noFill/>
            <a:miter lim="800000"/>
            <a:headEnd/>
            <a:tailEnd/>
          </a:ln>
        </p:spPr>
        <p:txBody>
          <a:bodyPr wrap="none">
            <a:spAutoFit/>
          </a:bodyPr>
          <a:lstStyle/>
          <a:p>
            <a:r>
              <a:rPr lang="en-GB" sz="1200">
                <a:latin typeface="Goudy Old Style" pitchFamily="18" charset="0"/>
              </a:rPr>
              <a:t>(Vilalta &amp; Corliss, 2012)</a:t>
            </a: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4"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smtClean="0">
                <a:ea typeface="+mj-ea"/>
                <a:cs typeface="+mj-cs"/>
              </a:rPr>
              <a:t>Industrial Engineering</a:t>
            </a:r>
            <a:r>
              <a:rPr lang="en-GB" sz="3600" dirty="0" smtClean="0">
                <a:ea typeface="+mj-ea"/>
                <a:cs typeface="+mj-cs"/>
              </a:rPr>
              <a:t/>
            </a:r>
            <a:br>
              <a:rPr lang="en-GB" sz="3600" dirty="0" smtClean="0">
                <a:ea typeface="+mj-ea"/>
                <a:cs typeface="+mj-cs"/>
              </a:rPr>
            </a:br>
            <a:r>
              <a:rPr lang="en-GB" sz="3600" dirty="0" smtClean="0">
                <a:ea typeface="+mj-ea"/>
                <a:cs typeface="+mj-cs"/>
              </a:rPr>
              <a:t>Current sources for improvement *</a:t>
            </a:r>
            <a:endParaRPr lang="en-GB" dirty="0">
              <a:ea typeface="+mj-ea"/>
              <a:cs typeface="+mj-cs"/>
            </a:endParaRPr>
          </a:p>
        </p:txBody>
      </p:sp>
      <p:sp>
        <p:nvSpPr>
          <p:cNvPr id="3" name="Content Placeholder 2"/>
          <p:cNvSpPr>
            <a:spLocks noGrp="1"/>
          </p:cNvSpPr>
          <p:nvPr>
            <p:ph idx="1"/>
          </p:nvPr>
        </p:nvSpPr>
        <p:spPr/>
        <p:txBody>
          <a:bodyPr/>
          <a:lstStyle/>
          <a:p>
            <a:pPr eaLnBrk="1" hangingPunct="1">
              <a:lnSpc>
                <a:spcPct val="80000"/>
              </a:lnSpc>
            </a:pPr>
            <a:r>
              <a:rPr lang="en-GB" sz="2200" smtClean="0">
                <a:ea typeface="ＭＳ Ｐゴシック"/>
                <a:cs typeface="ＭＳ Ｐゴシック"/>
              </a:rPr>
              <a:t>EFFECTIVENESS. “A dimension of organizational performance involving the ability to choose and achieve appropriate goals”.</a:t>
            </a:r>
          </a:p>
          <a:p>
            <a:pPr eaLnBrk="1" hangingPunct="1">
              <a:lnSpc>
                <a:spcPct val="80000"/>
              </a:lnSpc>
              <a:buFont typeface="Wingdings 2" pitchFamily="18" charset="2"/>
              <a:buNone/>
            </a:pPr>
            <a:endParaRPr lang="en-GB" sz="2200" smtClean="0">
              <a:ea typeface="ＭＳ Ｐゴシック"/>
              <a:cs typeface="ＭＳ Ｐゴシック"/>
            </a:endParaRPr>
          </a:p>
          <a:p>
            <a:pPr eaLnBrk="1" hangingPunct="1">
              <a:lnSpc>
                <a:spcPct val="80000"/>
              </a:lnSpc>
            </a:pPr>
            <a:r>
              <a:rPr lang="en-GB" sz="2200" smtClean="0">
                <a:ea typeface="ＭＳ Ｐゴシック"/>
                <a:cs typeface="ＭＳ Ｐゴシック"/>
              </a:rPr>
              <a:t>EFFICIENCY. “A dimension of organizational performance involving the ability to make the best use of available resources in the process of achieving goals”.</a:t>
            </a:r>
          </a:p>
          <a:p>
            <a:pPr eaLnBrk="1" hangingPunct="1">
              <a:lnSpc>
                <a:spcPct val="80000"/>
              </a:lnSpc>
            </a:pPr>
            <a:endParaRPr lang="en-GB" sz="2200" smtClean="0">
              <a:ea typeface="ＭＳ Ｐゴシック"/>
              <a:cs typeface="ＭＳ Ｐゴシック"/>
            </a:endParaRPr>
          </a:p>
          <a:p>
            <a:pPr eaLnBrk="1" hangingPunct="1">
              <a:lnSpc>
                <a:spcPct val="80000"/>
              </a:lnSpc>
            </a:pPr>
            <a:r>
              <a:rPr lang="en-GB" sz="2200" smtClean="0">
                <a:ea typeface="ＭＳ Ｐゴシック"/>
                <a:cs typeface="ＭＳ Ｐゴシック"/>
              </a:rPr>
              <a:t>SUSTAINABILITY.  </a:t>
            </a:r>
            <a:r>
              <a:rPr lang="en-GB" sz="2200" b="1" i="1" smtClean="0">
                <a:ea typeface="ＭＳ Ｐゴシック"/>
                <a:cs typeface="ＭＳ Ｐゴシック"/>
              </a:rPr>
              <a:t>To be developed</a:t>
            </a:r>
            <a:endParaRPr lang="en-GB" sz="2200" smtClean="0">
              <a:ea typeface="ＭＳ Ｐゴシック"/>
              <a:cs typeface="ＭＳ Ｐゴシック"/>
            </a:endParaRPr>
          </a:p>
        </p:txBody>
      </p:sp>
      <p:pic>
        <p:nvPicPr>
          <p:cNvPr id="39939" name="Picture 2" descr="Go to IIE Homepage">
            <a:hlinkClick r:id="rId3"/>
          </p:cNvPr>
          <p:cNvPicPr>
            <a:picLocks noChangeAspect="1" noChangeArrowheads="1"/>
          </p:cNvPicPr>
          <p:nvPr/>
        </p:nvPicPr>
        <p:blipFill>
          <a:blip r:embed="rId4" cstate="print"/>
          <a:srcRect/>
          <a:stretch>
            <a:fillRect/>
          </a:stretch>
        </p:blipFill>
        <p:spPr bwMode="auto">
          <a:xfrm>
            <a:off x="468313" y="6137275"/>
            <a:ext cx="503237" cy="387350"/>
          </a:xfrm>
          <a:prstGeom prst="rect">
            <a:avLst/>
          </a:prstGeom>
          <a:noFill/>
          <a:ln w="9525">
            <a:noFill/>
            <a:miter lim="800000"/>
            <a:headEnd/>
            <a:tailEnd/>
          </a:ln>
        </p:spPr>
      </p:pic>
      <p:sp>
        <p:nvSpPr>
          <p:cNvPr id="39940" name="TextBox 4"/>
          <p:cNvSpPr txBox="1">
            <a:spLocks noChangeArrowheads="1"/>
          </p:cNvSpPr>
          <p:nvPr/>
        </p:nvSpPr>
        <p:spPr bwMode="auto">
          <a:xfrm>
            <a:off x="971550" y="6165850"/>
            <a:ext cx="2700338" cy="368300"/>
          </a:xfrm>
          <a:prstGeom prst="rect">
            <a:avLst/>
          </a:prstGeom>
          <a:noFill/>
          <a:ln w="9525">
            <a:noFill/>
            <a:miter lim="800000"/>
            <a:headEnd/>
            <a:tailEnd/>
          </a:ln>
        </p:spPr>
        <p:txBody>
          <a:bodyPr wrap="none">
            <a:spAutoFit/>
          </a:bodyPr>
          <a:lstStyle/>
          <a:p>
            <a:r>
              <a:rPr lang="en-GB" sz="1400" b="1">
                <a:latin typeface="Goudy Old Style" pitchFamily="18" charset="0"/>
              </a:rPr>
              <a:t>Institute of Industrial Engineers </a:t>
            </a:r>
            <a:r>
              <a:rPr lang="en-GB" b="1">
                <a:latin typeface="Goudy Old Style" pitchFamily="18" charset="0"/>
              </a:rPr>
              <a:t>*</a:t>
            </a:r>
            <a:endParaRPr lang="en-GB" sz="1400" b="1">
              <a:latin typeface="Goudy Old Style" pitchFamily="18" charset="0"/>
            </a:endParaRPr>
          </a:p>
        </p:txBody>
      </p:sp>
      <p:sp>
        <p:nvSpPr>
          <p:cNvPr id="39941" name="TextBox 5"/>
          <p:cNvSpPr txBox="1">
            <a:spLocks noChangeArrowheads="1"/>
          </p:cNvSpPr>
          <p:nvPr/>
        </p:nvSpPr>
        <p:spPr bwMode="auto">
          <a:xfrm>
            <a:off x="7019925" y="6535738"/>
            <a:ext cx="1668463" cy="277812"/>
          </a:xfrm>
          <a:prstGeom prst="rect">
            <a:avLst/>
          </a:prstGeom>
          <a:noFill/>
          <a:ln w="9525">
            <a:noFill/>
            <a:miter lim="800000"/>
            <a:headEnd/>
            <a:tailEnd/>
          </a:ln>
        </p:spPr>
        <p:txBody>
          <a:bodyPr wrap="none">
            <a:spAutoFit/>
          </a:bodyPr>
          <a:lstStyle/>
          <a:p>
            <a:r>
              <a:rPr lang="en-GB" sz="1200">
                <a:latin typeface="Goudy Old Style" pitchFamily="18" charset="0"/>
              </a:rPr>
              <a:t>(Vilalta &amp; Corliss, 2012)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GB" dirty="0">
                <a:latin typeface="Goudy Old Style" pitchFamily="18" charset="0"/>
              </a:rPr>
              <a:t>Sustainability division</a:t>
            </a:r>
            <a:r>
              <a:rPr lang="en-GB" sz="3600" dirty="0">
                <a:latin typeface="Goudy Old Style" pitchFamily="18" charset="0"/>
              </a:rPr>
              <a:t/>
            </a:r>
            <a:br>
              <a:rPr lang="en-GB" sz="3600" dirty="0">
                <a:latin typeface="Goudy Old Style" pitchFamily="18" charset="0"/>
              </a:rPr>
            </a:br>
            <a:r>
              <a:rPr lang="en-GB" sz="3600" dirty="0" smtClean="0">
                <a:latin typeface="Goudy Old Style" pitchFamily="18" charset="0"/>
              </a:rPr>
              <a:t>IE </a:t>
            </a:r>
            <a:r>
              <a:rPr lang="en-GB" sz="3600" dirty="0">
                <a:latin typeface="Goudy Old Style" pitchFamily="18" charset="0"/>
              </a:rPr>
              <a:t>professional &amp; researchers</a:t>
            </a:r>
          </a:p>
        </p:txBody>
      </p:sp>
      <p:sp>
        <p:nvSpPr>
          <p:cNvPr id="3" name="Content Placeholder 2"/>
          <p:cNvSpPr>
            <a:spLocks noGrp="1"/>
          </p:cNvSpPr>
          <p:nvPr>
            <p:ph sz="quarter" idx="13"/>
          </p:nvPr>
        </p:nvSpPr>
        <p:spPr>
          <a:xfrm>
            <a:off x="1042988" y="2312988"/>
            <a:ext cx="3419475" cy="2555875"/>
          </a:xfrm>
        </p:spPr>
        <p:txBody>
          <a:bodyPr>
            <a:normAutofit fontScale="92500" lnSpcReduction="20000"/>
          </a:bodyPr>
          <a:lstStyle/>
          <a:p>
            <a:pPr marL="68580" indent="0" eaLnBrk="1" hangingPunct="1">
              <a:buFont typeface="Wingdings 2" pitchFamily="-72" charset="2"/>
              <a:buNone/>
              <a:defRPr/>
            </a:pPr>
            <a:r>
              <a:rPr lang="en-GB" dirty="0" smtClean="0">
                <a:latin typeface="Goudy Old Style" pitchFamily="18" charset="0"/>
              </a:rPr>
              <a:t>Potential </a:t>
            </a:r>
            <a:r>
              <a:rPr lang="en-GB" b="1" dirty="0" smtClean="0">
                <a:latin typeface="Goudy Old Style" pitchFamily="18" charset="0"/>
              </a:rPr>
              <a:t>role</a:t>
            </a:r>
            <a:r>
              <a:rPr lang="en-GB" dirty="0" smtClean="0">
                <a:latin typeface="Goudy Old Style" pitchFamily="18" charset="0"/>
              </a:rPr>
              <a:t> of the </a:t>
            </a:r>
            <a:r>
              <a:rPr lang="en-GB" b="1" dirty="0" smtClean="0">
                <a:latin typeface="Goudy Old Style" pitchFamily="18" charset="0"/>
              </a:rPr>
              <a:t>Sustainability</a:t>
            </a:r>
            <a:r>
              <a:rPr lang="en-GB" dirty="0" smtClean="0">
                <a:latin typeface="Goudy Old Style" pitchFamily="18" charset="0"/>
              </a:rPr>
              <a:t> </a:t>
            </a:r>
            <a:r>
              <a:rPr lang="en-GB" b="1" dirty="0" smtClean="0">
                <a:latin typeface="Goudy Old Style" pitchFamily="18" charset="0"/>
              </a:rPr>
              <a:t>Division</a:t>
            </a:r>
            <a:r>
              <a:rPr lang="en-GB" dirty="0" smtClean="0">
                <a:latin typeface="Goudy Old Style" pitchFamily="18" charset="0"/>
              </a:rPr>
              <a:t>: </a:t>
            </a:r>
          </a:p>
          <a:p>
            <a:pPr marL="68580" indent="0" eaLnBrk="1" hangingPunct="1">
              <a:buFont typeface="Wingdings 2" pitchFamily="-72" charset="2"/>
              <a:buNone/>
              <a:defRPr/>
            </a:pPr>
            <a:r>
              <a:rPr lang="en-GB" dirty="0" smtClean="0">
                <a:latin typeface="Goudy Old Style" pitchFamily="18" charset="0"/>
              </a:rPr>
              <a:t>To become a source for better-informed sustainable decisions:</a:t>
            </a:r>
          </a:p>
          <a:p>
            <a:pPr marL="68580" indent="0" eaLnBrk="1" hangingPunct="1">
              <a:buFont typeface="Wingdings 2" pitchFamily="-72" charset="2"/>
              <a:buNone/>
              <a:defRPr/>
            </a:pPr>
            <a:endParaRPr lang="en-GB" dirty="0" smtClean="0">
              <a:latin typeface="Goudy Old Style" pitchFamily="18" charset="0"/>
            </a:endParaRPr>
          </a:p>
          <a:p>
            <a:pPr marL="68580" indent="0" eaLnBrk="1" hangingPunct="1">
              <a:buFont typeface="Wingdings 2" pitchFamily="-72" charset="2"/>
              <a:buNone/>
              <a:defRPr/>
            </a:pPr>
            <a:r>
              <a:rPr lang="en-GB" dirty="0" smtClean="0">
                <a:latin typeface="Goudy Old Style" pitchFamily="18" charset="0"/>
              </a:rPr>
              <a:t>Should we buy roses from Holland or Kenya?</a:t>
            </a:r>
          </a:p>
          <a:p>
            <a:pPr marL="68580" indent="0" eaLnBrk="1" hangingPunct="1">
              <a:buFont typeface="Wingdings 2" pitchFamily="-72" charset="2"/>
              <a:buNone/>
              <a:defRPr/>
            </a:pPr>
            <a:endParaRPr lang="en-GB" dirty="0" smtClean="0">
              <a:latin typeface="Goudy Old Style" pitchFamily="18" charset="0"/>
            </a:endParaRPr>
          </a:p>
        </p:txBody>
      </p:sp>
      <p:pic>
        <p:nvPicPr>
          <p:cNvPr id="41987" name="Picture 2"/>
          <p:cNvPicPr>
            <a:picLocks noChangeAspect="1" noChangeArrowheads="1"/>
          </p:cNvPicPr>
          <p:nvPr/>
        </p:nvPicPr>
        <p:blipFill>
          <a:blip r:embed="rId3" cstate="print"/>
          <a:srcRect l="37457" r="37387" b="27673"/>
          <a:stretch>
            <a:fillRect/>
          </a:stretch>
        </p:blipFill>
        <p:spPr bwMode="auto">
          <a:xfrm>
            <a:off x="5148263" y="2335213"/>
            <a:ext cx="2447925" cy="3541712"/>
          </a:xfrm>
          <a:prstGeom prst="rect">
            <a:avLst/>
          </a:prstGeom>
          <a:noFill/>
          <a:ln w="9525">
            <a:solidFill>
              <a:schemeClr val="tx1"/>
            </a:solidFill>
            <a:miter lim="800000"/>
            <a:headEnd/>
            <a:tailEnd/>
          </a:ln>
        </p:spPr>
      </p:pic>
      <p:sp>
        <p:nvSpPr>
          <p:cNvPr id="6" name="Freeform 5"/>
          <p:cNvSpPr/>
          <p:nvPr/>
        </p:nvSpPr>
        <p:spPr>
          <a:xfrm>
            <a:off x="5883275" y="3135313"/>
            <a:ext cx="1135063" cy="1668462"/>
          </a:xfrm>
          <a:custGeom>
            <a:avLst/>
            <a:gdLst>
              <a:gd name="connsiteX0" fmla="*/ 1135116 w 1135116"/>
              <a:gd name="connsiteY0" fmla="*/ 1669143 h 1669143"/>
              <a:gd name="connsiteX1" fmla="*/ 162659 w 1135116"/>
              <a:gd name="connsiteY1" fmla="*/ 725714 h 1669143"/>
              <a:gd name="connsiteX2" fmla="*/ 10259 w 1135116"/>
              <a:gd name="connsiteY2" fmla="*/ 0 h 1669143"/>
            </a:gdLst>
            <a:ahLst/>
            <a:cxnLst>
              <a:cxn ang="0">
                <a:pos x="connsiteX0" y="connsiteY0"/>
              </a:cxn>
              <a:cxn ang="0">
                <a:pos x="connsiteX1" y="connsiteY1"/>
              </a:cxn>
              <a:cxn ang="0">
                <a:pos x="connsiteX2" y="connsiteY2"/>
              </a:cxn>
            </a:cxnLst>
            <a:rect l="l" t="t" r="r" b="b"/>
            <a:pathLst>
              <a:path w="1135116" h="1669143">
                <a:moveTo>
                  <a:pt x="1135116" y="1669143"/>
                </a:moveTo>
                <a:cubicBezTo>
                  <a:pt x="742625" y="1336523"/>
                  <a:pt x="350135" y="1003904"/>
                  <a:pt x="162659" y="725714"/>
                </a:cubicBezTo>
                <a:cubicBezTo>
                  <a:pt x="-24817" y="447524"/>
                  <a:pt x="-7279" y="223762"/>
                  <a:pt x="10259" y="0"/>
                </a:cubicBezTo>
              </a:path>
            </a:pathLst>
          </a:custGeom>
          <a:noFill/>
          <a:ln w="57150">
            <a:solidFill>
              <a:schemeClr val="accent3">
                <a:lumMod val="75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Goudy Old Style" pitchFamily="18" charset="0"/>
            </a:endParaRPr>
          </a:p>
        </p:txBody>
      </p:sp>
      <p:sp>
        <p:nvSpPr>
          <p:cNvPr id="7" name="Rectangle 6"/>
          <p:cNvSpPr>
            <a:spLocks noChangeArrowheads="1"/>
          </p:cNvSpPr>
          <p:nvPr/>
        </p:nvSpPr>
        <p:spPr bwMode="auto">
          <a:xfrm>
            <a:off x="4643438" y="4954588"/>
            <a:ext cx="3457575" cy="1108075"/>
          </a:xfrm>
          <a:prstGeom prst="rect">
            <a:avLst/>
          </a:prstGeom>
          <a:solidFill>
            <a:srgbClr val="FFFFFF">
              <a:alpha val="69803"/>
            </a:srgbClr>
          </a:solidFill>
          <a:ln w="9525">
            <a:noFill/>
            <a:miter lim="800000"/>
            <a:headEnd/>
            <a:tailEnd/>
          </a:ln>
        </p:spPr>
        <p:txBody>
          <a:bodyPr>
            <a:spAutoFit/>
          </a:bodyPr>
          <a:lstStyle/>
          <a:p>
            <a:r>
              <a:rPr lang="en-GB" b="1">
                <a:latin typeface="Goudy Old Style" pitchFamily="18" charset="0"/>
              </a:rPr>
              <a:t>Kenya</a:t>
            </a:r>
            <a:r>
              <a:rPr lang="en-GB">
                <a:latin typeface="Goudy Old Style" pitchFamily="18" charset="0"/>
              </a:rPr>
              <a:t>: </a:t>
            </a:r>
          </a:p>
          <a:p>
            <a:r>
              <a:rPr lang="en-GB" sz="1600">
                <a:latin typeface="Goudy Old Style" pitchFamily="18" charset="0"/>
              </a:rPr>
              <a:t>2,200kg CO</a:t>
            </a:r>
            <a:r>
              <a:rPr lang="en-GB" sz="1600" baseline="-25000">
                <a:latin typeface="Goudy Old Style" pitchFamily="18" charset="0"/>
              </a:rPr>
              <a:t>2</a:t>
            </a:r>
            <a:r>
              <a:rPr lang="en-GB" sz="1600">
                <a:latin typeface="Goudy Old Style" pitchFamily="18" charset="0"/>
              </a:rPr>
              <a:t> emissions</a:t>
            </a:r>
            <a:br>
              <a:rPr lang="en-GB" sz="1600">
                <a:latin typeface="Goudy Old Style" pitchFamily="18" charset="0"/>
              </a:rPr>
            </a:br>
            <a:r>
              <a:rPr lang="en-GB" sz="1600">
                <a:latin typeface="Goudy Old Style" pitchFamily="18" charset="0"/>
              </a:rPr>
              <a:t>53,000 megajoules (15% fossil)</a:t>
            </a:r>
            <a:br>
              <a:rPr lang="en-GB" sz="1600">
                <a:latin typeface="Goudy Old Style" pitchFamily="18" charset="0"/>
              </a:rPr>
            </a:br>
            <a:r>
              <a:rPr lang="en-GB" sz="1600">
                <a:latin typeface="Goudy Old Style" pitchFamily="18" charset="0"/>
              </a:rPr>
              <a:t>4,237 estimated food miles</a:t>
            </a:r>
          </a:p>
        </p:txBody>
      </p:sp>
      <p:sp>
        <p:nvSpPr>
          <p:cNvPr id="9" name="Rectangle 8"/>
          <p:cNvSpPr>
            <a:spLocks noChangeArrowheads="1"/>
          </p:cNvSpPr>
          <p:nvPr/>
        </p:nvSpPr>
        <p:spPr bwMode="auto">
          <a:xfrm>
            <a:off x="5651500" y="1930400"/>
            <a:ext cx="3457575" cy="1138238"/>
          </a:xfrm>
          <a:prstGeom prst="rect">
            <a:avLst/>
          </a:prstGeom>
          <a:solidFill>
            <a:srgbClr val="FFFFFF">
              <a:alpha val="69803"/>
            </a:srgbClr>
          </a:solidFill>
          <a:ln w="9525">
            <a:noFill/>
            <a:miter lim="800000"/>
            <a:headEnd/>
            <a:tailEnd/>
          </a:ln>
        </p:spPr>
        <p:txBody>
          <a:bodyPr>
            <a:spAutoFit/>
          </a:bodyPr>
          <a:lstStyle/>
          <a:p>
            <a:r>
              <a:rPr lang="en-GB" b="1">
                <a:latin typeface="Goudy Old Style" pitchFamily="18" charset="0"/>
              </a:rPr>
              <a:t>Holland</a:t>
            </a:r>
            <a:r>
              <a:rPr lang="en-GB">
                <a:latin typeface="Goudy Old Style" pitchFamily="18" charset="0"/>
              </a:rPr>
              <a:t>: </a:t>
            </a:r>
          </a:p>
          <a:p>
            <a:r>
              <a:rPr lang="en-GB" sz="1600">
                <a:latin typeface="Goudy Old Style" pitchFamily="18" charset="0"/>
              </a:rPr>
              <a:t>35,000kg CO</a:t>
            </a:r>
            <a:r>
              <a:rPr lang="en-GB" sz="1600" baseline="-25000">
                <a:latin typeface="Goudy Old Style" pitchFamily="18" charset="0"/>
              </a:rPr>
              <a:t>2</a:t>
            </a:r>
            <a:r>
              <a:rPr lang="en-GB" sz="1600">
                <a:latin typeface="Goudy Old Style" pitchFamily="18" charset="0"/>
              </a:rPr>
              <a:t> emissions</a:t>
            </a:r>
          </a:p>
          <a:p>
            <a:r>
              <a:rPr lang="en-GB" sz="1600">
                <a:latin typeface="Goudy Old Style" pitchFamily="18" charset="0"/>
              </a:rPr>
              <a:t>550,000 megajoules (&gt;99% fossil)</a:t>
            </a:r>
          </a:p>
          <a:p>
            <a:r>
              <a:rPr lang="en-GB" sz="1600">
                <a:latin typeface="Goudy Old Style" pitchFamily="18" charset="0"/>
              </a:rPr>
              <a:t>221 estimated food miles</a:t>
            </a:r>
          </a:p>
        </p:txBody>
      </p:sp>
      <p:sp>
        <p:nvSpPr>
          <p:cNvPr id="10" name="TextBox 9"/>
          <p:cNvSpPr txBox="1">
            <a:spLocks noChangeArrowheads="1"/>
          </p:cNvSpPr>
          <p:nvPr/>
        </p:nvSpPr>
        <p:spPr bwMode="auto">
          <a:xfrm>
            <a:off x="4787900" y="6218238"/>
            <a:ext cx="3884613" cy="306387"/>
          </a:xfrm>
          <a:prstGeom prst="rect">
            <a:avLst/>
          </a:prstGeom>
          <a:noFill/>
          <a:ln w="9525">
            <a:noFill/>
            <a:miter lim="800000"/>
            <a:headEnd/>
            <a:tailEnd/>
          </a:ln>
        </p:spPr>
        <p:txBody>
          <a:bodyPr wrap="none">
            <a:spAutoFit/>
          </a:bodyPr>
          <a:lstStyle/>
          <a:p>
            <a:r>
              <a:rPr lang="en-GB" sz="1400">
                <a:latin typeface="Goudy Old Style" pitchFamily="18" charset="0"/>
              </a:rPr>
              <a:t>Note: According to Williams (2007) for 12,000 roses</a:t>
            </a:r>
          </a:p>
        </p:txBody>
      </p:sp>
      <p:sp>
        <p:nvSpPr>
          <p:cNvPr id="11" name="Rectangle 10"/>
          <p:cNvSpPr>
            <a:spLocks noChangeArrowheads="1"/>
          </p:cNvSpPr>
          <p:nvPr/>
        </p:nvSpPr>
        <p:spPr bwMode="auto">
          <a:xfrm>
            <a:off x="4500563" y="3644900"/>
            <a:ext cx="3790950" cy="646113"/>
          </a:xfrm>
          <a:prstGeom prst="rect">
            <a:avLst/>
          </a:prstGeom>
          <a:solidFill>
            <a:srgbClr val="CCECFF"/>
          </a:solidFill>
          <a:ln w="9525">
            <a:noFill/>
            <a:miter lim="800000"/>
            <a:headEnd/>
            <a:tailEnd/>
          </a:ln>
        </p:spPr>
        <p:txBody>
          <a:bodyPr wrap="none">
            <a:spAutoFit/>
          </a:bodyPr>
          <a:lstStyle/>
          <a:p>
            <a:r>
              <a:rPr lang="en-GB">
                <a:latin typeface="Goudy Old Style" pitchFamily="18" charset="0"/>
              </a:rPr>
              <a:t>$100 million USD annually injected on</a:t>
            </a:r>
            <a:br>
              <a:rPr lang="en-GB">
                <a:latin typeface="Goudy Old Style" pitchFamily="18" charset="0"/>
              </a:rPr>
            </a:br>
            <a:r>
              <a:rPr lang="en-GB">
                <a:latin typeface="Goudy Old Style" pitchFamily="18" charset="0"/>
              </a:rPr>
              <a:t>deprived Kenyan communities</a:t>
            </a:r>
          </a:p>
        </p:txBody>
      </p:sp>
      <p:sp>
        <p:nvSpPr>
          <p:cNvPr id="8" name="Freeform 7"/>
          <p:cNvSpPr/>
          <p:nvPr/>
        </p:nvSpPr>
        <p:spPr>
          <a:xfrm>
            <a:off x="5891213" y="3097213"/>
            <a:ext cx="212725" cy="44450"/>
          </a:xfrm>
          <a:custGeom>
            <a:avLst/>
            <a:gdLst>
              <a:gd name="connsiteX0" fmla="*/ 212160 w 212160"/>
              <a:gd name="connsiteY0" fmla="*/ 45915 h 45915"/>
              <a:gd name="connsiteX1" fmla="*/ 30732 w 212160"/>
              <a:gd name="connsiteY1" fmla="*/ 2372 h 45915"/>
              <a:gd name="connsiteX2" fmla="*/ 1703 w 212160"/>
              <a:gd name="connsiteY2" fmla="*/ 9629 h 45915"/>
            </a:gdLst>
            <a:ahLst/>
            <a:cxnLst>
              <a:cxn ang="0">
                <a:pos x="connsiteX0" y="connsiteY0"/>
              </a:cxn>
              <a:cxn ang="0">
                <a:pos x="connsiteX1" y="connsiteY1"/>
              </a:cxn>
              <a:cxn ang="0">
                <a:pos x="connsiteX2" y="connsiteY2"/>
              </a:cxn>
            </a:cxnLst>
            <a:rect l="l" t="t" r="r" b="b"/>
            <a:pathLst>
              <a:path w="212160" h="45915">
                <a:moveTo>
                  <a:pt x="212160" y="45915"/>
                </a:moveTo>
                <a:cubicBezTo>
                  <a:pt x="138984" y="27167"/>
                  <a:pt x="65808" y="8420"/>
                  <a:pt x="30732" y="2372"/>
                </a:cubicBezTo>
                <a:cubicBezTo>
                  <a:pt x="-4344" y="-3676"/>
                  <a:pt x="-1321" y="2976"/>
                  <a:pt x="1703" y="9629"/>
                </a:cubicBezTo>
              </a:path>
            </a:pathLst>
          </a:custGeom>
          <a:noFill/>
          <a:ln w="5715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Goudy Old Style" pitchFamily="18" charset="0"/>
            </a:endParaRPr>
          </a:p>
        </p:txBody>
      </p:sp>
      <p:sp>
        <p:nvSpPr>
          <p:cNvPr id="4" name="Rectangle 3"/>
          <p:cNvSpPr/>
          <p:nvPr/>
        </p:nvSpPr>
        <p:spPr>
          <a:xfrm>
            <a:off x="1035050" y="5046663"/>
            <a:ext cx="2409825" cy="708025"/>
          </a:xfrm>
          <a:prstGeom prst="rect">
            <a:avLst/>
          </a:prstGeom>
          <a:solidFill>
            <a:schemeClr val="bg2">
              <a:lumMod val="60000"/>
              <a:lumOff val="40000"/>
            </a:schemeClr>
          </a:solidFill>
          <a:ln>
            <a:solidFill>
              <a:schemeClr val="accent1"/>
            </a:solidFill>
          </a:ln>
        </p:spPr>
        <p:txBody>
          <a:bodyPr>
            <a:spAutoFit/>
          </a:bodyPr>
          <a:lstStyle/>
          <a:p>
            <a:pPr marL="68580">
              <a:defRPr/>
            </a:pPr>
            <a:r>
              <a:rPr lang="en-GB" sz="2000" b="1" dirty="0">
                <a:latin typeface="Goudy Old Style" pitchFamily="18" charset="0"/>
                <a:ea typeface="ＭＳ Ｐゴシック" pitchFamily="-72" charset="-128"/>
                <a:cs typeface="ＭＳ Ｐゴシック" pitchFamily="-72" charset="-128"/>
              </a:rPr>
              <a:t>Is this the right question?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1" grpId="0"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n-GB" sz="3600" smtClean="0">
                <a:ea typeface="ＭＳ Ｐゴシック"/>
                <a:cs typeface="ＭＳ Ｐゴシック"/>
              </a:rPr>
              <a:t>Sustainability division</a:t>
            </a:r>
            <a:r>
              <a:rPr lang="en-GB" sz="3200" smtClean="0">
                <a:ea typeface="ＭＳ Ｐゴシック"/>
                <a:cs typeface="ＭＳ Ｐゴシック"/>
              </a:rPr>
              <a:t/>
            </a:r>
            <a:br>
              <a:rPr lang="en-GB" sz="3200" smtClean="0">
                <a:ea typeface="ＭＳ Ｐゴシック"/>
                <a:cs typeface="ＭＳ Ｐゴシック"/>
              </a:rPr>
            </a:br>
            <a:r>
              <a:rPr lang="en-GB" sz="3200" smtClean="0">
                <a:ea typeface="ＭＳ Ｐゴシック"/>
                <a:cs typeface="ＭＳ Ｐゴシック"/>
              </a:rPr>
              <a:t>Potential contribution</a:t>
            </a:r>
          </a:p>
        </p:txBody>
      </p:sp>
      <p:sp>
        <p:nvSpPr>
          <p:cNvPr id="29699" name="Rectangle 3"/>
          <p:cNvSpPr>
            <a:spLocks noGrp="1"/>
          </p:cNvSpPr>
          <p:nvPr>
            <p:ph type="body" idx="4294967295"/>
          </p:nvPr>
        </p:nvSpPr>
        <p:spPr>
          <a:xfrm>
            <a:off x="1042988" y="2324100"/>
            <a:ext cx="7034212" cy="3265488"/>
          </a:xfrm>
        </p:spPr>
        <p:txBody>
          <a:bodyPr/>
          <a:lstStyle/>
          <a:p>
            <a:pPr marL="0" indent="0" eaLnBrk="1" hangingPunct="1">
              <a:buFont typeface="Wingdings 2" pitchFamily="-72" charset="2"/>
              <a:buNone/>
              <a:defRPr/>
            </a:pPr>
            <a:r>
              <a:rPr lang="en-GB" dirty="0">
                <a:latin typeface="Goudy Old Style" pitchFamily="18" charset="0"/>
              </a:rPr>
              <a:t>Some potential tasks for the </a:t>
            </a:r>
            <a:r>
              <a:rPr lang="en-GB" b="1" dirty="0">
                <a:latin typeface="Goudy Old Style" pitchFamily="18" charset="0"/>
              </a:rPr>
              <a:t>Sustainability Division</a:t>
            </a:r>
            <a:r>
              <a:rPr lang="en-GB" dirty="0">
                <a:latin typeface="Goudy Old Style" pitchFamily="18" charset="0"/>
              </a:rPr>
              <a:t>:</a:t>
            </a:r>
          </a:p>
          <a:p>
            <a:pPr marL="457200" indent="-457200" eaLnBrk="1" hangingPunct="1">
              <a:buFont typeface="Arial" pitchFamily="-72" charset="0"/>
              <a:buAutoNum type="arabicPeriod"/>
              <a:defRPr/>
            </a:pPr>
            <a:r>
              <a:rPr lang="en-GB" dirty="0">
                <a:latin typeface="Goudy Old Style" pitchFamily="18" charset="0"/>
              </a:rPr>
              <a:t>Define the concept of SUSTAINABILITY in the IE context -- What is IIE’s definition of sustainability</a:t>
            </a:r>
          </a:p>
          <a:p>
            <a:pPr marL="457200" indent="-457200" eaLnBrk="1" hangingPunct="1">
              <a:buFont typeface="Arial" pitchFamily="-72" charset="0"/>
              <a:buAutoNum type="arabicPeriod"/>
              <a:defRPr/>
            </a:pPr>
            <a:r>
              <a:rPr lang="en-GB" dirty="0">
                <a:latin typeface="Goudy Old Style" pitchFamily="18" charset="0"/>
              </a:rPr>
              <a:t>Identify Hot Topics:</a:t>
            </a:r>
          </a:p>
          <a:p>
            <a:pPr marL="785813" lvl="1" indent="-214313" eaLnBrk="1" hangingPunct="1">
              <a:buFont typeface="Times" pitchFamily="-72" charset="0"/>
              <a:buChar char="•"/>
              <a:defRPr/>
            </a:pPr>
            <a:r>
              <a:rPr lang="en-GB" dirty="0">
                <a:latin typeface="Goudy Old Style" pitchFamily="18" charset="0"/>
                <a:cs typeface="+mn-cs"/>
              </a:rPr>
              <a:t>IE Tools which, with or without modification, are applicable to Sustainability</a:t>
            </a:r>
          </a:p>
          <a:p>
            <a:pPr marL="785813" lvl="1" indent="-214313" eaLnBrk="1" hangingPunct="1">
              <a:buFont typeface="Times" pitchFamily="-72" charset="0"/>
              <a:buChar char="•"/>
              <a:defRPr/>
            </a:pPr>
            <a:r>
              <a:rPr lang="en-GB" dirty="0">
                <a:latin typeface="Goudy Old Style" pitchFamily="18" charset="0"/>
                <a:cs typeface="+mn-cs"/>
              </a:rPr>
              <a:t>Fields where IE research and practice can excel </a:t>
            </a:r>
            <a:endParaRPr lang="en-GB" sz="2000" dirty="0">
              <a:latin typeface="Goudy Old Style" pitchFamily="18" charset="0"/>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endParaRPr lang="en-GB" smtClean="0">
              <a:ea typeface="ＭＳ Ｐゴシック"/>
              <a:cs typeface="ＭＳ Ｐゴシック"/>
            </a:endParaRPr>
          </a:p>
        </p:txBody>
      </p:sp>
      <p:sp>
        <p:nvSpPr>
          <p:cNvPr id="45058" name="Content Placeholder 2"/>
          <p:cNvSpPr>
            <a:spLocks noGrp="1"/>
          </p:cNvSpPr>
          <p:nvPr>
            <p:ph idx="1"/>
          </p:nvPr>
        </p:nvSpPr>
        <p:spPr/>
        <p:txBody>
          <a:bodyPr/>
          <a:lstStyle/>
          <a:p>
            <a:pPr marL="68263" indent="0" eaLnBrk="1" hangingPunct="1">
              <a:buFont typeface="Wingdings 2" pitchFamily="18" charset="2"/>
              <a:buNone/>
            </a:pPr>
            <a:endParaRPr lang="en-GB" sz="3200" smtClean="0">
              <a:ea typeface="ＭＳ Ｐゴシック"/>
              <a:cs typeface="ＭＳ Ｐゴシック"/>
            </a:endParaRPr>
          </a:p>
          <a:p>
            <a:pPr marL="68263" indent="0" eaLnBrk="1" hangingPunct="1">
              <a:buFont typeface="Wingdings 2" pitchFamily="18" charset="2"/>
              <a:buNone/>
            </a:pPr>
            <a:r>
              <a:rPr lang="en-GB" sz="3200" smtClean="0">
                <a:ea typeface="ＭＳ Ｐゴシック"/>
                <a:cs typeface="ＭＳ Ｐゴシック"/>
              </a:rPr>
              <a:t>Thank your for your attention</a:t>
            </a:r>
          </a:p>
          <a:p>
            <a:pPr lvl="1" eaLnBrk="1" hangingPunct="1"/>
            <a:r>
              <a:rPr lang="en-GB" sz="2800" smtClean="0">
                <a:ea typeface="ＭＳ Ｐゴシック"/>
              </a:rPr>
              <a:t>Questions?</a:t>
            </a:r>
          </a:p>
          <a:p>
            <a:pPr lvl="1" eaLnBrk="1" hangingPunct="1"/>
            <a:r>
              <a:rPr lang="en-GB" sz="2800" smtClean="0">
                <a:ea typeface="ＭＳ Ｐゴシック"/>
              </a:rPr>
              <a:t>Comments?</a:t>
            </a:r>
          </a:p>
          <a:p>
            <a:pPr marL="68263" indent="0" eaLnBrk="1" hangingPunct="1">
              <a:buFont typeface="Wingdings 2" pitchFamily="18" charset="2"/>
              <a:buNone/>
            </a:pPr>
            <a:endParaRPr lang="en-GB" sz="32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endParaRPr lang="en-GB" smtClean="0">
              <a:ea typeface="ＭＳ Ｐゴシック"/>
              <a:cs typeface="ＭＳ Ｐゴシック"/>
            </a:endParaRPr>
          </a:p>
        </p:txBody>
      </p:sp>
      <p:sp>
        <p:nvSpPr>
          <p:cNvPr id="47106" name="Content Placeholder 2"/>
          <p:cNvSpPr>
            <a:spLocks noGrp="1"/>
          </p:cNvSpPr>
          <p:nvPr>
            <p:ph idx="1"/>
          </p:nvPr>
        </p:nvSpPr>
        <p:spPr/>
        <p:txBody>
          <a:bodyPr/>
          <a:lstStyle/>
          <a:p>
            <a:pPr marL="69850" indent="0" eaLnBrk="1" fontAlgn="t" hangingPunct="1">
              <a:buFont typeface="Wingdings 2" pitchFamily="18" charset="2"/>
              <a:buNone/>
            </a:pPr>
            <a:r>
              <a:rPr lang="en-GB" b="1" smtClean="0">
                <a:ea typeface="ＭＳ Ｐゴシック"/>
                <a:cs typeface="ＭＳ Ｐゴシック"/>
              </a:rPr>
              <a:t>10:30-11:50</a:t>
            </a:r>
            <a:endParaRPr lang="en-GB" smtClean="0">
              <a:ea typeface="ＭＳ Ｐゴシック"/>
              <a:cs typeface="ＭＳ Ｐゴシック"/>
            </a:endParaRPr>
          </a:p>
          <a:p>
            <a:pPr marL="69850" indent="0" eaLnBrk="1" fontAlgn="t" hangingPunct="1">
              <a:buFont typeface="Wingdings 2" pitchFamily="18" charset="2"/>
              <a:buNone/>
            </a:pPr>
            <a:endParaRPr lang="en-GB" u="sng" smtClean="0">
              <a:ea typeface="ＭＳ Ｐゴシック"/>
              <a:cs typeface="ＭＳ Ｐゴシック"/>
            </a:endParaRPr>
          </a:p>
          <a:p>
            <a:pPr marL="69850" indent="0" eaLnBrk="1" fontAlgn="t" hangingPunct="1">
              <a:buFont typeface="Wingdings 2" pitchFamily="18" charset="2"/>
              <a:buNone/>
            </a:pPr>
            <a:r>
              <a:rPr lang="en-GB" u="sng" smtClean="0">
                <a:ea typeface="ＭＳ Ｐゴシック"/>
                <a:cs typeface="ＭＳ Ｐゴシック"/>
              </a:rPr>
              <a:t>Exercise 1</a:t>
            </a:r>
            <a:r>
              <a:rPr lang="en-GB" smtClean="0">
                <a:ea typeface="ＭＳ Ｐゴシック"/>
                <a:cs typeface="ＭＳ Ｐゴシック"/>
              </a:rPr>
              <a:t>: To recognise and list different notions when talking about sustainability and the food supply chain. To map relations between these concepts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GB" smtClean="0">
                <a:ea typeface="ＭＳ Ｐゴシック"/>
                <a:cs typeface="ＭＳ Ｐゴシック"/>
              </a:rPr>
              <a:t>Outline </a:t>
            </a:r>
          </a:p>
        </p:txBody>
      </p:sp>
      <p:sp>
        <p:nvSpPr>
          <p:cNvPr id="3" name="Content Placeholder 2"/>
          <p:cNvSpPr>
            <a:spLocks noGrp="1"/>
          </p:cNvSpPr>
          <p:nvPr>
            <p:ph idx="1"/>
          </p:nvPr>
        </p:nvSpPr>
        <p:spPr/>
        <p:txBody>
          <a:bodyPr rtlCol="0">
            <a:noAutofit/>
          </a:bodyPr>
          <a:lstStyle/>
          <a:p>
            <a:pPr indent="-274320" eaLnBrk="1" fontAlgn="auto" hangingPunct="1">
              <a:spcAft>
                <a:spcPts val="0"/>
              </a:spcAft>
              <a:defRPr/>
            </a:pPr>
            <a:r>
              <a:rPr lang="en-GB" dirty="0" smtClean="0">
                <a:ea typeface="+mn-ea"/>
                <a:cs typeface="+mn-cs"/>
              </a:rPr>
              <a:t>Aim of this exercise (Rebecca Herron)</a:t>
            </a:r>
          </a:p>
          <a:p>
            <a:pPr indent="-274320" eaLnBrk="1" fontAlgn="auto" hangingPunct="1">
              <a:spcAft>
                <a:spcPts val="0"/>
              </a:spcAft>
              <a:defRPr/>
            </a:pPr>
            <a:endParaRPr lang="en-GB" dirty="0" smtClean="0">
              <a:ea typeface="+mn-ea"/>
              <a:cs typeface="+mn-cs"/>
            </a:endParaRPr>
          </a:p>
          <a:p>
            <a:pPr indent="-274320" eaLnBrk="1" fontAlgn="auto" hangingPunct="1">
              <a:spcAft>
                <a:spcPts val="0"/>
              </a:spcAft>
              <a:defRPr/>
            </a:pPr>
            <a:r>
              <a:rPr lang="en-GB" dirty="0" smtClean="0">
                <a:ea typeface="+mn-ea"/>
                <a:cs typeface="+mn-cs"/>
              </a:rPr>
              <a:t>What is </a:t>
            </a:r>
            <a:r>
              <a:rPr lang="en-GB" dirty="0" err="1" smtClean="0">
                <a:ea typeface="+mn-ea"/>
                <a:cs typeface="+mn-cs"/>
              </a:rPr>
              <a:t>MaSC</a:t>
            </a:r>
            <a:r>
              <a:rPr lang="en-GB" dirty="0" smtClean="0">
                <a:ea typeface="+mn-ea"/>
                <a:cs typeface="+mn-cs"/>
              </a:rPr>
              <a:t>? Who we are? Why be involved? (Martin Hingley)</a:t>
            </a:r>
          </a:p>
          <a:p>
            <a:pPr indent="-274320" eaLnBrk="1" fontAlgn="auto" hangingPunct="1">
              <a:spcAft>
                <a:spcPts val="0"/>
              </a:spcAft>
              <a:defRPr/>
            </a:pPr>
            <a:endParaRPr lang="en-GB" dirty="0" smtClean="0">
              <a:ea typeface="+mn-ea"/>
              <a:cs typeface="+mn-cs"/>
            </a:endParaRPr>
          </a:p>
          <a:p>
            <a:pPr indent="-274320" eaLnBrk="1" fontAlgn="auto" hangingPunct="1">
              <a:spcAft>
                <a:spcPts val="0"/>
              </a:spcAft>
              <a:defRPr/>
            </a:pPr>
            <a:r>
              <a:rPr lang="en-GB" dirty="0" smtClean="0">
                <a:ea typeface="+mn-ea"/>
                <a:cs typeface="+mn-cs"/>
              </a:rPr>
              <a:t>Sustainability dimensions (Eliseo Vilalta-Perdomo)</a:t>
            </a:r>
          </a:p>
          <a:p>
            <a:pPr marL="343217" indent="-274320" eaLnBrk="1" fontAlgn="auto" hangingPunct="1">
              <a:spcAft>
                <a:spcPts val="0"/>
              </a:spcAft>
              <a:defRPr/>
            </a:pPr>
            <a:endParaRPr lang="en-GB" dirty="0" smtClean="0">
              <a:ea typeface="+mn-ea"/>
              <a:cs typeface="+mn-cs"/>
            </a:endParaRPr>
          </a:p>
          <a:p>
            <a:pPr marL="343217" indent="-274320" eaLnBrk="1" fontAlgn="auto" hangingPunct="1">
              <a:spcAft>
                <a:spcPts val="0"/>
              </a:spcAft>
              <a:defRPr/>
            </a:pPr>
            <a:r>
              <a:rPr lang="en-GB" dirty="0" smtClean="0">
                <a:ea typeface="+mn-ea"/>
                <a:cs typeface="+mn-cs"/>
              </a:rPr>
              <a:t>Workshop (All the participants)</a:t>
            </a:r>
            <a:endParaRPr lang="en-GB" sz="2000" dirty="0">
              <a:ea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idx="4294967295"/>
          </p:nvPr>
        </p:nvSpPr>
        <p:spPr/>
        <p:txBody>
          <a:bodyPr/>
          <a:lstStyle/>
          <a:p>
            <a:r>
              <a:rPr lang="en-GB" smtClean="0">
                <a:ea typeface="ＭＳ Ｐゴシック"/>
                <a:cs typeface="ＭＳ Ｐゴシック"/>
              </a:rPr>
              <a:t>Isssues</a:t>
            </a:r>
          </a:p>
        </p:txBody>
      </p:sp>
      <p:sp>
        <p:nvSpPr>
          <p:cNvPr id="53251" name="Rectangle 3"/>
          <p:cNvSpPr>
            <a:spLocks noGrp="1"/>
          </p:cNvSpPr>
          <p:nvPr>
            <p:ph type="body" idx="4294967295"/>
          </p:nvPr>
        </p:nvSpPr>
        <p:spPr/>
        <p:txBody>
          <a:bodyPr/>
          <a:lstStyle/>
          <a:p>
            <a:pPr>
              <a:lnSpc>
                <a:spcPct val="80000"/>
              </a:lnSpc>
            </a:pPr>
            <a:r>
              <a:rPr lang="en-GB" sz="1200" smtClean="0">
                <a:ea typeface="ＭＳ Ｐゴシック"/>
                <a:cs typeface="ＭＳ Ｐゴシック"/>
              </a:rPr>
              <a:t>Charles Dennis: (Marketting) Consumer Behaviours – change needs to be done over a longer period – underlying trends – tracing publicity/media effects over time (eg free range eggs)</a:t>
            </a:r>
          </a:p>
          <a:p>
            <a:pPr>
              <a:lnSpc>
                <a:spcPct val="80000"/>
              </a:lnSpc>
            </a:pPr>
            <a:r>
              <a:rPr lang="en-GB" sz="1200" smtClean="0">
                <a:ea typeface="ＭＳ Ｐゴシック"/>
                <a:cs typeface="ＭＳ Ｐゴシック"/>
              </a:rPr>
              <a:t>Alan Robson – Dealing with primary producers (diary, pig, unviable at present) – arable doing reasonably well at present – dependent on oil / fertiliser prices.  Threats.  Retailers – efficiency/security (food safety) engaging with big industries taught a lot.  Global changes – agendas changing Unilever etc coming together – Value creation…interest is shape of things for the primary producers (UK and overseas).  How do we feed our cities – cities / modern agriculture fairly unsustainable.  Linking applied sciences to social sciences.  More to worry about now than for a long time….. Efficient production but at producer end not sustainable</a:t>
            </a:r>
          </a:p>
          <a:p>
            <a:pPr>
              <a:lnSpc>
                <a:spcPct val="80000"/>
              </a:lnSpc>
            </a:pPr>
            <a:r>
              <a:rPr lang="en-GB" sz="1200" smtClean="0">
                <a:ea typeface="ＭＳ Ｐゴシック"/>
                <a:cs typeface="ＭＳ Ｐゴシック"/>
              </a:rPr>
              <a:t>Terry Miller – Environmental advisor /sustainable communties – environmental behaviour and sustainability – wrestling with idea what sustainability is – mapping local with the global – mapping what those connections are.  Believe in local as the next revolution . Come up to buffer about believing the solution lies with Big Corporations / big solutions – issues to do with power / control – undersetimated peoples ability to come up with own solutions / feed themselves  - sufficient critcal mass  - but have to do the caluculations (can we feed our city – but cant deny our global interactions – joined the local to the global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54275" name="Rectangle 3"/>
          <p:cNvSpPr>
            <a:spLocks noGrp="1"/>
          </p:cNvSpPr>
          <p:nvPr>
            <p:ph type="body" idx="4294967295"/>
          </p:nvPr>
        </p:nvSpPr>
        <p:spPr/>
        <p:txBody>
          <a:bodyPr/>
          <a:lstStyle/>
          <a:p>
            <a:pPr>
              <a:lnSpc>
                <a:spcPct val="80000"/>
              </a:lnSpc>
            </a:pPr>
            <a:r>
              <a:rPr lang="en-GB" sz="1000" smtClean="0">
                <a:ea typeface="ＭＳ Ｐゴシック"/>
                <a:cs typeface="ＭＳ Ｐゴシック"/>
              </a:rPr>
              <a:t>Nick Cheffins – Consultancy/PT lecturer/ Biologist (cycles) – fixation on closing loops – can be developed at a range of different sizes – from v large scale (Nocton) through to much smaller scales (return to allotment development) – calculations re inherent viability.  Don’t get away from ‘3for 1’ culture / waste – how to communicate/debate/ market core issues and seeing oppositions to it (eg initial marketing of GM) – need to learn from this re marketing/ideas.  Next stages mix of evolution and revolution.  Need to transform some things and need to do it quickly.  Now things happening on unthought of timescales – will pay very big bills (costs of food / social disslcation)</a:t>
            </a:r>
          </a:p>
          <a:p>
            <a:pPr>
              <a:lnSpc>
                <a:spcPct val="80000"/>
              </a:lnSpc>
            </a:pPr>
            <a:r>
              <a:rPr lang="en-GB" sz="1000" smtClean="0">
                <a:ea typeface="ＭＳ Ｐゴシック"/>
                <a:cs typeface="ＭＳ Ｐゴシック"/>
              </a:rPr>
              <a:t>Jo Holmes – Lindum – background in construction.  Building for Bavvover etc – finding practical sets of solutions to budgets (and M&amp;S reacting to the communities).  Headline issues – eg recycling rainwater (tcks the box and may attract some funding) – once built buildings why do most of the equipment come from other parts of EU not locally.  Wider construction industry – nature of tendering processses – legislation led – need to know we are on a level playing field with our competitors – sustainability is not something we have to do if the clients want it we can do it…..</a:t>
            </a:r>
          </a:p>
          <a:p>
            <a:pPr>
              <a:lnSpc>
                <a:spcPct val="80000"/>
              </a:lnSpc>
            </a:pPr>
            <a:r>
              <a:rPr lang="en-GB" sz="1000" smtClean="0">
                <a:ea typeface="ＭＳ Ｐゴシック"/>
                <a:cs typeface="ＭＳ Ｐゴシック"/>
              </a:rPr>
              <a:t>MH: Surprisingly little connections / connectivity between companies at different levels within supply chain.  Extroadinary disconnection between all industries at all levels in Lincolnshire</a:t>
            </a:r>
          </a:p>
          <a:p>
            <a:pPr>
              <a:lnSpc>
                <a:spcPct val="80000"/>
              </a:lnSpc>
            </a:pPr>
            <a:r>
              <a:rPr lang="en-GB" sz="1000" smtClean="0">
                <a:ea typeface="ＭＳ Ｐゴシック"/>
                <a:cs typeface="ＭＳ Ｐゴシック"/>
              </a:rPr>
              <a:t>NC: Digestors – conferences being kept together because it was the first time bsuinesses had had time to talk to each other – loss of face-to-face communication (eg within Engineering) – sideeffect of modern ease of communication..further DISCONNECTS</a:t>
            </a:r>
          </a:p>
          <a:p>
            <a:pPr>
              <a:lnSpc>
                <a:spcPct val="80000"/>
              </a:lnSpc>
            </a:pPr>
            <a:r>
              <a:rPr lang="en-GB" sz="1000" smtClean="0">
                <a:ea typeface="ＭＳ Ｐゴシック"/>
                <a:cs typeface="ＭＳ Ｐゴシック"/>
              </a:rPr>
              <a:t>MH: importing labour ….</a:t>
            </a:r>
          </a:p>
          <a:p>
            <a:pPr>
              <a:lnSpc>
                <a:spcPct val="80000"/>
              </a:lnSpc>
            </a:pPr>
            <a:endParaRPr lang="en-GB" sz="10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55299" name="Rectangle 3"/>
          <p:cNvSpPr>
            <a:spLocks noGrp="1"/>
          </p:cNvSpPr>
          <p:nvPr>
            <p:ph type="body" idx="4294967295"/>
          </p:nvPr>
        </p:nvSpPr>
        <p:spPr/>
        <p:txBody>
          <a:bodyPr/>
          <a:lstStyle/>
          <a:p>
            <a:pPr>
              <a:lnSpc>
                <a:spcPct val="80000"/>
              </a:lnSpc>
            </a:pPr>
            <a:r>
              <a:rPr lang="en-GB" sz="1400" smtClean="0">
                <a:ea typeface="ＭＳ Ｐゴシック"/>
                <a:cs typeface="ＭＳ Ｐゴシック"/>
              </a:rPr>
              <a:t>Kwesi Aggrey: Univ of Lincoln.  Connectivity – wider spectrum – lack of co-ordination among actors when comes to food supply.  Definitions exist for Efficiency and Effectiveness – but not sustainability.  But society is not static keeps changing so impossible to get a stable definition – need to bring actors together to negotiate discuss how we sustainability….  Cannot depend on specific professional bodies to determine what society should think…  How to bring people together to produce solutions / think imaginatively about problems – always leave out one or 2 groups of people who would be very important – basic groups/people) – how to create a network / coordination system to sustain discussion</a:t>
            </a:r>
          </a:p>
          <a:p>
            <a:pPr>
              <a:lnSpc>
                <a:spcPct val="80000"/>
              </a:lnSpc>
            </a:pPr>
            <a:r>
              <a:rPr lang="en-GB" sz="1400" smtClean="0">
                <a:ea typeface="ＭＳ Ｐゴシック"/>
                <a:cs typeface="ＭＳ Ｐゴシック"/>
              </a:rPr>
              <a:t>MH: struck by how people report in business the retail trading etc.  Need for Corps to show year on year GROWTH.  Share-rating – Endless growth or not successful – the way we report sustainabaility is wrong</a:t>
            </a:r>
          </a:p>
          <a:p>
            <a:pPr>
              <a:lnSpc>
                <a:spcPct val="80000"/>
              </a:lnSpc>
            </a:pPr>
            <a:r>
              <a:rPr lang="en-GB" sz="1400" smtClean="0">
                <a:ea typeface="ＭＳ Ｐゴシック"/>
                <a:cs typeface="ＭＳ Ｐゴシック"/>
              </a:rPr>
              <a:t>NC : comes back to a mature society – a healthier, happier society, dependence on support services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56323" name="Rectangle 3"/>
          <p:cNvSpPr>
            <a:spLocks noGrp="1"/>
          </p:cNvSpPr>
          <p:nvPr>
            <p:ph type="body" idx="4294967295"/>
          </p:nvPr>
        </p:nvSpPr>
        <p:spPr/>
        <p:txBody>
          <a:bodyPr/>
          <a:lstStyle/>
          <a:p>
            <a:pPr>
              <a:lnSpc>
                <a:spcPct val="80000"/>
              </a:lnSpc>
            </a:pPr>
            <a:r>
              <a:rPr lang="en-GB" sz="1000" smtClean="0">
                <a:ea typeface="ＭＳ Ｐゴシック"/>
                <a:cs typeface="ＭＳ Ｐゴシック"/>
              </a:rPr>
              <a:t>Martin Hodgkinson: Lincolnshire as a place to debate/discuss these issues.  Construction background.  Charitable projects in UK and overseas.  Interest in what keeps communities society – makes them sustainable – making lifestyles worth living.  Gloabbly don’t think society knows how to manage itseldf. Global governance? Global democracy.  Fastest communication – rapid societal change – not working out how to grapple with it.</a:t>
            </a:r>
          </a:p>
          <a:p>
            <a:pPr>
              <a:lnSpc>
                <a:spcPct val="80000"/>
              </a:lnSpc>
            </a:pPr>
            <a:r>
              <a:rPr lang="en-GB" sz="1000" smtClean="0">
                <a:ea typeface="ＭＳ Ｐゴシック"/>
                <a:cs typeface="ＭＳ Ｐゴシック"/>
              </a:rPr>
              <a:t>Martha Vahl: CERD Centre for Education Research and development – University of Lincoln – Student as producer (evaluation) – sustainability of this.  Example in the USA where birds dying – ask the question why – short-term solutions (eg growing crops well – but birds dying) – got a cookie of our own diet.  Product of the science we have produced……  Profit matters – and we organise around this.  Intersted in communities – stakeholders? Shareholders? What of other ideas of community? Very different values / different concerns.  If people change what they do others will be effected (eg if people grow there own…) how as researchers can we research this so that at least to some sense we can act in a way that is sensible…..Sustainability – I can change my course of action if I know what you are going to do.  Co-operation/coordination through reasearch – we don’t have to agree on the aims/values – but we can co-ordinate? What are the side-effects.  Science is slowly realising there are people involved (not just abstractable objectives) – can we sustain something like ‘knowledge’ that  sustains people to act (better)…</a:t>
            </a:r>
          </a:p>
          <a:p>
            <a:pPr>
              <a:lnSpc>
                <a:spcPct val="80000"/>
              </a:lnSpc>
            </a:pPr>
            <a:r>
              <a:rPr lang="en-GB" sz="1000" smtClean="0">
                <a:ea typeface="ＭＳ Ｐゴシック"/>
                <a:cs typeface="ＭＳ Ｐゴシック"/>
              </a:rPr>
              <a:t>NC: Changes make the whole ‘social ecosystem’ change – issues about how we handle new technologies.  Much of Knowledge is hidden away (developed for a company) – e.g. GM, sustainable technolgoy – lack of arbitration at the consumer end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57347" name="Rectangle 3"/>
          <p:cNvSpPr>
            <a:spLocks noGrp="1"/>
          </p:cNvSpPr>
          <p:nvPr>
            <p:ph type="body" idx="4294967295"/>
          </p:nvPr>
        </p:nvSpPr>
        <p:spPr/>
        <p:txBody>
          <a:bodyPr/>
          <a:lstStyle/>
          <a:p>
            <a:pPr>
              <a:lnSpc>
                <a:spcPct val="80000"/>
              </a:lnSpc>
            </a:pPr>
            <a:r>
              <a:rPr lang="en-GB" sz="1200" smtClean="0">
                <a:ea typeface="ＭＳ Ｐゴシック"/>
                <a:cs typeface="ＭＳ Ｐゴシック"/>
              </a:rPr>
              <a:t>Martin Hingley: Professor of Marketting (a returned Lincolnian) regeneration from an industrial city to something else.  Agricultural background – across to food chain – producers to retailers.  Profound changes – Holbeach when started it was local workforce now short-term globalised workforce) sustainable communities in these towns.  Dislocation with the food industry. Research doen and published about who primary producers engage with retailers / the power interface.</a:t>
            </a:r>
          </a:p>
          <a:p>
            <a:pPr>
              <a:lnSpc>
                <a:spcPct val="80000"/>
              </a:lnSpc>
            </a:pPr>
            <a:r>
              <a:rPr lang="en-GB" sz="1200" smtClean="0">
                <a:ea typeface="ＭＳ Ｐゴシック"/>
                <a:cs typeface="ＭＳ Ｐゴシック"/>
              </a:rPr>
              <a:t>Eliseo Perdomo Vilalta – Mexico – key exporter of  people (to US).</a:t>
            </a:r>
          </a:p>
          <a:p>
            <a:pPr>
              <a:lnSpc>
                <a:spcPct val="80000"/>
              </a:lnSpc>
            </a:pPr>
            <a:r>
              <a:rPr lang="en-GB" sz="1200" smtClean="0">
                <a:ea typeface="ＭＳ Ｐゴシック"/>
                <a:cs typeface="ＭＳ Ｐゴシック"/>
              </a:rPr>
              <a:t>MH: high culture of not working in UK – health and social consequences.  Diet issues</a:t>
            </a:r>
          </a:p>
          <a:p>
            <a:pPr>
              <a:lnSpc>
                <a:spcPct val="80000"/>
              </a:lnSpc>
            </a:pPr>
            <a:r>
              <a:rPr lang="en-GB" sz="1200" smtClean="0">
                <a:ea typeface="ＭＳ Ｐゴシック"/>
                <a:cs typeface="ＭＳ Ｐゴシック"/>
              </a:rPr>
              <a:t>E P-V:  How many specialist food shops appearing – how to consider communties – communities within communities.  Ghetoisation.</a:t>
            </a:r>
          </a:p>
          <a:p>
            <a:pPr>
              <a:lnSpc>
                <a:spcPct val="80000"/>
              </a:lnSpc>
            </a:pPr>
            <a:r>
              <a:rPr lang="en-GB" sz="1200" smtClean="0">
                <a:ea typeface="ＭＳ Ｐゴシック"/>
                <a:cs typeface="ＭＳ Ｐゴシック"/>
              </a:rPr>
              <a:t>MPH – speed of communication and how business manages and conducts itself.  E.g. mobile phones in Africa / developing countries</a:t>
            </a:r>
          </a:p>
          <a:p>
            <a:pPr>
              <a:lnSpc>
                <a:spcPct val="80000"/>
              </a:lnSpc>
            </a:pPr>
            <a:r>
              <a:rPr lang="en-GB" sz="1200" smtClean="0">
                <a:ea typeface="ＭＳ Ｐゴシック"/>
                <a:cs typeface="ＭＳ Ｐゴシック"/>
              </a:rPr>
              <a:t>MPH – technology usage – and creating opportunities using technologies in other countries.  New Business Opportunities</a:t>
            </a:r>
          </a:p>
          <a:p>
            <a:pPr>
              <a:lnSpc>
                <a:spcPct val="80000"/>
              </a:lnSpc>
            </a:pPr>
            <a:r>
              <a:rPr lang="en-GB" sz="1200" smtClean="0">
                <a:ea typeface="ＭＳ Ｐゴシック"/>
                <a:cs typeface="ＭＳ Ｐゴシック"/>
              </a:rPr>
              <a:t>NC: How this will effect food chain management?</a:t>
            </a:r>
          </a:p>
          <a:p>
            <a:pPr>
              <a:lnSpc>
                <a:spcPct val="80000"/>
              </a:lnSpc>
            </a:pPr>
            <a:r>
              <a:rPr lang="en-GB" sz="1200" smtClean="0">
                <a:ea typeface="ＭＳ Ｐゴシック"/>
                <a:cs typeface="ＭＳ Ｐゴシック"/>
              </a:rPr>
              <a:t>KA:  How do we think of sustainability?  Is it group dependent? (ie different for consumers, producers, poliitians) a global concept – or a moving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58371" name="Rectangle 3"/>
          <p:cNvSpPr>
            <a:spLocks noGrp="1"/>
          </p:cNvSpPr>
          <p:nvPr>
            <p:ph type="body" idx="4294967295"/>
          </p:nvPr>
        </p:nvSpPr>
        <p:spPr/>
        <p:txBody>
          <a:bodyPr/>
          <a:lstStyle/>
          <a:p>
            <a:r>
              <a:rPr lang="en-GB" smtClean="0">
                <a:ea typeface="ＭＳ Ｐゴシック"/>
                <a:cs typeface="ＭＳ Ｐゴシック"/>
              </a:rPr>
              <a:t>NC: Questions of scope and boundaries of the notion of sustainability</a:t>
            </a:r>
          </a:p>
          <a:p>
            <a:r>
              <a:rPr lang="en-GB" smtClean="0">
                <a:ea typeface="ＭＳ Ｐゴシック"/>
                <a:cs typeface="ＭＳ Ｐゴシック"/>
              </a:rPr>
              <a:t>NC: Biological/ecological perspective – where do the feedback loops/circles close – linear/nonlinear process?  What do parts of the cycle depend on…….  Resources in and out of the ‘system’ / production cycles..on any scale….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pPr eaLnBrk="1" hangingPunct="1"/>
            <a:endParaRPr lang="en-GB" smtClean="0">
              <a:ea typeface="ＭＳ Ｐゴシック"/>
              <a:cs typeface="ＭＳ Ｐゴシック"/>
            </a:endParaRPr>
          </a:p>
        </p:txBody>
      </p:sp>
      <p:sp>
        <p:nvSpPr>
          <p:cNvPr id="48130" name="Content Placeholder 2"/>
          <p:cNvSpPr>
            <a:spLocks noGrp="1"/>
          </p:cNvSpPr>
          <p:nvPr>
            <p:ph idx="1"/>
          </p:nvPr>
        </p:nvSpPr>
        <p:spPr/>
        <p:txBody>
          <a:bodyPr/>
          <a:lstStyle/>
          <a:p>
            <a:pPr marL="69850" indent="0" eaLnBrk="1" fontAlgn="t" hangingPunct="1">
              <a:buFont typeface="Wingdings 2" pitchFamily="18" charset="2"/>
              <a:buNone/>
            </a:pPr>
            <a:r>
              <a:rPr lang="en-GB" b="1" smtClean="0">
                <a:ea typeface="ＭＳ Ｐゴシック"/>
                <a:cs typeface="ＭＳ Ｐゴシック"/>
              </a:rPr>
              <a:t>12:10-13:00</a:t>
            </a:r>
            <a:endParaRPr lang="en-GB" smtClean="0">
              <a:ea typeface="ＭＳ Ｐゴシック"/>
              <a:cs typeface="ＭＳ Ｐゴシック"/>
            </a:endParaRPr>
          </a:p>
          <a:p>
            <a:pPr marL="69850" indent="0" eaLnBrk="1" fontAlgn="t" hangingPunct="1">
              <a:buFont typeface="Wingdings 2" pitchFamily="18" charset="2"/>
              <a:buNone/>
            </a:pPr>
            <a:endParaRPr lang="en-GB" u="sng" smtClean="0">
              <a:ea typeface="ＭＳ Ｐゴシック"/>
              <a:cs typeface="ＭＳ Ｐゴシック"/>
            </a:endParaRPr>
          </a:p>
          <a:p>
            <a:pPr marL="69850" indent="0" eaLnBrk="1" fontAlgn="t" hangingPunct="1">
              <a:buFont typeface="Wingdings 2" pitchFamily="18" charset="2"/>
              <a:buNone/>
            </a:pPr>
            <a:r>
              <a:rPr lang="en-GB" u="sng" smtClean="0">
                <a:ea typeface="ＭＳ Ｐゴシック"/>
                <a:cs typeface="ＭＳ Ｐゴシック"/>
              </a:rPr>
              <a:t>Exercise 2</a:t>
            </a:r>
            <a:r>
              <a:rPr lang="en-GB" smtClean="0">
                <a:ea typeface="ＭＳ Ｐゴシック"/>
                <a:cs typeface="ＭＳ Ｐゴシック"/>
              </a:rPr>
              <a:t>: To propose different research questions emerging from exercise 1 - with the hope of informing both academic and local practitioners about how this topic will be evolving in the coming years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idx="4294967295"/>
          </p:nvPr>
        </p:nvSpPr>
        <p:spPr/>
        <p:txBody>
          <a:bodyPr/>
          <a:lstStyle/>
          <a:p>
            <a:r>
              <a:rPr lang="en-GB" sz="3600" smtClean="0">
                <a:ea typeface="ＭＳ Ｐゴシック"/>
                <a:cs typeface="ＭＳ Ｐゴシック"/>
              </a:rPr>
              <a:t>Blue Skies Thinking </a:t>
            </a:r>
            <a:br>
              <a:rPr lang="en-GB" sz="3600" smtClean="0">
                <a:ea typeface="ＭＳ Ｐゴシック"/>
                <a:cs typeface="ＭＳ Ｐゴシック"/>
              </a:rPr>
            </a:br>
            <a:r>
              <a:rPr lang="en-GB" sz="3600" smtClean="0">
                <a:ea typeface="ＭＳ Ｐゴシック"/>
                <a:cs typeface="ＭＳ Ｐゴシック"/>
              </a:rPr>
              <a:t>(the Bill Gates List …!)</a:t>
            </a:r>
          </a:p>
        </p:txBody>
      </p:sp>
      <p:sp>
        <p:nvSpPr>
          <p:cNvPr id="59395" name="Rectangle 3"/>
          <p:cNvSpPr>
            <a:spLocks noGrp="1"/>
          </p:cNvSpPr>
          <p:nvPr>
            <p:ph type="body" idx="4294967295"/>
          </p:nvPr>
        </p:nvSpPr>
        <p:spPr/>
        <p:txBody>
          <a:bodyPr/>
          <a:lstStyle/>
          <a:p>
            <a:pPr>
              <a:lnSpc>
                <a:spcPct val="80000"/>
              </a:lnSpc>
            </a:pPr>
            <a:r>
              <a:rPr lang="en-GB" sz="1600" smtClean="0">
                <a:ea typeface="ＭＳ Ｐゴシック"/>
                <a:cs typeface="ＭＳ Ｐゴシック"/>
              </a:rPr>
              <a:t>Measurements of Well-being: Happiness Index – self reporting – with regards to food and people producing food.  (10% sampled annually – Household survey) – but problem of acting on this measure once you have measured it!!</a:t>
            </a:r>
          </a:p>
          <a:p>
            <a:pPr>
              <a:lnSpc>
                <a:spcPct val="80000"/>
              </a:lnSpc>
            </a:pPr>
            <a:r>
              <a:rPr lang="en-GB" sz="1600" smtClean="0">
                <a:ea typeface="ＭＳ Ｐゴシック"/>
                <a:cs typeface="ＭＳ Ｐゴシック"/>
              </a:rPr>
              <a:t>Calculating the impact of local businesses (versus importing) – and the environmental impact</a:t>
            </a:r>
          </a:p>
          <a:p>
            <a:pPr>
              <a:lnSpc>
                <a:spcPct val="80000"/>
              </a:lnSpc>
            </a:pPr>
            <a:r>
              <a:rPr lang="en-GB" sz="1600" smtClean="0">
                <a:ea typeface="ＭＳ Ｐゴシック"/>
                <a:cs typeface="ＭＳ Ｐゴシック"/>
              </a:rPr>
              <a:t>Identifying where the key producers of (e.g waste, pollution) come from</a:t>
            </a:r>
          </a:p>
          <a:p>
            <a:pPr>
              <a:lnSpc>
                <a:spcPct val="80000"/>
              </a:lnSpc>
            </a:pPr>
            <a:r>
              <a:rPr lang="en-GB" sz="1600" smtClean="0">
                <a:ea typeface="ＭＳ Ｐゴシック"/>
                <a:cs typeface="ＭＳ Ｐゴシック"/>
              </a:rPr>
              <a:t>How do we use our students work – commissioning students (students as producer) – connecting these and focussing with outside interests – how to steer students endeavours…</a:t>
            </a:r>
          </a:p>
          <a:p>
            <a:pPr>
              <a:lnSpc>
                <a:spcPct val="80000"/>
              </a:lnSpc>
            </a:pPr>
            <a:r>
              <a:rPr lang="en-GB" sz="1600" smtClean="0">
                <a:ea typeface="ＭＳ Ｐゴシック"/>
                <a:cs typeface="ＭＳ Ｐゴシック"/>
              </a:rPr>
              <a:t>Travel and tourism – ideas and marketing (e.g marketing Lincolnshire)</a:t>
            </a:r>
          </a:p>
          <a:p>
            <a:pPr>
              <a:lnSpc>
                <a:spcPct val="80000"/>
              </a:lnSpc>
            </a:pPr>
            <a:endParaRPr lang="en-GB" sz="1600" smtClean="0">
              <a:ea typeface="ＭＳ Ｐゴシック"/>
              <a:cs typeface="ＭＳ Ｐゴシック"/>
            </a:endParaRPr>
          </a:p>
          <a:p>
            <a:pPr>
              <a:lnSpc>
                <a:spcPct val="80000"/>
              </a:lnSpc>
            </a:pPr>
            <a:endParaRPr lang="en-GB" sz="16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idx="4294967295"/>
          </p:nvPr>
        </p:nvSpPr>
        <p:spPr/>
        <p:txBody>
          <a:bodyPr/>
          <a:lstStyle/>
          <a:p>
            <a:r>
              <a:rPr lang="en-GB" smtClean="0">
                <a:ea typeface="ＭＳ Ｐゴシック"/>
                <a:cs typeface="ＭＳ Ｐゴシック"/>
              </a:rPr>
              <a:t>Within Our Grasp ….</a:t>
            </a:r>
            <a:br>
              <a:rPr lang="en-GB" smtClean="0">
                <a:ea typeface="ＭＳ Ｐゴシック"/>
                <a:cs typeface="ＭＳ Ｐゴシック"/>
              </a:rPr>
            </a:br>
            <a:r>
              <a:rPr lang="en-GB" sz="2800" smtClean="0">
                <a:ea typeface="ＭＳ Ｐゴシック"/>
                <a:cs typeface="ＭＳ Ｐゴシック"/>
              </a:rPr>
              <a:t>(thought leadership in Lincolnshire?)</a:t>
            </a:r>
          </a:p>
        </p:txBody>
      </p:sp>
      <p:sp>
        <p:nvSpPr>
          <p:cNvPr id="60419" name="Rectangle 3"/>
          <p:cNvSpPr>
            <a:spLocks noGrp="1"/>
          </p:cNvSpPr>
          <p:nvPr>
            <p:ph type="body" idx="4294967295"/>
          </p:nvPr>
        </p:nvSpPr>
        <p:spPr/>
        <p:txBody>
          <a:bodyPr/>
          <a:lstStyle/>
          <a:p>
            <a:pPr>
              <a:lnSpc>
                <a:spcPct val="80000"/>
              </a:lnSpc>
            </a:pPr>
            <a:r>
              <a:rPr lang="en-GB" sz="1800" smtClean="0">
                <a:ea typeface="ＭＳ Ｐゴシック"/>
                <a:cs typeface="ＭＳ Ｐゴシック"/>
              </a:rPr>
              <a:t>Connectivity – value adding / marketing. consumer aspect</a:t>
            </a:r>
          </a:p>
          <a:p>
            <a:pPr>
              <a:lnSpc>
                <a:spcPct val="80000"/>
              </a:lnSpc>
            </a:pPr>
            <a:r>
              <a:rPr lang="en-GB" sz="1800" smtClean="0">
                <a:ea typeface="ＭＳ Ｐゴシック"/>
                <a:cs typeface="ＭＳ Ｐゴシック"/>
              </a:rPr>
              <a:t>Food chain challenges – communities of businesses all focussing on same client (ie selling to M&amp;S) – cooperation across the value chain is difficult. Silo mentality – exclusivity of supply chain.  Ramification back through the chain (e.g. to construction) – global supply chains</a:t>
            </a:r>
          </a:p>
          <a:p>
            <a:pPr>
              <a:lnSpc>
                <a:spcPct val="80000"/>
              </a:lnSpc>
            </a:pPr>
            <a:r>
              <a:rPr lang="en-GB" sz="1800" smtClean="0">
                <a:ea typeface="ＭＳ Ｐゴシック"/>
                <a:cs typeface="ＭＳ Ｐゴシック"/>
              </a:rPr>
              <a:t>Poacher Cheese – example of a business dropping out of a supply chain.  UInteresting to explore the connectivities they have created in this process</a:t>
            </a:r>
          </a:p>
          <a:p>
            <a:pPr>
              <a:lnSpc>
                <a:spcPct val="80000"/>
              </a:lnSpc>
            </a:pPr>
            <a:r>
              <a:rPr lang="en-GB" sz="1800" smtClean="0">
                <a:ea typeface="ＭＳ Ｐゴシック"/>
                <a:cs typeface="ＭＳ Ｐゴシック"/>
              </a:rPr>
              <a:t>Creativity from smaller industries (Lime Tree Pantry) </a:t>
            </a:r>
          </a:p>
          <a:p>
            <a:pPr>
              <a:lnSpc>
                <a:spcPct val="80000"/>
              </a:lnSpc>
            </a:pPr>
            <a:r>
              <a:rPr lang="en-GB" sz="1800" smtClean="0">
                <a:ea typeface="ＭＳ Ｐゴシック"/>
                <a:cs typeface="ＭＳ Ｐゴシック"/>
              </a:rPr>
              <a:t>A mature industry re-invents itself</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62467" name="Rectangle 3"/>
          <p:cNvSpPr>
            <a:spLocks noGrp="1"/>
          </p:cNvSpPr>
          <p:nvPr>
            <p:ph type="body" idx="4294967295"/>
          </p:nvPr>
        </p:nvSpPr>
        <p:spPr/>
        <p:txBody>
          <a:bodyPr/>
          <a:lstStyle/>
          <a:p>
            <a:pPr>
              <a:lnSpc>
                <a:spcPct val="80000"/>
              </a:lnSpc>
            </a:pPr>
            <a:r>
              <a:rPr lang="en-GB" sz="1400" smtClean="0">
                <a:ea typeface="ＭＳ Ｐゴシック"/>
                <a:cs typeface="ＭＳ Ｐゴシック"/>
              </a:rPr>
              <a:t>Not just the What also the How – ie could we invite people to this group to discuss in depth more about the ideas about how to support businesses in the food chain</a:t>
            </a:r>
          </a:p>
          <a:p>
            <a:pPr>
              <a:lnSpc>
                <a:spcPct val="80000"/>
              </a:lnSpc>
            </a:pPr>
            <a:r>
              <a:rPr lang="en-GB" sz="1400" smtClean="0">
                <a:ea typeface="ＭＳ Ｐゴシック"/>
                <a:cs typeface="ＭＳ Ｐゴシック"/>
              </a:rPr>
              <a:t>How to connect aspects of the food chain to its wider benefits – eg allotments – if aspects of the food chain can add to other elements (eg Local Authorities in Birmingham) – could we develop a partnership with the City of Lincoln (now with Green Charter) to extend ideas – broaden the Green Charter from the usual suspects to a broader conversations – eg to explore the interest of communities to grow their own food (driver in BHam – was to grow speciality foods) – links to communities where 2</a:t>
            </a:r>
            <a:r>
              <a:rPr lang="en-GB" sz="1400" baseline="30000" smtClean="0">
                <a:ea typeface="ＭＳ Ｐゴシック"/>
                <a:cs typeface="ＭＳ Ｐゴシック"/>
              </a:rPr>
              <a:t>nd</a:t>
            </a:r>
            <a:r>
              <a:rPr lang="en-GB" sz="1400" smtClean="0">
                <a:ea typeface="ＭＳ Ｐゴシック"/>
                <a:cs typeface="ＭＳ Ｐゴシック"/>
              </a:rPr>
              <a:t>/3</a:t>
            </a:r>
            <a:r>
              <a:rPr lang="en-GB" sz="1400" baseline="30000" smtClean="0">
                <a:ea typeface="ＭＳ Ｐゴシック"/>
                <a:cs typeface="ＭＳ Ｐゴシック"/>
              </a:rPr>
              <a:t>rd</a:t>
            </a:r>
            <a:r>
              <a:rPr lang="en-GB" sz="1400" smtClean="0">
                <a:ea typeface="ＭＳ Ｐゴシック"/>
                <a:cs typeface="ＭＳ Ｐゴシック"/>
              </a:rPr>
              <a:t> generation grew/cooked own food</a:t>
            </a:r>
          </a:p>
          <a:p>
            <a:pPr>
              <a:lnSpc>
                <a:spcPct val="80000"/>
              </a:lnSpc>
            </a:pPr>
            <a:r>
              <a:rPr lang="en-GB" sz="1400" smtClean="0">
                <a:ea typeface="ＭＳ Ｐゴシック"/>
                <a:cs typeface="ＭＳ Ｐゴシック"/>
              </a:rPr>
              <a:t>UK distance from growing / cooking – potential for communities to learn from others (especially new communities) </a:t>
            </a:r>
          </a:p>
          <a:p>
            <a:pPr>
              <a:lnSpc>
                <a:spcPct val="80000"/>
              </a:lnSpc>
            </a:pPr>
            <a:r>
              <a:rPr lang="en-GB" sz="1400" smtClean="0">
                <a:ea typeface="ＭＳ Ｐゴシック"/>
                <a:cs typeface="ＭＳ Ｐゴシック"/>
              </a:rPr>
              <a:t>shortening the food chain in the wolds  - wholesale hub (lacking in Lincolnshire)</a:t>
            </a:r>
          </a:p>
          <a:p>
            <a:pPr>
              <a:lnSpc>
                <a:spcPct val="80000"/>
              </a:lnSpc>
            </a:pPr>
            <a:r>
              <a:rPr lang="en-GB" sz="1400" smtClean="0">
                <a:ea typeface="ＭＳ Ｐゴシック"/>
                <a:cs typeface="ＭＳ Ｐゴシック"/>
              </a:rPr>
              <a:t>Where is a body of information ./ research to say to a farmer – ‘why don’t you think about your business differently?@ eg supporting the public good – value for public health (Strategic research)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GB" smtClean="0">
                <a:ea typeface="ＭＳ Ｐゴシック"/>
                <a:cs typeface="ＭＳ Ｐゴシック"/>
              </a:rPr>
              <a:t>Aims of this exercise</a:t>
            </a:r>
            <a:br>
              <a:rPr lang="en-GB" smtClean="0">
                <a:ea typeface="ＭＳ Ｐゴシック"/>
                <a:cs typeface="ＭＳ Ｐゴシック"/>
              </a:rPr>
            </a:br>
            <a:r>
              <a:rPr lang="en-GB" sz="3200" smtClean="0">
                <a:ea typeface="ＭＳ Ｐゴシック"/>
                <a:cs typeface="ＭＳ Ｐゴシック"/>
              </a:rPr>
              <a:t>Rationale</a:t>
            </a:r>
            <a:endParaRPr lang="en-GB" smtClean="0">
              <a:ea typeface="ＭＳ Ｐゴシック"/>
              <a:cs typeface="ＭＳ Ｐゴシック"/>
            </a:endParaRPr>
          </a:p>
        </p:txBody>
      </p:sp>
      <p:sp>
        <p:nvSpPr>
          <p:cNvPr id="15362" name="Content Placeholder 2"/>
          <p:cNvSpPr>
            <a:spLocks noGrp="1"/>
          </p:cNvSpPr>
          <p:nvPr>
            <p:ph idx="1"/>
          </p:nvPr>
        </p:nvSpPr>
        <p:spPr/>
        <p:txBody>
          <a:bodyPr/>
          <a:lstStyle/>
          <a:p>
            <a:pPr marL="92075" indent="0" eaLnBrk="1" hangingPunct="1">
              <a:buFont typeface="Wingdings 2" pitchFamily="-72" charset="2"/>
              <a:buNone/>
              <a:defRPr/>
            </a:pPr>
            <a:r>
              <a:rPr lang="en-GB" dirty="0" smtClean="0"/>
              <a:t>To explore </a:t>
            </a:r>
            <a:r>
              <a:rPr lang="en-GB" dirty="0"/>
              <a:t>the suitability of a sustainability think-tank in </a:t>
            </a:r>
            <a:r>
              <a:rPr lang="en-GB" dirty="0" smtClean="0"/>
              <a:t>Lincolnshire</a:t>
            </a:r>
            <a:r>
              <a:rPr lang="en-GB" dirty="0"/>
              <a:t> </a:t>
            </a:r>
            <a:r>
              <a:rPr lang="en-GB" dirty="0" smtClean="0"/>
              <a:t>that supports the development of a </a:t>
            </a:r>
            <a:r>
              <a:rPr lang="en-GB" b="1" dirty="0" smtClean="0"/>
              <a:t>research community</a:t>
            </a:r>
            <a:r>
              <a:rPr lang="en-GB" dirty="0" smtClean="0"/>
              <a:t> interested on identifying</a:t>
            </a:r>
            <a:r>
              <a:rPr lang="en-GB" b="1" dirty="0" smtClean="0"/>
              <a:t>:</a:t>
            </a:r>
          </a:p>
          <a:p>
            <a:pPr lvl="1" eaLnBrk="1" hangingPunct="1">
              <a:buFont typeface="Wingdings 2" pitchFamily="-72" charset="2"/>
              <a:buChar char=""/>
              <a:defRPr/>
            </a:pPr>
            <a:r>
              <a:rPr lang="en-GB" dirty="0" smtClean="0">
                <a:cs typeface="+mn-cs"/>
              </a:rPr>
              <a:t>links </a:t>
            </a:r>
            <a:r>
              <a:rPr lang="en-GB" dirty="0">
                <a:cs typeface="+mn-cs"/>
              </a:rPr>
              <a:t>between different actors</a:t>
            </a:r>
          </a:p>
          <a:p>
            <a:pPr lvl="1" eaLnBrk="1" hangingPunct="1">
              <a:buFont typeface="Wingdings 2" pitchFamily="-72" charset="2"/>
              <a:buChar char=""/>
              <a:defRPr/>
            </a:pPr>
            <a:r>
              <a:rPr lang="en-GB" dirty="0" smtClean="0">
                <a:cs typeface="+mn-cs"/>
              </a:rPr>
              <a:t>purposes, needs and interests</a:t>
            </a:r>
            <a:endParaRPr lang="en-GB" dirty="0">
              <a:cs typeface="+mn-cs"/>
            </a:endParaRPr>
          </a:p>
          <a:p>
            <a:pPr lvl="1" eaLnBrk="1" hangingPunct="1">
              <a:buFont typeface="Wingdings 2" pitchFamily="-72" charset="2"/>
              <a:buChar char=""/>
              <a:defRPr/>
            </a:pPr>
            <a:r>
              <a:rPr lang="en-GB" dirty="0">
                <a:cs typeface="+mn-cs"/>
              </a:rPr>
              <a:t>p</a:t>
            </a:r>
            <a:r>
              <a:rPr lang="en-GB" dirty="0" smtClean="0">
                <a:cs typeface="+mn-cs"/>
              </a:rPr>
              <a:t>otential trade-offs</a:t>
            </a:r>
          </a:p>
          <a:p>
            <a:pPr marL="92075" indent="0" eaLnBrk="1" hangingPunct="1">
              <a:buFont typeface="Wingdings 2" pitchFamily="-72" charset="2"/>
              <a:buNone/>
              <a:defRPr/>
            </a:pPr>
            <a:r>
              <a:rPr lang="en-GB" dirty="0" smtClean="0"/>
              <a:t>In </a:t>
            </a:r>
            <a:r>
              <a:rPr lang="en-GB" dirty="0"/>
              <a:t>order</a:t>
            </a:r>
            <a:r>
              <a:rPr lang="en-GB" dirty="0" smtClean="0"/>
              <a:t> to </a:t>
            </a:r>
            <a:r>
              <a:rPr lang="en-GB" b="1" dirty="0"/>
              <a:t>coordinate effective </a:t>
            </a:r>
            <a:r>
              <a:rPr lang="en-GB" dirty="0" smtClean="0"/>
              <a:t>sustainable development </a:t>
            </a:r>
            <a:r>
              <a:rPr lang="en-GB" b="1" dirty="0"/>
              <a:t>actions</a:t>
            </a:r>
          </a:p>
          <a:p>
            <a:pPr eaLnBrk="1" hangingPunct="1">
              <a:buFont typeface="Wingdings 2" pitchFamily="-72" charset="2"/>
              <a:buChar char=""/>
              <a:defRPr/>
            </a:pPr>
            <a:endParaRPr lang="en-GB" b="1" dirty="0" smtClean="0"/>
          </a:p>
          <a:p>
            <a:pPr eaLnBrk="1" hangingPunct="1">
              <a:buFont typeface="Wingdings 2" pitchFamily="-72" charset="2"/>
              <a:buChar char=""/>
              <a:defRPr/>
            </a:pPr>
            <a:endParaRPr lang="en-GB"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63491" name="Rectangle 3"/>
          <p:cNvSpPr>
            <a:spLocks noGrp="1"/>
          </p:cNvSpPr>
          <p:nvPr>
            <p:ph type="body" idx="4294967295"/>
          </p:nvPr>
        </p:nvSpPr>
        <p:spPr/>
        <p:txBody>
          <a:bodyPr/>
          <a:lstStyle/>
          <a:p>
            <a:pPr>
              <a:lnSpc>
                <a:spcPct val="80000"/>
              </a:lnSpc>
            </a:pPr>
            <a:r>
              <a:rPr lang="en-GB" sz="1600" smtClean="0">
                <a:ea typeface="ＭＳ Ｐゴシック"/>
                <a:cs typeface="ＭＳ Ｐゴシック"/>
              </a:rPr>
              <a:t>Drivers of poor health – Public Health concerns</a:t>
            </a:r>
          </a:p>
          <a:p>
            <a:pPr>
              <a:lnSpc>
                <a:spcPct val="80000"/>
              </a:lnSpc>
            </a:pPr>
            <a:r>
              <a:rPr lang="en-GB" sz="1600" smtClean="0">
                <a:ea typeface="ＭＳ Ｐゴシック"/>
                <a:cs typeface="ＭＳ Ｐゴシック"/>
              </a:rPr>
              <a:t>Marketing needs for making allotments user friendly – needs update – measuring welling.  Health on allotments (2 months subscription for allotments in businsess model = 1 year)</a:t>
            </a:r>
          </a:p>
          <a:p>
            <a:pPr>
              <a:lnSpc>
                <a:spcPct val="80000"/>
              </a:lnSpc>
            </a:pPr>
            <a:r>
              <a:rPr lang="en-GB" sz="1600" smtClean="0">
                <a:ea typeface="ＭＳ Ｐゴシック"/>
                <a:cs typeface="ＭＳ Ｐゴシック"/>
              </a:rPr>
              <a:t>Strategic modelling – scenario planning….</a:t>
            </a:r>
          </a:p>
          <a:p>
            <a:pPr>
              <a:lnSpc>
                <a:spcPct val="80000"/>
              </a:lnSpc>
            </a:pPr>
            <a:r>
              <a:rPr lang="en-GB" sz="1600" smtClean="0">
                <a:ea typeface="ＭＳ Ｐゴシック"/>
                <a:cs typeface="ＭＳ Ｐゴシック"/>
              </a:rPr>
              <a:t>22 August NHS Lincoln – MH increasing consumption of 5 a day… report written on people’s knowledge and understanding of health – potential to link to allotments idea</a:t>
            </a:r>
          </a:p>
          <a:p>
            <a:pPr>
              <a:lnSpc>
                <a:spcPct val="80000"/>
              </a:lnSpc>
            </a:pPr>
            <a:r>
              <a:rPr lang="en-GB" sz="1600" smtClean="0">
                <a:ea typeface="ＭＳ Ｐゴシック"/>
                <a:cs typeface="ＭＳ Ｐゴシック"/>
              </a:rPr>
              <a:t>Looking at foods imported – supporting seasonal menus.  But also a displacement of impact – across the supply chain</a:t>
            </a:r>
          </a:p>
          <a:p>
            <a:pPr>
              <a:lnSpc>
                <a:spcPct val="80000"/>
              </a:lnSpc>
            </a:pPr>
            <a:r>
              <a:rPr lang="en-GB" sz="1600" smtClean="0">
                <a:ea typeface="ＭＳ Ｐゴシック"/>
                <a:cs typeface="ＭＳ Ｐゴシック"/>
              </a:rPr>
              <a:t>Gardeners – interest in growing something – and then wonder how to use – exchange market</a:t>
            </a:r>
          </a:p>
          <a:p>
            <a:pPr>
              <a:lnSpc>
                <a:spcPct val="80000"/>
              </a:lnSpc>
            </a:pPr>
            <a:r>
              <a:rPr lang="en-GB" sz="1600" smtClean="0">
                <a:ea typeface="ＭＳ Ｐゴシック"/>
                <a:cs typeface="ＭＳ Ｐゴシック"/>
              </a:rPr>
              <a:t>Alternative exchanges/mechanisms – swapping – the food chain as a mechanism to enable groups communities to organise themselves</a:t>
            </a:r>
          </a:p>
          <a:p>
            <a:pPr>
              <a:lnSpc>
                <a:spcPct val="80000"/>
              </a:lnSpc>
            </a:pPr>
            <a:endParaRPr lang="en-GB" sz="1600" smtClean="0">
              <a:ea typeface="ＭＳ Ｐゴシック"/>
              <a:cs typeface="ＭＳ Ｐゴシック"/>
            </a:endParaRPr>
          </a:p>
          <a:p>
            <a:pPr>
              <a:lnSpc>
                <a:spcPct val="80000"/>
              </a:lnSpc>
            </a:pPr>
            <a:endParaRPr lang="en-GB" sz="1600" smtClean="0">
              <a:ea typeface="ＭＳ Ｐゴシック"/>
              <a:cs typeface="ＭＳ Ｐゴシック"/>
            </a:endParaRPr>
          </a:p>
          <a:p>
            <a:pPr>
              <a:lnSpc>
                <a:spcPct val="80000"/>
              </a:lnSpc>
            </a:pPr>
            <a:endParaRPr lang="en-GB" sz="1600" smtClean="0">
              <a:ea typeface="ＭＳ Ｐゴシック"/>
              <a:cs typeface="ＭＳ Ｐゴシック"/>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64515" name="Rectangle 3"/>
          <p:cNvSpPr>
            <a:spLocks noGrp="1"/>
          </p:cNvSpPr>
          <p:nvPr>
            <p:ph type="body" idx="4294967295"/>
          </p:nvPr>
        </p:nvSpPr>
        <p:spPr/>
        <p:txBody>
          <a:bodyPr/>
          <a:lstStyle/>
          <a:p>
            <a:pPr>
              <a:lnSpc>
                <a:spcPct val="80000"/>
              </a:lnSpc>
            </a:pPr>
            <a:r>
              <a:rPr lang="en-GB" sz="1200" smtClean="0">
                <a:ea typeface="ＭＳ Ｐゴシック"/>
                <a:cs typeface="ＭＳ Ｐゴシック"/>
              </a:rPr>
              <a:t>Is there a shift from environmental sustainability to social sustainability - ??</a:t>
            </a:r>
          </a:p>
          <a:p>
            <a:pPr>
              <a:lnSpc>
                <a:spcPct val="80000"/>
              </a:lnSpc>
            </a:pPr>
            <a:r>
              <a:rPr lang="en-GB" sz="1200" smtClean="0">
                <a:ea typeface="ＭＳ Ｐゴシック"/>
                <a:cs typeface="ＭＳ Ｐゴシック"/>
              </a:rPr>
              <a:t>Connections between local issues/needs and food – e.g. Harvest Festival / food moments over the year that link to the foods that they have….</a:t>
            </a:r>
          </a:p>
          <a:p>
            <a:pPr>
              <a:lnSpc>
                <a:spcPct val="80000"/>
              </a:lnSpc>
            </a:pPr>
            <a:r>
              <a:rPr lang="en-GB" sz="1200" smtClean="0">
                <a:ea typeface="ＭＳ Ｐゴシック"/>
                <a:cs typeface="ＭＳ Ｐゴシック"/>
              </a:rPr>
              <a:t>Identity and belonging and people reconnecting to a sense of place – needs to have a sense how precious your environment is whereever you are (that connectivity needs to be thought through / enabled within people)</a:t>
            </a:r>
          </a:p>
          <a:p>
            <a:pPr>
              <a:lnSpc>
                <a:spcPct val="80000"/>
              </a:lnSpc>
            </a:pPr>
            <a:r>
              <a:rPr lang="en-GB" sz="1200" smtClean="0">
                <a:ea typeface="ＭＳ Ｐゴシック"/>
                <a:cs typeface="ＭＳ Ｐゴシック"/>
              </a:rPr>
              <a:t>People organise themselves in a response to society (e.g. Big Society, Social Enterprise, Community actions, volunteering etc) – not always a business or a public sector are the active agents</a:t>
            </a:r>
          </a:p>
          <a:p>
            <a:pPr>
              <a:lnSpc>
                <a:spcPct val="80000"/>
              </a:lnSpc>
            </a:pPr>
            <a:r>
              <a:rPr lang="en-GB" sz="1200" smtClean="0">
                <a:ea typeface="ＭＳ Ｐゴシック"/>
                <a:cs typeface="ＭＳ Ｐゴシック"/>
              </a:rPr>
              <a:t>Some analysis of the impact of ‘Big Society?’</a:t>
            </a:r>
          </a:p>
          <a:p>
            <a:pPr>
              <a:lnSpc>
                <a:spcPct val="80000"/>
              </a:lnSpc>
            </a:pPr>
            <a:r>
              <a:rPr lang="en-GB" sz="1200" smtClean="0">
                <a:ea typeface="ＭＳ Ｐゴシック"/>
                <a:cs typeface="ＭＳ Ｐゴシック"/>
              </a:rPr>
              <a:t>People working for something they feel passionate about can be more effective – but passion cannot be imposed – needs to be fed, not driven</a:t>
            </a:r>
          </a:p>
          <a:p>
            <a:pPr>
              <a:lnSpc>
                <a:spcPct val="80000"/>
              </a:lnSpc>
            </a:pPr>
            <a:r>
              <a:rPr lang="en-GB" sz="1200" smtClean="0">
                <a:ea typeface="ＭＳ Ｐゴシック"/>
                <a:cs typeface="ＭＳ Ｐゴシック"/>
              </a:rPr>
              <a:t>Community life – passion to get things done together is very special and want to be maintained</a:t>
            </a:r>
          </a:p>
          <a:p>
            <a:pPr>
              <a:lnSpc>
                <a:spcPct val="80000"/>
              </a:lnSpc>
            </a:pPr>
            <a:r>
              <a:rPr lang="en-GB" sz="1200" smtClean="0">
                <a:ea typeface="ＭＳ Ｐゴシック"/>
                <a:cs typeface="ＭＳ Ｐゴシック"/>
              </a:rPr>
              <a:t>Threat of chaotic legislation / disorganised legislation – need our legislation to support people to change</a:t>
            </a:r>
          </a:p>
          <a:p>
            <a:pPr>
              <a:lnSpc>
                <a:spcPct val="80000"/>
              </a:lnSpc>
            </a:pPr>
            <a:r>
              <a:rPr lang="en-GB" sz="1200" smtClean="0">
                <a:ea typeface="ＭＳ Ｐゴシック"/>
                <a:cs typeface="ＭＳ Ｐゴシック"/>
              </a:rPr>
              <a:t>Terry ‘ waste is an attitude of mind’…..attitude/strapline sporned a huge number of projects activities……… thinking imaginiatively about uses of the resources : how to generate ideas – how to have another way of looking at things – in the business of identifying unused reasources</a:t>
            </a:r>
          </a:p>
          <a:p>
            <a:pPr>
              <a:lnSpc>
                <a:spcPct val="80000"/>
              </a:lnSpc>
            </a:pPr>
            <a:endParaRPr lang="en-GB" sz="1200" smtClean="0">
              <a:ea typeface="ＭＳ Ｐゴシック"/>
              <a:cs typeface="ＭＳ Ｐゴシック"/>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idx="4294967295"/>
          </p:nvPr>
        </p:nvSpPr>
        <p:spPr/>
        <p:txBody>
          <a:bodyPr/>
          <a:lstStyle/>
          <a:p>
            <a:endParaRPr lang="en-GB" smtClean="0">
              <a:ea typeface="ＭＳ Ｐゴシック"/>
              <a:cs typeface="ＭＳ Ｐゴシック"/>
            </a:endParaRPr>
          </a:p>
        </p:txBody>
      </p:sp>
      <p:sp>
        <p:nvSpPr>
          <p:cNvPr id="65539" name="Rectangle 3"/>
          <p:cNvSpPr>
            <a:spLocks noGrp="1"/>
          </p:cNvSpPr>
          <p:nvPr>
            <p:ph type="body" idx="4294967295"/>
          </p:nvPr>
        </p:nvSpPr>
        <p:spPr/>
        <p:txBody>
          <a:bodyPr/>
          <a:lstStyle/>
          <a:p>
            <a:r>
              <a:rPr lang="en-GB" smtClean="0">
                <a:ea typeface="ＭＳ Ｐゴシック"/>
                <a:cs typeface="ＭＳ Ｐゴシック"/>
              </a:rPr>
              <a:t>Analysis of how different interest groups change over time – eg balance between social and environmental – eg legislation for eco-building</a:t>
            </a:r>
          </a:p>
          <a:p>
            <a:endParaRPr lang="en-GB" smtClean="0">
              <a:ea typeface="ＭＳ Ｐゴシック"/>
              <a:cs typeface="ＭＳ Ｐゴシック"/>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p:txBody>
          <a:bodyPr/>
          <a:lstStyle/>
          <a:p>
            <a:r>
              <a:rPr lang="en-GB" smtClean="0">
                <a:ea typeface="ＭＳ Ｐゴシック"/>
                <a:cs typeface="ＭＳ Ｐゴシック"/>
              </a:rPr>
              <a:t>What might WE do?</a:t>
            </a:r>
            <a:br>
              <a:rPr lang="en-GB" smtClean="0">
                <a:ea typeface="ＭＳ Ｐゴシック"/>
                <a:cs typeface="ＭＳ Ｐゴシック"/>
              </a:rPr>
            </a:br>
            <a:r>
              <a:rPr lang="en-GB" sz="2800" smtClean="0">
                <a:ea typeface="ＭＳ Ｐゴシック"/>
                <a:cs typeface="ＭＳ Ｐゴシック"/>
              </a:rPr>
              <a:t>(our own agency…..)</a:t>
            </a:r>
          </a:p>
        </p:txBody>
      </p:sp>
      <p:sp>
        <p:nvSpPr>
          <p:cNvPr id="61443" name="Rectangle 3"/>
          <p:cNvSpPr>
            <a:spLocks noGrp="1"/>
          </p:cNvSpPr>
          <p:nvPr>
            <p:ph type="body" idx="4294967295"/>
          </p:nvPr>
        </p:nvSpPr>
        <p:spPr/>
        <p:txBody>
          <a:bodyPr/>
          <a:lstStyle/>
          <a:p>
            <a:pPr>
              <a:buFont typeface="Wingdings 2" pitchFamily="18" charset="2"/>
              <a:buNone/>
            </a:pPr>
            <a:r>
              <a:rPr lang="en-GB" smtClean="0">
                <a:ea typeface="ＭＳ Ｐゴシック"/>
                <a:cs typeface="ＭＳ Ｐゴシック"/>
              </a:rPr>
              <a:t>Exploring mutual potential for co-operation</a:t>
            </a:r>
          </a:p>
          <a:p>
            <a:pPr>
              <a:buFont typeface="Wingdings 2" pitchFamily="18" charset="2"/>
              <a:buNone/>
            </a:pPr>
            <a:endParaRPr lang="en-GB" smtClean="0">
              <a:ea typeface="ＭＳ Ｐゴシック"/>
              <a:cs typeface="ＭＳ Ｐゴシック"/>
            </a:endParaRPr>
          </a:p>
          <a:p>
            <a:r>
              <a:rPr lang="en-GB" smtClean="0">
                <a:ea typeface="ＭＳ Ｐゴシック"/>
                <a:cs typeface="ＭＳ Ｐゴシック"/>
              </a:rPr>
              <a:t>What would you like from us?</a:t>
            </a:r>
          </a:p>
          <a:p>
            <a:endParaRPr lang="en-GB" smtClean="0">
              <a:ea typeface="ＭＳ Ｐゴシック"/>
              <a:cs typeface="ＭＳ Ｐゴシック"/>
            </a:endParaRPr>
          </a:p>
          <a:p>
            <a:endParaRPr lang="en-GB" smtClean="0">
              <a:ea typeface="ＭＳ Ｐゴシック"/>
              <a:cs typeface="ＭＳ Ｐゴシック"/>
            </a:endParaRPr>
          </a:p>
          <a:p>
            <a:r>
              <a:rPr lang="en-GB" smtClean="0">
                <a:ea typeface="ＭＳ Ｐゴシック"/>
                <a:cs typeface="ＭＳ Ｐゴシック"/>
              </a:rPr>
              <a:t>What would we like from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GB" smtClean="0">
                <a:ea typeface="ＭＳ Ｐゴシック"/>
                <a:cs typeface="ＭＳ Ｐゴシック"/>
              </a:rPr>
              <a:t>Aims of this exercise</a:t>
            </a:r>
            <a:br>
              <a:rPr lang="en-GB" smtClean="0">
                <a:ea typeface="ＭＳ Ｐゴシック"/>
                <a:cs typeface="ＭＳ Ｐゴシック"/>
              </a:rPr>
            </a:br>
            <a:r>
              <a:rPr lang="en-GB" sz="3200" smtClean="0">
                <a:ea typeface="ＭＳ Ｐゴシック"/>
                <a:cs typeface="ＭＳ Ｐゴシック"/>
              </a:rPr>
              <a:t>Research community - playground</a:t>
            </a:r>
            <a:endParaRPr lang="en-GB" smtClean="0">
              <a:ea typeface="ＭＳ Ｐゴシック"/>
              <a:cs typeface="ＭＳ Ｐゴシック"/>
            </a:endParaRPr>
          </a:p>
        </p:txBody>
      </p:sp>
      <p:sp>
        <p:nvSpPr>
          <p:cNvPr id="20482" name="Content Placeholder 2"/>
          <p:cNvSpPr>
            <a:spLocks noGrp="1"/>
          </p:cNvSpPr>
          <p:nvPr>
            <p:ph idx="1"/>
          </p:nvPr>
        </p:nvSpPr>
        <p:spPr/>
        <p:txBody>
          <a:bodyPr/>
          <a:lstStyle/>
          <a:p>
            <a:pPr eaLnBrk="1" fontAlgn="t" hangingPunct="1"/>
            <a:r>
              <a:rPr lang="en-GB" smtClean="0">
                <a:ea typeface="ＭＳ Ｐゴシック"/>
                <a:cs typeface="ＭＳ Ｐゴシック"/>
              </a:rPr>
              <a:t>To support communities’ engagement  in their research interests </a:t>
            </a:r>
          </a:p>
          <a:p>
            <a:pPr eaLnBrk="1" fontAlgn="t" hangingPunct="1"/>
            <a:r>
              <a:rPr lang="en-GB" smtClean="0">
                <a:ea typeface="ＭＳ Ｐゴシック"/>
                <a:cs typeface="ＭＳ Ｐゴシック"/>
              </a:rPr>
              <a:t>To identify and advocate for effective mechanisms that develop researchers &amp; practitioners collective knowledge</a:t>
            </a:r>
          </a:p>
          <a:p>
            <a:pPr eaLnBrk="1" fontAlgn="t" hangingPunct="1"/>
            <a:r>
              <a:rPr lang="en-GB" smtClean="0">
                <a:ea typeface="ＭＳ Ｐゴシック"/>
                <a:cs typeface="ＭＳ Ｐゴシック"/>
              </a:rPr>
              <a:t>To collaborate in the exploration of interesting, productive, “impactful” research questions? - existing or new ones</a:t>
            </a:r>
          </a:p>
          <a:p>
            <a:pPr eaLnBrk="1" hangingPunct="1"/>
            <a:endParaRPr lang="en-GB"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GB" smtClean="0">
                <a:ea typeface="ＭＳ Ｐゴシック"/>
                <a:cs typeface="ＭＳ Ｐゴシック"/>
              </a:rPr>
              <a:t>Aims of this exercise</a:t>
            </a:r>
            <a:br>
              <a:rPr lang="en-GB" smtClean="0">
                <a:ea typeface="ＭＳ Ｐゴシック"/>
                <a:cs typeface="ＭＳ Ｐゴシック"/>
              </a:rPr>
            </a:br>
            <a:r>
              <a:rPr lang="en-GB" sz="3200" smtClean="0">
                <a:ea typeface="ＭＳ Ｐゴシック"/>
                <a:cs typeface="ＭＳ Ｐゴシック"/>
              </a:rPr>
              <a:t>Future</a:t>
            </a:r>
            <a:endParaRPr lang="en-GB" smtClean="0">
              <a:ea typeface="ＭＳ Ｐゴシック"/>
              <a:cs typeface="ＭＳ Ｐゴシック"/>
            </a:endParaRPr>
          </a:p>
        </p:txBody>
      </p:sp>
      <p:sp>
        <p:nvSpPr>
          <p:cNvPr id="30722" name="Content Placeholder 2"/>
          <p:cNvSpPr>
            <a:spLocks noGrp="1"/>
          </p:cNvSpPr>
          <p:nvPr>
            <p:ph idx="1"/>
          </p:nvPr>
        </p:nvSpPr>
        <p:spPr/>
        <p:txBody>
          <a:bodyPr/>
          <a:lstStyle/>
          <a:p>
            <a:pPr marL="69850" indent="0" eaLnBrk="1" fontAlgn="t" hangingPunct="1">
              <a:buFont typeface="Wingdings 2" pitchFamily="-72" charset="2"/>
              <a:buNone/>
              <a:defRPr/>
            </a:pPr>
            <a:r>
              <a:rPr lang="en-GB" u="sng" dirty="0" smtClean="0"/>
              <a:t>Short-term</a:t>
            </a:r>
          </a:p>
          <a:p>
            <a:pPr eaLnBrk="1" fontAlgn="t" hangingPunct="1">
              <a:buFont typeface="Wingdings 2" pitchFamily="-72" charset="2"/>
              <a:buChar char=""/>
              <a:defRPr/>
            </a:pPr>
            <a:r>
              <a:rPr lang="en-GB" dirty="0" smtClean="0"/>
              <a:t>Focus at the intersections between sustainability, supply chains and food.</a:t>
            </a:r>
          </a:p>
          <a:p>
            <a:pPr eaLnBrk="1" fontAlgn="t" hangingPunct="1">
              <a:buFont typeface="Wingdings 2" pitchFamily="-72" charset="2"/>
              <a:buChar char=""/>
              <a:defRPr/>
            </a:pPr>
            <a:r>
              <a:rPr lang="en-GB" dirty="0" smtClean="0"/>
              <a:t>Revisit collective interests and actions – in a yearly basis.</a:t>
            </a:r>
          </a:p>
          <a:p>
            <a:pPr eaLnBrk="1" hangingPunct="1">
              <a:buFont typeface="Wingdings 2" pitchFamily="-72" charset="2"/>
              <a:buChar char=""/>
              <a:defRPr/>
            </a:pP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GB" smtClean="0">
                <a:ea typeface="ＭＳ Ｐゴシック"/>
                <a:cs typeface="ＭＳ Ｐゴシック"/>
              </a:rPr>
              <a:t>Aims of this exercise</a:t>
            </a:r>
            <a:br>
              <a:rPr lang="en-GB" smtClean="0">
                <a:ea typeface="ＭＳ Ｐゴシック"/>
                <a:cs typeface="ＭＳ Ｐゴシック"/>
              </a:rPr>
            </a:br>
            <a:r>
              <a:rPr lang="en-GB" sz="3200" smtClean="0">
                <a:ea typeface="ＭＳ Ｐゴシック"/>
                <a:cs typeface="ＭＳ Ｐゴシック"/>
              </a:rPr>
              <a:t>Workshop</a:t>
            </a:r>
            <a:endParaRPr lang="en-GB" smtClean="0">
              <a:ea typeface="ＭＳ Ｐゴシック"/>
              <a:cs typeface="ＭＳ Ｐゴシック"/>
            </a:endParaRPr>
          </a:p>
        </p:txBody>
      </p:sp>
      <p:sp>
        <p:nvSpPr>
          <p:cNvPr id="24578" name="Content Placeholder 2"/>
          <p:cNvSpPr>
            <a:spLocks noGrp="1"/>
          </p:cNvSpPr>
          <p:nvPr>
            <p:ph idx="1"/>
          </p:nvPr>
        </p:nvSpPr>
        <p:spPr/>
        <p:txBody>
          <a:bodyPr/>
          <a:lstStyle/>
          <a:p>
            <a:pPr marL="69850" indent="0" eaLnBrk="1" hangingPunct="1">
              <a:buFont typeface="Wingdings 2" pitchFamily="18" charset="2"/>
              <a:buNone/>
            </a:pPr>
            <a:r>
              <a:rPr lang="en-GB" smtClean="0">
                <a:ea typeface="ＭＳ Ｐゴシック"/>
                <a:cs typeface="ＭＳ Ｐゴシック"/>
              </a:rPr>
              <a:t>What we propose to do?</a:t>
            </a:r>
          </a:p>
        </p:txBody>
      </p:sp>
      <p:graphicFrame>
        <p:nvGraphicFramePr>
          <p:cNvPr id="3" name="Table 2"/>
          <p:cNvGraphicFramePr>
            <a:graphicFrameLocks noGrp="1"/>
          </p:cNvGraphicFramePr>
          <p:nvPr/>
        </p:nvGraphicFramePr>
        <p:xfrm>
          <a:off x="971550" y="2997200"/>
          <a:ext cx="7200900" cy="2743200"/>
        </p:xfrm>
        <a:graphic>
          <a:graphicData uri="http://schemas.openxmlformats.org/drawingml/2006/table">
            <a:tbl>
              <a:tblPr firstRow="1" firstCol="1" bandRow="1">
                <a:tableStyleId>{5C22544A-7EE6-4342-B048-85BDC9FD1C3A}</a:tableStyleId>
              </a:tblPr>
              <a:tblGrid>
                <a:gridCol w="1440179"/>
                <a:gridCol w="5760721"/>
              </a:tblGrid>
              <a:tr h="0">
                <a:tc>
                  <a:txBody>
                    <a:bodyPr/>
                    <a:lstStyle/>
                    <a:p>
                      <a:pPr>
                        <a:spcAft>
                          <a:spcPts val="0"/>
                        </a:spcAft>
                      </a:pPr>
                      <a:r>
                        <a:rPr lang="en-GB" sz="1800" dirty="0">
                          <a:effectLst/>
                          <a:latin typeface="Goudy Old Style" pitchFamily="18" charset="0"/>
                        </a:rPr>
                        <a:t>Time</a:t>
                      </a:r>
                      <a:endParaRPr lang="en-GB" sz="1600" dirty="0">
                        <a:effectLst/>
                        <a:latin typeface="Goudy Old Style" pitchFamily="18" charset="0"/>
                        <a:ea typeface="Calibri"/>
                        <a:cs typeface="Times New Roman"/>
                      </a:endParaRPr>
                    </a:p>
                  </a:txBody>
                  <a:tcPr marL="68581" marR="68581" marT="0" marB="0"/>
                </a:tc>
                <a:tc>
                  <a:txBody>
                    <a:bodyPr/>
                    <a:lstStyle/>
                    <a:p>
                      <a:pPr>
                        <a:spcAft>
                          <a:spcPts val="0"/>
                        </a:spcAft>
                      </a:pPr>
                      <a:r>
                        <a:rPr lang="en-GB" sz="1800">
                          <a:effectLst/>
                          <a:latin typeface="Goudy Old Style" pitchFamily="18" charset="0"/>
                        </a:rPr>
                        <a:t>Activity</a:t>
                      </a:r>
                      <a:endParaRPr lang="en-GB" sz="1600">
                        <a:effectLst/>
                        <a:latin typeface="Goudy Old Style" pitchFamily="18" charset="0"/>
                        <a:ea typeface="Calibri"/>
                        <a:cs typeface="Times New Roman"/>
                      </a:endParaRPr>
                    </a:p>
                  </a:txBody>
                  <a:tcPr marL="68581" marR="68581" marT="0" marB="0"/>
                </a:tc>
              </a:tr>
              <a:tr h="0">
                <a:tc>
                  <a:txBody>
                    <a:bodyPr/>
                    <a:lstStyle/>
                    <a:p>
                      <a:pPr>
                        <a:spcAft>
                          <a:spcPts val="0"/>
                        </a:spcAft>
                      </a:pPr>
                      <a:r>
                        <a:rPr lang="en-GB" sz="1800" dirty="0" smtClean="0">
                          <a:effectLst/>
                          <a:latin typeface="Goudy Old Style" pitchFamily="18" charset="0"/>
                        </a:rPr>
                        <a:t>10:30-11:50</a:t>
                      </a:r>
                      <a:endParaRPr lang="en-GB" sz="1600" dirty="0">
                        <a:effectLst/>
                        <a:latin typeface="Goudy Old Style" pitchFamily="18" charset="0"/>
                        <a:ea typeface="Calibri"/>
                        <a:cs typeface="Times New Roman"/>
                      </a:endParaRPr>
                    </a:p>
                  </a:txBody>
                  <a:tcPr marL="68581" marR="68581" marT="0" marB="0"/>
                </a:tc>
                <a:tc>
                  <a:txBody>
                    <a:bodyPr/>
                    <a:lstStyle/>
                    <a:p>
                      <a:pPr>
                        <a:spcAft>
                          <a:spcPts val="0"/>
                        </a:spcAft>
                      </a:pPr>
                      <a:r>
                        <a:rPr lang="en-GB" sz="1800" u="sng" dirty="0">
                          <a:effectLst/>
                          <a:latin typeface="Goudy Old Style" pitchFamily="18" charset="0"/>
                        </a:rPr>
                        <a:t>Exercise 1</a:t>
                      </a:r>
                      <a:r>
                        <a:rPr lang="en-GB" sz="1800" dirty="0">
                          <a:effectLst/>
                          <a:latin typeface="Goudy Old Style" pitchFamily="18" charset="0"/>
                        </a:rPr>
                        <a:t>: To recognise and list different </a:t>
                      </a:r>
                      <a:r>
                        <a:rPr lang="en-GB" sz="1800" dirty="0" smtClean="0">
                          <a:effectLst/>
                          <a:latin typeface="Goudy Old Style" pitchFamily="18" charset="0"/>
                        </a:rPr>
                        <a:t>notions</a:t>
                      </a:r>
                      <a:r>
                        <a:rPr lang="en-GB" sz="1800" baseline="0" dirty="0" smtClean="0">
                          <a:effectLst/>
                          <a:latin typeface="Goudy Old Style" pitchFamily="18" charset="0"/>
                        </a:rPr>
                        <a:t> </a:t>
                      </a:r>
                      <a:r>
                        <a:rPr lang="en-GB" sz="1800" dirty="0" smtClean="0">
                          <a:effectLst/>
                          <a:latin typeface="Goudy Old Style" pitchFamily="18" charset="0"/>
                        </a:rPr>
                        <a:t>when </a:t>
                      </a:r>
                      <a:r>
                        <a:rPr lang="en-GB" sz="1800" dirty="0">
                          <a:effectLst/>
                          <a:latin typeface="Goudy Old Style" pitchFamily="18" charset="0"/>
                        </a:rPr>
                        <a:t>talking about sustainability and the food supply chain. To map relations between these concepts</a:t>
                      </a:r>
                      <a:endParaRPr lang="en-GB" sz="1600" dirty="0">
                        <a:effectLst/>
                        <a:latin typeface="Goudy Old Style" pitchFamily="18" charset="0"/>
                        <a:ea typeface="Calibri"/>
                        <a:cs typeface="Times New Roman"/>
                      </a:endParaRPr>
                    </a:p>
                  </a:txBody>
                  <a:tcPr marL="68581" marR="68581" marT="0" marB="0"/>
                </a:tc>
              </a:tr>
              <a:tr h="0">
                <a:tc>
                  <a:txBody>
                    <a:bodyPr/>
                    <a:lstStyle/>
                    <a:p>
                      <a:pPr>
                        <a:spcAft>
                          <a:spcPts val="0"/>
                        </a:spcAft>
                      </a:pPr>
                      <a:r>
                        <a:rPr lang="en-GB" sz="1800" b="1" kern="1200" dirty="0" smtClean="0">
                          <a:solidFill>
                            <a:schemeClr val="lt1"/>
                          </a:solidFill>
                          <a:effectLst/>
                          <a:latin typeface="Goudy Old Style" pitchFamily="18" charset="0"/>
                          <a:ea typeface="+mn-ea"/>
                          <a:cs typeface="+mn-cs"/>
                        </a:rPr>
                        <a:t>11:50-12:10</a:t>
                      </a:r>
                      <a:endParaRPr lang="en-GB" sz="1800" b="1" kern="1200" dirty="0">
                        <a:solidFill>
                          <a:schemeClr val="lt1"/>
                        </a:solidFill>
                        <a:effectLst/>
                        <a:latin typeface="Goudy Old Style" pitchFamily="18" charset="0"/>
                        <a:ea typeface="+mn-ea"/>
                        <a:cs typeface="+mn-cs"/>
                      </a:endParaRPr>
                    </a:p>
                  </a:txBody>
                  <a:tcPr marL="68581" marR="68581" marT="0" marB="0"/>
                </a:tc>
                <a:tc>
                  <a:txBody>
                    <a:bodyPr/>
                    <a:lstStyle/>
                    <a:p>
                      <a:pPr>
                        <a:spcAft>
                          <a:spcPts val="0"/>
                        </a:spcAft>
                      </a:pPr>
                      <a:r>
                        <a:rPr lang="en-GB" sz="1800" kern="1200" dirty="0" smtClean="0">
                          <a:solidFill>
                            <a:schemeClr val="dk1"/>
                          </a:solidFill>
                          <a:effectLst/>
                          <a:latin typeface="Goudy Old Style" pitchFamily="18" charset="0"/>
                          <a:ea typeface="+mn-ea"/>
                          <a:cs typeface="+mn-cs"/>
                        </a:rPr>
                        <a:t>Coffee break</a:t>
                      </a:r>
                      <a:endParaRPr lang="en-GB" sz="1800" kern="1200" dirty="0">
                        <a:solidFill>
                          <a:schemeClr val="dk1"/>
                        </a:solidFill>
                        <a:effectLst/>
                        <a:latin typeface="Goudy Old Style" pitchFamily="18" charset="0"/>
                        <a:ea typeface="+mn-ea"/>
                        <a:cs typeface="+mn-cs"/>
                      </a:endParaRPr>
                    </a:p>
                  </a:txBody>
                  <a:tcPr marL="68581" marR="68581" marT="0" marB="0"/>
                </a:tc>
              </a:tr>
              <a:tr h="0">
                <a:tc>
                  <a:txBody>
                    <a:bodyPr/>
                    <a:lstStyle/>
                    <a:p>
                      <a:pPr>
                        <a:spcAft>
                          <a:spcPts val="0"/>
                        </a:spcAft>
                      </a:pPr>
                      <a:r>
                        <a:rPr lang="en-GB" sz="1800" dirty="0">
                          <a:effectLst/>
                          <a:latin typeface="Goudy Old Style" pitchFamily="18" charset="0"/>
                        </a:rPr>
                        <a:t>12:10-13:00</a:t>
                      </a:r>
                      <a:endParaRPr lang="en-GB" sz="1600" dirty="0">
                        <a:effectLst/>
                        <a:latin typeface="Goudy Old Style" pitchFamily="18" charset="0"/>
                        <a:ea typeface="Calibri"/>
                        <a:cs typeface="Times New Roman"/>
                      </a:endParaRPr>
                    </a:p>
                  </a:txBody>
                  <a:tcPr marL="68581" marR="68581" marT="0" marB="0"/>
                </a:tc>
                <a:tc>
                  <a:txBody>
                    <a:bodyPr/>
                    <a:lstStyle/>
                    <a:p>
                      <a:pPr>
                        <a:spcAft>
                          <a:spcPts val="0"/>
                        </a:spcAft>
                      </a:pPr>
                      <a:r>
                        <a:rPr lang="en-GB" sz="1800" u="sng" dirty="0">
                          <a:effectLst/>
                          <a:latin typeface="Goudy Old Style" pitchFamily="18" charset="0"/>
                        </a:rPr>
                        <a:t>Exercise 2</a:t>
                      </a:r>
                      <a:r>
                        <a:rPr lang="en-GB" sz="1800" dirty="0">
                          <a:effectLst/>
                          <a:latin typeface="Goudy Old Style" pitchFamily="18" charset="0"/>
                        </a:rPr>
                        <a:t>: To propose different research questions emerging from exercise 1 - with the hope of informing both academic and local </a:t>
                      </a:r>
                      <a:r>
                        <a:rPr lang="en-GB" sz="1800" dirty="0" smtClean="0">
                          <a:effectLst/>
                          <a:latin typeface="Goudy Old Style" pitchFamily="18" charset="0"/>
                        </a:rPr>
                        <a:t>practitioners</a:t>
                      </a:r>
                      <a:r>
                        <a:rPr lang="en-GB" sz="1800" baseline="0" dirty="0" smtClean="0">
                          <a:effectLst/>
                          <a:latin typeface="Goudy Old Style" pitchFamily="18" charset="0"/>
                        </a:rPr>
                        <a:t> </a:t>
                      </a:r>
                      <a:r>
                        <a:rPr lang="en-GB" sz="1800" dirty="0" smtClean="0">
                          <a:effectLst/>
                          <a:latin typeface="Goudy Old Style" pitchFamily="18" charset="0"/>
                        </a:rPr>
                        <a:t>about </a:t>
                      </a:r>
                      <a:r>
                        <a:rPr lang="en-GB" sz="1800" dirty="0">
                          <a:effectLst/>
                          <a:latin typeface="Goudy Old Style" pitchFamily="18" charset="0"/>
                        </a:rPr>
                        <a:t>how this topic will be evolving in the coming years</a:t>
                      </a:r>
                      <a:endParaRPr lang="en-GB" sz="1600" dirty="0">
                        <a:effectLst/>
                        <a:latin typeface="Goudy Old Style" pitchFamily="18" charset="0"/>
                        <a:ea typeface="Calibri"/>
                        <a:cs typeface="Times New Roman"/>
                      </a:endParaRPr>
                    </a:p>
                  </a:txBody>
                  <a:tcPr marL="68581" marR="68581" marT="0" marB="0"/>
                </a:tc>
              </a:tr>
              <a:tr h="0">
                <a:tc>
                  <a:txBody>
                    <a:bodyPr/>
                    <a:lstStyle/>
                    <a:p>
                      <a:pPr>
                        <a:spcAft>
                          <a:spcPts val="0"/>
                        </a:spcAft>
                      </a:pPr>
                      <a:r>
                        <a:rPr lang="en-GB" sz="1800">
                          <a:effectLst/>
                          <a:latin typeface="Goudy Old Style" pitchFamily="18" charset="0"/>
                        </a:rPr>
                        <a:t>13:00-14:00</a:t>
                      </a:r>
                      <a:endParaRPr lang="en-GB" sz="1600">
                        <a:effectLst/>
                        <a:latin typeface="Goudy Old Style" pitchFamily="18" charset="0"/>
                        <a:ea typeface="Calibri"/>
                        <a:cs typeface="Times New Roman"/>
                      </a:endParaRPr>
                    </a:p>
                  </a:txBody>
                  <a:tcPr marL="68581" marR="68581" marT="0" marB="0"/>
                </a:tc>
                <a:tc>
                  <a:txBody>
                    <a:bodyPr/>
                    <a:lstStyle/>
                    <a:p>
                      <a:pPr>
                        <a:spcAft>
                          <a:spcPts val="0"/>
                        </a:spcAft>
                      </a:pPr>
                      <a:r>
                        <a:rPr lang="en-GB" sz="1800" dirty="0">
                          <a:effectLst/>
                          <a:latin typeface="Goudy Old Style" pitchFamily="18" charset="0"/>
                        </a:rPr>
                        <a:t>Lunch</a:t>
                      </a:r>
                      <a:endParaRPr lang="en-GB" sz="1600" dirty="0">
                        <a:effectLst/>
                        <a:latin typeface="Goudy Old Style" pitchFamily="18" charset="0"/>
                        <a:ea typeface="Calibri"/>
                        <a:cs typeface="Times New Roman"/>
                      </a:endParaRPr>
                    </a:p>
                  </a:txBody>
                  <a:tcPr marL="68581" marR="68581"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GB" smtClean="0">
                <a:ea typeface="ＭＳ Ｐゴシック"/>
                <a:cs typeface="ＭＳ Ｐゴシック"/>
              </a:rPr>
              <a:t>What is MaSC?</a:t>
            </a:r>
          </a:p>
        </p:txBody>
      </p:sp>
      <p:sp>
        <p:nvSpPr>
          <p:cNvPr id="26626" name="Content Placeholder 2"/>
          <p:cNvSpPr>
            <a:spLocks noGrp="1"/>
          </p:cNvSpPr>
          <p:nvPr>
            <p:ph idx="1"/>
          </p:nvPr>
        </p:nvSpPr>
        <p:spPr/>
        <p:txBody>
          <a:bodyPr/>
          <a:lstStyle/>
          <a:p>
            <a:pPr eaLnBrk="1" hangingPunct="1"/>
            <a:r>
              <a:rPr lang="en-GB" smtClean="0">
                <a:ea typeface="ＭＳ Ｐゴシック"/>
                <a:cs typeface="ＭＳ Ｐゴシック"/>
              </a:rPr>
              <a:t>Who we are? </a:t>
            </a:r>
          </a:p>
          <a:p>
            <a:pPr eaLnBrk="1" hangingPunct="1"/>
            <a:endParaRPr lang="en-GB" smtClean="0">
              <a:ea typeface="ＭＳ Ｐゴシック"/>
              <a:cs typeface="ＭＳ Ｐゴシック"/>
            </a:endParaRPr>
          </a:p>
          <a:p>
            <a:pPr eaLnBrk="1" hangingPunct="1"/>
            <a:r>
              <a:rPr lang="en-GB" smtClean="0">
                <a:ea typeface="ＭＳ Ｐゴシック"/>
                <a:cs typeface="ＭＳ Ｐゴシック"/>
              </a:rPr>
              <a:t>Why be involved?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6175" y="857250"/>
            <a:ext cx="3090863" cy="5149850"/>
          </a:xfrm>
        </p:spPr>
        <p:txBody>
          <a:bodyPr/>
          <a:lstStyle/>
          <a:p>
            <a:pPr marL="69850" indent="0" eaLnBrk="1" hangingPunct="1">
              <a:buFont typeface="Wingdings 2" pitchFamily="-72" charset="2"/>
              <a:buNone/>
              <a:defRPr/>
            </a:pPr>
            <a:r>
              <a:rPr lang="en-GB" u="sng" dirty="0" smtClean="0">
                <a:latin typeface="Goudy Old Style" pitchFamily="18" charset="0"/>
              </a:rPr>
              <a:t>Content</a:t>
            </a:r>
          </a:p>
          <a:p>
            <a:pPr marL="343217" indent="-274320" eaLnBrk="1" fontAlgn="auto" hangingPunct="1">
              <a:spcAft>
                <a:spcPts val="0"/>
              </a:spcAft>
              <a:defRPr/>
            </a:pPr>
            <a:r>
              <a:rPr lang="en-GB" sz="1800" dirty="0" smtClean="0">
                <a:latin typeface="Goudy Old Style" pitchFamily="18" charset="0"/>
              </a:rPr>
              <a:t>Sustainability</a:t>
            </a:r>
          </a:p>
          <a:p>
            <a:pPr marL="640080" lvl="1" indent="-274320" eaLnBrk="1" fontAlgn="auto" hangingPunct="1">
              <a:spcAft>
                <a:spcPts val="0"/>
              </a:spcAft>
              <a:defRPr/>
            </a:pPr>
            <a:r>
              <a:rPr lang="en-GB" sz="1600" dirty="0" smtClean="0">
                <a:latin typeface="Goudy Old Style" pitchFamily="18" charset="0"/>
                <a:cs typeface="+mn-cs"/>
              </a:rPr>
              <a:t>The genealogy </a:t>
            </a:r>
          </a:p>
          <a:p>
            <a:pPr marL="640080" lvl="1" indent="-274320" eaLnBrk="1" fontAlgn="auto" hangingPunct="1">
              <a:spcAft>
                <a:spcPts val="0"/>
              </a:spcAft>
              <a:defRPr/>
            </a:pPr>
            <a:r>
              <a:rPr lang="en-GB" sz="1600" dirty="0" smtClean="0">
                <a:latin typeface="Goudy Old Style" pitchFamily="18" charset="0"/>
                <a:cs typeface="+mn-cs"/>
              </a:rPr>
              <a:t>Dimensions </a:t>
            </a:r>
            <a:endParaRPr lang="en-GB" sz="1600" dirty="0">
              <a:latin typeface="Goudy Old Style" pitchFamily="18" charset="0"/>
              <a:cs typeface="+mn-cs"/>
            </a:endParaRPr>
          </a:p>
          <a:p>
            <a:pPr marL="640080" lvl="1" indent="-274320" eaLnBrk="1" fontAlgn="auto" hangingPunct="1">
              <a:spcAft>
                <a:spcPts val="0"/>
              </a:spcAft>
              <a:defRPr/>
            </a:pPr>
            <a:r>
              <a:rPr lang="en-GB" sz="1600" dirty="0">
                <a:latin typeface="Goudy Old Style" pitchFamily="18" charset="0"/>
                <a:cs typeface="+mn-cs"/>
              </a:rPr>
              <a:t>Complementary or In Conflict</a:t>
            </a:r>
          </a:p>
          <a:p>
            <a:pPr marL="640080" lvl="1" indent="-274320" eaLnBrk="1" fontAlgn="auto" hangingPunct="1">
              <a:spcAft>
                <a:spcPts val="0"/>
              </a:spcAft>
              <a:defRPr/>
            </a:pPr>
            <a:r>
              <a:rPr lang="en-GB" sz="1600" dirty="0">
                <a:latin typeface="Goudy Old Style" pitchFamily="18" charset="0"/>
                <a:cs typeface="+mn-cs"/>
              </a:rPr>
              <a:t>Languages</a:t>
            </a:r>
          </a:p>
          <a:p>
            <a:pPr marL="640080" lvl="1" indent="-274320" eaLnBrk="1" fontAlgn="auto" hangingPunct="1">
              <a:spcAft>
                <a:spcPts val="0"/>
              </a:spcAft>
              <a:defRPr/>
            </a:pPr>
            <a:r>
              <a:rPr lang="en-GB" sz="1600" dirty="0">
                <a:latin typeface="Goudy Old Style" pitchFamily="18" charset="0"/>
                <a:cs typeface="+mn-cs"/>
              </a:rPr>
              <a:t>Potential contributions’ matrix</a:t>
            </a:r>
          </a:p>
          <a:p>
            <a:pPr indent="-274320" eaLnBrk="1" fontAlgn="auto" hangingPunct="1">
              <a:spcAft>
                <a:spcPts val="0"/>
              </a:spcAft>
              <a:defRPr/>
            </a:pPr>
            <a:r>
              <a:rPr lang="en-GB" sz="1800" dirty="0">
                <a:latin typeface="Goudy Old Style" pitchFamily="18" charset="0"/>
              </a:rPr>
              <a:t>Industrial Engineering</a:t>
            </a:r>
          </a:p>
          <a:p>
            <a:pPr marL="640080" lvl="1" indent="-274320" eaLnBrk="1" fontAlgn="auto" hangingPunct="1">
              <a:spcAft>
                <a:spcPts val="0"/>
              </a:spcAft>
              <a:defRPr/>
            </a:pPr>
            <a:r>
              <a:rPr lang="en-GB" sz="1600" dirty="0">
                <a:latin typeface="Goudy Old Style" pitchFamily="18" charset="0"/>
                <a:cs typeface="+mn-cs"/>
              </a:rPr>
              <a:t>Current position</a:t>
            </a:r>
          </a:p>
          <a:p>
            <a:pPr marL="640080" lvl="1" indent="-274320" eaLnBrk="1" fontAlgn="auto" hangingPunct="1">
              <a:spcAft>
                <a:spcPts val="0"/>
              </a:spcAft>
              <a:defRPr/>
            </a:pPr>
            <a:r>
              <a:rPr lang="en-GB" sz="1600" dirty="0">
                <a:latin typeface="Goudy Old Style" pitchFamily="18" charset="0"/>
                <a:cs typeface="+mn-cs"/>
              </a:rPr>
              <a:t>Current sources of improvement</a:t>
            </a:r>
          </a:p>
          <a:p>
            <a:pPr marL="343217" indent="-274320" eaLnBrk="1" fontAlgn="auto" hangingPunct="1">
              <a:spcAft>
                <a:spcPts val="0"/>
              </a:spcAft>
              <a:defRPr/>
            </a:pPr>
            <a:r>
              <a:rPr lang="en-GB" sz="1800" dirty="0" smtClean="0">
                <a:latin typeface="Goudy Old Style" pitchFamily="18" charset="0"/>
              </a:rPr>
              <a:t>Sustainability </a:t>
            </a:r>
            <a:r>
              <a:rPr lang="en-GB" sz="1800" dirty="0">
                <a:latin typeface="Goudy Old Style" pitchFamily="18" charset="0"/>
              </a:rPr>
              <a:t>Division, IIE</a:t>
            </a:r>
          </a:p>
          <a:p>
            <a:pPr marL="640080" lvl="1" indent="-274320" eaLnBrk="1" fontAlgn="auto" hangingPunct="1">
              <a:spcAft>
                <a:spcPts val="0"/>
              </a:spcAft>
              <a:defRPr/>
            </a:pPr>
            <a:r>
              <a:rPr lang="en-GB" sz="1600" dirty="0">
                <a:latin typeface="Goudy Old Style" pitchFamily="18" charset="0"/>
                <a:cs typeface="+mn-cs"/>
              </a:rPr>
              <a:t>IE professional &amp; researchers</a:t>
            </a:r>
            <a:endParaRPr lang="en-GB" sz="1600" dirty="0" smtClean="0">
              <a:latin typeface="Goudy Old Style" pitchFamily="18" charset="0"/>
              <a:cs typeface="+mn-cs"/>
            </a:endParaRPr>
          </a:p>
          <a:p>
            <a:pPr marL="640080" lvl="1" indent="-274320" eaLnBrk="1" fontAlgn="auto" hangingPunct="1">
              <a:spcAft>
                <a:spcPts val="0"/>
              </a:spcAft>
              <a:defRPr/>
            </a:pPr>
            <a:r>
              <a:rPr lang="en-GB" sz="1600" dirty="0" smtClean="0">
                <a:latin typeface="Goudy Old Style" pitchFamily="18" charset="0"/>
                <a:cs typeface="+mn-cs"/>
              </a:rPr>
              <a:t>Potential contribution</a:t>
            </a:r>
            <a:endParaRPr lang="en-GB" sz="2400" dirty="0" smtClean="0">
              <a:latin typeface="Goudy Old Style" pitchFamily="18" charset="0"/>
              <a:cs typeface="+mn-cs"/>
            </a:endParaRPr>
          </a:p>
          <a:p>
            <a:pPr marL="69850" indent="0" eaLnBrk="1" hangingPunct="1">
              <a:buFont typeface="Wingdings 2" pitchFamily="-72" charset="2"/>
              <a:buNone/>
              <a:defRPr/>
            </a:pPr>
            <a:endParaRPr lang="en-GB" sz="2800" dirty="0">
              <a:latin typeface="Goudy Old Style" pitchFamily="18" charset="0"/>
            </a:endParaRPr>
          </a:p>
        </p:txBody>
      </p:sp>
      <p:sp>
        <p:nvSpPr>
          <p:cNvPr id="13315" name="Title 2"/>
          <p:cNvSpPr>
            <a:spLocks noGrp="1"/>
          </p:cNvSpPr>
          <p:nvPr>
            <p:ph type="title"/>
          </p:nvPr>
        </p:nvSpPr>
        <p:spPr>
          <a:xfrm>
            <a:off x="4740275" y="2657475"/>
            <a:ext cx="3303588" cy="1463675"/>
          </a:xfrm>
        </p:spPr>
        <p:txBody>
          <a:bodyPr>
            <a:normAutofit fontScale="90000"/>
          </a:bodyPr>
          <a:lstStyle/>
          <a:p>
            <a:pPr eaLnBrk="1" hangingPunct="1">
              <a:defRPr/>
            </a:pPr>
            <a:r>
              <a:rPr lang="en-GB" sz="3200" b="1" smtClean="0">
                <a:latin typeface="Goudy Old Style" pitchFamily="18" charset="0"/>
                <a:ea typeface="ＭＳ Ｐゴシック" pitchFamily="34" charset="-128"/>
              </a:rPr>
              <a:t>Sustainability dimensions</a:t>
            </a:r>
            <a:br>
              <a:rPr lang="en-GB" sz="3200" b="1" smtClean="0">
                <a:latin typeface="Goudy Old Style" pitchFamily="18" charset="0"/>
                <a:ea typeface="ＭＳ Ｐゴシック" pitchFamily="34" charset="-128"/>
              </a:rPr>
            </a:br>
            <a:endParaRPr lang="en-GB" sz="3200" b="1" smtClean="0">
              <a:latin typeface="Goudy Old Style" pitchFamily="18" charset="0"/>
              <a:ea typeface="ＭＳ Ｐゴシック" pitchFamily="34" charset="-128"/>
            </a:endParaRPr>
          </a:p>
        </p:txBody>
      </p:sp>
      <p:sp>
        <p:nvSpPr>
          <p:cNvPr id="27651" name="Text Placeholder 3"/>
          <p:cNvSpPr>
            <a:spLocks noGrp="1"/>
          </p:cNvSpPr>
          <p:nvPr>
            <p:ph type="body" sz="half" idx="2"/>
          </p:nvPr>
        </p:nvSpPr>
        <p:spPr>
          <a:xfrm>
            <a:off x="4737100" y="4137025"/>
            <a:ext cx="3298825" cy="1517650"/>
          </a:xfrm>
        </p:spPr>
        <p:txBody>
          <a:bodyPr/>
          <a:lstStyle/>
          <a:p>
            <a:pPr eaLnBrk="1" hangingPunct="1"/>
            <a:r>
              <a:rPr lang="en-GB" smtClean="0">
                <a:latin typeface="Goudy Old Style" pitchFamily="18" charset="0"/>
                <a:ea typeface="ＭＳ Ｐゴシック"/>
                <a:cs typeface="ＭＳ Ｐゴシック"/>
              </a:rPr>
              <a:t>Eliseo Vilalta-Perdomo</a:t>
            </a:r>
          </a:p>
          <a:p>
            <a:pPr eaLnBrk="1" hangingPunct="1"/>
            <a:endParaRPr lang="en-GB" smtClean="0">
              <a:latin typeface="Goudy Old Style" pitchFamily="18" charset="0"/>
              <a:ea typeface="ＭＳ Ｐゴシック"/>
              <a:cs typeface="ＭＳ Ｐゴシック"/>
            </a:endParaRPr>
          </a:p>
          <a:p>
            <a:pPr eaLnBrk="1" hangingPunct="1">
              <a:lnSpc>
                <a:spcPct val="80000"/>
              </a:lnSpc>
            </a:pPr>
            <a:r>
              <a:rPr lang="en-GB" sz="1400" b="1" smtClean="0">
                <a:latin typeface="Goudy Old Style" pitchFamily="18" charset="0"/>
                <a:ea typeface="ＭＳ Ｐゴシック"/>
                <a:cs typeface="ＭＳ Ｐゴシック"/>
              </a:rPr>
              <a:t>Marketing and Supply Chain Interest Group, MaSC </a:t>
            </a:r>
          </a:p>
          <a:p>
            <a:pPr eaLnBrk="1" hangingPunct="1">
              <a:lnSpc>
                <a:spcPct val="80000"/>
              </a:lnSpc>
            </a:pPr>
            <a:r>
              <a:rPr lang="en-GB" sz="1400" smtClean="0">
                <a:latin typeface="Goudy Old Style" pitchFamily="18" charset="0"/>
                <a:ea typeface="ＭＳ Ｐゴシック"/>
                <a:cs typeface="ＭＳ Ｐゴシック"/>
              </a:rPr>
              <a:t>University of Lincoln</a:t>
            </a:r>
            <a:endParaRPr lang="en-GB" sz="1200" smtClean="0">
              <a:latin typeface="Goudy Old Style" pitchFamily="18" charset="0"/>
              <a:ea typeface="ＭＳ Ｐゴシック"/>
              <a:cs typeface="ＭＳ Ｐゴシック"/>
            </a:endParaRPr>
          </a:p>
          <a:p>
            <a:pPr eaLnBrk="1" hangingPunct="1"/>
            <a:endParaRPr lang="en-GB" smtClean="0">
              <a:latin typeface="Goudy Old Style" pitchFamily="18" charset="0"/>
              <a:ea typeface="ＭＳ Ｐゴシック"/>
              <a:cs typeface="ＭＳ Ｐゴシック"/>
            </a:endParaRPr>
          </a:p>
        </p:txBody>
      </p:sp>
      <p:sp>
        <p:nvSpPr>
          <p:cNvPr id="27652" name="TextBox 5"/>
          <p:cNvSpPr txBox="1">
            <a:spLocks noChangeArrowheads="1"/>
          </p:cNvSpPr>
          <p:nvPr/>
        </p:nvSpPr>
        <p:spPr bwMode="auto">
          <a:xfrm>
            <a:off x="4678363" y="44450"/>
            <a:ext cx="3455987" cy="554038"/>
          </a:xfrm>
          <a:prstGeom prst="rect">
            <a:avLst/>
          </a:prstGeom>
          <a:noFill/>
          <a:ln w="9525">
            <a:noFill/>
            <a:miter lim="800000"/>
            <a:headEnd/>
            <a:tailEnd/>
          </a:ln>
        </p:spPr>
        <p:txBody>
          <a:bodyPr>
            <a:spAutoFit/>
          </a:bodyPr>
          <a:lstStyle/>
          <a:p>
            <a:r>
              <a:rPr lang="en-GB" sz="1600">
                <a:solidFill>
                  <a:schemeClr val="bg1"/>
                </a:solidFill>
                <a:latin typeface="Goudy Old Style" pitchFamily="18" charset="0"/>
              </a:rPr>
              <a:t>Lincolnshire Sustainability Think –Tank</a:t>
            </a:r>
          </a:p>
          <a:p>
            <a:r>
              <a:rPr lang="en-GB" sz="1400">
                <a:solidFill>
                  <a:schemeClr val="bg1"/>
                </a:solidFill>
                <a:latin typeface="Goudy Old Style" pitchFamily="18" charset="0"/>
              </a:rPr>
              <a:t>University of Lincoln, 24</a:t>
            </a:r>
            <a:r>
              <a:rPr lang="en-GB" sz="1400" baseline="30000">
                <a:solidFill>
                  <a:schemeClr val="bg1"/>
                </a:solidFill>
                <a:latin typeface="Goudy Old Style" pitchFamily="18" charset="0"/>
              </a:rPr>
              <a:t>th</a:t>
            </a:r>
            <a:r>
              <a:rPr lang="en-GB" sz="1400">
                <a:solidFill>
                  <a:schemeClr val="bg1"/>
                </a:solidFill>
                <a:latin typeface="Goudy Old Style" pitchFamily="18" charset="0"/>
              </a:rPr>
              <a:t> of July 2012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ea typeface="+mj-ea"/>
                <a:cs typeface="+mj-cs"/>
              </a:rPr>
              <a:t>Sustainability</a:t>
            </a:r>
            <a:br>
              <a:rPr lang="en-GB" dirty="0">
                <a:ea typeface="+mj-ea"/>
                <a:cs typeface="+mj-cs"/>
              </a:rPr>
            </a:br>
            <a:r>
              <a:rPr lang="en-GB" sz="3600" dirty="0" smtClean="0">
                <a:ea typeface="+mj-ea"/>
                <a:cs typeface="+mj-cs"/>
              </a:rPr>
              <a:t>Genealogy</a:t>
            </a:r>
            <a:endParaRPr lang="en-GB" dirty="0">
              <a:ea typeface="+mj-ea"/>
              <a:cs typeface="+mj-cs"/>
            </a:endParaRPr>
          </a:p>
        </p:txBody>
      </p:sp>
      <p:sp>
        <p:nvSpPr>
          <p:cNvPr id="4" name="Rectangle 3"/>
          <p:cNvSpPr/>
          <p:nvPr/>
        </p:nvSpPr>
        <p:spPr>
          <a:xfrm>
            <a:off x="900113" y="5062538"/>
            <a:ext cx="6911975" cy="265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b="1" dirty="0">
              <a:latin typeface="Goudy Old Style" pitchFamily="18" charset="0"/>
            </a:endParaRPr>
          </a:p>
        </p:txBody>
      </p:sp>
      <p:cxnSp>
        <p:nvCxnSpPr>
          <p:cNvPr id="6" name="Straight Connector 5"/>
          <p:cNvCxnSpPr>
            <a:stCxn id="4" idx="1"/>
            <a:endCxn id="28676" idx="1"/>
          </p:cNvCxnSpPr>
          <p:nvPr/>
        </p:nvCxnSpPr>
        <p:spPr>
          <a:xfrm flipV="1">
            <a:off x="900113" y="2646363"/>
            <a:ext cx="0" cy="2549525"/>
          </a:xfrm>
          <a:prstGeom prst="line">
            <a:avLst/>
          </a:prstGeom>
        </p:spPr>
        <p:style>
          <a:lnRef idx="1">
            <a:schemeClr val="accent1"/>
          </a:lnRef>
          <a:fillRef idx="0">
            <a:schemeClr val="accent1"/>
          </a:fillRef>
          <a:effectRef idx="0">
            <a:schemeClr val="accent1"/>
          </a:effectRef>
          <a:fontRef idx="minor">
            <a:schemeClr val="tx1"/>
          </a:fontRef>
        </p:style>
      </p:cxnSp>
      <p:sp>
        <p:nvSpPr>
          <p:cNvPr id="28676" name="TextBox 7"/>
          <p:cNvSpPr txBox="1">
            <a:spLocks noChangeArrowheads="1"/>
          </p:cNvSpPr>
          <p:nvPr/>
        </p:nvSpPr>
        <p:spPr bwMode="auto">
          <a:xfrm>
            <a:off x="900113" y="2492375"/>
            <a:ext cx="1284287" cy="307975"/>
          </a:xfrm>
          <a:prstGeom prst="rect">
            <a:avLst/>
          </a:prstGeom>
          <a:noFill/>
          <a:ln w="9525">
            <a:noFill/>
            <a:miter lim="800000"/>
            <a:headEnd/>
            <a:tailEnd/>
          </a:ln>
        </p:spPr>
        <p:txBody>
          <a:bodyPr wrap="none">
            <a:spAutoFit/>
          </a:bodyPr>
          <a:lstStyle/>
          <a:p>
            <a:r>
              <a:rPr lang="en-GB" sz="1400">
                <a:latin typeface="Goudy Old Style" pitchFamily="18" charset="0"/>
              </a:rPr>
              <a:t>Malthus, 1798, </a:t>
            </a:r>
          </a:p>
        </p:txBody>
      </p:sp>
      <p:sp>
        <p:nvSpPr>
          <p:cNvPr id="10" name="TextBox 9"/>
          <p:cNvSpPr txBox="1"/>
          <p:nvPr/>
        </p:nvSpPr>
        <p:spPr>
          <a:xfrm>
            <a:off x="4572000" y="1058863"/>
            <a:ext cx="3600450" cy="3140075"/>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dirty="0">
                <a:latin typeface="Goudy Old Style" pitchFamily="18" charset="0"/>
                <a:ea typeface="+mn-ea"/>
                <a:cs typeface="+mn-cs"/>
              </a:rPr>
              <a:t>“It has been said that the great question is now at issue, whether man shall henceforth </a:t>
            </a:r>
            <a:r>
              <a:rPr lang="en-GB" b="1" dirty="0">
                <a:latin typeface="Goudy Old Style" pitchFamily="18" charset="0"/>
                <a:ea typeface="+mn-ea"/>
                <a:cs typeface="+mn-cs"/>
              </a:rPr>
              <a:t>start forwards with accelerated velocity towards illimitable, and hitherto </a:t>
            </a:r>
            <a:r>
              <a:rPr lang="en-GB" b="1" dirty="0" err="1">
                <a:latin typeface="Goudy Old Style" pitchFamily="18" charset="0"/>
                <a:ea typeface="+mn-ea"/>
                <a:cs typeface="+mn-cs"/>
              </a:rPr>
              <a:t>unconceived</a:t>
            </a:r>
            <a:r>
              <a:rPr lang="en-GB" b="1" dirty="0">
                <a:latin typeface="Goudy Old Style" pitchFamily="18" charset="0"/>
                <a:ea typeface="+mn-ea"/>
                <a:cs typeface="+mn-cs"/>
              </a:rPr>
              <a:t> improvement</a:t>
            </a:r>
            <a:r>
              <a:rPr lang="en-GB" dirty="0">
                <a:latin typeface="Goudy Old Style" pitchFamily="18" charset="0"/>
                <a:ea typeface="+mn-ea"/>
                <a:cs typeface="+mn-cs"/>
              </a:rPr>
              <a:t>, or be condemned to a </a:t>
            </a:r>
            <a:r>
              <a:rPr lang="en-GB" b="1" dirty="0">
                <a:latin typeface="Goudy Old Style" pitchFamily="18" charset="0"/>
                <a:ea typeface="+mn-ea"/>
                <a:cs typeface="+mn-cs"/>
              </a:rPr>
              <a:t>perpetual oscillation between happiness and misery</a:t>
            </a:r>
            <a:r>
              <a:rPr lang="en-GB" dirty="0">
                <a:latin typeface="Goudy Old Style" pitchFamily="18" charset="0"/>
                <a:ea typeface="+mn-ea"/>
                <a:cs typeface="+mn-cs"/>
              </a:rPr>
              <a:t>, and after every effort remain still at an immeasurable distance from the wished-for goal”.</a:t>
            </a:r>
          </a:p>
        </p:txBody>
      </p:sp>
      <p:sp>
        <p:nvSpPr>
          <p:cNvPr id="11" name="TextBox 10"/>
          <p:cNvSpPr txBox="1">
            <a:spLocks noChangeArrowheads="1"/>
          </p:cNvSpPr>
          <p:nvPr/>
        </p:nvSpPr>
        <p:spPr bwMode="auto">
          <a:xfrm>
            <a:off x="1619250" y="3121025"/>
            <a:ext cx="2579688" cy="307975"/>
          </a:xfrm>
          <a:prstGeom prst="rect">
            <a:avLst/>
          </a:prstGeom>
          <a:noFill/>
          <a:ln w="9525">
            <a:noFill/>
            <a:miter lim="800000"/>
            <a:headEnd/>
            <a:tailEnd/>
          </a:ln>
        </p:spPr>
        <p:txBody>
          <a:bodyPr wrap="none">
            <a:spAutoFit/>
          </a:bodyPr>
          <a:lstStyle/>
          <a:p>
            <a:r>
              <a:rPr lang="en-GB" sz="1400">
                <a:latin typeface="Goudy Old Style" pitchFamily="18" charset="0"/>
              </a:rPr>
              <a:t>Brundtland Report (March, 1987)</a:t>
            </a:r>
          </a:p>
        </p:txBody>
      </p:sp>
      <p:cxnSp>
        <p:nvCxnSpPr>
          <p:cNvPr id="13" name="Straight Connector 12"/>
          <p:cNvCxnSpPr>
            <a:endCxn id="11" idx="1"/>
          </p:cNvCxnSpPr>
          <p:nvPr/>
        </p:nvCxnSpPr>
        <p:spPr>
          <a:xfrm flipV="1">
            <a:off x="1619250" y="3275013"/>
            <a:ext cx="0" cy="207645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72000" y="1082675"/>
            <a:ext cx="3600450" cy="1200150"/>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dirty="0">
                <a:latin typeface="Goudy Old Style" pitchFamily="18" charset="0"/>
                <a:ea typeface="+mn-ea"/>
                <a:cs typeface="+mn-cs"/>
              </a:rPr>
              <a:t>“to propose long-term environmental strategies for achieving sustainable development by the year 2000 and beyond”</a:t>
            </a:r>
          </a:p>
        </p:txBody>
      </p:sp>
      <p:sp>
        <p:nvSpPr>
          <p:cNvPr id="17" name="TextBox 16"/>
          <p:cNvSpPr txBox="1">
            <a:spLocks noChangeArrowheads="1"/>
          </p:cNvSpPr>
          <p:nvPr/>
        </p:nvSpPr>
        <p:spPr bwMode="auto">
          <a:xfrm>
            <a:off x="2051050" y="3429000"/>
            <a:ext cx="6337300" cy="307975"/>
          </a:xfrm>
          <a:prstGeom prst="rect">
            <a:avLst/>
          </a:prstGeom>
          <a:noFill/>
          <a:ln w="9525">
            <a:noFill/>
            <a:miter lim="800000"/>
            <a:headEnd/>
            <a:tailEnd/>
          </a:ln>
        </p:spPr>
        <p:txBody>
          <a:bodyPr>
            <a:spAutoFit/>
          </a:bodyPr>
          <a:lstStyle/>
          <a:p>
            <a:r>
              <a:rPr lang="en-GB" sz="1400">
                <a:latin typeface="Goudy Old Style" pitchFamily="18" charset="0"/>
              </a:rPr>
              <a:t>United Nations Conference on Environment and Development, June 1992 </a:t>
            </a:r>
          </a:p>
        </p:txBody>
      </p:sp>
      <p:cxnSp>
        <p:nvCxnSpPr>
          <p:cNvPr id="19" name="Straight Connector 18"/>
          <p:cNvCxnSpPr>
            <a:endCxn id="17" idx="1"/>
          </p:cNvCxnSpPr>
          <p:nvPr/>
        </p:nvCxnSpPr>
        <p:spPr>
          <a:xfrm flipV="1">
            <a:off x="2051050" y="3582988"/>
            <a:ext cx="0" cy="1609725"/>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72000" y="1052513"/>
            <a:ext cx="3600450" cy="1754187"/>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dirty="0">
                <a:latin typeface="Goudy Old Style" pitchFamily="18" charset="0"/>
                <a:ea typeface="+mn-ea"/>
                <a:cs typeface="+mn-cs"/>
              </a:rPr>
              <a:t>“a comprehensive plan of action to be taken globally, nationally and locally by organizations of the United Nations System, Governments, and Major Groups in every area in which human impacts on the environment” </a:t>
            </a:r>
          </a:p>
        </p:txBody>
      </p:sp>
      <p:sp>
        <p:nvSpPr>
          <p:cNvPr id="22" name="TextBox 21"/>
          <p:cNvSpPr txBox="1">
            <a:spLocks noChangeArrowheads="1"/>
          </p:cNvSpPr>
          <p:nvPr/>
        </p:nvSpPr>
        <p:spPr bwMode="auto">
          <a:xfrm>
            <a:off x="2411413" y="3941763"/>
            <a:ext cx="5976937" cy="523875"/>
          </a:xfrm>
          <a:prstGeom prst="rect">
            <a:avLst/>
          </a:prstGeom>
          <a:noFill/>
          <a:ln w="9525">
            <a:noFill/>
            <a:miter lim="800000"/>
            <a:headEnd/>
            <a:tailEnd/>
          </a:ln>
        </p:spPr>
        <p:txBody>
          <a:bodyPr>
            <a:spAutoFit/>
          </a:bodyPr>
          <a:lstStyle/>
          <a:p>
            <a:r>
              <a:rPr lang="en-GB" sz="1400">
                <a:latin typeface="Goudy Old Style" pitchFamily="18" charset="0"/>
              </a:rPr>
              <a:t>Global Conference on the Sustainable Development of Small Island Developing States, May-June 1994</a:t>
            </a:r>
          </a:p>
        </p:txBody>
      </p:sp>
      <p:sp>
        <p:nvSpPr>
          <p:cNvPr id="23" name="Rectangle 22"/>
          <p:cNvSpPr/>
          <p:nvPr/>
        </p:nvSpPr>
        <p:spPr>
          <a:xfrm>
            <a:off x="4594225" y="1052513"/>
            <a:ext cx="3578225" cy="1477962"/>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dirty="0">
                <a:latin typeface="Goudy Old Style" pitchFamily="18" charset="0"/>
                <a:ea typeface="+mn-ea"/>
                <a:cs typeface="+mn-cs"/>
              </a:rPr>
              <a:t>“sustainable development programmes must seek to enhance the quality of life of peoples, including their health, well-being and safety”.</a:t>
            </a:r>
          </a:p>
        </p:txBody>
      </p:sp>
      <p:cxnSp>
        <p:nvCxnSpPr>
          <p:cNvPr id="25" name="Straight Connector 24"/>
          <p:cNvCxnSpPr>
            <a:endCxn id="22" idx="1"/>
          </p:cNvCxnSpPr>
          <p:nvPr/>
        </p:nvCxnSpPr>
        <p:spPr>
          <a:xfrm flipV="1">
            <a:off x="2411413" y="4203700"/>
            <a:ext cx="0" cy="1093788"/>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tangle 27"/>
          <p:cNvSpPr>
            <a:spLocks noChangeArrowheads="1"/>
          </p:cNvSpPr>
          <p:nvPr/>
        </p:nvSpPr>
        <p:spPr bwMode="auto">
          <a:xfrm>
            <a:off x="2771775" y="4518025"/>
            <a:ext cx="5400675" cy="307975"/>
          </a:xfrm>
          <a:prstGeom prst="rect">
            <a:avLst/>
          </a:prstGeom>
          <a:noFill/>
          <a:ln w="9525">
            <a:noFill/>
            <a:miter lim="800000"/>
            <a:headEnd/>
            <a:tailEnd/>
          </a:ln>
        </p:spPr>
        <p:txBody>
          <a:bodyPr>
            <a:spAutoFit/>
          </a:bodyPr>
          <a:lstStyle/>
          <a:p>
            <a:r>
              <a:rPr lang="en-GB" sz="1400">
                <a:latin typeface="Goudy Old Style" pitchFamily="18" charset="0"/>
              </a:rPr>
              <a:t>Programme for the Further Implementation of Agenda 21, June 1997</a:t>
            </a:r>
          </a:p>
        </p:txBody>
      </p:sp>
      <p:cxnSp>
        <p:nvCxnSpPr>
          <p:cNvPr id="30" name="Straight Connector 29"/>
          <p:cNvCxnSpPr>
            <a:endCxn id="28" idx="1"/>
          </p:cNvCxnSpPr>
          <p:nvPr/>
        </p:nvCxnSpPr>
        <p:spPr>
          <a:xfrm flipV="1">
            <a:off x="2771775" y="4672013"/>
            <a:ext cx="0" cy="625475"/>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4572000" y="1082675"/>
            <a:ext cx="3600450" cy="923925"/>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dirty="0">
                <a:latin typeface="Goudy Old Style" pitchFamily="18" charset="0"/>
                <a:ea typeface="+mn-ea"/>
                <a:cs typeface="+mn-cs"/>
              </a:rPr>
              <a:t>Included economic, social and environmental objectives in the sustainable development agenda</a:t>
            </a:r>
          </a:p>
        </p:txBody>
      </p:sp>
      <p:sp>
        <p:nvSpPr>
          <p:cNvPr id="38" name="Rectangle 37"/>
          <p:cNvSpPr>
            <a:spLocks noChangeArrowheads="1"/>
          </p:cNvSpPr>
          <p:nvPr/>
        </p:nvSpPr>
        <p:spPr bwMode="auto">
          <a:xfrm>
            <a:off x="3059113" y="5041900"/>
            <a:ext cx="2674937" cy="307975"/>
          </a:xfrm>
          <a:prstGeom prst="rect">
            <a:avLst/>
          </a:prstGeom>
          <a:noFill/>
          <a:ln w="9525">
            <a:noFill/>
            <a:miter lim="800000"/>
            <a:headEnd/>
            <a:tailEnd/>
          </a:ln>
        </p:spPr>
        <p:txBody>
          <a:bodyPr wrap="none">
            <a:spAutoFit/>
          </a:bodyPr>
          <a:lstStyle/>
          <a:p>
            <a:r>
              <a:rPr lang="en-GB" sz="1400">
                <a:latin typeface="Goudy Old Style" pitchFamily="18" charset="0"/>
              </a:rPr>
              <a:t>UN Millennium Declaration, 2000</a:t>
            </a:r>
          </a:p>
        </p:txBody>
      </p:sp>
      <p:sp>
        <p:nvSpPr>
          <p:cNvPr id="47" name="TextBox 46"/>
          <p:cNvSpPr txBox="1"/>
          <p:nvPr/>
        </p:nvSpPr>
        <p:spPr>
          <a:xfrm>
            <a:off x="4572000" y="1052513"/>
            <a:ext cx="3600450" cy="2586037"/>
          </a:xfrm>
          <a:prstGeom prst="rect">
            <a:avLst/>
          </a:prstGeom>
          <a:solidFill>
            <a:schemeClr val="bg2">
              <a:lumMod val="40000"/>
              <a:lumOff val="60000"/>
            </a:schemeClr>
          </a:solidFill>
        </p:spPr>
        <p:txBody>
          <a:bodyPr>
            <a:spAutoFit/>
          </a:bodyPr>
          <a:lstStyle/>
          <a:p>
            <a:pPr>
              <a:defRPr/>
            </a:pPr>
            <a:r>
              <a:rPr lang="en-GB" dirty="0">
                <a:latin typeface="Goudy Old Style" pitchFamily="18" charset="0"/>
                <a:ea typeface="ＭＳ Ｐゴシック" pitchFamily="-72" charset="-128"/>
                <a:cs typeface="ＭＳ Ｐゴシック" pitchFamily="-72" charset="-128"/>
              </a:rPr>
              <a:t>Key objectives in relation to peace, security and disarmament; development and poverty eradication; protecting our common environment; human rights, democracy and good governance; protecting the vulnerable; meeting the special needs of Africa, and strengthening the United Nations </a:t>
            </a:r>
          </a:p>
        </p:txBody>
      </p:sp>
      <p:sp>
        <p:nvSpPr>
          <p:cNvPr id="48" name="Rectangle 47"/>
          <p:cNvSpPr>
            <a:spLocks noChangeArrowheads="1"/>
          </p:cNvSpPr>
          <p:nvPr/>
        </p:nvSpPr>
        <p:spPr bwMode="auto">
          <a:xfrm>
            <a:off x="1030288" y="5445125"/>
            <a:ext cx="2605087" cy="523875"/>
          </a:xfrm>
          <a:prstGeom prst="rect">
            <a:avLst/>
          </a:prstGeom>
          <a:noFill/>
          <a:ln w="9525">
            <a:noFill/>
            <a:miter lim="800000"/>
            <a:headEnd/>
            <a:tailEnd/>
          </a:ln>
        </p:spPr>
        <p:txBody>
          <a:bodyPr>
            <a:spAutoFit/>
          </a:bodyPr>
          <a:lstStyle/>
          <a:p>
            <a:pPr algn="r"/>
            <a:r>
              <a:rPr lang="en-GB" sz="1400">
                <a:latin typeface="Goudy Old Style" pitchFamily="18" charset="0"/>
              </a:rPr>
              <a:t>Millennium Development Goals  2005</a:t>
            </a:r>
          </a:p>
        </p:txBody>
      </p:sp>
      <p:cxnSp>
        <p:nvCxnSpPr>
          <p:cNvPr id="52" name="Straight Connector 51"/>
          <p:cNvCxnSpPr>
            <a:stCxn id="48" idx="3"/>
          </p:cNvCxnSpPr>
          <p:nvPr/>
        </p:nvCxnSpPr>
        <p:spPr>
          <a:xfrm flipV="1">
            <a:off x="3635375" y="5297488"/>
            <a:ext cx="0" cy="409575"/>
          </a:xfrm>
          <a:prstGeom prst="line">
            <a:avLst/>
          </a:prstGeom>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572000" y="1063625"/>
            <a:ext cx="3578225" cy="1754188"/>
          </a:xfrm>
          <a:prstGeom prst="rect">
            <a:avLst/>
          </a:prstGeom>
          <a:solidFill>
            <a:schemeClr val="bg2">
              <a:lumMod val="40000"/>
              <a:lumOff val="60000"/>
            </a:schemeClr>
          </a:solidFill>
        </p:spPr>
        <p:txBody>
          <a:bodyPr>
            <a:spAutoFit/>
          </a:bodyPr>
          <a:lstStyle/>
          <a:p>
            <a:pPr>
              <a:defRPr/>
            </a:pPr>
            <a:r>
              <a:rPr lang="en-GB">
                <a:latin typeface="Goudy Old Style" pitchFamily="18" charset="0"/>
                <a:ea typeface="ＭＳ Ｐゴシック" pitchFamily="-72" charset="-128"/>
                <a:cs typeface="ＭＳ Ｐゴシック" pitchFamily="-72" charset="-128"/>
              </a:rPr>
              <a:t>Different strategies and actions to end poverty and hunger; universal education; gender quality; child health; maternal health; combat HIV/AIDS; environmental sustainability, and global partnership </a:t>
            </a:r>
          </a:p>
        </p:txBody>
      </p:sp>
      <p:sp>
        <p:nvSpPr>
          <p:cNvPr id="54" name="TextBox 53"/>
          <p:cNvSpPr txBox="1">
            <a:spLocks noChangeArrowheads="1"/>
          </p:cNvSpPr>
          <p:nvPr/>
        </p:nvSpPr>
        <p:spPr bwMode="auto">
          <a:xfrm>
            <a:off x="1258888" y="2833688"/>
            <a:ext cx="1633537" cy="307975"/>
          </a:xfrm>
          <a:prstGeom prst="rect">
            <a:avLst/>
          </a:prstGeom>
          <a:noFill/>
          <a:ln w="9525">
            <a:noFill/>
            <a:miter lim="800000"/>
            <a:headEnd/>
            <a:tailEnd/>
          </a:ln>
        </p:spPr>
        <p:txBody>
          <a:bodyPr wrap="none">
            <a:spAutoFit/>
          </a:bodyPr>
          <a:lstStyle/>
          <a:p>
            <a:r>
              <a:rPr lang="en-GB" sz="1400">
                <a:latin typeface="Goudy Old Style" pitchFamily="18" charset="0"/>
              </a:rPr>
              <a:t>Club of Rome, 1968</a:t>
            </a:r>
          </a:p>
        </p:txBody>
      </p:sp>
      <p:cxnSp>
        <p:nvCxnSpPr>
          <p:cNvPr id="57" name="Straight Connector 56"/>
          <p:cNvCxnSpPr>
            <a:stCxn id="54" idx="1"/>
          </p:cNvCxnSpPr>
          <p:nvPr/>
        </p:nvCxnSpPr>
        <p:spPr>
          <a:xfrm>
            <a:off x="1258888" y="2987675"/>
            <a:ext cx="0" cy="2255838"/>
          </a:xfrm>
          <a:prstGeom prst="line">
            <a:avLst/>
          </a:prstGeom>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4594225" y="1919288"/>
            <a:ext cx="3578225" cy="641350"/>
          </a:xfrm>
          <a:prstGeom prst="rect">
            <a:avLst/>
          </a:prstGeom>
          <a:solidFill>
            <a:schemeClr val="bg2">
              <a:lumMod val="40000"/>
              <a:lumOff val="60000"/>
            </a:schemeClr>
          </a:solidFill>
        </p:spPr>
        <p:txBody>
          <a:bodyPr>
            <a:spAutoFit/>
          </a:bodyPr>
          <a:lstStyle/>
          <a:p>
            <a:pPr fontAlgn="auto">
              <a:spcBef>
                <a:spcPts val="0"/>
              </a:spcBef>
              <a:spcAft>
                <a:spcPts val="0"/>
              </a:spcAft>
              <a:defRPr/>
            </a:pPr>
            <a:r>
              <a:rPr lang="en-GB" i="1" dirty="0">
                <a:latin typeface="Goudy Old Style" pitchFamily="18" charset="0"/>
                <a:ea typeface="+mn-ea"/>
                <a:cs typeface="+mn-cs"/>
              </a:rPr>
              <a:t>The Limits to Growth</a:t>
            </a:r>
            <a:r>
              <a:rPr lang="en-GB" dirty="0">
                <a:latin typeface="Goudy Old Style" pitchFamily="18" charset="0"/>
                <a:ea typeface="+mn-ea"/>
                <a:cs typeface="+mn-cs"/>
              </a:rPr>
              <a:t>. First environmental best-seller</a:t>
            </a:r>
          </a:p>
        </p:txBody>
      </p:sp>
      <p:sp>
        <p:nvSpPr>
          <p:cNvPr id="60" name="TextBox 59"/>
          <p:cNvSpPr txBox="1">
            <a:spLocks noChangeArrowheads="1"/>
          </p:cNvSpPr>
          <p:nvPr/>
        </p:nvSpPr>
        <p:spPr bwMode="auto">
          <a:xfrm>
            <a:off x="3924300" y="5805488"/>
            <a:ext cx="3802063" cy="307975"/>
          </a:xfrm>
          <a:prstGeom prst="rect">
            <a:avLst/>
          </a:prstGeom>
          <a:noFill/>
          <a:ln w="9525">
            <a:noFill/>
            <a:miter lim="800000"/>
            <a:headEnd/>
            <a:tailEnd/>
          </a:ln>
        </p:spPr>
        <p:txBody>
          <a:bodyPr>
            <a:spAutoFit/>
          </a:bodyPr>
          <a:lstStyle/>
          <a:p>
            <a:r>
              <a:rPr lang="en-GB" sz="1400">
                <a:latin typeface="Goudy Old Style" pitchFamily="18" charset="0"/>
              </a:rPr>
              <a:t>Lincolnshire Sustainability Think-Tank, 2012</a:t>
            </a:r>
          </a:p>
        </p:txBody>
      </p:sp>
      <p:cxnSp>
        <p:nvCxnSpPr>
          <p:cNvPr id="65" name="Straight Connector 64"/>
          <p:cNvCxnSpPr>
            <a:stCxn id="60" idx="1"/>
          </p:cNvCxnSpPr>
          <p:nvPr/>
        </p:nvCxnSpPr>
        <p:spPr>
          <a:xfrm flipV="1">
            <a:off x="3924300" y="5241925"/>
            <a:ext cx="0" cy="717550"/>
          </a:xfrm>
          <a:prstGeom prst="line">
            <a:avLst/>
          </a:prstGeom>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572000" y="1066800"/>
            <a:ext cx="3600450" cy="2862263"/>
          </a:xfrm>
          <a:prstGeom prst="rect">
            <a:avLst/>
          </a:prstGeom>
          <a:solidFill>
            <a:schemeClr val="bg2">
              <a:lumMod val="40000"/>
              <a:lumOff val="60000"/>
            </a:schemeClr>
          </a:solidFill>
        </p:spPr>
        <p:txBody>
          <a:bodyPr>
            <a:spAutoFit/>
          </a:bodyPr>
          <a:lstStyle/>
          <a:p>
            <a:pPr>
              <a:defRPr/>
            </a:pPr>
            <a:r>
              <a:rPr lang="en-GB" dirty="0">
                <a:latin typeface="Goudy Old Style" pitchFamily="18" charset="0"/>
                <a:ea typeface="ＭＳ Ｐゴシック" pitchFamily="-72" charset="-128"/>
                <a:cs typeface="ＭＳ Ｐゴシック" pitchFamily="-72" charset="-128"/>
              </a:rPr>
              <a:t>What is (ought to be) the Research Agenda to Support Sustainable Improvement?</a:t>
            </a:r>
          </a:p>
          <a:p>
            <a:pPr>
              <a:defRPr/>
            </a:pPr>
            <a:r>
              <a:rPr lang="en-GB" dirty="0">
                <a:latin typeface="Goudy Old Style" pitchFamily="18" charset="0"/>
                <a:ea typeface="ＭＳ Ｐゴシック" pitchFamily="-72" charset="-128"/>
                <a:cs typeface="ＭＳ Ｐゴシック" pitchFamily="-72" charset="-128"/>
              </a:rPr>
              <a:t>What are (ought to be) the contributions from practitioners and researchers?</a:t>
            </a:r>
          </a:p>
          <a:p>
            <a:pPr>
              <a:defRPr/>
            </a:pPr>
            <a:r>
              <a:rPr lang="en-GB" dirty="0">
                <a:latin typeface="Goudy Old Style" pitchFamily="18" charset="0"/>
                <a:ea typeface="ＭＳ Ｐゴシック" pitchFamily="-72" charset="-128"/>
                <a:cs typeface="ＭＳ Ｐゴシック" pitchFamily="-72" charset="-128"/>
              </a:rPr>
              <a:t>What is (ought to be) the role and level of engagement of different communities in sustainability research activities?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subTnLst>
                                    <p:set>
                                      <p:cBhvr override="childStyle">
                                        <p:cTn dur="1" fill="hold" display="0" masterRel="nextClick" afterEffect="1"/>
                                        <p:tgtEl>
                                          <p:spTgt spid="59"/>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childTnLst>
                                  <p:subTnLst>
                                    <p:set>
                                      <p:cBhvr override="childStyle">
                                        <p:cTn dur="1" fill="hold" display="0" masterRel="nextClick" afterEffect="1"/>
                                        <p:tgtEl>
                                          <p:spTgt spid="53"/>
                                        </p:tgtEl>
                                        <p:attrNameLst>
                                          <p:attrName>style.visibility</p:attrName>
                                        </p:attrNameLst>
                                      </p:cBhvr>
                                      <p:to>
                                        <p:strVal val="hidden"/>
                                      </p:to>
                                    </p:set>
                                  </p:sub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7" grpId="0"/>
      <p:bldP spid="21" grpId="0" animBg="1"/>
      <p:bldP spid="22" grpId="0"/>
      <p:bldP spid="23" grpId="0" animBg="1"/>
      <p:bldP spid="28" grpId="0"/>
      <p:bldP spid="31" grpId="0" animBg="1"/>
      <p:bldP spid="38" grpId="0"/>
      <p:bldP spid="47" grpId="0" animBg="1"/>
      <p:bldP spid="48" grpId="0"/>
      <p:bldP spid="53" grpId="0" animBg="1"/>
      <p:bldP spid="54" grpId="0"/>
      <p:bldP spid="59" grpId="0" animBg="1"/>
      <p:bldP spid="60" grpId="0"/>
      <p:bldP spid="6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1363</TotalTime>
  <Words>3311</Words>
  <Application>Microsoft Office PowerPoint</Application>
  <PresentationFormat>Presentación en pantalla (4:3)</PresentationFormat>
  <Paragraphs>301</Paragraphs>
  <Slides>33</Slides>
  <Notes>33</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Austin</vt:lpstr>
      <vt:lpstr>Feeding the Think-Tank Scoping exercise</vt:lpstr>
      <vt:lpstr>Outline </vt:lpstr>
      <vt:lpstr>Aims of this exercise Rationale</vt:lpstr>
      <vt:lpstr>Aims of this exercise Research community - playground</vt:lpstr>
      <vt:lpstr>Aims of this exercise Future</vt:lpstr>
      <vt:lpstr>Aims of this exercise Workshop</vt:lpstr>
      <vt:lpstr>What is MaSC?</vt:lpstr>
      <vt:lpstr>Sustainability dimensions </vt:lpstr>
      <vt:lpstr>Sustainability Genealogy</vt:lpstr>
      <vt:lpstr>Sustainability Dimensions </vt:lpstr>
      <vt:lpstr>Sustainability Complementary  or In Conflict</vt:lpstr>
      <vt:lpstr>Sustainability Languages</vt:lpstr>
      <vt:lpstr>Sustainability Potential contributions’ matrix  Industrial Engineering example*</vt:lpstr>
      <vt:lpstr>Industrial Engineering Current position</vt:lpstr>
      <vt:lpstr>Industrial Engineering Current sources for improvement *</vt:lpstr>
      <vt:lpstr>Sustainability division IE professional &amp; researchers</vt:lpstr>
      <vt:lpstr>Sustainability division Potential contribution</vt:lpstr>
      <vt:lpstr>Diapositiva 18</vt:lpstr>
      <vt:lpstr>Diapositiva 19</vt:lpstr>
      <vt:lpstr>Isssues</vt:lpstr>
      <vt:lpstr>Diapositiva 21</vt:lpstr>
      <vt:lpstr>Diapositiva 22</vt:lpstr>
      <vt:lpstr>Diapositiva 23</vt:lpstr>
      <vt:lpstr>Diapositiva 24</vt:lpstr>
      <vt:lpstr>Diapositiva 25</vt:lpstr>
      <vt:lpstr>Diapositiva 26</vt:lpstr>
      <vt:lpstr>Blue Skies Thinking  (the Bill Gates List …!)</vt:lpstr>
      <vt:lpstr>Within Our Grasp …. (thought leadership in Lincolnshire?)</vt:lpstr>
      <vt:lpstr>Diapositiva 29</vt:lpstr>
      <vt:lpstr>Diapositiva 30</vt:lpstr>
      <vt:lpstr>Diapositiva 31</vt:lpstr>
      <vt:lpstr>Diapositiva 32</vt:lpstr>
      <vt:lpstr>What might WE do? (our own agency…..)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Eliseo Vilalta-Perdomo</dc:creator>
  <cp:lastModifiedBy>EVP</cp:lastModifiedBy>
  <cp:revision>80</cp:revision>
  <dcterms:created xsi:type="dcterms:W3CDTF">2012-03-14T17:36:02Z</dcterms:created>
  <dcterms:modified xsi:type="dcterms:W3CDTF">2012-09-21T15:09:14Z</dcterms:modified>
</cp:coreProperties>
</file>