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330" r:id="rId2"/>
  </p:sldIdLst>
  <p:sldSz cx="12192000" cy="6858000"/>
  <p:notesSz cx="6858000" cy="9144000"/>
  <p:defaultTextStyle>
    <a:defPPr>
      <a:defRPr lang="en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2600"/>
    <a:srgbClr val="008F00"/>
    <a:srgbClr val="0096FF"/>
    <a:srgbClr val="FF68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無樣式、無格線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佈景主題樣式 1 - 輔色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386"/>
    <p:restoredTop sz="90684"/>
  </p:normalViewPr>
  <p:slideViewPr>
    <p:cSldViewPr>
      <p:cViewPr varScale="1">
        <p:scale>
          <a:sx n="107" d="100"/>
          <a:sy n="107" d="100"/>
        </p:scale>
        <p:origin x="784" y="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TW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085DF6-5F71-BF47-B6C1-FEAB21C6AFD7}" type="datetimeFigureOut">
              <a:rPr lang="en-TW" smtClean="0"/>
              <a:t>2024/1/4</a:t>
            </a:fld>
            <a:endParaRPr lang="en-TW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TW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T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49FA35-277D-414B-8A16-A6BC27CBEFC4}" type="slidenum">
              <a:rPr lang="en-TW" smtClean="0"/>
              <a:t>‹#›</a:t>
            </a:fld>
            <a:endParaRPr lang="en-TW"/>
          </a:p>
        </p:txBody>
      </p:sp>
    </p:spTree>
    <p:extLst>
      <p:ext uri="{BB962C8B-B14F-4D97-AF65-F5344CB8AC3E}">
        <p14:creationId xmlns:p14="http://schemas.microsoft.com/office/powerpoint/2010/main" val="26339921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49FA35-277D-414B-8A16-A6BC27CBEFC4}" type="slidenum">
              <a:rPr lang="en-TW" smtClean="0"/>
              <a:t>1</a:t>
            </a:fld>
            <a:endParaRPr lang="en-TW"/>
          </a:p>
        </p:txBody>
      </p:sp>
    </p:spTree>
    <p:extLst>
      <p:ext uri="{BB962C8B-B14F-4D97-AF65-F5344CB8AC3E}">
        <p14:creationId xmlns:p14="http://schemas.microsoft.com/office/powerpoint/2010/main" val="36369014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TW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258863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FF80F2-74C1-C0D0-230B-348CEED1BE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TW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51166BA-35AA-6E5D-09BA-5966C41CD0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TW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ACDD29-D82B-29EF-589A-93BA79617DA4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TW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6434F2-F58A-2562-98D6-B1CC8F647280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TW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D157E3-866D-B294-7881-B639DCC3F43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TW" smtClean="0"/>
              <a:t>‹#›</a:t>
            </a:fld>
            <a:endParaRPr lang="en-TW"/>
          </a:p>
        </p:txBody>
      </p:sp>
    </p:spTree>
    <p:extLst>
      <p:ext uri="{BB962C8B-B14F-4D97-AF65-F5344CB8AC3E}">
        <p14:creationId xmlns:p14="http://schemas.microsoft.com/office/powerpoint/2010/main" val="2272984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TW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55993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 Conten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TW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08423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Comparison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7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0" name="Google Shape;50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TW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693795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TW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113556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Content with Caption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2" name="Google Shape;62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TW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969447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 with Caption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0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TW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07318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Title and Vertical 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TW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44200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 Title and 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2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TW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55579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TW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72940608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字方塊 1">
            <a:extLst>
              <a:ext uri="{FF2B5EF4-FFF2-40B4-BE49-F238E27FC236}">
                <a16:creationId xmlns:a16="http://schemas.microsoft.com/office/drawing/2014/main" id="{7413DFF1-9ECA-C4EC-9942-CC5AA44E15A9}"/>
              </a:ext>
            </a:extLst>
          </p:cNvPr>
          <p:cNvSpPr txBox="1"/>
          <p:nvPr/>
        </p:nvSpPr>
        <p:spPr>
          <a:xfrm>
            <a:off x="407368" y="5556184"/>
            <a:ext cx="14194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TW" sz="1200" b="1" dirty="0"/>
              <a:t>Patients at risk</a:t>
            </a:r>
            <a:endParaRPr kumimoji="1" lang="zh-TW" altLang="en-US" sz="1200" b="1" dirty="0"/>
          </a:p>
        </p:txBody>
      </p:sp>
      <p:graphicFrame>
        <p:nvGraphicFramePr>
          <p:cNvPr id="9" name="表格 2">
            <a:extLst>
              <a:ext uri="{FF2B5EF4-FFF2-40B4-BE49-F238E27FC236}">
                <a16:creationId xmlns:a16="http://schemas.microsoft.com/office/drawing/2014/main" id="{8B220007-2110-D45E-2F9C-36FC04FE0F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353461"/>
              </p:ext>
            </p:extLst>
          </p:nvPr>
        </p:nvGraphicFramePr>
        <p:xfrm>
          <a:off x="1775521" y="5589240"/>
          <a:ext cx="5832651" cy="8229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30241">
                  <a:extLst>
                    <a:ext uri="{9D8B030D-6E8A-4147-A177-3AD203B41FA5}">
                      <a16:colId xmlns:a16="http://schemas.microsoft.com/office/drawing/2014/main" val="2874675006"/>
                    </a:ext>
                  </a:extLst>
                </a:gridCol>
                <a:gridCol w="530241">
                  <a:extLst>
                    <a:ext uri="{9D8B030D-6E8A-4147-A177-3AD203B41FA5}">
                      <a16:colId xmlns:a16="http://schemas.microsoft.com/office/drawing/2014/main" val="2675135086"/>
                    </a:ext>
                  </a:extLst>
                </a:gridCol>
                <a:gridCol w="530241">
                  <a:extLst>
                    <a:ext uri="{9D8B030D-6E8A-4147-A177-3AD203B41FA5}">
                      <a16:colId xmlns:a16="http://schemas.microsoft.com/office/drawing/2014/main" val="4174209796"/>
                    </a:ext>
                  </a:extLst>
                </a:gridCol>
                <a:gridCol w="530241">
                  <a:extLst>
                    <a:ext uri="{9D8B030D-6E8A-4147-A177-3AD203B41FA5}">
                      <a16:colId xmlns:a16="http://schemas.microsoft.com/office/drawing/2014/main" val="809294843"/>
                    </a:ext>
                  </a:extLst>
                </a:gridCol>
                <a:gridCol w="530241">
                  <a:extLst>
                    <a:ext uri="{9D8B030D-6E8A-4147-A177-3AD203B41FA5}">
                      <a16:colId xmlns:a16="http://schemas.microsoft.com/office/drawing/2014/main" val="1680198903"/>
                    </a:ext>
                  </a:extLst>
                </a:gridCol>
                <a:gridCol w="530241">
                  <a:extLst>
                    <a:ext uri="{9D8B030D-6E8A-4147-A177-3AD203B41FA5}">
                      <a16:colId xmlns:a16="http://schemas.microsoft.com/office/drawing/2014/main" val="402766970"/>
                    </a:ext>
                  </a:extLst>
                </a:gridCol>
                <a:gridCol w="530241">
                  <a:extLst>
                    <a:ext uri="{9D8B030D-6E8A-4147-A177-3AD203B41FA5}">
                      <a16:colId xmlns:a16="http://schemas.microsoft.com/office/drawing/2014/main" val="2263883452"/>
                    </a:ext>
                  </a:extLst>
                </a:gridCol>
                <a:gridCol w="530241">
                  <a:extLst>
                    <a:ext uri="{9D8B030D-6E8A-4147-A177-3AD203B41FA5}">
                      <a16:colId xmlns:a16="http://schemas.microsoft.com/office/drawing/2014/main" val="3031318344"/>
                    </a:ext>
                  </a:extLst>
                </a:gridCol>
                <a:gridCol w="530241">
                  <a:extLst>
                    <a:ext uri="{9D8B030D-6E8A-4147-A177-3AD203B41FA5}">
                      <a16:colId xmlns:a16="http://schemas.microsoft.com/office/drawing/2014/main" val="1408916619"/>
                    </a:ext>
                  </a:extLst>
                </a:gridCol>
                <a:gridCol w="530241">
                  <a:extLst>
                    <a:ext uri="{9D8B030D-6E8A-4147-A177-3AD203B41FA5}">
                      <a16:colId xmlns:a16="http://schemas.microsoft.com/office/drawing/2014/main" val="1985303164"/>
                    </a:ext>
                  </a:extLst>
                </a:gridCol>
                <a:gridCol w="530241">
                  <a:extLst>
                    <a:ext uri="{9D8B030D-6E8A-4147-A177-3AD203B41FA5}">
                      <a16:colId xmlns:a16="http://schemas.microsoft.com/office/drawing/2014/main" val="2816082053"/>
                    </a:ext>
                  </a:extLst>
                </a:gridCol>
              </a:tblGrid>
              <a:tr h="235500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200" b="1" dirty="0">
                          <a:solidFill>
                            <a:srgbClr val="FF0000"/>
                          </a:solidFill>
                        </a:rPr>
                        <a:t>11</a:t>
                      </a:r>
                      <a:endParaRPr lang="zh-TW" altLang="en-US" sz="12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200" b="1" dirty="0">
                          <a:solidFill>
                            <a:srgbClr val="FF0000"/>
                          </a:solidFill>
                        </a:rPr>
                        <a:t>11</a:t>
                      </a:r>
                      <a:endParaRPr lang="zh-TW" altLang="en-US" sz="12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200" b="1" dirty="0">
                          <a:solidFill>
                            <a:srgbClr val="FF0000"/>
                          </a:solidFill>
                        </a:rPr>
                        <a:t>11</a:t>
                      </a:r>
                      <a:endParaRPr lang="zh-TW" altLang="en-US" sz="12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200" b="1" dirty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zh-TW" altLang="en-US" sz="12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200" b="1" dirty="0">
                          <a:solidFill>
                            <a:srgbClr val="FF0000"/>
                          </a:solidFill>
                        </a:rPr>
                        <a:t>9</a:t>
                      </a:r>
                      <a:endParaRPr lang="zh-TW" altLang="en-US" sz="12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200" b="1" dirty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zh-TW" altLang="en-US" sz="12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200" b="1" dirty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zh-TW" altLang="en-US" sz="12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200" b="1" dirty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zh-TW" altLang="en-US" sz="12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9066851"/>
                  </a:ext>
                </a:extLst>
              </a:tr>
              <a:tr h="235500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200" b="1" dirty="0">
                          <a:solidFill>
                            <a:srgbClr val="008F00"/>
                          </a:solidFill>
                        </a:rPr>
                        <a:t>26</a:t>
                      </a:r>
                      <a:endParaRPr lang="zh-TW" altLang="en-US" sz="1200" b="1" dirty="0">
                        <a:solidFill>
                          <a:srgbClr val="008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200" b="1" dirty="0">
                          <a:solidFill>
                            <a:srgbClr val="008F00"/>
                          </a:solidFill>
                        </a:rPr>
                        <a:t>26</a:t>
                      </a:r>
                      <a:endParaRPr lang="zh-TW" altLang="en-US" sz="1200" b="1" dirty="0">
                        <a:solidFill>
                          <a:srgbClr val="008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200" b="1" dirty="0">
                          <a:solidFill>
                            <a:srgbClr val="008F00"/>
                          </a:solidFill>
                        </a:rPr>
                        <a:t>23</a:t>
                      </a:r>
                      <a:endParaRPr lang="zh-TW" altLang="en-US" sz="1200" b="1" dirty="0">
                        <a:solidFill>
                          <a:srgbClr val="008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200" b="1" dirty="0">
                          <a:solidFill>
                            <a:srgbClr val="008F00"/>
                          </a:solidFill>
                        </a:rPr>
                        <a:t>17</a:t>
                      </a:r>
                      <a:endParaRPr lang="zh-TW" altLang="en-US" sz="1200" b="1" dirty="0">
                        <a:solidFill>
                          <a:srgbClr val="008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200" b="1" dirty="0">
                          <a:solidFill>
                            <a:srgbClr val="008F00"/>
                          </a:solidFill>
                        </a:rPr>
                        <a:t>12</a:t>
                      </a:r>
                      <a:endParaRPr lang="zh-TW" altLang="en-US" sz="1200" b="1" dirty="0">
                        <a:solidFill>
                          <a:srgbClr val="008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200" b="1" dirty="0">
                          <a:solidFill>
                            <a:srgbClr val="008F00"/>
                          </a:solidFill>
                        </a:rPr>
                        <a:t>4</a:t>
                      </a:r>
                      <a:endParaRPr lang="zh-TW" altLang="en-US" sz="1200" b="1" dirty="0">
                        <a:solidFill>
                          <a:srgbClr val="008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200" b="1" dirty="0">
                          <a:solidFill>
                            <a:srgbClr val="008F00"/>
                          </a:solidFill>
                        </a:rPr>
                        <a:t>4</a:t>
                      </a:r>
                      <a:endParaRPr lang="zh-TW" altLang="en-US" sz="1200" b="1" dirty="0">
                        <a:solidFill>
                          <a:srgbClr val="008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200" b="1" dirty="0">
                          <a:solidFill>
                            <a:srgbClr val="008F00"/>
                          </a:solidFill>
                        </a:rPr>
                        <a:t>3</a:t>
                      </a:r>
                      <a:endParaRPr lang="zh-TW" altLang="en-US" sz="1200" b="1" dirty="0">
                        <a:solidFill>
                          <a:srgbClr val="008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200" b="1" dirty="0">
                          <a:solidFill>
                            <a:srgbClr val="008F00"/>
                          </a:solidFill>
                        </a:rPr>
                        <a:t>2</a:t>
                      </a:r>
                      <a:endParaRPr lang="zh-TW" altLang="en-US" sz="1200" b="1" dirty="0">
                        <a:solidFill>
                          <a:srgbClr val="008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200" b="1" dirty="0">
                        <a:solidFill>
                          <a:srgbClr val="008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4686571"/>
                  </a:ext>
                </a:extLst>
              </a:tr>
              <a:tr h="235500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200" b="1" dirty="0">
                          <a:solidFill>
                            <a:srgbClr val="0096FF"/>
                          </a:solidFill>
                        </a:rPr>
                        <a:t>17</a:t>
                      </a:r>
                      <a:endParaRPr lang="zh-TW" altLang="en-US" sz="1200" b="1" dirty="0">
                        <a:solidFill>
                          <a:srgbClr val="009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200" b="1" dirty="0">
                          <a:solidFill>
                            <a:srgbClr val="0096FF"/>
                          </a:solidFill>
                        </a:rPr>
                        <a:t>17</a:t>
                      </a:r>
                      <a:endParaRPr lang="zh-TW" altLang="en-US" sz="1200" b="1" dirty="0">
                        <a:solidFill>
                          <a:srgbClr val="009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200" b="1" dirty="0">
                          <a:solidFill>
                            <a:srgbClr val="0096FF"/>
                          </a:solidFill>
                        </a:rPr>
                        <a:t>11</a:t>
                      </a:r>
                      <a:endParaRPr lang="zh-TW" altLang="en-US" sz="1200" b="1" dirty="0">
                        <a:solidFill>
                          <a:srgbClr val="009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200" b="1" dirty="0">
                          <a:solidFill>
                            <a:srgbClr val="0096FF"/>
                          </a:solidFill>
                        </a:rPr>
                        <a:t>7</a:t>
                      </a:r>
                      <a:endParaRPr lang="zh-TW" altLang="en-US" sz="1200" b="1" dirty="0">
                        <a:solidFill>
                          <a:srgbClr val="009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200" b="1" dirty="0">
                          <a:solidFill>
                            <a:srgbClr val="0096FF"/>
                          </a:solidFill>
                        </a:rPr>
                        <a:t>4</a:t>
                      </a:r>
                      <a:endParaRPr lang="zh-TW" altLang="en-US" sz="1200" b="1" dirty="0">
                        <a:solidFill>
                          <a:srgbClr val="009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200" b="1" dirty="0">
                          <a:solidFill>
                            <a:srgbClr val="0096FF"/>
                          </a:solidFill>
                        </a:rPr>
                        <a:t>2</a:t>
                      </a:r>
                      <a:endParaRPr lang="zh-TW" altLang="en-US" sz="1200" b="1" dirty="0">
                        <a:solidFill>
                          <a:srgbClr val="009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8404702"/>
                  </a:ext>
                </a:extLst>
              </a:tr>
            </a:tbl>
          </a:graphicData>
        </a:graphic>
      </p:graphicFrame>
      <p:sp>
        <p:nvSpPr>
          <p:cNvPr id="12" name="Right Bracket 11">
            <a:extLst>
              <a:ext uri="{FF2B5EF4-FFF2-40B4-BE49-F238E27FC236}">
                <a16:creationId xmlns:a16="http://schemas.microsoft.com/office/drawing/2014/main" id="{32076D35-BE12-1ED5-1480-312ED27704B1}"/>
              </a:ext>
            </a:extLst>
          </p:cNvPr>
          <p:cNvSpPr/>
          <p:nvPr/>
        </p:nvSpPr>
        <p:spPr>
          <a:xfrm>
            <a:off x="6600056" y="4221088"/>
            <a:ext cx="216024" cy="288032"/>
          </a:xfrm>
          <a:prstGeom prst="rightBracket">
            <a:avLst/>
          </a:prstGeom>
          <a:ln w="63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TW"/>
          </a:p>
        </p:txBody>
      </p:sp>
      <p:sp>
        <p:nvSpPr>
          <p:cNvPr id="14" name="Right Bracket 13">
            <a:extLst>
              <a:ext uri="{FF2B5EF4-FFF2-40B4-BE49-F238E27FC236}">
                <a16:creationId xmlns:a16="http://schemas.microsoft.com/office/drawing/2014/main" id="{0796F273-70B4-EF39-D07D-F4CEFC7D7B06}"/>
              </a:ext>
            </a:extLst>
          </p:cNvPr>
          <p:cNvSpPr/>
          <p:nvPr/>
        </p:nvSpPr>
        <p:spPr>
          <a:xfrm>
            <a:off x="7104112" y="2348880"/>
            <a:ext cx="216024" cy="2160240"/>
          </a:xfrm>
          <a:prstGeom prst="rightBracket">
            <a:avLst/>
          </a:prstGeom>
          <a:ln w="63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TW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B168C55-F38E-A51F-6AB8-E868158002A1}"/>
              </a:ext>
            </a:extLst>
          </p:cNvPr>
          <p:cNvSpPr txBox="1"/>
          <p:nvPr/>
        </p:nvSpPr>
        <p:spPr>
          <a:xfrm>
            <a:off x="6744072" y="4293096"/>
            <a:ext cx="47481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/>
              <a:t>P</a:t>
            </a:r>
            <a:r>
              <a:rPr lang="en-TW" sz="600" dirty="0"/>
              <a:t>=0.047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2AF5DAD-D29B-ECF5-35F0-287BE87828CF}"/>
              </a:ext>
            </a:extLst>
          </p:cNvPr>
          <p:cNvGrpSpPr/>
          <p:nvPr/>
        </p:nvGrpSpPr>
        <p:grpSpPr>
          <a:xfrm>
            <a:off x="839416" y="980728"/>
            <a:ext cx="8712969" cy="4643735"/>
            <a:chOff x="839416" y="980728"/>
            <a:chExt cx="8712969" cy="4643735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14EBEA8E-52CF-9732-B872-7CA08758477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8189" b="26449"/>
            <a:stretch/>
          </p:blipFill>
          <p:spPr>
            <a:xfrm>
              <a:off x="839416" y="980728"/>
              <a:ext cx="8712969" cy="4643735"/>
            </a:xfrm>
            <a:prstGeom prst="rect">
              <a:avLst/>
            </a:prstGeom>
          </p:spPr>
        </p:pic>
        <p:sp>
          <p:nvSpPr>
            <p:cNvPr id="13" name="Right Bracket 12">
              <a:extLst>
                <a:ext uri="{FF2B5EF4-FFF2-40B4-BE49-F238E27FC236}">
                  <a16:creationId xmlns:a16="http://schemas.microsoft.com/office/drawing/2014/main" id="{F86E48A7-2AC3-AB91-536F-F45A23D28BA6}"/>
                </a:ext>
              </a:extLst>
            </p:cNvPr>
            <p:cNvSpPr/>
            <p:nvPr/>
          </p:nvSpPr>
          <p:spPr>
            <a:xfrm>
              <a:off x="6600056" y="2348880"/>
              <a:ext cx="216024" cy="1800200"/>
            </a:xfrm>
            <a:prstGeom prst="rightBracket">
              <a:avLst/>
            </a:prstGeom>
            <a:ln w="63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TW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4E9190C-CF0F-2ECE-4375-E0EDECB6371A}"/>
                </a:ext>
              </a:extLst>
            </p:cNvPr>
            <p:cNvSpPr txBox="1"/>
            <p:nvPr/>
          </p:nvSpPr>
          <p:spPr>
            <a:xfrm>
              <a:off x="6744072" y="3140968"/>
              <a:ext cx="47481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/>
                <a:t>P</a:t>
              </a:r>
              <a:r>
                <a:rPr lang="en-TW" sz="600" dirty="0"/>
                <a:t>=0.071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66A2A1DD-63BC-F721-733F-0A6FDA7BBD5F}"/>
              </a:ext>
            </a:extLst>
          </p:cNvPr>
          <p:cNvSpPr txBox="1"/>
          <p:nvPr/>
        </p:nvSpPr>
        <p:spPr>
          <a:xfrm>
            <a:off x="7320136" y="3336667"/>
            <a:ext cx="518091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/>
              <a:t>P</a:t>
            </a:r>
            <a:r>
              <a:rPr lang="en-TW" sz="600" dirty="0"/>
              <a:t>=0.0021</a:t>
            </a:r>
          </a:p>
        </p:txBody>
      </p:sp>
      <p:graphicFrame>
        <p:nvGraphicFramePr>
          <p:cNvPr id="4" name="Table 9">
            <a:extLst>
              <a:ext uri="{FF2B5EF4-FFF2-40B4-BE49-F238E27FC236}">
                <a16:creationId xmlns:a16="http://schemas.microsoft.com/office/drawing/2014/main" id="{2D100C9E-3082-DCF9-6BC7-893D420B8A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4582176"/>
              </p:ext>
            </p:extLst>
          </p:nvPr>
        </p:nvGraphicFramePr>
        <p:xfrm>
          <a:off x="7896200" y="2204864"/>
          <a:ext cx="4104456" cy="165212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52328">
                  <a:extLst>
                    <a:ext uri="{9D8B030D-6E8A-4147-A177-3AD203B41FA5}">
                      <a16:colId xmlns:a16="http://schemas.microsoft.com/office/drawing/2014/main" val="1348083994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3197286156"/>
                    </a:ext>
                  </a:extLst>
                </a:gridCol>
              </a:tblGrid>
              <a:tr h="154346">
                <a:tc>
                  <a:txBody>
                    <a:bodyPr/>
                    <a:lstStyle/>
                    <a:p>
                      <a:endParaRPr lang="en-TW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TW" b="1" dirty="0"/>
                        <a:t>Median OS</a:t>
                      </a:r>
                      <a:endParaRPr lang="en-TW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017510"/>
                  </a:ext>
                </a:extLst>
              </a:tr>
              <a:tr h="50391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rgbClr val="FF2600"/>
                          </a:solidFill>
                        </a:rPr>
                        <a:t>CR with </a:t>
                      </a:r>
                      <a:r>
                        <a:rPr lang="en-TW" b="1">
                          <a:solidFill>
                            <a:srgbClr val="FF2600"/>
                          </a:solidFill>
                        </a:rPr>
                        <a:t>LRT </a:t>
                      </a:r>
                      <a:r>
                        <a:rPr lang="en-TW"/>
                        <a:t>(</a:t>
                      </a:r>
                      <a:r>
                        <a:rPr lang="en-TW" dirty="0"/>
                        <a:t>n = 11)</a:t>
                      </a:r>
                      <a:endParaRPr lang="en-TW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TW" b="1" dirty="0">
                          <a:solidFill>
                            <a:srgbClr val="FF0000"/>
                          </a:solidFill>
                        </a:rPr>
                        <a:t>Not reached</a:t>
                      </a:r>
                      <a:r>
                        <a:rPr lang="en-TW" dirty="0">
                          <a:solidFill>
                            <a:srgbClr val="FF0000"/>
                          </a:solidFill>
                        </a:rPr>
                        <a:t> 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8751972"/>
                  </a:ext>
                </a:extLst>
              </a:tr>
              <a:tr h="41458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rgbClr val="008F00"/>
                          </a:solidFill>
                        </a:rPr>
                        <a:t>Non-CR with </a:t>
                      </a:r>
                      <a:r>
                        <a:rPr lang="en-TW" b="1">
                          <a:solidFill>
                            <a:srgbClr val="008F00"/>
                          </a:solidFill>
                        </a:rPr>
                        <a:t>LRT </a:t>
                      </a:r>
                      <a:r>
                        <a:rPr lang="en-TW"/>
                        <a:t>(</a:t>
                      </a:r>
                      <a:r>
                        <a:rPr lang="en-TW" dirty="0"/>
                        <a:t>n = 26)</a:t>
                      </a:r>
                      <a:endParaRPr lang="en-TW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rgbClr val="008F00"/>
                          </a:solidFill>
                        </a:rPr>
                        <a:t>34.8</a:t>
                      </a:r>
                      <a:endParaRPr lang="en-TW" b="1" dirty="0">
                        <a:solidFill>
                          <a:srgbClr val="008F0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1027742"/>
                  </a:ext>
                </a:extLst>
              </a:tr>
              <a:tr h="41458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rgbClr val="0096FF"/>
                          </a:solidFill>
                        </a:rPr>
                        <a:t>No </a:t>
                      </a:r>
                      <a:r>
                        <a:rPr lang="en-TW" b="1">
                          <a:solidFill>
                            <a:srgbClr val="0096FF"/>
                          </a:solidFill>
                        </a:rPr>
                        <a:t>LRT </a:t>
                      </a:r>
                      <a:r>
                        <a:rPr lang="en-TW" dirty="0">
                          <a:solidFill>
                            <a:schemeClr val="tx1"/>
                          </a:solidFill>
                        </a:rPr>
                        <a:t>(n = 17)</a:t>
                      </a:r>
                      <a:endParaRPr lang="en-TW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TW" b="1" dirty="0">
                          <a:solidFill>
                            <a:srgbClr val="0096FF"/>
                          </a:solidFill>
                        </a:rPr>
                        <a:t>22.2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47261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7037114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6632</TotalTime>
  <Words>65</Words>
  <Application>Microsoft Macintosh PowerPoint</Application>
  <PresentationFormat>Widescreen</PresentationFormat>
  <Paragraphs>35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1_Office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Tsung-Hao Liu</dc:creator>
  <cp:lastModifiedBy>Tsung-Hao Liu</cp:lastModifiedBy>
  <cp:revision>97</cp:revision>
  <dcterms:created xsi:type="dcterms:W3CDTF">2023-04-15T08:55:54Z</dcterms:created>
  <dcterms:modified xsi:type="dcterms:W3CDTF">2024-01-04T00:44:38Z</dcterms:modified>
</cp:coreProperties>
</file>