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329" r:id="rId2"/>
  </p:sldIdLst>
  <p:sldSz cx="12192000" cy="6858000"/>
  <p:notesSz cx="6858000" cy="9144000"/>
  <p:defaultTextStyle>
    <a:defPPr>
      <a:defRPr lang="en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2600"/>
    <a:srgbClr val="008F00"/>
    <a:srgbClr val="0096FF"/>
    <a:srgbClr val="FF684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無樣式、無格線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佈景主題樣式 1 - 輔色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23386"/>
    <p:restoredTop sz="90684"/>
  </p:normalViewPr>
  <p:slideViewPr>
    <p:cSldViewPr>
      <p:cViewPr varScale="1">
        <p:scale>
          <a:sx n="107" d="100"/>
          <a:sy n="107" d="100"/>
        </p:scale>
        <p:origin x="784" y="17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2" d="100"/>
        <a:sy n="122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TW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B085DF6-5F71-BF47-B6C1-FEAB21C6AFD7}" type="datetimeFigureOut">
              <a:rPr lang="en-TW" smtClean="0"/>
              <a:t>2024/1/4</a:t>
            </a:fld>
            <a:endParaRPr lang="en-TW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TW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W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TW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149FA35-277D-414B-8A16-A6BC27CBEFC4}" type="slidenum">
              <a:rPr lang="en-TW" smtClean="0"/>
              <a:t>‹#›</a:t>
            </a:fld>
            <a:endParaRPr lang="en-TW"/>
          </a:p>
        </p:txBody>
      </p:sp>
    </p:spTree>
    <p:extLst>
      <p:ext uri="{BB962C8B-B14F-4D97-AF65-F5344CB8AC3E}">
        <p14:creationId xmlns:p14="http://schemas.microsoft.com/office/powerpoint/2010/main" val="26339921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 Header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5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3" name="Google Shape;33;p5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4" name="Google Shape;34;p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6" name="Google Shape;36;p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559938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 Content"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6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6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1" name="Google Shape;41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0084231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Comparison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7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6" name="Google Shape;46;p7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7" name="Google Shape;47;p7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8" name="Google Shape;48;p7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9" name="Google Shape;49;p7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50" name="Google Shape;50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693795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 Only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8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5" name="Google Shape;55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7" name="Google Shape;57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2113556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Content with Caption"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9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9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61" name="Google Shape;61;p9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2" name="Google Shape;62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496944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 with Caption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0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0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8" name="Google Shape;68;p10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9" name="Google Shape;69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073181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Title and Vertical Text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4" name="Google Shape;74;p11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5" name="Google Shape;75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9442007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 Title and Text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2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12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1" name="Google Shape;81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555794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FF80F2-74C1-C0D0-230B-348CEED1BE0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TW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51166BA-35AA-6E5D-09BA-5966C41CD0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TW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ACDD29-D82B-29EF-589A-93BA79617DA4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endParaRPr lang="en-TW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86434F2-F58A-2562-98D6-B1CC8F647280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endParaRPr lang="en-TW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D157E3-866D-B294-7881-B639DCC3F434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 smtClean="0"/>
              <a:t>‹#›</a:t>
            </a:fld>
            <a:endParaRPr lang="en-TW"/>
          </a:p>
        </p:txBody>
      </p:sp>
    </p:spTree>
    <p:extLst>
      <p:ext uri="{BB962C8B-B14F-4D97-AF65-F5344CB8AC3E}">
        <p14:creationId xmlns:p14="http://schemas.microsoft.com/office/powerpoint/2010/main" val="2272984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11" name="Google Shape;11;p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2" name="Google Shape;12;p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Google Shape;13;p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Google Shape;14;p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TW"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172940608"/>
      </p:ext>
    </p:extLst>
  </p:cSld>
  <p:clrMap bg1="lt1" tx1="dk1" bg2="dk2" tx2="lt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CB7707D2-9986-FD4B-FA1B-29FAEC9AAE40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12122" r="54004"/>
          <a:stretch/>
        </p:blipFill>
        <p:spPr>
          <a:xfrm>
            <a:off x="983432" y="1088740"/>
            <a:ext cx="6688675" cy="4680520"/>
          </a:xfrm>
          <a:prstGeom prst="rect">
            <a:avLst/>
          </a:prstGeom>
        </p:spPr>
      </p:pic>
      <p:graphicFrame>
        <p:nvGraphicFramePr>
          <p:cNvPr id="6" name="Table 9">
            <a:extLst>
              <a:ext uri="{FF2B5EF4-FFF2-40B4-BE49-F238E27FC236}">
                <a16:creationId xmlns:a16="http://schemas.microsoft.com/office/drawing/2014/main" id="{E9677D2D-AACD-3B13-E90B-6D78B78F371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12407460"/>
              </p:ext>
            </p:extLst>
          </p:nvPr>
        </p:nvGraphicFramePr>
        <p:xfrm>
          <a:off x="7681567" y="2420888"/>
          <a:ext cx="3744417" cy="123754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473213">
                  <a:extLst>
                    <a:ext uri="{9D8B030D-6E8A-4147-A177-3AD203B41FA5}">
                      <a16:colId xmlns:a16="http://schemas.microsoft.com/office/drawing/2014/main" val="1348083994"/>
                    </a:ext>
                  </a:extLst>
                </a:gridCol>
                <a:gridCol w="1611299">
                  <a:extLst>
                    <a:ext uri="{9D8B030D-6E8A-4147-A177-3AD203B41FA5}">
                      <a16:colId xmlns:a16="http://schemas.microsoft.com/office/drawing/2014/main" val="3197286156"/>
                    </a:ext>
                  </a:extLst>
                </a:gridCol>
                <a:gridCol w="659905">
                  <a:extLst>
                    <a:ext uri="{9D8B030D-6E8A-4147-A177-3AD203B41FA5}">
                      <a16:colId xmlns:a16="http://schemas.microsoft.com/office/drawing/2014/main" val="3253318670"/>
                    </a:ext>
                  </a:extLst>
                </a:gridCol>
              </a:tblGrid>
              <a:tr h="226354">
                <a:tc>
                  <a:txBody>
                    <a:bodyPr/>
                    <a:lstStyle/>
                    <a:p>
                      <a:endParaRPr lang="en-TW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TW" b="1" dirty="0"/>
                        <a:t>Median OS</a:t>
                      </a:r>
                      <a:endParaRPr lang="en-TW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TW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9017510"/>
                  </a:ext>
                </a:extLst>
              </a:tr>
              <a:tr h="50391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b="1" dirty="0">
                          <a:solidFill>
                            <a:srgbClr val="008F00"/>
                          </a:solidFill>
                        </a:rPr>
                        <a:t>LRT </a:t>
                      </a:r>
                      <a:r>
                        <a:rPr lang="en-TW"/>
                        <a:t>(</a:t>
                      </a:r>
                      <a:r>
                        <a:rPr lang="en-TW" dirty="0"/>
                        <a:t>n = 6)</a:t>
                      </a:r>
                      <a:endParaRPr lang="en-TW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TW" b="1" dirty="0">
                          <a:solidFill>
                            <a:srgbClr val="008F00"/>
                          </a:solidFill>
                        </a:rPr>
                        <a:t>Not reached</a:t>
                      </a:r>
                      <a:r>
                        <a:rPr lang="en-TW" dirty="0">
                          <a:solidFill>
                            <a:srgbClr val="008F00"/>
                          </a:solidFill>
                        </a:rPr>
                        <a:t> 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TW" sz="1400" dirty="0"/>
                        <a:t>P=0.687</a:t>
                      </a:r>
                      <a:endParaRPr lang="en-TW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78751972"/>
                  </a:ext>
                </a:extLst>
              </a:tr>
              <a:tr h="414582">
                <a:tc>
                  <a:txBody>
                    <a:bodyPr/>
                    <a:lstStyle/>
                    <a:p>
                      <a:r>
                        <a:rPr lang="en-US" b="1" dirty="0">
                          <a:solidFill>
                            <a:srgbClr val="FF2600"/>
                          </a:solidFill>
                        </a:rPr>
                        <a:t>No </a:t>
                      </a:r>
                      <a:r>
                        <a:rPr lang="en-TW" b="1">
                          <a:solidFill>
                            <a:srgbClr val="FF2600"/>
                          </a:solidFill>
                        </a:rPr>
                        <a:t>LRT</a:t>
                      </a:r>
                      <a:r>
                        <a:rPr lang="en-TW">
                          <a:solidFill>
                            <a:srgbClr val="FF2600"/>
                          </a:solidFill>
                        </a:rPr>
                        <a:t> </a:t>
                      </a:r>
                      <a:r>
                        <a:rPr lang="en-TW" dirty="0"/>
                        <a:t>(n=31)</a:t>
                      </a:r>
                      <a:endParaRPr lang="en-TW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solidFill>
                            <a:srgbClr val="FF2600"/>
                          </a:solidFill>
                        </a:rPr>
                        <a:t>N</a:t>
                      </a:r>
                      <a:r>
                        <a:rPr lang="en-TW" b="1" dirty="0">
                          <a:solidFill>
                            <a:srgbClr val="FF2600"/>
                          </a:solidFill>
                        </a:rPr>
                        <a:t>ot reached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TW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71027742"/>
                  </a:ext>
                </a:extLst>
              </a:tr>
            </a:tbl>
          </a:graphicData>
        </a:graphic>
      </p:graphicFrame>
      <p:sp>
        <p:nvSpPr>
          <p:cNvPr id="3" name="文字方塊 1">
            <a:extLst>
              <a:ext uri="{FF2B5EF4-FFF2-40B4-BE49-F238E27FC236}">
                <a16:creationId xmlns:a16="http://schemas.microsoft.com/office/drawing/2014/main" id="{7C6328BA-3551-B0C1-59A7-F3131DF4F0E0}"/>
              </a:ext>
            </a:extLst>
          </p:cNvPr>
          <p:cNvSpPr txBox="1"/>
          <p:nvPr/>
        </p:nvSpPr>
        <p:spPr>
          <a:xfrm>
            <a:off x="407368" y="5700200"/>
            <a:ext cx="141944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TW" sz="1200" b="1" dirty="0"/>
              <a:t>Patients at risk</a:t>
            </a:r>
            <a:endParaRPr kumimoji="1" lang="zh-TW" altLang="en-US" sz="1200" b="1" dirty="0"/>
          </a:p>
        </p:txBody>
      </p:sp>
      <p:graphicFrame>
        <p:nvGraphicFramePr>
          <p:cNvPr id="4" name="表格 2">
            <a:extLst>
              <a:ext uri="{FF2B5EF4-FFF2-40B4-BE49-F238E27FC236}">
                <a16:creationId xmlns:a16="http://schemas.microsoft.com/office/drawing/2014/main" id="{FFF358C6-E112-C159-C783-24AF0D6C16D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29413898"/>
              </p:ext>
            </p:extLst>
          </p:nvPr>
        </p:nvGraphicFramePr>
        <p:xfrm>
          <a:off x="1775521" y="5733256"/>
          <a:ext cx="5832651" cy="548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30241">
                  <a:extLst>
                    <a:ext uri="{9D8B030D-6E8A-4147-A177-3AD203B41FA5}">
                      <a16:colId xmlns:a16="http://schemas.microsoft.com/office/drawing/2014/main" val="2874675006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2675135086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4174209796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809294843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1680198903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402766970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2263883452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3031318344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1408916619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1985303164"/>
                    </a:ext>
                  </a:extLst>
                </a:gridCol>
                <a:gridCol w="530241">
                  <a:extLst>
                    <a:ext uri="{9D8B030D-6E8A-4147-A177-3AD203B41FA5}">
                      <a16:colId xmlns:a16="http://schemas.microsoft.com/office/drawing/2014/main" val="2816082053"/>
                    </a:ext>
                  </a:extLst>
                </a:gridCol>
              </a:tblGrid>
              <a:tr h="235500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008F00"/>
                          </a:solidFill>
                        </a:rPr>
                        <a:t>6</a:t>
                      </a:r>
                      <a:endParaRPr lang="zh-TW" altLang="en-US" sz="1200" b="1" dirty="0">
                        <a:solidFill>
                          <a:srgbClr val="008F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008F00"/>
                          </a:solidFill>
                        </a:rPr>
                        <a:t>6</a:t>
                      </a:r>
                      <a:endParaRPr lang="zh-TW" altLang="en-US" sz="1200" b="1" dirty="0">
                        <a:solidFill>
                          <a:srgbClr val="008F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008F00"/>
                          </a:solidFill>
                        </a:rPr>
                        <a:t>6</a:t>
                      </a:r>
                      <a:endParaRPr lang="zh-TW" altLang="en-US" sz="1200" b="1" dirty="0">
                        <a:solidFill>
                          <a:srgbClr val="008F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008F00"/>
                          </a:solidFill>
                        </a:rPr>
                        <a:t>5</a:t>
                      </a:r>
                      <a:endParaRPr lang="zh-TW" altLang="en-US" sz="1200" b="1" dirty="0">
                        <a:solidFill>
                          <a:srgbClr val="008F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008F00"/>
                          </a:solidFill>
                        </a:rPr>
                        <a:t>1</a:t>
                      </a:r>
                      <a:endParaRPr lang="zh-TW" altLang="en-US" sz="1200" b="1" dirty="0">
                        <a:solidFill>
                          <a:srgbClr val="008F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zh-TW" alt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zh-TW" alt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zh-TW" alt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zh-TW" alt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zh-TW" alt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zh-TW" altLang="en-US" sz="1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99066851"/>
                  </a:ext>
                </a:extLst>
              </a:tr>
              <a:tr h="235500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31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31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23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16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12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7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6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6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3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b="1" dirty="0">
                          <a:solidFill>
                            <a:srgbClr val="FF2600"/>
                          </a:solidFill>
                        </a:rPr>
                        <a:t>2</a:t>
                      </a:r>
                      <a:endParaRPr lang="zh-TW" altLang="en-US" sz="1200" b="1" dirty="0">
                        <a:solidFill>
                          <a:srgbClr val="FF26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zh-TW" altLang="en-US" sz="1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468657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04822736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6632</TotalTime>
  <Words>41</Words>
  <Application>Microsoft Macintosh PowerPoint</Application>
  <PresentationFormat>Widescreen</PresentationFormat>
  <Paragraphs>22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1_Office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Tsung-Hao Liu</dc:creator>
  <cp:lastModifiedBy>Tsung-Hao Liu</cp:lastModifiedBy>
  <cp:revision>97</cp:revision>
  <dcterms:created xsi:type="dcterms:W3CDTF">2023-04-15T08:55:54Z</dcterms:created>
  <dcterms:modified xsi:type="dcterms:W3CDTF">2024-01-04T00:46:03Z</dcterms:modified>
</cp:coreProperties>
</file>

<file path=docProps/thumbnail.jpeg>
</file>