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ink/ink2.xml" ContentType="application/inkml+xml"/>
  <Override PartName="/ppt/ink/ink3.xml" ContentType="application/inkml+xml"/>
  <Override PartName="/ppt/ink/ink4.xml" ContentType="application/inkml+xml"/>
  <Override PartName="/ppt/ink/ink5.xml" ContentType="application/inkml+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5"/>
  </p:notesMasterIdLst>
  <p:sldIdLst>
    <p:sldId id="256" r:id="rId2"/>
    <p:sldId id="257" r:id="rId3"/>
    <p:sldId id="259" r:id="rId4"/>
    <p:sldId id="261" r:id="rId5"/>
    <p:sldId id="262" r:id="rId6"/>
    <p:sldId id="264" r:id="rId7"/>
    <p:sldId id="321" r:id="rId8"/>
    <p:sldId id="320" r:id="rId9"/>
    <p:sldId id="322" r:id="rId10"/>
    <p:sldId id="324" r:id="rId11"/>
    <p:sldId id="325" r:id="rId12"/>
    <p:sldId id="326" r:id="rId13"/>
    <p:sldId id="329" r:id="rId14"/>
    <p:sldId id="318" r:id="rId15"/>
    <p:sldId id="327" r:id="rId16"/>
    <p:sldId id="403" r:id="rId17"/>
    <p:sldId id="394" r:id="rId18"/>
    <p:sldId id="397" r:id="rId19"/>
    <p:sldId id="400" r:id="rId20"/>
    <p:sldId id="399" r:id="rId21"/>
    <p:sldId id="396" r:id="rId22"/>
    <p:sldId id="398" r:id="rId23"/>
    <p:sldId id="406" r:id="rId24"/>
  </p:sldIdLst>
  <p:sldSz cx="12192000" cy="6858000"/>
  <p:notesSz cx="6858000" cy="9144000"/>
  <p:embeddedFontLst>
    <p:embeddedFont>
      <p:font typeface="Acumin Pro Condensed" panose="020B0806020202020204" pitchFamily="34" charset="77"/>
      <p:bold r:id="rId26"/>
    </p:embeddedFont>
    <p:embeddedFont>
      <p:font typeface="Bahnschrift Light Condensed" panose="020B0502040204020203" pitchFamily="34" charset="0"/>
      <p:regular r:id="rId27"/>
    </p:embeddedFont>
    <p:embeddedFont>
      <p:font typeface="Cambria Math" panose="02040503050406030204" pitchFamily="18" charset="0"/>
      <p:regular r:id="rId28"/>
    </p:embeddedFont>
    <p:embeddedFont>
      <p:font typeface="Minion Pro" panose="02040503050201020203" pitchFamily="18" charset="0"/>
      <p:regular r:id="rId29"/>
    </p:embeddedFont>
    <p:embeddedFont>
      <p:font typeface="Source Sans Pro" panose="020B0503030403020204" pitchFamily="34" charset="0"/>
      <p:regular r:id="rId30"/>
      <p:bold r:id="rId31"/>
      <p:italic r:id="rId32"/>
      <p:boldItalic r:id="rId33"/>
    </p:embeddedFont>
    <p:embeddedFont>
      <p:font typeface="Source Sans Pro Light" panose="020F0302020204030204" pitchFamily="34" charset="0"/>
      <p:regular r:id="rId34"/>
      <p:italic r:id="rId35"/>
    </p:embeddedFont>
    <p:embeddedFont>
      <p:font typeface="Source Sans Pro SemiBold" panose="020F0502020204030204" pitchFamily="34" charset="0"/>
      <p:regular r:id="rId36"/>
      <p:bold r:id="rId37"/>
      <p:italic r:id="rId38"/>
      <p:boldItalic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A152E5-213A-7144-9F92-098CECE3FB0F}" v="5" dt="2024-01-23T20:22:07.4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75426"/>
  </p:normalViewPr>
  <p:slideViewPr>
    <p:cSldViewPr snapToGrid="0">
      <p:cViewPr varScale="1">
        <p:scale>
          <a:sx n="90" d="100"/>
          <a:sy n="90" d="100"/>
        </p:scale>
        <p:origin x="1536" y="20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s>
</file>

<file path=ppt/charts/_rels/chart1.xml.rels><?xml version="1.0" encoding="UTF-8" standalone="yes"?>
<Relationships xmlns="http://schemas.openxmlformats.org/package/2006/relationships"><Relationship Id="rId3" Type="http://schemas.openxmlformats.org/officeDocument/2006/relationships/oleObject" Target="https://d.docs.live.net/9b018b51fdf5d3fb/Documents/Research/Papers/CVPR/Focused%20Convolution%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9b018b51fdf5d3fb/Documents/Research/Papers/CVPR/Focused%20Convolution%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a:solidFill>
                  <a:schemeClr val="tx2"/>
                </a:solidFill>
              </a:rPr>
              <a:t>CNN</a:t>
            </a:r>
            <a:r>
              <a:rPr lang="en-US" sz="1600" baseline="0">
                <a:solidFill>
                  <a:schemeClr val="tx2"/>
                </a:solidFill>
              </a:rPr>
              <a:t> Accuracy vs Latency</a:t>
            </a:r>
            <a:endParaRPr lang="en-US" sz="1600">
              <a:solidFill>
                <a:schemeClr val="tx2"/>
              </a:solidFill>
            </a:endParaRPr>
          </a:p>
        </c:rich>
      </c:tx>
      <c:layout>
        <c:manualLayout>
          <c:xMode val="edge"/>
          <c:yMode val="edge"/>
          <c:x val="0.31498406349160285"/>
          <c:y val="5.3604501675219011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VGG16</c:v>
          </c:tx>
          <c:spPr>
            <a:ln w="25400" cap="rnd">
              <a:noFill/>
              <a:round/>
            </a:ln>
            <a:effectLst/>
          </c:spPr>
          <c:marker>
            <c:symbol val="diamond"/>
            <c:size val="11"/>
            <c:spPr>
              <a:solidFill>
                <a:schemeClr val="accent1">
                  <a:lumMod val="75000"/>
                </a:schemeClr>
              </a:solidFill>
              <a:ln w="15875">
                <a:solidFill>
                  <a:schemeClr val="bg1"/>
                </a:solidFill>
              </a:ln>
              <a:effectLst/>
            </c:spPr>
          </c:marker>
          <c:xVal>
            <c:numRef>
              <c:f>'[Focused Convolution Results.xlsx]ImageNet'!$H$4:$H$10</c:f>
              <c:numCache>
                <c:formatCode>General</c:formatCode>
                <c:ptCount val="7"/>
                <c:pt idx="0">
                  <c:v>77.160493827160494</c:v>
                </c:pt>
                <c:pt idx="1">
                  <c:v>75.757575757575765</c:v>
                </c:pt>
                <c:pt idx="2">
                  <c:v>74.239049740163324</c:v>
                </c:pt>
                <c:pt idx="3">
                  <c:v>72.463768115942031</c:v>
                </c:pt>
                <c:pt idx="4">
                  <c:v>71.225071225071233</c:v>
                </c:pt>
                <c:pt idx="5">
                  <c:v>69.930069930069919</c:v>
                </c:pt>
                <c:pt idx="6">
                  <c:v>68.540095956134337</c:v>
                </c:pt>
              </c:numCache>
            </c:numRef>
          </c:xVal>
          <c:yVal>
            <c:numRef>
              <c:f>'[Focused Convolution Results.xlsx]ImageNet'!$D$4:$D$10</c:f>
              <c:numCache>
                <c:formatCode>General</c:formatCode>
                <c:ptCount val="7"/>
                <c:pt idx="0">
                  <c:v>0.71</c:v>
                </c:pt>
                <c:pt idx="1">
                  <c:v>0.69099999999999995</c:v>
                </c:pt>
                <c:pt idx="2">
                  <c:v>0.68</c:v>
                </c:pt>
                <c:pt idx="3">
                  <c:v>0.66600000000000004</c:v>
                </c:pt>
                <c:pt idx="4">
                  <c:v>0.65100000000000002</c:v>
                </c:pt>
                <c:pt idx="5">
                  <c:v>0.63300000000000001</c:v>
                </c:pt>
                <c:pt idx="6">
                  <c:v>0.61199999999999999</c:v>
                </c:pt>
              </c:numCache>
            </c:numRef>
          </c:yVal>
          <c:smooth val="0"/>
          <c:extLst>
            <c:ext xmlns:c16="http://schemas.microsoft.com/office/drawing/2014/chart" uri="{C3380CC4-5D6E-409C-BE32-E72D297353CC}">
              <c16:uniqueId val="{00000000-5ECE-408F-8610-EBBE51BD1CBB}"/>
            </c:ext>
          </c:extLst>
        </c:ser>
        <c:ser>
          <c:idx val="1"/>
          <c:order val="1"/>
          <c:tx>
            <c:v>ResNet-18</c:v>
          </c:tx>
          <c:spPr>
            <a:ln w="25400" cap="rnd">
              <a:noFill/>
              <a:round/>
            </a:ln>
            <a:effectLst/>
          </c:spPr>
          <c:marker>
            <c:symbol val="triangle"/>
            <c:size val="10"/>
            <c:spPr>
              <a:solidFill>
                <a:schemeClr val="tx1"/>
              </a:solidFill>
              <a:ln w="15875">
                <a:solidFill>
                  <a:schemeClr val="bg1"/>
                </a:solidFill>
              </a:ln>
              <a:effectLst/>
            </c:spPr>
          </c:marker>
          <c:xVal>
            <c:numRef>
              <c:f>'[Focused Convolution Results.xlsx]ImageNet'!$H$15:$H$21</c:f>
              <c:numCache>
                <c:formatCode>General</c:formatCode>
                <c:ptCount val="7"/>
                <c:pt idx="0">
                  <c:v>16.393442622950822</c:v>
                </c:pt>
                <c:pt idx="1">
                  <c:v>16.129032258064516</c:v>
                </c:pt>
                <c:pt idx="2">
                  <c:v>15.527950310559005</c:v>
                </c:pt>
                <c:pt idx="3">
                  <c:v>15.197568389057752</c:v>
                </c:pt>
                <c:pt idx="4">
                  <c:v>14.903129657228019</c:v>
                </c:pt>
                <c:pt idx="5">
                  <c:v>14.705882352941176</c:v>
                </c:pt>
                <c:pt idx="6">
                  <c:v>14.40922190201729</c:v>
                </c:pt>
              </c:numCache>
            </c:numRef>
          </c:xVal>
          <c:yVal>
            <c:numRef>
              <c:f>'[Focused Convolution Results.xlsx]ImageNet'!$D$15:$D$21</c:f>
              <c:numCache>
                <c:formatCode>General</c:formatCode>
                <c:ptCount val="7"/>
                <c:pt idx="0">
                  <c:v>0.69699999999999995</c:v>
                </c:pt>
                <c:pt idx="1">
                  <c:v>0.68100000000000005</c:v>
                </c:pt>
                <c:pt idx="2">
                  <c:v>0.67</c:v>
                </c:pt>
                <c:pt idx="3">
                  <c:v>0.65</c:v>
                </c:pt>
                <c:pt idx="4">
                  <c:v>0.64</c:v>
                </c:pt>
                <c:pt idx="5">
                  <c:v>0.62</c:v>
                </c:pt>
                <c:pt idx="6">
                  <c:v>0.6</c:v>
                </c:pt>
              </c:numCache>
            </c:numRef>
          </c:yVal>
          <c:smooth val="0"/>
          <c:extLst>
            <c:ext xmlns:c16="http://schemas.microsoft.com/office/drawing/2014/chart" uri="{C3380CC4-5D6E-409C-BE32-E72D297353CC}">
              <c16:uniqueId val="{00000001-5ECE-408F-8610-EBBE51BD1CBB}"/>
            </c:ext>
          </c:extLst>
        </c:ser>
        <c:ser>
          <c:idx val="2"/>
          <c:order val="2"/>
          <c:tx>
            <c:v>ConvNeXt-T</c:v>
          </c:tx>
          <c:spPr>
            <a:ln w="25400" cap="rnd">
              <a:noFill/>
              <a:round/>
            </a:ln>
            <a:effectLst/>
          </c:spPr>
          <c:marker>
            <c:symbol val="square"/>
            <c:size val="8"/>
            <c:spPr>
              <a:solidFill>
                <a:srgbClr val="C00000"/>
              </a:solidFill>
              <a:ln w="15875">
                <a:solidFill>
                  <a:schemeClr val="bg1"/>
                </a:solidFill>
              </a:ln>
              <a:effectLst/>
            </c:spPr>
          </c:marker>
          <c:xVal>
            <c:numRef>
              <c:f>'[Focused Convolution Results.xlsx]ImageNet'!$H$26:$H$32</c:f>
              <c:numCache>
                <c:formatCode>General</c:formatCode>
                <c:ptCount val="7"/>
                <c:pt idx="0">
                  <c:v>37.037037037037038</c:v>
                </c:pt>
                <c:pt idx="1">
                  <c:v>36.231884057971016</c:v>
                </c:pt>
                <c:pt idx="2">
                  <c:v>35.587188612099638</c:v>
                </c:pt>
                <c:pt idx="3">
                  <c:v>34.246575342465754</c:v>
                </c:pt>
                <c:pt idx="4">
                  <c:v>33.333333333333336</c:v>
                </c:pt>
                <c:pt idx="5">
                  <c:v>33.003300330032999</c:v>
                </c:pt>
                <c:pt idx="6">
                  <c:v>32.679738562091508</c:v>
                </c:pt>
              </c:numCache>
            </c:numRef>
          </c:xVal>
          <c:yVal>
            <c:numRef>
              <c:f>'[Focused Convolution Results.xlsx]ImageNet'!$D$26:$D$32</c:f>
              <c:numCache>
                <c:formatCode>General</c:formatCode>
                <c:ptCount val="7"/>
                <c:pt idx="0">
                  <c:v>0.81799999999999995</c:v>
                </c:pt>
                <c:pt idx="1">
                  <c:v>0.8</c:v>
                </c:pt>
                <c:pt idx="2">
                  <c:v>0.79</c:v>
                </c:pt>
                <c:pt idx="3">
                  <c:v>0.77500000000000002</c:v>
                </c:pt>
                <c:pt idx="4">
                  <c:v>0.75</c:v>
                </c:pt>
                <c:pt idx="5">
                  <c:v>0.73</c:v>
                </c:pt>
                <c:pt idx="6">
                  <c:v>0.7</c:v>
                </c:pt>
              </c:numCache>
            </c:numRef>
          </c:yVal>
          <c:smooth val="0"/>
          <c:extLst>
            <c:ext xmlns:c16="http://schemas.microsoft.com/office/drawing/2014/chart" uri="{C3380CC4-5D6E-409C-BE32-E72D297353CC}">
              <c16:uniqueId val="{00000002-5ECE-408F-8610-EBBE51BD1CBB}"/>
            </c:ext>
          </c:extLst>
        </c:ser>
        <c:dLbls>
          <c:showLegendKey val="0"/>
          <c:showVal val="0"/>
          <c:showCatName val="0"/>
          <c:showSerName val="0"/>
          <c:showPercent val="0"/>
          <c:showBubbleSize val="0"/>
        </c:dLbls>
        <c:axId val="655049656"/>
        <c:axId val="655047096"/>
      </c:scatterChart>
      <c:valAx>
        <c:axId val="655049656"/>
        <c:scaling>
          <c:orientation val="minMax"/>
          <c:max val="85"/>
          <c:min val="10"/>
        </c:scaling>
        <c:delete val="0"/>
        <c:axPos val="b"/>
        <c:majorGridlines>
          <c:spPr>
            <a:ln w="9525" cap="flat" cmpd="sng" algn="ctr">
              <a:solidFill>
                <a:schemeClr val="tx2"/>
              </a:solidFill>
              <a:round/>
            </a:ln>
            <a:effectLst/>
          </c:spPr>
        </c:majorGridlines>
        <c:title>
          <c:tx>
            <c:rich>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r>
                  <a:rPr lang="en-US" sz="1600">
                    <a:solidFill>
                      <a:schemeClr val="tx2"/>
                    </a:solidFill>
                  </a:rPr>
                  <a:t>Inference</a:t>
                </a:r>
                <a:r>
                  <a:rPr lang="en-US" sz="1600" baseline="0">
                    <a:solidFill>
                      <a:schemeClr val="tx2"/>
                    </a:solidFill>
                  </a:rPr>
                  <a:t> Latency (ms), lower is better</a:t>
                </a:r>
                <a:endParaRPr lang="en-US" sz="1600">
                  <a:solidFill>
                    <a:schemeClr val="tx2"/>
                  </a:solidFill>
                </a:endParaRP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655047096"/>
        <c:crosses val="autoZero"/>
        <c:crossBetween val="midCat"/>
        <c:majorUnit val="10"/>
      </c:valAx>
      <c:valAx>
        <c:axId val="655047096"/>
        <c:scaling>
          <c:orientation val="minMax"/>
          <c:min val="0.58000000000000007"/>
        </c:scaling>
        <c:delete val="0"/>
        <c:axPos val="l"/>
        <c:majorGridlines>
          <c:spPr>
            <a:ln w="9525" cap="flat" cmpd="sng" algn="ctr">
              <a:solidFill>
                <a:schemeClr val="tx2"/>
              </a:solidFill>
              <a:round/>
            </a:ln>
            <a:effectLst/>
          </c:spPr>
        </c:majorGridlines>
        <c:title>
          <c:tx>
            <c:rich>
              <a:bodyPr rot="-5400000" spcFirstLastPara="1" vertOverflow="ellipsis" vert="horz" wrap="square" anchor="ctr" anchorCtr="1"/>
              <a:lstStyle/>
              <a:p>
                <a:pPr>
                  <a:defRPr sz="1600" b="0" i="0" u="none" strike="noStrike" kern="1200" baseline="0">
                    <a:solidFill>
                      <a:schemeClr val="tx2"/>
                    </a:solidFill>
                    <a:latin typeface="+mn-lt"/>
                    <a:ea typeface="+mn-ea"/>
                    <a:cs typeface="+mn-cs"/>
                  </a:defRPr>
                </a:pPr>
                <a:r>
                  <a:rPr lang="en-US" sz="1600">
                    <a:solidFill>
                      <a:schemeClr val="tx2"/>
                    </a:solidFill>
                  </a:rPr>
                  <a:t>Accuracy, higher is</a:t>
                </a:r>
                <a:r>
                  <a:rPr lang="en-US" sz="1600" baseline="0">
                    <a:solidFill>
                      <a:schemeClr val="tx2"/>
                    </a:solidFill>
                  </a:rPr>
                  <a:t> better</a:t>
                </a:r>
                <a:endParaRPr lang="en-US" sz="1600">
                  <a:solidFill>
                    <a:schemeClr val="tx2"/>
                  </a:solidFill>
                </a:endParaRPr>
              </a:p>
            </c:rich>
          </c:tx>
          <c:layout>
            <c:manualLayout>
              <c:xMode val="edge"/>
              <c:yMode val="edge"/>
              <c:x val="2.3570273919652194E-2"/>
              <c:y val="0.15189957897843756"/>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6550496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2"/>
                </a:solidFill>
                <a:latin typeface="+mn-lt"/>
                <a:ea typeface="+mn-ea"/>
                <a:cs typeface="+mn-cs"/>
              </a:defRPr>
            </a:pPr>
            <a:r>
              <a:rPr lang="en-US" sz="1600">
                <a:solidFill>
                  <a:schemeClr val="tx2"/>
                </a:solidFill>
              </a:rPr>
              <a:t>CNN Accuracy VS AoI Size</a:t>
            </a:r>
          </a:p>
        </c:rich>
      </c:tx>
      <c:layout>
        <c:manualLayout>
          <c:xMode val="edge"/>
          <c:yMode val="edge"/>
          <c:x val="0.29791666666666661"/>
          <c:y val="4.4603488714391439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fcVGG-16</c:v>
          </c:tx>
          <c:spPr>
            <a:ln w="19050" cap="rnd">
              <a:noFill/>
              <a:round/>
            </a:ln>
            <a:effectLst/>
          </c:spPr>
          <c:marker>
            <c:symbol val="diamond"/>
            <c:size val="11"/>
            <c:spPr>
              <a:solidFill>
                <a:schemeClr val="accent1">
                  <a:lumMod val="75000"/>
                </a:schemeClr>
              </a:solidFill>
              <a:ln w="15875">
                <a:solidFill>
                  <a:schemeClr val="bg1"/>
                </a:solidFill>
              </a:ln>
              <a:effectLst/>
            </c:spPr>
          </c:marker>
          <c:xVal>
            <c:numRef>
              <c:f>'[Focused Convolution Results.xlsx]ImageNet'!$C$4:$C$10</c:f>
              <c:numCache>
                <c:formatCode>0%</c:formatCode>
                <c:ptCount val="7"/>
                <c:pt idx="0">
                  <c:v>0.86439999999999995</c:v>
                </c:pt>
                <c:pt idx="1">
                  <c:v>0.83579999999999999</c:v>
                </c:pt>
                <c:pt idx="2">
                  <c:v>0.80279999999999996</c:v>
                </c:pt>
                <c:pt idx="3">
                  <c:v>0.7641</c:v>
                </c:pt>
                <c:pt idx="4">
                  <c:v>0.72339999999999993</c:v>
                </c:pt>
                <c:pt idx="5">
                  <c:v>0.6774</c:v>
                </c:pt>
                <c:pt idx="6">
                  <c:v>0.63189999999999991</c:v>
                </c:pt>
              </c:numCache>
            </c:numRef>
          </c:xVal>
          <c:yVal>
            <c:numRef>
              <c:f>'[Focused Convolution Results.xlsx]ImageNet'!$D$4:$D$10</c:f>
              <c:numCache>
                <c:formatCode>General</c:formatCode>
                <c:ptCount val="7"/>
                <c:pt idx="0">
                  <c:v>0.71</c:v>
                </c:pt>
                <c:pt idx="1">
                  <c:v>0.69099999999999995</c:v>
                </c:pt>
                <c:pt idx="2">
                  <c:v>0.68</c:v>
                </c:pt>
                <c:pt idx="3">
                  <c:v>0.66600000000000004</c:v>
                </c:pt>
                <c:pt idx="4">
                  <c:v>0.65100000000000002</c:v>
                </c:pt>
                <c:pt idx="5">
                  <c:v>0.63300000000000001</c:v>
                </c:pt>
                <c:pt idx="6">
                  <c:v>0.61199999999999999</c:v>
                </c:pt>
              </c:numCache>
            </c:numRef>
          </c:yVal>
          <c:smooth val="0"/>
          <c:extLst>
            <c:ext xmlns:c16="http://schemas.microsoft.com/office/drawing/2014/chart" uri="{C3380CC4-5D6E-409C-BE32-E72D297353CC}">
              <c16:uniqueId val="{00000000-4A17-4BD6-B156-351B18F3D4AC}"/>
            </c:ext>
          </c:extLst>
        </c:ser>
        <c:ser>
          <c:idx val="3"/>
          <c:order val="1"/>
          <c:tx>
            <c:v>fcResNet-18</c:v>
          </c:tx>
          <c:spPr>
            <a:ln w="25400" cap="rnd">
              <a:noFill/>
              <a:round/>
            </a:ln>
            <a:effectLst/>
          </c:spPr>
          <c:marker>
            <c:symbol val="triangle"/>
            <c:size val="10"/>
            <c:spPr>
              <a:solidFill>
                <a:schemeClr val="tx1"/>
              </a:solidFill>
              <a:ln w="12700">
                <a:solidFill>
                  <a:schemeClr val="bg1"/>
                </a:solidFill>
              </a:ln>
              <a:effectLst/>
            </c:spPr>
          </c:marker>
          <c:xVal>
            <c:numRef>
              <c:f>'[Focused Convolution Results.xlsx]ImageNet'!$C$15:$C$21</c:f>
              <c:numCache>
                <c:formatCode>0%</c:formatCode>
                <c:ptCount val="7"/>
                <c:pt idx="0">
                  <c:v>0.87</c:v>
                </c:pt>
                <c:pt idx="1">
                  <c:v>0.84</c:v>
                </c:pt>
                <c:pt idx="2">
                  <c:v>0.78999999999999992</c:v>
                </c:pt>
                <c:pt idx="3">
                  <c:v>0.77</c:v>
                </c:pt>
                <c:pt idx="4">
                  <c:v>0.72</c:v>
                </c:pt>
                <c:pt idx="5">
                  <c:v>0.67999999999999994</c:v>
                </c:pt>
                <c:pt idx="6">
                  <c:v>0.63</c:v>
                </c:pt>
              </c:numCache>
            </c:numRef>
          </c:xVal>
          <c:yVal>
            <c:numRef>
              <c:f>'[Focused Convolution Results.xlsx]ImageNet'!$D$15:$D$21</c:f>
              <c:numCache>
                <c:formatCode>General</c:formatCode>
                <c:ptCount val="7"/>
                <c:pt idx="0">
                  <c:v>0.69699999999999995</c:v>
                </c:pt>
                <c:pt idx="1">
                  <c:v>0.68100000000000005</c:v>
                </c:pt>
                <c:pt idx="2">
                  <c:v>0.67</c:v>
                </c:pt>
                <c:pt idx="3">
                  <c:v>0.65</c:v>
                </c:pt>
                <c:pt idx="4">
                  <c:v>0.64</c:v>
                </c:pt>
                <c:pt idx="5">
                  <c:v>0.62</c:v>
                </c:pt>
                <c:pt idx="6">
                  <c:v>0.6</c:v>
                </c:pt>
              </c:numCache>
            </c:numRef>
          </c:yVal>
          <c:smooth val="0"/>
          <c:extLst>
            <c:ext xmlns:c16="http://schemas.microsoft.com/office/drawing/2014/chart" uri="{C3380CC4-5D6E-409C-BE32-E72D297353CC}">
              <c16:uniqueId val="{00000001-4A17-4BD6-B156-351B18F3D4AC}"/>
            </c:ext>
          </c:extLst>
        </c:ser>
        <c:ser>
          <c:idx val="5"/>
          <c:order val="2"/>
          <c:tx>
            <c:v>fcConvNeXt-T</c:v>
          </c:tx>
          <c:spPr>
            <a:ln w="25400" cap="rnd">
              <a:noFill/>
              <a:round/>
            </a:ln>
            <a:effectLst/>
          </c:spPr>
          <c:marker>
            <c:symbol val="square"/>
            <c:size val="8"/>
            <c:spPr>
              <a:solidFill>
                <a:srgbClr val="C00000"/>
              </a:solidFill>
              <a:ln w="9525">
                <a:solidFill>
                  <a:schemeClr val="bg1"/>
                </a:solidFill>
              </a:ln>
              <a:effectLst/>
            </c:spPr>
          </c:marker>
          <c:xVal>
            <c:numRef>
              <c:f>'[Focused Convolution Results.xlsx]ImageNet'!$C$26:$C$32</c:f>
              <c:numCache>
                <c:formatCode>0%</c:formatCode>
                <c:ptCount val="7"/>
                <c:pt idx="0">
                  <c:v>0.87</c:v>
                </c:pt>
                <c:pt idx="1">
                  <c:v>0.85</c:v>
                </c:pt>
                <c:pt idx="2">
                  <c:v>0.83799999999999997</c:v>
                </c:pt>
                <c:pt idx="3">
                  <c:v>0.80499999999999994</c:v>
                </c:pt>
                <c:pt idx="4">
                  <c:v>0.75</c:v>
                </c:pt>
                <c:pt idx="5">
                  <c:v>0.71</c:v>
                </c:pt>
                <c:pt idx="6">
                  <c:v>0.67999999999999994</c:v>
                </c:pt>
              </c:numCache>
            </c:numRef>
          </c:xVal>
          <c:yVal>
            <c:numRef>
              <c:f>'[Focused Convolution Results.xlsx]ImageNet'!$D$26:$D$32</c:f>
              <c:numCache>
                <c:formatCode>General</c:formatCode>
                <c:ptCount val="7"/>
                <c:pt idx="0">
                  <c:v>0.81799999999999995</c:v>
                </c:pt>
                <c:pt idx="1">
                  <c:v>0.8</c:v>
                </c:pt>
                <c:pt idx="2">
                  <c:v>0.79</c:v>
                </c:pt>
                <c:pt idx="3">
                  <c:v>0.77500000000000002</c:v>
                </c:pt>
                <c:pt idx="4">
                  <c:v>0.75</c:v>
                </c:pt>
                <c:pt idx="5">
                  <c:v>0.73</c:v>
                </c:pt>
                <c:pt idx="6">
                  <c:v>0.7</c:v>
                </c:pt>
              </c:numCache>
            </c:numRef>
          </c:yVal>
          <c:smooth val="0"/>
          <c:extLst>
            <c:ext xmlns:c16="http://schemas.microsoft.com/office/drawing/2014/chart" uri="{C3380CC4-5D6E-409C-BE32-E72D297353CC}">
              <c16:uniqueId val="{00000002-4A17-4BD6-B156-351B18F3D4AC}"/>
            </c:ext>
          </c:extLst>
        </c:ser>
        <c:dLbls>
          <c:showLegendKey val="0"/>
          <c:showVal val="0"/>
          <c:showCatName val="0"/>
          <c:showSerName val="0"/>
          <c:showPercent val="0"/>
          <c:showBubbleSize val="0"/>
        </c:dLbls>
        <c:axId val="615865936"/>
        <c:axId val="615866256"/>
      </c:scatterChart>
      <c:valAx>
        <c:axId val="615865936"/>
        <c:scaling>
          <c:orientation val="minMax"/>
          <c:max val="0.9"/>
          <c:min val="0.60000000000000009"/>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r>
                  <a:rPr lang="en-US" sz="1600">
                    <a:solidFill>
                      <a:schemeClr val="tx2"/>
                    </a:solidFill>
                  </a:rPr>
                  <a:t>AoI Size as a % of Image Size</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615866256"/>
        <c:crosses val="autoZero"/>
        <c:crossBetween val="midCat"/>
      </c:valAx>
      <c:valAx>
        <c:axId val="615866256"/>
        <c:scaling>
          <c:orientation val="minMax"/>
          <c:max val="0.83000000000000007"/>
          <c:min val="0.58000000000000007"/>
        </c:scaling>
        <c:delete val="1"/>
        <c:axPos val="l"/>
        <c:majorGridlines>
          <c:spPr>
            <a:ln w="9525" cap="flat" cmpd="sng" algn="ctr">
              <a:solidFill>
                <a:schemeClr val="tx1"/>
              </a:solidFill>
              <a:round/>
            </a:ln>
            <a:effectLst/>
          </c:spPr>
        </c:majorGridlines>
        <c:numFmt formatCode="General" sourceLinked="1"/>
        <c:majorTickMark val="none"/>
        <c:minorTickMark val="none"/>
        <c:tickLblPos val="nextTo"/>
        <c:crossAx val="615865936"/>
        <c:crosses val="autoZero"/>
        <c:crossBetween val="midCat"/>
      </c:valAx>
      <c:spPr>
        <a:noFill/>
        <a:ln>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Sheet1!$D$1</c:f>
              <c:strCache>
                <c:ptCount val="1"/>
                <c:pt idx="0">
                  <c:v>Accuracy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Sheet1!$C$2:$C$6</c:f>
              <c:numCache>
                <c:formatCode>General</c:formatCode>
                <c:ptCount val="5"/>
                <c:pt idx="0">
                  <c:v>54.2</c:v>
                </c:pt>
                <c:pt idx="1">
                  <c:v>27.9</c:v>
                </c:pt>
                <c:pt idx="2">
                  <c:v>40.19</c:v>
                </c:pt>
                <c:pt idx="3">
                  <c:v>30.2</c:v>
                </c:pt>
                <c:pt idx="4">
                  <c:v>52.3</c:v>
                </c:pt>
              </c:numCache>
            </c:numRef>
          </c:xVal>
          <c:yVal>
            <c:numRef>
              <c:f>Sheet1!$D$2:$D$6</c:f>
              <c:numCache>
                <c:formatCode>General</c:formatCode>
                <c:ptCount val="5"/>
                <c:pt idx="0">
                  <c:v>0.69799999999999995</c:v>
                </c:pt>
                <c:pt idx="1">
                  <c:v>0.69399999999999995</c:v>
                </c:pt>
                <c:pt idx="2">
                  <c:v>0.69699999999999995</c:v>
                </c:pt>
                <c:pt idx="3">
                  <c:v>0.68500000000000005</c:v>
                </c:pt>
                <c:pt idx="4">
                  <c:v>0.70099999999999996</c:v>
                </c:pt>
              </c:numCache>
            </c:numRef>
          </c:yVal>
          <c:smooth val="0"/>
          <c:extLst>
            <c:ext xmlns:c16="http://schemas.microsoft.com/office/drawing/2014/chart" uri="{C3380CC4-5D6E-409C-BE32-E72D297353CC}">
              <c16:uniqueId val="{00000000-1BCB-43E5-BC9B-706BE315B1F3}"/>
            </c:ext>
          </c:extLst>
        </c:ser>
        <c:dLbls>
          <c:showLegendKey val="0"/>
          <c:showVal val="0"/>
          <c:showCatName val="0"/>
          <c:showSerName val="0"/>
          <c:showPercent val="0"/>
          <c:showBubbleSize val="0"/>
        </c:dLbls>
        <c:axId val="1915535376"/>
        <c:axId val="1590561184"/>
      </c:scatterChart>
      <c:valAx>
        <c:axId val="1915535376"/>
        <c:scaling>
          <c:orientation val="minMax"/>
          <c:min val="25"/>
        </c:scaling>
        <c:delete val="0"/>
        <c:axPos val="b"/>
        <c:majorGridlines>
          <c:spPr>
            <a:ln w="9525" cap="flat" cmpd="sng" algn="ctr">
              <a:solidFill>
                <a:schemeClr val="tx2"/>
              </a:solidFill>
              <a:round/>
            </a:ln>
            <a:effectLst/>
          </c:spPr>
        </c:majorGridlines>
        <c:title>
          <c:tx>
            <c:rich>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r>
                  <a:rPr lang="en-US" sz="2000">
                    <a:solidFill>
                      <a:schemeClr val="tx2"/>
                    </a:solidFill>
                  </a:rPr>
                  <a:t>Latency (</a:t>
                </a:r>
                <a:r>
                  <a:rPr lang="en-US" sz="2000" err="1">
                    <a:solidFill>
                      <a:schemeClr val="tx2"/>
                    </a:solidFill>
                  </a:rPr>
                  <a:t>ms</a:t>
                </a:r>
                <a:r>
                  <a:rPr lang="en-US" sz="2000">
                    <a:solidFill>
                      <a:schemeClr val="tx2"/>
                    </a:solidFill>
                  </a:rPr>
                  <a:t>), lower is better</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crossAx val="1590561184"/>
        <c:crosses val="autoZero"/>
        <c:crossBetween val="midCat"/>
      </c:valAx>
      <c:valAx>
        <c:axId val="1590561184"/>
        <c:scaling>
          <c:orientation val="minMax"/>
          <c:min val="0.68000000000000016"/>
        </c:scaling>
        <c:delete val="0"/>
        <c:axPos val="l"/>
        <c:majorGridlines>
          <c:spPr>
            <a:ln w="9525" cap="flat" cmpd="sng" algn="ctr">
              <a:solidFill>
                <a:schemeClr val="tx2"/>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mn-lt"/>
                    <a:ea typeface="+mn-ea"/>
                    <a:cs typeface="+mn-cs"/>
                  </a:defRPr>
                </a:pPr>
                <a:r>
                  <a:rPr lang="en-US" sz="2000">
                    <a:solidFill>
                      <a:schemeClr val="tx2"/>
                    </a:solidFill>
                  </a:rPr>
                  <a:t>Top-1 Accuracy, higher is better</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crossAx val="1915535376"/>
        <c:crosses val="autoZero"/>
        <c:crossBetween val="midCat"/>
      </c:valAx>
      <c:spPr>
        <a:noFill/>
        <a:ln>
          <a:solidFill>
            <a:schemeClr val="tx2"/>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0.5203</cdr:x>
      <cdr:y>0.22774</cdr:y>
    </cdr:from>
    <cdr:to>
      <cdr:x>0.54099</cdr:x>
      <cdr:y>0.2824</cdr:y>
    </cdr:to>
    <cdr:sp macro="" textlink="">
      <cdr:nvSpPr>
        <cdr:cNvPr id="2" name="Isosceles Triangle 1">
          <a:extLst xmlns:a="http://schemas.openxmlformats.org/drawingml/2006/main">
            <a:ext uri="{FF2B5EF4-FFF2-40B4-BE49-F238E27FC236}">
              <a16:creationId xmlns:a16="http://schemas.microsoft.com/office/drawing/2014/main" id="{0A4C7674-9922-9536-991E-B49BA52DC140}"/>
            </a:ext>
          </a:extLst>
        </cdr:cNvPr>
        <cdr:cNvSpPr/>
      </cdr:nvSpPr>
      <cdr:spPr>
        <a:xfrm xmlns:a="http://schemas.openxmlformats.org/drawingml/2006/main">
          <a:off x="4421252" y="789687"/>
          <a:ext cx="175812" cy="189535"/>
        </a:xfrm>
        <a:prstGeom xmlns:a="http://schemas.openxmlformats.org/drawingml/2006/main" prst="triangl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0.82754</cdr:x>
      <cdr:y>0.22011</cdr:y>
    </cdr:from>
    <cdr:to>
      <cdr:x>0.84823</cdr:x>
      <cdr:y>0.27477</cdr:y>
    </cdr:to>
    <cdr:sp macro="" textlink="">
      <cdr:nvSpPr>
        <cdr:cNvPr id="4" name="Oval 3">
          <a:extLst xmlns:a="http://schemas.openxmlformats.org/drawingml/2006/main">
            <a:ext uri="{FF2B5EF4-FFF2-40B4-BE49-F238E27FC236}">
              <a16:creationId xmlns:a16="http://schemas.microsoft.com/office/drawing/2014/main" id="{19A4185B-6F0F-301C-6332-102398FB700D}"/>
            </a:ext>
          </a:extLst>
        </cdr:cNvPr>
        <cdr:cNvSpPr/>
      </cdr:nvSpPr>
      <cdr:spPr>
        <a:xfrm xmlns:a="http://schemas.openxmlformats.org/drawingml/2006/main">
          <a:off x="7032009" y="763239"/>
          <a:ext cx="175812" cy="189535"/>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0.78469</cdr:x>
      <cdr:y>0.14282</cdr:y>
    </cdr:from>
    <cdr:to>
      <cdr:x>0.80538</cdr:x>
      <cdr:y>0.19748</cdr:y>
    </cdr:to>
    <cdr:sp macro="" textlink="">
      <cdr:nvSpPr>
        <cdr:cNvPr id="5" name="Rectangle 4">
          <a:extLst xmlns:a="http://schemas.openxmlformats.org/drawingml/2006/main">
            <a:ext uri="{FF2B5EF4-FFF2-40B4-BE49-F238E27FC236}">
              <a16:creationId xmlns:a16="http://schemas.microsoft.com/office/drawing/2014/main" id="{E5F21BBF-F839-2FBA-C48E-B15D0D8A895E}"/>
            </a:ext>
          </a:extLst>
        </cdr:cNvPr>
        <cdr:cNvSpPr/>
      </cdr:nvSpPr>
      <cdr:spPr>
        <a:xfrm xmlns:a="http://schemas.openxmlformats.org/drawingml/2006/main">
          <a:off x="6667824" y="495247"/>
          <a:ext cx="175812" cy="189536"/>
        </a:xfrm>
        <a:prstGeom xmlns:a="http://schemas.openxmlformats.org/drawingml/2006/main" prst="rect">
          <a:avLst/>
        </a:prstGeom>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0.24757</cdr:x>
      <cdr:y>0.31182</cdr:y>
    </cdr:from>
    <cdr:to>
      <cdr:x>0.26826</cdr:x>
      <cdr:y>0.36648</cdr:y>
    </cdr:to>
    <cdr:sp macro="" textlink="">
      <cdr:nvSpPr>
        <cdr:cNvPr id="7" name="Star: 5 Points 6">
          <a:extLst xmlns:a="http://schemas.openxmlformats.org/drawingml/2006/main">
            <a:ext uri="{FF2B5EF4-FFF2-40B4-BE49-F238E27FC236}">
              <a16:creationId xmlns:a16="http://schemas.microsoft.com/office/drawing/2014/main" id="{10693937-F2FD-E88D-DCB2-310138062DE9}"/>
            </a:ext>
          </a:extLst>
        </cdr:cNvPr>
        <cdr:cNvSpPr/>
      </cdr:nvSpPr>
      <cdr:spPr>
        <a:xfrm xmlns:a="http://schemas.openxmlformats.org/drawingml/2006/main">
          <a:off x="2103671" y="1081261"/>
          <a:ext cx="175812" cy="189536"/>
        </a:xfrm>
        <a:prstGeom xmlns:a="http://schemas.openxmlformats.org/drawingml/2006/main" prst="star5">
          <a:avLst/>
        </a:prstGeom>
      </cdr:spPr>
      <cdr:style>
        <a:lnRef xmlns:a="http://schemas.openxmlformats.org/drawingml/2006/main" idx="2">
          <a:schemeClr val="accent5">
            <a:shade val="50000"/>
          </a:schemeClr>
        </a:lnRef>
        <a:fillRef xmlns:a="http://schemas.openxmlformats.org/drawingml/2006/main" idx="1">
          <a:schemeClr val="accent5"/>
        </a:fillRef>
        <a:effectRef xmlns:a="http://schemas.openxmlformats.org/drawingml/2006/main" idx="0">
          <a:schemeClr val="accent5"/>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0.2966</cdr:x>
      <cdr:y>0.54408</cdr:y>
    </cdr:from>
    <cdr:to>
      <cdr:x>0.31729</cdr:x>
      <cdr:y>0.59874</cdr:y>
    </cdr:to>
    <cdr:sp macro="" textlink="">
      <cdr:nvSpPr>
        <cdr:cNvPr id="8" name="Cross 7">
          <a:extLst xmlns:a="http://schemas.openxmlformats.org/drawingml/2006/main">
            <a:ext uri="{FF2B5EF4-FFF2-40B4-BE49-F238E27FC236}">
              <a16:creationId xmlns:a16="http://schemas.microsoft.com/office/drawing/2014/main" id="{66C25815-C803-6B82-0FEC-C737F7B94EAE}"/>
            </a:ext>
          </a:extLst>
        </cdr:cNvPr>
        <cdr:cNvSpPr/>
      </cdr:nvSpPr>
      <cdr:spPr>
        <a:xfrm xmlns:a="http://schemas.openxmlformats.org/drawingml/2006/main">
          <a:off x="2520359" y="1886622"/>
          <a:ext cx="175812" cy="189535"/>
        </a:xfrm>
        <a:prstGeom xmlns:a="http://schemas.openxmlformats.org/drawingml/2006/main" prst="plus">
          <a:avLst>
            <a:gd name="adj" fmla="val 38333"/>
          </a:avLst>
        </a:prstGeom>
      </cdr:spPr>
      <cdr:style>
        <a:lnRef xmlns:a="http://schemas.openxmlformats.org/drawingml/2006/main" idx="2">
          <a:schemeClr val="accent6">
            <a:shade val="50000"/>
          </a:schemeClr>
        </a:lnRef>
        <a:fillRef xmlns:a="http://schemas.openxmlformats.org/drawingml/2006/main" idx="1">
          <a:schemeClr val="accent6"/>
        </a:fillRef>
        <a:effectRef xmlns:a="http://schemas.openxmlformats.org/drawingml/2006/main" idx="0">
          <a:schemeClr val="accent6"/>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1T21:53:08.339"/>
    </inkml:context>
    <inkml:brush xml:id="br0">
      <inkml:brushProperty name="width" value="0.05" units="cm"/>
      <inkml:brushProperty name="height" value="0.05" units="cm"/>
      <inkml:brushProperty name="color" value="#E71224"/>
    </inkml:brush>
  </inkml:definitions>
  <inkml:trace contextRef="#ctx0" brushRef="#br0">1163 4824 24575,'0'-2'0,"0"-1"0,0 0 0,1 0 0,-1 0 0,1 1 0,1-5 0,1-5 0,25-84-1436,44-202-5631,-18-311 5065,-50-14-269,-4 565 2245,-1-101 26,-4-236 0,0 321-259,-4 0 0,-27-112 1,-65-135-518,51 166 1803,28 81-24,-40-91 1,20 82 981,-65-98 0,-67-70-4148,141 205 620,-97-126 659,-50-73 1038,127 163-33,4-2 1,-50-120-1,63 117 1700,33 81-1756,0-1 0,-1 1 0,1 0-1,-2 0 1,1 0 0,0 1 0,-1-1-1,-11-8 1,16 14 3,0-1-1,-1 1 1,1-1-1,-1 1 1,1 0-1,-1-1 1,1 1-1,-1 0 1,1 0-1,-1-1 1,1 1-1,-1 0 1,1 0-1,-1 0 1,1-1-1,-1 1 1,1 0-1,-1 0 0,0 0 1,1 0-1,-1 0 1,1 0-1,-1 0 1,0 0-1,1 1 1,-1-1-1,1 0 1,-1 0-1,1 0 1,-1 1-1,1-1 1,-1 0-1,1 0 1,-1 1-1,1-1 1,-1 0-1,1 1 1,0-1-1,-1 1 1,-1 1 324,1 1 1,0-1 0,0 0 0,0 1-1,0-1 1,0 1 0,1-1 0,-1 5-1,-5 36 525,3 1 0,3 63 0,1-18-2014,-5 38-3883,-11 167 4191,13-258 777,-11 53 1,7-73 11,3-18 0,0-7 0,1-10 0,1-1 0,1 0 0,0 0 0,2 1 0,5-32 0,-3 24 0,56-267-2948,-9 61 1498,-46 192 1402,-4 30 813,0 1 1,1-1 0,0 1-1,5-16 1,-7 25-736,1-1-1,-1 1 0,1 0 1,0 0-1,0-1 0,-1 1 1,1 0-1,0 0 1,0 0-1,0 0 0,0 0 1,1 0-1,-1 0 0,0 0 1,0 0-1,0 1 1,1-1-1,-1 0 0,0 1 1,1-1-1,-1 1 0,0-1 1,1 1-1,-1 0 1,1 0-1,-1-1 0,1 1 1,-1 0-1,1 0 1,-1 1-1,3-1 0,5 2-62,-1 0-1,0 1 1,0 0-1,12 5 1,-10-3 16,94 43 17,80 32 0,-165-73 39,63 21 2768,108 55 1,1 10-3043,-137-71-6591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7-04T16:34:53.851"/>
    </inkml:context>
    <inkml:brush xml:id="br0">
      <inkml:brushProperty name="width" value="0.05" units="cm"/>
      <inkml:brushProperty name="height" value="0.05" units="cm"/>
      <inkml:brushProperty name="color" value="#E71224"/>
    </inkml:brush>
  </inkml:definitions>
  <inkml:trace contextRef="#ctx0" brushRef="#br0">2 28 455 0 0,'-1'0'0'0'0,"2"-4"0"0"0,3-3 0 0 0,-4 5 248 0 0,0 0-136 0 0,0-1 0 0 0,0-3-48 0 0,-2 3 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7-04T16:34:55.014"/>
    </inkml:context>
    <inkml:brush xml:id="br0">
      <inkml:brushProperty name="width" value="0.05" units="cm"/>
      <inkml:brushProperty name="height" value="0.05" units="cm"/>
      <inkml:brushProperty name="color" value="#E71224"/>
    </inkml:brush>
  </inkml:definitions>
  <inkml:trace contextRef="#ctx0" brushRef="#br0">160 1177 4143 0 0,'38'19'831'0'0,"-2"-2"-800"0"0,41 27-1 0 0,-65-37 405 0 0,0 0 0 0 0,0 0 0 0 0,1-1 0 0 0,-1-1 0 0 0,2 0 0 0 0,-1-1 0 0 0,0 0 0 0 0,1-1 0 0 0,0 0-1 0 0,25 1 1 0 0,-22-4-218 0 0,1-1 0 0 0,0-1 0 0 0,-1 0 0 0 0,1-1 0 0 0,-1-1 0 0 0,0 0 0 0 0,0-2-1 0 0,18-7 1 0 0,1-3 80 0 0,0-2-1 0 0,-1-1 1 0 0,45-33-1 0 0,-59 36-159 0 0,-1 0 1 0 0,-1-2-1 0 0,-1 0 1 0 0,0-1-1 0 0,-1-1 1 0 0,18-28-1 0 0,1-11 251 0 0,-3-1 1 0 0,-2-1-1 0 0,-3-2 0 0 0,-3-1 0 0 0,-3-1 0 0 0,21-101 1 0 0,-40 156-313 0 0,-1-1 1 0 0,-1 0 0 0 0,0 0-1 0 0,-1 0 1 0 0,0 0 0 0 0,0 0 0 0 0,-1 0-1 0 0,0 1 1 0 0,-1-1 0 0 0,-1 0-1 0 0,1 1 1 0 0,-2-1 0 0 0,0 1 0 0 0,0 0-1 0 0,0 0 1 0 0,-1 0 0 0 0,-1 0-1 0 0,0 1 1 0 0,0 0 0 0 0,-1 1 0 0 0,0-1-1 0 0,0 1 1 0 0,-1 0 0 0 0,0 1-1 0 0,-11-8 1 0 0,-29-20 234 0 0,-2 2-1 0 0,-2 3 0 0 0,0 1 1 0 0,-92-34-1 0 0,129 58-324 0 0,0 0 0 0 0,0 1-1 0 0,0 0 1 0 0,0 2 0 0 0,0-1-1 0 0,-1 2 1 0 0,1 0 0 0 0,-1 1 0 0 0,-27 3-1 0 0,31-1 15 0 0,0 1 0 0 0,0 0 0 0 0,0 0 0 0 0,0 1 0 0 0,1 1 0 0 0,0-1 0 0 0,0 2 0 0 0,0 0 0 0 0,0 0-1 0 0,1 1 1 0 0,0 0 0 0 0,-15 16 0 0 0,6-3-10 0 0,1 2-1 0 0,0 0 1 0 0,-24 43 0 0 0,-34 81-61 0 0,23-41 47 0 0,26-54 23 0 0,-92 190-34 0 0,108-214 31 0 0,2 1 1 0 0,1 0-1 0 0,1 1 1 0 0,1 0-1 0 0,2 0 1 0 0,1 0 0 0 0,0 34-1 0 0,3-51 4 0 0,1 0 0 0 0,0 0 0 0 0,0 0 0 0 0,1 0 0 0 0,1 0 0 0 0,0-1 0 0 0,7 16 0 0 0,-9-23 0 0 0,1-1 0 0 0,0 1 0 0 0,0-1 0 0 0,0 0 0 0 0,1 0 0 0 0,-1 0 0 0 0,1 0 0 0 0,0 0 0 0 0,0 0 0 0 0,0-1 0 0 0,0 1 0 0 0,0-1 0 0 0,0 0 0 0 0,1 0 0 0 0,-1 0 0 0 0,1 0 0 0 0,0 0 0 0 0,-1-1 0 0 0,1 0 0 0 0,0 0 0 0 0,0 0 0 0 0,0 0 0 0 0,0-1 0 0 0,0 1 0 0 0,7-1 0 0 0,7-1-4 0 0,0-1 1 0 0,0 0-1 0 0,0-1 0 0 0,0-1 1 0 0,-1-1-1 0 0,28-11 0 0 0,100-54-75 0 0,-34 14-29 0 0,-48 31-1216 0 0,0 1-5243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7-04T16:34:56.145"/>
    </inkml:context>
    <inkml:brush xml:id="br0">
      <inkml:brushProperty name="width" value="0.05" units="cm"/>
      <inkml:brushProperty name="height" value="0.05" units="cm"/>
      <inkml:brushProperty name="color" value="#E71224"/>
    </inkml:brush>
  </inkml:definitions>
  <inkml:trace contextRef="#ctx0" brushRef="#br0">322 1329 6447 0 0,'4'2'156'0'0,"1"0"0"0"0,-1 0-1 0 0,0 0 1 0 0,1 0 0 0 0,-1-1-1 0 0,1 0 1 0 0,6 1 0 0 0,3 2-75 0 0,53 15 87 0 0,116 31 392 0 0,-157-45 71 0 0,-1-2 0 0 0,1-1 0 0 0,0 0 0 0 0,0-2 0 0 0,0-1 0 0 0,46-8-1 0 0,-28 0-26 0 0,-1-2 0 0 0,-1-1 0 0 0,48-22 0 0 0,-54 17-411 0 0,0-1 0 0 0,-1-3 0 0 0,-1 0 1 0 0,-2-2-1 0 0,38-34 0 0 0,137-147 574 0 0,-198 195-700 0 0,25-30 131 0 0,-1 0 0 0 0,-2-3 0 0 0,-2 0 0 0 0,-2-2 0 0 0,24-51 0 0 0,-23 33-3 0 0,-3-2 0 0 0,-2 0 0 0 0,19-91 0 0 0,-39 139-171 0 0,0-1 0 0 0,0 1 0 0 0,-2-1 0 0 0,0 0 0 0 0,0 1 0 0 0,-4-21 0 0 0,2 30-17 0 0,0 0 0 0 0,-1 0 0 0 0,0 0 0 0 0,0 0 0 0 0,0 1 1 0 0,-1-1-1 0 0,0 1 0 0 0,-1-1 0 0 0,1 1 0 0 0,-1 0 0 0 0,-1 0 0 0 0,1 1 0 0 0,-1-1 0 0 0,0 1 0 0 0,0 0 0 0 0,-10-8 0 0 0,2 5-12 0 0,0 0-1 0 0,-1 1 0 0 0,1 0 0 0 0,-1 1 1 0 0,0 1-1 0 0,-1 0 0 0 0,0 1 1 0 0,1 1-1 0 0,-27-3 0 0 0,-14 1-33 0 0,-74 4-1 0 0,72 1 32 0 0,-190-12-122 0 0,160 5 63 0 0,56 5 43 0 0,0 2 1 0 0,1 0-1 0 0,-1 2 0 0 0,0 2 0 0 0,0 0 1 0 0,1 2-1 0 0,0 2 0 0 0,0 0 1 0 0,1 2-1 0 0,0 2 0 0 0,1 0 1 0 0,0 2-1 0 0,1 1 0 0 0,0 1 1 0 0,2 1-1 0 0,-47 41 0 0 0,12-1 6 0 0,-92 114 0 0 0,-28 83-18 0 0,155-216 36 0 0,2 1 0 0 0,-23 54 0 0 0,39-77 0 0 0,2-1 0 0 0,0 1 0 0 0,1 0 0 0 0,0 0 0 0 0,1 1 0 0 0,1-1 0 0 0,1 1 0 0 0,0-1 0 0 0,3 29 0 0 0,10 8 0 0 0,-6-32 4 0 0,2-1-1 0 0,13 27 1 0 0,-12-31 4 0 0,0-1 1 0 0,1 0-1 0 0,1 0 1 0 0,17 17 0 0 0,-13-17-7 0 0,1-1 0 0 0,0-1 0 0 0,1 0 0 0 0,20 12 0 0 0,-15-13-2 0 0,0 0 0 0 0,1-1 0 0 0,0-2 0 0 0,1 0 0 0 0,0-2 0 0 0,0 0 0 0 0,0-2 0 0 0,1 0 0 0 0,0-2 0 0 0,31 1 0 0 0,39-12-1258 0 0,13-11-5036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7-04T16:34:57.372"/>
    </inkml:context>
    <inkml:brush xml:id="br0">
      <inkml:brushProperty name="width" value="0.05" units="cm"/>
      <inkml:brushProperty name="height" value="0.05" units="cm"/>
      <inkml:brushProperty name="color" value="#E71224"/>
    </inkml:brush>
  </inkml:definitions>
  <inkml:trace contextRef="#ctx0" brushRef="#br0">699 1296 5527 0 0,'-8'1'171'0'0,"0"1"0"0"0,0 0 0 0 0,0 0 0 0 0,1 1 0 0 0,-1 0 0 0 0,1 0 0 0 0,-9 6 0 0 0,14-8-129 0 0,0 0 0 0 0,0 1 0 0 0,0 0 0 0 0,0-1 1 0 0,0 1-1 0 0,0 0 0 0 0,0 0 0 0 0,1 0 0 0 0,-1 0 0 0 0,0 0 0 0 0,1 0 0 0 0,0 0 0 0 0,0 1 0 0 0,-1-1 0 0 0,1 1 0 0 0,1-1 1 0 0,-1 1-1 0 0,0-1 0 0 0,1 1 0 0 0,-1-1 0 0 0,1 1 0 0 0,0-1 0 0 0,-1 1 0 0 0,1 0 0 0 0,1-1 0 0 0,-1 4 0 0 0,0-4 73 0 0,9 28 1071 0 0,9 2 2473 0 0,12 16-2923 0 0,-23-36 660 0 0,5 1-752 0 0,34 38-4 0 0,-35-38 318 0 0,5-2-685 0 0,44 34-17 0 0,-45-34 167 0 0,3-3-261 0 0,55 21-2 0 0,-55-21 6 0 0,-2-5 20 0 0,51 9 6 0 0,-51-9 0 0 0,70-5 184 0 0,-56 0-192 0 0,15-8 62 0 0,0-2 0 0 0,0-1 0 0 0,45-22 0 0 0,-65 23-200 0 0,-1-1 0 0 0,-1-1 0 0 0,0-2 0 0 0,-1 0 0 0 0,0-1 0 0 0,-2-1 0 0 0,0-1 0 0 0,-1-1 0 0 0,28-37 0 0 0,-28 28-1 0 0,-1 0-1 0 0,-1-2 1 0 0,-1 0-1 0 0,-2 0 1 0 0,-1-2-1 0 0,-2 1 1 0 0,9-44-1 0 0,-7 9 25 0 0,-2-1-1 0 0,1-115 1 0 0,-22-137 159 0 0,7 288-225 0 0,0 0 0 0 0,-2 1 0 0 0,-2-1 0 0 0,-18-52 0 0 0,19 69-3 0 0,0 0 0 0 0,-2 0 0 0 0,0 0 0 0 0,0 1 0 0 0,-2 1 0 0 0,1-1 0 0 0,-2 2 0 0 0,0-1-1 0 0,0 1 1 0 0,-1 1 0 0 0,-14-10 0 0 0,5 6 0 0 0,-2 1 0 0 0,0 1 0 0 0,0 1 0 0 0,-1 1 0 0 0,-1 1 0 0 0,-30-8 0 0 0,16 8 0 0 0,1 2 0 0 0,-1 2 0 0 0,-60-3 0 0 0,40 8 0 0 0,1 3 0 0 0,0 3 0 0 0,0 2 0 0 0,0 2 0 0 0,1 4 0 0 0,0 1 0 0 0,-105 43 0 0 0,131-42 0 0 0,0 2 0 0 0,0 1 0 0 0,2 1 0 0 0,0 1 0 0 0,2 2 0 0 0,-50 49 0 0 0,29-18 0 0 0,2 2 0 0 0,-54 85 0 0 0,74-99 0 0 0,1 0 0 0 0,3 2 0 0 0,2 0 0 0 0,1 2 0 0 0,-24 91 0 0 0,36-106 0 0 0,1 0 0 0 0,2 1 0 0 0,1 0 0 0 0,1 0 0 0 0,2 0 0 0 0,1 0 0 0 0,2 0 0 0 0,1 0 0 0 0,1 0 0 0 0,12 38 0 0 0,-11-52 0 0 0,0 0 0 0 0,13 22 0 0 0,-6-15 0 0 0,1-1 0 0 0,26 34 0 0 0,-26-42 0 0 0,-1 0 0 0 0,2-1 0 0 0,0-1 0 0 0,32 23 0 0 0,-27-23 0 0 0,1-1 0 0 0,0-1 0 0 0,0 0 0 0 0,2-2 0 0 0,-1-1 0 0 0,1 0 0 0 0,0-2 0 0 0,27 4 0 0 0,-2-4 37 0 0,1-2-1 0 0,0-2 1 0 0,0-3-1 0 0,0-1 1 0 0,0-3-1 0 0,67-15 0 0 0,-26-2-688 0 0,-1-4 0 0 0,126-56 0 0 0,-86 24-6679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C3E9CF-EE2D-49D5-8066-277A1173F69B}" type="datetimeFigureOut">
              <a:rPr lang="en-US" smtClean="0"/>
              <a:t>1/24/24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94C053-2EF5-4051-9BD7-A2A282E6E90C}" type="slidenum">
              <a:rPr lang="en-US" smtClean="0"/>
              <a:t>‹#›</a:t>
            </a:fld>
            <a:endParaRPr lang="en-US"/>
          </a:p>
        </p:txBody>
      </p:sp>
    </p:spTree>
    <p:extLst>
      <p:ext uri="{BB962C8B-B14F-4D97-AF65-F5344CB8AC3E}">
        <p14:creationId xmlns:p14="http://schemas.microsoft.com/office/powerpoint/2010/main" val="3449608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C94C053-2EF5-4051-9BD7-A2A282E6E90C}" type="slidenum">
              <a:rPr lang="en-US" smtClean="0"/>
              <a:t>1</a:t>
            </a:fld>
            <a:endParaRPr lang="en-US"/>
          </a:p>
        </p:txBody>
      </p:sp>
    </p:spTree>
    <p:extLst>
      <p:ext uri="{BB962C8B-B14F-4D97-AF65-F5344CB8AC3E}">
        <p14:creationId xmlns:p14="http://schemas.microsoft.com/office/powerpoint/2010/main" val="2115261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MIT’s AI lab empirically showed that the energy consumption of both the memory accesses and mathematical operations of typical CNN layers scales linearly with the size of the input</a:t>
            </a:r>
          </a:p>
        </p:txBody>
      </p:sp>
      <p:sp>
        <p:nvSpPr>
          <p:cNvPr id="4" name="Slide Number Placeholder 3"/>
          <p:cNvSpPr>
            <a:spLocks noGrp="1"/>
          </p:cNvSpPr>
          <p:nvPr>
            <p:ph type="sldNum" sz="quarter" idx="5"/>
          </p:nvPr>
        </p:nvSpPr>
        <p:spPr/>
        <p:txBody>
          <a:bodyPr/>
          <a:lstStyle/>
          <a:p>
            <a:fld id="{C4749D8D-7C58-4994-86E1-EF6667883433}" type="slidenum">
              <a:rPr lang="en-US" smtClean="0"/>
              <a:t>13</a:t>
            </a:fld>
            <a:endParaRPr lang="en-US"/>
          </a:p>
        </p:txBody>
      </p:sp>
    </p:spTree>
    <p:extLst>
      <p:ext uri="{BB962C8B-B14F-4D97-AF65-F5344CB8AC3E}">
        <p14:creationId xmlns:p14="http://schemas.microsoft.com/office/powerpoint/2010/main" val="1643083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also use memory alignment techniques from computer architecture to improve the efficiency of the focused convolutions when they run. I’ve got bonus slides at the end if you wish to see them</a:t>
            </a:r>
          </a:p>
        </p:txBody>
      </p:sp>
      <p:sp>
        <p:nvSpPr>
          <p:cNvPr id="4" name="Slide Number Placeholder 3"/>
          <p:cNvSpPr>
            <a:spLocks noGrp="1"/>
          </p:cNvSpPr>
          <p:nvPr>
            <p:ph type="sldNum" sz="quarter" idx="5"/>
          </p:nvPr>
        </p:nvSpPr>
        <p:spPr/>
        <p:txBody>
          <a:bodyPr/>
          <a:lstStyle/>
          <a:p>
            <a:fld id="{C4749D8D-7C58-4994-86E1-EF6667883433}" type="slidenum">
              <a:rPr lang="en-US" smtClean="0"/>
              <a:t>15</a:t>
            </a:fld>
            <a:endParaRPr lang="en-US"/>
          </a:p>
        </p:txBody>
      </p:sp>
    </p:spTree>
    <p:extLst>
      <p:ext uri="{BB962C8B-B14F-4D97-AF65-F5344CB8AC3E}">
        <p14:creationId xmlns:p14="http://schemas.microsoft.com/office/powerpoint/2010/main" val="463592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an example</a:t>
            </a:r>
          </a:p>
          <a:p>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16</a:t>
            </a:fld>
            <a:endParaRPr lang="en-US"/>
          </a:p>
        </p:txBody>
      </p:sp>
    </p:spTree>
    <p:extLst>
      <p:ext uri="{BB962C8B-B14F-4D97-AF65-F5344CB8AC3E}">
        <p14:creationId xmlns:p14="http://schemas.microsoft.com/office/powerpoint/2010/main" val="37725320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17</a:t>
            </a:fld>
            <a:endParaRPr lang="en-US"/>
          </a:p>
        </p:txBody>
      </p:sp>
    </p:spTree>
    <p:extLst>
      <p:ext uri="{BB962C8B-B14F-4D97-AF65-F5344CB8AC3E}">
        <p14:creationId xmlns:p14="http://schemas.microsoft.com/office/powerpoint/2010/main" val="66335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Disjoint </a:t>
            </a:r>
            <a:r>
              <a:rPr lang="en-US" err="1"/>
              <a:t>AoIs</a:t>
            </a:r>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18</a:t>
            </a:fld>
            <a:endParaRPr lang="en-US"/>
          </a:p>
        </p:txBody>
      </p:sp>
    </p:spTree>
    <p:extLst>
      <p:ext uri="{BB962C8B-B14F-4D97-AF65-F5344CB8AC3E}">
        <p14:creationId xmlns:p14="http://schemas.microsoft.com/office/powerpoint/2010/main" val="2369704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With little to no loss in accuracy</a:t>
            </a:r>
          </a:p>
          <a:p>
            <a:endParaRPr lang="en-US"/>
          </a:p>
          <a:p>
            <a:r>
              <a:rPr lang="en-US"/>
              <a:t>On multiple different types of hardware, 5w Arm, 27W Intel, 126W AMD processing systems with different Compute budgets</a:t>
            </a:r>
          </a:p>
        </p:txBody>
      </p:sp>
      <p:sp>
        <p:nvSpPr>
          <p:cNvPr id="4" name="Slide Number Placeholder 3"/>
          <p:cNvSpPr>
            <a:spLocks noGrp="1"/>
          </p:cNvSpPr>
          <p:nvPr>
            <p:ph type="sldNum" sz="quarter" idx="5"/>
          </p:nvPr>
        </p:nvSpPr>
        <p:spPr/>
        <p:txBody>
          <a:bodyPr/>
          <a:lstStyle/>
          <a:p>
            <a:fld id="{C4749D8D-7C58-4994-86E1-EF6667883433}" type="slidenum">
              <a:rPr lang="en-US" smtClean="0"/>
              <a:t>19</a:t>
            </a:fld>
            <a:endParaRPr lang="en-US"/>
          </a:p>
        </p:txBody>
      </p:sp>
    </p:spTree>
    <p:extLst>
      <p:ext uri="{BB962C8B-B14F-4D97-AF65-F5344CB8AC3E}">
        <p14:creationId xmlns:p14="http://schemas.microsoft.com/office/powerpoint/2010/main" val="1815291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from experiments on our AMD machine. Let me explain this chart.</a:t>
            </a:r>
          </a:p>
          <a:p>
            <a:endParaRPr lang="en-US" dirty="0"/>
          </a:p>
          <a:p>
            <a:r>
              <a:rPr lang="en-US" dirty="0"/>
              <a:t>On the left, we compare accuracy with latency. On the right, we compare accuracy for different average </a:t>
            </a:r>
            <a:r>
              <a:rPr lang="en-US" dirty="0" err="1"/>
              <a:t>AoI</a:t>
            </a:r>
            <a:r>
              <a:rPr lang="en-US" dirty="0"/>
              <a:t> sizes.</a:t>
            </a:r>
          </a:p>
          <a:p>
            <a:r>
              <a:rPr lang="en-US" dirty="0"/>
              <a:t>We have three different models: </a:t>
            </a:r>
            <a:r>
              <a:rPr lang="en-US" dirty="0" err="1"/>
              <a:t>ResNet</a:t>
            </a:r>
            <a:r>
              <a:rPr lang="en-US" dirty="0"/>
              <a:t>, </a:t>
            </a:r>
            <a:r>
              <a:rPr lang="en-US" dirty="0" err="1"/>
              <a:t>ConvNext</a:t>
            </a:r>
            <a:r>
              <a:rPr lang="en-US" dirty="0"/>
              <a:t>, and VGG</a:t>
            </a:r>
          </a:p>
          <a:p>
            <a:endParaRPr lang="en-US" dirty="0"/>
          </a:p>
          <a:p>
            <a:r>
              <a:rPr lang="en-US" dirty="0"/>
              <a:t>For each model, we’ve got the original performance of the unmodified networks circled here</a:t>
            </a:r>
          </a:p>
          <a:p>
            <a:endParaRPr lang="en-US" dirty="0"/>
          </a:p>
          <a:p>
            <a:r>
              <a:rPr lang="en-US" dirty="0"/>
              <a:t>Then, we modify the neural networks and generate several versions with different \tau thresholds. You can see that as you drop the threshold, you let more stuff in, </a:t>
            </a:r>
            <a:r>
              <a:rPr lang="en-US" dirty="0" err="1"/>
              <a:t>AoI</a:t>
            </a:r>
            <a:r>
              <a:rPr lang="en-US" dirty="0"/>
              <a:t> goes up, and so does accuracy.</a:t>
            </a:r>
          </a:p>
          <a:p>
            <a:endParaRPr lang="en-US" dirty="0"/>
          </a:p>
          <a:p>
            <a:r>
              <a:rPr lang="en-US" dirty="0"/>
              <a:t>What’s really interesting are these top values here</a:t>
            </a:r>
          </a:p>
          <a:p>
            <a:endParaRPr lang="en-US" dirty="0"/>
          </a:p>
          <a:p>
            <a:r>
              <a:rPr lang="en-US" dirty="0"/>
              <a:t>Also, note that linear behavior. We can trade off accuracy and latency</a:t>
            </a:r>
          </a:p>
        </p:txBody>
      </p:sp>
      <p:sp>
        <p:nvSpPr>
          <p:cNvPr id="4" name="Slide Number Placeholder 3"/>
          <p:cNvSpPr>
            <a:spLocks noGrp="1"/>
          </p:cNvSpPr>
          <p:nvPr>
            <p:ph type="sldNum" sz="quarter" idx="5"/>
          </p:nvPr>
        </p:nvSpPr>
        <p:spPr/>
        <p:txBody>
          <a:bodyPr/>
          <a:lstStyle/>
          <a:p>
            <a:fld id="{C4749D8D-7C58-4994-86E1-EF6667883433}" type="slidenum">
              <a:rPr lang="en-US" smtClean="0"/>
              <a:t>20</a:t>
            </a:fld>
            <a:endParaRPr lang="en-US"/>
          </a:p>
        </p:txBody>
      </p:sp>
    </p:spTree>
    <p:extLst>
      <p:ext uri="{BB962C8B-B14F-4D97-AF65-F5344CB8AC3E}">
        <p14:creationId xmlns:p14="http://schemas.microsoft.com/office/powerpoint/2010/main" val="22802364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Grad-CAM. The process of inferring what the CNN considered important.</a:t>
            </a:r>
          </a:p>
        </p:txBody>
      </p:sp>
      <p:sp>
        <p:nvSpPr>
          <p:cNvPr id="4" name="Slide Number Placeholder 3"/>
          <p:cNvSpPr>
            <a:spLocks noGrp="1"/>
          </p:cNvSpPr>
          <p:nvPr>
            <p:ph type="sldNum" sz="quarter" idx="5"/>
          </p:nvPr>
        </p:nvSpPr>
        <p:spPr/>
        <p:txBody>
          <a:bodyPr/>
          <a:lstStyle/>
          <a:p>
            <a:fld id="{C4749D8D-7C58-4994-86E1-EF6667883433}" type="slidenum">
              <a:rPr lang="en-US" smtClean="0"/>
              <a:t>22</a:t>
            </a:fld>
            <a:endParaRPr lang="en-US"/>
          </a:p>
        </p:txBody>
      </p:sp>
    </p:spTree>
    <p:extLst>
      <p:ext uri="{BB962C8B-B14F-4D97-AF65-F5344CB8AC3E}">
        <p14:creationId xmlns:p14="http://schemas.microsoft.com/office/powerpoint/2010/main" val="1307493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C94C053-2EF5-4051-9BD7-A2A282E6E90C}" type="slidenum">
              <a:rPr lang="en-US" smtClean="0"/>
              <a:t>2</a:t>
            </a:fld>
            <a:endParaRPr lang="en-US"/>
          </a:p>
        </p:txBody>
      </p:sp>
    </p:spTree>
    <p:extLst>
      <p:ext uri="{BB962C8B-B14F-4D97-AF65-F5344CB8AC3E}">
        <p14:creationId xmlns:p14="http://schemas.microsoft.com/office/powerpoint/2010/main" val="20646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also green, environmentally friendly and sustainable</a:t>
            </a:r>
          </a:p>
        </p:txBody>
      </p:sp>
      <p:sp>
        <p:nvSpPr>
          <p:cNvPr id="4" name="Slide Number Placeholder 3"/>
          <p:cNvSpPr>
            <a:spLocks noGrp="1"/>
          </p:cNvSpPr>
          <p:nvPr>
            <p:ph type="sldNum" sz="quarter" idx="5"/>
          </p:nvPr>
        </p:nvSpPr>
        <p:spPr/>
        <p:txBody>
          <a:bodyPr/>
          <a:lstStyle/>
          <a:p>
            <a:fld id="{6C94C053-2EF5-4051-9BD7-A2A282E6E90C}" type="slidenum">
              <a:rPr lang="en-US" smtClean="0"/>
              <a:t>6</a:t>
            </a:fld>
            <a:endParaRPr lang="en-US"/>
          </a:p>
        </p:txBody>
      </p:sp>
    </p:spTree>
    <p:extLst>
      <p:ext uri="{BB962C8B-B14F-4D97-AF65-F5344CB8AC3E}">
        <p14:creationId xmlns:p14="http://schemas.microsoft.com/office/powerpoint/2010/main" val="3135232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7</a:t>
            </a:fld>
            <a:endParaRPr lang="en-US"/>
          </a:p>
        </p:txBody>
      </p:sp>
    </p:spTree>
    <p:extLst>
      <p:ext uri="{BB962C8B-B14F-4D97-AF65-F5344CB8AC3E}">
        <p14:creationId xmlns:p14="http://schemas.microsoft.com/office/powerpoint/2010/main" val="3895868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paper out of Harvard by </a:t>
            </a:r>
            <a:r>
              <a:rPr lang="en-US" dirty="0" err="1"/>
              <a:t>Surit</a:t>
            </a:r>
            <a:r>
              <a:rPr lang="en-US" dirty="0"/>
              <a:t> </a:t>
            </a:r>
            <a:r>
              <a:rPr lang="en-US" dirty="0" err="1"/>
              <a:t>Teerapittayanon</a:t>
            </a:r>
            <a:endParaRPr lang="en-US" dirty="0"/>
          </a:p>
          <a:p>
            <a:endParaRPr lang="en-US" dirty="0"/>
          </a:p>
          <a:p>
            <a:r>
              <a:rPr lang="en-US" dirty="0"/>
              <a:t>Multiple Areas of Interest allowed</a:t>
            </a:r>
          </a:p>
        </p:txBody>
      </p:sp>
      <p:sp>
        <p:nvSpPr>
          <p:cNvPr id="4" name="Slide Number Placeholder 3"/>
          <p:cNvSpPr>
            <a:spLocks noGrp="1"/>
          </p:cNvSpPr>
          <p:nvPr>
            <p:ph type="sldNum" sz="quarter" idx="5"/>
          </p:nvPr>
        </p:nvSpPr>
        <p:spPr/>
        <p:txBody>
          <a:bodyPr/>
          <a:lstStyle/>
          <a:p>
            <a:fld id="{C4749D8D-7C58-4994-86E1-EF6667883433}" type="slidenum">
              <a:rPr lang="en-US" smtClean="0"/>
              <a:t>8</a:t>
            </a:fld>
            <a:endParaRPr lang="en-US"/>
          </a:p>
        </p:txBody>
      </p:sp>
    </p:spTree>
    <p:extLst>
      <p:ext uri="{BB962C8B-B14F-4D97-AF65-F5344CB8AC3E}">
        <p14:creationId xmlns:p14="http://schemas.microsoft.com/office/powerpoint/2010/main" val="443756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this applies at every single layer, not just at each residual block or every few layers</a:t>
            </a:r>
          </a:p>
        </p:txBody>
      </p:sp>
      <p:sp>
        <p:nvSpPr>
          <p:cNvPr id="4" name="Slide Number Placeholder 3"/>
          <p:cNvSpPr>
            <a:spLocks noGrp="1"/>
          </p:cNvSpPr>
          <p:nvPr>
            <p:ph type="sldNum" sz="quarter" idx="5"/>
          </p:nvPr>
        </p:nvSpPr>
        <p:spPr/>
        <p:txBody>
          <a:bodyPr/>
          <a:lstStyle/>
          <a:p>
            <a:fld id="{C4749D8D-7C58-4994-86E1-EF6667883433}" type="slidenum">
              <a:rPr lang="en-US" smtClean="0"/>
              <a:t>9</a:t>
            </a:fld>
            <a:endParaRPr lang="en-US"/>
          </a:p>
        </p:txBody>
      </p:sp>
    </p:spTree>
    <p:extLst>
      <p:ext uri="{BB962C8B-B14F-4D97-AF65-F5344CB8AC3E}">
        <p14:creationId xmlns:p14="http://schemas.microsoft.com/office/powerpoint/2010/main" val="3686770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10</a:t>
            </a:fld>
            <a:endParaRPr lang="en-US"/>
          </a:p>
        </p:txBody>
      </p:sp>
    </p:spTree>
    <p:extLst>
      <p:ext uri="{BB962C8B-B14F-4D97-AF65-F5344CB8AC3E}">
        <p14:creationId xmlns:p14="http://schemas.microsoft.com/office/powerpoint/2010/main" val="512121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Remember, we do this without training.</a:t>
            </a:r>
          </a:p>
          <a:p>
            <a:endParaRPr lang="en-US"/>
          </a:p>
          <a:p>
            <a:r>
              <a:rPr lang="en-US"/>
              <a:t>Too many layers up here, and there aren’t enough focused conv layers</a:t>
            </a:r>
          </a:p>
          <a:p>
            <a:r>
              <a:rPr lang="en-US"/>
              <a:t>Too few, and there may not be enough information embedded to apply a threshold</a:t>
            </a:r>
          </a:p>
        </p:txBody>
      </p:sp>
      <p:sp>
        <p:nvSpPr>
          <p:cNvPr id="4" name="Slide Number Placeholder 3"/>
          <p:cNvSpPr>
            <a:spLocks noGrp="1"/>
          </p:cNvSpPr>
          <p:nvPr>
            <p:ph type="sldNum" sz="quarter" idx="5"/>
          </p:nvPr>
        </p:nvSpPr>
        <p:spPr/>
        <p:txBody>
          <a:bodyPr/>
          <a:lstStyle/>
          <a:p>
            <a:fld id="{C4749D8D-7C58-4994-86E1-EF6667883433}" type="slidenum">
              <a:rPr lang="en-US" smtClean="0"/>
              <a:t>11</a:t>
            </a:fld>
            <a:endParaRPr lang="en-US"/>
          </a:p>
        </p:txBody>
      </p:sp>
    </p:spTree>
    <p:extLst>
      <p:ext uri="{BB962C8B-B14F-4D97-AF65-F5344CB8AC3E}">
        <p14:creationId xmlns:p14="http://schemas.microsoft.com/office/powerpoint/2010/main" val="1267915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749D8D-7C58-4994-86E1-EF6667883433}" type="slidenum">
              <a:rPr lang="en-US" smtClean="0"/>
              <a:t>12</a:t>
            </a:fld>
            <a:endParaRPr lang="en-US"/>
          </a:p>
        </p:txBody>
      </p:sp>
    </p:spTree>
    <p:extLst>
      <p:ext uri="{BB962C8B-B14F-4D97-AF65-F5344CB8AC3E}">
        <p14:creationId xmlns:p14="http://schemas.microsoft.com/office/powerpoint/2010/main" val="2509502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cxnSp>
        <p:nvCxnSpPr>
          <p:cNvPr id="48" name="Straight Connector 47">
            <a:extLst>
              <a:ext uri="{FF2B5EF4-FFF2-40B4-BE49-F238E27FC236}">
                <a16:creationId xmlns:a16="http://schemas.microsoft.com/office/drawing/2014/main" id="{EDE7D203-C238-4B2B-8AA0-18E72FA0EBD4}"/>
              </a:ext>
            </a:extLst>
          </p:cNvPr>
          <p:cNvCxnSpPr>
            <a:cxnSpLocks/>
          </p:cNvCxnSpPr>
          <p:nvPr/>
        </p:nvCxnSpPr>
        <p:spPr>
          <a:xfrm flipH="1">
            <a:off x="11142745" y="103239"/>
            <a:ext cx="436022" cy="3805499"/>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5CE3B06-668C-4C6B-81DD-B57420694025}"/>
              </a:ext>
            </a:extLst>
          </p:cNvPr>
          <p:cNvCxnSpPr>
            <a:cxnSpLocks/>
          </p:cNvCxnSpPr>
          <p:nvPr/>
        </p:nvCxnSpPr>
        <p:spPr>
          <a:xfrm>
            <a:off x="7486650" y="590550"/>
            <a:ext cx="4451350" cy="818722"/>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D35E6B3-2382-4610-BA31-DABF1496C9B1}"/>
              </a:ext>
            </a:extLst>
          </p:cNvPr>
          <p:cNvSpPr>
            <a:spLocks noGrp="1"/>
          </p:cNvSpPr>
          <p:nvPr>
            <p:ph type="ctrTitle" hasCustomPrompt="1"/>
          </p:nvPr>
        </p:nvSpPr>
        <p:spPr>
          <a:xfrm>
            <a:off x="544902" y="1409272"/>
            <a:ext cx="9144000" cy="1655763"/>
          </a:xfrm>
        </p:spPr>
        <p:txBody>
          <a:bodyPr anchor="b">
            <a:normAutofit/>
          </a:bodyPr>
          <a:lstStyle>
            <a:lvl1pPr algn="l">
              <a:defRPr sz="5400" b="1">
                <a:latin typeface="Source Sans Pro Light" panose="020B0403030403020204" pitchFamily="34" charset="0"/>
                <a:ea typeface="Source Sans Pro Light" panose="020B0403030403020204" pitchFamily="34" charset="0"/>
              </a:defRPr>
            </a:lvl1pPr>
          </a:lstStyle>
          <a:p>
            <a:r>
              <a:rPr lang="en-US"/>
              <a:t>Up to two lines of titles can fit here</a:t>
            </a:r>
          </a:p>
        </p:txBody>
      </p:sp>
      <p:sp>
        <p:nvSpPr>
          <p:cNvPr id="3" name="Subtitle 2">
            <a:extLst>
              <a:ext uri="{FF2B5EF4-FFF2-40B4-BE49-F238E27FC236}">
                <a16:creationId xmlns:a16="http://schemas.microsoft.com/office/drawing/2014/main" id="{0B657F32-9628-4C3E-BB07-8908EDCCDA0A}"/>
              </a:ext>
            </a:extLst>
          </p:cNvPr>
          <p:cNvSpPr>
            <a:spLocks noGrp="1"/>
          </p:cNvSpPr>
          <p:nvPr>
            <p:ph type="subTitle" idx="1" hasCustomPrompt="1"/>
          </p:nvPr>
        </p:nvSpPr>
        <p:spPr>
          <a:xfrm>
            <a:off x="905774" y="3188550"/>
            <a:ext cx="8783127" cy="822733"/>
          </a:xfrm>
        </p:spPr>
        <p:txBody>
          <a:bodyPr>
            <a:normAutofit/>
          </a:bodyPr>
          <a:lstStyle>
            <a:lvl1pPr marL="0" indent="0" algn="l">
              <a:buNone/>
              <a:defRPr sz="1800" i="1">
                <a:latin typeface="Source Sans Pro Light" panose="020B0403030403020204" pitchFamily="34" charset="0"/>
                <a:ea typeface="Source Sans Pro Light" panose="020B04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name here, name here, no caps, looks elegant</a:t>
            </a:r>
          </a:p>
        </p:txBody>
      </p:sp>
      <p:sp>
        <p:nvSpPr>
          <p:cNvPr id="4" name="Date Placeholder 3">
            <a:extLst>
              <a:ext uri="{FF2B5EF4-FFF2-40B4-BE49-F238E27FC236}">
                <a16:creationId xmlns:a16="http://schemas.microsoft.com/office/drawing/2014/main" id="{A0320FC5-E595-4A50-B6AA-A4FF7D3A0D05}"/>
              </a:ext>
            </a:extLst>
          </p:cNvPr>
          <p:cNvSpPr>
            <a:spLocks noGrp="1"/>
          </p:cNvSpPr>
          <p:nvPr>
            <p:ph type="dt" sz="half" idx="10"/>
          </p:nvPr>
        </p:nvSpPr>
        <p:spPr>
          <a:xfrm>
            <a:off x="443284" y="6316033"/>
            <a:ext cx="923452" cy="365125"/>
          </a:xfrm>
        </p:spPr>
        <p:txBody>
          <a:bodyPr/>
          <a:lstStyle>
            <a:lvl1pPr>
              <a:defRPr sz="1200" i="1">
                <a:latin typeface="Source Sans Pro" panose="020B0503030403020204" pitchFamily="34" charset="0"/>
                <a:ea typeface="Source Sans Pro" panose="020B0503030403020204" pitchFamily="34" charset="0"/>
              </a:defRPr>
            </a:lvl1pPr>
          </a:lstStyle>
          <a:p>
            <a:fld id="{1D6714D2-1B32-40B5-9E81-0DDE82477A4A}" type="datetime1">
              <a:rPr lang="en-US" smtClean="0"/>
              <a:pPr/>
              <a:t>1/24/24</a:t>
            </a:fld>
            <a:endParaRPr lang="en-US"/>
          </a:p>
        </p:txBody>
      </p:sp>
      <p:pic>
        <p:nvPicPr>
          <p:cNvPr id="8" name="Purdue CoBrand">
            <a:extLst>
              <a:ext uri="{FF2B5EF4-FFF2-40B4-BE49-F238E27FC236}">
                <a16:creationId xmlns:a16="http://schemas.microsoft.com/office/drawing/2014/main" id="{B420E1C2-70F2-4DFE-A60B-65C071B9F897}"/>
              </a:ext>
            </a:extLst>
          </p:cNvPr>
          <p:cNvPicPr>
            <a:picLocks noChangeAspect="1"/>
          </p:cNvPicPr>
          <p:nvPr/>
        </p:nvPicPr>
        <p:blipFill rotWithShape="1">
          <a:blip r:embed="rId2"/>
          <a:srcRect t="1271" r="44828"/>
          <a:stretch/>
        </p:blipFill>
        <p:spPr>
          <a:xfrm>
            <a:off x="9792753" y="4120859"/>
            <a:ext cx="1949246" cy="369332"/>
          </a:xfrm>
          <a:prstGeom prst="rect">
            <a:avLst/>
          </a:prstGeom>
        </p:spPr>
      </p:pic>
      <p:sp>
        <p:nvSpPr>
          <p:cNvPr id="24" name="TextBox 23">
            <a:extLst>
              <a:ext uri="{FF2B5EF4-FFF2-40B4-BE49-F238E27FC236}">
                <a16:creationId xmlns:a16="http://schemas.microsoft.com/office/drawing/2014/main" id="{ACB58716-4605-B44C-4CC9-DEE9332D479E}"/>
              </a:ext>
            </a:extLst>
          </p:cNvPr>
          <p:cNvSpPr txBox="1"/>
          <p:nvPr userDrawn="1"/>
        </p:nvSpPr>
        <p:spPr>
          <a:xfrm>
            <a:off x="9819221" y="4498594"/>
            <a:ext cx="1896310" cy="369332"/>
          </a:xfrm>
          <a:prstGeom prst="rect">
            <a:avLst/>
          </a:prstGeom>
          <a:noFill/>
        </p:spPr>
        <p:txBody>
          <a:bodyPr wrap="square" rtlCol="0">
            <a:spAutoFit/>
          </a:bodyPr>
          <a:lstStyle/>
          <a:p>
            <a:pPr algn="r"/>
            <a:r>
              <a:rPr lang="en-US" sz="900">
                <a:latin typeface="Acumin Pro Condensed" panose="020B0806020202020204" pitchFamily="34" charset="0"/>
              </a:rPr>
              <a:t>Elmore Family School of</a:t>
            </a:r>
          </a:p>
          <a:p>
            <a:pPr algn="r"/>
            <a:r>
              <a:rPr lang="en-US" sz="900">
                <a:latin typeface="Acumin Pro Condensed" panose="020B0806020202020204" pitchFamily="34" charset="0"/>
              </a:rPr>
              <a:t>Electrical and Computer Engineering</a:t>
            </a:r>
          </a:p>
        </p:txBody>
      </p:sp>
      <p:pic>
        <p:nvPicPr>
          <p:cNvPr id="7" name="Picture 4">
            <a:extLst>
              <a:ext uri="{FF2B5EF4-FFF2-40B4-BE49-F238E27FC236}">
                <a16:creationId xmlns:a16="http://schemas.microsoft.com/office/drawing/2014/main" id="{9563D71D-9022-7E57-2958-4C563F642B26}"/>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4575"/>
          <a:stretch/>
        </p:blipFill>
        <p:spPr bwMode="auto">
          <a:xfrm>
            <a:off x="9512898" y="4904868"/>
            <a:ext cx="1104900" cy="6839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655E81D-9636-DD74-DF04-8EB6156392CD}"/>
              </a:ext>
            </a:extLst>
          </p:cNvPr>
          <p:cNvSpPr txBox="1"/>
          <p:nvPr userDrawn="1"/>
        </p:nvSpPr>
        <p:spPr>
          <a:xfrm>
            <a:off x="10322770" y="5017640"/>
            <a:ext cx="1562630" cy="430887"/>
          </a:xfrm>
          <a:prstGeom prst="rect">
            <a:avLst/>
          </a:prstGeom>
          <a:noFill/>
        </p:spPr>
        <p:txBody>
          <a:bodyPr wrap="square" rtlCol="0">
            <a:spAutoFit/>
          </a:bodyPr>
          <a:lstStyle/>
          <a:p>
            <a:r>
              <a:rPr lang="en-US" sz="1050" b="1">
                <a:solidFill>
                  <a:srgbClr val="A40046"/>
                </a:solidFill>
                <a:latin typeface="Minion Pro" panose="02040503050201020203" pitchFamily="18" charset="0"/>
                <a:cs typeface="Times New Roman" panose="02020603050405020304" pitchFamily="18" charset="0"/>
              </a:rPr>
              <a:t>DEPARTMENT OF</a:t>
            </a:r>
          </a:p>
          <a:p>
            <a:r>
              <a:rPr lang="en-US" sz="1050" b="1">
                <a:solidFill>
                  <a:srgbClr val="A40046"/>
                </a:solidFill>
                <a:latin typeface="Minion Pro" panose="02040503050201020203" pitchFamily="18" charset="0"/>
                <a:cs typeface="Times New Roman" panose="02020603050405020304" pitchFamily="18" charset="0"/>
              </a:rPr>
              <a:t>COMPUTER SCIENCE</a:t>
            </a:r>
          </a:p>
        </p:txBody>
      </p:sp>
      <p:pic>
        <p:nvPicPr>
          <p:cNvPr id="10" name="Picture 9">
            <a:extLst>
              <a:ext uri="{FF2B5EF4-FFF2-40B4-BE49-F238E27FC236}">
                <a16:creationId xmlns:a16="http://schemas.microsoft.com/office/drawing/2014/main" id="{EDA00779-A956-D5A0-3B1E-EAF01E8DF461}"/>
              </a:ext>
            </a:extLst>
          </p:cNvPr>
          <p:cNvPicPr>
            <a:picLocks noChangeAspect="1"/>
          </p:cNvPicPr>
          <p:nvPr userDrawn="1"/>
        </p:nvPicPr>
        <p:blipFill>
          <a:blip r:embed="rId4"/>
          <a:stretch>
            <a:fillRect/>
          </a:stretch>
        </p:blipFill>
        <p:spPr>
          <a:xfrm>
            <a:off x="10574740" y="5548712"/>
            <a:ext cx="659490" cy="683916"/>
          </a:xfrm>
          <a:prstGeom prst="rect">
            <a:avLst/>
          </a:prstGeom>
        </p:spPr>
      </p:pic>
      <p:cxnSp>
        <p:nvCxnSpPr>
          <p:cNvPr id="11" name="Straight Connector 10">
            <a:extLst>
              <a:ext uri="{FF2B5EF4-FFF2-40B4-BE49-F238E27FC236}">
                <a16:creationId xmlns:a16="http://schemas.microsoft.com/office/drawing/2014/main" id="{7B134C85-F961-E529-3B29-C5CCD7D3339D}"/>
              </a:ext>
            </a:extLst>
          </p:cNvPr>
          <p:cNvCxnSpPr>
            <a:cxnSpLocks/>
          </p:cNvCxnSpPr>
          <p:nvPr userDrawn="1"/>
        </p:nvCxnSpPr>
        <p:spPr>
          <a:xfrm flipH="1">
            <a:off x="10824448" y="6426558"/>
            <a:ext cx="31007" cy="270619"/>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89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plas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109-7799-4D4B-AAA3-5D69040D32B4}"/>
              </a:ext>
            </a:extLst>
          </p:cNvPr>
          <p:cNvSpPr>
            <a:spLocks noGrp="1"/>
          </p:cNvSpPr>
          <p:nvPr>
            <p:ph type="title" hasCustomPrompt="1"/>
          </p:nvPr>
        </p:nvSpPr>
        <p:spPr>
          <a:xfrm>
            <a:off x="704850" y="2225675"/>
            <a:ext cx="10782300" cy="2003425"/>
          </a:xfrm>
        </p:spPr>
        <p:txBody>
          <a:bodyPr>
            <a:normAutofit/>
          </a:bodyPr>
          <a:lstStyle>
            <a:lvl1pPr algn="ctr">
              <a:defRPr sz="5400" b="1">
                <a:latin typeface="Source Sans Pro Light" panose="020B0403030403020204" pitchFamily="34" charset="0"/>
                <a:ea typeface="Source Sans Pro Light" panose="020B0403030403020204" pitchFamily="34" charset="0"/>
              </a:defRPr>
            </a:lvl1pPr>
          </a:lstStyle>
          <a:p>
            <a:r>
              <a:rPr lang="en-US"/>
              <a:t>Big, important idea goes here</a:t>
            </a:r>
          </a:p>
        </p:txBody>
      </p:sp>
      <p:sp>
        <p:nvSpPr>
          <p:cNvPr id="6" name="Slide Number Placeholder 5">
            <a:extLst>
              <a:ext uri="{FF2B5EF4-FFF2-40B4-BE49-F238E27FC236}">
                <a16:creationId xmlns:a16="http://schemas.microsoft.com/office/drawing/2014/main" id="{26C2DBE6-0971-4BB1-941F-D341E704B8A6}"/>
              </a:ext>
            </a:extLst>
          </p:cNvPr>
          <p:cNvSpPr>
            <a:spLocks noGrp="1"/>
          </p:cNvSpPr>
          <p:nvPr>
            <p:ph type="sldNum" sz="quarter" idx="12"/>
          </p:nvPr>
        </p:nvSpPr>
        <p:spPr>
          <a:xfrm>
            <a:off x="11169650" y="6356350"/>
            <a:ext cx="552450" cy="365125"/>
          </a:xfrm>
        </p:spPr>
        <p:txBody>
          <a:bodyPr/>
          <a:lstStyle>
            <a:lvl1pPr>
              <a:defRPr sz="1400">
                <a:latin typeface="Source Sans Pro SemiBold" panose="020B0603030403020204" pitchFamily="34" charset="0"/>
                <a:ea typeface="Source Sans Pro SemiBold" panose="020B0603030403020204" pitchFamily="34" charset="0"/>
              </a:defRPr>
            </a:lvl1pPr>
          </a:lstStyle>
          <a:p>
            <a:fld id="{D6613A7F-0203-41AF-A3C3-48408D8E7155}" type="slidenum">
              <a:rPr lang="en-US" smtClean="0"/>
              <a:pPr/>
              <a:t>‹#›</a:t>
            </a:fld>
            <a:endParaRPr lang="en-US"/>
          </a:p>
        </p:txBody>
      </p:sp>
      <p:cxnSp>
        <p:nvCxnSpPr>
          <p:cNvPr id="7" name="Straight Connector 6">
            <a:extLst>
              <a:ext uri="{FF2B5EF4-FFF2-40B4-BE49-F238E27FC236}">
                <a16:creationId xmlns:a16="http://schemas.microsoft.com/office/drawing/2014/main" id="{62C146A4-76A9-4117-A66F-15E7F974776E}"/>
              </a:ext>
            </a:extLst>
          </p:cNvPr>
          <p:cNvCxnSpPr>
            <a:cxnSpLocks/>
          </p:cNvCxnSpPr>
          <p:nvPr/>
        </p:nvCxnSpPr>
        <p:spPr>
          <a:xfrm>
            <a:off x="10966450" y="4584700"/>
            <a:ext cx="692150" cy="167005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D88697B-1FDB-4B25-AE5F-A7A147ECF7FD}"/>
              </a:ext>
            </a:extLst>
          </p:cNvPr>
          <p:cNvCxnSpPr>
            <a:cxnSpLocks/>
          </p:cNvCxnSpPr>
          <p:nvPr/>
        </p:nvCxnSpPr>
        <p:spPr>
          <a:xfrm flipV="1">
            <a:off x="11444287" y="5003800"/>
            <a:ext cx="131763" cy="117316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5902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tandar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109-7799-4D4B-AAA3-5D69040D32B4}"/>
              </a:ext>
            </a:extLst>
          </p:cNvPr>
          <p:cNvSpPr>
            <a:spLocks noGrp="1"/>
          </p:cNvSpPr>
          <p:nvPr>
            <p:ph type="title" hasCustomPrompt="1"/>
          </p:nvPr>
        </p:nvSpPr>
        <p:spPr>
          <a:xfrm>
            <a:off x="387350" y="587375"/>
            <a:ext cx="10782300" cy="1298575"/>
          </a:xfrm>
        </p:spPr>
        <p:txBody>
          <a:bodyPr/>
          <a:lstStyle>
            <a:lvl1pPr>
              <a:defRPr b="1">
                <a:latin typeface="Source Sans Pro Light" panose="020B0403030403020204" pitchFamily="34" charset="0"/>
                <a:ea typeface="Source Sans Pro Light" panose="020B0403030403020204" pitchFamily="34" charset="0"/>
              </a:defRPr>
            </a:lvl1pPr>
          </a:lstStyle>
          <a:p>
            <a:r>
              <a:rPr lang="en-US"/>
              <a:t>Up to two lines of descriptive header can fit here</a:t>
            </a:r>
          </a:p>
        </p:txBody>
      </p:sp>
      <p:sp>
        <p:nvSpPr>
          <p:cNvPr id="6" name="Slide Number Placeholder 5">
            <a:extLst>
              <a:ext uri="{FF2B5EF4-FFF2-40B4-BE49-F238E27FC236}">
                <a16:creationId xmlns:a16="http://schemas.microsoft.com/office/drawing/2014/main" id="{26C2DBE6-0971-4BB1-941F-D341E704B8A6}"/>
              </a:ext>
            </a:extLst>
          </p:cNvPr>
          <p:cNvSpPr>
            <a:spLocks noGrp="1"/>
          </p:cNvSpPr>
          <p:nvPr>
            <p:ph type="sldNum" sz="quarter" idx="12"/>
          </p:nvPr>
        </p:nvSpPr>
        <p:spPr>
          <a:xfrm>
            <a:off x="11169650" y="6356350"/>
            <a:ext cx="552450" cy="365125"/>
          </a:xfrm>
        </p:spPr>
        <p:txBody>
          <a:bodyPr/>
          <a:lstStyle>
            <a:lvl1pPr>
              <a:defRPr sz="1400">
                <a:latin typeface="Source Sans Pro SemiBold" panose="020B0603030403020204" pitchFamily="34" charset="0"/>
                <a:ea typeface="Source Sans Pro SemiBold" panose="020B0603030403020204" pitchFamily="34" charset="0"/>
              </a:defRPr>
            </a:lvl1pPr>
          </a:lstStyle>
          <a:p>
            <a:fld id="{D6613A7F-0203-41AF-A3C3-48408D8E7155}" type="slidenum">
              <a:rPr lang="en-US" smtClean="0"/>
              <a:pPr/>
              <a:t>‹#›</a:t>
            </a:fld>
            <a:endParaRPr lang="en-US"/>
          </a:p>
        </p:txBody>
      </p:sp>
      <p:cxnSp>
        <p:nvCxnSpPr>
          <p:cNvPr id="7" name="Straight Connector 6">
            <a:extLst>
              <a:ext uri="{FF2B5EF4-FFF2-40B4-BE49-F238E27FC236}">
                <a16:creationId xmlns:a16="http://schemas.microsoft.com/office/drawing/2014/main" id="{62C146A4-76A9-4117-A66F-15E7F974776E}"/>
              </a:ext>
            </a:extLst>
          </p:cNvPr>
          <p:cNvCxnSpPr>
            <a:cxnSpLocks/>
          </p:cNvCxnSpPr>
          <p:nvPr/>
        </p:nvCxnSpPr>
        <p:spPr>
          <a:xfrm>
            <a:off x="11728450" y="4938713"/>
            <a:ext cx="0" cy="1395413"/>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D88697B-1FDB-4B25-AE5F-A7A147ECF7FD}"/>
              </a:ext>
            </a:extLst>
          </p:cNvPr>
          <p:cNvCxnSpPr>
            <a:cxnSpLocks/>
          </p:cNvCxnSpPr>
          <p:nvPr/>
        </p:nvCxnSpPr>
        <p:spPr>
          <a:xfrm flipV="1">
            <a:off x="11580812" y="5441949"/>
            <a:ext cx="0" cy="79851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01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quot;Bullet Points&quo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109-7799-4D4B-AAA3-5D69040D32B4}"/>
              </a:ext>
            </a:extLst>
          </p:cNvPr>
          <p:cNvSpPr>
            <a:spLocks noGrp="1"/>
          </p:cNvSpPr>
          <p:nvPr>
            <p:ph type="title" hasCustomPrompt="1"/>
          </p:nvPr>
        </p:nvSpPr>
        <p:spPr>
          <a:xfrm>
            <a:off x="387350" y="587375"/>
            <a:ext cx="10782300" cy="1298575"/>
          </a:xfrm>
        </p:spPr>
        <p:txBody>
          <a:bodyPr/>
          <a:lstStyle>
            <a:lvl1pPr>
              <a:defRPr b="1">
                <a:latin typeface="Source Sans Pro Light" panose="020B0403030403020204" pitchFamily="34" charset="0"/>
                <a:ea typeface="Source Sans Pro Light" panose="020B0403030403020204" pitchFamily="34" charset="0"/>
              </a:defRPr>
            </a:lvl1pPr>
          </a:lstStyle>
          <a:p>
            <a:r>
              <a:rPr lang="en-US"/>
              <a:t>Results or bullet points go in the boxes</a:t>
            </a:r>
          </a:p>
        </p:txBody>
      </p:sp>
      <p:sp>
        <p:nvSpPr>
          <p:cNvPr id="6" name="Slide Number Placeholder 5">
            <a:extLst>
              <a:ext uri="{FF2B5EF4-FFF2-40B4-BE49-F238E27FC236}">
                <a16:creationId xmlns:a16="http://schemas.microsoft.com/office/drawing/2014/main" id="{26C2DBE6-0971-4BB1-941F-D341E704B8A6}"/>
              </a:ext>
            </a:extLst>
          </p:cNvPr>
          <p:cNvSpPr>
            <a:spLocks noGrp="1"/>
          </p:cNvSpPr>
          <p:nvPr>
            <p:ph type="sldNum" sz="quarter" idx="12"/>
          </p:nvPr>
        </p:nvSpPr>
        <p:spPr>
          <a:xfrm>
            <a:off x="11169650" y="6356350"/>
            <a:ext cx="552450" cy="365125"/>
          </a:xfrm>
        </p:spPr>
        <p:txBody>
          <a:bodyPr/>
          <a:lstStyle>
            <a:lvl1pPr>
              <a:defRPr sz="1400">
                <a:latin typeface="Source Sans Pro SemiBold" panose="020B0603030403020204" pitchFamily="34" charset="0"/>
                <a:ea typeface="Source Sans Pro SemiBold" panose="020B0603030403020204" pitchFamily="34" charset="0"/>
              </a:defRPr>
            </a:lvl1pPr>
          </a:lstStyle>
          <a:p>
            <a:fld id="{D6613A7F-0203-41AF-A3C3-48408D8E7155}" type="slidenum">
              <a:rPr lang="en-US" smtClean="0"/>
              <a:pPr/>
              <a:t>‹#›</a:t>
            </a:fld>
            <a:endParaRPr lang="en-US"/>
          </a:p>
        </p:txBody>
      </p:sp>
      <p:sp>
        <p:nvSpPr>
          <p:cNvPr id="3" name="Rectangle 2">
            <a:extLst>
              <a:ext uri="{FF2B5EF4-FFF2-40B4-BE49-F238E27FC236}">
                <a16:creationId xmlns:a16="http://schemas.microsoft.com/office/drawing/2014/main" id="{778A0DB2-0EDC-4A31-A89E-897C9F0BC9AB}"/>
              </a:ext>
            </a:extLst>
          </p:cNvPr>
          <p:cNvSpPr/>
          <p:nvPr/>
        </p:nvSpPr>
        <p:spPr>
          <a:xfrm>
            <a:off x="571501" y="2158999"/>
            <a:ext cx="5480050" cy="3282950"/>
          </a:xfrm>
          <a:prstGeom prst="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9" name="Text Placeholder 18">
            <a:extLst>
              <a:ext uri="{FF2B5EF4-FFF2-40B4-BE49-F238E27FC236}">
                <a16:creationId xmlns:a16="http://schemas.microsoft.com/office/drawing/2014/main" id="{E97ED42E-F127-41B1-B83B-04F12C74C6F5}"/>
              </a:ext>
            </a:extLst>
          </p:cNvPr>
          <p:cNvSpPr>
            <a:spLocks noGrp="1"/>
          </p:cNvSpPr>
          <p:nvPr>
            <p:ph type="body" sz="quarter" idx="13" hasCustomPrompt="1"/>
          </p:nvPr>
        </p:nvSpPr>
        <p:spPr>
          <a:xfrm>
            <a:off x="812800" y="2479675"/>
            <a:ext cx="5011738" cy="1508125"/>
          </a:xfrm>
        </p:spPr>
        <p:txBody>
          <a:bodyPr anchor="ctr">
            <a:noAutofit/>
          </a:bodyPr>
          <a:lstStyle>
            <a:lvl1pPr marL="0" indent="0" algn="ctr">
              <a:buNone/>
              <a:defRPr sz="4800">
                <a:latin typeface="Source Sans Pro SemiBold" panose="020B0603030403020204" pitchFamily="34" charset="0"/>
                <a:ea typeface="Source Sans Pro SemiBold" panose="020B0603030403020204" pitchFamily="34" charset="0"/>
              </a:defRPr>
            </a:lvl1pPr>
          </a:lstStyle>
          <a:p>
            <a:pPr lvl="0"/>
            <a:r>
              <a:rPr lang="en-US"/>
              <a:t>96.4% </a:t>
            </a:r>
            <a:r>
              <a:rPr lang="en-US" err="1"/>
              <a:t>mAP</a:t>
            </a:r>
            <a:endParaRPr lang="en-US"/>
          </a:p>
        </p:txBody>
      </p:sp>
      <p:sp>
        <p:nvSpPr>
          <p:cNvPr id="20" name="Text Placeholder 18">
            <a:extLst>
              <a:ext uri="{FF2B5EF4-FFF2-40B4-BE49-F238E27FC236}">
                <a16:creationId xmlns:a16="http://schemas.microsoft.com/office/drawing/2014/main" id="{103B55B8-7BE2-4C97-975A-024C04C7D5C2}"/>
              </a:ext>
            </a:extLst>
          </p:cNvPr>
          <p:cNvSpPr>
            <a:spLocks noGrp="1"/>
          </p:cNvSpPr>
          <p:nvPr>
            <p:ph type="body" sz="quarter" idx="14" hasCustomPrompt="1"/>
          </p:nvPr>
        </p:nvSpPr>
        <p:spPr>
          <a:xfrm>
            <a:off x="812800" y="4133849"/>
            <a:ext cx="5011738" cy="1003301"/>
          </a:xfrm>
        </p:spPr>
        <p:txBody>
          <a:bodyPr anchor="ctr">
            <a:noAutofit/>
          </a:bodyPr>
          <a:lstStyle>
            <a:lvl1pPr marL="0" indent="0" algn="ctr">
              <a:buNone/>
              <a:defRPr sz="2800">
                <a:latin typeface="Source Sans Pro" panose="020B0503030403020204" pitchFamily="34" charset="0"/>
                <a:ea typeface="Source Sans Pro" panose="020B0503030403020204" pitchFamily="34" charset="0"/>
              </a:defRPr>
            </a:lvl1pPr>
          </a:lstStyle>
          <a:p>
            <a:pPr lvl="0"/>
            <a:r>
              <a:rPr lang="en-US"/>
              <a:t>On PASCAL VOC </a:t>
            </a:r>
            <a:r>
              <a:rPr lang="en-US" err="1"/>
              <a:t>imageset</a:t>
            </a:r>
            <a:endParaRPr lang="en-US"/>
          </a:p>
        </p:txBody>
      </p:sp>
      <p:sp>
        <p:nvSpPr>
          <p:cNvPr id="21" name="Rectangle 20">
            <a:extLst>
              <a:ext uri="{FF2B5EF4-FFF2-40B4-BE49-F238E27FC236}">
                <a16:creationId xmlns:a16="http://schemas.microsoft.com/office/drawing/2014/main" id="{DE6BA239-83C2-43E3-BF80-5255970FBF1C}"/>
              </a:ext>
            </a:extLst>
          </p:cNvPr>
          <p:cNvSpPr/>
          <p:nvPr/>
        </p:nvSpPr>
        <p:spPr>
          <a:xfrm>
            <a:off x="5953125" y="2851149"/>
            <a:ext cx="5480050" cy="3282950"/>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2" name="Text Placeholder 18">
            <a:extLst>
              <a:ext uri="{FF2B5EF4-FFF2-40B4-BE49-F238E27FC236}">
                <a16:creationId xmlns:a16="http://schemas.microsoft.com/office/drawing/2014/main" id="{0A66260E-DD9E-48D4-A72A-0AA83759208A}"/>
              </a:ext>
            </a:extLst>
          </p:cNvPr>
          <p:cNvSpPr>
            <a:spLocks noGrp="1"/>
          </p:cNvSpPr>
          <p:nvPr>
            <p:ph type="body" sz="quarter" idx="15" hasCustomPrompt="1"/>
          </p:nvPr>
        </p:nvSpPr>
        <p:spPr>
          <a:xfrm>
            <a:off x="6194424" y="3171825"/>
            <a:ext cx="5011738" cy="1508125"/>
          </a:xfrm>
        </p:spPr>
        <p:txBody>
          <a:bodyPr anchor="ctr">
            <a:noAutofit/>
          </a:bodyPr>
          <a:lstStyle>
            <a:lvl1pPr marL="0" indent="0" algn="ctr">
              <a:buNone/>
              <a:defRPr sz="4800">
                <a:latin typeface="Source Sans Pro SemiBold" panose="020B0603030403020204" pitchFamily="34" charset="0"/>
                <a:ea typeface="Source Sans Pro SemiBold" panose="020B0603030403020204" pitchFamily="34" charset="0"/>
              </a:defRPr>
            </a:lvl1pPr>
          </a:lstStyle>
          <a:p>
            <a:pPr lvl="0"/>
            <a:r>
              <a:rPr lang="en-US"/>
              <a:t>7x faster</a:t>
            </a:r>
          </a:p>
        </p:txBody>
      </p:sp>
      <p:sp>
        <p:nvSpPr>
          <p:cNvPr id="23" name="Text Placeholder 18">
            <a:extLst>
              <a:ext uri="{FF2B5EF4-FFF2-40B4-BE49-F238E27FC236}">
                <a16:creationId xmlns:a16="http://schemas.microsoft.com/office/drawing/2014/main" id="{3053BE91-355B-4980-BCED-EB548F426317}"/>
              </a:ext>
            </a:extLst>
          </p:cNvPr>
          <p:cNvSpPr>
            <a:spLocks noGrp="1"/>
          </p:cNvSpPr>
          <p:nvPr>
            <p:ph type="body" sz="quarter" idx="16" hasCustomPrompt="1"/>
          </p:nvPr>
        </p:nvSpPr>
        <p:spPr>
          <a:xfrm>
            <a:off x="6194424" y="4825999"/>
            <a:ext cx="5011738" cy="1003301"/>
          </a:xfrm>
        </p:spPr>
        <p:txBody>
          <a:bodyPr anchor="ctr">
            <a:noAutofit/>
          </a:bodyPr>
          <a:lstStyle>
            <a:lvl1pPr marL="0" indent="0" algn="ctr">
              <a:buNone/>
              <a:defRPr sz="2800">
                <a:latin typeface="Source Sans Pro" panose="020B0503030403020204" pitchFamily="34" charset="0"/>
                <a:ea typeface="Source Sans Pro" panose="020B0503030403020204" pitchFamily="34" charset="0"/>
              </a:defRPr>
            </a:lvl1pPr>
          </a:lstStyle>
          <a:p>
            <a:pPr lvl="0"/>
            <a:r>
              <a:rPr lang="en-US"/>
              <a:t>Than the state-of-the-art</a:t>
            </a:r>
          </a:p>
        </p:txBody>
      </p:sp>
    </p:spTree>
    <p:extLst>
      <p:ext uri="{BB962C8B-B14F-4D97-AF65-F5344CB8AC3E}">
        <p14:creationId xmlns:p14="http://schemas.microsoft.com/office/powerpoint/2010/main" val="2165883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ocus Fig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109-7799-4D4B-AAA3-5D69040D32B4}"/>
              </a:ext>
            </a:extLst>
          </p:cNvPr>
          <p:cNvSpPr>
            <a:spLocks noGrp="1"/>
          </p:cNvSpPr>
          <p:nvPr>
            <p:ph type="title" hasCustomPrompt="1"/>
          </p:nvPr>
        </p:nvSpPr>
        <p:spPr>
          <a:xfrm>
            <a:off x="590550" y="2233612"/>
            <a:ext cx="5213350" cy="2974975"/>
          </a:xfrm>
        </p:spPr>
        <p:txBody>
          <a:bodyPr>
            <a:normAutofit/>
          </a:bodyPr>
          <a:lstStyle>
            <a:lvl1pPr algn="l">
              <a:defRPr sz="5400" b="1">
                <a:latin typeface="Source Sans Pro Light" panose="020B0403030403020204" pitchFamily="34" charset="0"/>
                <a:ea typeface="Source Sans Pro Light" panose="020B0403030403020204" pitchFamily="34" charset="0"/>
              </a:defRPr>
            </a:lvl1pPr>
          </a:lstStyle>
          <a:p>
            <a:r>
              <a:rPr lang="en-US"/>
              <a:t>Big, important idea goes here</a:t>
            </a:r>
          </a:p>
        </p:txBody>
      </p:sp>
      <p:sp>
        <p:nvSpPr>
          <p:cNvPr id="6" name="Slide Number Placeholder 5">
            <a:extLst>
              <a:ext uri="{FF2B5EF4-FFF2-40B4-BE49-F238E27FC236}">
                <a16:creationId xmlns:a16="http://schemas.microsoft.com/office/drawing/2014/main" id="{26C2DBE6-0971-4BB1-941F-D341E704B8A6}"/>
              </a:ext>
            </a:extLst>
          </p:cNvPr>
          <p:cNvSpPr>
            <a:spLocks noGrp="1"/>
          </p:cNvSpPr>
          <p:nvPr>
            <p:ph type="sldNum" sz="quarter" idx="12"/>
          </p:nvPr>
        </p:nvSpPr>
        <p:spPr>
          <a:xfrm>
            <a:off x="11169650" y="6356350"/>
            <a:ext cx="552450" cy="365125"/>
          </a:xfrm>
        </p:spPr>
        <p:txBody>
          <a:bodyPr/>
          <a:lstStyle>
            <a:lvl1pPr>
              <a:defRPr sz="1400">
                <a:latin typeface="Source Sans Pro SemiBold" panose="020B0603030403020204" pitchFamily="34" charset="0"/>
                <a:ea typeface="Source Sans Pro SemiBold" panose="020B0603030403020204" pitchFamily="34" charset="0"/>
              </a:defRPr>
            </a:lvl1pPr>
          </a:lstStyle>
          <a:p>
            <a:fld id="{D6613A7F-0203-41AF-A3C3-48408D8E7155}" type="slidenum">
              <a:rPr lang="en-US" smtClean="0"/>
              <a:pPr/>
              <a:t>‹#›</a:t>
            </a:fld>
            <a:endParaRPr lang="en-US"/>
          </a:p>
        </p:txBody>
      </p:sp>
      <p:sp>
        <p:nvSpPr>
          <p:cNvPr id="4" name="Picture Placeholder 3">
            <a:extLst>
              <a:ext uri="{FF2B5EF4-FFF2-40B4-BE49-F238E27FC236}">
                <a16:creationId xmlns:a16="http://schemas.microsoft.com/office/drawing/2014/main" id="{DB6A97EC-C7E9-41A5-AFBB-42F4F7BCEC13}"/>
              </a:ext>
            </a:extLst>
          </p:cNvPr>
          <p:cNvSpPr>
            <a:spLocks noGrp="1"/>
          </p:cNvSpPr>
          <p:nvPr>
            <p:ph type="pic" sz="quarter" idx="13" hasCustomPrompt="1"/>
          </p:nvPr>
        </p:nvSpPr>
        <p:spPr>
          <a:xfrm>
            <a:off x="6038850" y="438149"/>
            <a:ext cx="5683250" cy="5429251"/>
          </a:xfrm>
        </p:spPr>
        <p:txBody>
          <a:bodyPr/>
          <a:lstStyle>
            <a:lvl1pPr marL="0" indent="0" algn="ctr">
              <a:buNone/>
              <a:defRPr i="1">
                <a:latin typeface="Source Sans Pro Light" panose="020B0403030403020204" pitchFamily="34" charset="0"/>
                <a:ea typeface="Source Sans Pro Light" panose="020B0403030403020204" pitchFamily="34" charset="0"/>
              </a:defRPr>
            </a:lvl1pPr>
          </a:lstStyle>
          <a:p>
            <a:r>
              <a:rPr lang="en-US" i="1"/>
              <a:t>figure goes here</a:t>
            </a:r>
            <a:endParaRPr lang="en-US"/>
          </a:p>
        </p:txBody>
      </p:sp>
      <p:cxnSp>
        <p:nvCxnSpPr>
          <p:cNvPr id="10" name="Straight Connector 9">
            <a:extLst>
              <a:ext uri="{FF2B5EF4-FFF2-40B4-BE49-F238E27FC236}">
                <a16:creationId xmlns:a16="http://schemas.microsoft.com/office/drawing/2014/main" id="{4829D625-8120-48C3-9CA4-74139931FE9D}"/>
              </a:ext>
            </a:extLst>
          </p:cNvPr>
          <p:cNvCxnSpPr>
            <a:cxnSpLocks/>
          </p:cNvCxnSpPr>
          <p:nvPr/>
        </p:nvCxnSpPr>
        <p:spPr>
          <a:xfrm>
            <a:off x="11029950" y="6146800"/>
            <a:ext cx="69215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EBC6EC5-E27A-4ED8-B85B-9B647B4DF5BD}"/>
              </a:ext>
            </a:extLst>
          </p:cNvPr>
          <p:cNvCxnSpPr>
            <a:cxnSpLocks/>
          </p:cNvCxnSpPr>
          <p:nvPr/>
        </p:nvCxnSpPr>
        <p:spPr>
          <a:xfrm flipH="1">
            <a:off x="11334751" y="6248401"/>
            <a:ext cx="387349" cy="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8136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cus Figure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54109-7799-4D4B-AAA3-5D69040D32B4}"/>
              </a:ext>
            </a:extLst>
          </p:cNvPr>
          <p:cNvSpPr>
            <a:spLocks noGrp="1"/>
          </p:cNvSpPr>
          <p:nvPr>
            <p:ph type="title" hasCustomPrompt="1"/>
          </p:nvPr>
        </p:nvSpPr>
        <p:spPr>
          <a:xfrm>
            <a:off x="469900" y="677863"/>
            <a:ext cx="5213350" cy="2351088"/>
          </a:xfrm>
        </p:spPr>
        <p:txBody>
          <a:bodyPr>
            <a:normAutofit/>
          </a:bodyPr>
          <a:lstStyle>
            <a:lvl1pPr algn="l">
              <a:defRPr sz="5400" b="1">
                <a:latin typeface="Source Sans Pro Light" panose="020B0403030403020204" pitchFamily="34" charset="0"/>
                <a:ea typeface="Source Sans Pro Light" panose="020B0403030403020204" pitchFamily="34" charset="0"/>
              </a:defRPr>
            </a:lvl1pPr>
          </a:lstStyle>
          <a:p>
            <a:r>
              <a:rPr lang="en-US"/>
              <a:t>Big, important idea goes here</a:t>
            </a:r>
          </a:p>
        </p:txBody>
      </p:sp>
      <p:sp>
        <p:nvSpPr>
          <p:cNvPr id="6" name="Slide Number Placeholder 5">
            <a:extLst>
              <a:ext uri="{FF2B5EF4-FFF2-40B4-BE49-F238E27FC236}">
                <a16:creationId xmlns:a16="http://schemas.microsoft.com/office/drawing/2014/main" id="{26C2DBE6-0971-4BB1-941F-D341E704B8A6}"/>
              </a:ext>
            </a:extLst>
          </p:cNvPr>
          <p:cNvSpPr>
            <a:spLocks noGrp="1"/>
          </p:cNvSpPr>
          <p:nvPr>
            <p:ph type="sldNum" sz="quarter" idx="12"/>
          </p:nvPr>
        </p:nvSpPr>
        <p:spPr>
          <a:xfrm>
            <a:off x="11169650" y="6356350"/>
            <a:ext cx="552450" cy="365125"/>
          </a:xfrm>
        </p:spPr>
        <p:txBody>
          <a:bodyPr/>
          <a:lstStyle>
            <a:lvl1pPr>
              <a:defRPr sz="1400">
                <a:latin typeface="Source Sans Pro SemiBold" panose="020B0603030403020204" pitchFamily="34" charset="0"/>
                <a:ea typeface="Source Sans Pro SemiBold" panose="020B0603030403020204" pitchFamily="34" charset="0"/>
              </a:defRPr>
            </a:lvl1pPr>
          </a:lstStyle>
          <a:p>
            <a:fld id="{D6613A7F-0203-41AF-A3C3-48408D8E7155}" type="slidenum">
              <a:rPr lang="en-US" smtClean="0"/>
              <a:pPr/>
              <a:t>‹#›</a:t>
            </a:fld>
            <a:endParaRPr lang="en-US"/>
          </a:p>
        </p:txBody>
      </p:sp>
      <p:sp>
        <p:nvSpPr>
          <p:cNvPr id="4" name="Picture Placeholder 3">
            <a:extLst>
              <a:ext uri="{FF2B5EF4-FFF2-40B4-BE49-F238E27FC236}">
                <a16:creationId xmlns:a16="http://schemas.microsoft.com/office/drawing/2014/main" id="{DB6A97EC-C7E9-41A5-AFBB-42F4F7BCEC13}"/>
              </a:ext>
            </a:extLst>
          </p:cNvPr>
          <p:cNvSpPr>
            <a:spLocks noGrp="1"/>
          </p:cNvSpPr>
          <p:nvPr>
            <p:ph type="pic" sz="quarter" idx="13" hasCustomPrompt="1"/>
          </p:nvPr>
        </p:nvSpPr>
        <p:spPr>
          <a:xfrm>
            <a:off x="6038850" y="438149"/>
            <a:ext cx="5683250" cy="5429251"/>
          </a:xfrm>
        </p:spPr>
        <p:txBody>
          <a:bodyPr/>
          <a:lstStyle>
            <a:lvl1pPr marL="0" indent="0" algn="ctr">
              <a:buNone/>
              <a:defRPr i="1">
                <a:latin typeface="Source Sans Pro Light" panose="020B0403030403020204" pitchFamily="34" charset="0"/>
                <a:ea typeface="Source Sans Pro Light" panose="020B0403030403020204" pitchFamily="34" charset="0"/>
              </a:defRPr>
            </a:lvl1pPr>
          </a:lstStyle>
          <a:p>
            <a:r>
              <a:rPr lang="en-US" i="1"/>
              <a:t>figure goes here</a:t>
            </a:r>
            <a:endParaRPr lang="en-US"/>
          </a:p>
        </p:txBody>
      </p:sp>
      <p:cxnSp>
        <p:nvCxnSpPr>
          <p:cNvPr id="10" name="Straight Connector 9">
            <a:extLst>
              <a:ext uri="{FF2B5EF4-FFF2-40B4-BE49-F238E27FC236}">
                <a16:creationId xmlns:a16="http://schemas.microsoft.com/office/drawing/2014/main" id="{4829D625-8120-48C3-9CA4-74139931FE9D}"/>
              </a:ext>
            </a:extLst>
          </p:cNvPr>
          <p:cNvCxnSpPr>
            <a:cxnSpLocks/>
          </p:cNvCxnSpPr>
          <p:nvPr/>
        </p:nvCxnSpPr>
        <p:spPr>
          <a:xfrm>
            <a:off x="11029950" y="6146800"/>
            <a:ext cx="69215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EBC6EC5-E27A-4ED8-B85B-9B647B4DF5BD}"/>
              </a:ext>
            </a:extLst>
          </p:cNvPr>
          <p:cNvCxnSpPr>
            <a:cxnSpLocks/>
          </p:cNvCxnSpPr>
          <p:nvPr/>
        </p:nvCxnSpPr>
        <p:spPr>
          <a:xfrm flipH="1">
            <a:off x="11334751" y="6248401"/>
            <a:ext cx="387349" cy="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6E450A1E-35C7-4805-9D46-784846FC6587}"/>
              </a:ext>
            </a:extLst>
          </p:cNvPr>
          <p:cNvSpPr>
            <a:spLocks noGrp="1"/>
          </p:cNvSpPr>
          <p:nvPr>
            <p:ph type="body" sz="quarter" idx="14" hasCustomPrompt="1"/>
          </p:nvPr>
        </p:nvSpPr>
        <p:spPr>
          <a:xfrm>
            <a:off x="631824" y="3286123"/>
            <a:ext cx="5121275" cy="2894009"/>
          </a:xfrm>
        </p:spPr>
        <p:txBody>
          <a:bodyPr/>
          <a:lstStyle>
            <a:lvl1pPr marL="0" indent="0">
              <a:buNone/>
              <a:defRPr i="1">
                <a:latin typeface="Source Sans Pro" panose="020B0503030403020204" pitchFamily="34" charset="0"/>
                <a:ea typeface="Source Sans Pro" panose="020B0503030403020204" pitchFamily="34" charset="0"/>
              </a:defRPr>
            </a:lvl1pPr>
          </a:lstStyle>
          <a:p>
            <a:pPr lvl="0"/>
            <a:r>
              <a:rPr lang="en-US" i="1"/>
              <a:t>Additional information about the figure goes here</a:t>
            </a:r>
            <a:endParaRPr lang="en-US"/>
          </a:p>
        </p:txBody>
      </p:sp>
    </p:spTree>
    <p:extLst>
      <p:ext uri="{BB962C8B-B14F-4D97-AF65-F5344CB8AC3E}">
        <p14:creationId xmlns:p14="http://schemas.microsoft.com/office/powerpoint/2010/main" val="1389650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cxnSp>
        <p:nvCxnSpPr>
          <p:cNvPr id="48" name="Straight Connector 47">
            <a:extLst>
              <a:ext uri="{FF2B5EF4-FFF2-40B4-BE49-F238E27FC236}">
                <a16:creationId xmlns:a16="http://schemas.microsoft.com/office/drawing/2014/main" id="{EDE7D203-C238-4B2B-8AA0-18E72FA0EBD4}"/>
              </a:ext>
            </a:extLst>
          </p:cNvPr>
          <p:cNvCxnSpPr>
            <a:cxnSpLocks/>
          </p:cNvCxnSpPr>
          <p:nvPr/>
        </p:nvCxnSpPr>
        <p:spPr>
          <a:xfrm>
            <a:off x="11110229" y="184150"/>
            <a:ext cx="0" cy="519278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5CE3B06-668C-4C6B-81DD-B57420694025}"/>
              </a:ext>
            </a:extLst>
          </p:cNvPr>
          <p:cNvCxnSpPr>
            <a:cxnSpLocks/>
          </p:cNvCxnSpPr>
          <p:nvPr/>
        </p:nvCxnSpPr>
        <p:spPr>
          <a:xfrm>
            <a:off x="7537450" y="1409272"/>
            <a:ext cx="4400550" cy="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D35E6B3-2382-4610-BA31-DABF1496C9B1}"/>
              </a:ext>
            </a:extLst>
          </p:cNvPr>
          <p:cNvSpPr>
            <a:spLocks noGrp="1"/>
          </p:cNvSpPr>
          <p:nvPr>
            <p:ph type="ctrTitle" hasCustomPrompt="1"/>
          </p:nvPr>
        </p:nvSpPr>
        <p:spPr>
          <a:xfrm>
            <a:off x="544902" y="1618822"/>
            <a:ext cx="9144000" cy="1655763"/>
          </a:xfrm>
        </p:spPr>
        <p:txBody>
          <a:bodyPr anchor="b">
            <a:normAutofit/>
          </a:bodyPr>
          <a:lstStyle>
            <a:lvl1pPr algn="r">
              <a:defRPr sz="5400" b="1">
                <a:latin typeface="Source Sans Pro Light" panose="020B0403030403020204" pitchFamily="34" charset="0"/>
                <a:ea typeface="Source Sans Pro Light" panose="020B0403030403020204" pitchFamily="34" charset="0"/>
              </a:defRPr>
            </a:lvl1pPr>
          </a:lstStyle>
          <a:p>
            <a:r>
              <a:rPr lang="en-US"/>
              <a:t>Ending slide title</a:t>
            </a:r>
          </a:p>
        </p:txBody>
      </p:sp>
      <p:sp>
        <p:nvSpPr>
          <p:cNvPr id="4" name="Date Placeholder 3">
            <a:extLst>
              <a:ext uri="{FF2B5EF4-FFF2-40B4-BE49-F238E27FC236}">
                <a16:creationId xmlns:a16="http://schemas.microsoft.com/office/drawing/2014/main" id="{A0320FC5-E595-4A50-B6AA-A4FF7D3A0D05}"/>
              </a:ext>
            </a:extLst>
          </p:cNvPr>
          <p:cNvSpPr>
            <a:spLocks noGrp="1"/>
          </p:cNvSpPr>
          <p:nvPr>
            <p:ph type="dt" sz="half" idx="10"/>
          </p:nvPr>
        </p:nvSpPr>
        <p:spPr>
          <a:xfrm>
            <a:off x="443284" y="6316033"/>
            <a:ext cx="876300" cy="365125"/>
          </a:xfrm>
        </p:spPr>
        <p:txBody>
          <a:bodyPr/>
          <a:lstStyle>
            <a:lvl1pPr>
              <a:defRPr sz="1200" i="1">
                <a:latin typeface="Source Sans Pro" panose="020B0503030403020204" pitchFamily="34" charset="0"/>
                <a:ea typeface="Source Sans Pro" panose="020B0503030403020204" pitchFamily="34" charset="0"/>
              </a:defRPr>
            </a:lvl1pPr>
          </a:lstStyle>
          <a:p>
            <a:fld id="{1D6714D2-1B32-40B5-9E81-0DDE82477A4A}" type="datetime1">
              <a:rPr lang="en-US" smtClean="0"/>
              <a:pPr/>
              <a:t>1/24/24</a:t>
            </a:fld>
            <a:endParaRPr lang="en-US"/>
          </a:p>
        </p:txBody>
      </p:sp>
      <p:sp>
        <p:nvSpPr>
          <p:cNvPr id="24" name="Text Placeholder 6">
            <a:extLst>
              <a:ext uri="{FF2B5EF4-FFF2-40B4-BE49-F238E27FC236}">
                <a16:creationId xmlns:a16="http://schemas.microsoft.com/office/drawing/2014/main" id="{444C8AAB-31D9-46A8-A7EA-F666A48631F8}"/>
              </a:ext>
            </a:extLst>
          </p:cNvPr>
          <p:cNvSpPr>
            <a:spLocks noGrp="1"/>
          </p:cNvSpPr>
          <p:nvPr>
            <p:ph type="body" sz="quarter" idx="14" hasCustomPrompt="1"/>
          </p:nvPr>
        </p:nvSpPr>
        <p:spPr>
          <a:xfrm>
            <a:off x="2736850" y="3484881"/>
            <a:ext cx="6975475" cy="1720532"/>
          </a:xfrm>
        </p:spPr>
        <p:txBody>
          <a:bodyPr>
            <a:normAutofit/>
          </a:bodyPr>
          <a:lstStyle>
            <a:lvl1pPr marL="0" indent="0" algn="r">
              <a:buNone/>
              <a:defRPr sz="2400" i="1">
                <a:latin typeface="Source Sans Pro Light" panose="020B0403030403020204" pitchFamily="34" charset="0"/>
                <a:ea typeface="Source Sans Pro Light" panose="020B0403030403020204" pitchFamily="34" charset="0"/>
              </a:defRPr>
            </a:lvl1pPr>
          </a:lstStyle>
          <a:p>
            <a:pPr lvl="0"/>
            <a:r>
              <a:rPr lang="en-US" i="1"/>
              <a:t>Extra info fills in here</a:t>
            </a:r>
            <a:endParaRPr lang="en-US"/>
          </a:p>
        </p:txBody>
      </p:sp>
      <p:grpSp>
        <p:nvGrpSpPr>
          <p:cNvPr id="31" name="Group 30">
            <a:extLst>
              <a:ext uri="{FF2B5EF4-FFF2-40B4-BE49-F238E27FC236}">
                <a16:creationId xmlns:a16="http://schemas.microsoft.com/office/drawing/2014/main" id="{47E77D0F-6F52-74D7-7E0E-489F4E855BAF}"/>
              </a:ext>
            </a:extLst>
          </p:cNvPr>
          <p:cNvGrpSpPr/>
          <p:nvPr userDrawn="1"/>
        </p:nvGrpSpPr>
        <p:grpSpPr>
          <a:xfrm>
            <a:off x="4447255" y="5889112"/>
            <a:ext cx="3915742" cy="379977"/>
            <a:chOff x="8215684" y="5940822"/>
            <a:chExt cx="3915742" cy="379977"/>
          </a:xfrm>
        </p:grpSpPr>
        <p:pic>
          <p:nvPicPr>
            <p:cNvPr id="32" name="Purdue CoBrand">
              <a:extLst>
                <a:ext uri="{FF2B5EF4-FFF2-40B4-BE49-F238E27FC236}">
                  <a16:creationId xmlns:a16="http://schemas.microsoft.com/office/drawing/2014/main" id="{6981E2B4-7400-C50B-BB98-F1E40F0938E6}"/>
                </a:ext>
              </a:extLst>
            </p:cNvPr>
            <p:cNvPicPr>
              <a:picLocks noChangeAspect="1"/>
            </p:cNvPicPr>
            <p:nvPr/>
          </p:nvPicPr>
          <p:blipFill rotWithShape="1">
            <a:blip r:embed="rId2"/>
            <a:srcRect r="40722"/>
            <a:stretch/>
          </p:blipFill>
          <p:spPr>
            <a:xfrm>
              <a:off x="8215684" y="5946714"/>
              <a:ext cx="2094320" cy="374085"/>
            </a:xfrm>
            <a:prstGeom prst="rect">
              <a:avLst/>
            </a:prstGeom>
          </p:spPr>
        </p:pic>
        <p:sp>
          <p:nvSpPr>
            <p:cNvPr id="33" name="TextBox 32">
              <a:extLst>
                <a:ext uri="{FF2B5EF4-FFF2-40B4-BE49-F238E27FC236}">
                  <a16:creationId xmlns:a16="http://schemas.microsoft.com/office/drawing/2014/main" id="{A739B17B-15CE-56B0-61C5-0818C111F3D2}"/>
                </a:ext>
              </a:extLst>
            </p:cNvPr>
            <p:cNvSpPr txBox="1"/>
            <p:nvPr userDrawn="1"/>
          </p:nvSpPr>
          <p:spPr>
            <a:xfrm>
              <a:off x="10235116" y="5940822"/>
              <a:ext cx="1896310" cy="369332"/>
            </a:xfrm>
            <a:prstGeom prst="rect">
              <a:avLst/>
            </a:prstGeom>
            <a:noFill/>
          </p:spPr>
          <p:txBody>
            <a:bodyPr wrap="square" rtlCol="0">
              <a:spAutoFit/>
            </a:bodyPr>
            <a:lstStyle/>
            <a:p>
              <a:r>
                <a:rPr lang="en-US" sz="900">
                  <a:latin typeface="Acumin Pro Condensed" panose="020B0806020202020204" pitchFamily="34" charset="0"/>
                </a:rPr>
                <a:t>Elmore Family School of</a:t>
              </a:r>
            </a:p>
            <a:p>
              <a:r>
                <a:rPr lang="en-US" sz="900">
                  <a:latin typeface="Acumin Pro Condensed" panose="020B0806020202020204" pitchFamily="34" charset="0"/>
                </a:rPr>
                <a:t>Electrical and Computer Engineering</a:t>
              </a:r>
            </a:p>
          </p:txBody>
        </p:sp>
      </p:grpSp>
      <p:pic>
        <p:nvPicPr>
          <p:cNvPr id="3" name="Picture 4">
            <a:extLst>
              <a:ext uri="{FF2B5EF4-FFF2-40B4-BE49-F238E27FC236}">
                <a16:creationId xmlns:a16="http://schemas.microsoft.com/office/drawing/2014/main" id="{19BF3CDC-546E-C0CC-E36A-57AFC7754633}"/>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14575"/>
          <a:stretch/>
        </p:blipFill>
        <p:spPr bwMode="auto">
          <a:xfrm>
            <a:off x="8033231" y="5676749"/>
            <a:ext cx="1104900" cy="68391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A030036-F029-2B51-F6CD-E36388098C9A}"/>
              </a:ext>
            </a:extLst>
          </p:cNvPr>
          <p:cNvSpPr txBox="1"/>
          <p:nvPr userDrawn="1"/>
        </p:nvSpPr>
        <p:spPr>
          <a:xfrm>
            <a:off x="8933343" y="5813585"/>
            <a:ext cx="1562630" cy="430887"/>
          </a:xfrm>
          <a:prstGeom prst="rect">
            <a:avLst/>
          </a:prstGeom>
          <a:noFill/>
        </p:spPr>
        <p:txBody>
          <a:bodyPr wrap="square" rtlCol="0">
            <a:spAutoFit/>
          </a:bodyPr>
          <a:lstStyle/>
          <a:p>
            <a:r>
              <a:rPr lang="en-US" sz="1050" b="1">
                <a:solidFill>
                  <a:srgbClr val="A40046"/>
                </a:solidFill>
                <a:latin typeface="Minion Pro" panose="02040503050201020203" pitchFamily="18" charset="0"/>
                <a:cs typeface="Times New Roman" panose="02020603050405020304" pitchFamily="18" charset="0"/>
              </a:rPr>
              <a:t>DEPARTMENT OF</a:t>
            </a:r>
          </a:p>
          <a:p>
            <a:r>
              <a:rPr lang="en-US" sz="1050" b="1">
                <a:solidFill>
                  <a:srgbClr val="A40046"/>
                </a:solidFill>
                <a:latin typeface="Minion Pro" panose="02040503050201020203" pitchFamily="18" charset="0"/>
                <a:cs typeface="Times New Roman" panose="02020603050405020304" pitchFamily="18" charset="0"/>
              </a:rPr>
              <a:t>COMPUTER SCIENCE</a:t>
            </a:r>
          </a:p>
        </p:txBody>
      </p:sp>
      <p:pic>
        <p:nvPicPr>
          <p:cNvPr id="7" name="Picture 6">
            <a:extLst>
              <a:ext uri="{FF2B5EF4-FFF2-40B4-BE49-F238E27FC236}">
                <a16:creationId xmlns:a16="http://schemas.microsoft.com/office/drawing/2014/main" id="{7B798D77-6870-CAC3-463F-DC00B5475052}"/>
              </a:ext>
            </a:extLst>
          </p:cNvPr>
          <p:cNvPicPr>
            <a:picLocks noChangeAspect="1"/>
          </p:cNvPicPr>
          <p:nvPr userDrawn="1"/>
        </p:nvPicPr>
        <p:blipFill>
          <a:blip r:embed="rId4"/>
          <a:stretch>
            <a:fillRect/>
          </a:stretch>
        </p:blipFill>
        <p:spPr>
          <a:xfrm>
            <a:off x="10704675" y="5632117"/>
            <a:ext cx="659490" cy="683916"/>
          </a:xfrm>
          <a:prstGeom prst="rect">
            <a:avLst/>
          </a:prstGeom>
        </p:spPr>
      </p:pic>
    </p:spTree>
    <p:extLst>
      <p:ext uri="{BB962C8B-B14F-4D97-AF65-F5344CB8AC3E}">
        <p14:creationId xmlns:p14="http://schemas.microsoft.com/office/powerpoint/2010/main" val="3415541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C6EEAB-74BF-40EB-8100-54E370C399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333B5A-A92E-4DF3-AD00-DB6FE6129C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A98C98-4D56-4FA7-84BA-6BBEC22C11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E8ED64-5243-4045-B39E-601C8CF597E0}" type="datetime1">
              <a:rPr lang="en-US" smtClean="0"/>
              <a:t>1/24/24</a:t>
            </a:fld>
            <a:endParaRPr lang="en-US"/>
          </a:p>
        </p:txBody>
      </p:sp>
      <p:sp>
        <p:nvSpPr>
          <p:cNvPr id="6" name="Slide Number Placeholder 5">
            <a:extLst>
              <a:ext uri="{FF2B5EF4-FFF2-40B4-BE49-F238E27FC236}">
                <a16:creationId xmlns:a16="http://schemas.microsoft.com/office/drawing/2014/main" id="{031C494E-E922-4BC9-9D7A-B16E5DA7CD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13A7F-0203-41AF-A3C3-48408D8E7155}" type="slidenum">
              <a:rPr lang="en-US" smtClean="0"/>
              <a:t>‹#›</a:t>
            </a:fld>
            <a:endParaRPr lang="en-US"/>
          </a:p>
        </p:txBody>
      </p:sp>
    </p:spTree>
    <p:extLst>
      <p:ext uri="{BB962C8B-B14F-4D97-AF65-F5344CB8AC3E}">
        <p14:creationId xmlns:p14="http://schemas.microsoft.com/office/powerpoint/2010/main" val="156145677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7" r:id="rId4"/>
    <p:sldLayoutId id="2147483652" r:id="rId5"/>
    <p:sldLayoutId id="2147483653" r:id="rId6"/>
    <p:sldLayoutId id="2147483654" r:id="rId7"/>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customXml" Target="../ink/ink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0.png"/><Relationship Id="rId3" Type="http://schemas.openxmlformats.org/officeDocument/2006/relationships/chart" Target="../charts/chart1.xml"/><Relationship Id="rId7" Type="http://schemas.openxmlformats.org/officeDocument/2006/relationships/customXml" Target="../ink/ink3.xml"/><Relationship Id="rId12"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41.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43.png"/><Relationship Id="rId4" Type="http://schemas.openxmlformats.org/officeDocument/2006/relationships/chart" Target="../charts/chart2.xml"/><Relationship Id="rId9" Type="http://schemas.openxmlformats.org/officeDocument/2006/relationships/customXml" Target="../ink/ink4.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A13C2-7108-FC19-BFB5-7ECE106A0E1A}"/>
              </a:ext>
            </a:extLst>
          </p:cNvPr>
          <p:cNvSpPr>
            <a:spLocks noGrp="1"/>
          </p:cNvSpPr>
          <p:nvPr>
            <p:ph type="ctrTitle"/>
          </p:nvPr>
        </p:nvSpPr>
        <p:spPr>
          <a:xfrm>
            <a:off x="544902" y="2161252"/>
            <a:ext cx="9144000" cy="1655763"/>
          </a:xfrm>
        </p:spPr>
        <p:txBody>
          <a:bodyPr>
            <a:noAutofit/>
          </a:bodyPr>
          <a:lstStyle/>
          <a:p>
            <a:r>
              <a:rPr lang="en-US" sz="4000" dirty="0"/>
              <a:t>An automated approach for improving the inference latency and energy efficiency of pretrained CNNs by removing irrelevant pixels with focused convolutions</a:t>
            </a:r>
          </a:p>
        </p:txBody>
      </p:sp>
      <p:sp>
        <p:nvSpPr>
          <p:cNvPr id="3" name="Subtitle 2">
            <a:extLst>
              <a:ext uri="{FF2B5EF4-FFF2-40B4-BE49-F238E27FC236}">
                <a16:creationId xmlns:a16="http://schemas.microsoft.com/office/drawing/2014/main" id="{B41ACDBD-FBF9-E2A9-5402-0083864ADE93}"/>
              </a:ext>
            </a:extLst>
          </p:cNvPr>
          <p:cNvSpPr>
            <a:spLocks noGrp="1"/>
          </p:cNvSpPr>
          <p:nvPr>
            <p:ph type="subTitle" idx="1"/>
          </p:nvPr>
        </p:nvSpPr>
        <p:spPr>
          <a:xfrm>
            <a:off x="905774" y="3940530"/>
            <a:ext cx="8783127" cy="2292104"/>
          </a:xfrm>
        </p:spPr>
        <p:txBody>
          <a:bodyPr>
            <a:normAutofit lnSpcReduction="10000"/>
          </a:bodyPr>
          <a:lstStyle/>
          <a:p>
            <a:r>
              <a:rPr lang="en-US" sz="2400" dirty="0"/>
              <a:t>George K. Thiruvathukal, Professor and Chair, Loyola University Chicago, Computer Science Department</a:t>
            </a:r>
          </a:p>
          <a:p>
            <a:r>
              <a:rPr lang="en-US" sz="2400" dirty="0"/>
              <a:t>Caleb Tung, Nicholas Eliopoulos, </a:t>
            </a:r>
            <a:r>
              <a:rPr lang="en-US" sz="2400" dirty="0" err="1"/>
              <a:t>Purvish</a:t>
            </a:r>
            <a:r>
              <a:rPr lang="en-US" sz="2400" dirty="0"/>
              <a:t> </a:t>
            </a:r>
            <a:r>
              <a:rPr lang="en-US" sz="2400" dirty="0" err="1"/>
              <a:t>Jajal</a:t>
            </a:r>
            <a:r>
              <a:rPr lang="en-US" sz="2400" dirty="0"/>
              <a:t>, Gowri </a:t>
            </a:r>
            <a:r>
              <a:rPr lang="en-US" sz="2400" dirty="0" err="1"/>
              <a:t>Ramshankar</a:t>
            </a:r>
            <a:r>
              <a:rPr lang="en-US" sz="2400" dirty="0"/>
              <a:t>, Chen-Yun Yang (Purdue Univ., USA), Nicholas </a:t>
            </a:r>
            <a:r>
              <a:rPr lang="en-US" sz="2400" dirty="0" err="1"/>
              <a:t>Synovic</a:t>
            </a:r>
            <a:r>
              <a:rPr lang="en-US" sz="2400" dirty="0"/>
              <a:t> (Loyola Univ. Chicago, USA), </a:t>
            </a:r>
            <a:r>
              <a:rPr lang="en-US" sz="2400" dirty="0" err="1"/>
              <a:t>Xuecen</a:t>
            </a:r>
            <a:r>
              <a:rPr lang="en-US" sz="2400" dirty="0"/>
              <a:t> Zhang, Vipin Chaudhary (Case Western Reserve Univ., USA), George K. Thiruvathukal (Loyola Univ. Chicago, USA), Yung-Hsiang Lu (Purdue Univ., USA)</a:t>
            </a:r>
          </a:p>
        </p:txBody>
      </p:sp>
      <p:sp>
        <p:nvSpPr>
          <p:cNvPr id="4" name="Date Placeholder 3">
            <a:extLst>
              <a:ext uri="{FF2B5EF4-FFF2-40B4-BE49-F238E27FC236}">
                <a16:creationId xmlns:a16="http://schemas.microsoft.com/office/drawing/2014/main" id="{386C4305-BDE3-137C-FAE6-2B55FF38A4AF}"/>
              </a:ext>
            </a:extLst>
          </p:cNvPr>
          <p:cNvSpPr>
            <a:spLocks noGrp="1"/>
          </p:cNvSpPr>
          <p:nvPr>
            <p:ph type="dt" sz="half" idx="10"/>
          </p:nvPr>
        </p:nvSpPr>
        <p:spPr/>
        <p:txBody>
          <a:bodyPr/>
          <a:lstStyle/>
          <a:p>
            <a:fld id="{1D6714D2-1B32-40B5-9E81-0DDE82477A4A}" type="datetime1">
              <a:rPr lang="en-US" smtClean="0"/>
              <a:pPr/>
              <a:t>1/24/24</a:t>
            </a:fld>
            <a:endParaRPr lang="en-US"/>
          </a:p>
        </p:txBody>
      </p:sp>
    </p:spTree>
    <p:extLst>
      <p:ext uri="{BB962C8B-B14F-4D97-AF65-F5344CB8AC3E}">
        <p14:creationId xmlns:p14="http://schemas.microsoft.com/office/powerpoint/2010/main" val="2282195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C5B99-AD1D-6006-E3C4-76EAB0F52908}"/>
              </a:ext>
            </a:extLst>
          </p:cNvPr>
          <p:cNvSpPr>
            <a:spLocks noGrp="1"/>
          </p:cNvSpPr>
          <p:nvPr>
            <p:ph type="title"/>
          </p:nvPr>
        </p:nvSpPr>
        <p:spPr>
          <a:xfrm>
            <a:off x="590550" y="848180"/>
            <a:ext cx="5213350" cy="4360408"/>
          </a:xfrm>
        </p:spPr>
        <p:txBody>
          <a:bodyPr>
            <a:normAutofit/>
          </a:bodyPr>
          <a:lstStyle/>
          <a:p>
            <a:r>
              <a:rPr lang="en-US"/>
              <a:t>Proposed design:</a:t>
            </a:r>
            <a:br>
              <a:rPr lang="en-US"/>
            </a:br>
            <a:r>
              <a:rPr lang="en-US"/>
              <a:t>Fully self-contained</a:t>
            </a:r>
            <a:br>
              <a:rPr lang="en-US"/>
            </a:br>
            <a:r>
              <a:rPr lang="en-US"/>
              <a:t>“</a:t>
            </a:r>
            <a:r>
              <a:rPr lang="en-US" err="1"/>
              <a:t>fCNN</a:t>
            </a:r>
            <a:r>
              <a:rPr lang="en-US"/>
              <a:t>”</a:t>
            </a:r>
          </a:p>
        </p:txBody>
      </p:sp>
      <p:sp>
        <p:nvSpPr>
          <p:cNvPr id="3" name="Footer Placeholder 2">
            <a:extLst>
              <a:ext uri="{FF2B5EF4-FFF2-40B4-BE49-F238E27FC236}">
                <a16:creationId xmlns:a16="http://schemas.microsoft.com/office/drawing/2014/main" id="{F9DEFB20-4EFA-E440-D447-13E3CB2E8E98}"/>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260C50B-1903-0507-EDDB-0677D1E80551}"/>
              </a:ext>
            </a:extLst>
          </p:cNvPr>
          <p:cNvSpPr>
            <a:spLocks noGrp="1"/>
          </p:cNvSpPr>
          <p:nvPr>
            <p:ph type="sldNum" sz="quarter" idx="12"/>
          </p:nvPr>
        </p:nvSpPr>
        <p:spPr/>
        <p:txBody>
          <a:bodyPr/>
          <a:lstStyle/>
          <a:p>
            <a:fld id="{D6613A7F-0203-41AF-A3C3-48408D8E7155}" type="slidenum">
              <a:rPr lang="en-US" smtClean="0"/>
              <a:pPr/>
              <a:t>10</a:t>
            </a:fld>
            <a:endParaRPr lang="en-US"/>
          </a:p>
        </p:txBody>
      </p:sp>
      <p:sp>
        <p:nvSpPr>
          <p:cNvPr id="5" name="Picture Placeholder 4">
            <a:extLst>
              <a:ext uri="{FF2B5EF4-FFF2-40B4-BE49-F238E27FC236}">
                <a16:creationId xmlns:a16="http://schemas.microsoft.com/office/drawing/2014/main" id="{880FAE16-3A51-B735-00EC-0518832A0D2D}"/>
              </a:ext>
            </a:extLst>
          </p:cNvPr>
          <p:cNvSpPr>
            <a:spLocks noGrp="1"/>
          </p:cNvSpPr>
          <p:nvPr>
            <p:ph type="pic" sz="quarter" idx="13"/>
          </p:nvPr>
        </p:nvSpPr>
        <p:spPr/>
        <p:txBody>
          <a:bodyPr/>
          <a:lstStyle/>
          <a:p>
            <a:endParaRPr lang="en-US"/>
          </a:p>
        </p:txBody>
      </p:sp>
      <p:sp>
        <p:nvSpPr>
          <p:cNvPr id="6" name="Rectangle 5">
            <a:extLst>
              <a:ext uri="{FF2B5EF4-FFF2-40B4-BE49-F238E27FC236}">
                <a16:creationId xmlns:a16="http://schemas.microsoft.com/office/drawing/2014/main" id="{EA550A5A-D8D3-BAF5-E128-536CF4DBCE27}"/>
              </a:ext>
            </a:extLst>
          </p:cNvPr>
          <p:cNvSpPr/>
          <p:nvPr/>
        </p:nvSpPr>
        <p:spPr>
          <a:xfrm>
            <a:off x="6524172" y="848179"/>
            <a:ext cx="3193143"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Top Layers</a:t>
            </a:r>
          </a:p>
        </p:txBody>
      </p:sp>
      <p:sp>
        <p:nvSpPr>
          <p:cNvPr id="7" name="Rectangle 6">
            <a:extLst>
              <a:ext uri="{FF2B5EF4-FFF2-40B4-BE49-F238E27FC236}">
                <a16:creationId xmlns:a16="http://schemas.microsoft.com/office/drawing/2014/main" id="{8380DDE5-E479-5E36-BD3F-D4D550C4A171}"/>
              </a:ext>
            </a:extLst>
          </p:cNvPr>
          <p:cNvSpPr/>
          <p:nvPr/>
        </p:nvSpPr>
        <p:spPr>
          <a:xfrm>
            <a:off x="6524172" y="2533650"/>
            <a:ext cx="3193143" cy="6531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solidFill>
                  <a:sysClr val="windowText" lastClr="000000"/>
                </a:solidFill>
              </a:rPr>
              <a:t>Conv Layers 2</a:t>
            </a:r>
          </a:p>
        </p:txBody>
      </p:sp>
      <p:sp>
        <p:nvSpPr>
          <p:cNvPr id="8" name="Rectangle 7">
            <a:extLst>
              <a:ext uri="{FF2B5EF4-FFF2-40B4-BE49-F238E27FC236}">
                <a16:creationId xmlns:a16="http://schemas.microsoft.com/office/drawing/2014/main" id="{EBEEA7CA-A44E-CF91-AD5F-AF4B0BA8A83C}"/>
              </a:ext>
            </a:extLst>
          </p:cNvPr>
          <p:cNvSpPr/>
          <p:nvPr/>
        </p:nvSpPr>
        <p:spPr>
          <a:xfrm>
            <a:off x="6524172" y="3344635"/>
            <a:ext cx="3193143" cy="653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Conv Layers 3</a:t>
            </a:r>
          </a:p>
        </p:txBody>
      </p:sp>
      <p:sp>
        <p:nvSpPr>
          <p:cNvPr id="9" name="Rectangle 8">
            <a:extLst>
              <a:ext uri="{FF2B5EF4-FFF2-40B4-BE49-F238E27FC236}">
                <a16:creationId xmlns:a16="http://schemas.microsoft.com/office/drawing/2014/main" id="{3CA8E6EC-86D0-E719-96AD-BBDBB33D60B0}"/>
              </a:ext>
            </a:extLst>
          </p:cNvPr>
          <p:cNvSpPr/>
          <p:nvPr/>
        </p:nvSpPr>
        <p:spPr>
          <a:xfrm>
            <a:off x="6524172" y="4155620"/>
            <a:ext cx="3193143" cy="6531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Conv Layers 4</a:t>
            </a:r>
          </a:p>
        </p:txBody>
      </p:sp>
      <p:sp>
        <p:nvSpPr>
          <p:cNvPr id="10" name="Rectangle 9">
            <a:extLst>
              <a:ext uri="{FF2B5EF4-FFF2-40B4-BE49-F238E27FC236}">
                <a16:creationId xmlns:a16="http://schemas.microsoft.com/office/drawing/2014/main" id="{C786BA28-01FD-208B-FE8E-6F3B778B2CF8}"/>
              </a:ext>
            </a:extLst>
          </p:cNvPr>
          <p:cNvSpPr/>
          <p:nvPr/>
        </p:nvSpPr>
        <p:spPr>
          <a:xfrm>
            <a:off x="6524172" y="4966605"/>
            <a:ext cx="3193143" cy="653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Fully Connected Layers</a:t>
            </a:r>
          </a:p>
        </p:txBody>
      </p:sp>
      <p:sp>
        <p:nvSpPr>
          <p:cNvPr id="11" name="Rectangle 10">
            <a:extLst>
              <a:ext uri="{FF2B5EF4-FFF2-40B4-BE49-F238E27FC236}">
                <a16:creationId xmlns:a16="http://schemas.microsoft.com/office/drawing/2014/main" id="{F3E7F839-2AF1-4913-9AB6-45F5F0B7B118}"/>
              </a:ext>
            </a:extLst>
          </p:cNvPr>
          <p:cNvSpPr/>
          <p:nvPr/>
        </p:nvSpPr>
        <p:spPr>
          <a:xfrm>
            <a:off x="6524172" y="1661432"/>
            <a:ext cx="3193143" cy="71210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i="1">
                <a:latin typeface="Bahnschrift Light Condensed" panose="020B0502040204020203" pitchFamily="34" charset="0"/>
              </a:rPr>
              <a:t>Apply threshold</a:t>
            </a:r>
          </a:p>
        </p:txBody>
      </p:sp>
      <p:sp>
        <p:nvSpPr>
          <p:cNvPr id="12" name="Rectangle 11">
            <a:extLst>
              <a:ext uri="{FF2B5EF4-FFF2-40B4-BE49-F238E27FC236}">
                <a16:creationId xmlns:a16="http://schemas.microsoft.com/office/drawing/2014/main" id="{3239B093-359C-47F6-C5C2-381BCDDCB189}"/>
              </a:ext>
            </a:extLst>
          </p:cNvPr>
          <p:cNvSpPr/>
          <p:nvPr/>
        </p:nvSpPr>
        <p:spPr>
          <a:xfrm>
            <a:off x="6561379" y="2240541"/>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3" name="Rectangle 12">
            <a:extLst>
              <a:ext uri="{FF2B5EF4-FFF2-40B4-BE49-F238E27FC236}">
                <a16:creationId xmlns:a16="http://schemas.microsoft.com/office/drawing/2014/main" id="{4E62AE24-1DC0-493E-B1AC-E9E554DE874B}"/>
              </a:ext>
            </a:extLst>
          </p:cNvPr>
          <p:cNvSpPr/>
          <p:nvPr/>
        </p:nvSpPr>
        <p:spPr>
          <a:xfrm>
            <a:off x="6561379" y="3075664"/>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4" name="Rectangle 13">
            <a:extLst>
              <a:ext uri="{FF2B5EF4-FFF2-40B4-BE49-F238E27FC236}">
                <a16:creationId xmlns:a16="http://schemas.microsoft.com/office/drawing/2014/main" id="{1B9B11C2-B360-800F-2856-AE003BA9B8F1}"/>
              </a:ext>
            </a:extLst>
          </p:cNvPr>
          <p:cNvSpPr/>
          <p:nvPr/>
        </p:nvSpPr>
        <p:spPr>
          <a:xfrm>
            <a:off x="6561379" y="3834946"/>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Tree>
    <p:extLst>
      <p:ext uri="{BB962C8B-B14F-4D97-AF65-F5344CB8AC3E}">
        <p14:creationId xmlns:p14="http://schemas.microsoft.com/office/powerpoint/2010/main" val="10980642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9DEFB20-4EFA-E440-D447-13E3CB2E8E98}"/>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260C50B-1903-0507-EDDB-0677D1E80551}"/>
              </a:ext>
            </a:extLst>
          </p:cNvPr>
          <p:cNvSpPr>
            <a:spLocks noGrp="1"/>
          </p:cNvSpPr>
          <p:nvPr>
            <p:ph type="sldNum" sz="quarter" idx="12"/>
          </p:nvPr>
        </p:nvSpPr>
        <p:spPr/>
        <p:txBody>
          <a:bodyPr/>
          <a:lstStyle/>
          <a:p>
            <a:fld id="{D6613A7F-0203-41AF-A3C3-48408D8E7155}" type="slidenum">
              <a:rPr lang="en-US" smtClean="0"/>
              <a:pPr/>
              <a:t>11</a:t>
            </a:fld>
            <a:endParaRPr lang="en-US"/>
          </a:p>
        </p:txBody>
      </p:sp>
      <p:sp>
        <p:nvSpPr>
          <p:cNvPr id="5" name="Picture Placeholder 4">
            <a:extLst>
              <a:ext uri="{FF2B5EF4-FFF2-40B4-BE49-F238E27FC236}">
                <a16:creationId xmlns:a16="http://schemas.microsoft.com/office/drawing/2014/main" id="{880FAE16-3A51-B735-00EC-0518832A0D2D}"/>
              </a:ext>
            </a:extLst>
          </p:cNvPr>
          <p:cNvSpPr>
            <a:spLocks noGrp="1"/>
          </p:cNvSpPr>
          <p:nvPr>
            <p:ph type="pic" sz="quarter" idx="13"/>
          </p:nvPr>
        </p:nvSpPr>
        <p:spPr/>
        <p:txBody>
          <a:bodyPr/>
          <a:lstStyle/>
          <a:p>
            <a:endParaRPr lang="en-US"/>
          </a:p>
        </p:txBody>
      </p:sp>
      <p:sp>
        <p:nvSpPr>
          <p:cNvPr id="6" name="Rectangle 5">
            <a:extLst>
              <a:ext uri="{FF2B5EF4-FFF2-40B4-BE49-F238E27FC236}">
                <a16:creationId xmlns:a16="http://schemas.microsoft.com/office/drawing/2014/main" id="{EA550A5A-D8D3-BAF5-E128-536CF4DBCE27}"/>
              </a:ext>
            </a:extLst>
          </p:cNvPr>
          <p:cNvSpPr/>
          <p:nvPr/>
        </p:nvSpPr>
        <p:spPr>
          <a:xfrm>
            <a:off x="6524172" y="848179"/>
            <a:ext cx="3193143"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Top Layers</a:t>
            </a:r>
          </a:p>
        </p:txBody>
      </p:sp>
      <p:sp>
        <p:nvSpPr>
          <p:cNvPr id="7" name="Rectangle 6">
            <a:extLst>
              <a:ext uri="{FF2B5EF4-FFF2-40B4-BE49-F238E27FC236}">
                <a16:creationId xmlns:a16="http://schemas.microsoft.com/office/drawing/2014/main" id="{8380DDE5-E479-5E36-BD3F-D4D550C4A171}"/>
              </a:ext>
            </a:extLst>
          </p:cNvPr>
          <p:cNvSpPr/>
          <p:nvPr/>
        </p:nvSpPr>
        <p:spPr>
          <a:xfrm>
            <a:off x="6524172" y="2533650"/>
            <a:ext cx="3193143" cy="6531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solidFill>
                  <a:sysClr val="windowText" lastClr="000000"/>
                </a:solidFill>
              </a:rPr>
              <a:t>Conv Layers 2</a:t>
            </a:r>
          </a:p>
        </p:txBody>
      </p:sp>
      <p:sp>
        <p:nvSpPr>
          <p:cNvPr id="8" name="Rectangle 7">
            <a:extLst>
              <a:ext uri="{FF2B5EF4-FFF2-40B4-BE49-F238E27FC236}">
                <a16:creationId xmlns:a16="http://schemas.microsoft.com/office/drawing/2014/main" id="{EBEEA7CA-A44E-CF91-AD5F-AF4B0BA8A83C}"/>
              </a:ext>
            </a:extLst>
          </p:cNvPr>
          <p:cNvSpPr/>
          <p:nvPr/>
        </p:nvSpPr>
        <p:spPr>
          <a:xfrm>
            <a:off x="6524172" y="3344635"/>
            <a:ext cx="3193143" cy="653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Conv Layers 3</a:t>
            </a:r>
          </a:p>
        </p:txBody>
      </p:sp>
      <p:sp>
        <p:nvSpPr>
          <p:cNvPr id="9" name="Rectangle 8">
            <a:extLst>
              <a:ext uri="{FF2B5EF4-FFF2-40B4-BE49-F238E27FC236}">
                <a16:creationId xmlns:a16="http://schemas.microsoft.com/office/drawing/2014/main" id="{3CA8E6EC-86D0-E719-96AD-BBDBB33D60B0}"/>
              </a:ext>
            </a:extLst>
          </p:cNvPr>
          <p:cNvSpPr/>
          <p:nvPr/>
        </p:nvSpPr>
        <p:spPr>
          <a:xfrm>
            <a:off x="6524172" y="4155620"/>
            <a:ext cx="3193143" cy="6531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Conv Layers 4</a:t>
            </a:r>
          </a:p>
        </p:txBody>
      </p:sp>
      <p:sp>
        <p:nvSpPr>
          <p:cNvPr id="10" name="Rectangle 9">
            <a:extLst>
              <a:ext uri="{FF2B5EF4-FFF2-40B4-BE49-F238E27FC236}">
                <a16:creationId xmlns:a16="http://schemas.microsoft.com/office/drawing/2014/main" id="{C786BA28-01FD-208B-FE8E-6F3B778B2CF8}"/>
              </a:ext>
            </a:extLst>
          </p:cNvPr>
          <p:cNvSpPr/>
          <p:nvPr/>
        </p:nvSpPr>
        <p:spPr>
          <a:xfrm>
            <a:off x="6524172" y="4966605"/>
            <a:ext cx="3193143" cy="653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Fully Connected Layers</a:t>
            </a:r>
          </a:p>
        </p:txBody>
      </p:sp>
      <p:sp>
        <p:nvSpPr>
          <p:cNvPr id="11" name="Rectangle 10">
            <a:extLst>
              <a:ext uri="{FF2B5EF4-FFF2-40B4-BE49-F238E27FC236}">
                <a16:creationId xmlns:a16="http://schemas.microsoft.com/office/drawing/2014/main" id="{F3E7F839-2AF1-4913-9AB6-45F5F0B7B118}"/>
              </a:ext>
            </a:extLst>
          </p:cNvPr>
          <p:cNvSpPr/>
          <p:nvPr/>
        </p:nvSpPr>
        <p:spPr>
          <a:xfrm>
            <a:off x="6524172" y="1661432"/>
            <a:ext cx="3193143" cy="71210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i="1">
                <a:latin typeface="Bahnschrift Light Condensed" panose="020B0502040204020203" pitchFamily="34" charset="0"/>
              </a:rPr>
              <a:t>Apply threshold</a:t>
            </a:r>
          </a:p>
        </p:txBody>
      </p:sp>
      <p:sp>
        <p:nvSpPr>
          <p:cNvPr id="14" name="Speech Bubble: Rectangle 13">
            <a:extLst>
              <a:ext uri="{FF2B5EF4-FFF2-40B4-BE49-F238E27FC236}">
                <a16:creationId xmlns:a16="http://schemas.microsoft.com/office/drawing/2014/main" id="{CE593371-BCA7-59AA-8DAF-E4604248CA64}"/>
              </a:ext>
            </a:extLst>
          </p:cNvPr>
          <p:cNvSpPr/>
          <p:nvPr/>
        </p:nvSpPr>
        <p:spPr>
          <a:xfrm>
            <a:off x="3200399" y="1270000"/>
            <a:ext cx="1908629" cy="1371600"/>
          </a:xfrm>
          <a:prstGeom prst="wedgeRectCallout">
            <a:avLst>
              <a:gd name="adj1" fmla="val 135441"/>
              <a:gd name="adj2" fmla="val -4861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How many layers?</a:t>
            </a:r>
          </a:p>
        </p:txBody>
      </p:sp>
      <p:sp>
        <p:nvSpPr>
          <p:cNvPr id="15" name="Speech Bubble: Rectangle 14">
            <a:extLst>
              <a:ext uri="{FF2B5EF4-FFF2-40B4-BE49-F238E27FC236}">
                <a16:creationId xmlns:a16="http://schemas.microsoft.com/office/drawing/2014/main" id="{33FB8869-ED0B-0FD3-F2E3-D360A58EAB9C}"/>
              </a:ext>
            </a:extLst>
          </p:cNvPr>
          <p:cNvSpPr/>
          <p:nvPr/>
        </p:nvSpPr>
        <p:spPr>
          <a:xfrm>
            <a:off x="2634343" y="3997778"/>
            <a:ext cx="2801257" cy="1371600"/>
          </a:xfrm>
          <a:prstGeom prst="wedgeRectCallout">
            <a:avLst>
              <a:gd name="adj1" fmla="val 109116"/>
              <a:gd name="adj2" fmla="val -180886"/>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What’s the threshold?</a:t>
            </a:r>
          </a:p>
        </p:txBody>
      </p:sp>
      <p:sp>
        <p:nvSpPr>
          <p:cNvPr id="2" name="Rectangle 1">
            <a:extLst>
              <a:ext uri="{FF2B5EF4-FFF2-40B4-BE49-F238E27FC236}">
                <a16:creationId xmlns:a16="http://schemas.microsoft.com/office/drawing/2014/main" id="{24EFA878-49CE-F8B8-05E3-D484B9D182AD}"/>
              </a:ext>
            </a:extLst>
          </p:cNvPr>
          <p:cNvSpPr/>
          <p:nvPr/>
        </p:nvSpPr>
        <p:spPr>
          <a:xfrm>
            <a:off x="6561379" y="2240541"/>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2" name="Rectangle 11">
            <a:extLst>
              <a:ext uri="{FF2B5EF4-FFF2-40B4-BE49-F238E27FC236}">
                <a16:creationId xmlns:a16="http://schemas.microsoft.com/office/drawing/2014/main" id="{1A3229E8-3DF5-0E9C-6BDE-8FC84ED5C1EE}"/>
              </a:ext>
            </a:extLst>
          </p:cNvPr>
          <p:cNvSpPr/>
          <p:nvPr/>
        </p:nvSpPr>
        <p:spPr>
          <a:xfrm>
            <a:off x="6561379" y="3075664"/>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3" name="Rectangle 12">
            <a:extLst>
              <a:ext uri="{FF2B5EF4-FFF2-40B4-BE49-F238E27FC236}">
                <a16:creationId xmlns:a16="http://schemas.microsoft.com/office/drawing/2014/main" id="{5710FD41-0ADC-5143-32E1-5539E9BC060F}"/>
              </a:ext>
            </a:extLst>
          </p:cNvPr>
          <p:cNvSpPr/>
          <p:nvPr/>
        </p:nvSpPr>
        <p:spPr>
          <a:xfrm>
            <a:off x="6561379" y="3834946"/>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Tree>
    <p:extLst>
      <p:ext uri="{BB962C8B-B14F-4D97-AF65-F5344CB8AC3E}">
        <p14:creationId xmlns:p14="http://schemas.microsoft.com/office/powerpoint/2010/main" val="1916834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8596AEC8-592D-1C65-1FEE-96E03A482576}"/>
                  </a:ext>
                </a:extLst>
              </p:cNvPr>
              <p:cNvSpPr>
                <a:spLocks noGrp="1"/>
              </p:cNvSpPr>
              <p:nvPr>
                <p:ph type="title"/>
              </p:nvPr>
            </p:nvSpPr>
            <p:spPr/>
            <p:txBody>
              <a:bodyPr/>
              <a:lstStyle/>
              <a:p>
                <a:r>
                  <a:rPr lang="en-US"/>
                  <a:t>How to choose the </a:t>
                </a:r>
                <a14:m>
                  <m:oMath xmlns:m="http://schemas.openxmlformats.org/officeDocument/2006/math">
                    <m:r>
                      <a:rPr lang="en-US" b="1" i="1" smtClean="0">
                        <a:latin typeface="Cambria Math" panose="02040503050406030204" pitchFamily="18" charset="0"/>
                      </a:rPr>
                      <m:t>𝒌</m:t>
                    </m:r>
                    <m:r>
                      <a:rPr lang="en-US" b="1" i="1" smtClean="0">
                        <a:latin typeface="Cambria Math" panose="02040503050406030204" pitchFamily="18" charset="0"/>
                      </a:rPr>
                      <m:t> </m:t>
                    </m:r>
                  </m:oMath>
                </a14:m>
                <a:r>
                  <a:rPr lang="en-US"/>
                  <a:t>layers in </a:t>
                </a:r>
                <a14:m>
                  <m:oMath xmlns:m="http://schemas.openxmlformats.org/officeDocument/2006/math">
                    <m:r>
                      <a:rPr lang="en-US" b="1" i="1" smtClean="0">
                        <a:latin typeface="Cambria Math" panose="02040503050406030204" pitchFamily="18" charset="0"/>
                      </a:rPr>
                      <m:t>𝑵𝑵</m:t>
                    </m:r>
                    <m:r>
                      <a:rPr lang="en-US" b="1" i="1" smtClean="0">
                        <a:latin typeface="Cambria Math" panose="02040503050406030204" pitchFamily="18" charset="0"/>
                      </a:rPr>
                      <m:t>.</m:t>
                    </m:r>
                    <m:r>
                      <a:rPr lang="en-US" b="1" i="1" smtClean="0">
                        <a:latin typeface="Cambria Math" panose="02040503050406030204" pitchFamily="18" charset="0"/>
                      </a:rPr>
                      <m:t>𝒕𝒐𝒑</m:t>
                    </m:r>
                  </m:oMath>
                </a14:m>
                <a:endParaRPr lang="en-US"/>
              </a:p>
            </p:txBody>
          </p:sp>
        </mc:Choice>
        <mc:Fallback xmlns="">
          <p:sp>
            <p:nvSpPr>
              <p:cNvPr id="2" name="Title 1">
                <a:extLst>
                  <a:ext uri="{FF2B5EF4-FFF2-40B4-BE49-F238E27FC236}">
                    <a16:creationId xmlns:a16="http://schemas.microsoft.com/office/drawing/2014/main" id="{8596AEC8-592D-1C65-1FEE-96E03A482576}"/>
                  </a:ext>
                </a:extLst>
              </p:cNvPr>
              <p:cNvSpPr>
                <a:spLocks noGrp="1" noRot="1" noChangeAspect="1" noMove="1" noResize="1" noEditPoints="1" noAdjustHandles="1" noChangeArrowheads="1" noChangeShapeType="1" noTextEdit="1"/>
              </p:cNvSpPr>
              <p:nvPr>
                <p:ph type="title"/>
              </p:nvPr>
            </p:nvSpPr>
            <p:spPr>
              <a:blipFill>
                <a:blip r:embed="rId3"/>
                <a:stretch>
                  <a:fillRect l="-2319"/>
                </a:stretch>
              </a:blipFill>
            </p:spPr>
            <p:txBody>
              <a:bodyPr/>
              <a:lstStyle/>
              <a:p>
                <a:r>
                  <a:rPr lang="en-US">
                    <a:noFill/>
                  </a:rPr>
                  <a:t> </a:t>
                </a:r>
              </a:p>
            </p:txBody>
          </p:sp>
        </mc:Fallback>
      </mc:AlternateContent>
      <p:sp>
        <p:nvSpPr>
          <p:cNvPr id="3" name="Footer Placeholder 2">
            <a:extLst>
              <a:ext uri="{FF2B5EF4-FFF2-40B4-BE49-F238E27FC236}">
                <a16:creationId xmlns:a16="http://schemas.microsoft.com/office/drawing/2014/main" id="{8FC44B3C-337D-37D4-BB36-BCC2A624341C}"/>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18AF3714-26EB-98BE-A020-8BCCFFA6958B}"/>
              </a:ext>
            </a:extLst>
          </p:cNvPr>
          <p:cNvSpPr>
            <a:spLocks noGrp="1"/>
          </p:cNvSpPr>
          <p:nvPr>
            <p:ph type="sldNum" sz="quarter" idx="12"/>
          </p:nvPr>
        </p:nvSpPr>
        <p:spPr/>
        <p:txBody>
          <a:bodyPr/>
          <a:lstStyle/>
          <a:p>
            <a:fld id="{D6613A7F-0203-41AF-A3C3-48408D8E7155}" type="slidenum">
              <a:rPr lang="en-US" smtClean="0"/>
              <a:pPr/>
              <a:t>12</a:t>
            </a:fld>
            <a:endParaRPr lang="en-US"/>
          </a:p>
        </p:txBody>
      </p:sp>
      <p:sp>
        <p:nvSpPr>
          <p:cNvPr id="5" name="Rectangle 4">
            <a:extLst>
              <a:ext uri="{FF2B5EF4-FFF2-40B4-BE49-F238E27FC236}">
                <a16:creationId xmlns:a16="http://schemas.microsoft.com/office/drawing/2014/main" id="{C8C2681D-B455-4226-E7BE-74332D9A7529}"/>
              </a:ext>
            </a:extLst>
          </p:cNvPr>
          <p:cNvSpPr/>
          <p:nvPr/>
        </p:nvSpPr>
        <p:spPr>
          <a:xfrm>
            <a:off x="2914650" y="2619376"/>
            <a:ext cx="2257425" cy="2257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C2FB768-0F55-3627-11DF-AA565C292A83}"/>
              </a:ext>
            </a:extLst>
          </p:cNvPr>
          <p:cNvSpPr/>
          <p:nvPr/>
        </p:nvSpPr>
        <p:spPr>
          <a:xfrm>
            <a:off x="5429250" y="2619376"/>
            <a:ext cx="2257425" cy="2257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1F8FCCE-4130-BFAE-0EDD-A8FC75413750}"/>
              </a:ext>
            </a:extLst>
          </p:cNvPr>
          <p:cNvSpPr/>
          <p:nvPr/>
        </p:nvSpPr>
        <p:spPr>
          <a:xfrm>
            <a:off x="7959725" y="3108326"/>
            <a:ext cx="1095375" cy="1095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8535600-8BE7-48EE-4493-30D0BA7CAB15}"/>
              </a:ext>
            </a:extLst>
          </p:cNvPr>
          <p:cNvSpPr/>
          <p:nvPr/>
        </p:nvSpPr>
        <p:spPr>
          <a:xfrm>
            <a:off x="9328150" y="3198019"/>
            <a:ext cx="909639" cy="9096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885188A-169F-7230-DEB5-D5305113D68D}"/>
              </a:ext>
            </a:extLst>
          </p:cNvPr>
          <p:cNvSpPr/>
          <p:nvPr/>
        </p:nvSpPr>
        <p:spPr>
          <a:xfrm>
            <a:off x="10510839" y="3402804"/>
            <a:ext cx="500066" cy="500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E64382A6-5113-78C3-EDAD-CF108EC811A7}"/>
              </a:ext>
            </a:extLst>
          </p:cNvPr>
          <p:cNvPicPr>
            <a:picLocks noChangeAspect="1"/>
          </p:cNvPicPr>
          <p:nvPr/>
        </p:nvPicPr>
        <p:blipFill>
          <a:blip r:embed="rId4"/>
          <a:stretch>
            <a:fillRect/>
          </a:stretch>
        </p:blipFill>
        <p:spPr>
          <a:xfrm>
            <a:off x="296372" y="3040968"/>
            <a:ext cx="2060853" cy="1490439"/>
          </a:xfrm>
          <a:prstGeom prst="rect">
            <a:avLst/>
          </a:prstGeom>
        </p:spPr>
      </p:pic>
      <p:sp>
        <p:nvSpPr>
          <p:cNvPr id="12" name="Arrow: Right 11">
            <a:extLst>
              <a:ext uri="{FF2B5EF4-FFF2-40B4-BE49-F238E27FC236}">
                <a16:creationId xmlns:a16="http://schemas.microsoft.com/office/drawing/2014/main" id="{EABC763A-7A74-CF08-EC3E-7502BAA71A1E}"/>
              </a:ext>
            </a:extLst>
          </p:cNvPr>
          <p:cNvSpPr/>
          <p:nvPr/>
        </p:nvSpPr>
        <p:spPr>
          <a:xfrm>
            <a:off x="2450305" y="3519466"/>
            <a:ext cx="359940" cy="383406"/>
          </a:xfrm>
          <a:prstGeom prst="rightArrow">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F114AD86-CE9C-387C-2DDE-2B6A2B1D3D6B}"/>
                  </a:ext>
                </a:extLst>
              </p14:cNvPr>
              <p14:cNvContentPartPr/>
              <p14:nvPr/>
            </p14:nvContentPartPr>
            <p14:xfrm>
              <a:off x="7867770" y="4254375"/>
              <a:ext cx="478080" cy="1737000"/>
            </p14:xfrm>
          </p:contentPart>
        </mc:Choice>
        <mc:Fallback xmlns="">
          <p:pic>
            <p:nvPicPr>
              <p:cNvPr id="13" name="Ink 12">
                <a:extLst>
                  <a:ext uri="{FF2B5EF4-FFF2-40B4-BE49-F238E27FC236}">
                    <a16:creationId xmlns:a16="http://schemas.microsoft.com/office/drawing/2014/main" id="{F114AD86-CE9C-387C-2DDE-2B6A2B1D3D6B}"/>
                  </a:ext>
                </a:extLst>
              </p:cNvPr>
              <p:cNvPicPr/>
              <p:nvPr/>
            </p:nvPicPr>
            <p:blipFill>
              <a:blip r:embed="rId6"/>
              <a:stretch>
                <a:fillRect/>
              </a:stretch>
            </p:blipFill>
            <p:spPr>
              <a:xfrm>
                <a:off x="7858770" y="4245375"/>
                <a:ext cx="495720" cy="1754640"/>
              </a:xfrm>
              <a:prstGeom prst="rect">
                <a:avLst/>
              </a:prstGeom>
            </p:spPr>
          </p:pic>
        </mc:Fallback>
      </mc:AlternateContent>
      <p:sp>
        <p:nvSpPr>
          <p:cNvPr id="16" name="Left Brace 15">
            <a:extLst>
              <a:ext uri="{FF2B5EF4-FFF2-40B4-BE49-F238E27FC236}">
                <a16:creationId xmlns:a16="http://schemas.microsoft.com/office/drawing/2014/main" id="{D7B5B79A-3C49-A308-CB7A-CE88B193AEB8}"/>
              </a:ext>
            </a:extLst>
          </p:cNvPr>
          <p:cNvSpPr/>
          <p:nvPr/>
        </p:nvSpPr>
        <p:spPr>
          <a:xfrm rot="5400000">
            <a:off x="6802664" y="-1706898"/>
            <a:ext cx="326571" cy="7912099"/>
          </a:xfrm>
          <a:prstGeom prst="leftBrace">
            <a:avLst>
              <a:gd name="adj1" fmla="val 61667"/>
              <a:gd name="adj2" fmla="val 49295"/>
            </a:avLst>
          </a:prstGeom>
          <a:ln w="571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75924CB-0C72-BAFE-9657-47410ED83EA0}"/>
                  </a:ext>
                </a:extLst>
              </p:cNvPr>
              <p:cNvSpPr txBox="1"/>
              <p:nvPr/>
            </p:nvSpPr>
            <p:spPr>
              <a:xfrm>
                <a:off x="5686425" y="1669770"/>
                <a:ext cx="2622549"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rPr>
                      <m:t>𝑁</m:t>
                    </m:r>
                  </m:oMath>
                </a14:m>
                <a:r>
                  <a:rPr lang="en-US"/>
                  <a:t> total layers</a:t>
                </a:r>
              </a:p>
            </p:txBody>
          </p:sp>
        </mc:Choice>
        <mc:Fallback xmlns="">
          <p:sp>
            <p:nvSpPr>
              <p:cNvPr id="17" name="TextBox 16">
                <a:extLst>
                  <a:ext uri="{FF2B5EF4-FFF2-40B4-BE49-F238E27FC236}">
                    <a16:creationId xmlns:a16="http://schemas.microsoft.com/office/drawing/2014/main" id="{475924CB-0C72-BAFE-9657-47410ED83EA0}"/>
                  </a:ext>
                </a:extLst>
              </p:cNvPr>
              <p:cNvSpPr txBox="1">
                <a:spLocks noRot="1" noChangeAspect="1" noMove="1" noResize="1" noEditPoints="1" noAdjustHandles="1" noChangeArrowheads="1" noChangeShapeType="1" noTextEdit="1"/>
              </p:cNvSpPr>
              <p:nvPr/>
            </p:nvSpPr>
            <p:spPr>
              <a:xfrm>
                <a:off x="5686425" y="1669770"/>
                <a:ext cx="2622549" cy="369332"/>
              </a:xfrm>
              <a:prstGeom prst="rect">
                <a:avLst/>
              </a:prstGeom>
              <a:blipFill>
                <a:blip r:embed="rId7"/>
                <a:stretch>
                  <a:fillRect t="-10000" b="-26667"/>
                </a:stretch>
              </a:blipFill>
            </p:spPr>
            <p:txBody>
              <a:bodyPr/>
              <a:lstStyle/>
              <a:p>
                <a:r>
                  <a:rPr lang="en-US">
                    <a:noFill/>
                  </a:rPr>
                  <a:t> </a:t>
                </a:r>
              </a:p>
            </p:txBody>
          </p:sp>
        </mc:Fallback>
      </mc:AlternateContent>
      <p:sp>
        <p:nvSpPr>
          <p:cNvPr id="18" name="Left Brace 17">
            <a:extLst>
              <a:ext uri="{FF2B5EF4-FFF2-40B4-BE49-F238E27FC236}">
                <a16:creationId xmlns:a16="http://schemas.microsoft.com/office/drawing/2014/main" id="{4482D700-7A56-E6BC-5FD9-338B57B539C1}"/>
              </a:ext>
            </a:extLst>
          </p:cNvPr>
          <p:cNvSpPr/>
          <p:nvPr/>
        </p:nvSpPr>
        <p:spPr>
          <a:xfrm rot="16200000">
            <a:off x="5118327" y="2844341"/>
            <a:ext cx="326571" cy="4676775"/>
          </a:xfrm>
          <a:prstGeom prst="leftBrace">
            <a:avLst>
              <a:gd name="adj1" fmla="val 61667"/>
              <a:gd name="adj2" fmla="val 49295"/>
            </a:avLst>
          </a:prstGeom>
          <a:ln w="571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1C3976E-F643-2FB0-68C0-88CCB424093C}"/>
                  </a:ext>
                </a:extLst>
              </p:cNvPr>
              <p:cNvSpPr txBox="1"/>
              <p:nvPr/>
            </p:nvSpPr>
            <p:spPr>
              <a:xfrm>
                <a:off x="3970337" y="5425561"/>
                <a:ext cx="2622549" cy="369332"/>
              </a:xfrm>
              <a:prstGeom prst="rect">
                <a:avLst/>
              </a:prstGeom>
              <a:noFill/>
            </p:spPr>
            <p:txBody>
              <a:bodyPr wrap="square" rtlCol="0">
                <a:spAutoFit/>
              </a:bodyPr>
              <a:lstStyle/>
              <a:p>
                <a:pPr algn="ctr"/>
                <a14:m>
                  <m:oMath xmlns:m="http://schemas.openxmlformats.org/officeDocument/2006/math">
                    <m:r>
                      <a:rPr lang="en-US" b="0" i="1" smtClean="0">
                        <a:latin typeface="Cambria Math" panose="02040503050406030204" pitchFamily="18" charset="0"/>
                      </a:rPr>
                      <m:t>𝑘</m:t>
                    </m:r>
                  </m:oMath>
                </a14:m>
                <a:r>
                  <a:rPr lang="en-US"/>
                  <a:t> layers in </a:t>
                </a:r>
                <a14:m>
                  <m:oMath xmlns:m="http://schemas.openxmlformats.org/officeDocument/2006/math">
                    <m:r>
                      <a:rPr lang="en-US" b="0" i="1" smtClean="0">
                        <a:latin typeface="Cambria Math" panose="02040503050406030204" pitchFamily="18" charset="0"/>
                      </a:rPr>
                      <m:t>𝑁𝑁</m:t>
                    </m:r>
                    <m:r>
                      <a:rPr lang="en-US" b="0" i="1" smtClean="0">
                        <a:latin typeface="Cambria Math" panose="02040503050406030204" pitchFamily="18" charset="0"/>
                      </a:rPr>
                      <m:t>.</m:t>
                    </m:r>
                    <m:r>
                      <a:rPr lang="en-US" b="0" i="1" smtClean="0">
                        <a:latin typeface="Cambria Math" panose="02040503050406030204" pitchFamily="18" charset="0"/>
                      </a:rPr>
                      <m:t>𝑡𝑜𝑝</m:t>
                    </m:r>
                  </m:oMath>
                </a14:m>
                <a:endParaRPr lang="en-US"/>
              </a:p>
            </p:txBody>
          </p:sp>
        </mc:Choice>
        <mc:Fallback xmlns="">
          <p:sp>
            <p:nvSpPr>
              <p:cNvPr id="19" name="TextBox 18">
                <a:extLst>
                  <a:ext uri="{FF2B5EF4-FFF2-40B4-BE49-F238E27FC236}">
                    <a16:creationId xmlns:a16="http://schemas.microsoft.com/office/drawing/2014/main" id="{01C3976E-F643-2FB0-68C0-88CCB424093C}"/>
                  </a:ext>
                </a:extLst>
              </p:cNvPr>
              <p:cNvSpPr txBox="1">
                <a:spLocks noRot="1" noChangeAspect="1" noMove="1" noResize="1" noEditPoints="1" noAdjustHandles="1" noChangeArrowheads="1" noChangeShapeType="1" noTextEdit="1"/>
              </p:cNvSpPr>
              <p:nvPr/>
            </p:nvSpPr>
            <p:spPr>
              <a:xfrm>
                <a:off x="3970337" y="5425561"/>
                <a:ext cx="2622549" cy="369332"/>
              </a:xfrm>
              <a:prstGeom prst="rect">
                <a:avLst/>
              </a:prstGeom>
              <a:blipFill>
                <a:blip r:embed="rId8"/>
                <a:stretch>
                  <a:fillRect t="-8197" b="-24590"/>
                </a:stretch>
              </a:blipFill>
            </p:spPr>
            <p:txBody>
              <a:bodyPr/>
              <a:lstStyle/>
              <a:p>
                <a:r>
                  <a:rPr lang="en-US">
                    <a:noFill/>
                  </a:rPr>
                  <a:t> </a:t>
                </a:r>
              </a:p>
            </p:txBody>
          </p:sp>
        </mc:Fallback>
      </mc:AlternateContent>
    </p:spTree>
    <p:extLst>
      <p:ext uri="{BB962C8B-B14F-4D97-AF65-F5344CB8AC3E}">
        <p14:creationId xmlns:p14="http://schemas.microsoft.com/office/powerpoint/2010/main" val="110595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drawProgress</p:attrName>
                                        </p:attrNameLst>
                                      </p:cBhvr>
                                      <p:tavLst>
                                        <p:tav tm="0">
                                          <p:val>
                                            <p:fltVal val="0"/>
                                          </p:val>
                                        </p:tav>
                                        <p:tav tm="100000">
                                          <p:val>
                                            <p:fltVal val="1"/>
                                          </p:val>
                                        </p:tav>
                                      </p:tavLst>
                                    </p:anim>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8596AEC8-592D-1C65-1FEE-96E03A482576}"/>
                  </a:ext>
                </a:extLst>
              </p:cNvPr>
              <p:cNvSpPr>
                <a:spLocks noGrp="1"/>
              </p:cNvSpPr>
              <p:nvPr>
                <p:ph type="title"/>
              </p:nvPr>
            </p:nvSpPr>
            <p:spPr/>
            <p:txBody>
              <a:bodyPr/>
              <a:lstStyle/>
              <a:p>
                <a:r>
                  <a:rPr lang="en-US"/>
                  <a:t>How to choose the layers in </a:t>
                </a:r>
                <a14:m>
                  <m:oMath xmlns:m="http://schemas.openxmlformats.org/officeDocument/2006/math">
                    <m:r>
                      <a:rPr lang="en-US" b="1" i="1" smtClean="0">
                        <a:latin typeface="Cambria Math" panose="02040503050406030204" pitchFamily="18" charset="0"/>
                      </a:rPr>
                      <m:t>𝑵𝑵</m:t>
                    </m:r>
                    <m:r>
                      <a:rPr lang="en-US" b="1" i="1" smtClean="0">
                        <a:latin typeface="Cambria Math" panose="02040503050406030204" pitchFamily="18" charset="0"/>
                      </a:rPr>
                      <m:t>.</m:t>
                    </m:r>
                    <m:r>
                      <a:rPr lang="en-US" b="1" i="1" smtClean="0">
                        <a:latin typeface="Cambria Math" panose="02040503050406030204" pitchFamily="18" charset="0"/>
                      </a:rPr>
                      <m:t>𝒕𝒐𝒑</m:t>
                    </m:r>
                  </m:oMath>
                </a14:m>
                <a:endParaRPr lang="en-US"/>
              </a:p>
            </p:txBody>
          </p:sp>
        </mc:Choice>
        <mc:Fallback xmlns="">
          <p:sp>
            <p:nvSpPr>
              <p:cNvPr id="2" name="Title 1">
                <a:extLst>
                  <a:ext uri="{FF2B5EF4-FFF2-40B4-BE49-F238E27FC236}">
                    <a16:creationId xmlns:a16="http://schemas.microsoft.com/office/drawing/2014/main" id="{8596AEC8-592D-1C65-1FEE-96E03A482576}"/>
                  </a:ext>
                </a:extLst>
              </p:cNvPr>
              <p:cNvSpPr>
                <a:spLocks noGrp="1" noRot="1" noChangeAspect="1" noMove="1" noResize="1" noEditPoints="1" noAdjustHandles="1" noChangeArrowheads="1" noChangeShapeType="1" noTextEdit="1"/>
              </p:cNvSpPr>
              <p:nvPr>
                <p:ph type="title"/>
              </p:nvPr>
            </p:nvSpPr>
            <p:spPr>
              <a:blipFill>
                <a:blip r:embed="rId3"/>
                <a:stretch>
                  <a:fillRect l="-2319"/>
                </a:stretch>
              </a:blipFill>
            </p:spPr>
            <p:txBody>
              <a:bodyPr/>
              <a:lstStyle/>
              <a:p>
                <a:r>
                  <a:rPr lang="en-US">
                    <a:noFill/>
                  </a:rPr>
                  <a:t> </a:t>
                </a:r>
              </a:p>
            </p:txBody>
          </p:sp>
        </mc:Fallback>
      </mc:AlternateContent>
      <p:sp>
        <p:nvSpPr>
          <p:cNvPr id="3" name="Footer Placeholder 2">
            <a:extLst>
              <a:ext uri="{FF2B5EF4-FFF2-40B4-BE49-F238E27FC236}">
                <a16:creationId xmlns:a16="http://schemas.microsoft.com/office/drawing/2014/main" id="{8FC44B3C-337D-37D4-BB36-BCC2A624341C}"/>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18AF3714-26EB-98BE-A020-8BCCFFA6958B}"/>
              </a:ext>
            </a:extLst>
          </p:cNvPr>
          <p:cNvSpPr>
            <a:spLocks noGrp="1"/>
          </p:cNvSpPr>
          <p:nvPr>
            <p:ph type="sldNum" sz="quarter" idx="12"/>
          </p:nvPr>
        </p:nvSpPr>
        <p:spPr/>
        <p:txBody>
          <a:bodyPr/>
          <a:lstStyle/>
          <a:p>
            <a:fld id="{D6613A7F-0203-41AF-A3C3-48408D8E7155}" type="slidenum">
              <a:rPr lang="en-US" smtClean="0"/>
              <a:pPr/>
              <a:t>13</a:t>
            </a:fld>
            <a:endParaRPr lang="en-US"/>
          </a:p>
        </p:txBody>
      </p:sp>
      <p:sp>
        <p:nvSpPr>
          <p:cNvPr id="5" name="Rectangle 4">
            <a:extLst>
              <a:ext uri="{FF2B5EF4-FFF2-40B4-BE49-F238E27FC236}">
                <a16:creationId xmlns:a16="http://schemas.microsoft.com/office/drawing/2014/main" id="{C8C2681D-B455-4226-E7BE-74332D9A7529}"/>
              </a:ext>
            </a:extLst>
          </p:cNvPr>
          <p:cNvSpPr/>
          <p:nvPr/>
        </p:nvSpPr>
        <p:spPr>
          <a:xfrm>
            <a:off x="504825" y="2390776"/>
            <a:ext cx="2257425" cy="2257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31E5ACD-0B7F-EE3B-D05E-75AC2BC3CE07}"/>
                  </a:ext>
                </a:extLst>
              </p:cNvPr>
              <p:cNvSpPr txBox="1"/>
              <p:nvPr/>
            </p:nvSpPr>
            <p:spPr>
              <a:xfrm>
                <a:off x="421914" y="3273844"/>
                <a:ext cx="2423246" cy="4912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𝑖</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𝑎𝐸</m:t>
                          </m:r>
                        </m:e>
                        <m:sub>
                          <m:r>
                            <a:rPr lang="en-US" sz="2400" b="0" i="1" smtClean="0">
                              <a:latin typeface="Cambria Math" panose="02040503050406030204" pitchFamily="18" charset="0"/>
                            </a:rPr>
                            <m:t>𝑐</m:t>
                          </m:r>
                          <m:r>
                            <a:rPr lang="en-US" sz="2400" b="0" i="1" smtClean="0">
                              <a:latin typeface="Cambria Math" panose="02040503050406030204" pitchFamily="18" charset="0"/>
                            </a:rPr>
                            <m:t>,</m:t>
                          </m:r>
                          <m:r>
                            <a:rPr lang="en-US" sz="2400" b="0" i="1" smtClean="0">
                              <a:latin typeface="Cambria Math" panose="02040503050406030204" pitchFamily="18" charset="0"/>
                            </a:rPr>
                            <m:t>𝑖</m:t>
                          </m:r>
                        </m:sub>
                      </m:sSub>
                      <m:r>
                        <a:rPr lang="en-US" sz="2400" b="0" i="1" smtClean="0">
                          <a:latin typeface="Cambria Math" panose="02040503050406030204" pitchFamily="18" charset="0"/>
                        </a:rPr>
                        <m:t>+</m:t>
                      </m:r>
                      <m:r>
                        <a:rPr lang="en-US" sz="2400" b="0" i="1" smtClean="0">
                          <a:latin typeface="Cambria Math" panose="02040503050406030204" pitchFamily="18" charset="0"/>
                        </a:rPr>
                        <m:t>𝐶</m:t>
                      </m:r>
                    </m:oMath>
                  </m:oMathPara>
                </a14:m>
                <a:endParaRPr lang="en-US"/>
              </a:p>
            </p:txBody>
          </p:sp>
        </mc:Choice>
        <mc:Fallback xmlns="">
          <p:sp>
            <p:nvSpPr>
              <p:cNvPr id="11" name="TextBox 10">
                <a:extLst>
                  <a:ext uri="{FF2B5EF4-FFF2-40B4-BE49-F238E27FC236}">
                    <a16:creationId xmlns:a16="http://schemas.microsoft.com/office/drawing/2014/main" id="{D31E5ACD-0B7F-EE3B-D05E-75AC2BC3CE07}"/>
                  </a:ext>
                </a:extLst>
              </p:cNvPr>
              <p:cNvSpPr txBox="1">
                <a:spLocks noRot="1" noChangeAspect="1" noMove="1" noResize="1" noEditPoints="1" noAdjustHandles="1" noChangeArrowheads="1" noChangeShapeType="1" noTextEdit="1"/>
              </p:cNvSpPr>
              <p:nvPr/>
            </p:nvSpPr>
            <p:spPr>
              <a:xfrm>
                <a:off x="421914" y="3273844"/>
                <a:ext cx="2423246" cy="491288"/>
              </a:xfrm>
              <a:prstGeom prst="rect">
                <a:avLst/>
              </a:prstGeom>
              <a:blipFill>
                <a:blip r:embed="rId4"/>
                <a:stretch>
                  <a:fillRect b="-123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Speech Bubble: Rectangle 13">
                <a:extLst>
                  <a:ext uri="{FF2B5EF4-FFF2-40B4-BE49-F238E27FC236}">
                    <a16:creationId xmlns:a16="http://schemas.microsoft.com/office/drawing/2014/main" id="{CA40404D-7369-A36A-0210-6EBC8D45080E}"/>
                  </a:ext>
                </a:extLst>
              </p:cNvPr>
              <p:cNvSpPr/>
              <p:nvPr/>
            </p:nvSpPr>
            <p:spPr>
              <a:xfrm>
                <a:off x="2845160" y="4394070"/>
                <a:ext cx="3089565" cy="2003844"/>
              </a:xfrm>
              <a:prstGeom prst="wedgeRectCallout">
                <a:avLst>
                  <a:gd name="adj1" fmla="val -89417"/>
                  <a:gd name="adj2" fmla="val -84520"/>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14:m>
                  <m:oMath xmlns:m="http://schemas.openxmlformats.org/officeDocument/2006/math">
                    <m:r>
                      <a:rPr lang="en-US" sz="2800" b="0" i="1" dirty="0" smtClean="0">
                        <a:latin typeface="Cambria Math" panose="02040503050406030204" pitchFamily="18" charset="0"/>
                      </a:rPr>
                      <m:t>𝑎</m:t>
                    </m:r>
                    <m:r>
                      <a:rPr lang="en-US" sz="2800" b="0" i="1" dirty="0" smtClean="0">
                        <a:latin typeface="Cambria Math" panose="02040503050406030204" pitchFamily="18" charset="0"/>
                      </a:rPr>
                      <m:t>∝</m:t>
                    </m:r>
                    <m:f>
                      <m:fPr>
                        <m:ctrlPr>
                          <a:rPr lang="en-US" sz="2800" b="0" i="1" dirty="0" smtClean="0">
                            <a:latin typeface="Cambria Math" panose="02040503050406030204" pitchFamily="18" charset="0"/>
                          </a:rPr>
                        </m:ctrlPr>
                      </m:fPr>
                      <m:num>
                        <m:r>
                          <a:rPr lang="en-US" sz="2800" b="0" i="1" dirty="0" smtClean="0">
                            <a:latin typeface="Cambria Math" panose="02040503050406030204" pitchFamily="18" charset="0"/>
                          </a:rPr>
                          <m:t>𝐴𝑜𝐼</m:t>
                        </m:r>
                        <m:r>
                          <a:rPr lang="en-US" sz="2800" b="0" i="1" dirty="0" smtClean="0">
                            <a:latin typeface="Cambria Math" panose="02040503050406030204" pitchFamily="18" charset="0"/>
                          </a:rPr>
                          <m:t> </m:t>
                        </m:r>
                        <m:r>
                          <a:rPr lang="en-US" sz="2800" b="0" i="1" dirty="0" smtClean="0">
                            <a:latin typeface="Cambria Math" panose="02040503050406030204" pitchFamily="18" charset="0"/>
                          </a:rPr>
                          <m:t>𝐴𝑟𝑒𝑎</m:t>
                        </m:r>
                      </m:num>
                      <m:den>
                        <m:r>
                          <a:rPr lang="en-US" sz="2800" b="0" i="1" dirty="0" smtClean="0">
                            <a:latin typeface="Cambria Math" panose="02040503050406030204" pitchFamily="18" charset="0"/>
                          </a:rPr>
                          <m:t>𝐼𝑚𝑎𝑔𝑒</m:t>
                        </m:r>
                        <m:r>
                          <a:rPr lang="en-US" sz="2800" b="0" i="1" dirty="0" smtClean="0">
                            <a:latin typeface="Cambria Math" panose="02040503050406030204" pitchFamily="18" charset="0"/>
                          </a:rPr>
                          <m:t> </m:t>
                        </m:r>
                        <m:r>
                          <a:rPr lang="en-US" sz="2800" b="0" i="1" dirty="0" smtClean="0">
                            <a:latin typeface="Cambria Math" panose="02040503050406030204" pitchFamily="18" charset="0"/>
                          </a:rPr>
                          <m:t>𝐴𝑟𝑒𝑎</m:t>
                        </m:r>
                      </m:den>
                    </m:f>
                  </m:oMath>
                </a14:m>
                <a:r>
                  <a:rPr lang="en-US" sz="2800"/>
                  <a:t> </a:t>
                </a:r>
              </a:p>
            </p:txBody>
          </p:sp>
        </mc:Choice>
        <mc:Fallback xmlns="">
          <p:sp>
            <p:nvSpPr>
              <p:cNvPr id="14" name="Speech Bubble: Rectangle 13">
                <a:extLst>
                  <a:ext uri="{FF2B5EF4-FFF2-40B4-BE49-F238E27FC236}">
                    <a16:creationId xmlns:a16="http://schemas.microsoft.com/office/drawing/2014/main" id="{CA40404D-7369-A36A-0210-6EBC8D45080E}"/>
                  </a:ext>
                </a:extLst>
              </p:cNvPr>
              <p:cNvSpPr>
                <a:spLocks noRot="1" noChangeAspect="1" noMove="1" noResize="1" noEditPoints="1" noAdjustHandles="1" noChangeArrowheads="1" noChangeShapeType="1" noTextEdit="1"/>
              </p:cNvSpPr>
              <p:nvPr/>
            </p:nvSpPr>
            <p:spPr>
              <a:xfrm>
                <a:off x="2845160" y="4394070"/>
                <a:ext cx="3089565" cy="2003844"/>
              </a:xfrm>
              <a:prstGeom prst="wedgeRectCallout">
                <a:avLst>
                  <a:gd name="adj1" fmla="val -89417"/>
                  <a:gd name="adj2" fmla="val -84520"/>
                </a:avLst>
              </a:prstGeom>
              <a:blipFill>
                <a:blip r:embed="rId5"/>
                <a:stretch>
                  <a:fillRect/>
                </a:stretch>
              </a:blipFill>
            </p:spPr>
            <p:txBody>
              <a:bodyPr/>
              <a:lstStyle/>
              <a:p>
                <a:r>
                  <a:rPr lang="en-US">
                    <a:noFill/>
                  </a:rPr>
                  <a:t> </a:t>
                </a:r>
              </a:p>
            </p:txBody>
          </p:sp>
        </mc:Fallback>
      </mc:AlternateContent>
      <p:sp>
        <p:nvSpPr>
          <p:cNvPr id="15" name="Speech Bubble: Rectangle 14">
            <a:extLst>
              <a:ext uri="{FF2B5EF4-FFF2-40B4-BE49-F238E27FC236}">
                <a16:creationId xmlns:a16="http://schemas.microsoft.com/office/drawing/2014/main" id="{A4207C90-B2CE-47ED-88AA-56E14D27DC12}"/>
              </a:ext>
            </a:extLst>
          </p:cNvPr>
          <p:cNvSpPr/>
          <p:nvPr/>
        </p:nvSpPr>
        <p:spPr>
          <a:xfrm>
            <a:off x="3663661" y="2304776"/>
            <a:ext cx="2778991" cy="1774825"/>
          </a:xfrm>
          <a:prstGeom prst="wedgeRectCallout">
            <a:avLst>
              <a:gd name="adj1" fmla="val -87734"/>
              <a:gd name="adj2" fmla="val 1709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800"/>
              <a:t>Overhead from focused conv</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BB923A5-B442-44E3-AE1E-D406FC711474}"/>
                  </a:ext>
                </a:extLst>
              </p:cNvPr>
              <p:cNvSpPr txBox="1"/>
              <p:nvPr/>
            </p:nvSpPr>
            <p:spPr>
              <a:xfrm>
                <a:off x="6496915" y="2708433"/>
                <a:ext cx="5403273" cy="11308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a:rPr lang="en-US" sz="2400" b="0" i="1" smtClean="0">
                              <a:latin typeface="Cambria Math" panose="02040503050406030204" pitchFamily="18" charset="0"/>
                            </a:rPr>
                            <m:t>𝑡𝑜𝑡𝑎𝑙</m:t>
                          </m:r>
                        </m:sub>
                      </m:sSub>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𝑁</m:t>
                          </m:r>
                          <m:r>
                            <a:rPr lang="en-US" sz="2400" b="0" i="1" smtClean="0">
                              <a:latin typeface="Cambria Math" panose="02040503050406030204" pitchFamily="18" charset="0"/>
                            </a:rPr>
                            <m:t>−</m:t>
                          </m:r>
                          <m:r>
                            <a:rPr lang="en-US" sz="2400" b="0" i="1" smtClean="0">
                              <a:latin typeface="Cambria Math" panose="02040503050406030204" pitchFamily="18" charset="0"/>
                            </a:rPr>
                            <m:t>𝑘</m:t>
                          </m:r>
                        </m:e>
                      </m:d>
                      <m:r>
                        <a:rPr lang="en-US" sz="2400" b="0" i="1" smtClean="0">
                          <a:latin typeface="Cambria Math" panose="02040503050406030204" pitchFamily="18" charset="0"/>
                        </a:rPr>
                        <m:t>𝑐</m:t>
                      </m:r>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𝑛</m:t>
                          </m:r>
                        </m:sup>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a:rPr lang="en-US" sz="2400" b="0" i="1" smtClean="0">
                                  <a:latin typeface="Cambria Math" panose="02040503050406030204" pitchFamily="18" charset="0"/>
                                </a:rPr>
                                <m:t>𝑐</m:t>
                              </m:r>
                              <m:r>
                                <a:rPr lang="en-US" sz="2400" b="0" i="1" smtClean="0">
                                  <a:latin typeface="Cambria Math" panose="02040503050406030204" pitchFamily="18" charset="0"/>
                                </a:rPr>
                                <m:t>,</m:t>
                              </m:r>
                              <m:r>
                                <a:rPr lang="en-US" sz="2400" b="0" i="1" smtClean="0">
                                  <a:latin typeface="Cambria Math" panose="02040503050406030204" pitchFamily="18" charset="0"/>
                                </a:rPr>
                                <m:t>𝑖</m:t>
                              </m:r>
                            </m:sub>
                          </m:sSub>
                        </m:e>
                      </m:nary>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m:t>
                          </m:r>
                          <m:r>
                            <a:rPr lang="en-US" sz="2400" b="0" i="1" smtClean="0">
                              <a:latin typeface="Cambria Math" panose="02040503050406030204" pitchFamily="18" charset="0"/>
                            </a:rPr>
                            <m:t>𝑛</m:t>
                          </m:r>
                          <m:r>
                            <a:rPr lang="en-US" sz="2400" b="0" i="1" smtClean="0">
                              <a:latin typeface="Cambria Math" panose="02040503050406030204" pitchFamily="18" charset="0"/>
                            </a:rPr>
                            <m:t>+1</m:t>
                          </m:r>
                        </m:sub>
                        <m:sup>
                          <m:r>
                            <a:rPr lang="en-US" sz="2400" b="0" i="1" smtClean="0">
                              <a:latin typeface="Cambria Math" panose="02040503050406030204" pitchFamily="18" charset="0"/>
                            </a:rPr>
                            <m:t>𝑁</m:t>
                          </m:r>
                        </m:sup>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𝑖</m:t>
                              </m:r>
                            </m:sub>
                          </m:sSub>
                        </m:e>
                      </m:nary>
                    </m:oMath>
                  </m:oMathPara>
                </a14:m>
                <a:endParaRPr lang="en-US" sz="2400"/>
              </a:p>
            </p:txBody>
          </p:sp>
        </mc:Choice>
        <mc:Fallback xmlns="">
          <p:sp>
            <p:nvSpPr>
              <p:cNvPr id="17" name="TextBox 16">
                <a:extLst>
                  <a:ext uri="{FF2B5EF4-FFF2-40B4-BE49-F238E27FC236}">
                    <a16:creationId xmlns:a16="http://schemas.microsoft.com/office/drawing/2014/main" id="{DBB923A5-B442-44E3-AE1E-D406FC711474}"/>
                  </a:ext>
                </a:extLst>
              </p:cNvPr>
              <p:cNvSpPr txBox="1">
                <a:spLocks noRot="1" noChangeAspect="1" noMove="1" noResize="1" noEditPoints="1" noAdjustHandles="1" noChangeArrowheads="1" noChangeShapeType="1" noTextEdit="1"/>
              </p:cNvSpPr>
              <p:nvPr/>
            </p:nvSpPr>
            <p:spPr>
              <a:xfrm>
                <a:off x="6496915" y="2708433"/>
                <a:ext cx="5403273" cy="113082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06349D3-2965-5094-D949-7C9B1597784F}"/>
                  </a:ext>
                </a:extLst>
              </p:cNvPr>
              <p:cNvSpPr txBox="1"/>
              <p:nvPr/>
            </p:nvSpPr>
            <p:spPr>
              <a:xfrm>
                <a:off x="6257277" y="5211326"/>
                <a:ext cx="5123543" cy="369332"/>
              </a:xfrm>
              <a:prstGeom prst="rect">
                <a:avLst/>
              </a:prstGeom>
              <a:noFill/>
            </p:spPr>
            <p:txBody>
              <a:bodyPr wrap="square" rtlCol="0">
                <a:spAutoFit/>
              </a:bodyPr>
              <a:lstStyle/>
              <a:p>
                <a:pPr algn="ctr"/>
                <a:r>
                  <a:rPr lang="en-US"/>
                  <a:t>Adjust </a:t>
                </a:r>
                <a14:m>
                  <m:oMath xmlns:m="http://schemas.openxmlformats.org/officeDocument/2006/math">
                    <m:r>
                      <a:rPr lang="en-US" b="0" i="1" smtClean="0">
                        <a:latin typeface="Cambria Math" panose="02040503050406030204" pitchFamily="18" charset="0"/>
                      </a:rPr>
                      <m:t>𝑘</m:t>
                    </m:r>
                  </m:oMath>
                </a14:m>
                <a:r>
                  <a:rPr lang="en-US"/>
                  <a:t> until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𝑡𝑜𝑡𝑎𝑙</m:t>
                        </m:r>
                      </m:sub>
                    </m:sSub>
                  </m:oMath>
                </a14:m>
                <a:r>
                  <a:rPr lang="en-US"/>
                  <a:t> estimate is satisfactory</a:t>
                </a:r>
              </a:p>
            </p:txBody>
          </p:sp>
        </mc:Choice>
        <mc:Fallback xmlns="">
          <p:sp>
            <p:nvSpPr>
              <p:cNvPr id="18" name="TextBox 17">
                <a:extLst>
                  <a:ext uri="{FF2B5EF4-FFF2-40B4-BE49-F238E27FC236}">
                    <a16:creationId xmlns:a16="http://schemas.microsoft.com/office/drawing/2014/main" id="{906349D3-2965-5094-D949-7C9B1597784F}"/>
                  </a:ext>
                </a:extLst>
              </p:cNvPr>
              <p:cNvSpPr txBox="1">
                <a:spLocks noRot="1" noChangeAspect="1" noMove="1" noResize="1" noEditPoints="1" noAdjustHandles="1" noChangeArrowheads="1" noChangeShapeType="1" noTextEdit="1"/>
              </p:cNvSpPr>
              <p:nvPr/>
            </p:nvSpPr>
            <p:spPr>
              <a:xfrm>
                <a:off x="6257277" y="5211326"/>
                <a:ext cx="5123543" cy="369332"/>
              </a:xfrm>
              <a:prstGeom prst="rect">
                <a:avLst/>
              </a:prstGeom>
              <a:blipFill>
                <a:blip r:embed="rId7"/>
                <a:stretch>
                  <a:fillRect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117853507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P spid="15" grpId="0" animBg="1"/>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4464461E-08DF-B25C-C660-B78136F86471}"/>
                  </a:ext>
                </a:extLst>
              </p:cNvPr>
              <p:cNvSpPr>
                <a:spLocks noGrp="1"/>
              </p:cNvSpPr>
              <p:nvPr>
                <p:ph type="title"/>
              </p:nvPr>
            </p:nvSpPr>
            <p:spPr/>
            <p:txBody>
              <a:bodyPr/>
              <a:lstStyle/>
              <a:p>
                <a:r>
                  <a:rPr lang="en-US"/>
                  <a:t>How to choose the threshold </a:t>
                </a:r>
                <a14:m>
                  <m:oMath xmlns:m="http://schemas.openxmlformats.org/officeDocument/2006/math">
                    <m:r>
                      <a:rPr lang="en-US" b="1" i="1" smtClean="0">
                        <a:latin typeface="Cambria Math" panose="02040503050406030204" pitchFamily="18" charset="0"/>
                      </a:rPr>
                      <m:t>𝝉</m:t>
                    </m:r>
                  </m:oMath>
                </a14:m>
                <a:endParaRPr lang="en-US"/>
              </a:p>
            </p:txBody>
          </p:sp>
        </mc:Choice>
        <mc:Fallback xmlns="">
          <p:sp>
            <p:nvSpPr>
              <p:cNvPr id="2" name="Title 1">
                <a:extLst>
                  <a:ext uri="{FF2B5EF4-FFF2-40B4-BE49-F238E27FC236}">
                    <a16:creationId xmlns:a16="http://schemas.microsoft.com/office/drawing/2014/main" id="{4464461E-08DF-B25C-C660-B78136F86471}"/>
                  </a:ext>
                </a:extLst>
              </p:cNvPr>
              <p:cNvSpPr>
                <a:spLocks noGrp="1" noRot="1" noChangeAspect="1" noMove="1" noResize="1" noEditPoints="1" noAdjustHandles="1" noChangeArrowheads="1" noChangeShapeType="1" noTextEdit="1"/>
              </p:cNvSpPr>
              <p:nvPr>
                <p:ph type="title"/>
              </p:nvPr>
            </p:nvSpPr>
            <p:spPr>
              <a:blipFill>
                <a:blip r:embed="rId2"/>
                <a:stretch>
                  <a:fillRect l="-2319"/>
                </a:stretch>
              </a:blipFill>
            </p:spPr>
            <p:txBody>
              <a:bodyPr/>
              <a:lstStyle/>
              <a:p>
                <a:r>
                  <a:rPr lang="en-US">
                    <a:noFill/>
                  </a:rPr>
                  <a:t> </a:t>
                </a:r>
              </a:p>
            </p:txBody>
          </p:sp>
        </mc:Fallback>
      </mc:AlternateContent>
      <p:sp>
        <p:nvSpPr>
          <p:cNvPr id="3" name="Footer Placeholder 2">
            <a:extLst>
              <a:ext uri="{FF2B5EF4-FFF2-40B4-BE49-F238E27FC236}">
                <a16:creationId xmlns:a16="http://schemas.microsoft.com/office/drawing/2014/main" id="{43DAFFCB-EA84-544D-B3E7-67115E4E1954}"/>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5EFD3DC4-8DDC-DB56-A58F-4927E0D5E60A}"/>
              </a:ext>
            </a:extLst>
          </p:cNvPr>
          <p:cNvSpPr>
            <a:spLocks noGrp="1"/>
          </p:cNvSpPr>
          <p:nvPr>
            <p:ph type="sldNum" sz="quarter" idx="12"/>
          </p:nvPr>
        </p:nvSpPr>
        <p:spPr/>
        <p:txBody>
          <a:bodyPr/>
          <a:lstStyle/>
          <a:p>
            <a:fld id="{D6613A7F-0203-41AF-A3C3-48408D8E7155}" type="slidenum">
              <a:rPr lang="en-US" smtClean="0"/>
              <a:pPr/>
              <a:t>14</a:t>
            </a:fld>
            <a:endParaRPr lang="en-US"/>
          </a:p>
        </p:txBody>
      </p:sp>
      <mc:AlternateContent xmlns:mc="http://schemas.openxmlformats.org/markup-compatibility/2006" xmlns:a14="http://schemas.microsoft.com/office/drawing/2010/main">
        <mc:Choice Requires="a14">
          <p:sp>
            <p:nvSpPr>
              <p:cNvPr id="5" name="Flowchart: Terminator 4">
                <a:extLst>
                  <a:ext uri="{FF2B5EF4-FFF2-40B4-BE49-F238E27FC236}">
                    <a16:creationId xmlns:a16="http://schemas.microsoft.com/office/drawing/2014/main" id="{4D508484-AA53-DCA5-F894-9CB5CFE7D6AC}"/>
                  </a:ext>
                </a:extLst>
              </p:cNvPr>
              <p:cNvSpPr/>
              <p:nvPr/>
            </p:nvSpPr>
            <p:spPr>
              <a:xfrm>
                <a:off x="3652882" y="2001981"/>
                <a:ext cx="1905000" cy="501873"/>
              </a:xfrm>
              <a:prstGeom prst="flowChartTerminator">
                <a:avLst/>
              </a:prstGeom>
              <a:ln w="28575"/>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Start</m:t>
                      </m:r>
                    </m:oMath>
                  </m:oMathPara>
                </a14:m>
                <a:endParaRPr lang="en-US"/>
              </a:p>
            </p:txBody>
          </p:sp>
        </mc:Choice>
        <mc:Fallback xmlns="">
          <p:sp>
            <p:nvSpPr>
              <p:cNvPr id="5" name="Flowchart: Terminator 4">
                <a:extLst>
                  <a:ext uri="{FF2B5EF4-FFF2-40B4-BE49-F238E27FC236}">
                    <a16:creationId xmlns:a16="http://schemas.microsoft.com/office/drawing/2014/main" id="{4D508484-AA53-DCA5-F894-9CB5CFE7D6AC}"/>
                  </a:ext>
                </a:extLst>
              </p:cNvPr>
              <p:cNvSpPr>
                <a:spLocks noRot="1" noChangeAspect="1" noMove="1" noResize="1" noEditPoints="1" noAdjustHandles="1" noChangeArrowheads="1" noChangeShapeType="1" noTextEdit="1"/>
              </p:cNvSpPr>
              <p:nvPr/>
            </p:nvSpPr>
            <p:spPr>
              <a:xfrm>
                <a:off x="3652882" y="2001981"/>
                <a:ext cx="1905000" cy="501873"/>
              </a:xfrm>
              <a:prstGeom prst="flowChartTerminator">
                <a:avLst/>
              </a:prstGeom>
              <a:blipFill>
                <a:blip r:embed="rId3"/>
                <a:stretch>
                  <a:fillRect/>
                </a:stretch>
              </a:blipFill>
              <a:ln w="28575"/>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Flowchart: Process 5">
                <a:extLst>
                  <a:ext uri="{FF2B5EF4-FFF2-40B4-BE49-F238E27FC236}">
                    <a16:creationId xmlns:a16="http://schemas.microsoft.com/office/drawing/2014/main" id="{8CD64208-3977-25B4-3243-108B5800CA42}"/>
                  </a:ext>
                </a:extLst>
              </p:cNvPr>
              <p:cNvSpPr/>
              <p:nvPr/>
            </p:nvSpPr>
            <p:spPr>
              <a:xfrm>
                <a:off x="3424282" y="2816275"/>
                <a:ext cx="2362200" cy="922020"/>
              </a:xfrm>
              <a:prstGeom prst="flowChartProcess">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t>On dataset, generate </a:t>
                </a:r>
                <a:r>
                  <a:rPr lang="en-US" err="1"/>
                  <a:t>AoIs</a:t>
                </a:r>
                <a:r>
                  <a:rPr lang="en-US"/>
                  <a:t> by thresholding </a:t>
                </a:r>
                <a14:m>
                  <m:oMath xmlns:m="http://schemas.openxmlformats.org/officeDocument/2006/math">
                    <m:r>
                      <a:rPr lang="en-US" b="0" i="1" smtClean="0">
                        <a:latin typeface="Cambria Math" panose="02040503050406030204" pitchFamily="18" charset="0"/>
                      </a:rPr>
                      <m:t>𝑁𝑁</m:t>
                    </m:r>
                    <m:r>
                      <a:rPr lang="en-US" b="0" i="1" smtClean="0">
                        <a:latin typeface="Cambria Math" panose="02040503050406030204" pitchFamily="18" charset="0"/>
                      </a:rPr>
                      <m:t>.</m:t>
                    </m:r>
                    <m:r>
                      <a:rPr lang="en-US" b="0" i="1" smtClean="0">
                        <a:latin typeface="Cambria Math" panose="02040503050406030204" pitchFamily="18" charset="0"/>
                      </a:rPr>
                      <m:t>𝑡𝑜𝑝</m:t>
                    </m:r>
                  </m:oMath>
                </a14:m>
                <a:r>
                  <a:rPr lang="en-US"/>
                  <a:t> output with </a:t>
                </a:r>
                <a14:m>
                  <m:oMath xmlns:m="http://schemas.openxmlformats.org/officeDocument/2006/math">
                    <m:r>
                      <a:rPr lang="en-US" b="0" i="1" smtClean="0">
                        <a:latin typeface="Cambria Math" panose="02040503050406030204" pitchFamily="18" charset="0"/>
                      </a:rPr>
                      <m:t>𝜏</m:t>
                    </m:r>
                  </m:oMath>
                </a14:m>
                <a:endParaRPr lang="en-US"/>
              </a:p>
            </p:txBody>
          </p:sp>
        </mc:Choice>
        <mc:Fallback xmlns="">
          <p:sp>
            <p:nvSpPr>
              <p:cNvPr id="6" name="Flowchart: Process 5">
                <a:extLst>
                  <a:ext uri="{FF2B5EF4-FFF2-40B4-BE49-F238E27FC236}">
                    <a16:creationId xmlns:a16="http://schemas.microsoft.com/office/drawing/2014/main" id="{8CD64208-3977-25B4-3243-108B5800CA42}"/>
                  </a:ext>
                </a:extLst>
              </p:cNvPr>
              <p:cNvSpPr>
                <a:spLocks noRot="1" noChangeAspect="1" noMove="1" noResize="1" noEditPoints="1" noAdjustHandles="1" noChangeArrowheads="1" noChangeShapeType="1" noTextEdit="1"/>
              </p:cNvSpPr>
              <p:nvPr/>
            </p:nvSpPr>
            <p:spPr>
              <a:xfrm>
                <a:off x="3424282" y="2816275"/>
                <a:ext cx="2362200" cy="922020"/>
              </a:xfrm>
              <a:prstGeom prst="flowChartProcess">
                <a:avLst/>
              </a:prstGeom>
              <a:blipFill>
                <a:blip r:embed="rId4"/>
                <a:stretch>
                  <a:fillRect t="-1923" b="-8333"/>
                </a:stretch>
              </a:blipFill>
              <a:ln w="28575"/>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Flowchart: Decision 6">
                <a:extLst>
                  <a:ext uri="{FF2B5EF4-FFF2-40B4-BE49-F238E27FC236}">
                    <a16:creationId xmlns:a16="http://schemas.microsoft.com/office/drawing/2014/main" id="{F8D28D81-479B-01A3-1110-65996C230698}"/>
                  </a:ext>
                </a:extLst>
              </p:cNvPr>
              <p:cNvSpPr/>
              <p:nvPr/>
            </p:nvSpPr>
            <p:spPr>
              <a:xfrm>
                <a:off x="3122339" y="4094531"/>
                <a:ext cx="2966085" cy="1043222"/>
              </a:xfrm>
              <a:prstGeom prst="flowChartDecision">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t>Avg. latency </a:t>
                </a:r>
                <a14:m>
                  <m:oMath xmlns:m="http://schemas.openxmlformats.org/officeDocument/2006/math">
                    <m:r>
                      <a:rPr lang="en-US" b="0" i="1" smtClean="0">
                        <a:latin typeface="Cambria Math" panose="02040503050406030204" pitchFamily="18" charset="0"/>
                      </a:rPr>
                      <m:t>𝑁𝑁</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𝑇</m:t>
                    </m:r>
                  </m:oMath>
                </a14:m>
                <a:r>
                  <a:rPr lang="en-US"/>
                  <a:t>?</a:t>
                </a:r>
              </a:p>
            </p:txBody>
          </p:sp>
        </mc:Choice>
        <mc:Fallback xmlns="">
          <p:sp>
            <p:nvSpPr>
              <p:cNvPr id="7" name="Flowchart: Decision 6">
                <a:extLst>
                  <a:ext uri="{FF2B5EF4-FFF2-40B4-BE49-F238E27FC236}">
                    <a16:creationId xmlns:a16="http://schemas.microsoft.com/office/drawing/2014/main" id="{F8D28D81-479B-01A3-1110-65996C230698}"/>
                  </a:ext>
                </a:extLst>
              </p:cNvPr>
              <p:cNvSpPr>
                <a:spLocks noRot="1" noChangeAspect="1" noMove="1" noResize="1" noEditPoints="1" noAdjustHandles="1" noChangeArrowheads="1" noChangeShapeType="1" noTextEdit="1"/>
              </p:cNvSpPr>
              <p:nvPr/>
            </p:nvSpPr>
            <p:spPr>
              <a:xfrm>
                <a:off x="3122339" y="4094531"/>
                <a:ext cx="2966085" cy="1043222"/>
              </a:xfrm>
              <a:prstGeom prst="flowChartDecision">
                <a:avLst/>
              </a:prstGeom>
              <a:blipFill>
                <a:blip r:embed="rId5"/>
                <a:stretch>
                  <a:fillRect/>
                </a:stretch>
              </a:blipFill>
              <a:ln w="28575"/>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Flowchart: Process 7">
                <a:extLst>
                  <a:ext uri="{FF2B5EF4-FFF2-40B4-BE49-F238E27FC236}">
                    <a16:creationId xmlns:a16="http://schemas.microsoft.com/office/drawing/2014/main" id="{657F8979-5046-2593-440F-2A54028908BA}"/>
                  </a:ext>
                </a:extLst>
              </p:cNvPr>
              <p:cNvSpPr/>
              <p:nvPr/>
            </p:nvSpPr>
            <p:spPr>
              <a:xfrm>
                <a:off x="3681457" y="5483043"/>
                <a:ext cx="1847850" cy="461009"/>
              </a:xfrm>
              <a:prstGeom prst="flowChartProcess">
                <a:avLst/>
              </a:prstGeom>
              <a:ln w="28575"/>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𝜏</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r>
                        <a:rPr lang="en-US" b="0" i="1" smtClean="0">
                          <a:latin typeface="Cambria Math" panose="02040503050406030204" pitchFamily="18" charset="0"/>
                        </a:rPr>
                        <m:t>𝜖</m:t>
                      </m:r>
                    </m:oMath>
                  </m:oMathPara>
                </a14:m>
                <a:endParaRPr lang="en-US"/>
              </a:p>
            </p:txBody>
          </p:sp>
        </mc:Choice>
        <mc:Fallback xmlns="">
          <p:sp>
            <p:nvSpPr>
              <p:cNvPr id="8" name="Flowchart: Process 7">
                <a:extLst>
                  <a:ext uri="{FF2B5EF4-FFF2-40B4-BE49-F238E27FC236}">
                    <a16:creationId xmlns:a16="http://schemas.microsoft.com/office/drawing/2014/main" id="{657F8979-5046-2593-440F-2A54028908BA}"/>
                  </a:ext>
                </a:extLst>
              </p:cNvPr>
              <p:cNvSpPr>
                <a:spLocks noRot="1" noChangeAspect="1" noMove="1" noResize="1" noEditPoints="1" noAdjustHandles="1" noChangeArrowheads="1" noChangeShapeType="1" noTextEdit="1"/>
              </p:cNvSpPr>
              <p:nvPr/>
            </p:nvSpPr>
            <p:spPr>
              <a:xfrm>
                <a:off x="3681457" y="5483043"/>
                <a:ext cx="1847850" cy="461009"/>
              </a:xfrm>
              <a:prstGeom prst="flowChartProcess">
                <a:avLst/>
              </a:prstGeom>
              <a:blipFill>
                <a:blip r:embed="rId6"/>
                <a:stretch>
                  <a:fillRect/>
                </a:stretch>
              </a:blipFill>
              <a:ln w="28575"/>
            </p:spPr>
            <p:txBody>
              <a:bodyPr/>
              <a:lstStyle/>
              <a:p>
                <a:r>
                  <a:rPr lang="en-US">
                    <a:noFill/>
                  </a:rPr>
                  <a:t> </a:t>
                </a:r>
              </a:p>
            </p:txBody>
          </p:sp>
        </mc:Fallback>
      </mc:AlternateContent>
      <p:cxnSp>
        <p:nvCxnSpPr>
          <p:cNvPr id="9" name="Connector: Elbow 8">
            <a:extLst>
              <a:ext uri="{FF2B5EF4-FFF2-40B4-BE49-F238E27FC236}">
                <a16:creationId xmlns:a16="http://schemas.microsoft.com/office/drawing/2014/main" id="{97B22FD6-0550-2B32-6CB3-8D03F365E8ED}"/>
              </a:ext>
            </a:extLst>
          </p:cNvPr>
          <p:cNvCxnSpPr>
            <a:cxnSpLocks/>
            <a:stCxn id="8" idx="1"/>
            <a:endCxn id="6" idx="1"/>
          </p:cNvCxnSpPr>
          <p:nvPr/>
        </p:nvCxnSpPr>
        <p:spPr>
          <a:xfrm rot="10800000">
            <a:off x="3424283" y="3277286"/>
            <a:ext cx="257175" cy="2436263"/>
          </a:xfrm>
          <a:prstGeom prst="bentConnector3">
            <a:avLst>
              <a:gd name="adj1" fmla="val 26790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A6D61FCB-3C5A-E8B2-355E-FA6B36D1AAB3}"/>
              </a:ext>
            </a:extLst>
          </p:cNvPr>
          <p:cNvCxnSpPr>
            <a:cxnSpLocks/>
            <a:stCxn id="6" idx="2"/>
            <a:endCxn id="7" idx="0"/>
          </p:cNvCxnSpPr>
          <p:nvPr/>
        </p:nvCxnSpPr>
        <p:spPr>
          <a:xfrm>
            <a:off x="4605382" y="3738295"/>
            <a:ext cx="0" cy="35623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61C497B5-AA1A-45DC-FAC0-0CAA837FF4A2}"/>
              </a:ext>
            </a:extLst>
          </p:cNvPr>
          <p:cNvCxnSpPr>
            <a:cxnSpLocks/>
            <a:stCxn id="7" idx="2"/>
            <a:endCxn id="8" idx="0"/>
          </p:cNvCxnSpPr>
          <p:nvPr/>
        </p:nvCxnSpPr>
        <p:spPr>
          <a:xfrm>
            <a:off x="4605382" y="5137753"/>
            <a:ext cx="0" cy="34529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Flowchart: Decision 11">
                <a:extLst>
                  <a:ext uri="{FF2B5EF4-FFF2-40B4-BE49-F238E27FC236}">
                    <a16:creationId xmlns:a16="http://schemas.microsoft.com/office/drawing/2014/main" id="{B06D9A47-8922-D3D8-308E-D4E1CB460B45}"/>
                  </a:ext>
                </a:extLst>
              </p:cNvPr>
              <p:cNvSpPr/>
              <p:nvPr/>
            </p:nvSpPr>
            <p:spPr>
              <a:xfrm>
                <a:off x="6345599" y="4094531"/>
                <a:ext cx="2966085" cy="1043220"/>
              </a:xfrm>
              <a:prstGeom prst="flowChartDecision">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t>Avg. acc </a:t>
                </a:r>
                <a14:m>
                  <m:oMath xmlns:m="http://schemas.openxmlformats.org/officeDocument/2006/math">
                    <m:r>
                      <a:rPr lang="en-US" b="0" i="1" smtClean="0">
                        <a:latin typeface="Cambria Math" panose="02040503050406030204" pitchFamily="18" charset="0"/>
                      </a:rPr>
                      <m:t>𝑁𝑁</m:t>
                    </m:r>
                    <m:r>
                      <a:rPr lang="en-US" b="0" i="1" smtClean="0">
                        <a:latin typeface="Cambria Math" panose="02040503050406030204" pitchFamily="18" charset="0"/>
                      </a:rPr>
                      <m:t>.</m:t>
                    </m:r>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𝐴</m:t>
                    </m:r>
                  </m:oMath>
                </a14:m>
                <a:r>
                  <a:rPr lang="en-US"/>
                  <a:t>?</a:t>
                </a:r>
              </a:p>
            </p:txBody>
          </p:sp>
        </mc:Choice>
        <mc:Fallback xmlns="">
          <p:sp>
            <p:nvSpPr>
              <p:cNvPr id="12" name="Flowchart: Decision 11">
                <a:extLst>
                  <a:ext uri="{FF2B5EF4-FFF2-40B4-BE49-F238E27FC236}">
                    <a16:creationId xmlns:a16="http://schemas.microsoft.com/office/drawing/2014/main" id="{B06D9A47-8922-D3D8-308E-D4E1CB460B45}"/>
                  </a:ext>
                </a:extLst>
              </p:cNvPr>
              <p:cNvSpPr>
                <a:spLocks noRot="1" noChangeAspect="1" noMove="1" noResize="1" noEditPoints="1" noAdjustHandles="1" noChangeArrowheads="1" noChangeShapeType="1" noTextEdit="1"/>
              </p:cNvSpPr>
              <p:nvPr/>
            </p:nvSpPr>
            <p:spPr>
              <a:xfrm>
                <a:off x="6345599" y="4094531"/>
                <a:ext cx="2966085" cy="1043220"/>
              </a:xfrm>
              <a:prstGeom prst="flowChartDecision">
                <a:avLst/>
              </a:prstGeom>
              <a:blipFill>
                <a:blip r:embed="rId7"/>
                <a:stretch>
                  <a:fillRect/>
                </a:stretch>
              </a:blipFill>
              <a:ln w="28575"/>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8E33C79A-95A9-5685-FEE0-FDFEF92E4817}"/>
              </a:ext>
            </a:extLst>
          </p:cNvPr>
          <p:cNvCxnSpPr>
            <a:cxnSpLocks/>
            <a:stCxn id="7" idx="3"/>
            <a:endCxn id="12" idx="1"/>
          </p:cNvCxnSpPr>
          <p:nvPr/>
        </p:nvCxnSpPr>
        <p:spPr>
          <a:xfrm flipV="1">
            <a:off x="6088424" y="4616141"/>
            <a:ext cx="257175"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4" name="Flowchart: Process 13">
                <a:extLst>
                  <a:ext uri="{FF2B5EF4-FFF2-40B4-BE49-F238E27FC236}">
                    <a16:creationId xmlns:a16="http://schemas.microsoft.com/office/drawing/2014/main" id="{373C6BFE-71E3-BC1F-2AAB-AD6CF1E6943A}"/>
                  </a:ext>
                </a:extLst>
              </p:cNvPr>
              <p:cNvSpPr/>
              <p:nvPr/>
            </p:nvSpPr>
            <p:spPr>
              <a:xfrm>
                <a:off x="6904716" y="2814964"/>
                <a:ext cx="1847850" cy="923331"/>
              </a:xfrm>
              <a:prstGeom prst="flowChartProcess">
                <a:avLst/>
              </a:prstGeom>
              <a:ln w="28575"/>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𝜖</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𝜖</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𝑁𝑁</m:t>
                              </m:r>
                              <m:r>
                                <a:rPr lang="en-US" b="0" i="1" smtClean="0">
                                  <a:latin typeface="Cambria Math" panose="02040503050406030204" pitchFamily="18" charset="0"/>
                                </a:rPr>
                                <m:t>.</m:t>
                              </m:r>
                              <m:r>
                                <a:rPr lang="en-US" b="0" i="1" smtClean="0">
                                  <a:latin typeface="Cambria Math" panose="02040503050406030204" pitchFamily="18" charset="0"/>
                                </a:rPr>
                                <m:t>𝑎</m:t>
                              </m:r>
                            </m:e>
                          </m:d>
                        </m:num>
                        <m:den>
                          <m:r>
                            <a:rPr lang="en-US" b="0" i="1" smtClean="0">
                              <a:latin typeface="Cambria Math" panose="02040503050406030204" pitchFamily="18" charset="0"/>
                            </a:rPr>
                            <m:t>𝐴</m:t>
                          </m:r>
                        </m:den>
                      </m:f>
                    </m:oMath>
                  </m:oMathPara>
                </a14:m>
                <a:endParaRPr lang="en-US" b="0" i="1">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𝜏</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r>
                        <a:rPr lang="en-US" b="0" i="1" smtClean="0">
                          <a:latin typeface="Cambria Math" panose="02040503050406030204" pitchFamily="18" charset="0"/>
                        </a:rPr>
                        <m:t>𝜖</m:t>
                      </m:r>
                    </m:oMath>
                  </m:oMathPara>
                </a14:m>
                <a:endParaRPr lang="en-US"/>
              </a:p>
            </p:txBody>
          </p:sp>
        </mc:Choice>
        <mc:Fallback xmlns="">
          <p:sp>
            <p:nvSpPr>
              <p:cNvPr id="14" name="Flowchart: Process 13">
                <a:extLst>
                  <a:ext uri="{FF2B5EF4-FFF2-40B4-BE49-F238E27FC236}">
                    <a16:creationId xmlns:a16="http://schemas.microsoft.com/office/drawing/2014/main" id="{373C6BFE-71E3-BC1F-2AAB-AD6CF1E6943A}"/>
                  </a:ext>
                </a:extLst>
              </p:cNvPr>
              <p:cNvSpPr>
                <a:spLocks noRot="1" noChangeAspect="1" noMove="1" noResize="1" noEditPoints="1" noAdjustHandles="1" noChangeArrowheads="1" noChangeShapeType="1" noTextEdit="1"/>
              </p:cNvSpPr>
              <p:nvPr/>
            </p:nvSpPr>
            <p:spPr>
              <a:xfrm>
                <a:off x="6904716" y="2814964"/>
                <a:ext cx="1847850" cy="923331"/>
              </a:xfrm>
              <a:prstGeom prst="flowChartProcess">
                <a:avLst/>
              </a:prstGeom>
              <a:blipFill>
                <a:blip r:embed="rId8"/>
                <a:stretch>
                  <a:fillRect/>
                </a:stretch>
              </a:blipFill>
              <a:ln w="28575"/>
            </p:spPr>
            <p:txBody>
              <a:bodyPr/>
              <a:lstStyle/>
              <a:p>
                <a:r>
                  <a:rPr lang="en-US">
                    <a:noFill/>
                  </a:rPr>
                  <a:t> </a:t>
                </a:r>
              </a:p>
            </p:txBody>
          </p:sp>
        </mc:Fallback>
      </mc:AlternateContent>
      <p:cxnSp>
        <p:nvCxnSpPr>
          <p:cNvPr id="15" name="Straight Arrow Connector 14">
            <a:extLst>
              <a:ext uri="{FF2B5EF4-FFF2-40B4-BE49-F238E27FC236}">
                <a16:creationId xmlns:a16="http://schemas.microsoft.com/office/drawing/2014/main" id="{E111E41D-4FBB-15D5-19FF-4ABF128610BE}"/>
              </a:ext>
            </a:extLst>
          </p:cNvPr>
          <p:cNvCxnSpPr>
            <a:cxnSpLocks/>
            <a:stCxn id="12" idx="0"/>
            <a:endCxn id="14" idx="2"/>
          </p:cNvCxnSpPr>
          <p:nvPr/>
        </p:nvCxnSpPr>
        <p:spPr>
          <a:xfrm flipH="1" flipV="1">
            <a:off x="7828641" y="3738295"/>
            <a:ext cx="1" cy="35623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A05C35E9-0E96-CB82-8318-A9B84D5271EC}"/>
              </a:ext>
            </a:extLst>
          </p:cNvPr>
          <p:cNvCxnSpPr>
            <a:cxnSpLocks/>
            <a:stCxn id="14" idx="1"/>
            <a:endCxn id="6" idx="3"/>
          </p:cNvCxnSpPr>
          <p:nvPr/>
        </p:nvCxnSpPr>
        <p:spPr>
          <a:xfrm flipH="1">
            <a:off x="5786482" y="3276630"/>
            <a:ext cx="1118234" cy="6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7" name="Flowchart: Terminator 16">
                <a:extLst>
                  <a:ext uri="{FF2B5EF4-FFF2-40B4-BE49-F238E27FC236}">
                    <a16:creationId xmlns:a16="http://schemas.microsoft.com/office/drawing/2014/main" id="{49F9235E-B3E4-3A69-B036-D64B4E6EBDAE}"/>
                  </a:ext>
                </a:extLst>
              </p:cNvPr>
              <p:cNvSpPr/>
              <p:nvPr/>
            </p:nvSpPr>
            <p:spPr>
              <a:xfrm>
                <a:off x="6876142" y="5483043"/>
                <a:ext cx="1905000" cy="461009"/>
              </a:xfrm>
              <a:prstGeom prst="flowChartTerminator">
                <a:avLst/>
              </a:prstGeom>
              <a:ln w="28575"/>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Success</m:t>
                      </m:r>
                    </m:oMath>
                  </m:oMathPara>
                </a14:m>
                <a:endParaRPr lang="en-US"/>
              </a:p>
            </p:txBody>
          </p:sp>
        </mc:Choice>
        <mc:Fallback xmlns="">
          <p:sp>
            <p:nvSpPr>
              <p:cNvPr id="17" name="Flowchart: Terminator 16">
                <a:extLst>
                  <a:ext uri="{FF2B5EF4-FFF2-40B4-BE49-F238E27FC236}">
                    <a16:creationId xmlns:a16="http://schemas.microsoft.com/office/drawing/2014/main" id="{49F9235E-B3E4-3A69-B036-D64B4E6EBDAE}"/>
                  </a:ext>
                </a:extLst>
              </p:cNvPr>
              <p:cNvSpPr>
                <a:spLocks noRot="1" noChangeAspect="1" noMove="1" noResize="1" noEditPoints="1" noAdjustHandles="1" noChangeArrowheads="1" noChangeShapeType="1" noTextEdit="1"/>
              </p:cNvSpPr>
              <p:nvPr/>
            </p:nvSpPr>
            <p:spPr>
              <a:xfrm>
                <a:off x="6876142" y="5483043"/>
                <a:ext cx="1905000" cy="461009"/>
              </a:xfrm>
              <a:prstGeom prst="flowChartTerminator">
                <a:avLst/>
              </a:prstGeom>
              <a:blipFill>
                <a:blip r:embed="rId9"/>
                <a:stretch>
                  <a:fillRect/>
                </a:stretch>
              </a:blipFill>
              <a:ln w="28575"/>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50B03B08-0F6A-8C67-5064-9666E484BB92}"/>
              </a:ext>
            </a:extLst>
          </p:cNvPr>
          <p:cNvCxnSpPr>
            <a:cxnSpLocks/>
            <a:stCxn id="12" idx="2"/>
            <a:endCxn id="17" idx="0"/>
          </p:cNvCxnSpPr>
          <p:nvPr/>
        </p:nvCxnSpPr>
        <p:spPr>
          <a:xfrm>
            <a:off x="7828642" y="5137751"/>
            <a:ext cx="0" cy="34529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1E9E106F-7607-3C4C-0A8C-48B6B194EF92}"/>
              </a:ext>
            </a:extLst>
          </p:cNvPr>
          <p:cNvCxnSpPr>
            <a:cxnSpLocks/>
            <a:stCxn id="5" idx="2"/>
            <a:endCxn id="6" idx="0"/>
          </p:cNvCxnSpPr>
          <p:nvPr/>
        </p:nvCxnSpPr>
        <p:spPr>
          <a:xfrm>
            <a:off x="4605382" y="2503854"/>
            <a:ext cx="0" cy="31242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D100D3F7-8F28-2F8E-F30D-7EEACA57BEB1}"/>
              </a:ext>
            </a:extLst>
          </p:cNvPr>
          <p:cNvSpPr txBox="1"/>
          <p:nvPr/>
        </p:nvSpPr>
        <p:spPr>
          <a:xfrm>
            <a:off x="5899791" y="4219185"/>
            <a:ext cx="514350" cy="369332"/>
          </a:xfrm>
          <a:prstGeom prst="rect">
            <a:avLst/>
          </a:prstGeom>
          <a:noFill/>
        </p:spPr>
        <p:txBody>
          <a:bodyPr wrap="square" rtlCol="0">
            <a:spAutoFit/>
          </a:bodyPr>
          <a:lstStyle/>
          <a:p>
            <a:pPr algn="ctr"/>
            <a:r>
              <a:rPr lang="en-US"/>
              <a:t>Yes</a:t>
            </a:r>
          </a:p>
        </p:txBody>
      </p:sp>
      <p:sp>
        <p:nvSpPr>
          <p:cNvPr id="21" name="TextBox 20">
            <a:extLst>
              <a:ext uri="{FF2B5EF4-FFF2-40B4-BE49-F238E27FC236}">
                <a16:creationId xmlns:a16="http://schemas.microsoft.com/office/drawing/2014/main" id="{58427A82-342E-95F6-8C6B-259B6E0C43C6}"/>
              </a:ext>
            </a:extLst>
          </p:cNvPr>
          <p:cNvSpPr txBox="1"/>
          <p:nvPr/>
        </p:nvSpPr>
        <p:spPr>
          <a:xfrm>
            <a:off x="4534583" y="5086087"/>
            <a:ext cx="1553842" cy="369332"/>
          </a:xfrm>
          <a:prstGeom prst="rect">
            <a:avLst/>
          </a:prstGeom>
          <a:noFill/>
        </p:spPr>
        <p:txBody>
          <a:bodyPr wrap="square" rtlCol="0">
            <a:spAutoFit/>
          </a:bodyPr>
          <a:lstStyle/>
          <a:p>
            <a:pPr algn="ctr"/>
            <a:r>
              <a:rPr lang="en-US"/>
              <a:t>No, too slow</a:t>
            </a:r>
          </a:p>
        </p:txBody>
      </p:sp>
      <p:sp>
        <p:nvSpPr>
          <p:cNvPr id="22" name="TextBox 21">
            <a:extLst>
              <a:ext uri="{FF2B5EF4-FFF2-40B4-BE49-F238E27FC236}">
                <a16:creationId xmlns:a16="http://schemas.microsoft.com/office/drawing/2014/main" id="{08EBAF19-8188-5CC9-B6BD-53B270802B0F}"/>
              </a:ext>
            </a:extLst>
          </p:cNvPr>
          <p:cNvSpPr txBox="1"/>
          <p:nvPr/>
        </p:nvSpPr>
        <p:spPr>
          <a:xfrm>
            <a:off x="7873410" y="5112969"/>
            <a:ext cx="514350" cy="369332"/>
          </a:xfrm>
          <a:prstGeom prst="rect">
            <a:avLst/>
          </a:prstGeom>
          <a:noFill/>
        </p:spPr>
        <p:txBody>
          <a:bodyPr wrap="square" rtlCol="0">
            <a:spAutoFit/>
          </a:bodyPr>
          <a:lstStyle/>
          <a:p>
            <a:pPr algn="ctr"/>
            <a:r>
              <a:rPr lang="en-US"/>
              <a:t>Yes</a:t>
            </a:r>
          </a:p>
        </p:txBody>
      </p:sp>
      <p:sp>
        <p:nvSpPr>
          <p:cNvPr id="23" name="TextBox 22">
            <a:extLst>
              <a:ext uri="{FF2B5EF4-FFF2-40B4-BE49-F238E27FC236}">
                <a16:creationId xmlns:a16="http://schemas.microsoft.com/office/drawing/2014/main" id="{6BC931F7-2356-32EC-A6DC-907662E03F8F}"/>
              </a:ext>
            </a:extLst>
          </p:cNvPr>
          <p:cNvSpPr txBox="1"/>
          <p:nvPr/>
        </p:nvSpPr>
        <p:spPr>
          <a:xfrm>
            <a:off x="7828642" y="3772823"/>
            <a:ext cx="1990272" cy="369332"/>
          </a:xfrm>
          <a:prstGeom prst="rect">
            <a:avLst/>
          </a:prstGeom>
          <a:noFill/>
        </p:spPr>
        <p:txBody>
          <a:bodyPr wrap="square" rtlCol="0">
            <a:spAutoFit/>
          </a:bodyPr>
          <a:lstStyle/>
          <a:p>
            <a:pPr algn="ctr"/>
            <a:r>
              <a:rPr lang="en-US"/>
              <a:t>No, too inaccurate</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FE315EC0-8CA3-8535-16A5-943DC1C8C41B}"/>
                  </a:ext>
                </a:extLst>
              </p:cNvPr>
              <p:cNvSpPr txBox="1"/>
              <p:nvPr/>
            </p:nvSpPr>
            <p:spPr>
              <a:xfrm>
                <a:off x="5655036" y="1906102"/>
                <a:ext cx="2042159" cy="923330"/>
              </a:xfrm>
              <a:prstGeom prst="rect">
                <a:avLst/>
              </a:prstGeom>
              <a:noFill/>
            </p:spPr>
            <p:txBody>
              <a:bodyPr wrap="square" rtlCol="0">
                <a:spAutoFit/>
              </a:bodyPr>
              <a:lstStyle/>
              <a:p>
                <a:r>
                  <a:rPr lang="en-US"/>
                  <a:t>Fail if </a:t>
                </a: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 </m:t>
                    </m:r>
                    <m:r>
                      <a:rPr lang="en-US" b="0" i="1" smtClean="0">
                        <a:latin typeface="Cambria Math" panose="02040503050406030204" pitchFamily="18" charset="0"/>
                      </a:rPr>
                      <m:t>𝐴</m:t>
                    </m:r>
                  </m:oMath>
                </a14:m>
                <a:r>
                  <a:rPr lang="en-US"/>
                  <a:t> unsatisfiable after enough tries</a:t>
                </a:r>
              </a:p>
            </p:txBody>
          </p:sp>
        </mc:Choice>
        <mc:Fallback xmlns="">
          <p:sp>
            <p:nvSpPr>
              <p:cNvPr id="24" name="TextBox 23">
                <a:extLst>
                  <a:ext uri="{FF2B5EF4-FFF2-40B4-BE49-F238E27FC236}">
                    <a16:creationId xmlns:a16="http://schemas.microsoft.com/office/drawing/2014/main" id="{FE315EC0-8CA3-8535-16A5-943DC1C8C41B}"/>
                  </a:ext>
                </a:extLst>
              </p:cNvPr>
              <p:cNvSpPr txBox="1">
                <a:spLocks noRot="1" noChangeAspect="1" noMove="1" noResize="1" noEditPoints="1" noAdjustHandles="1" noChangeArrowheads="1" noChangeShapeType="1" noTextEdit="1"/>
              </p:cNvSpPr>
              <p:nvPr/>
            </p:nvSpPr>
            <p:spPr>
              <a:xfrm>
                <a:off x="5655036" y="1906102"/>
                <a:ext cx="2042159" cy="923330"/>
              </a:xfrm>
              <a:prstGeom prst="rect">
                <a:avLst/>
              </a:prstGeom>
              <a:blipFill>
                <a:blip r:embed="rId10"/>
                <a:stretch>
                  <a:fillRect l="-2687" t="-3974" b="-9934"/>
                </a:stretch>
              </a:blipFill>
            </p:spPr>
            <p:txBody>
              <a:bodyPr/>
              <a:lstStyle/>
              <a:p>
                <a:r>
                  <a:rPr lang="en-US">
                    <a:noFill/>
                  </a:rPr>
                  <a:t> </a:t>
                </a:r>
              </a:p>
            </p:txBody>
          </p:sp>
        </mc:Fallback>
      </mc:AlternateContent>
    </p:spTree>
    <p:extLst>
      <p:ext uri="{BB962C8B-B14F-4D97-AF65-F5344CB8AC3E}">
        <p14:creationId xmlns:p14="http://schemas.microsoft.com/office/powerpoint/2010/main" val="14755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4461E-08DF-B25C-C660-B78136F86471}"/>
              </a:ext>
            </a:extLst>
          </p:cNvPr>
          <p:cNvSpPr>
            <a:spLocks noGrp="1"/>
          </p:cNvSpPr>
          <p:nvPr>
            <p:ph type="title"/>
          </p:nvPr>
        </p:nvSpPr>
        <p:spPr/>
        <p:txBody>
          <a:bodyPr/>
          <a:lstStyle/>
          <a:p>
            <a:r>
              <a:rPr lang="en-US"/>
              <a:t>This method searches along a curve</a:t>
            </a:r>
          </a:p>
        </p:txBody>
      </p:sp>
      <p:sp>
        <p:nvSpPr>
          <p:cNvPr id="3" name="Footer Placeholder 2">
            <a:extLst>
              <a:ext uri="{FF2B5EF4-FFF2-40B4-BE49-F238E27FC236}">
                <a16:creationId xmlns:a16="http://schemas.microsoft.com/office/drawing/2014/main" id="{43DAFFCB-EA84-544D-B3E7-67115E4E1954}"/>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5EFD3DC4-8DDC-DB56-A58F-4927E0D5E60A}"/>
              </a:ext>
            </a:extLst>
          </p:cNvPr>
          <p:cNvSpPr>
            <a:spLocks noGrp="1"/>
          </p:cNvSpPr>
          <p:nvPr>
            <p:ph type="sldNum" sz="quarter" idx="12"/>
          </p:nvPr>
        </p:nvSpPr>
        <p:spPr/>
        <p:txBody>
          <a:bodyPr/>
          <a:lstStyle/>
          <a:p>
            <a:fld id="{D6613A7F-0203-41AF-A3C3-48408D8E7155}" type="slidenum">
              <a:rPr lang="en-US" smtClean="0"/>
              <a:pPr/>
              <a:t>15</a:t>
            </a:fld>
            <a:endParaRPr lang="en-US"/>
          </a:p>
        </p:txBody>
      </p:sp>
      <p:cxnSp>
        <p:nvCxnSpPr>
          <p:cNvPr id="25" name="Connector: Elbow 24">
            <a:extLst>
              <a:ext uri="{FF2B5EF4-FFF2-40B4-BE49-F238E27FC236}">
                <a16:creationId xmlns:a16="http://schemas.microsoft.com/office/drawing/2014/main" id="{2D41319F-6F99-ACAF-0F70-146A46857D75}"/>
              </a:ext>
            </a:extLst>
          </p:cNvPr>
          <p:cNvCxnSpPr>
            <a:cxnSpLocks/>
          </p:cNvCxnSpPr>
          <p:nvPr/>
        </p:nvCxnSpPr>
        <p:spPr>
          <a:xfrm>
            <a:off x="3023962" y="2508591"/>
            <a:ext cx="6404056" cy="2711450"/>
          </a:xfrm>
          <a:prstGeom prst="bentConnector3">
            <a:avLst>
              <a:gd name="adj1" fmla="val 620"/>
            </a:avLst>
          </a:prstGeom>
          <a:ln w="57150"/>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06C9A37C-F4E0-F886-827A-5A0EB4755D43}"/>
              </a:ext>
            </a:extLst>
          </p:cNvPr>
          <p:cNvSpPr txBox="1"/>
          <p:nvPr/>
        </p:nvSpPr>
        <p:spPr>
          <a:xfrm>
            <a:off x="4814856" y="5364376"/>
            <a:ext cx="2537080" cy="369332"/>
          </a:xfrm>
          <a:prstGeom prst="rect">
            <a:avLst/>
          </a:prstGeom>
          <a:noFill/>
        </p:spPr>
        <p:txBody>
          <a:bodyPr wrap="square" rtlCol="0">
            <a:spAutoFit/>
          </a:bodyPr>
          <a:lstStyle/>
          <a:p>
            <a:pPr algn="ctr"/>
            <a:r>
              <a:rPr lang="en-US"/>
              <a:t>Latency</a:t>
            </a:r>
          </a:p>
        </p:txBody>
      </p:sp>
      <p:sp>
        <p:nvSpPr>
          <p:cNvPr id="27" name="Freeform: Shape 26">
            <a:extLst>
              <a:ext uri="{FF2B5EF4-FFF2-40B4-BE49-F238E27FC236}">
                <a16:creationId xmlns:a16="http://schemas.microsoft.com/office/drawing/2014/main" id="{8CB147C6-99BF-C248-441B-C0D0F918FE04}"/>
              </a:ext>
            </a:extLst>
          </p:cNvPr>
          <p:cNvSpPr/>
          <p:nvPr/>
        </p:nvSpPr>
        <p:spPr>
          <a:xfrm flipH="1" flipV="1">
            <a:off x="3239487" y="2883493"/>
            <a:ext cx="6131380" cy="2107253"/>
          </a:xfrm>
          <a:custGeom>
            <a:avLst/>
            <a:gdLst>
              <a:gd name="connsiteX0" fmla="*/ 0 w 4426857"/>
              <a:gd name="connsiteY0" fmla="*/ 1465943 h 1465943"/>
              <a:gd name="connsiteX1" fmla="*/ 2481943 w 4426857"/>
              <a:gd name="connsiteY1" fmla="*/ 1153886 h 1465943"/>
              <a:gd name="connsiteX2" fmla="*/ 4426857 w 4426857"/>
              <a:gd name="connsiteY2" fmla="*/ 0 h 1465943"/>
            </a:gdLst>
            <a:ahLst/>
            <a:cxnLst>
              <a:cxn ang="0">
                <a:pos x="connsiteX0" y="connsiteY0"/>
              </a:cxn>
              <a:cxn ang="0">
                <a:pos x="connsiteX1" y="connsiteY1"/>
              </a:cxn>
              <a:cxn ang="0">
                <a:pos x="connsiteX2" y="connsiteY2"/>
              </a:cxn>
            </a:cxnLst>
            <a:rect l="l" t="t" r="r" b="b"/>
            <a:pathLst>
              <a:path w="4426857" h="1465943">
                <a:moveTo>
                  <a:pt x="0" y="1465943"/>
                </a:moveTo>
                <a:cubicBezTo>
                  <a:pt x="872067" y="1432076"/>
                  <a:pt x="1744134" y="1398210"/>
                  <a:pt x="2481943" y="1153886"/>
                </a:cubicBezTo>
                <a:cubicBezTo>
                  <a:pt x="3219752" y="909562"/>
                  <a:pt x="3823304" y="454781"/>
                  <a:pt x="4426857" y="0"/>
                </a:cubicBezTo>
              </a:path>
            </a:pathLst>
          </a:custGeom>
          <a:ln w="3810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8" name="Arrow: Right 27">
            <a:extLst>
              <a:ext uri="{FF2B5EF4-FFF2-40B4-BE49-F238E27FC236}">
                <a16:creationId xmlns:a16="http://schemas.microsoft.com/office/drawing/2014/main" id="{4B718C57-7388-9BF7-E939-FC4DF47920C5}"/>
              </a:ext>
            </a:extLst>
          </p:cNvPr>
          <p:cNvSpPr/>
          <p:nvPr/>
        </p:nvSpPr>
        <p:spPr>
          <a:xfrm rot="10800000">
            <a:off x="8257804" y="3247744"/>
            <a:ext cx="943428" cy="308343"/>
          </a:xfrm>
          <a:prstGeom prst="rightArrow">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29" name="TextBox 28">
            <a:extLst>
              <a:ext uri="{FF2B5EF4-FFF2-40B4-BE49-F238E27FC236}">
                <a16:creationId xmlns:a16="http://schemas.microsoft.com/office/drawing/2014/main" id="{6433A445-6AD0-5CD5-DAD5-A5DC207DA41F}"/>
              </a:ext>
            </a:extLst>
          </p:cNvPr>
          <p:cNvSpPr txBox="1"/>
          <p:nvPr/>
        </p:nvSpPr>
        <p:spPr>
          <a:xfrm>
            <a:off x="6305177" y="3559254"/>
            <a:ext cx="2931886" cy="369332"/>
          </a:xfrm>
          <a:prstGeom prst="rect">
            <a:avLst/>
          </a:prstGeom>
          <a:noFill/>
        </p:spPr>
        <p:txBody>
          <a:bodyPr wrap="square" rtlCol="0">
            <a:spAutoFit/>
          </a:bodyPr>
          <a:lstStyle/>
          <a:p>
            <a:pPr algn="ctr"/>
            <a:r>
              <a:rPr lang="en-US" i="1"/>
              <a:t>1. Searches for better latency</a:t>
            </a:r>
          </a:p>
        </p:txBody>
      </p:sp>
      <p:sp>
        <p:nvSpPr>
          <p:cNvPr id="30" name="Arrow: Right 29">
            <a:extLst>
              <a:ext uri="{FF2B5EF4-FFF2-40B4-BE49-F238E27FC236}">
                <a16:creationId xmlns:a16="http://schemas.microsoft.com/office/drawing/2014/main" id="{5655B9EE-3E1B-3DC6-1143-C241482141C5}"/>
              </a:ext>
            </a:extLst>
          </p:cNvPr>
          <p:cNvSpPr/>
          <p:nvPr/>
        </p:nvSpPr>
        <p:spPr>
          <a:xfrm rot="16200000">
            <a:off x="3974029" y="3323856"/>
            <a:ext cx="534791" cy="318037"/>
          </a:xfrm>
          <a:prstGeom prst="rightArrow">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31" name="TextBox 30">
            <a:extLst>
              <a:ext uri="{FF2B5EF4-FFF2-40B4-BE49-F238E27FC236}">
                <a16:creationId xmlns:a16="http://schemas.microsoft.com/office/drawing/2014/main" id="{E153D5C3-489B-15DF-3AE5-67015AB57985}"/>
              </a:ext>
            </a:extLst>
          </p:cNvPr>
          <p:cNvSpPr txBox="1"/>
          <p:nvPr/>
        </p:nvSpPr>
        <p:spPr>
          <a:xfrm>
            <a:off x="3168005" y="2698827"/>
            <a:ext cx="3647073" cy="369332"/>
          </a:xfrm>
          <a:prstGeom prst="rect">
            <a:avLst/>
          </a:prstGeom>
          <a:noFill/>
        </p:spPr>
        <p:txBody>
          <a:bodyPr wrap="square" rtlCol="0">
            <a:spAutoFit/>
          </a:bodyPr>
          <a:lstStyle/>
          <a:p>
            <a:pPr algn="ctr"/>
            <a:r>
              <a:rPr lang="en-US" i="1"/>
              <a:t>2. Then tries to recover lost accuracy</a:t>
            </a:r>
          </a:p>
        </p:txBody>
      </p:sp>
      <p:sp>
        <p:nvSpPr>
          <p:cNvPr id="32" name="TextBox 31">
            <a:extLst>
              <a:ext uri="{FF2B5EF4-FFF2-40B4-BE49-F238E27FC236}">
                <a16:creationId xmlns:a16="http://schemas.microsoft.com/office/drawing/2014/main" id="{F7B75EE2-BF7D-358C-F3FA-82ADB7D94902}"/>
              </a:ext>
            </a:extLst>
          </p:cNvPr>
          <p:cNvSpPr txBox="1"/>
          <p:nvPr/>
        </p:nvSpPr>
        <p:spPr>
          <a:xfrm>
            <a:off x="997656" y="3647980"/>
            <a:ext cx="1812527" cy="369332"/>
          </a:xfrm>
          <a:prstGeom prst="rect">
            <a:avLst/>
          </a:prstGeom>
          <a:noFill/>
        </p:spPr>
        <p:txBody>
          <a:bodyPr wrap="square" rtlCol="0">
            <a:spAutoFit/>
          </a:bodyPr>
          <a:lstStyle/>
          <a:p>
            <a:pPr algn="ctr"/>
            <a:r>
              <a:rPr lang="en-US"/>
              <a:t>Accuracy</a:t>
            </a:r>
          </a:p>
        </p:txBody>
      </p:sp>
      <p:pic>
        <p:nvPicPr>
          <p:cNvPr id="6" name="Picture 5">
            <a:extLst>
              <a:ext uri="{FF2B5EF4-FFF2-40B4-BE49-F238E27FC236}">
                <a16:creationId xmlns:a16="http://schemas.microsoft.com/office/drawing/2014/main" id="{7584033F-7CF1-5451-7BBC-FE18F430BE9A}"/>
              </a:ext>
            </a:extLst>
          </p:cNvPr>
          <p:cNvPicPr>
            <a:picLocks noChangeAspect="1"/>
          </p:cNvPicPr>
          <p:nvPr/>
        </p:nvPicPr>
        <p:blipFill>
          <a:blip r:embed="rId3"/>
          <a:stretch>
            <a:fillRect/>
          </a:stretch>
        </p:blipFill>
        <p:spPr>
          <a:xfrm>
            <a:off x="472003" y="-7073900"/>
            <a:ext cx="11247993" cy="6858000"/>
          </a:xfrm>
          <a:prstGeom prst="rect">
            <a:avLst/>
          </a:prstGeom>
        </p:spPr>
      </p:pic>
    </p:spTree>
    <p:extLst>
      <p:ext uri="{BB962C8B-B14F-4D97-AF65-F5344CB8AC3E}">
        <p14:creationId xmlns:p14="http://schemas.microsoft.com/office/powerpoint/2010/main" val="26276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down)">
                                      <p:cBhvr>
                                        <p:cTn id="15" dur="500"/>
                                        <p:tgtEl>
                                          <p:spTgt spid="30"/>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animBg="1"/>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4461E-08DF-B25C-C660-B78136F86471}"/>
              </a:ext>
            </a:extLst>
          </p:cNvPr>
          <p:cNvSpPr>
            <a:spLocks noGrp="1"/>
          </p:cNvSpPr>
          <p:nvPr>
            <p:ph type="title"/>
          </p:nvPr>
        </p:nvSpPr>
        <p:spPr/>
        <p:txBody>
          <a:bodyPr/>
          <a:lstStyle/>
          <a:p>
            <a:r>
              <a:rPr lang="en-US"/>
              <a:t>This method searches along a curve</a:t>
            </a:r>
          </a:p>
        </p:txBody>
      </p:sp>
      <p:sp>
        <p:nvSpPr>
          <p:cNvPr id="3" name="Footer Placeholder 2">
            <a:extLst>
              <a:ext uri="{FF2B5EF4-FFF2-40B4-BE49-F238E27FC236}">
                <a16:creationId xmlns:a16="http://schemas.microsoft.com/office/drawing/2014/main" id="{43DAFFCB-EA84-544D-B3E7-67115E4E1954}"/>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5EFD3DC4-8DDC-DB56-A58F-4927E0D5E60A}"/>
              </a:ext>
            </a:extLst>
          </p:cNvPr>
          <p:cNvSpPr>
            <a:spLocks noGrp="1"/>
          </p:cNvSpPr>
          <p:nvPr>
            <p:ph type="sldNum" sz="quarter" idx="12"/>
          </p:nvPr>
        </p:nvSpPr>
        <p:spPr/>
        <p:txBody>
          <a:bodyPr/>
          <a:lstStyle/>
          <a:p>
            <a:fld id="{D6613A7F-0203-41AF-A3C3-48408D8E7155}" type="slidenum">
              <a:rPr lang="en-US" smtClean="0"/>
              <a:pPr/>
              <a:t>16</a:t>
            </a:fld>
            <a:endParaRPr lang="en-US"/>
          </a:p>
        </p:txBody>
      </p:sp>
      <p:cxnSp>
        <p:nvCxnSpPr>
          <p:cNvPr id="25" name="Connector: Elbow 24">
            <a:extLst>
              <a:ext uri="{FF2B5EF4-FFF2-40B4-BE49-F238E27FC236}">
                <a16:creationId xmlns:a16="http://schemas.microsoft.com/office/drawing/2014/main" id="{2D41319F-6F99-ACAF-0F70-146A46857D75}"/>
              </a:ext>
            </a:extLst>
          </p:cNvPr>
          <p:cNvCxnSpPr>
            <a:cxnSpLocks/>
          </p:cNvCxnSpPr>
          <p:nvPr/>
        </p:nvCxnSpPr>
        <p:spPr>
          <a:xfrm>
            <a:off x="3023962" y="2508591"/>
            <a:ext cx="6404056" cy="2711450"/>
          </a:xfrm>
          <a:prstGeom prst="bentConnector3">
            <a:avLst>
              <a:gd name="adj1" fmla="val 620"/>
            </a:avLst>
          </a:prstGeom>
          <a:ln w="57150"/>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06C9A37C-F4E0-F886-827A-5A0EB4755D43}"/>
              </a:ext>
            </a:extLst>
          </p:cNvPr>
          <p:cNvSpPr txBox="1"/>
          <p:nvPr/>
        </p:nvSpPr>
        <p:spPr>
          <a:xfrm>
            <a:off x="4814856" y="5364376"/>
            <a:ext cx="2537080" cy="369332"/>
          </a:xfrm>
          <a:prstGeom prst="rect">
            <a:avLst/>
          </a:prstGeom>
          <a:noFill/>
        </p:spPr>
        <p:txBody>
          <a:bodyPr wrap="square" rtlCol="0">
            <a:spAutoFit/>
          </a:bodyPr>
          <a:lstStyle/>
          <a:p>
            <a:pPr algn="ctr"/>
            <a:r>
              <a:rPr lang="en-US"/>
              <a:t>Latency</a:t>
            </a:r>
          </a:p>
        </p:txBody>
      </p:sp>
      <p:sp>
        <p:nvSpPr>
          <p:cNvPr id="27" name="Freeform: Shape 26">
            <a:extLst>
              <a:ext uri="{FF2B5EF4-FFF2-40B4-BE49-F238E27FC236}">
                <a16:creationId xmlns:a16="http://schemas.microsoft.com/office/drawing/2014/main" id="{8CB147C6-99BF-C248-441B-C0D0F918FE04}"/>
              </a:ext>
            </a:extLst>
          </p:cNvPr>
          <p:cNvSpPr/>
          <p:nvPr/>
        </p:nvSpPr>
        <p:spPr>
          <a:xfrm flipH="1" flipV="1">
            <a:off x="3239487" y="2883493"/>
            <a:ext cx="6131380" cy="2107253"/>
          </a:xfrm>
          <a:custGeom>
            <a:avLst/>
            <a:gdLst>
              <a:gd name="connsiteX0" fmla="*/ 0 w 4426857"/>
              <a:gd name="connsiteY0" fmla="*/ 1465943 h 1465943"/>
              <a:gd name="connsiteX1" fmla="*/ 2481943 w 4426857"/>
              <a:gd name="connsiteY1" fmla="*/ 1153886 h 1465943"/>
              <a:gd name="connsiteX2" fmla="*/ 4426857 w 4426857"/>
              <a:gd name="connsiteY2" fmla="*/ 0 h 1465943"/>
            </a:gdLst>
            <a:ahLst/>
            <a:cxnLst>
              <a:cxn ang="0">
                <a:pos x="connsiteX0" y="connsiteY0"/>
              </a:cxn>
              <a:cxn ang="0">
                <a:pos x="connsiteX1" y="connsiteY1"/>
              </a:cxn>
              <a:cxn ang="0">
                <a:pos x="connsiteX2" y="connsiteY2"/>
              </a:cxn>
            </a:cxnLst>
            <a:rect l="l" t="t" r="r" b="b"/>
            <a:pathLst>
              <a:path w="4426857" h="1465943">
                <a:moveTo>
                  <a:pt x="0" y="1465943"/>
                </a:moveTo>
                <a:cubicBezTo>
                  <a:pt x="872067" y="1432076"/>
                  <a:pt x="1744134" y="1398210"/>
                  <a:pt x="2481943" y="1153886"/>
                </a:cubicBezTo>
                <a:cubicBezTo>
                  <a:pt x="3219752" y="909562"/>
                  <a:pt x="3823304" y="454781"/>
                  <a:pt x="4426857" y="0"/>
                </a:cubicBezTo>
              </a:path>
            </a:pathLst>
          </a:custGeom>
          <a:ln w="3810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8" name="Arrow: Right 27">
            <a:extLst>
              <a:ext uri="{FF2B5EF4-FFF2-40B4-BE49-F238E27FC236}">
                <a16:creationId xmlns:a16="http://schemas.microsoft.com/office/drawing/2014/main" id="{4B718C57-7388-9BF7-E939-FC4DF47920C5}"/>
              </a:ext>
            </a:extLst>
          </p:cNvPr>
          <p:cNvSpPr/>
          <p:nvPr/>
        </p:nvSpPr>
        <p:spPr>
          <a:xfrm rot="10800000">
            <a:off x="8257804" y="3247744"/>
            <a:ext cx="943428" cy="308343"/>
          </a:xfrm>
          <a:prstGeom prst="rightArrow">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29" name="TextBox 28">
            <a:extLst>
              <a:ext uri="{FF2B5EF4-FFF2-40B4-BE49-F238E27FC236}">
                <a16:creationId xmlns:a16="http://schemas.microsoft.com/office/drawing/2014/main" id="{6433A445-6AD0-5CD5-DAD5-A5DC207DA41F}"/>
              </a:ext>
            </a:extLst>
          </p:cNvPr>
          <p:cNvSpPr txBox="1"/>
          <p:nvPr/>
        </p:nvSpPr>
        <p:spPr>
          <a:xfrm>
            <a:off x="6305177" y="3559254"/>
            <a:ext cx="2931886" cy="369332"/>
          </a:xfrm>
          <a:prstGeom prst="rect">
            <a:avLst/>
          </a:prstGeom>
          <a:noFill/>
        </p:spPr>
        <p:txBody>
          <a:bodyPr wrap="square" rtlCol="0">
            <a:spAutoFit/>
          </a:bodyPr>
          <a:lstStyle/>
          <a:p>
            <a:pPr algn="ctr"/>
            <a:r>
              <a:rPr lang="en-US" i="1"/>
              <a:t>1. Searches for better latency</a:t>
            </a:r>
          </a:p>
        </p:txBody>
      </p:sp>
      <p:sp>
        <p:nvSpPr>
          <p:cNvPr id="30" name="Arrow: Right 29">
            <a:extLst>
              <a:ext uri="{FF2B5EF4-FFF2-40B4-BE49-F238E27FC236}">
                <a16:creationId xmlns:a16="http://schemas.microsoft.com/office/drawing/2014/main" id="{5655B9EE-3E1B-3DC6-1143-C241482141C5}"/>
              </a:ext>
            </a:extLst>
          </p:cNvPr>
          <p:cNvSpPr/>
          <p:nvPr/>
        </p:nvSpPr>
        <p:spPr>
          <a:xfrm rot="16200000">
            <a:off x="3974029" y="3323856"/>
            <a:ext cx="534791" cy="318037"/>
          </a:xfrm>
          <a:prstGeom prst="rightArrow">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31" name="TextBox 30">
            <a:extLst>
              <a:ext uri="{FF2B5EF4-FFF2-40B4-BE49-F238E27FC236}">
                <a16:creationId xmlns:a16="http://schemas.microsoft.com/office/drawing/2014/main" id="{E153D5C3-489B-15DF-3AE5-67015AB57985}"/>
              </a:ext>
            </a:extLst>
          </p:cNvPr>
          <p:cNvSpPr txBox="1"/>
          <p:nvPr/>
        </p:nvSpPr>
        <p:spPr>
          <a:xfrm>
            <a:off x="3168005" y="2698827"/>
            <a:ext cx="3647073" cy="369332"/>
          </a:xfrm>
          <a:prstGeom prst="rect">
            <a:avLst/>
          </a:prstGeom>
          <a:noFill/>
        </p:spPr>
        <p:txBody>
          <a:bodyPr wrap="square" rtlCol="0">
            <a:spAutoFit/>
          </a:bodyPr>
          <a:lstStyle/>
          <a:p>
            <a:pPr algn="ctr"/>
            <a:r>
              <a:rPr lang="en-US" i="1"/>
              <a:t>2. Then tries to recover lost accuracy</a:t>
            </a:r>
          </a:p>
        </p:txBody>
      </p:sp>
      <p:sp>
        <p:nvSpPr>
          <p:cNvPr id="32" name="TextBox 31">
            <a:extLst>
              <a:ext uri="{FF2B5EF4-FFF2-40B4-BE49-F238E27FC236}">
                <a16:creationId xmlns:a16="http://schemas.microsoft.com/office/drawing/2014/main" id="{F7B75EE2-BF7D-358C-F3FA-82ADB7D94902}"/>
              </a:ext>
            </a:extLst>
          </p:cNvPr>
          <p:cNvSpPr txBox="1"/>
          <p:nvPr/>
        </p:nvSpPr>
        <p:spPr>
          <a:xfrm>
            <a:off x="997656" y="3647980"/>
            <a:ext cx="1812527" cy="369332"/>
          </a:xfrm>
          <a:prstGeom prst="rect">
            <a:avLst/>
          </a:prstGeom>
          <a:noFill/>
        </p:spPr>
        <p:txBody>
          <a:bodyPr wrap="square" rtlCol="0">
            <a:spAutoFit/>
          </a:bodyPr>
          <a:lstStyle/>
          <a:p>
            <a:pPr algn="ctr"/>
            <a:r>
              <a:rPr lang="en-US"/>
              <a:t>Accuracy</a:t>
            </a:r>
          </a:p>
        </p:txBody>
      </p:sp>
      <p:pic>
        <p:nvPicPr>
          <p:cNvPr id="5" name="Picture 4">
            <a:extLst>
              <a:ext uri="{FF2B5EF4-FFF2-40B4-BE49-F238E27FC236}">
                <a16:creationId xmlns:a16="http://schemas.microsoft.com/office/drawing/2014/main" id="{EEBC6AD9-BE72-7264-B03E-941C760386B9}"/>
              </a:ext>
            </a:extLst>
          </p:cNvPr>
          <p:cNvPicPr>
            <a:picLocks noChangeAspect="1"/>
          </p:cNvPicPr>
          <p:nvPr/>
        </p:nvPicPr>
        <p:blipFill>
          <a:blip r:embed="rId3"/>
          <a:stretch>
            <a:fillRect/>
          </a:stretch>
        </p:blipFill>
        <p:spPr>
          <a:xfrm>
            <a:off x="472003" y="0"/>
            <a:ext cx="11247993" cy="6858000"/>
          </a:xfrm>
          <a:prstGeom prst="rect">
            <a:avLst/>
          </a:prstGeom>
        </p:spPr>
      </p:pic>
      <p:sp>
        <p:nvSpPr>
          <p:cNvPr id="6" name="Rectangle 5">
            <a:extLst>
              <a:ext uri="{FF2B5EF4-FFF2-40B4-BE49-F238E27FC236}">
                <a16:creationId xmlns:a16="http://schemas.microsoft.com/office/drawing/2014/main" id="{3C1267C4-CC40-F826-80FB-B6C6EE37B63A}"/>
              </a:ext>
            </a:extLst>
          </p:cNvPr>
          <p:cNvSpPr/>
          <p:nvPr/>
        </p:nvSpPr>
        <p:spPr>
          <a:xfrm>
            <a:off x="2351056" y="123862"/>
            <a:ext cx="2463800" cy="433604"/>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Original</a:t>
            </a:r>
          </a:p>
        </p:txBody>
      </p:sp>
      <p:sp>
        <p:nvSpPr>
          <p:cNvPr id="7" name="Rectangle 6">
            <a:extLst>
              <a:ext uri="{FF2B5EF4-FFF2-40B4-BE49-F238E27FC236}">
                <a16:creationId xmlns:a16="http://schemas.microsoft.com/office/drawing/2014/main" id="{FCB6D841-491B-2A2B-17D2-CCA3433ED830}"/>
              </a:ext>
            </a:extLst>
          </p:cNvPr>
          <p:cNvSpPr/>
          <p:nvPr/>
        </p:nvSpPr>
        <p:spPr>
          <a:xfrm>
            <a:off x="8025348" y="123862"/>
            <a:ext cx="2463800" cy="433604"/>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Tree>
    <p:extLst>
      <p:ext uri="{BB962C8B-B14F-4D97-AF65-F5344CB8AC3E}">
        <p14:creationId xmlns:p14="http://schemas.microsoft.com/office/powerpoint/2010/main" val="345081432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AE2BA-17A9-10D9-AE75-0B3EE4BC3559}"/>
              </a:ext>
            </a:extLst>
          </p:cNvPr>
          <p:cNvSpPr>
            <a:spLocks noGrp="1"/>
          </p:cNvSpPr>
          <p:nvPr>
            <p:ph type="title"/>
          </p:nvPr>
        </p:nvSpPr>
        <p:spPr/>
        <p:txBody>
          <a:bodyPr/>
          <a:lstStyle/>
          <a:p>
            <a:r>
              <a:rPr lang="en-US"/>
              <a:t>Results</a:t>
            </a:r>
          </a:p>
        </p:txBody>
      </p:sp>
      <p:sp>
        <p:nvSpPr>
          <p:cNvPr id="3" name="Footer Placeholder 2">
            <a:extLst>
              <a:ext uri="{FF2B5EF4-FFF2-40B4-BE49-F238E27FC236}">
                <a16:creationId xmlns:a16="http://schemas.microsoft.com/office/drawing/2014/main" id="{A9710ACC-9463-DD75-AF05-9B550CAACF6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B5B78EB9-90C3-C64A-41AD-CEE1E19CE1A7}"/>
              </a:ext>
            </a:extLst>
          </p:cNvPr>
          <p:cNvSpPr>
            <a:spLocks noGrp="1"/>
          </p:cNvSpPr>
          <p:nvPr>
            <p:ph type="sldNum" sz="quarter" idx="12"/>
          </p:nvPr>
        </p:nvSpPr>
        <p:spPr/>
        <p:txBody>
          <a:bodyPr/>
          <a:lstStyle/>
          <a:p>
            <a:fld id="{D6613A7F-0203-41AF-A3C3-48408D8E7155}" type="slidenum">
              <a:rPr lang="en-US" smtClean="0"/>
              <a:pPr/>
              <a:t>17</a:t>
            </a:fld>
            <a:endParaRPr lang="en-US"/>
          </a:p>
        </p:txBody>
      </p:sp>
    </p:spTree>
    <p:extLst>
      <p:ext uri="{BB962C8B-B14F-4D97-AF65-F5344CB8AC3E}">
        <p14:creationId xmlns:p14="http://schemas.microsoft.com/office/powerpoint/2010/main" val="1034771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59FD-43B1-EEE7-96F4-E47597F80EF3}"/>
              </a:ext>
            </a:extLst>
          </p:cNvPr>
          <p:cNvSpPr>
            <a:spLocks noGrp="1"/>
          </p:cNvSpPr>
          <p:nvPr>
            <p:ph type="title"/>
          </p:nvPr>
        </p:nvSpPr>
        <p:spPr/>
        <p:txBody>
          <a:bodyPr/>
          <a:lstStyle/>
          <a:p>
            <a:r>
              <a:rPr lang="en-US"/>
              <a:t>A qualitative look</a:t>
            </a:r>
          </a:p>
        </p:txBody>
      </p:sp>
      <p:sp>
        <p:nvSpPr>
          <p:cNvPr id="3" name="Footer Placeholder 2">
            <a:extLst>
              <a:ext uri="{FF2B5EF4-FFF2-40B4-BE49-F238E27FC236}">
                <a16:creationId xmlns:a16="http://schemas.microsoft.com/office/drawing/2014/main" id="{763FF934-FB8F-0CAF-70CE-A28FF0D8DB0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CC73B7F-8C43-3162-76E3-6D4F6178BB87}"/>
              </a:ext>
            </a:extLst>
          </p:cNvPr>
          <p:cNvSpPr>
            <a:spLocks noGrp="1"/>
          </p:cNvSpPr>
          <p:nvPr>
            <p:ph type="sldNum" sz="quarter" idx="12"/>
          </p:nvPr>
        </p:nvSpPr>
        <p:spPr/>
        <p:txBody>
          <a:bodyPr/>
          <a:lstStyle/>
          <a:p>
            <a:fld id="{D6613A7F-0203-41AF-A3C3-48408D8E7155}" type="slidenum">
              <a:rPr lang="en-US" smtClean="0"/>
              <a:pPr/>
              <a:t>18</a:t>
            </a:fld>
            <a:endParaRPr lang="en-US"/>
          </a:p>
        </p:txBody>
      </p:sp>
      <p:pic>
        <p:nvPicPr>
          <p:cNvPr id="34" name="Picture 33">
            <a:extLst>
              <a:ext uri="{FF2B5EF4-FFF2-40B4-BE49-F238E27FC236}">
                <a16:creationId xmlns:a16="http://schemas.microsoft.com/office/drawing/2014/main" id="{80700520-A899-9357-A065-58CC35112C6B}"/>
              </a:ext>
            </a:extLst>
          </p:cNvPr>
          <p:cNvPicPr>
            <a:picLocks noChangeAspect="1"/>
          </p:cNvPicPr>
          <p:nvPr/>
        </p:nvPicPr>
        <p:blipFill rotWithShape="1">
          <a:blip r:embed="rId3"/>
          <a:srcRect t="8310" b="13942"/>
          <a:stretch/>
        </p:blipFill>
        <p:spPr>
          <a:xfrm>
            <a:off x="671719" y="4119789"/>
            <a:ext cx="4502159" cy="2601686"/>
          </a:xfrm>
          <a:prstGeom prst="rect">
            <a:avLst/>
          </a:prstGeom>
        </p:spPr>
      </p:pic>
      <p:pic>
        <p:nvPicPr>
          <p:cNvPr id="35" name="Picture 34">
            <a:extLst>
              <a:ext uri="{FF2B5EF4-FFF2-40B4-BE49-F238E27FC236}">
                <a16:creationId xmlns:a16="http://schemas.microsoft.com/office/drawing/2014/main" id="{0DE8D664-D48C-64F0-602C-09D89D507ABB}"/>
              </a:ext>
            </a:extLst>
          </p:cNvPr>
          <p:cNvPicPr>
            <a:picLocks noChangeAspect="1"/>
          </p:cNvPicPr>
          <p:nvPr/>
        </p:nvPicPr>
        <p:blipFill rotWithShape="1">
          <a:blip r:embed="rId4"/>
          <a:srcRect t="8310" b="13942"/>
          <a:stretch/>
        </p:blipFill>
        <p:spPr>
          <a:xfrm>
            <a:off x="6869334" y="3668939"/>
            <a:ext cx="4502159" cy="2601686"/>
          </a:xfrm>
          <a:prstGeom prst="rect">
            <a:avLst/>
          </a:prstGeom>
        </p:spPr>
      </p:pic>
      <p:pic>
        <p:nvPicPr>
          <p:cNvPr id="36" name="Picture 35">
            <a:extLst>
              <a:ext uri="{FF2B5EF4-FFF2-40B4-BE49-F238E27FC236}">
                <a16:creationId xmlns:a16="http://schemas.microsoft.com/office/drawing/2014/main" id="{A6FDC437-51E3-0A4D-55E9-0F296F5E85FA}"/>
              </a:ext>
            </a:extLst>
          </p:cNvPr>
          <p:cNvPicPr>
            <a:picLocks noChangeAspect="1"/>
          </p:cNvPicPr>
          <p:nvPr/>
        </p:nvPicPr>
        <p:blipFill>
          <a:blip r:embed="rId5">
            <a:duotone>
              <a:schemeClr val="accent5">
                <a:shade val="45000"/>
                <a:satMod val="135000"/>
              </a:schemeClr>
              <a:prstClr val="white"/>
            </a:duotone>
            <a:alphaModFix amt="70000"/>
          </a:blip>
          <a:stretch>
            <a:fillRect/>
          </a:stretch>
        </p:blipFill>
        <p:spPr>
          <a:xfrm>
            <a:off x="671718" y="4120090"/>
            <a:ext cx="4502159" cy="2601385"/>
          </a:xfrm>
          <a:prstGeom prst="rect">
            <a:avLst/>
          </a:prstGeom>
        </p:spPr>
      </p:pic>
      <p:pic>
        <p:nvPicPr>
          <p:cNvPr id="37" name="Picture 36">
            <a:extLst>
              <a:ext uri="{FF2B5EF4-FFF2-40B4-BE49-F238E27FC236}">
                <a16:creationId xmlns:a16="http://schemas.microsoft.com/office/drawing/2014/main" id="{4A7CC142-1AA9-6D2F-1613-C00BC29A1013}"/>
              </a:ext>
            </a:extLst>
          </p:cNvPr>
          <p:cNvPicPr>
            <a:picLocks noChangeAspect="1"/>
          </p:cNvPicPr>
          <p:nvPr/>
        </p:nvPicPr>
        <p:blipFill rotWithShape="1">
          <a:blip r:embed="rId4"/>
          <a:srcRect t="8309" b="13943"/>
          <a:stretch/>
        </p:blipFill>
        <p:spPr>
          <a:xfrm>
            <a:off x="2466964" y="1709331"/>
            <a:ext cx="3559864" cy="2057157"/>
          </a:xfrm>
          <a:prstGeom prst="rect">
            <a:avLst/>
          </a:prstGeom>
        </p:spPr>
      </p:pic>
      <p:pic>
        <p:nvPicPr>
          <p:cNvPr id="38" name="Picture 37">
            <a:extLst>
              <a:ext uri="{FF2B5EF4-FFF2-40B4-BE49-F238E27FC236}">
                <a16:creationId xmlns:a16="http://schemas.microsoft.com/office/drawing/2014/main" id="{686756FC-BEAC-DAD7-9A7A-3DB9CF4B8206}"/>
              </a:ext>
            </a:extLst>
          </p:cNvPr>
          <p:cNvPicPr>
            <a:picLocks noChangeAspect="1"/>
          </p:cNvPicPr>
          <p:nvPr/>
        </p:nvPicPr>
        <p:blipFill>
          <a:blip r:embed="rId6">
            <a:duotone>
              <a:schemeClr val="accent5">
                <a:shade val="45000"/>
                <a:satMod val="135000"/>
              </a:schemeClr>
              <a:prstClr val="white"/>
            </a:duotone>
            <a:alphaModFix amt="70000"/>
          </a:blip>
          <a:stretch>
            <a:fillRect/>
          </a:stretch>
        </p:blipFill>
        <p:spPr>
          <a:xfrm>
            <a:off x="6869334" y="3668939"/>
            <a:ext cx="4502159" cy="2601383"/>
          </a:xfrm>
          <a:prstGeom prst="rect">
            <a:avLst/>
          </a:prstGeom>
        </p:spPr>
      </p:pic>
      <p:sp>
        <p:nvSpPr>
          <p:cNvPr id="39" name="Rectangle 38">
            <a:extLst>
              <a:ext uri="{FF2B5EF4-FFF2-40B4-BE49-F238E27FC236}">
                <a16:creationId xmlns:a16="http://schemas.microsoft.com/office/drawing/2014/main" id="{E6E77C0E-39D7-7304-99C9-07AC73849270}"/>
              </a:ext>
            </a:extLst>
          </p:cNvPr>
          <p:cNvSpPr/>
          <p:nvPr/>
        </p:nvSpPr>
        <p:spPr>
          <a:xfrm>
            <a:off x="1560156" y="4339499"/>
            <a:ext cx="522247" cy="521730"/>
          </a:xfrm>
          <a:prstGeom prst="rect">
            <a:avLst/>
          </a:prstGeom>
          <a:noFill/>
          <a:ln w="571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40" name="Rectangle 39">
            <a:extLst>
              <a:ext uri="{FF2B5EF4-FFF2-40B4-BE49-F238E27FC236}">
                <a16:creationId xmlns:a16="http://schemas.microsoft.com/office/drawing/2014/main" id="{AEC3A588-381B-BE2A-0571-91A44E4A1640}"/>
              </a:ext>
            </a:extLst>
          </p:cNvPr>
          <p:cNvSpPr/>
          <p:nvPr/>
        </p:nvSpPr>
        <p:spPr>
          <a:xfrm>
            <a:off x="7890015" y="3973529"/>
            <a:ext cx="235347" cy="333479"/>
          </a:xfrm>
          <a:prstGeom prst="rect">
            <a:avLst/>
          </a:prstGeom>
          <a:noFill/>
          <a:ln w="571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41" name="Rectangle 40">
            <a:extLst>
              <a:ext uri="{FF2B5EF4-FFF2-40B4-BE49-F238E27FC236}">
                <a16:creationId xmlns:a16="http://schemas.microsoft.com/office/drawing/2014/main" id="{859F5112-0743-7319-8076-7DE13093707D}"/>
              </a:ext>
            </a:extLst>
          </p:cNvPr>
          <p:cNvSpPr/>
          <p:nvPr/>
        </p:nvSpPr>
        <p:spPr>
          <a:xfrm>
            <a:off x="4265833" y="4969630"/>
            <a:ext cx="1512667" cy="42787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err="1"/>
              <a:t>fSSDLite</a:t>
            </a:r>
            <a:endParaRPr lang="en-US"/>
          </a:p>
        </p:txBody>
      </p:sp>
      <p:sp>
        <p:nvSpPr>
          <p:cNvPr id="42" name="Rectangle 41">
            <a:extLst>
              <a:ext uri="{FF2B5EF4-FFF2-40B4-BE49-F238E27FC236}">
                <a16:creationId xmlns:a16="http://schemas.microsoft.com/office/drawing/2014/main" id="{920F1B00-B435-8FF0-B970-6656AD6FF059}"/>
              </a:ext>
            </a:extLst>
          </p:cNvPr>
          <p:cNvSpPr/>
          <p:nvPr/>
        </p:nvSpPr>
        <p:spPr>
          <a:xfrm>
            <a:off x="9385300" y="3454701"/>
            <a:ext cx="1512667" cy="42787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err="1"/>
              <a:t>fFaster</a:t>
            </a:r>
            <a:r>
              <a:rPr lang="en-US"/>
              <a:t>-RCNN</a:t>
            </a:r>
          </a:p>
        </p:txBody>
      </p:sp>
      <p:sp>
        <p:nvSpPr>
          <p:cNvPr id="5" name="TextBox 4">
            <a:extLst>
              <a:ext uri="{FF2B5EF4-FFF2-40B4-BE49-F238E27FC236}">
                <a16:creationId xmlns:a16="http://schemas.microsoft.com/office/drawing/2014/main" id="{0BBCB581-F276-C566-88D0-845B6C47EBBA}"/>
              </a:ext>
            </a:extLst>
          </p:cNvPr>
          <p:cNvSpPr txBox="1"/>
          <p:nvPr/>
        </p:nvSpPr>
        <p:spPr>
          <a:xfrm>
            <a:off x="6165174" y="1638568"/>
            <a:ext cx="1846217" cy="646331"/>
          </a:xfrm>
          <a:prstGeom prst="rect">
            <a:avLst/>
          </a:prstGeom>
          <a:noFill/>
        </p:spPr>
        <p:txBody>
          <a:bodyPr wrap="square" rtlCol="0">
            <a:spAutoFit/>
          </a:bodyPr>
          <a:lstStyle/>
          <a:p>
            <a:r>
              <a:rPr lang="en-US"/>
              <a:t>Microsoft COCO image</a:t>
            </a:r>
          </a:p>
        </p:txBody>
      </p:sp>
    </p:spTree>
    <p:extLst>
      <p:ext uri="{BB962C8B-B14F-4D97-AF65-F5344CB8AC3E}">
        <p14:creationId xmlns:p14="http://schemas.microsoft.com/office/powerpoint/2010/main" val="2541985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59FD-43B1-EEE7-96F4-E47597F80EF3}"/>
              </a:ext>
            </a:extLst>
          </p:cNvPr>
          <p:cNvSpPr>
            <a:spLocks noGrp="1"/>
          </p:cNvSpPr>
          <p:nvPr>
            <p:ph type="title"/>
          </p:nvPr>
        </p:nvSpPr>
        <p:spPr/>
        <p:txBody>
          <a:bodyPr/>
          <a:lstStyle/>
          <a:p>
            <a:r>
              <a:rPr lang="en-US"/>
              <a:t>Without training, compared to original CNN…</a:t>
            </a:r>
          </a:p>
        </p:txBody>
      </p:sp>
      <p:sp>
        <p:nvSpPr>
          <p:cNvPr id="3" name="Footer Placeholder 2">
            <a:extLst>
              <a:ext uri="{FF2B5EF4-FFF2-40B4-BE49-F238E27FC236}">
                <a16:creationId xmlns:a16="http://schemas.microsoft.com/office/drawing/2014/main" id="{763FF934-FB8F-0CAF-70CE-A28FF0D8DB0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CC73B7F-8C43-3162-76E3-6D4F6178BB87}"/>
              </a:ext>
            </a:extLst>
          </p:cNvPr>
          <p:cNvSpPr>
            <a:spLocks noGrp="1"/>
          </p:cNvSpPr>
          <p:nvPr>
            <p:ph type="sldNum" sz="quarter" idx="12"/>
          </p:nvPr>
        </p:nvSpPr>
        <p:spPr/>
        <p:txBody>
          <a:bodyPr/>
          <a:lstStyle/>
          <a:p>
            <a:fld id="{D6613A7F-0203-41AF-A3C3-48408D8E7155}" type="slidenum">
              <a:rPr lang="en-US" smtClean="0"/>
              <a:pPr/>
              <a:t>19</a:t>
            </a:fld>
            <a:endParaRPr lang="en-US"/>
          </a:p>
        </p:txBody>
      </p:sp>
      <p:sp>
        <p:nvSpPr>
          <p:cNvPr id="7" name="Rectangle 6">
            <a:extLst>
              <a:ext uri="{FF2B5EF4-FFF2-40B4-BE49-F238E27FC236}">
                <a16:creationId xmlns:a16="http://schemas.microsoft.com/office/drawing/2014/main" id="{B0B7804F-B5CB-8232-4CAD-0BCBB812723B}"/>
              </a:ext>
            </a:extLst>
          </p:cNvPr>
          <p:cNvSpPr/>
          <p:nvPr/>
        </p:nvSpPr>
        <p:spPr>
          <a:xfrm>
            <a:off x="1501775" y="2813050"/>
            <a:ext cx="3314700" cy="161290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2800"/>
              <a:t>12% energy savings</a:t>
            </a:r>
          </a:p>
          <a:p>
            <a:pPr algn="ctr"/>
            <a:r>
              <a:rPr lang="en-US" sz="2800"/>
              <a:t>15% faster</a:t>
            </a:r>
          </a:p>
        </p:txBody>
      </p:sp>
      <p:sp>
        <p:nvSpPr>
          <p:cNvPr id="8" name="Rectangle 7">
            <a:extLst>
              <a:ext uri="{FF2B5EF4-FFF2-40B4-BE49-F238E27FC236}">
                <a16:creationId xmlns:a16="http://schemas.microsoft.com/office/drawing/2014/main" id="{C8FD8A10-11F1-62AE-ECBB-BD1278D29CBE}"/>
              </a:ext>
            </a:extLst>
          </p:cNvPr>
          <p:cNvSpPr/>
          <p:nvPr/>
        </p:nvSpPr>
        <p:spPr>
          <a:xfrm>
            <a:off x="6867527" y="2813050"/>
            <a:ext cx="3314700" cy="258445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2800"/>
              <a:t>28% energy savings</a:t>
            </a:r>
          </a:p>
          <a:p>
            <a:pPr algn="ctr"/>
            <a:r>
              <a:rPr lang="en-US" sz="2800"/>
              <a:t>30% faster</a:t>
            </a:r>
          </a:p>
        </p:txBody>
      </p:sp>
      <p:sp>
        <p:nvSpPr>
          <p:cNvPr id="9" name="Rectangle 8">
            <a:extLst>
              <a:ext uri="{FF2B5EF4-FFF2-40B4-BE49-F238E27FC236}">
                <a16:creationId xmlns:a16="http://schemas.microsoft.com/office/drawing/2014/main" id="{4CAF62E2-2734-EA2F-938D-B2FD716F9CC6}"/>
              </a:ext>
            </a:extLst>
          </p:cNvPr>
          <p:cNvSpPr/>
          <p:nvPr/>
        </p:nvSpPr>
        <p:spPr>
          <a:xfrm>
            <a:off x="3159125" y="2451100"/>
            <a:ext cx="2038350" cy="5334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ImageNet</a:t>
            </a:r>
          </a:p>
        </p:txBody>
      </p:sp>
      <p:sp>
        <p:nvSpPr>
          <p:cNvPr id="10" name="Rectangle 9">
            <a:extLst>
              <a:ext uri="{FF2B5EF4-FFF2-40B4-BE49-F238E27FC236}">
                <a16:creationId xmlns:a16="http://schemas.microsoft.com/office/drawing/2014/main" id="{095DEE1B-414B-5BCF-316A-DDFB58B5E874}"/>
              </a:ext>
            </a:extLst>
          </p:cNvPr>
          <p:cNvSpPr/>
          <p:nvPr/>
        </p:nvSpPr>
        <p:spPr>
          <a:xfrm>
            <a:off x="9010650" y="2546350"/>
            <a:ext cx="2038350" cy="5334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COCO</a:t>
            </a:r>
          </a:p>
        </p:txBody>
      </p:sp>
      <p:pic>
        <p:nvPicPr>
          <p:cNvPr id="2050" name="Picture 2">
            <a:extLst>
              <a:ext uri="{FF2B5EF4-FFF2-40B4-BE49-F238E27FC236}">
                <a16:creationId xmlns:a16="http://schemas.microsoft.com/office/drawing/2014/main" id="{22CE8D1F-02E7-4816-E774-2ECF90532B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583" y="4613696"/>
            <a:ext cx="1018754" cy="101875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ntel Reveals 32-Layer 3D NAND Plans, Expects to Ship 2H2015 | Custom ...">
            <a:extLst>
              <a:ext uri="{FF2B5EF4-FFF2-40B4-BE49-F238E27FC236}">
                <a16:creationId xmlns:a16="http://schemas.microsoft.com/office/drawing/2014/main" id="{A98FC26A-73E7-A4EE-412A-5BEB1A3756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876" y="5401942"/>
            <a:ext cx="1144168" cy="86868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MD anuncia nuevos procesadores de escritorio Ryzen™, que permitirán a ...">
            <a:extLst>
              <a:ext uri="{FF2B5EF4-FFF2-40B4-BE49-F238E27FC236}">
                <a16:creationId xmlns:a16="http://schemas.microsoft.com/office/drawing/2014/main" id="{1A1D08FF-1E11-568F-86CC-C8204CFD37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0447" y="4969665"/>
            <a:ext cx="1292562" cy="3068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EE3C195-0997-A662-39F7-26FDC3CFD111}"/>
              </a:ext>
            </a:extLst>
          </p:cNvPr>
          <p:cNvSpPr txBox="1"/>
          <p:nvPr/>
        </p:nvSpPr>
        <p:spPr>
          <a:xfrm>
            <a:off x="1501775" y="5551136"/>
            <a:ext cx="2503783" cy="646331"/>
          </a:xfrm>
          <a:prstGeom prst="rect">
            <a:avLst/>
          </a:prstGeom>
          <a:noFill/>
        </p:spPr>
        <p:txBody>
          <a:bodyPr wrap="square" rtlCol="0">
            <a:spAutoFit/>
          </a:bodyPr>
          <a:lstStyle/>
          <a:p>
            <a:r>
              <a:rPr lang="en-US"/>
              <a:t>MONSOON HV Power Meter</a:t>
            </a:r>
          </a:p>
        </p:txBody>
      </p:sp>
      <p:sp>
        <p:nvSpPr>
          <p:cNvPr id="11" name="TextBox 10">
            <a:extLst>
              <a:ext uri="{FF2B5EF4-FFF2-40B4-BE49-F238E27FC236}">
                <a16:creationId xmlns:a16="http://schemas.microsoft.com/office/drawing/2014/main" id="{92CF45D5-D012-43DA-0569-7D8155A58A7A}"/>
              </a:ext>
            </a:extLst>
          </p:cNvPr>
          <p:cNvSpPr txBox="1"/>
          <p:nvPr/>
        </p:nvSpPr>
        <p:spPr>
          <a:xfrm>
            <a:off x="1561762" y="1958273"/>
            <a:ext cx="3314699" cy="369332"/>
          </a:xfrm>
          <a:prstGeom prst="rect">
            <a:avLst/>
          </a:prstGeom>
          <a:noFill/>
        </p:spPr>
        <p:txBody>
          <a:bodyPr wrap="square" rtlCol="0">
            <a:spAutoFit/>
          </a:bodyPr>
          <a:lstStyle/>
          <a:p>
            <a:r>
              <a:rPr lang="en-US"/>
              <a:t>VGG-16, ResNet-18, </a:t>
            </a:r>
            <a:r>
              <a:rPr lang="en-US" err="1"/>
              <a:t>ConvNext</a:t>
            </a:r>
            <a:r>
              <a:rPr lang="en-US"/>
              <a:t>-T</a:t>
            </a:r>
          </a:p>
        </p:txBody>
      </p:sp>
      <p:sp>
        <p:nvSpPr>
          <p:cNvPr id="12" name="TextBox 11">
            <a:extLst>
              <a:ext uri="{FF2B5EF4-FFF2-40B4-BE49-F238E27FC236}">
                <a16:creationId xmlns:a16="http://schemas.microsoft.com/office/drawing/2014/main" id="{E826B743-93A3-5DBE-C311-2398F7727031}"/>
              </a:ext>
            </a:extLst>
          </p:cNvPr>
          <p:cNvSpPr txBox="1"/>
          <p:nvPr/>
        </p:nvSpPr>
        <p:spPr>
          <a:xfrm>
            <a:off x="6867528" y="2043668"/>
            <a:ext cx="3314699" cy="369332"/>
          </a:xfrm>
          <a:prstGeom prst="rect">
            <a:avLst/>
          </a:prstGeom>
          <a:noFill/>
        </p:spPr>
        <p:txBody>
          <a:bodyPr wrap="square" rtlCol="0">
            <a:spAutoFit/>
          </a:bodyPr>
          <a:lstStyle/>
          <a:p>
            <a:pPr algn="ctr"/>
            <a:r>
              <a:rPr lang="en-US"/>
              <a:t>Faster-RCNN, SSD-Lite</a:t>
            </a:r>
          </a:p>
        </p:txBody>
      </p:sp>
      <p:sp>
        <p:nvSpPr>
          <p:cNvPr id="13" name="Rectangle 12">
            <a:extLst>
              <a:ext uri="{FF2B5EF4-FFF2-40B4-BE49-F238E27FC236}">
                <a16:creationId xmlns:a16="http://schemas.microsoft.com/office/drawing/2014/main" id="{FBD601D4-E9A1-BE69-96A2-37F4B616814B}"/>
              </a:ext>
            </a:extLst>
          </p:cNvPr>
          <p:cNvSpPr/>
          <p:nvPr/>
        </p:nvSpPr>
        <p:spPr>
          <a:xfrm>
            <a:off x="3826786" y="4969665"/>
            <a:ext cx="1232549" cy="931817"/>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0-3% Accuracy Loss</a:t>
            </a:r>
          </a:p>
        </p:txBody>
      </p:sp>
    </p:spTree>
    <p:extLst>
      <p:ext uri="{BB962C8B-B14F-4D97-AF65-F5344CB8AC3E}">
        <p14:creationId xmlns:p14="http://schemas.microsoft.com/office/powerpoint/2010/main" val="3035478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2E49-831C-AFB2-FF81-E0E0C6E4FBB2}"/>
              </a:ext>
            </a:extLst>
          </p:cNvPr>
          <p:cNvSpPr>
            <a:spLocks noGrp="1"/>
          </p:cNvSpPr>
          <p:nvPr>
            <p:ph type="title"/>
          </p:nvPr>
        </p:nvSpPr>
        <p:spPr/>
        <p:txBody>
          <a:bodyPr/>
          <a:lstStyle/>
          <a:p>
            <a:r>
              <a:rPr lang="en-US"/>
              <a:t>In computer vision, neural networks need lots of compute</a:t>
            </a:r>
          </a:p>
        </p:txBody>
      </p:sp>
      <p:sp>
        <p:nvSpPr>
          <p:cNvPr id="3" name="Slide Number Placeholder 2">
            <a:extLst>
              <a:ext uri="{FF2B5EF4-FFF2-40B4-BE49-F238E27FC236}">
                <a16:creationId xmlns:a16="http://schemas.microsoft.com/office/drawing/2014/main" id="{4D760949-BA0E-708E-6ED4-CC845EE5227C}"/>
              </a:ext>
            </a:extLst>
          </p:cNvPr>
          <p:cNvSpPr>
            <a:spLocks noGrp="1"/>
          </p:cNvSpPr>
          <p:nvPr>
            <p:ph type="sldNum" sz="quarter" idx="12"/>
          </p:nvPr>
        </p:nvSpPr>
        <p:spPr/>
        <p:txBody>
          <a:bodyPr/>
          <a:lstStyle/>
          <a:p>
            <a:fld id="{D6613A7F-0203-41AF-A3C3-48408D8E7155}" type="slidenum">
              <a:rPr lang="en-US" smtClean="0"/>
              <a:pPr/>
              <a:t>2</a:t>
            </a:fld>
            <a:endParaRPr lang="en-US"/>
          </a:p>
        </p:txBody>
      </p:sp>
    </p:spTree>
    <p:extLst>
      <p:ext uri="{BB962C8B-B14F-4D97-AF65-F5344CB8AC3E}">
        <p14:creationId xmlns:p14="http://schemas.microsoft.com/office/powerpoint/2010/main" val="3430806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59FD-43B1-EEE7-96F4-E47597F80EF3}"/>
              </a:ext>
            </a:extLst>
          </p:cNvPr>
          <p:cNvSpPr>
            <a:spLocks noGrp="1"/>
          </p:cNvSpPr>
          <p:nvPr>
            <p:ph type="title"/>
          </p:nvPr>
        </p:nvSpPr>
        <p:spPr/>
        <p:txBody>
          <a:bodyPr/>
          <a:lstStyle/>
          <a:p>
            <a:r>
              <a:rPr lang="en-US" err="1"/>
              <a:t>fCNNs</a:t>
            </a:r>
            <a:r>
              <a:rPr lang="en-US"/>
              <a:t> are faster and comparably accurate</a:t>
            </a:r>
          </a:p>
        </p:txBody>
      </p:sp>
      <p:sp>
        <p:nvSpPr>
          <p:cNvPr id="3" name="Footer Placeholder 2">
            <a:extLst>
              <a:ext uri="{FF2B5EF4-FFF2-40B4-BE49-F238E27FC236}">
                <a16:creationId xmlns:a16="http://schemas.microsoft.com/office/drawing/2014/main" id="{763FF934-FB8F-0CAF-70CE-A28FF0D8DB0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CC73B7F-8C43-3162-76E3-6D4F6178BB87}"/>
              </a:ext>
            </a:extLst>
          </p:cNvPr>
          <p:cNvSpPr>
            <a:spLocks noGrp="1"/>
          </p:cNvSpPr>
          <p:nvPr>
            <p:ph type="sldNum" sz="quarter" idx="12"/>
          </p:nvPr>
        </p:nvSpPr>
        <p:spPr/>
        <p:txBody>
          <a:bodyPr/>
          <a:lstStyle/>
          <a:p>
            <a:fld id="{D6613A7F-0203-41AF-A3C3-48408D8E7155}" type="slidenum">
              <a:rPr lang="en-US" smtClean="0"/>
              <a:pPr/>
              <a:t>20</a:t>
            </a:fld>
            <a:endParaRPr lang="en-US"/>
          </a:p>
        </p:txBody>
      </p:sp>
      <p:graphicFrame>
        <p:nvGraphicFramePr>
          <p:cNvPr id="5" name="Chart 4">
            <a:extLst>
              <a:ext uri="{FF2B5EF4-FFF2-40B4-BE49-F238E27FC236}">
                <a16:creationId xmlns:a16="http://schemas.microsoft.com/office/drawing/2014/main" id="{C3F36E32-ADC7-55BF-0737-AD6F38CD06AA}"/>
              </a:ext>
            </a:extLst>
          </p:cNvPr>
          <p:cNvGraphicFramePr>
            <a:graphicFrameLocks/>
          </p:cNvGraphicFramePr>
          <p:nvPr/>
        </p:nvGraphicFramePr>
        <p:xfrm>
          <a:off x="387350" y="2655907"/>
          <a:ext cx="5926957" cy="31915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484F367A-09D3-74E0-0EDF-552925E18CDA}"/>
              </a:ext>
            </a:extLst>
          </p:cNvPr>
          <p:cNvGraphicFramePr>
            <a:graphicFrameLocks/>
          </p:cNvGraphicFramePr>
          <p:nvPr/>
        </p:nvGraphicFramePr>
        <p:xfrm>
          <a:off x="6112855" y="2709038"/>
          <a:ext cx="5486400" cy="3132042"/>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Straight Connector 6">
            <a:extLst>
              <a:ext uri="{FF2B5EF4-FFF2-40B4-BE49-F238E27FC236}">
                <a16:creationId xmlns:a16="http://schemas.microsoft.com/office/drawing/2014/main" id="{F063615D-409A-F933-C64A-0EEE48C08E8F}"/>
              </a:ext>
            </a:extLst>
          </p:cNvPr>
          <p:cNvCxnSpPr>
            <a:cxnSpLocks/>
          </p:cNvCxnSpPr>
          <p:nvPr/>
        </p:nvCxnSpPr>
        <p:spPr>
          <a:xfrm>
            <a:off x="5772150" y="3217967"/>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5956B55-A0AA-B2E3-3EC2-EDF8503C5864}"/>
              </a:ext>
            </a:extLst>
          </p:cNvPr>
          <p:cNvCxnSpPr>
            <a:cxnSpLocks/>
          </p:cNvCxnSpPr>
          <p:nvPr/>
        </p:nvCxnSpPr>
        <p:spPr>
          <a:xfrm>
            <a:off x="5772150" y="3578607"/>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7586391-A656-FA5E-CA36-3E9EC1C2AFFD}"/>
              </a:ext>
            </a:extLst>
          </p:cNvPr>
          <p:cNvCxnSpPr>
            <a:cxnSpLocks/>
          </p:cNvCxnSpPr>
          <p:nvPr/>
        </p:nvCxnSpPr>
        <p:spPr>
          <a:xfrm>
            <a:off x="5772150" y="3933272"/>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5DF2DE8-6962-5F13-D0E7-7D69DC2C1A51}"/>
              </a:ext>
            </a:extLst>
          </p:cNvPr>
          <p:cNvCxnSpPr>
            <a:cxnSpLocks/>
          </p:cNvCxnSpPr>
          <p:nvPr/>
        </p:nvCxnSpPr>
        <p:spPr>
          <a:xfrm>
            <a:off x="5772150" y="4287567"/>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14559D-EE5F-76D5-086D-8A159A1FC7DA}"/>
              </a:ext>
            </a:extLst>
          </p:cNvPr>
          <p:cNvCxnSpPr>
            <a:cxnSpLocks/>
          </p:cNvCxnSpPr>
          <p:nvPr/>
        </p:nvCxnSpPr>
        <p:spPr>
          <a:xfrm>
            <a:off x="5772150" y="4648212"/>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AB90B05-EADB-F2EB-1FF0-152978D7D916}"/>
              </a:ext>
            </a:extLst>
          </p:cNvPr>
          <p:cNvCxnSpPr>
            <a:cxnSpLocks/>
          </p:cNvCxnSpPr>
          <p:nvPr/>
        </p:nvCxnSpPr>
        <p:spPr>
          <a:xfrm>
            <a:off x="5772150" y="4999706"/>
            <a:ext cx="14605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D0BA928-7E31-63FF-7335-84812ACA1B8F}"/>
              </a:ext>
            </a:extLst>
          </p:cNvPr>
          <p:cNvCxnSpPr>
            <a:cxnSpLocks/>
          </p:cNvCxnSpPr>
          <p:nvPr/>
        </p:nvCxnSpPr>
        <p:spPr>
          <a:xfrm>
            <a:off x="6112855" y="2966025"/>
            <a:ext cx="3923" cy="2617232"/>
          </a:xfrm>
          <a:prstGeom prst="line">
            <a:avLst/>
          </a:prstGeom>
          <a:ln w="57150"/>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D43349FC-9EFC-6A7E-FA29-87A9B5814DE5}"/>
              </a:ext>
            </a:extLst>
          </p:cNvPr>
          <p:cNvSpPr/>
          <p:nvPr/>
        </p:nvSpPr>
        <p:spPr>
          <a:xfrm>
            <a:off x="5183411" y="1896073"/>
            <a:ext cx="1460500" cy="325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ysClr val="windowText" lastClr="000000"/>
                </a:solidFill>
              </a:rPr>
              <a:t>VGG-16: 83ms</a:t>
            </a:r>
          </a:p>
        </p:txBody>
      </p:sp>
      <p:sp>
        <p:nvSpPr>
          <p:cNvPr id="15" name="Rectangle 14">
            <a:extLst>
              <a:ext uri="{FF2B5EF4-FFF2-40B4-BE49-F238E27FC236}">
                <a16:creationId xmlns:a16="http://schemas.microsoft.com/office/drawing/2014/main" id="{E5C120E6-05C7-FC57-46DB-98A539665299}"/>
              </a:ext>
            </a:extLst>
          </p:cNvPr>
          <p:cNvSpPr/>
          <p:nvPr/>
        </p:nvSpPr>
        <p:spPr>
          <a:xfrm>
            <a:off x="3016871" y="1896073"/>
            <a:ext cx="1811405" cy="3424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err="1"/>
              <a:t>ConvNeXt</a:t>
            </a:r>
            <a:r>
              <a:rPr lang="en-US" sz="1600"/>
              <a:t>-T: 42ms</a:t>
            </a:r>
          </a:p>
        </p:txBody>
      </p:sp>
      <p:sp>
        <p:nvSpPr>
          <p:cNvPr id="16" name="Rectangle 15">
            <a:extLst>
              <a:ext uri="{FF2B5EF4-FFF2-40B4-BE49-F238E27FC236}">
                <a16:creationId xmlns:a16="http://schemas.microsoft.com/office/drawing/2014/main" id="{CD4C2413-501A-BEB0-5114-80077B1C67B6}"/>
              </a:ext>
            </a:extLst>
          </p:cNvPr>
          <p:cNvSpPr/>
          <p:nvPr/>
        </p:nvSpPr>
        <p:spPr>
          <a:xfrm>
            <a:off x="857883" y="1910583"/>
            <a:ext cx="1688456" cy="3424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a:t>ResNet-18: 18ms</a:t>
            </a:r>
          </a:p>
        </p:txBody>
      </p:sp>
      <p:sp>
        <p:nvSpPr>
          <p:cNvPr id="17" name="Rectangle 16">
            <a:extLst>
              <a:ext uri="{FF2B5EF4-FFF2-40B4-BE49-F238E27FC236}">
                <a16:creationId xmlns:a16="http://schemas.microsoft.com/office/drawing/2014/main" id="{C47451E5-71DC-10AD-54AE-A71CC136F42A}"/>
              </a:ext>
            </a:extLst>
          </p:cNvPr>
          <p:cNvSpPr/>
          <p:nvPr/>
        </p:nvSpPr>
        <p:spPr>
          <a:xfrm>
            <a:off x="3287066" y="3207507"/>
            <a:ext cx="127523" cy="127523"/>
          </a:xfrm>
          <a:prstGeom prst="rect">
            <a:avLst/>
          </a:prstGeom>
          <a:solidFill>
            <a:schemeClr val="bg1"/>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15AB35-88DE-76BC-A9C1-EC472A6C4266}"/>
              </a:ext>
            </a:extLst>
          </p:cNvPr>
          <p:cNvSpPr/>
          <p:nvPr/>
        </p:nvSpPr>
        <p:spPr>
          <a:xfrm rot="18918653">
            <a:off x="5849900" y="3928299"/>
            <a:ext cx="127523" cy="127523"/>
          </a:xfrm>
          <a:prstGeom prst="rect">
            <a:avLst/>
          </a:prstGeom>
          <a:solidFill>
            <a:schemeClr val="bg1"/>
          </a:solidFill>
          <a:ln w="38100">
            <a:solidFill>
              <a:schemeClr val="accent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6D2014B5-7180-77E0-E1E3-CAD229FA619E}"/>
              </a:ext>
            </a:extLst>
          </p:cNvPr>
          <p:cNvSpPr/>
          <p:nvPr/>
        </p:nvSpPr>
        <p:spPr>
          <a:xfrm>
            <a:off x="1900819" y="4057975"/>
            <a:ext cx="125121" cy="119974"/>
          </a:xfrm>
          <a:prstGeom prst="triangle">
            <a:avLst/>
          </a:prstGeom>
          <a:solidFill>
            <a:schemeClr val="bg1"/>
          </a:solidFill>
          <a:ln w="38100">
            <a:solidFill>
              <a:schemeClr val="tx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984204B-C10C-C7B0-1F6D-8562CD48F681}"/>
              </a:ext>
            </a:extLst>
          </p:cNvPr>
          <p:cNvSpPr/>
          <p:nvPr/>
        </p:nvSpPr>
        <p:spPr>
          <a:xfrm>
            <a:off x="5183411" y="2318883"/>
            <a:ext cx="1460500" cy="325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ysClr val="windowText" lastClr="000000"/>
                </a:solidFill>
              </a:rPr>
              <a:t>fVGG-16: 77ms</a:t>
            </a:r>
          </a:p>
        </p:txBody>
      </p:sp>
      <p:sp>
        <p:nvSpPr>
          <p:cNvPr id="21" name="Rectangle 20">
            <a:extLst>
              <a:ext uri="{FF2B5EF4-FFF2-40B4-BE49-F238E27FC236}">
                <a16:creationId xmlns:a16="http://schemas.microsoft.com/office/drawing/2014/main" id="{9B32BA95-8F65-343C-ECD7-0577497C9F5B}"/>
              </a:ext>
            </a:extLst>
          </p:cNvPr>
          <p:cNvSpPr/>
          <p:nvPr/>
        </p:nvSpPr>
        <p:spPr>
          <a:xfrm>
            <a:off x="3024412" y="2306066"/>
            <a:ext cx="1803864" cy="3424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err="1"/>
              <a:t>fConvNeXt</a:t>
            </a:r>
            <a:r>
              <a:rPr lang="en-US" sz="1600"/>
              <a:t>-T: 37ms</a:t>
            </a:r>
          </a:p>
        </p:txBody>
      </p:sp>
      <p:sp>
        <p:nvSpPr>
          <p:cNvPr id="22" name="Rectangle 21">
            <a:extLst>
              <a:ext uri="{FF2B5EF4-FFF2-40B4-BE49-F238E27FC236}">
                <a16:creationId xmlns:a16="http://schemas.microsoft.com/office/drawing/2014/main" id="{F0D48C25-2ADE-9893-2AB3-C38AB354BFC2}"/>
              </a:ext>
            </a:extLst>
          </p:cNvPr>
          <p:cNvSpPr/>
          <p:nvPr/>
        </p:nvSpPr>
        <p:spPr>
          <a:xfrm>
            <a:off x="857883" y="2318883"/>
            <a:ext cx="1690364" cy="32434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a:t>fResNet-18: 16ms</a:t>
            </a:r>
          </a:p>
        </p:txBody>
      </p:sp>
      <p:grpSp>
        <p:nvGrpSpPr>
          <p:cNvPr id="30" name="Group 29">
            <a:extLst>
              <a:ext uri="{FF2B5EF4-FFF2-40B4-BE49-F238E27FC236}">
                <a16:creationId xmlns:a16="http://schemas.microsoft.com/office/drawing/2014/main" id="{526E3841-8196-F68B-F7CB-37FBB478A567}"/>
              </a:ext>
            </a:extLst>
          </p:cNvPr>
          <p:cNvGrpSpPr/>
          <p:nvPr/>
        </p:nvGrpSpPr>
        <p:grpSpPr>
          <a:xfrm>
            <a:off x="1803071" y="3866763"/>
            <a:ext cx="437040" cy="472320"/>
            <a:chOff x="1803071" y="3866763"/>
            <a:chExt cx="437040" cy="472320"/>
          </a:xfrm>
        </p:grpSpPr>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CC5FEEC4-9913-3763-B22A-1A9B8851A17A}"/>
                    </a:ext>
                  </a:extLst>
                </p14:cNvPr>
                <p14:cNvContentPartPr/>
                <p14:nvPr/>
              </p14:nvContentPartPr>
              <p14:xfrm>
                <a:off x="1861031" y="4267803"/>
                <a:ext cx="2160" cy="10080"/>
              </p14:xfrm>
            </p:contentPart>
          </mc:Choice>
          <mc:Fallback xmlns="">
            <p:pic>
              <p:nvPicPr>
                <p:cNvPr id="27" name="Ink 26">
                  <a:extLst>
                    <a:ext uri="{FF2B5EF4-FFF2-40B4-BE49-F238E27FC236}">
                      <a16:creationId xmlns:a16="http://schemas.microsoft.com/office/drawing/2014/main" id="{CC5FEEC4-9913-3763-B22A-1A9B8851A17A}"/>
                    </a:ext>
                  </a:extLst>
                </p:cNvPr>
                <p:cNvPicPr/>
                <p:nvPr/>
              </p:nvPicPr>
              <p:blipFill>
                <a:blip r:embed="rId6"/>
                <a:stretch>
                  <a:fillRect/>
                </a:stretch>
              </p:blipFill>
              <p:spPr>
                <a:xfrm>
                  <a:off x="1852031" y="4258803"/>
                  <a:ext cx="1980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8" name="Ink 27">
                  <a:extLst>
                    <a:ext uri="{FF2B5EF4-FFF2-40B4-BE49-F238E27FC236}">
                      <a16:creationId xmlns:a16="http://schemas.microsoft.com/office/drawing/2014/main" id="{45086928-E1B6-2205-3667-329863733A22}"/>
                    </a:ext>
                  </a:extLst>
                </p14:cNvPr>
                <p14:cNvContentPartPr/>
                <p14:nvPr/>
              </p14:nvContentPartPr>
              <p14:xfrm>
                <a:off x="1803071" y="3866763"/>
                <a:ext cx="437040" cy="472320"/>
              </p14:xfrm>
            </p:contentPart>
          </mc:Choice>
          <mc:Fallback xmlns="">
            <p:pic>
              <p:nvPicPr>
                <p:cNvPr id="28" name="Ink 27">
                  <a:extLst>
                    <a:ext uri="{FF2B5EF4-FFF2-40B4-BE49-F238E27FC236}">
                      <a16:creationId xmlns:a16="http://schemas.microsoft.com/office/drawing/2014/main" id="{45086928-E1B6-2205-3667-329863733A22}"/>
                    </a:ext>
                  </a:extLst>
                </p:cNvPr>
                <p:cNvPicPr/>
                <p:nvPr/>
              </p:nvPicPr>
              <p:blipFill>
                <a:blip r:embed="rId8"/>
                <a:stretch>
                  <a:fillRect/>
                </a:stretch>
              </p:blipFill>
              <p:spPr>
                <a:xfrm>
                  <a:off x="1794071" y="3857763"/>
                  <a:ext cx="454680" cy="4899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9">
            <p14:nvContentPartPr>
              <p14:cNvPr id="29" name="Ink 28">
                <a:extLst>
                  <a:ext uri="{FF2B5EF4-FFF2-40B4-BE49-F238E27FC236}">
                    <a16:creationId xmlns:a16="http://schemas.microsoft.com/office/drawing/2014/main" id="{6010A85B-3AB5-D53C-0A00-8C5635666528}"/>
                  </a:ext>
                </a:extLst>
              </p14:cNvPr>
              <p14:cNvContentPartPr/>
              <p14:nvPr/>
            </p14:nvContentPartPr>
            <p14:xfrm>
              <a:off x="3162938" y="2950467"/>
              <a:ext cx="672840" cy="514080"/>
            </p14:xfrm>
          </p:contentPart>
        </mc:Choice>
        <mc:Fallback xmlns="">
          <p:pic>
            <p:nvPicPr>
              <p:cNvPr id="29" name="Ink 28">
                <a:extLst>
                  <a:ext uri="{FF2B5EF4-FFF2-40B4-BE49-F238E27FC236}">
                    <a16:creationId xmlns:a16="http://schemas.microsoft.com/office/drawing/2014/main" id="{6010A85B-3AB5-D53C-0A00-8C5635666528}"/>
                  </a:ext>
                </a:extLst>
              </p:cNvPr>
              <p:cNvPicPr/>
              <p:nvPr/>
            </p:nvPicPr>
            <p:blipFill>
              <a:blip r:embed="rId10"/>
              <a:stretch>
                <a:fillRect/>
              </a:stretch>
            </p:blipFill>
            <p:spPr>
              <a:xfrm>
                <a:off x="3153938" y="2941467"/>
                <a:ext cx="690480" cy="5317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1" name="Ink 30">
                <a:extLst>
                  <a:ext uri="{FF2B5EF4-FFF2-40B4-BE49-F238E27FC236}">
                    <a16:creationId xmlns:a16="http://schemas.microsoft.com/office/drawing/2014/main" id="{C21C6040-AFCA-2412-1DFC-54EADC48850E}"/>
                  </a:ext>
                </a:extLst>
              </p14:cNvPr>
              <p14:cNvContentPartPr/>
              <p14:nvPr/>
            </p14:nvContentPartPr>
            <p14:xfrm>
              <a:off x="5645562" y="3679319"/>
              <a:ext cx="641520" cy="617400"/>
            </p14:xfrm>
          </p:contentPart>
        </mc:Choice>
        <mc:Fallback xmlns="">
          <p:pic>
            <p:nvPicPr>
              <p:cNvPr id="31" name="Ink 30">
                <a:extLst>
                  <a:ext uri="{FF2B5EF4-FFF2-40B4-BE49-F238E27FC236}">
                    <a16:creationId xmlns:a16="http://schemas.microsoft.com/office/drawing/2014/main" id="{C21C6040-AFCA-2412-1DFC-54EADC48850E}"/>
                  </a:ext>
                </a:extLst>
              </p:cNvPr>
              <p:cNvPicPr/>
              <p:nvPr/>
            </p:nvPicPr>
            <p:blipFill>
              <a:blip r:embed="rId12"/>
              <a:stretch>
                <a:fillRect/>
              </a:stretch>
            </p:blipFill>
            <p:spPr>
              <a:xfrm>
                <a:off x="5636562" y="3670319"/>
                <a:ext cx="659160" cy="635040"/>
              </a:xfrm>
              <a:prstGeom prst="rect">
                <a:avLst/>
              </a:prstGeom>
            </p:spPr>
          </p:pic>
        </mc:Fallback>
      </mc:AlternateContent>
      <p:sp>
        <p:nvSpPr>
          <p:cNvPr id="32" name="Rectangle 31">
            <a:extLst>
              <a:ext uri="{FF2B5EF4-FFF2-40B4-BE49-F238E27FC236}">
                <a16:creationId xmlns:a16="http://schemas.microsoft.com/office/drawing/2014/main" id="{BDC7F8F4-EF96-989D-F8FA-2989B2263E62}"/>
              </a:ext>
            </a:extLst>
          </p:cNvPr>
          <p:cNvSpPr/>
          <p:nvPr/>
        </p:nvSpPr>
        <p:spPr>
          <a:xfrm>
            <a:off x="7420396" y="1910583"/>
            <a:ext cx="2569126" cy="798455"/>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Circled points are unmodified</a:t>
            </a:r>
          </a:p>
        </p:txBody>
      </p:sp>
      <p:pic>
        <p:nvPicPr>
          <p:cNvPr id="33" name="Picture 6" descr="AMD anuncia nuevos procesadores de escritorio Ryzen™, que permitirán a ...">
            <a:extLst>
              <a:ext uri="{FF2B5EF4-FFF2-40B4-BE49-F238E27FC236}">
                <a16:creationId xmlns:a16="http://schemas.microsoft.com/office/drawing/2014/main" id="{C8CABEAA-D232-9881-CA36-03C4AD85C98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7584" y="6202942"/>
            <a:ext cx="1292562" cy="30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60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 fill="hold"/>
                                        <p:tgtEl>
                                          <p:spTgt spid="30"/>
                                        </p:tgtEl>
                                        <p:attrNameLst>
                                          <p:attrName>drawProgress</p:attrName>
                                        </p:attrNameLst>
                                      </p:cBhvr>
                                      <p:tavLst>
                                        <p:tav tm="0">
                                          <p:val>
                                            <p:fltVal val="0"/>
                                          </p:val>
                                        </p:tav>
                                        <p:tav tm="100000">
                                          <p:val>
                                            <p:fltVal val="1"/>
                                          </p:val>
                                        </p:tav>
                                      </p:tavLst>
                                    </p:anim>
                                  </p:childTnLst>
                                </p:cTn>
                              </p:par>
                            </p:childTnLst>
                          </p:cTn>
                        </p:par>
                        <p:par>
                          <p:cTn id="8" fill="hold">
                            <p:stCondLst>
                              <p:cond delay="100"/>
                            </p:stCondLst>
                            <p:childTnLst>
                              <p:par>
                                <p:cTn id="9" presetID="63"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300" fill="hold"/>
                                        <p:tgtEl>
                                          <p:spTgt spid="29"/>
                                        </p:tgtEl>
                                        <p:attrNameLst>
                                          <p:attrName>drawProgress</p:attrName>
                                        </p:attrNameLst>
                                      </p:cBhvr>
                                      <p:tavLst>
                                        <p:tav tm="0">
                                          <p:val>
                                            <p:fltVal val="0"/>
                                          </p:val>
                                        </p:tav>
                                        <p:tav tm="100000">
                                          <p:val>
                                            <p:fltVal val="1"/>
                                          </p:val>
                                        </p:tav>
                                      </p:tavLst>
                                    </p:anim>
                                  </p:childTnLst>
                                </p:cTn>
                              </p:par>
                            </p:childTnLst>
                          </p:cTn>
                        </p:par>
                        <p:par>
                          <p:cTn id="12" fill="hold">
                            <p:stCondLst>
                              <p:cond delay="400"/>
                            </p:stCondLst>
                            <p:childTnLst>
                              <p:par>
                                <p:cTn id="13" presetID="63"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300" fill="hold"/>
                                        <p:tgtEl>
                                          <p:spTgt spid="31"/>
                                        </p:tgtEl>
                                        <p:attrNameLst>
                                          <p:attrName>drawProgress</p:attrName>
                                        </p:attrNameLst>
                                      </p:cBhvr>
                                      <p:tavLst>
                                        <p:tav tm="0">
                                          <p:val>
                                            <p:fltVal val="0"/>
                                          </p:val>
                                        </p:tav>
                                        <p:tav tm="100000">
                                          <p:val>
                                            <p:fltVal val="1"/>
                                          </p:val>
                                        </p:tav>
                                      </p:tavLst>
                                    </p:anim>
                                  </p:childTnLst>
                                </p:cTn>
                              </p:par>
                            </p:childTnLst>
                          </p:cTn>
                        </p:par>
                        <p:par>
                          <p:cTn id="16" fill="hold">
                            <p:stCondLst>
                              <p:cond delay="700"/>
                            </p:stCondLst>
                            <p:childTnLst>
                              <p:par>
                                <p:cTn id="17" presetID="1"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59FD-43B1-EEE7-96F4-E47597F80EF3}"/>
              </a:ext>
            </a:extLst>
          </p:cNvPr>
          <p:cNvSpPr>
            <a:spLocks noGrp="1"/>
          </p:cNvSpPr>
          <p:nvPr>
            <p:ph type="title"/>
          </p:nvPr>
        </p:nvSpPr>
        <p:spPr/>
        <p:txBody>
          <a:bodyPr/>
          <a:lstStyle/>
          <a:p>
            <a:r>
              <a:rPr lang="en-US"/>
              <a:t>fResNet-18 VS State-of-the-Art ResNet-18 modifications</a:t>
            </a:r>
          </a:p>
        </p:txBody>
      </p:sp>
      <p:sp>
        <p:nvSpPr>
          <p:cNvPr id="3" name="Footer Placeholder 2">
            <a:extLst>
              <a:ext uri="{FF2B5EF4-FFF2-40B4-BE49-F238E27FC236}">
                <a16:creationId xmlns:a16="http://schemas.microsoft.com/office/drawing/2014/main" id="{763FF934-FB8F-0CAF-70CE-A28FF0D8DB0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CC73B7F-8C43-3162-76E3-6D4F6178BB87}"/>
              </a:ext>
            </a:extLst>
          </p:cNvPr>
          <p:cNvSpPr>
            <a:spLocks noGrp="1"/>
          </p:cNvSpPr>
          <p:nvPr>
            <p:ph type="sldNum" sz="quarter" idx="12"/>
          </p:nvPr>
        </p:nvSpPr>
        <p:spPr/>
        <p:txBody>
          <a:bodyPr/>
          <a:lstStyle/>
          <a:p>
            <a:fld id="{D6613A7F-0203-41AF-A3C3-48408D8E7155}" type="slidenum">
              <a:rPr lang="en-US" smtClean="0"/>
              <a:pPr/>
              <a:t>21</a:t>
            </a:fld>
            <a:endParaRPr lang="en-US"/>
          </a:p>
        </p:txBody>
      </p:sp>
      <p:graphicFrame>
        <p:nvGraphicFramePr>
          <p:cNvPr id="56" name="Chart 55">
            <a:extLst>
              <a:ext uri="{FF2B5EF4-FFF2-40B4-BE49-F238E27FC236}">
                <a16:creationId xmlns:a16="http://schemas.microsoft.com/office/drawing/2014/main" id="{7464F14C-BDF2-4054-E17D-9A91DE859A28}"/>
              </a:ext>
            </a:extLst>
          </p:cNvPr>
          <p:cNvGraphicFramePr>
            <a:graphicFrameLocks/>
          </p:cNvGraphicFramePr>
          <p:nvPr/>
        </p:nvGraphicFramePr>
        <p:xfrm>
          <a:off x="1847279" y="2044992"/>
          <a:ext cx="8497442" cy="3467533"/>
        </p:xfrm>
        <a:graphic>
          <a:graphicData uri="http://schemas.openxmlformats.org/drawingml/2006/chart">
            <c:chart xmlns:c="http://schemas.openxmlformats.org/drawingml/2006/chart" xmlns:r="http://schemas.openxmlformats.org/officeDocument/2006/relationships" r:id="rId2"/>
          </a:graphicData>
        </a:graphic>
      </p:graphicFrame>
      <p:sp>
        <p:nvSpPr>
          <p:cNvPr id="57" name="Rectangle 56">
            <a:extLst>
              <a:ext uri="{FF2B5EF4-FFF2-40B4-BE49-F238E27FC236}">
                <a16:creationId xmlns:a16="http://schemas.microsoft.com/office/drawing/2014/main" id="{487A831C-B1DE-6105-2441-5CBFE2A2F32F}"/>
              </a:ext>
            </a:extLst>
          </p:cNvPr>
          <p:cNvSpPr/>
          <p:nvPr/>
        </p:nvSpPr>
        <p:spPr>
          <a:xfrm>
            <a:off x="4571999" y="3778758"/>
            <a:ext cx="1663337" cy="41801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EARLY EXIT</a:t>
            </a:r>
          </a:p>
        </p:txBody>
      </p:sp>
      <p:sp>
        <p:nvSpPr>
          <p:cNvPr id="58" name="Rectangle 57">
            <a:extLst>
              <a:ext uri="{FF2B5EF4-FFF2-40B4-BE49-F238E27FC236}">
                <a16:creationId xmlns:a16="http://schemas.microsoft.com/office/drawing/2014/main" id="{2773A62A-119F-9E2E-B100-9785A0CE90CA}"/>
              </a:ext>
            </a:extLst>
          </p:cNvPr>
          <p:cNvSpPr/>
          <p:nvPr/>
        </p:nvSpPr>
        <p:spPr>
          <a:xfrm>
            <a:off x="4236719" y="3072221"/>
            <a:ext cx="1663337" cy="418011"/>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US"/>
              <a:t>QUANTIZED</a:t>
            </a:r>
          </a:p>
        </p:txBody>
      </p:sp>
      <p:sp>
        <p:nvSpPr>
          <p:cNvPr id="59" name="Rectangle 58">
            <a:extLst>
              <a:ext uri="{FF2B5EF4-FFF2-40B4-BE49-F238E27FC236}">
                <a16:creationId xmlns:a16="http://schemas.microsoft.com/office/drawing/2014/main" id="{C4115D86-D1D7-E7C5-050C-4DDF19A3AA33}"/>
              </a:ext>
            </a:extLst>
          </p:cNvPr>
          <p:cNvSpPr/>
          <p:nvPr/>
        </p:nvSpPr>
        <p:spPr>
          <a:xfrm>
            <a:off x="6459051" y="3010989"/>
            <a:ext cx="1663337" cy="418011"/>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FOCUSED</a:t>
            </a:r>
          </a:p>
        </p:txBody>
      </p:sp>
      <p:sp>
        <p:nvSpPr>
          <p:cNvPr id="60" name="Rectangle 59">
            <a:extLst>
              <a:ext uri="{FF2B5EF4-FFF2-40B4-BE49-F238E27FC236}">
                <a16:creationId xmlns:a16="http://schemas.microsoft.com/office/drawing/2014/main" id="{E6C1A523-9740-DB62-71DF-A90199B4612A}"/>
              </a:ext>
            </a:extLst>
          </p:cNvPr>
          <p:cNvSpPr/>
          <p:nvPr/>
        </p:nvSpPr>
        <p:spPr>
          <a:xfrm>
            <a:off x="8823428" y="2098857"/>
            <a:ext cx="2428046" cy="41801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SPATIALLY ADAPTIVE</a:t>
            </a:r>
          </a:p>
        </p:txBody>
      </p:sp>
      <p:sp>
        <p:nvSpPr>
          <p:cNvPr id="61" name="Rectangle 60">
            <a:extLst>
              <a:ext uri="{FF2B5EF4-FFF2-40B4-BE49-F238E27FC236}">
                <a16:creationId xmlns:a16="http://schemas.microsoft.com/office/drawing/2014/main" id="{B2F7E29D-4E32-E9CF-6B5B-57BA0A7A81C4}"/>
              </a:ext>
            </a:extLst>
          </p:cNvPr>
          <p:cNvSpPr/>
          <p:nvPr/>
        </p:nvSpPr>
        <p:spPr>
          <a:xfrm>
            <a:off x="9130698" y="2797085"/>
            <a:ext cx="2428046" cy="41801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UNMODIFIED</a:t>
            </a:r>
          </a:p>
        </p:txBody>
      </p:sp>
    </p:spTree>
    <p:extLst>
      <p:ext uri="{BB962C8B-B14F-4D97-AF65-F5344CB8AC3E}">
        <p14:creationId xmlns:p14="http://schemas.microsoft.com/office/powerpoint/2010/main" val="1778115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59FD-43B1-EEE7-96F4-E47597F80EF3}"/>
              </a:ext>
            </a:extLst>
          </p:cNvPr>
          <p:cNvSpPr>
            <a:spLocks noGrp="1"/>
          </p:cNvSpPr>
          <p:nvPr>
            <p:ph type="title"/>
          </p:nvPr>
        </p:nvSpPr>
        <p:spPr/>
        <p:txBody>
          <a:bodyPr/>
          <a:lstStyle/>
          <a:p>
            <a:r>
              <a:rPr lang="en-US" err="1"/>
              <a:t>fCNN</a:t>
            </a:r>
            <a:r>
              <a:rPr lang="en-US"/>
              <a:t> </a:t>
            </a:r>
            <a:r>
              <a:rPr lang="en-US" err="1"/>
              <a:t>explainability</a:t>
            </a:r>
            <a:endParaRPr lang="en-US"/>
          </a:p>
        </p:txBody>
      </p:sp>
      <p:sp>
        <p:nvSpPr>
          <p:cNvPr id="3" name="Footer Placeholder 2">
            <a:extLst>
              <a:ext uri="{FF2B5EF4-FFF2-40B4-BE49-F238E27FC236}">
                <a16:creationId xmlns:a16="http://schemas.microsoft.com/office/drawing/2014/main" id="{763FF934-FB8F-0CAF-70CE-A28FF0D8DB02}"/>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ACC73B7F-8C43-3162-76E3-6D4F6178BB87}"/>
              </a:ext>
            </a:extLst>
          </p:cNvPr>
          <p:cNvSpPr>
            <a:spLocks noGrp="1"/>
          </p:cNvSpPr>
          <p:nvPr>
            <p:ph type="sldNum" sz="quarter" idx="12"/>
          </p:nvPr>
        </p:nvSpPr>
        <p:spPr/>
        <p:txBody>
          <a:bodyPr/>
          <a:lstStyle/>
          <a:p>
            <a:fld id="{D6613A7F-0203-41AF-A3C3-48408D8E7155}" type="slidenum">
              <a:rPr lang="en-US" smtClean="0"/>
              <a:pPr/>
              <a:t>22</a:t>
            </a:fld>
            <a:endParaRPr lang="en-US"/>
          </a:p>
        </p:txBody>
      </p:sp>
      <p:pic>
        <p:nvPicPr>
          <p:cNvPr id="5" name="Picture 4">
            <a:extLst>
              <a:ext uri="{FF2B5EF4-FFF2-40B4-BE49-F238E27FC236}">
                <a16:creationId xmlns:a16="http://schemas.microsoft.com/office/drawing/2014/main" id="{631CB9D9-355F-E238-5BB7-DBCC029F582A}"/>
              </a:ext>
            </a:extLst>
          </p:cNvPr>
          <p:cNvPicPr>
            <a:picLocks noChangeAspect="1"/>
          </p:cNvPicPr>
          <p:nvPr/>
        </p:nvPicPr>
        <p:blipFill>
          <a:blip r:embed="rId3"/>
          <a:stretch>
            <a:fillRect/>
          </a:stretch>
        </p:blipFill>
        <p:spPr>
          <a:xfrm>
            <a:off x="221700" y="2163664"/>
            <a:ext cx="3778444" cy="3829247"/>
          </a:xfrm>
          <a:prstGeom prst="rect">
            <a:avLst/>
          </a:prstGeom>
        </p:spPr>
      </p:pic>
      <p:pic>
        <p:nvPicPr>
          <p:cNvPr id="6" name="Picture 5">
            <a:extLst>
              <a:ext uri="{FF2B5EF4-FFF2-40B4-BE49-F238E27FC236}">
                <a16:creationId xmlns:a16="http://schemas.microsoft.com/office/drawing/2014/main" id="{B49F5E72-1B6D-708F-664F-83544F31E95A}"/>
              </a:ext>
            </a:extLst>
          </p:cNvPr>
          <p:cNvPicPr>
            <a:picLocks noChangeAspect="1"/>
          </p:cNvPicPr>
          <p:nvPr/>
        </p:nvPicPr>
        <p:blipFill>
          <a:blip r:embed="rId4"/>
          <a:stretch>
            <a:fillRect/>
          </a:stretch>
        </p:blipFill>
        <p:spPr>
          <a:xfrm>
            <a:off x="4197252" y="2176365"/>
            <a:ext cx="3797495" cy="3816546"/>
          </a:xfrm>
          <a:prstGeom prst="rect">
            <a:avLst/>
          </a:prstGeom>
        </p:spPr>
      </p:pic>
      <p:pic>
        <p:nvPicPr>
          <p:cNvPr id="7" name="Picture 6">
            <a:extLst>
              <a:ext uri="{FF2B5EF4-FFF2-40B4-BE49-F238E27FC236}">
                <a16:creationId xmlns:a16="http://schemas.microsoft.com/office/drawing/2014/main" id="{0211F6ED-B932-BA90-4F0A-CFAF75774A12}"/>
              </a:ext>
            </a:extLst>
          </p:cNvPr>
          <p:cNvPicPr>
            <a:picLocks noChangeAspect="1"/>
          </p:cNvPicPr>
          <p:nvPr/>
        </p:nvPicPr>
        <p:blipFill>
          <a:blip r:embed="rId5"/>
          <a:stretch>
            <a:fillRect/>
          </a:stretch>
        </p:blipFill>
        <p:spPr>
          <a:xfrm>
            <a:off x="8159403" y="2193826"/>
            <a:ext cx="3810897" cy="3829248"/>
          </a:xfrm>
          <a:prstGeom prst="rect">
            <a:avLst/>
          </a:prstGeom>
        </p:spPr>
      </p:pic>
      <p:sp>
        <p:nvSpPr>
          <p:cNvPr id="8" name="Rectangle 7">
            <a:extLst>
              <a:ext uri="{FF2B5EF4-FFF2-40B4-BE49-F238E27FC236}">
                <a16:creationId xmlns:a16="http://schemas.microsoft.com/office/drawing/2014/main" id="{77B27861-592B-FE14-3AC9-DBAEDE866066}"/>
              </a:ext>
            </a:extLst>
          </p:cNvPr>
          <p:cNvSpPr/>
          <p:nvPr/>
        </p:nvSpPr>
        <p:spPr>
          <a:xfrm>
            <a:off x="8699500" y="1587500"/>
            <a:ext cx="2413000" cy="10033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97% coverage</a:t>
            </a:r>
          </a:p>
        </p:txBody>
      </p:sp>
    </p:spTree>
    <p:extLst>
      <p:ext uri="{BB962C8B-B14F-4D97-AF65-F5344CB8AC3E}">
        <p14:creationId xmlns:p14="http://schemas.microsoft.com/office/powerpoint/2010/main" val="78002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D683E-9B06-5F64-0C9E-BDE5443847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8DBD4C-C7C7-017D-8197-E0137C7E14B5}"/>
              </a:ext>
            </a:extLst>
          </p:cNvPr>
          <p:cNvSpPr>
            <a:spLocks noGrp="1"/>
          </p:cNvSpPr>
          <p:nvPr>
            <p:ph type="ctrTitle"/>
          </p:nvPr>
        </p:nvSpPr>
        <p:spPr>
          <a:xfrm>
            <a:off x="544902" y="2161252"/>
            <a:ext cx="9144000" cy="1655763"/>
          </a:xfrm>
        </p:spPr>
        <p:txBody>
          <a:bodyPr>
            <a:noAutofit/>
          </a:bodyPr>
          <a:lstStyle/>
          <a:p>
            <a:r>
              <a:rPr lang="en-US" sz="4000" dirty="0"/>
              <a:t>An automated approach for improving the inference latency and energy efficiency of pretrained CNNs by removing irrelevant pixels with focused convolutions</a:t>
            </a:r>
          </a:p>
        </p:txBody>
      </p:sp>
      <p:sp>
        <p:nvSpPr>
          <p:cNvPr id="3" name="Subtitle 2">
            <a:extLst>
              <a:ext uri="{FF2B5EF4-FFF2-40B4-BE49-F238E27FC236}">
                <a16:creationId xmlns:a16="http://schemas.microsoft.com/office/drawing/2014/main" id="{B2DD3125-ABD9-5B03-413F-6D8C167B913A}"/>
              </a:ext>
            </a:extLst>
          </p:cNvPr>
          <p:cNvSpPr>
            <a:spLocks noGrp="1"/>
          </p:cNvSpPr>
          <p:nvPr>
            <p:ph type="subTitle" idx="1"/>
          </p:nvPr>
        </p:nvSpPr>
        <p:spPr>
          <a:xfrm>
            <a:off x="905774" y="3940530"/>
            <a:ext cx="8783127" cy="1777098"/>
          </a:xfrm>
        </p:spPr>
        <p:txBody>
          <a:bodyPr>
            <a:normAutofit/>
          </a:bodyPr>
          <a:lstStyle/>
          <a:p>
            <a:r>
              <a:rPr lang="en-US" sz="2400" dirty="0"/>
              <a:t>Caleb Tung, Nicholas Eliopoulos, </a:t>
            </a:r>
            <a:r>
              <a:rPr lang="en-US" sz="2400" dirty="0" err="1"/>
              <a:t>Purvish</a:t>
            </a:r>
            <a:r>
              <a:rPr lang="en-US" sz="2400" dirty="0"/>
              <a:t> </a:t>
            </a:r>
            <a:r>
              <a:rPr lang="en-US" sz="2400" dirty="0" err="1"/>
              <a:t>Jajal</a:t>
            </a:r>
            <a:r>
              <a:rPr lang="en-US" sz="2400" dirty="0"/>
              <a:t>, Gowri </a:t>
            </a:r>
            <a:r>
              <a:rPr lang="en-US" sz="2400" dirty="0" err="1"/>
              <a:t>Ramshankar</a:t>
            </a:r>
            <a:r>
              <a:rPr lang="en-US" sz="2400" dirty="0"/>
              <a:t>, Chen-Yun Yang (Purdue Univ., USA), Nicholas </a:t>
            </a:r>
            <a:r>
              <a:rPr lang="en-US" sz="2400" dirty="0" err="1"/>
              <a:t>Synovic</a:t>
            </a:r>
            <a:r>
              <a:rPr lang="en-US" sz="2400" dirty="0"/>
              <a:t> (Loyola Univ. Chicago, USA), </a:t>
            </a:r>
            <a:r>
              <a:rPr lang="en-US" sz="2400" dirty="0" err="1"/>
              <a:t>Xuecen</a:t>
            </a:r>
            <a:r>
              <a:rPr lang="en-US" sz="2400" dirty="0"/>
              <a:t> Zhang, Vipin Chaudhary (Case Western Reserve Univ., USA), George K. Thiruvathukal (Loyola Univ. Chicago, USA), Yung-Hsiang Lu (Purdue Univ., USA)</a:t>
            </a:r>
          </a:p>
          <a:p>
            <a:endParaRPr lang="en-US" sz="2400" dirty="0"/>
          </a:p>
        </p:txBody>
      </p:sp>
      <p:sp>
        <p:nvSpPr>
          <p:cNvPr id="4" name="Date Placeholder 3">
            <a:extLst>
              <a:ext uri="{FF2B5EF4-FFF2-40B4-BE49-F238E27FC236}">
                <a16:creationId xmlns:a16="http://schemas.microsoft.com/office/drawing/2014/main" id="{CE47A9BC-65D5-8CFD-BAFF-D7C1714FC419}"/>
              </a:ext>
            </a:extLst>
          </p:cNvPr>
          <p:cNvSpPr>
            <a:spLocks noGrp="1"/>
          </p:cNvSpPr>
          <p:nvPr>
            <p:ph type="dt" sz="half" idx="10"/>
          </p:nvPr>
        </p:nvSpPr>
        <p:spPr/>
        <p:txBody>
          <a:bodyPr/>
          <a:lstStyle/>
          <a:p>
            <a:fld id="{1D6714D2-1B32-40B5-9E81-0DDE82477A4A}" type="datetime1">
              <a:rPr lang="en-US" smtClean="0"/>
              <a:pPr/>
              <a:t>1/24/24</a:t>
            </a:fld>
            <a:endParaRPr lang="en-US"/>
          </a:p>
        </p:txBody>
      </p:sp>
    </p:spTree>
    <p:extLst>
      <p:ext uri="{BB962C8B-B14F-4D97-AF65-F5344CB8AC3E}">
        <p14:creationId xmlns:p14="http://schemas.microsoft.com/office/powerpoint/2010/main" val="1982802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885C-6E24-2689-D2C0-8BE1B0B9DEA8}"/>
              </a:ext>
            </a:extLst>
          </p:cNvPr>
          <p:cNvSpPr>
            <a:spLocks noGrp="1"/>
          </p:cNvSpPr>
          <p:nvPr>
            <p:ph type="title"/>
          </p:nvPr>
        </p:nvSpPr>
        <p:spPr/>
        <p:txBody>
          <a:bodyPr/>
          <a:lstStyle/>
          <a:p>
            <a:r>
              <a:rPr lang="en-US"/>
              <a:t>Compute needed to run CNNs (already less intensive than Vision Transformers) </a:t>
            </a:r>
          </a:p>
        </p:txBody>
      </p:sp>
      <p:sp>
        <p:nvSpPr>
          <p:cNvPr id="3" name="Slide Number Placeholder 2">
            <a:extLst>
              <a:ext uri="{FF2B5EF4-FFF2-40B4-BE49-F238E27FC236}">
                <a16:creationId xmlns:a16="http://schemas.microsoft.com/office/drawing/2014/main" id="{17B9B300-5F33-6FD1-1903-C20F3B375953}"/>
              </a:ext>
            </a:extLst>
          </p:cNvPr>
          <p:cNvSpPr>
            <a:spLocks noGrp="1"/>
          </p:cNvSpPr>
          <p:nvPr>
            <p:ph type="sldNum" sz="quarter" idx="12"/>
          </p:nvPr>
        </p:nvSpPr>
        <p:spPr/>
        <p:txBody>
          <a:bodyPr/>
          <a:lstStyle/>
          <a:p>
            <a:fld id="{D6613A7F-0203-41AF-A3C3-48408D8E7155}" type="slidenum">
              <a:rPr lang="en-US" smtClean="0"/>
              <a:pPr/>
              <a:t>3</a:t>
            </a:fld>
            <a:endParaRPr lang="en-US"/>
          </a:p>
        </p:txBody>
      </p:sp>
      <p:pic>
        <p:nvPicPr>
          <p:cNvPr id="8" name="Picture 7">
            <a:extLst>
              <a:ext uri="{FF2B5EF4-FFF2-40B4-BE49-F238E27FC236}">
                <a16:creationId xmlns:a16="http://schemas.microsoft.com/office/drawing/2014/main" id="{1BD0D11D-A152-B68C-825B-8DA0AF85EA6C}"/>
              </a:ext>
            </a:extLst>
          </p:cNvPr>
          <p:cNvPicPr>
            <a:picLocks noChangeAspect="1"/>
          </p:cNvPicPr>
          <p:nvPr/>
        </p:nvPicPr>
        <p:blipFill>
          <a:blip r:embed="rId2"/>
          <a:stretch>
            <a:fillRect/>
          </a:stretch>
        </p:blipFill>
        <p:spPr>
          <a:xfrm>
            <a:off x="644358" y="2016651"/>
            <a:ext cx="7038223" cy="4504463"/>
          </a:xfrm>
          <a:prstGeom prst="rect">
            <a:avLst/>
          </a:prstGeom>
          <a:effectLst>
            <a:glow rad="63500">
              <a:schemeClr val="accent1">
                <a:satMod val="175000"/>
                <a:alpha val="40000"/>
              </a:schemeClr>
            </a:glow>
          </a:effectLst>
        </p:spPr>
      </p:pic>
      <p:pic>
        <p:nvPicPr>
          <p:cNvPr id="1026" name="Picture 2" descr="Graphics card. Futuristic gaming GPU with RGB neon lights and a cooling system, graphics processing unit, generative ai">
            <a:extLst>
              <a:ext uri="{FF2B5EF4-FFF2-40B4-BE49-F238E27FC236}">
                <a16:creationId xmlns:a16="http://schemas.microsoft.com/office/drawing/2014/main" id="{E62105F5-7243-A669-2925-E2235C9EB0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3805" y="2715126"/>
            <a:ext cx="3099636" cy="206642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A95D5909-10C5-34CC-9039-81411D6DD8FD}"/>
              </a:ext>
            </a:extLst>
          </p:cNvPr>
          <p:cNvSpPr/>
          <p:nvPr/>
        </p:nvSpPr>
        <p:spPr>
          <a:xfrm>
            <a:off x="8061163" y="4703010"/>
            <a:ext cx="3099636" cy="824163"/>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Power-hungry  (~1000 W) GPUs used to run these CNNs</a:t>
            </a:r>
          </a:p>
        </p:txBody>
      </p:sp>
    </p:spTree>
    <p:extLst>
      <p:ext uri="{BB962C8B-B14F-4D97-AF65-F5344CB8AC3E}">
        <p14:creationId xmlns:p14="http://schemas.microsoft.com/office/powerpoint/2010/main" val="1196547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2E49-831C-AFB2-FF81-E0E0C6E4FBB2}"/>
              </a:ext>
            </a:extLst>
          </p:cNvPr>
          <p:cNvSpPr>
            <a:spLocks noGrp="1"/>
          </p:cNvSpPr>
          <p:nvPr>
            <p:ph type="title"/>
          </p:nvPr>
        </p:nvSpPr>
        <p:spPr/>
        <p:txBody>
          <a:bodyPr/>
          <a:lstStyle/>
          <a:p>
            <a:r>
              <a:rPr lang="en-US" dirty="0"/>
              <a:t>But what about when GPUs and network access is unavailable?</a:t>
            </a:r>
          </a:p>
        </p:txBody>
      </p:sp>
      <p:sp>
        <p:nvSpPr>
          <p:cNvPr id="3" name="Slide Number Placeholder 2">
            <a:extLst>
              <a:ext uri="{FF2B5EF4-FFF2-40B4-BE49-F238E27FC236}">
                <a16:creationId xmlns:a16="http://schemas.microsoft.com/office/drawing/2014/main" id="{4D760949-BA0E-708E-6ED4-CC845EE5227C}"/>
              </a:ext>
            </a:extLst>
          </p:cNvPr>
          <p:cNvSpPr>
            <a:spLocks noGrp="1"/>
          </p:cNvSpPr>
          <p:nvPr>
            <p:ph type="sldNum" sz="quarter" idx="12"/>
          </p:nvPr>
        </p:nvSpPr>
        <p:spPr/>
        <p:txBody>
          <a:bodyPr/>
          <a:lstStyle/>
          <a:p>
            <a:fld id="{D6613A7F-0203-41AF-A3C3-48408D8E7155}" type="slidenum">
              <a:rPr lang="en-US" smtClean="0"/>
              <a:pPr/>
              <a:t>4</a:t>
            </a:fld>
            <a:endParaRPr lang="en-US"/>
          </a:p>
        </p:txBody>
      </p:sp>
      <p:pic>
        <p:nvPicPr>
          <p:cNvPr id="2050" name="Picture 2" descr="Subaru EyeSight">
            <a:extLst>
              <a:ext uri="{FF2B5EF4-FFF2-40B4-BE49-F238E27FC236}">
                <a16:creationId xmlns:a16="http://schemas.microsoft.com/office/drawing/2014/main" id="{B27D60E4-A2AB-B2D0-BA61-82F6DF7559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04" y="302962"/>
            <a:ext cx="4112795" cy="163483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2178BCF-452A-AD39-BDBB-47023F5C818B}"/>
              </a:ext>
            </a:extLst>
          </p:cNvPr>
          <p:cNvSpPr/>
          <p:nvPr/>
        </p:nvSpPr>
        <p:spPr>
          <a:xfrm>
            <a:off x="1925052" y="1461943"/>
            <a:ext cx="3453563" cy="61979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Driver assist/collision avoidance</a:t>
            </a:r>
          </a:p>
        </p:txBody>
      </p:sp>
      <p:pic>
        <p:nvPicPr>
          <p:cNvPr id="2052" name="Picture 4" descr="The legality of drone surveillance varies by country and state.">
            <a:extLst>
              <a:ext uri="{FF2B5EF4-FFF2-40B4-BE49-F238E27FC236}">
                <a16:creationId xmlns:a16="http://schemas.microsoft.com/office/drawing/2014/main" id="{E928861F-EB12-C737-20AA-74AA7ACD2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714" y="4665245"/>
            <a:ext cx="3201403" cy="180442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E665FBFC-DF6B-4DF3-6603-34A323253329}"/>
              </a:ext>
            </a:extLst>
          </p:cNvPr>
          <p:cNvSpPr/>
          <p:nvPr/>
        </p:nvSpPr>
        <p:spPr>
          <a:xfrm>
            <a:off x="6829925" y="5736557"/>
            <a:ext cx="3453563" cy="61979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UAV deployments</a:t>
            </a:r>
          </a:p>
        </p:txBody>
      </p:sp>
      <p:pic>
        <p:nvPicPr>
          <p:cNvPr id="2056" name="Picture 8" descr="WWF staff set up the camera trap in the Bornean jungle of Sabah. This camera trap took the first ... &#10;© WWF-Malaysia/Raymond Alfred">
            <a:extLst>
              <a:ext uri="{FF2B5EF4-FFF2-40B4-BE49-F238E27FC236}">
                <a16:creationId xmlns:a16="http://schemas.microsoft.com/office/drawing/2014/main" id="{BDCDBF3C-5AA0-0658-AC95-3A8AD1414D2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38530"/>
          <a:stretch/>
        </p:blipFill>
        <p:spPr bwMode="auto">
          <a:xfrm>
            <a:off x="756233" y="4373039"/>
            <a:ext cx="2488614" cy="22996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7CFC082-4D80-4921-DF18-F054D8FA6512}"/>
              </a:ext>
            </a:extLst>
          </p:cNvPr>
          <p:cNvSpPr/>
          <p:nvPr/>
        </p:nvSpPr>
        <p:spPr>
          <a:xfrm>
            <a:off x="1394493" y="5751287"/>
            <a:ext cx="3453563" cy="61979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Trap cameras</a:t>
            </a:r>
          </a:p>
        </p:txBody>
      </p:sp>
    </p:spTree>
    <p:extLst>
      <p:ext uri="{BB962C8B-B14F-4D97-AF65-F5344CB8AC3E}">
        <p14:creationId xmlns:p14="http://schemas.microsoft.com/office/powerpoint/2010/main" val="3011238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2E49-831C-AFB2-FF81-E0E0C6E4FBB2}"/>
              </a:ext>
            </a:extLst>
          </p:cNvPr>
          <p:cNvSpPr>
            <a:spLocks noGrp="1"/>
          </p:cNvSpPr>
          <p:nvPr>
            <p:ph type="title"/>
          </p:nvPr>
        </p:nvSpPr>
        <p:spPr/>
        <p:txBody>
          <a:bodyPr/>
          <a:lstStyle/>
          <a:p>
            <a:r>
              <a:rPr lang="en-US"/>
              <a:t>Most methods of making CNNs more efficient require re-training</a:t>
            </a:r>
          </a:p>
        </p:txBody>
      </p:sp>
      <p:sp>
        <p:nvSpPr>
          <p:cNvPr id="3" name="Slide Number Placeholder 2">
            <a:extLst>
              <a:ext uri="{FF2B5EF4-FFF2-40B4-BE49-F238E27FC236}">
                <a16:creationId xmlns:a16="http://schemas.microsoft.com/office/drawing/2014/main" id="{4D760949-BA0E-708E-6ED4-CC845EE5227C}"/>
              </a:ext>
            </a:extLst>
          </p:cNvPr>
          <p:cNvSpPr>
            <a:spLocks noGrp="1"/>
          </p:cNvSpPr>
          <p:nvPr>
            <p:ph type="sldNum" sz="quarter" idx="12"/>
          </p:nvPr>
        </p:nvSpPr>
        <p:spPr/>
        <p:txBody>
          <a:bodyPr/>
          <a:lstStyle/>
          <a:p>
            <a:fld id="{D6613A7F-0203-41AF-A3C3-48408D8E7155}" type="slidenum">
              <a:rPr lang="en-US" smtClean="0"/>
              <a:pPr/>
              <a:t>5</a:t>
            </a:fld>
            <a:endParaRPr lang="en-US"/>
          </a:p>
        </p:txBody>
      </p:sp>
      <p:sp>
        <p:nvSpPr>
          <p:cNvPr id="4" name="Rectangle 3">
            <a:extLst>
              <a:ext uri="{FF2B5EF4-FFF2-40B4-BE49-F238E27FC236}">
                <a16:creationId xmlns:a16="http://schemas.microsoft.com/office/drawing/2014/main" id="{9469B39B-964B-AD31-3D40-629C1622DDCF}"/>
              </a:ext>
            </a:extLst>
          </p:cNvPr>
          <p:cNvSpPr/>
          <p:nvPr/>
        </p:nvSpPr>
        <p:spPr>
          <a:xfrm>
            <a:off x="1876926" y="4608095"/>
            <a:ext cx="2586789" cy="91440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Millions of training images</a:t>
            </a:r>
          </a:p>
        </p:txBody>
      </p:sp>
      <p:sp>
        <p:nvSpPr>
          <p:cNvPr id="5" name="Rectangle 4">
            <a:extLst>
              <a:ext uri="{FF2B5EF4-FFF2-40B4-BE49-F238E27FC236}">
                <a16:creationId xmlns:a16="http://schemas.microsoft.com/office/drawing/2014/main" id="{C04C5F37-65CB-AEC1-8433-72152551DFE1}"/>
              </a:ext>
            </a:extLst>
          </p:cNvPr>
          <p:cNvSpPr/>
          <p:nvPr/>
        </p:nvSpPr>
        <p:spPr>
          <a:xfrm>
            <a:off x="4616115" y="4608095"/>
            <a:ext cx="2586789" cy="91440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Hours of GPU time</a:t>
            </a:r>
          </a:p>
        </p:txBody>
      </p:sp>
      <p:sp>
        <p:nvSpPr>
          <p:cNvPr id="6" name="Rectangle 5">
            <a:extLst>
              <a:ext uri="{FF2B5EF4-FFF2-40B4-BE49-F238E27FC236}">
                <a16:creationId xmlns:a16="http://schemas.microsoft.com/office/drawing/2014/main" id="{BB771646-92A5-0BA4-163D-A1412640E4DE}"/>
              </a:ext>
            </a:extLst>
          </p:cNvPr>
          <p:cNvSpPr/>
          <p:nvPr/>
        </p:nvSpPr>
        <p:spPr>
          <a:xfrm>
            <a:off x="7355304" y="4608095"/>
            <a:ext cx="2586789" cy="91440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Costs lots of money</a:t>
            </a:r>
          </a:p>
        </p:txBody>
      </p:sp>
    </p:spTree>
    <p:extLst>
      <p:ext uri="{BB962C8B-B14F-4D97-AF65-F5344CB8AC3E}">
        <p14:creationId xmlns:p14="http://schemas.microsoft.com/office/powerpoint/2010/main" val="1272645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2E49-831C-AFB2-FF81-E0E0C6E4FBB2}"/>
              </a:ext>
            </a:extLst>
          </p:cNvPr>
          <p:cNvSpPr>
            <a:spLocks noGrp="1"/>
          </p:cNvSpPr>
          <p:nvPr>
            <p:ph type="title"/>
          </p:nvPr>
        </p:nvSpPr>
        <p:spPr/>
        <p:txBody>
          <a:bodyPr/>
          <a:lstStyle/>
          <a:p>
            <a:r>
              <a:rPr lang="en-US"/>
              <a:t>Focused convolutions for a </a:t>
            </a:r>
            <a:r>
              <a:rPr lang="en-US" i="1"/>
              <a:t>pretrained CNN</a:t>
            </a:r>
            <a:endParaRPr lang="en-US"/>
          </a:p>
        </p:txBody>
      </p:sp>
      <p:sp>
        <p:nvSpPr>
          <p:cNvPr id="3" name="Slide Number Placeholder 2">
            <a:extLst>
              <a:ext uri="{FF2B5EF4-FFF2-40B4-BE49-F238E27FC236}">
                <a16:creationId xmlns:a16="http://schemas.microsoft.com/office/drawing/2014/main" id="{4D760949-BA0E-708E-6ED4-CC845EE5227C}"/>
              </a:ext>
            </a:extLst>
          </p:cNvPr>
          <p:cNvSpPr>
            <a:spLocks noGrp="1"/>
          </p:cNvSpPr>
          <p:nvPr>
            <p:ph type="sldNum" sz="quarter" idx="12"/>
          </p:nvPr>
        </p:nvSpPr>
        <p:spPr/>
        <p:txBody>
          <a:bodyPr/>
          <a:lstStyle/>
          <a:p>
            <a:fld id="{D6613A7F-0203-41AF-A3C3-48408D8E7155}" type="slidenum">
              <a:rPr lang="en-US" smtClean="0"/>
              <a:pPr/>
              <a:t>6</a:t>
            </a:fld>
            <a:endParaRPr lang="en-US"/>
          </a:p>
        </p:txBody>
      </p:sp>
      <p:sp>
        <p:nvSpPr>
          <p:cNvPr id="4" name="Rectangle 3">
            <a:extLst>
              <a:ext uri="{FF2B5EF4-FFF2-40B4-BE49-F238E27FC236}">
                <a16:creationId xmlns:a16="http://schemas.microsoft.com/office/drawing/2014/main" id="{9469B39B-964B-AD31-3D40-629C1622DDCF}"/>
              </a:ext>
            </a:extLst>
          </p:cNvPr>
          <p:cNvSpPr/>
          <p:nvPr/>
        </p:nvSpPr>
        <p:spPr>
          <a:xfrm>
            <a:off x="1876926" y="4608095"/>
            <a:ext cx="2586789" cy="91440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No re-training</a:t>
            </a:r>
          </a:p>
        </p:txBody>
      </p:sp>
      <p:sp>
        <p:nvSpPr>
          <p:cNvPr id="5" name="Rectangle 4">
            <a:extLst>
              <a:ext uri="{FF2B5EF4-FFF2-40B4-BE49-F238E27FC236}">
                <a16:creationId xmlns:a16="http://schemas.microsoft.com/office/drawing/2014/main" id="{C04C5F37-65CB-AEC1-8433-72152551DFE1}"/>
              </a:ext>
            </a:extLst>
          </p:cNvPr>
          <p:cNvSpPr/>
          <p:nvPr/>
        </p:nvSpPr>
        <p:spPr>
          <a:xfrm>
            <a:off x="4616115" y="4608095"/>
            <a:ext cx="2586789" cy="91440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Drop-in, more efficient replacement for Conv2D</a:t>
            </a:r>
          </a:p>
        </p:txBody>
      </p:sp>
      <p:sp>
        <p:nvSpPr>
          <p:cNvPr id="6" name="Rectangle 5">
            <a:extLst>
              <a:ext uri="{FF2B5EF4-FFF2-40B4-BE49-F238E27FC236}">
                <a16:creationId xmlns:a16="http://schemas.microsoft.com/office/drawing/2014/main" id="{BB771646-92A5-0BA4-163D-A1412640E4DE}"/>
              </a:ext>
            </a:extLst>
          </p:cNvPr>
          <p:cNvSpPr/>
          <p:nvPr/>
        </p:nvSpPr>
        <p:spPr>
          <a:xfrm>
            <a:off x="7355304" y="4608095"/>
            <a:ext cx="2586789" cy="91440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Maintains accuracy</a:t>
            </a:r>
          </a:p>
        </p:txBody>
      </p:sp>
    </p:spTree>
    <p:extLst>
      <p:ext uri="{BB962C8B-B14F-4D97-AF65-F5344CB8AC3E}">
        <p14:creationId xmlns:p14="http://schemas.microsoft.com/office/powerpoint/2010/main" val="1022700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6F942-8869-F164-93AE-4CD5E1442138}"/>
              </a:ext>
            </a:extLst>
          </p:cNvPr>
          <p:cNvSpPr>
            <a:spLocks noGrp="1"/>
          </p:cNvSpPr>
          <p:nvPr>
            <p:ph type="title"/>
          </p:nvPr>
        </p:nvSpPr>
        <p:spPr/>
        <p:txBody>
          <a:bodyPr/>
          <a:lstStyle/>
          <a:p>
            <a:r>
              <a:rPr lang="en-US"/>
              <a:t>A pretrained CNN</a:t>
            </a:r>
          </a:p>
        </p:txBody>
      </p:sp>
      <p:sp>
        <p:nvSpPr>
          <p:cNvPr id="3" name="Footer Placeholder 2">
            <a:extLst>
              <a:ext uri="{FF2B5EF4-FFF2-40B4-BE49-F238E27FC236}">
                <a16:creationId xmlns:a16="http://schemas.microsoft.com/office/drawing/2014/main" id="{C6746D56-34FB-3011-F798-0610445C8223}"/>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12144D3B-8326-3B59-31E8-58A45F37669E}"/>
              </a:ext>
            </a:extLst>
          </p:cNvPr>
          <p:cNvSpPr>
            <a:spLocks noGrp="1"/>
          </p:cNvSpPr>
          <p:nvPr>
            <p:ph type="sldNum" sz="quarter" idx="12"/>
          </p:nvPr>
        </p:nvSpPr>
        <p:spPr/>
        <p:txBody>
          <a:bodyPr/>
          <a:lstStyle/>
          <a:p>
            <a:fld id="{D6613A7F-0203-41AF-A3C3-48408D8E7155}" type="slidenum">
              <a:rPr lang="en-US" smtClean="0"/>
              <a:pPr/>
              <a:t>7</a:t>
            </a:fld>
            <a:endParaRPr lang="en-US"/>
          </a:p>
        </p:txBody>
      </p:sp>
      <p:sp>
        <p:nvSpPr>
          <p:cNvPr id="6" name="Rectangle 5">
            <a:extLst>
              <a:ext uri="{FF2B5EF4-FFF2-40B4-BE49-F238E27FC236}">
                <a16:creationId xmlns:a16="http://schemas.microsoft.com/office/drawing/2014/main" id="{DDDEC524-ED2E-C759-3DF4-269691FCB850}"/>
              </a:ext>
            </a:extLst>
          </p:cNvPr>
          <p:cNvSpPr/>
          <p:nvPr/>
        </p:nvSpPr>
        <p:spPr>
          <a:xfrm>
            <a:off x="5979883" y="2119086"/>
            <a:ext cx="3193143"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Top Layers</a:t>
            </a:r>
          </a:p>
        </p:txBody>
      </p:sp>
      <p:sp>
        <p:nvSpPr>
          <p:cNvPr id="7" name="Rectangle 6">
            <a:extLst>
              <a:ext uri="{FF2B5EF4-FFF2-40B4-BE49-F238E27FC236}">
                <a16:creationId xmlns:a16="http://schemas.microsoft.com/office/drawing/2014/main" id="{A814361A-A7CC-BF99-FD01-9EEF3D9FC2A4}"/>
              </a:ext>
            </a:extLst>
          </p:cNvPr>
          <p:cNvSpPr/>
          <p:nvPr/>
        </p:nvSpPr>
        <p:spPr>
          <a:xfrm>
            <a:off x="5979883" y="2983593"/>
            <a:ext cx="3193143" cy="6531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solidFill>
                  <a:sysClr val="windowText" lastClr="000000"/>
                </a:solidFill>
              </a:rPr>
              <a:t>Conv Layers 2</a:t>
            </a:r>
          </a:p>
        </p:txBody>
      </p:sp>
      <p:sp>
        <p:nvSpPr>
          <p:cNvPr id="8" name="Rectangle 7">
            <a:extLst>
              <a:ext uri="{FF2B5EF4-FFF2-40B4-BE49-F238E27FC236}">
                <a16:creationId xmlns:a16="http://schemas.microsoft.com/office/drawing/2014/main" id="{5FFAD78D-332C-68CE-83D6-4702209A982B}"/>
              </a:ext>
            </a:extLst>
          </p:cNvPr>
          <p:cNvSpPr/>
          <p:nvPr/>
        </p:nvSpPr>
        <p:spPr>
          <a:xfrm>
            <a:off x="5979882" y="3794578"/>
            <a:ext cx="3193143" cy="653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Conv Layers 3</a:t>
            </a:r>
          </a:p>
        </p:txBody>
      </p:sp>
      <p:sp>
        <p:nvSpPr>
          <p:cNvPr id="9" name="Rectangle 8">
            <a:extLst>
              <a:ext uri="{FF2B5EF4-FFF2-40B4-BE49-F238E27FC236}">
                <a16:creationId xmlns:a16="http://schemas.microsoft.com/office/drawing/2014/main" id="{75C9C99E-B8A0-4456-B271-A0FD586F440A}"/>
              </a:ext>
            </a:extLst>
          </p:cNvPr>
          <p:cNvSpPr/>
          <p:nvPr/>
        </p:nvSpPr>
        <p:spPr>
          <a:xfrm>
            <a:off x="5979882" y="4605563"/>
            <a:ext cx="3193143" cy="6531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Conv Layers 4</a:t>
            </a:r>
          </a:p>
        </p:txBody>
      </p:sp>
      <p:sp>
        <p:nvSpPr>
          <p:cNvPr id="10" name="Rectangle 9">
            <a:extLst>
              <a:ext uri="{FF2B5EF4-FFF2-40B4-BE49-F238E27FC236}">
                <a16:creationId xmlns:a16="http://schemas.microsoft.com/office/drawing/2014/main" id="{35253653-93FE-82C0-D47D-A5167F8A8E94}"/>
              </a:ext>
            </a:extLst>
          </p:cNvPr>
          <p:cNvSpPr/>
          <p:nvPr/>
        </p:nvSpPr>
        <p:spPr>
          <a:xfrm>
            <a:off x="5979881" y="5416548"/>
            <a:ext cx="3193143" cy="653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Fully Connected Layers</a:t>
            </a:r>
          </a:p>
        </p:txBody>
      </p:sp>
      <p:pic>
        <p:nvPicPr>
          <p:cNvPr id="11" name="Picture 10">
            <a:extLst>
              <a:ext uri="{FF2B5EF4-FFF2-40B4-BE49-F238E27FC236}">
                <a16:creationId xmlns:a16="http://schemas.microsoft.com/office/drawing/2014/main" id="{817E1626-9D42-4CDF-DE79-2EB8A356F3D2}"/>
              </a:ext>
            </a:extLst>
          </p:cNvPr>
          <p:cNvPicPr>
            <a:picLocks noChangeAspect="1"/>
          </p:cNvPicPr>
          <p:nvPr/>
        </p:nvPicPr>
        <p:blipFill>
          <a:blip r:embed="rId3"/>
          <a:stretch>
            <a:fillRect/>
          </a:stretch>
        </p:blipFill>
        <p:spPr>
          <a:xfrm>
            <a:off x="6456775" y="325205"/>
            <a:ext cx="2060853" cy="1490439"/>
          </a:xfrm>
          <a:prstGeom prst="rect">
            <a:avLst/>
          </a:prstGeom>
        </p:spPr>
      </p:pic>
      <p:sp>
        <p:nvSpPr>
          <p:cNvPr id="12" name="Speech Bubble: Rectangle with Corners Rounded 11">
            <a:extLst>
              <a:ext uri="{FF2B5EF4-FFF2-40B4-BE49-F238E27FC236}">
                <a16:creationId xmlns:a16="http://schemas.microsoft.com/office/drawing/2014/main" id="{DDFD21F0-2876-EE53-5814-5BACDA66740B}"/>
              </a:ext>
            </a:extLst>
          </p:cNvPr>
          <p:cNvSpPr/>
          <p:nvPr/>
        </p:nvSpPr>
        <p:spPr>
          <a:xfrm>
            <a:off x="9598010" y="3907974"/>
            <a:ext cx="2450659" cy="872218"/>
          </a:xfrm>
          <a:prstGeom prst="wedgeRoundRectCallout">
            <a:avLst>
              <a:gd name="adj1" fmla="val -93829"/>
              <a:gd name="adj2" fmla="val 173628"/>
              <a:gd name="adj3" fmla="val 1666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a:t>FROG</a:t>
            </a:r>
            <a:endParaRPr lang="en-US" b="1"/>
          </a:p>
        </p:txBody>
      </p:sp>
      <p:sp>
        <p:nvSpPr>
          <p:cNvPr id="5" name="Rectangle 4">
            <a:extLst>
              <a:ext uri="{FF2B5EF4-FFF2-40B4-BE49-F238E27FC236}">
                <a16:creationId xmlns:a16="http://schemas.microsoft.com/office/drawing/2014/main" id="{AAF09F3D-F0D8-F286-BED5-2CF9DC0EB30E}"/>
              </a:ext>
            </a:extLst>
          </p:cNvPr>
          <p:cNvSpPr/>
          <p:nvPr/>
        </p:nvSpPr>
        <p:spPr>
          <a:xfrm>
            <a:off x="9873789" y="2829124"/>
            <a:ext cx="1899100" cy="1060056"/>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t>100% computation</a:t>
            </a:r>
          </a:p>
        </p:txBody>
      </p:sp>
    </p:spTree>
    <p:extLst>
      <p:ext uri="{BB962C8B-B14F-4D97-AF65-F5344CB8AC3E}">
        <p14:creationId xmlns:p14="http://schemas.microsoft.com/office/powerpoint/2010/main" val="162220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xit" presetSubtype="0" fill="hold" nodeType="clickEffect">
                                  <p:stCondLst>
                                    <p:cond delay="0"/>
                                  </p:stCondLst>
                                  <p:childTnLst>
                                    <p:animEffect transition="out" filter="fade">
                                      <p:cBhvr>
                                        <p:cTn id="11" dur="500"/>
                                        <p:tgtEl>
                                          <p:spTgt spid="11"/>
                                        </p:tgtEl>
                                      </p:cBhvr>
                                    </p:animEffect>
                                    <p:anim calcmode="lin" valueType="num">
                                      <p:cBhvr>
                                        <p:cTn id="12" dur="500"/>
                                        <p:tgtEl>
                                          <p:spTgt spid="11"/>
                                        </p:tgtEl>
                                        <p:attrNameLst>
                                          <p:attrName>ppt_x</p:attrName>
                                        </p:attrNameLst>
                                      </p:cBhvr>
                                      <p:tavLst>
                                        <p:tav tm="0">
                                          <p:val>
                                            <p:strVal val="ppt_x"/>
                                          </p:val>
                                        </p:tav>
                                        <p:tav tm="100000">
                                          <p:val>
                                            <p:strVal val="ppt_x"/>
                                          </p:val>
                                        </p:tav>
                                      </p:tavLst>
                                    </p:anim>
                                    <p:anim calcmode="lin" valueType="num">
                                      <p:cBhvr>
                                        <p:cTn id="13" dur="500"/>
                                        <p:tgtEl>
                                          <p:spTgt spid="11"/>
                                        </p:tgtEl>
                                        <p:attrNameLst>
                                          <p:attrName>ppt_y</p:attrName>
                                        </p:attrNameLst>
                                      </p:cBhvr>
                                      <p:tavLst>
                                        <p:tav tm="0">
                                          <p:val>
                                            <p:strVal val="ppt_y"/>
                                          </p:val>
                                        </p:tav>
                                        <p:tav tm="100000">
                                          <p:val>
                                            <p:strVal val="ppt_y+.1"/>
                                          </p:val>
                                        </p:tav>
                                      </p:tavLst>
                                    </p:anim>
                                    <p:set>
                                      <p:cBhvr>
                                        <p:cTn id="14" dur="1" fill="hold">
                                          <p:stCondLst>
                                            <p:cond delay="499"/>
                                          </p:stCondLst>
                                        </p:cTn>
                                        <p:tgtEl>
                                          <p:spTgt spid="11"/>
                                        </p:tgtEl>
                                        <p:attrNameLst>
                                          <p:attrName>style.visibility</p:attrName>
                                        </p:attrNameLst>
                                      </p:cBhvr>
                                      <p:to>
                                        <p:strVal val="hidden"/>
                                      </p:to>
                                    </p:se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300"/>
                                        <p:tgtEl>
                                          <p:spTgt spid="12"/>
                                        </p:tgtEl>
                                      </p:cBhvr>
                                    </p:animEffect>
                                  </p:childTnLst>
                                </p:cTn>
                              </p:par>
                            </p:childTnLst>
                          </p:cTn>
                        </p:par>
                        <p:par>
                          <p:cTn id="19" fill="hold">
                            <p:stCondLst>
                              <p:cond delay="8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BF9846A-5655-E15A-2442-F8DC70F39464}"/>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9C3C8549-04AA-EF8B-B303-C31577FCE086}"/>
              </a:ext>
            </a:extLst>
          </p:cNvPr>
          <p:cNvSpPr>
            <a:spLocks noGrp="1"/>
          </p:cNvSpPr>
          <p:nvPr>
            <p:ph type="sldNum" sz="quarter" idx="12"/>
          </p:nvPr>
        </p:nvSpPr>
        <p:spPr/>
        <p:txBody>
          <a:bodyPr/>
          <a:lstStyle/>
          <a:p>
            <a:fld id="{D6613A7F-0203-41AF-A3C3-48408D8E7155}" type="slidenum">
              <a:rPr lang="en-US" smtClean="0"/>
              <a:pPr/>
              <a:t>8</a:t>
            </a:fld>
            <a:endParaRPr lang="en-US"/>
          </a:p>
        </p:txBody>
      </p:sp>
      <p:sp>
        <p:nvSpPr>
          <p:cNvPr id="14" name="Rectangle 13">
            <a:extLst>
              <a:ext uri="{FF2B5EF4-FFF2-40B4-BE49-F238E27FC236}">
                <a16:creationId xmlns:a16="http://schemas.microsoft.com/office/drawing/2014/main" id="{E35EB3AD-523F-C9B6-D953-453D5090D802}"/>
              </a:ext>
            </a:extLst>
          </p:cNvPr>
          <p:cNvSpPr/>
          <p:nvPr/>
        </p:nvSpPr>
        <p:spPr>
          <a:xfrm>
            <a:off x="832285" y="1642381"/>
            <a:ext cx="3193143"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Top Layers</a:t>
            </a:r>
          </a:p>
        </p:txBody>
      </p:sp>
      <p:sp>
        <p:nvSpPr>
          <p:cNvPr id="15" name="Rectangle 14">
            <a:extLst>
              <a:ext uri="{FF2B5EF4-FFF2-40B4-BE49-F238E27FC236}">
                <a16:creationId xmlns:a16="http://schemas.microsoft.com/office/drawing/2014/main" id="{E15BCC01-19B4-788D-FFAA-9DC17C143297}"/>
              </a:ext>
            </a:extLst>
          </p:cNvPr>
          <p:cNvSpPr/>
          <p:nvPr/>
        </p:nvSpPr>
        <p:spPr>
          <a:xfrm>
            <a:off x="7097485" y="2432050"/>
            <a:ext cx="3193143" cy="6531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solidFill>
                  <a:sysClr val="windowText" lastClr="000000"/>
                </a:solidFill>
              </a:rPr>
              <a:t>Conv Layers 2</a:t>
            </a:r>
          </a:p>
        </p:txBody>
      </p:sp>
      <p:sp>
        <p:nvSpPr>
          <p:cNvPr id="16" name="Rectangle 15">
            <a:extLst>
              <a:ext uri="{FF2B5EF4-FFF2-40B4-BE49-F238E27FC236}">
                <a16:creationId xmlns:a16="http://schemas.microsoft.com/office/drawing/2014/main" id="{F6B1C24A-C329-5710-3014-B4352DFA1870}"/>
              </a:ext>
            </a:extLst>
          </p:cNvPr>
          <p:cNvSpPr/>
          <p:nvPr/>
        </p:nvSpPr>
        <p:spPr>
          <a:xfrm>
            <a:off x="7097484" y="3243035"/>
            <a:ext cx="3193143" cy="653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Conv Layers 3</a:t>
            </a:r>
          </a:p>
        </p:txBody>
      </p:sp>
      <p:sp>
        <p:nvSpPr>
          <p:cNvPr id="17" name="Rectangle 16">
            <a:extLst>
              <a:ext uri="{FF2B5EF4-FFF2-40B4-BE49-F238E27FC236}">
                <a16:creationId xmlns:a16="http://schemas.microsoft.com/office/drawing/2014/main" id="{3433FA23-57BD-507A-7E6C-79A9C18400AD}"/>
              </a:ext>
            </a:extLst>
          </p:cNvPr>
          <p:cNvSpPr/>
          <p:nvPr/>
        </p:nvSpPr>
        <p:spPr>
          <a:xfrm>
            <a:off x="7097484" y="4054020"/>
            <a:ext cx="3193143" cy="6531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Conv Layers 4</a:t>
            </a:r>
          </a:p>
        </p:txBody>
      </p:sp>
      <p:sp>
        <p:nvSpPr>
          <p:cNvPr id="18" name="Rectangle 17">
            <a:extLst>
              <a:ext uri="{FF2B5EF4-FFF2-40B4-BE49-F238E27FC236}">
                <a16:creationId xmlns:a16="http://schemas.microsoft.com/office/drawing/2014/main" id="{82EB6CBA-749D-53FB-A775-79AE829212BC}"/>
              </a:ext>
            </a:extLst>
          </p:cNvPr>
          <p:cNvSpPr/>
          <p:nvPr/>
        </p:nvSpPr>
        <p:spPr>
          <a:xfrm>
            <a:off x="7097483" y="4865005"/>
            <a:ext cx="3193143" cy="653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Fully Connected Layers</a:t>
            </a:r>
          </a:p>
        </p:txBody>
      </p:sp>
      <p:pic>
        <p:nvPicPr>
          <p:cNvPr id="19" name="Picture 18">
            <a:extLst>
              <a:ext uri="{FF2B5EF4-FFF2-40B4-BE49-F238E27FC236}">
                <a16:creationId xmlns:a16="http://schemas.microsoft.com/office/drawing/2014/main" id="{34CC4521-DC0E-2297-8BE4-13D5BF7C5F71}"/>
              </a:ext>
            </a:extLst>
          </p:cNvPr>
          <p:cNvPicPr>
            <a:picLocks noChangeAspect="1"/>
          </p:cNvPicPr>
          <p:nvPr/>
        </p:nvPicPr>
        <p:blipFill>
          <a:blip r:embed="rId3"/>
          <a:stretch>
            <a:fillRect/>
          </a:stretch>
        </p:blipFill>
        <p:spPr>
          <a:xfrm>
            <a:off x="1306022" y="-19054"/>
            <a:ext cx="2060853" cy="1490439"/>
          </a:xfrm>
          <a:prstGeom prst="rect">
            <a:avLst/>
          </a:prstGeom>
        </p:spPr>
      </p:pic>
      <p:sp>
        <p:nvSpPr>
          <p:cNvPr id="21" name="Rectangle 20">
            <a:extLst>
              <a:ext uri="{FF2B5EF4-FFF2-40B4-BE49-F238E27FC236}">
                <a16:creationId xmlns:a16="http://schemas.microsoft.com/office/drawing/2014/main" id="{30A91594-1934-B7D1-82FB-81944894B154}"/>
              </a:ext>
            </a:extLst>
          </p:cNvPr>
          <p:cNvSpPr/>
          <p:nvPr/>
        </p:nvSpPr>
        <p:spPr>
          <a:xfrm>
            <a:off x="832285" y="4127957"/>
            <a:ext cx="3193143" cy="71210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i="1">
                <a:latin typeface="Bahnschrift Light Condensed" panose="020B0502040204020203" pitchFamily="34" charset="0"/>
              </a:rPr>
              <a:t>Apply threshold</a:t>
            </a:r>
          </a:p>
        </p:txBody>
      </p:sp>
      <p:grpSp>
        <p:nvGrpSpPr>
          <p:cNvPr id="24" name="Group 23">
            <a:extLst>
              <a:ext uri="{FF2B5EF4-FFF2-40B4-BE49-F238E27FC236}">
                <a16:creationId xmlns:a16="http://schemas.microsoft.com/office/drawing/2014/main" id="{F844FB7D-9F77-19ED-D602-FB29C2819A9F}"/>
              </a:ext>
            </a:extLst>
          </p:cNvPr>
          <p:cNvGrpSpPr/>
          <p:nvPr/>
        </p:nvGrpSpPr>
        <p:grpSpPr>
          <a:xfrm>
            <a:off x="1351765" y="2466520"/>
            <a:ext cx="2000714" cy="1490439"/>
            <a:chOff x="1311463" y="3146820"/>
            <a:chExt cx="1258828" cy="907200"/>
          </a:xfrm>
        </p:grpSpPr>
        <p:sp>
          <p:nvSpPr>
            <p:cNvPr id="22" name="Rectangle 21">
              <a:extLst>
                <a:ext uri="{FF2B5EF4-FFF2-40B4-BE49-F238E27FC236}">
                  <a16:creationId xmlns:a16="http://schemas.microsoft.com/office/drawing/2014/main" id="{0BD82941-AA35-8AD1-5A90-FC7A9741921E}"/>
                </a:ext>
              </a:extLst>
            </p:cNvPr>
            <p:cNvSpPr/>
            <p:nvPr/>
          </p:nvSpPr>
          <p:spPr>
            <a:xfrm>
              <a:off x="1311463" y="3146821"/>
              <a:ext cx="1258828" cy="907199"/>
            </a:xfrm>
            <a:prstGeom prst="rect">
              <a:avLst/>
            </a:prstGeom>
            <a:solidFill>
              <a:schemeClr val="tx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2AFFE1C3-C414-7D16-DE71-3444596A518C}"/>
                </a:ext>
              </a:extLst>
            </p:cNvPr>
            <p:cNvPicPr>
              <a:picLocks noChangeAspect="1"/>
            </p:cNvPicPr>
            <p:nvPr/>
          </p:nvPicPr>
          <p:blipFill rotWithShape="1">
            <a:blip r:embed="rId4"/>
            <a:srcRect l="11638" t="3365" r="2071" b="8744"/>
            <a:stretch/>
          </p:blipFill>
          <p:spPr>
            <a:xfrm>
              <a:off x="1531108" y="3146820"/>
              <a:ext cx="897984" cy="897443"/>
            </a:xfrm>
            <a:prstGeom prst="rect">
              <a:avLst/>
            </a:prstGeom>
          </p:spPr>
        </p:pic>
      </p:grpSp>
      <p:pic>
        <p:nvPicPr>
          <p:cNvPr id="25" name="Picture 24">
            <a:extLst>
              <a:ext uri="{FF2B5EF4-FFF2-40B4-BE49-F238E27FC236}">
                <a16:creationId xmlns:a16="http://schemas.microsoft.com/office/drawing/2014/main" id="{F694760F-2F67-9F49-8E04-5A544E5FF812}"/>
              </a:ext>
            </a:extLst>
          </p:cNvPr>
          <p:cNvPicPr>
            <a:picLocks noChangeAspect="1"/>
          </p:cNvPicPr>
          <p:nvPr/>
        </p:nvPicPr>
        <p:blipFill>
          <a:blip r:embed="rId5"/>
          <a:stretch>
            <a:fillRect/>
          </a:stretch>
        </p:blipFill>
        <p:spPr>
          <a:xfrm>
            <a:off x="1306022" y="4995862"/>
            <a:ext cx="2133600" cy="1543050"/>
          </a:xfrm>
          <a:prstGeom prst="rect">
            <a:avLst/>
          </a:prstGeom>
        </p:spPr>
      </p:pic>
      <p:grpSp>
        <p:nvGrpSpPr>
          <p:cNvPr id="2" name="Group 1">
            <a:extLst>
              <a:ext uri="{FF2B5EF4-FFF2-40B4-BE49-F238E27FC236}">
                <a16:creationId xmlns:a16="http://schemas.microsoft.com/office/drawing/2014/main" id="{45AF0FC9-C5CF-EC55-D55C-9069EED787F5}"/>
              </a:ext>
            </a:extLst>
          </p:cNvPr>
          <p:cNvGrpSpPr/>
          <p:nvPr/>
        </p:nvGrpSpPr>
        <p:grpSpPr>
          <a:xfrm>
            <a:off x="3477157" y="3203724"/>
            <a:ext cx="2467567" cy="982711"/>
            <a:chOff x="7633616" y="299832"/>
            <a:chExt cx="2467567" cy="982711"/>
          </a:xfrm>
        </p:grpSpPr>
        <p:pic>
          <p:nvPicPr>
            <p:cNvPr id="5" name="Picture 4">
              <a:extLst>
                <a:ext uri="{FF2B5EF4-FFF2-40B4-BE49-F238E27FC236}">
                  <a16:creationId xmlns:a16="http://schemas.microsoft.com/office/drawing/2014/main" id="{4E21EA91-B43D-AC49-5ACC-CC3D78F58168}"/>
                </a:ext>
              </a:extLst>
            </p:cNvPr>
            <p:cNvPicPr>
              <a:picLocks noChangeAspect="1"/>
            </p:cNvPicPr>
            <p:nvPr/>
          </p:nvPicPr>
          <p:blipFill>
            <a:blip r:embed="rId6"/>
            <a:stretch>
              <a:fillRect/>
            </a:stretch>
          </p:blipFill>
          <p:spPr>
            <a:xfrm>
              <a:off x="7734239" y="299832"/>
              <a:ext cx="2292085" cy="704648"/>
            </a:xfrm>
            <a:prstGeom prst="rect">
              <a:avLst/>
            </a:prstGeom>
          </p:spPr>
        </p:pic>
        <p:sp>
          <p:nvSpPr>
            <p:cNvPr id="6" name="Isosceles Triangle 5">
              <a:extLst>
                <a:ext uri="{FF2B5EF4-FFF2-40B4-BE49-F238E27FC236}">
                  <a16:creationId xmlns:a16="http://schemas.microsoft.com/office/drawing/2014/main" id="{8C0A093F-4318-2807-D3A8-C6920ABE221F}"/>
                </a:ext>
              </a:extLst>
            </p:cNvPr>
            <p:cNvSpPr/>
            <p:nvPr/>
          </p:nvSpPr>
          <p:spPr>
            <a:xfrm>
              <a:off x="8439620" y="741590"/>
              <a:ext cx="225831" cy="216864"/>
            </a:xfrm>
            <a:prstGeom prst="triangle">
              <a:avLst/>
            </a:prstGeom>
            <a:solidFill>
              <a:schemeClr val="tx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5311744-308A-0318-B26C-1A47E8454067}"/>
                    </a:ext>
                  </a:extLst>
                </p:cNvPr>
                <p:cNvSpPr txBox="1"/>
                <p:nvPr/>
              </p:nvSpPr>
              <p:spPr>
                <a:xfrm>
                  <a:off x="8271991" y="907333"/>
                  <a:ext cx="53142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𝝉</m:t>
                        </m:r>
                      </m:oMath>
                    </m:oMathPara>
                  </a14:m>
                  <a:endParaRPr lang="en-US"/>
                </a:p>
              </p:txBody>
            </p:sp>
          </mc:Choice>
          <mc:Fallback xmlns="">
            <p:sp>
              <p:nvSpPr>
                <p:cNvPr id="7" name="TextBox 6">
                  <a:extLst>
                    <a:ext uri="{FF2B5EF4-FFF2-40B4-BE49-F238E27FC236}">
                      <a16:creationId xmlns:a16="http://schemas.microsoft.com/office/drawing/2014/main" id="{E5311744-308A-0318-B26C-1A47E8454067}"/>
                    </a:ext>
                  </a:extLst>
                </p:cNvPr>
                <p:cNvSpPr txBox="1">
                  <a:spLocks noRot="1" noChangeAspect="1" noMove="1" noResize="1" noEditPoints="1" noAdjustHandles="1" noChangeArrowheads="1" noChangeShapeType="1" noTextEdit="1"/>
                </p:cNvSpPr>
                <p:nvPr/>
              </p:nvSpPr>
              <p:spPr>
                <a:xfrm>
                  <a:off x="8271991" y="907333"/>
                  <a:ext cx="531427" cy="369332"/>
                </a:xfrm>
                <a:prstGeom prst="rect">
                  <a:avLst/>
                </a:prstGeom>
                <a:blipFill>
                  <a:blip r:embed="rId7"/>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91BB727A-48E7-D320-97AE-CA47051FC312}"/>
                </a:ext>
              </a:extLst>
            </p:cNvPr>
            <p:cNvSpPr txBox="1"/>
            <p:nvPr/>
          </p:nvSpPr>
          <p:spPr>
            <a:xfrm>
              <a:off x="7633616" y="913211"/>
              <a:ext cx="339060" cy="369332"/>
            </a:xfrm>
            <a:prstGeom prst="rect">
              <a:avLst/>
            </a:prstGeom>
            <a:noFill/>
          </p:spPr>
          <p:txBody>
            <a:bodyPr wrap="square">
              <a:spAutoFit/>
            </a:bodyPr>
            <a:lstStyle/>
            <a:p>
              <a:r>
                <a:rPr lang="en-US"/>
                <a:t>0</a:t>
              </a:r>
            </a:p>
          </p:txBody>
        </p:sp>
        <p:sp>
          <p:nvSpPr>
            <p:cNvPr id="9" name="TextBox 8">
              <a:extLst>
                <a:ext uri="{FF2B5EF4-FFF2-40B4-BE49-F238E27FC236}">
                  <a16:creationId xmlns:a16="http://schemas.microsoft.com/office/drawing/2014/main" id="{1B915784-0FF3-1EC2-83C6-EE7E004A8863}"/>
                </a:ext>
              </a:extLst>
            </p:cNvPr>
            <p:cNvSpPr txBox="1"/>
            <p:nvPr/>
          </p:nvSpPr>
          <p:spPr>
            <a:xfrm>
              <a:off x="9459213" y="912668"/>
              <a:ext cx="641970" cy="369332"/>
            </a:xfrm>
            <a:prstGeom prst="rect">
              <a:avLst/>
            </a:prstGeom>
            <a:noFill/>
          </p:spPr>
          <p:txBody>
            <a:bodyPr wrap="square">
              <a:spAutoFit/>
            </a:bodyPr>
            <a:lstStyle/>
            <a:p>
              <a:pPr algn="r"/>
              <a:r>
                <a:rPr lang="en-US"/>
                <a:t>MAX</a:t>
              </a:r>
            </a:p>
          </p:txBody>
        </p:sp>
      </p:grpSp>
    </p:spTree>
    <p:extLst>
      <p:ext uri="{BB962C8B-B14F-4D97-AF65-F5344CB8AC3E}">
        <p14:creationId xmlns:p14="http://schemas.microsoft.com/office/powerpoint/2010/main" val="424936776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xit" presetSubtype="0" fill="hold" nodeType="clickEffect">
                                  <p:stCondLst>
                                    <p:cond delay="0"/>
                                  </p:stCondLst>
                                  <p:childTnLst>
                                    <p:animEffect transition="out" filter="fade">
                                      <p:cBhvr>
                                        <p:cTn id="11" dur="500"/>
                                        <p:tgtEl>
                                          <p:spTgt spid="19"/>
                                        </p:tgtEl>
                                      </p:cBhvr>
                                    </p:animEffect>
                                    <p:anim calcmode="lin" valueType="num">
                                      <p:cBhvr>
                                        <p:cTn id="12" dur="500"/>
                                        <p:tgtEl>
                                          <p:spTgt spid="19"/>
                                        </p:tgtEl>
                                        <p:attrNameLst>
                                          <p:attrName>ppt_x</p:attrName>
                                        </p:attrNameLst>
                                      </p:cBhvr>
                                      <p:tavLst>
                                        <p:tav tm="0">
                                          <p:val>
                                            <p:strVal val="ppt_x"/>
                                          </p:val>
                                        </p:tav>
                                        <p:tav tm="100000">
                                          <p:val>
                                            <p:strVal val="ppt_x"/>
                                          </p:val>
                                        </p:tav>
                                      </p:tavLst>
                                    </p:anim>
                                    <p:anim calcmode="lin" valueType="num">
                                      <p:cBhvr>
                                        <p:cTn id="13" dur="500"/>
                                        <p:tgtEl>
                                          <p:spTgt spid="19"/>
                                        </p:tgtEl>
                                        <p:attrNameLst>
                                          <p:attrName>ppt_y</p:attrName>
                                        </p:attrNameLst>
                                      </p:cBhvr>
                                      <p:tavLst>
                                        <p:tav tm="0">
                                          <p:val>
                                            <p:strVal val="ppt_y"/>
                                          </p:val>
                                        </p:tav>
                                        <p:tav tm="100000">
                                          <p:val>
                                            <p:strVal val="ppt_y+.1"/>
                                          </p:val>
                                        </p:tav>
                                      </p:tavLst>
                                    </p:anim>
                                    <p:set>
                                      <p:cBhvr>
                                        <p:cTn id="14" dur="1" fill="hold">
                                          <p:stCondLst>
                                            <p:cond delay="499"/>
                                          </p:stCondLst>
                                        </p:cTn>
                                        <p:tgtEl>
                                          <p:spTgt spid="19"/>
                                        </p:tgtEl>
                                        <p:attrNameLst>
                                          <p:attrName>style.visibility</p:attrName>
                                        </p:attrNameLst>
                                      </p:cBhvr>
                                      <p:to>
                                        <p:strVal val="hidden"/>
                                      </p:to>
                                    </p:set>
                                  </p:childTnLst>
                                </p:cTn>
                              </p:par>
                            </p:childTnLst>
                          </p:cTn>
                        </p:par>
                        <p:par>
                          <p:cTn id="15" fill="hold">
                            <p:stCondLst>
                              <p:cond delay="500"/>
                            </p:stCondLst>
                            <p:childTnLst>
                              <p:par>
                                <p:cTn id="16" presetID="47"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xit" presetSubtype="0" fill="hold" nodeType="clickEffect">
                                  <p:stCondLst>
                                    <p:cond delay="0"/>
                                  </p:stCondLst>
                                  <p:childTnLst>
                                    <p:animEffect transition="out" filter="fade">
                                      <p:cBhvr>
                                        <p:cTn id="30" dur="500"/>
                                        <p:tgtEl>
                                          <p:spTgt spid="24"/>
                                        </p:tgtEl>
                                      </p:cBhvr>
                                    </p:animEffect>
                                    <p:anim calcmode="lin" valueType="num">
                                      <p:cBhvr>
                                        <p:cTn id="31" dur="500"/>
                                        <p:tgtEl>
                                          <p:spTgt spid="24"/>
                                        </p:tgtEl>
                                        <p:attrNameLst>
                                          <p:attrName>ppt_x</p:attrName>
                                        </p:attrNameLst>
                                      </p:cBhvr>
                                      <p:tavLst>
                                        <p:tav tm="0">
                                          <p:val>
                                            <p:strVal val="ppt_x"/>
                                          </p:val>
                                        </p:tav>
                                        <p:tav tm="100000">
                                          <p:val>
                                            <p:strVal val="ppt_x"/>
                                          </p:val>
                                        </p:tav>
                                      </p:tavLst>
                                    </p:anim>
                                    <p:anim calcmode="lin" valueType="num">
                                      <p:cBhvr>
                                        <p:cTn id="32" dur="500"/>
                                        <p:tgtEl>
                                          <p:spTgt spid="24"/>
                                        </p:tgtEl>
                                        <p:attrNameLst>
                                          <p:attrName>ppt_y</p:attrName>
                                        </p:attrNameLst>
                                      </p:cBhvr>
                                      <p:tavLst>
                                        <p:tav tm="0">
                                          <p:val>
                                            <p:strVal val="ppt_y"/>
                                          </p:val>
                                        </p:tav>
                                        <p:tav tm="100000">
                                          <p:val>
                                            <p:strVal val="ppt_y+.1"/>
                                          </p:val>
                                        </p:tav>
                                      </p:tavLst>
                                    </p:anim>
                                    <p:set>
                                      <p:cBhvr>
                                        <p:cTn id="33" dur="1" fill="hold">
                                          <p:stCondLst>
                                            <p:cond delay="499"/>
                                          </p:stCondLst>
                                        </p:cTn>
                                        <p:tgtEl>
                                          <p:spTgt spid="24"/>
                                        </p:tgtEl>
                                        <p:attrNameLst>
                                          <p:attrName>style.visibility</p:attrName>
                                        </p:attrNameLst>
                                      </p:cBhvr>
                                      <p:to>
                                        <p:strVal val="hidden"/>
                                      </p:to>
                                    </p:set>
                                  </p:childTnLst>
                                </p:cTn>
                              </p:par>
                            </p:childTnLst>
                          </p:cTn>
                        </p:par>
                        <p:par>
                          <p:cTn id="34" fill="hold">
                            <p:stCondLst>
                              <p:cond delay="500"/>
                            </p:stCondLst>
                            <p:childTnLst>
                              <p:par>
                                <p:cTn id="35" presetID="47"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BF9846A-5655-E15A-2442-F8DC70F39464}"/>
              </a:ext>
            </a:extLst>
          </p:cNvPr>
          <p:cNvSpPr>
            <a:spLocks noGrp="1"/>
          </p:cNvSpPr>
          <p:nvPr>
            <p:ph type="ftr" sz="quarter" idx="11"/>
          </p:nvPr>
        </p:nvSpPr>
        <p:spPr>
          <a:xfrm>
            <a:off x="69977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800" kern="1200">
                <a:solidFill>
                  <a:schemeClr val="tx1">
                    <a:tint val="75000"/>
                  </a:schemeClr>
                </a:solidFill>
                <a:latin typeface="Source Sans Pro" panose="020B0503030403020204" pitchFamily="34" charset="0"/>
                <a:ea typeface="Source Sans Pro" panose="020B05030304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 2023 HELPS Purdue. All rights reserved.</a:t>
            </a:r>
          </a:p>
        </p:txBody>
      </p:sp>
      <p:sp>
        <p:nvSpPr>
          <p:cNvPr id="4" name="Slide Number Placeholder 3">
            <a:extLst>
              <a:ext uri="{FF2B5EF4-FFF2-40B4-BE49-F238E27FC236}">
                <a16:creationId xmlns:a16="http://schemas.microsoft.com/office/drawing/2014/main" id="{9C3C8549-04AA-EF8B-B303-C31577FCE086}"/>
              </a:ext>
            </a:extLst>
          </p:cNvPr>
          <p:cNvSpPr>
            <a:spLocks noGrp="1"/>
          </p:cNvSpPr>
          <p:nvPr>
            <p:ph type="sldNum" sz="quarter" idx="12"/>
          </p:nvPr>
        </p:nvSpPr>
        <p:spPr/>
        <p:txBody>
          <a:bodyPr/>
          <a:lstStyle/>
          <a:p>
            <a:fld id="{D6613A7F-0203-41AF-A3C3-48408D8E7155}" type="slidenum">
              <a:rPr lang="en-US" smtClean="0"/>
              <a:pPr/>
              <a:t>9</a:t>
            </a:fld>
            <a:endParaRPr lang="en-US"/>
          </a:p>
        </p:txBody>
      </p:sp>
      <p:sp>
        <p:nvSpPr>
          <p:cNvPr id="14" name="Rectangle 13">
            <a:extLst>
              <a:ext uri="{FF2B5EF4-FFF2-40B4-BE49-F238E27FC236}">
                <a16:creationId xmlns:a16="http://schemas.microsoft.com/office/drawing/2014/main" id="{E35EB3AD-523F-C9B6-D953-453D5090D802}"/>
              </a:ext>
            </a:extLst>
          </p:cNvPr>
          <p:cNvSpPr/>
          <p:nvPr/>
        </p:nvSpPr>
        <p:spPr>
          <a:xfrm>
            <a:off x="832285" y="1642381"/>
            <a:ext cx="3193143"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ysClr val="windowText" lastClr="000000"/>
                </a:solidFill>
              </a:rPr>
              <a:t>Top Layers</a:t>
            </a:r>
          </a:p>
        </p:txBody>
      </p:sp>
      <p:sp>
        <p:nvSpPr>
          <p:cNvPr id="15" name="Rectangle 14">
            <a:extLst>
              <a:ext uri="{FF2B5EF4-FFF2-40B4-BE49-F238E27FC236}">
                <a16:creationId xmlns:a16="http://schemas.microsoft.com/office/drawing/2014/main" id="{E15BCC01-19B4-788D-FFAA-9DC17C143297}"/>
              </a:ext>
            </a:extLst>
          </p:cNvPr>
          <p:cNvSpPr/>
          <p:nvPr/>
        </p:nvSpPr>
        <p:spPr>
          <a:xfrm>
            <a:off x="7097485" y="2432050"/>
            <a:ext cx="3193143" cy="6531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solidFill>
                  <a:sysClr val="windowText" lastClr="000000"/>
                </a:solidFill>
              </a:rPr>
              <a:t>Conv Layers 2</a:t>
            </a:r>
          </a:p>
        </p:txBody>
      </p:sp>
      <p:sp>
        <p:nvSpPr>
          <p:cNvPr id="16" name="Rectangle 15">
            <a:extLst>
              <a:ext uri="{FF2B5EF4-FFF2-40B4-BE49-F238E27FC236}">
                <a16:creationId xmlns:a16="http://schemas.microsoft.com/office/drawing/2014/main" id="{F6B1C24A-C329-5710-3014-B4352DFA1870}"/>
              </a:ext>
            </a:extLst>
          </p:cNvPr>
          <p:cNvSpPr/>
          <p:nvPr/>
        </p:nvSpPr>
        <p:spPr>
          <a:xfrm>
            <a:off x="7097484" y="3243035"/>
            <a:ext cx="3193143" cy="653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Conv Layers 3</a:t>
            </a:r>
          </a:p>
        </p:txBody>
      </p:sp>
      <p:sp>
        <p:nvSpPr>
          <p:cNvPr id="17" name="Rectangle 16">
            <a:extLst>
              <a:ext uri="{FF2B5EF4-FFF2-40B4-BE49-F238E27FC236}">
                <a16:creationId xmlns:a16="http://schemas.microsoft.com/office/drawing/2014/main" id="{3433FA23-57BD-507A-7E6C-79A9C18400AD}"/>
              </a:ext>
            </a:extLst>
          </p:cNvPr>
          <p:cNvSpPr/>
          <p:nvPr/>
        </p:nvSpPr>
        <p:spPr>
          <a:xfrm>
            <a:off x="7097484" y="4054020"/>
            <a:ext cx="3193143" cy="65314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Conv Layers 4</a:t>
            </a:r>
          </a:p>
        </p:txBody>
      </p:sp>
      <p:sp>
        <p:nvSpPr>
          <p:cNvPr id="18" name="Rectangle 17">
            <a:extLst>
              <a:ext uri="{FF2B5EF4-FFF2-40B4-BE49-F238E27FC236}">
                <a16:creationId xmlns:a16="http://schemas.microsoft.com/office/drawing/2014/main" id="{82EB6CBA-749D-53FB-A775-79AE829212BC}"/>
              </a:ext>
            </a:extLst>
          </p:cNvPr>
          <p:cNvSpPr/>
          <p:nvPr/>
        </p:nvSpPr>
        <p:spPr>
          <a:xfrm>
            <a:off x="7097483" y="4865005"/>
            <a:ext cx="3193143" cy="6531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Fully Connected Layers</a:t>
            </a:r>
          </a:p>
        </p:txBody>
      </p:sp>
      <p:sp>
        <p:nvSpPr>
          <p:cNvPr id="21" name="Rectangle 20">
            <a:extLst>
              <a:ext uri="{FF2B5EF4-FFF2-40B4-BE49-F238E27FC236}">
                <a16:creationId xmlns:a16="http://schemas.microsoft.com/office/drawing/2014/main" id="{30A91594-1934-B7D1-82FB-81944894B154}"/>
              </a:ext>
            </a:extLst>
          </p:cNvPr>
          <p:cNvSpPr/>
          <p:nvPr/>
        </p:nvSpPr>
        <p:spPr>
          <a:xfrm>
            <a:off x="832285" y="4127957"/>
            <a:ext cx="3193143" cy="71210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i="1">
                <a:latin typeface="Bahnschrift Light Condensed" panose="020B0502040204020203" pitchFamily="34" charset="0"/>
              </a:rPr>
              <a:t>Apply threshold</a:t>
            </a:r>
          </a:p>
        </p:txBody>
      </p:sp>
      <p:pic>
        <p:nvPicPr>
          <p:cNvPr id="25" name="Picture 24">
            <a:extLst>
              <a:ext uri="{FF2B5EF4-FFF2-40B4-BE49-F238E27FC236}">
                <a16:creationId xmlns:a16="http://schemas.microsoft.com/office/drawing/2014/main" id="{F694760F-2F67-9F49-8E04-5A544E5FF812}"/>
              </a:ext>
            </a:extLst>
          </p:cNvPr>
          <p:cNvPicPr>
            <a:picLocks noChangeAspect="1"/>
          </p:cNvPicPr>
          <p:nvPr/>
        </p:nvPicPr>
        <p:blipFill>
          <a:blip r:embed="rId3"/>
          <a:stretch>
            <a:fillRect/>
          </a:stretch>
        </p:blipFill>
        <p:spPr>
          <a:xfrm>
            <a:off x="7627254" y="652238"/>
            <a:ext cx="2133600" cy="1543050"/>
          </a:xfrm>
          <a:prstGeom prst="rect">
            <a:avLst/>
          </a:prstGeom>
        </p:spPr>
      </p:pic>
      <p:sp>
        <p:nvSpPr>
          <p:cNvPr id="5" name="Left Brace 4">
            <a:extLst>
              <a:ext uri="{FF2B5EF4-FFF2-40B4-BE49-F238E27FC236}">
                <a16:creationId xmlns:a16="http://schemas.microsoft.com/office/drawing/2014/main" id="{E7F0E6C4-1C81-7E54-76CC-7467073CE722}"/>
              </a:ext>
            </a:extLst>
          </p:cNvPr>
          <p:cNvSpPr/>
          <p:nvPr/>
        </p:nvSpPr>
        <p:spPr>
          <a:xfrm>
            <a:off x="6480629" y="2432050"/>
            <a:ext cx="326571" cy="2275113"/>
          </a:xfrm>
          <a:prstGeom prst="leftBrace">
            <a:avLst>
              <a:gd name="adj1" fmla="val 61667"/>
              <a:gd name="adj2" fmla="val 49295"/>
            </a:avLst>
          </a:prstGeom>
          <a:ln w="571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C0F3BF59-A46B-28A9-59E2-7609B9619665}"/>
              </a:ext>
            </a:extLst>
          </p:cNvPr>
          <p:cNvSpPr txBox="1"/>
          <p:nvPr/>
        </p:nvSpPr>
        <p:spPr>
          <a:xfrm>
            <a:off x="4789715" y="2904115"/>
            <a:ext cx="1843314" cy="2308324"/>
          </a:xfrm>
          <a:prstGeom prst="rect">
            <a:avLst/>
          </a:prstGeom>
          <a:noFill/>
        </p:spPr>
        <p:txBody>
          <a:bodyPr wrap="square" rtlCol="0">
            <a:spAutoFit/>
          </a:bodyPr>
          <a:lstStyle/>
          <a:p>
            <a:r>
              <a:rPr lang="en-US" sz="2400"/>
              <a:t>SAVE ENERGY.</a:t>
            </a:r>
          </a:p>
          <a:p>
            <a:r>
              <a:rPr lang="en-US" sz="2400"/>
              <a:t>ONLY COMPUTE ON RED SQUARES</a:t>
            </a:r>
          </a:p>
        </p:txBody>
      </p:sp>
      <p:sp>
        <p:nvSpPr>
          <p:cNvPr id="7" name="Speech Bubble: Rectangle with Corners Rounded 6">
            <a:extLst>
              <a:ext uri="{FF2B5EF4-FFF2-40B4-BE49-F238E27FC236}">
                <a16:creationId xmlns:a16="http://schemas.microsoft.com/office/drawing/2014/main" id="{6B0E98DB-7DD1-0683-AB67-E2893E3B5E77}"/>
              </a:ext>
            </a:extLst>
          </p:cNvPr>
          <p:cNvSpPr/>
          <p:nvPr/>
        </p:nvSpPr>
        <p:spPr>
          <a:xfrm>
            <a:off x="9598010" y="3907974"/>
            <a:ext cx="2450659" cy="872218"/>
          </a:xfrm>
          <a:prstGeom prst="wedgeRoundRectCallout">
            <a:avLst>
              <a:gd name="adj1" fmla="val -42006"/>
              <a:gd name="adj2" fmla="val 96249"/>
              <a:gd name="adj3" fmla="val 1666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a:t>FROG</a:t>
            </a:r>
            <a:endParaRPr lang="en-US" b="1"/>
          </a:p>
        </p:txBody>
      </p:sp>
      <p:sp>
        <p:nvSpPr>
          <p:cNvPr id="8" name="Rectangle: Diagonal Corners Rounded 7">
            <a:extLst>
              <a:ext uri="{FF2B5EF4-FFF2-40B4-BE49-F238E27FC236}">
                <a16:creationId xmlns:a16="http://schemas.microsoft.com/office/drawing/2014/main" id="{8A35FA06-66B2-7E58-2E9F-E63BCAFC27B9}"/>
              </a:ext>
            </a:extLst>
          </p:cNvPr>
          <p:cNvSpPr/>
          <p:nvPr/>
        </p:nvSpPr>
        <p:spPr>
          <a:xfrm>
            <a:off x="3410860" y="5383332"/>
            <a:ext cx="2924628" cy="602343"/>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t>Focused Convolutions</a:t>
            </a:r>
          </a:p>
        </p:txBody>
      </p:sp>
      <p:sp>
        <p:nvSpPr>
          <p:cNvPr id="2" name="Rectangle 1">
            <a:extLst>
              <a:ext uri="{FF2B5EF4-FFF2-40B4-BE49-F238E27FC236}">
                <a16:creationId xmlns:a16="http://schemas.microsoft.com/office/drawing/2014/main" id="{DAD2345C-0F92-1431-D0B2-808ED4700769}"/>
              </a:ext>
            </a:extLst>
          </p:cNvPr>
          <p:cNvSpPr/>
          <p:nvPr/>
        </p:nvSpPr>
        <p:spPr>
          <a:xfrm>
            <a:off x="7154045" y="2215140"/>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0" name="Rectangle 9">
            <a:extLst>
              <a:ext uri="{FF2B5EF4-FFF2-40B4-BE49-F238E27FC236}">
                <a16:creationId xmlns:a16="http://schemas.microsoft.com/office/drawing/2014/main" id="{F358A59E-C30C-CDC9-16FF-E7D6599077D5}"/>
              </a:ext>
            </a:extLst>
          </p:cNvPr>
          <p:cNvSpPr/>
          <p:nvPr/>
        </p:nvSpPr>
        <p:spPr>
          <a:xfrm>
            <a:off x="7154045" y="3050263"/>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1" name="Rectangle 10">
            <a:extLst>
              <a:ext uri="{FF2B5EF4-FFF2-40B4-BE49-F238E27FC236}">
                <a16:creationId xmlns:a16="http://schemas.microsoft.com/office/drawing/2014/main" id="{36D45606-BFC0-6235-D7C7-3CC880EEFB79}"/>
              </a:ext>
            </a:extLst>
          </p:cNvPr>
          <p:cNvSpPr/>
          <p:nvPr/>
        </p:nvSpPr>
        <p:spPr>
          <a:xfrm>
            <a:off x="7154045" y="3809545"/>
            <a:ext cx="1809946" cy="33110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Focused</a:t>
            </a:r>
          </a:p>
        </p:txBody>
      </p:sp>
      <p:sp>
        <p:nvSpPr>
          <p:cNvPr id="12" name="Rectangle 11">
            <a:extLst>
              <a:ext uri="{FF2B5EF4-FFF2-40B4-BE49-F238E27FC236}">
                <a16:creationId xmlns:a16="http://schemas.microsoft.com/office/drawing/2014/main" id="{A1A56AF6-B1A5-449F-3A7D-1478A856BE4D}"/>
              </a:ext>
            </a:extLst>
          </p:cNvPr>
          <p:cNvSpPr/>
          <p:nvPr/>
        </p:nvSpPr>
        <p:spPr>
          <a:xfrm>
            <a:off x="9873789" y="2829124"/>
            <a:ext cx="1899100" cy="1060056"/>
          </a:xfrm>
          <a:prstGeom prst="rect">
            <a:avLst/>
          </a:prstGeom>
          <a:effectLst>
            <a:glow rad="228600">
              <a:schemeClr val="accent6">
                <a:satMod val="175000"/>
                <a:alpha val="40000"/>
              </a:schemeClr>
            </a:glow>
          </a:effectLst>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&lt; 100% computation</a:t>
            </a:r>
          </a:p>
        </p:txBody>
      </p:sp>
      <p:grpSp>
        <p:nvGrpSpPr>
          <p:cNvPr id="13" name="Group 12">
            <a:extLst>
              <a:ext uri="{FF2B5EF4-FFF2-40B4-BE49-F238E27FC236}">
                <a16:creationId xmlns:a16="http://schemas.microsoft.com/office/drawing/2014/main" id="{228B80C6-C499-3DCE-7088-A01FE6589456}"/>
              </a:ext>
            </a:extLst>
          </p:cNvPr>
          <p:cNvGrpSpPr/>
          <p:nvPr/>
        </p:nvGrpSpPr>
        <p:grpSpPr>
          <a:xfrm>
            <a:off x="1296788" y="3173626"/>
            <a:ext cx="2467567" cy="982711"/>
            <a:chOff x="7633616" y="299832"/>
            <a:chExt cx="2467567" cy="982711"/>
          </a:xfrm>
        </p:grpSpPr>
        <p:pic>
          <p:nvPicPr>
            <p:cNvPr id="19" name="Picture 18">
              <a:extLst>
                <a:ext uri="{FF2B5EF4-FFF2-40B4-BE49-F238E27FC236}">
                  <a16:creationId xmlns:a16="http://schemas.microsoft.com/office/drawing/2014/main" id="{5F0816D6-6D9F-C37E-455A-86985784F93B}"/>
                </a:ext>
              </a:extLst>
            </p:cNvPr>
            <p:cNvPicPr>
              <a:picLocks noChangeAspect="1"/>
            </p:cNvPicPr>
            <p:nvPr/>
          </p:nvPicPr>
          <p:blipFill>
            <a:blip r:embed="rId4"/>
            <a:stretch>
              <a:fillRect/>
            </a:stretch>
          </p:blipFill>
          <p:spPr>
            <a:xfrm>
              <a:off x="7734239" y="299832"/>
              <a:ext cx="2292085" cy="704648"/>
            </a:xfrm>
            <a:prstGeom prst="rect">
              <a:avLst/>
            </a:prstGeom>
          </p:spPr>
        </p:pic>
        <p:sp>
          <p:nvSpPr>
            <p:cNvPr id="20" name="Isosceles Triangle 19">
              <a:extLst>
                <a:ext uri="{FF2B5EF4-FFF2-40B4-BE49-F238E27FC236}">
                  <a16:creationId xmlns:a16="http://schemas.microsoft.com/office/drawing/2014/main" id="{3432C181-400B-17D7-0078-5AD7704E0E59}"/>
                </a:ext>
              </a:extLst>
            </p:cNvPr>
            <p:cNvSpPr/>
            <p:nvPr/>
          </p:nvSpPr>
          <p:spPr>
            <a:xfrm>
              <a:off x="8439620" y="741590"/>
              <a:ext cx="225831" cy="216864"/>
            </a:xfrm>
            <a:prstGeom prst="triangle">
              <a:avLst/>
            </a:prstGeom>
            <a:solidFill>
              <a:schemeClr val="tx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6528DED-BDE3-3AE1-8900-0CBC700C6406}"/>
                    </a:ext>
                  </a:extLst>
                </p:cNvPr>
                <p:cNvSpPr txBox="1"/>
                <p:nvPr/>
              </p:nvSpPr>
              <p:spPr>
                <a:xfrm>
                  <a:off x="8271991" y="907333"/>
                  <a:ext cx="53142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𝝉</m:t>
                        </m:r>
                      </m:oMath>
                    </m:oMathPara>
                  </a14:m>
                  <a:endParaRPr lang="en-US"/>
                </a:p>
              </p:txBody>
            </p:sp>
          </mc:Choice>
          <mc:Fallback xmlns="">
            <p:sp>
              <p:nvSpPr>
                <p:cNvPr id="22" name="TextBox 21">
                  <a:extLst>
                    <a:ext uri="{FF2B5EF4-FFF2-40B4-BE49-F238E27FC236}">
                      <a16:creationId xmlns:a16="http://schemas.microsoft.com/office/drawing/2014/main" id="{36528DED-BDE3-3AE1-8900-0CBC700C6406}"/>
                    </a:ext>
                  </a:extLst>
                </p:cNvPr>
                <p:cNvSpPr txBox="1">
                  <a:spLocks noRot="1" noChangeAspect="1" noMove="1" noResize="1" noEditPoints="1" noAdjustHandles="1" noChangeArrowheads="1" noChangeShapeType="1" noTextEdit="1"/>
                </p:cNvSpPr>
                <p:nvPr/>
              </p:nvSpPr>
              <p:spPr>
                <a:xfrm>
                  <a:off x="8271991" y="907333"/>
                  <a:ext cx="531427" cy="369332"/>
                </a:xfrm>
                <a:prstGeom prst="rect">
                  <a:avLst/>
                </a:prstGeom>
                <a:blipFill>
                  <a:blip r:embed="rId5"/>
                  <a:stretch>
                    <a:fillRect/>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0155E64F-916D-3D49-90DD-2302504BA5F4}"/>
                </a:ext>
              </a:extLst>
            </p:cNvPr>
            <p:cNvSpPr txBox="1"/>
            <p:nvPr/>
          </p:nvSpPr>
          <p:spPr>
            <a:xfrm>
              <a:off x="7633616" y="913211"/>
              <a:ext cx="339060" cy="369332"/>
            </a:xfrm>
            <a:prstGeom prst="rect">
              <a:avLst/>
            </a:prstGeom>
            <a:noFill/>
          </p:spPr>
          <p:txBody>
            <a:bodyPr wrap="square">
              <a:spAutoFit/>
            </a:bodyPr>
            <a:lstStyle/>
            <a:p>
              <a:r>
                <a:rPr lang="en-US"/>
                <a:t>0</a:t>
              </a:r>
            </a:p>
          </p:txBody>
        </p:sp>
        <p:sp>
          <p:nvSpPr>
            <p:cNvPr id="24" name="TextBox 23">
              <a:extLst>
                <a:ext uri="{FF2B5EF4-FFF2-40B4-BE49-F238E27FC236}">
                  <a16:creationId xmlns:a16="http://schemas.microsoft.com/office/drawing/2014/main" id="{7AE7C3B7-1A82-65BA-7778-92ED1718F500}"/>
                </a:ext>
              </a:extLst>
            </p:cNvPr>
            <p:cNvSpPr txBox="1"/>
            <p:nvPr/>
          </p:nvSpPr>
          <p:spPr>
            <a:xfrm>
              <a:off x="9459213" y="912668"/>
              <a:ext cx="641970" cy="369332"/>
            </a:xfrm>
            <a:prstGeom prst="rect">
              <a:avLst/>
            </a:prstGeom>
            <a:noFill/>
          </p:spPr>
          <p:txBody>
            <a:bodyPr wrap="square">
              <a:spAutoFit/>
            </a:bodyPr>
            <a:lstStyle/>
            <a:p>
              <a:pPr algn="r"/>
              <a:r>
                <a:rPr lang="en-US"/>
                <a:t>MAX</a:t>
              </a:r>
            </a:p>
          </p:txBody>
        </p:sp>
      </p:grpSp>
    </p:spTree>
    <p:extLst>
      <p:ext uri="{BB962C8B-B14F-4D97-AF65-F5344CB8AC3E}">
        <p14:creationId xmlns:p14="http://schemas.microsoft.com/office/powerpoint/2010/main" val="27147517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500"/>
                                        <p:tgtEl>
                                          <p:spTgt spid="25"/>
                                        </p:tgtEl>
                                      </p:cBhvr>
                                    </p:animEffect>
                                    <p:anim calcmode="lin" valueType="num">
                                      <p:cBhvr>
                                        <p:cTn id="18" dur="500"/>
                                        <p:tgtEl>
                                          <p:spTgt spid="25"/>
                                        </p:tgtEl>
                                        <p:attrNameLst>
                                          <p:attrName>ppt_x</p:attrName>
                                        </p:attrNameLst>
                                      </p:cBhvr>
                                      <p:tavLst>
                                        <p:tav tm="0">
                                          <p:val>
                                            <p:strVal val="ppt_x"/>
                                          </p:val>
                                        </p:tav>
                                        <p:tav tm="100000">
                                          <p:val>
                                            <p:strVal val="ppt_x"/>
                                          </p:val>
                                        </p:tav>
                                      </p:tavLst>
                                    </p:anim>
                                    <p:anim calcmode="lin" valueType="num">
                                      <p:cBhvr>
                                        <p:cTn id="19" dur="500"/>
                                        <p:tgtEl>
                                          <p:spTgt spid="25"/>
                                        </p:tgtEl>
                                        <p:attrNameLst>
                                          <p:attrName>ppt_y</p:attrName>
                                        </p:attrNameLst>
                                      </p:cBhvr>
                                      <p:tavLst>
                                        <p:tav tm="0">
                                          <p:val>
                                            <p:strVal val="ppt_y"/>
                                          </p:val>
                                        </p:tav>
                                        <p:tav tm="100000">
                                          <p:val>
                                            <p:strVal val="ppt_y+.1"/>
                                          </p:val>
                                        </p:tav>
                                      </p:tavLst>
                                    </p:anim>
                                    <p:set>
                                      <p:cBhvr>
                                        <p:cTn id="20" dur="1" fill="hold">
                                          <p:stCondLst>
                                            <p:cond delay="499"/>
                                          </p:stCondLst>
                                        </p:cTn>
                                        <p:tgtEl>
                                          <p:spTgt spid="25"/>
                                        </p:tgtEl>
                                        <p:attrNameLst>
                                          <p:attrName>style.visibility</p:attrName>
                                        </p:attrNameLst>
                                      </p:cBhvr>
                                      <p:to>
                                        <p:strVal val="hidden"/>
                                      </p:to>
                                    </p:se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3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300"/>
                                        <p:tgtEl>
                                          <p:spTgt spid="7"/>
                                        </p:tgtEl>
                                      </p:cBhvr>
                                    </p:animEffect>
                                  </p:childTnLst>
                                </p:cTn>
                              </p:par>
                            </p:childTnLst>
                          </p:cTn>
                        </p:par>
                        <p:par>
                          <p:cTn id="35" fill="hold">
                            <p:stCondLst>
                              <p:cond delay="3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2" grpId="0" animBg="1"/>
      <p:bldP spid="10" grpId="0" animBg="1"/>
      <p:bldP spid="11" grpId="0" animBg="1"/>
      <p:bldP spid="12" grpId="0" animBg="1"/>
    </p:bldLst>
  </p:timing>
</p:sld>
</file>

<file path=ppt/theme/theme1.xml><?xml version="1.0" encoding="utf-8"?>
<a:theme xmlns:a="http://schemas.openxmlformats.org/drawingml/2006/main" name="CAM2 Purdue - Daylight">
  <a:themeElements>
    <a:clrScheme name="CAM2 Purdue">
      <a:dk1>
        <a:srgbClr val="3F3F3F"/>
      </a:dk1>
      <a:lt1>
        <a:srgbClr val="FFFFFF"/>
      </a:lt1>
      <a:dk2>
        <a:srgbClr val="000000"/>
      </a:dk2>
      <a:lt2>
        <a:srgbClr val="DCDADA"/>
      </a:lt2>
      <a:accent1>
        <a:srgbClr val="CFB991"/>
      </a:accent1>
      <a:accent2>
        <a:srgbClr val="6F727B"/>
      </a:accent2>
      <a:accent3>
        <a:srgbClr val="DAAA00"/>
      </a:accent3>
      <a:accent4>
        <a:srgbClr val="A80000"/>
      </a:accent4>
      <a:accent5>
        <a:srgbClr val="5B9BD5"/>
      </a:accent5>
      <a:accent6>
        <a:srgbClr val="538034"/>
      </a:accent6>
      <a:hlink>
        <a:srgbClr val="3273DC"/>
      </a:hlink>
      <a:folHlink>
        <a:srgbClr val="3273DC"/>
      </a:folHlink>
    </a:clrScheme>
    <a:fontScheme name="Source Sans Pro">
      <a:majorFont>
        <a:latin typeface="Source Sans Pro Light"/>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86C22158-A1A1-4646-A781-CC85CC2C687E}" vid="{76834910-E701-49BB-BC8C-B93727C757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1435</TotalTime>
  <Words>1216</Words>
  <Application>Microsoft Macintosh PowerPoint</Application>
  <PresentationFormat>Widescreen</PresentationFormat>
  <Paragraphs>234</Paragraphs>
  <Slides>23</Slides>
  <Notes>17</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Bahnschrift Light Condensed</vt:lpstr>
      <vt:lpstr>Acumin Pro Condensed</vt:lpstr>
      <vt:lpstr>Cambria Math</vt:lpstr>
      <vt:lpstr>Calibri</vt:lpstr>
      <vt:lpstr>Source Sans Pro</vt:lpstr>
      <vt:lpstr>Source Sans Pro SemiBold</vt:lpstr>
      <vt:lpstr>Minion Pro</vt:lpstr>
      <vt:lpstr>Source Sans Pro Light</vt:lpstr>
      <vt:lpstr>CAM2 Purdue - Daylight</vt:lpstr>
      <vt:lpstr>An automated approach for improving the inference latency and energy efficiency of pretrained CNNs by removing irrelevant pixels with focused convolutions</vt:lpstr>
      <vt:lpstr>In computer vision, neural networks need lots of compute</vt:lpstr>
      <vt:lpstr>Compute needed to run CNNs (already less intensive than Vision Transformers) </vt:lpstr>
      <vt:lpstr>But what about when GPUs and network access is unavailable?</vt:lpstr>
      <vt:lpstr>Most methods of making CNNs more efficient require re-training</vt:lpstr>
      <vt:lpstr>Focused convolutions for a pretrained CNN</vt:lpstr>
      <vt:lpstr>A pretrained CNN</vt:lpstr>
      <vt:lpstr>PowerPoint Presentation</vt:lpstr>
      <vt:lpstr>PowerPoint Presentation</vt:lpstr>
      <vt:lpstr>Proposed design: Fully self-contained “fCNN”</vt:lpstr>
      <vt:lpstr>PowerPoint Presentation</vt:lpstr>
      <vt:lpstr>How to choose the k layers in NN.top</vt:lpstr>
      <vt:lpstr>How to choose the layers in NN.top</vt:lpstr>
      <vt:lpstr>How to choose the threshold τ</vt:lpstr>
      <vt:lpstr>This method searches along a curve</vt:lpstr>
      <vt:lpstr>This method searches along a curve</vt:lpstr>
      <vt:lpstr>Results</vt:lpstr>
      <vt:lpstr>A qualitative look</vt:lpstr>
      <vt:lpstr>Without training, compared to original CNN…</vt:lpstr>
      <vt:lpstr>fCNNs are faster and comparably accurate</vt:lpstr>
      <vt:lpstr>fResNet-18 VS State-of-the-Art ResNet-18 modifications</vt:lpstr>
      <vt:lpstr>fCNN explainability</vt:lpstr>
      <vt:lpstr>An automated approach for improving the inference latency and energy efficiency of pretrained CNNs by removing irrelevant pixels with focused convolutions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Caleb Tung</dc:creator>
  <cp:lastModifiedBy>George K. Thiruvathukal</cp:lastModifiedBy>
  <cp:revision>2</cp:revision>
  <dcterms:created xsi:type="dcterms:W3CDTF">2023-11-20T16:27:54Z</dcterms:created>
  <dcterms:modified xsi:type="dcterms:W3CDTF">2024-01-25T02:27:22Z</dcterms:modified>
</cp:coreProperties>
</file>