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B8D4"/>
    <a:srgbClr val="004D69"/>
    <a:srgbClr val="000000"/>
    <a:srgbClr val="005A7B"/>
    <a:srgbClr val="FFFFD2"/>
    <a:srgbClr val="F5F5AF"/>
    <a:srgbClr val="E9E5B7"/>
    <a:srgbClr val="00354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9" autoAdjust="0"/>
    <p:restoredTop sz="99833" autoAdjust="0"/>
  </p:normalViewPr>
  <p:slideViewPr>
    <p:cSldViewPr>
      <p:cViewPr>
        <p:scale>
          <a:sx n="75" d="100"/>
          <a:sy n="75" d="100"/>
        </p:scale>
        <p:origin x="-100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6051550"/>
            <a:ext cx="22860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2514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257800" y="6248400"/>
            <a:ext cx="1371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3FF2F-EB93-4CDB-89F9-F3509F2DEF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9AD2-7C14-4D6C-B9D0-7F9051EB10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D62E4-11A5-4744-BCA9-69908997A2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C80D0-7863-474B-9A7E-5232E727AF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C1B18-3CD9-4CB6-858C-9551017427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E0B3B-FF5A-403A-8906-FFDE4982E3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071FD-661E-4EBE-9261-C69468E986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C9A46-C289-41C4-86A2-305BCF343E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ACE1F-B98C-4DD4-B510-F69D1BCC18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C33C7-5BAD-4301-9A8C-3E6918DD02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10246-ED6F-486A-9223-4FFC3704A4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295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88C1E9C-5045-403C-A768-4425030391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13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6667"/>
          <a:stretch>
            <a:fillRect/>
          </a:stretch>
        </p:blipFill>
        <p:spPr bwMode="auto">
          <a:xfrm>
            <a:off x="8077200" y="63246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470025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Eels in the River Leadon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z="2800" smtClean="0">
                <a:solidFill>
                  <a:srgbClr val="000000"/>
                </a:solidFill>
              </a:rPr>
              <a:t>measures, models &amp; management plans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5943600"/>
            <a:ext cx="6400800" cy="914400"/>
          </a:xfrm>
          <a:ln>
            <a:solidFill>
              <a:srgbClr val="005A7B"/>
            </a:solidFill>
          </a:ln>
        </p:spPr>
        <p:txBody>
          <a:bodyPr/>
          <a:lstStyle/>
          <a:p>
            <a:pPr algn="l" eaLnBrk="1" hangingPunct="1"/>
            <a:r>
              <a:rPr lang="en-US" sz="2000" smtClean="0">
                <a:solidFill>
                  <a:srgbClr val="000000"/>
                </a:solidFill>
              </a:rPr>
              <a:t>Alan Walker: alan.walker@cefas.co.uk</a:t>
            </a:r>
          </a:p>
          <a:p>
            <a:pPr algn="l" eaLnBrk="1" hangingPunct="1"/>
            <a:r>
              <a:rPr lang="en-US" sz="2000" smtClean="0">
                <a:solidFill>
                  <a:srgbClr val="000000"/>
                </a:solidFill>
              </a:rPr>
              <a:t>Jon Hateley: jon.hateley@environment-agency.gov.uk</a:t>
            </a: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0" y="1447800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u="sng"/>
              <a:t>Background</a:t>
            </a:r>
          </a:p>
          <a:p>
            <a:endParaRPr lang="en-GB" sz="800"/>
          </a:p>
          <a:p>
            <a:r>
              <a:rPr lang="en-GB"/>
              <a:t>EU Regulation  =&gt; Eel Management Plans =&gt; silver eel escapement per RBD (11)</a:t>
            </a: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2644775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352800" y="2590800"/>
            <a:ext cx="3627438" cy="369888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/>
              <a:t>Problem</a:t>
            </a:r>
            <a:r>
              <a:rPr lang="en-GB" dirty="0"/>
              <a:t> = few silver eel fisheries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2325" y="3276600"/>
            <a:ext cx="4997450" cy="2000250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u="sng" dirty="0"/>
              <a:t>Solution 1 </a:t>
            </a:r>
            <a:r>
              <a:rPr lang="en-GB" u="sng" dirty="0"/>
              <a:t>= scientific counters</a:t>
            </a:r>
          </a:p>
          <a:p>
            <a:pPr>
              <a:defRPr/>
            </a:pPr>
            <a:endParaRPr lang="en-GB" sz="800" u="sng" dirty="0"/>
          </a:p>
          <a:p>
            <a:pPr>
              <a:defRPr/>
            </a:pPr>
            <a:r>
              <a:rPr lang="en-GB" dirty="0"/>
              <a:t>BUT – few fixed sites &amp; v. expensive to operate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u="sng" dirty="0"/>
              <a:t>Solution 2 </a:t>
            </a:r>
            <a:r>
              <a:rPr lang="en-GB" u="sng" dirty="0"/>
              <a:t>= lots of yellow eels surveys</a:t>
            </a:r>
            <a:r>
              <a:rPr lang="en-GB" dirty="0"/>
              <a:t>, so ....</a:t>
            </a:r>
          </a:p>
          <a:p>
            <a:pPr>
              <a:defRPr/>
            </a:pPr>
            <a:endParaRPr lang="en-GB" sz="800" dirty="0"/>
          </a:p>
          <a:p>
            <a:pPr>
              <a:defRPr/>
            </a:pPr>
            <a:r>
              <a:rPr lang="en-GB" dirty="0"/>
              <a:t>extrapolate yellow to silver using model</a:t>
            </a:r>
          </a:p>
          <a:p>
            <a:pPr>
              <a:defRPr/>
            </a:pPr>
            <a:r>
              <a:rPr lang="en-GB" dirty="0"/>
              <a:t>BUT – model requires validation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8" name="Picture 16" descr="Leadon Didsin 3Nov09 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814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0" y="0"/>
            <a:ext cx="4572000" cy="83026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/>
              <a:t>R. Leadon</a:t>
            </a:r>
          </a:p>
          <a:p>
            <a:pPr algn="ctr"/>
            <a:r>
              <a:rPr lang="en-GB" sz="2400" u="sng"/>
              <a:t>tributary of the Severn</a:t>
            </a:r>
            <a:endParaRPr lang="en-GB"/>
          </a:p>
        </p:txBody>
      </p:sp>
      <p:sp>
        <p:nvSpPr>
          <p:cNvPr id="14338" name="TextBox 6"/>
          <p:cNvSpPr txBox="1">
            <a:spLocks noChangeArrowheads="1"/>
          </p:cNvSpPr>
          <p:nvPr/>
        </p:nvSpPr>
        <p:spPr bwMode="auto">
          <a:xfrm>
            <a:off x="4495800" y="0"/>
            <a:ext cx="4648200" cy="83026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/>
              <a:t>Counting Silver eels</a:t>
            </a:r>
          </a:p>
          <a:p>
            <a:pPr algn="ctr"/>
            <a:r>
              <a:rPr lang="en-GB" sz="2400" u="sng"/>
              <a:t>DIDSON acoustic camera</a:t>
            </a:r>
            <a:endParaRPr lang="en-GB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495675"/>
            <a:ext cx="2743200" cy="3362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8200"/>
            <a:ext cx="2971800" cy="3663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85800" y="6096000"/>
            <a:ext cx="1158875" cy="369888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/>
              <a:t>Sargasso</a:t>
            </a:r>
          </a:p>
        </p:txBody>
      </p:sp>
      <p:sp>
        <p:nvSpPr>
          <p:cNvPr id="13" name="Down Arrow 12"/>
          <p:cNvSpPr/>
          <p:nvPr/>
        </p:nvSpPr>
        <p:spPr>
          <a:xfrm rot="3912108">
            <a:off x="152400" y="6324600"/>
            <a:ext cx="457200" cy="533400"/>
          </a:xfrm>
          <a:prstGeom prst="downArrow">
            <a:avLst>
              <a:gd name="adj1" fmla="val 50000"/>
              <a:gd name="adj2" fmla="val 65789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2438400" y="914400"/>
            <a:ext cx="685800" cy="4724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228600" y="3429000"/>
            <a:ext cx="2819400" cy="2286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14600" y="1828800"/>
            <a:ext cx="1831975" cy="646113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dirty="0"/>
              <a:t>  Area	106 ha</a:t>
            </a:r>
          </a:p>
          <a:p>
            <a:pPr algn="r">
              <a:defRPr/>
            </a:pPr>
            <a:r>
              <a:rPr lang="en-GB" dirty="0"/>
              <a:t>Length	43 km</a:t>
            </a:r>
          </a:p>
        </p:txBody>
      </p:sp>
      <p:pic>
        <p:nvPicPr>
          <p:cNvPr id="14349" name="Picture 17" descr="Standard Dids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1857" y="2895600"/>
            <a:ext cx="154214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15" descr="Eel all bea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19987" y="4267200"/>
            <a:ext cx="162401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495800" y="838201"/>
            <a:ext cx="4648200" cy="60197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DIDSON:  </a:t>
            </a:r>
            <a:r>
              <a:rPr lang="en-GB" dirty="0" err="1" smtClean="0"/>
              <a:t>Multibeam</a:t>
            </a:r>
            <a:r>
              <a:rPr lang="en-GB" dirty="0" smtClean="0"/>
              <a:t> sonar with fish counting capabilities in turbid waters.</a:t>
            </a:r>
          </a:p>
          <a:p>
            <a:endParaRPr lang="en-GB" sz="1100" dirty="0" smtClean="0"/>
          </a:p>
          <a:p>
            <a:r>
              <a:rPr lang="en-GB" dirty="0" smtClean="0"/>
              <a:t>Eels counted and </a:t>
            </a:r>
            <a:r>
              <a:rPr lang="en-GB" dirty="0" err="1" smtClean="0"/>
              <a:t>lengthed</a:t>
            </a:r>
            <a:r>
              <a:rPr lang="en-GB" dirty="0" smtClean="0"/>
              <a:t>.  </a:t>
            </a:r>
          </a:p>
          <a:p>
            <a:endParaRPr lang="en-GB" sz="800" dirty="0" smtClean="0"/>
          </a:p>
          <a:p>
            <a:r>
              <a:rPr lang="en-GB" dirty="0" smtClean="0"/>
              <a:t>Raw downstream biomass estimates corrected for system downtime, motion detection efficiency and </a:t>
            </a:r>
            <a:r>
              <a:rPr lang="en-GB" dirty="0" err="1" smtClean="0"/>
              <a:t>unsampled</a:t>
            </a:r>
            <a:r>
              <a:rPr lang="en-GB" dirty="0" smtClean="0"/>
              <a:t> water.</a:t>
            </a:r>
            <a:endParaRPr lang="en-GB" sz="1100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3402013" cy="3640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429000" y="1066800"/>
            <a:ext cx="5715000" cy="923925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u="sng" dirty="0"/>
              <a:t>INPUTS</a:t>
            </a:r>
          </a:p>
          <a:p>
            <a:pPr>
              <a:defRPr/>
            </a:pPr>
            <a:r>
              <a:rPr lang="en-GB" dirty="0"/>
              <a:t>13 reaches = length, area</a:t>
            </a:r>
          </a:p>
          <a:p>
            <a:pPr>
              <a:defRPr/>
            </a:pPr>
            <a:r>
              <a:rPr lang="en-GB" dirty="0"/>
              <a:t>Yellow eel surveys = density, length </a:t>
            </a:r>
            <a:r>
              <a:rPr lang="en-GB" dirty="0" err="1"/>
              <a:t>freq’y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1981200"/>
            <a:ext cx="5715000" cy="923925"/>
          </a:xfrm>
          <a:prstGeom prst="rect">
            <a:avLst/>
          </a:prstGeom>
          <a:gradFill>
            <a:gsLst>
              <a:gs pos="0">
                <a:srgbClr val="6CB8D4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n-GB" u="sng" dirty="0"/>
              <a:t>MODELLED PROCESSES</a:t>
            </a:r>
          </a:p>
          <a:p>
            <a:pPr>
              <a:defRPr/>
            </a:pPr>
            <a:r>
              <a:rPr lang="en-GB" dirty="0"/>
              <a:t>Growth, differentiation, natural mortality, </a:t>
            </a:r>
          </a:p>
          <a:p>
            <a:pPr>
              <a:defRPr/>
            </a:pPr>
            <a:r>
              <a:rPr lang="en-GB" dirty="0"/>
              <a:t>dispersal, silvering; &amp; density influences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29000" y="2895600"/>
            <a:ext cx="5715000" cy="2032000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u="sng" dirty="0"/>
              <a:t>OUTPUTS</a:t>
            </a:r>
          </a:p>
          <a:p>
            <a:pPr>
              <a:defRPr/>
            </a:pPr>
            <a:r>
              <a:rPr lang="en-GB" dirty="0"/>
              <a:t>Annual time series:</a:t>
            </a:r>
          </a:p>
          <a:p>
            <a:pPr>
              <a:defRPr/>
            </a:pPr>
            <a:r>
              <a:rPr lang="en-GB" dirty="0"/>
              <a:t>Reach-specific yellow eel density &amp; biomass (U, M, F)</a:t>
            </a:r>
          </a:p>
          <a:p>
            <a:pPr>
              <a:defRPr/>
            </a:pPr>
            <a:r>
              <a:rPr lang="en-GB" dirty="0"/>
              <a:t>&amp; length frequency distributions</a:t>
            </a:r>
          </a:p>
          <a:p>
            <a:pPr>
              <a:defRPr/>
            </a:pPr>
            <a:r>
              <a:rPr lang="en-GB" dirty="0"/>
              <a:t>Silver eel escapement numbers &amp; biomass (M, F)</a:t>
            </a:r>
          </a:p>
          <a:p>
            <a:pPr>
              <a:defRPr/>
            </a:pPr>
            <a:r>
              <a:rPr lang="en-GB" dirty="0"/>
              <a:t>&amp; length frequency distributions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0" y="4724400"/>
            <a:ext cx="9144000" cy="238601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GB" sz="1000" b="1"/>
          </a:p>
          <a:p>
            <a:pPr algn="ctr"/>
            <a:r>
              <a:rPr lang="en-GB" sz="2400" b="1"/>
              <a:t>Comparisons (</a:t>
            </a:r>
            <a:r>
              <a:rPr lang="en-GB">
                <a:solidFill>
                  <a:srgbClr val="000000"/>
                </a:solidFill>
              </a:rPr>
              <a:t>kg/ha</a:t>
            </a:r>
            <a:r>
              <a:rPr lang="en-GB" sz="2400" b="1">
                <a:solidFill>
                  <a:srgbClr val="000000"/>
                </a:solidFill>
              </a:rPr>
              <a:t>)</a:t>
            </a:r>
          </a:p>
          <a:p>
            <a:pPr algn="ctr"/>
            <a:endParaRPr lang="en-GB" b="1"/>
          </a:p>
          <a:p>
            <a:pPr algn="ctr"/>
            <a:endParaRPr lang="en-GB" sz="2400" b="1"/>
          </a:p>
          <a:p>
            <a:pPr algn="ctr"/>
            <a:endParaRPr lang="en-GB" sz="1200" b="1"/>
          </a:p>
          <a:p>
            <a:pPr algn="ctr"/>
            <a:endParaRPr lang="en-GB" sz="2000" b="1"/>
          </a:p>
          <a:p>
            <a:pPr algn="ctr"/>
            <a:endParaRPr lang="en-GB"/>
          </a:p>
          <a:p>
            <a:endParaRPr lang="en-GB" sz="2400"/>
          </a:p>
        </p:txBody>
      </p:sp>
      <p:graphicFrame>
        <p:nvGraphicFramePr>
          <p:cNvPr id="15386" name="Group 26"/>
          <p:cNvGraphicFramePr>
            <a:graphicFrameLocks noGrp="1"/>
          </p:cNvGraphicFramePr>
          <p:nvPr/>
        </p:nvGraphicFramePr>
        <p:xfrm>
          <a:off x="1447800" y="5410200"/>
          <a:ext cx="6096000" cy="1114425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Estimator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DIDSON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SMEP 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1.42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1.34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5384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092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GB" sz="800" b="1"/>
          </a:p>
          <a:p>
            <a:pPr algn="ctr"/>
            <a:r>
              <a:rPr lang="en-GB" sz="2400" b="1"/>
              <a:t>Life-history model</a:t>
            </a:r>
          </a:p>
          <a:p>
            <a:pPr algn="ctr"/>
            <a:r>
              <a:rPr lang="en-GB" sz="2400" i="1"/>
              <a:t>Scenario-based Model Eel Population (SMEP II)</a:t>
            </a:r>
          </a:p>
          <a:p>
            <a:pPr algn="ctr"/>
            <a:endParaRPr lang="en-GB" sz="900" i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214</Words>
  <Application>Microsoft Office PowerPoint</Application>
  <PresentationFormat>On-screen Show (4:3)</PresentationFormat>
  <Paragraphs>69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Eels in the River Leadon measures, models &amp; management plans</vt:lpstr>
      <vt:lpstr>Slide 2</vt:lpstr>
      <vt:lpstr>Slide 3</vt:lpstr>
    </vt:vector>
  </TitlesOfParts>
  <Company>CEFAS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CEFAS</dc:creator>
  <cp:lastModifiedBy>Alan Walker</cp:lastModifiedBy>
  <cp:revision>34</cp:revision>
  <dcterms:created xsi:type="dcterms:W3CDTF">2005-06-29T10:20:15Z</dcterms:created>
  <dcterms:modified xsi:type="dcterms:W3CDTF">2012-05-04T09:17:39Z</dcterms:modified>
</cp:coreProperties>
</file>