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notesSlides/notesSlide12.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3.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4.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5.xml" ContentType="application/vnd.openxmlformats-officedocument.presentationml.notesSlid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6.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7.xml" ContentType="application/vnd.openxmlformats-officedocument.presentationml.notesSlide+xml"/>
  <Override PartName="/ppt/charts/chart12.xml" ContentType="application/vnd.openxmlformats-officedocument.drawingml.chart+xml"/>
  <Override PartName="/ppt/notesSlides/notesSlide18.xml" ContentType="application/vnd.openxmlformats-officedocument.presentationml.notesSlide+xml"/>
  <Override PartName="/ppt/charts/chart13.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4.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1.xml" ContentType="application/vnd.openxmlformats-officedocument.presentationml.notesSlide+xml"/>
  <Override PartName="/ppt/charts/chart15.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2.xml" ContentType="application/vnd.openxmlformats-officedocument.presentationml.notesSlide+xml"/>
  <Override PartName="/ppt/charts/chart16.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23.xml" ContentType="application/vnd.openxmlformats-officedocument.presentationml.notesSlide+xml"/>
  <Override PartName="/ppt/charts/chart17.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24.xml" ContentType="application/vnd.openxmlformats-officedocument.presentationml.notesSlide+xml"/>
  <Override PartName="/ppt/charts/chart18.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notesSlides/notesSlide25.xml" ContentType="application/vnd.openxmlformats-officedocument.presentationml.notesSlide+xml"/>
  <Override PartName="/ppt/charts/chart19.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0.xml" ContentType="application/vnd.openxmlformats-officedocument.drawingml.chart+xml"/>
  <Override PartName="/ppt/notesSlides/notesSlide28.xml" ContentType="application/vnd.openxmlformats-officedocument.presentationml.notesSlide+xml"/>
  <Override PartName="/ppt/charts/chart21.xml" ContentType="application/vnd.openxmlformats-officedocument.drawingml.chart+xml"/>
  <Override PartName="/ppt/notesSlides/notesSlide29.xml" ContentType="application/vnd.openxmlformats-officedocument.presentationml.notesSlide+xml"/>
  <Override PartName="/ppt/charts/chart22.xml" ContentType="application/vnd.openxmlformats-officedocument.drawingml.chart+xml"/>
  <Override PartName="/ppt/notesSlides/notesSlide30.xml" ContentType="application/vnd.openxmlformats-officedocument.presentationml.notesSlide+xml"/>
  <Override PartName="/ppt/charts/chart23.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autoCompressPictures="0">
  <p:sldMasterIdLst>
    <p:sldMasterId id="2147483648" r:id="rId1"/>
  </p:sldMasterIdLst>
  <p:notesMasterIdLst>
    <p:notesMasterId r:id="rId36"/>
  </p:notesMasterIdLst>
  <p:sldIdLst>
    <p:sldId id="256" r:id="rId2"/>
    <p:sldId id="257" r:id="rId3"/>
    <p:sldId id="258" r:id="rId4"/>
    <p:sldId id="262" r:id="rId5"/>
    <p:sldId id="299" r:id="rId6"/>
    <p:sldId id="298"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94" r:id="rId23"/>
    <p:sldId id="297" r:id="rId24"/>
    <p:sldId id="291" r:id="rId25"/>
    <p:sldId id="292" r:id="rId26"/>
    <p:sldId id="279" r:id="rId27"/>
    <p:sldId id="280" r:id="rId28"/>
    <p:sldId id="281" r:id="rId29"/>
    <p:sldId id="282" r:id="rId30"/>
    <p:sldId id="283" r:id="rId31"/>
    <p:sldId id="284" r:id="rId32"/>
    <p:sldId id="285" r:id="rId33"/>
    <p:sldId id="286" r:id="rId34"/>
    <p:sldId id="289" r:id="rId35"/>
  </p:sldIdLst>
  <p:sldSz cx="9144000" cy="5143500" type="screen16x9"/>
  <p:notesSz cx="6808788" cy="99409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31">
          <p15:clr>
            <a:srgbClr val="A4A3A4"/>
          </p15:clr>
        </p15:guide>
        <p15:guide id="4" pos="2145">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0" roundtripDataSignature="AMtx7mhX4vOOKyz4vhq+8sU/1P3TEGe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BBD1"/>
    <a:srgbClr val="95ACC7"/>
    <a:srgbClr val="A2BAB1"/>
    <a:srgbClr val="DDE3EB"/>
    <a:srgbClr val="7C9BBE"/>
    <a:srgbClr val="005885"/>
    <a:srgbClr val="CBD5E1"/>
    <a:srgbClr val="5988B3"/>
    <a:srgbClr val="0070A8"/>
    <a:srgbClr val="0065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9988" autoAdjust="0"/>
  </p:normalViewPr>
  <p:slideViewPr>
    <p:cSldViewPr snapToGrid="0">
      <p:cViewPr varScale="1">
        <p:scale>
          <a:sx n="162" d="100"/>
          <a:sy n="162" d="100"/>
        </p:scale>
        <p:origin x="144" y="330"/>
      </p:cViewPr>
      <p:guideLst/>
    </p:cSldViewPr>
  </p:slideViewPr>
  <p:notesTextViewPr>
    <p:cViewPr>
      <p:scale>
        <a:sx n="1" d="1"/>
        <a:sy n="1" d="1"/>
      </p:scale>
      <p:origin x="0" y="0"/>
    </p:cViewPr>
  </p:notesTextViewPr>
  <p:notesViewPr>
    <p:cSldViewPr snapToGrid="0">
      <p:cViewPr varScale="1">
        <p:scale>
          <a:sx n="51" d="100"/>
          <a:sy n="51" d="100"/>
        </p:scale>
        <p:origin x="2632" y="52"/>
      </p:cViewPr>
      <p:guideLst>
        <p:guide orient="horz" pos="2880"/>
        <p:guide pos="2160"/>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40"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9.xml"/><Relationship Id="rId1" Type="http://schemas.microsoft.com/office/2011/relationships/chartStyle" Target="style9.xml"/></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0.xml"/><Relationship Id="rId1" Type="http://schemas.microsoft.com/office/2011/relationships/chartStyle" Target="style10.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1.xml"/><Relationship Id="rId1" Type="http://schemas.microsoft.com/office/2011/relationships/chartStyle" Target="style11.xml"/></Relationships>
</file>

<file path=ppt/charts/_rels/chart16.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5.xlsx"/><Relationship Id="rId1" Type="http://schemas.openxmlformats.org/officeDocument/2006/relationships/themeOverride" Target="../theme/themeOverride1.xml"/></Relationships>
</file>

<file path=ppt/charts/_rels/chart17.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6.xlsx"/><Relationship Id="rId1" Type="http://schemas.openxmlformats.org/officeDocument/2006/relationships/themeOverride" Target="../theme/themeOverride2.xml"/></Relationships>
</file>

<file path=ppt/charts/_rels/chart18.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17.xlsx"/><Relationship Id="rId1" Type="http://schemas.openxmlformats.org/officeDocument/2006/relationships/themeOverride" Target="../theme/themeOverride3.xml"/></Relationships>
</file>

<file path=ppt/charts/_rels/chart19.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18.xlsx"/><Relationship Id="rId1" Type="http://schemas.openxmlformats.org/officeDocument/2006/relationships/themeOverride" Target="../theme/themeOverride4.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4.xml"/><Relationship Id="rId1" Type="http://schemas.microsoft.com/office/2011/relationships/chartStyle" Target="style4.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883434523255969"/>
          <c:y val="1.7174562454477408E-2"/>
          <c:w val="0.66334666294677458"/>
          <c:h val="0.95913704005856593"/>
        </c:manualLayout>
      </c:layout>
      <c:barChart>
        <c:barDir val="bar"/>
        <c:grouping val="clustered"/>
        <c:varyColors val="0"/>
        <c:ser>
          <c:idx val="0"/>
          <c:order val="0"/>
          <c:tx>
            <c:strRef>
              <c:f>Sheet1!$B$1</c:f>
              <c:strCache>
                <c:ptCount val="1"/>
                <c:pt idx="0">
                  <c:v>%</c:v>
                </c:pt>
              </c:strCache>
            </c:strRef>
          </c:tx>
          <c:spPr>
            <a:solidFill>
              <a:schemeClr val="accent1"/>
            </a:solidFill>
            <a:ln>
              <a:noFill/>
            </a:ln>
            <a:effectLst/>
          </c:spPr>
          <c:invertIfNegative val="0"/>
          <c:dPt>
            <c:idx val="0"/>
            <c:invertIfNegative val="0"/>
            <c:bubble3D val="0"/>
            <c:spPr>
              <a:solidFill>
                <a:srgbClr val="DDE3EB"/>
              </a:solidFill>
              <a:ln>
                <a:noFill/>
              </a:ln>
              <a:effectLst/>
            </c:spPr>
            <c:extLst>
              <c:ext xmlns:c16="http://schemas.microsoft.com/office/drawing/2014/chart" uri="{C3380CC4-5D6E-409C-BE32-E72D297353CC}">
                <c16:uniqueId val="{00000000-828E-4D7F-B212-F87D47C92416}"/>
              </c:ext>
            </c:extLst>
          </c:dPt>
          <c:dPt>
            <c:idx val="1"/>
            <c:invertIfNegative val="0"/>
            <c:bubble3D val="0"/>
            <c:spPr>
              <a:solidFill>
                <a:srgbClr val="DDE3EB"/>
              </a:solidFill>
              <a:ln>
                <a:noFill/>
              </a:ln>
              <a:effectLst/>
            </c:spPr>
            <c:extLst>
              <c:ext xmlns:c16="http://schemas.microsoft.com/office/drawing/2014/chart" uri="{C3380CC4-5D6E-409C-BE32-E72D297353CC}">
                <c16:uniqueId val="{00000001-828E-4D7F-B212-F87D47C92416}"/>
              </c:ext>
            </c:extLst>
          </c:dPt>
          <c:dPt>
            <c:idx val="2"/>
            <c:invertIfNegative val="0"/>
            <c:bubble3D val="0"/>
            <c:spPr>
              <a:solidFill>
                <a:srgbClr val="CBD5E1"/>
              </a:solidFill>
              <a:ln>
                <a:noFill/>
              </a:ln>
              <a:effectLst/>
            </c:spPr>
            <c:extLst>
              <c:ext xmlns:c16="http://schemas.microsoft.com/office/drawing/2014/chart" uri="{C3380CC4-5D6E-409C-BE32-E72D297353CC}">
                <c16:uniqueId val="{00000002-828E-4D7F-B212-F87D47C92416}"/>
              </c:ext>
            </c:extLst>
          </c:dPt>
          <c:dPt>
            <c:idx val="3"/>
            <c:invertIfNegative val="0"/>
            <c:bubble3D val="0"/>
            <c:spPr>
              <a:solidFill>
                <a:srgbClr val="CBD5E1"/>
              </a:solidFill>
              <a:ln>
                <a:noFill/>
              </a:ln>
              <a:effectLst/>
            </c:spPr>
            <c:extLst>
              <c:ext xmlns:c16="http://schemas.microsoft.com/office/drawing/2014/chart" uri="{C3380CC4-5D6E-409C-BE32-E72D297353CC}">
                <c16:uniqueId val="{00000003-828E-4D7F-B212-F87D47C92416}"/>
              </c:ext>
            </c:extLst>
          </c:dPt>
          <c:dPt>
            <c:idx val="4"/>
            <c:invertIfNegative val="0"/>
            <c:bubble3D val="0"/>
            <c:spPr>
              <a:solidFill>
                <a:srgbClr val="AABBD1"/>
              </a:solidFill>
              <a:ln>
                <a:noFill/>
              </a:ln>
              <a:effectLst/>
            </c:spPr>
            <c:extLst>
              <c:ext xmlns:c16="http://schemas.microsoft.com/office/drawing/2014/chart" uri="{C3380CC4-5D6E-409C-BE32-E72D297353CC}">
                <c16:uniqueId val="{00000004-828E-4D7F-B212-F87D47C92416}"/>
              </c:ext>
            </c:extLst>
          </c:dPt>
          <c:dPt>
            <c:idx val="5"/>
            <c:invertIfNegative val="0"/>
            <c:bubble3D val="0"/>
            <c:spPr>
              <a:solidFill>
                <a:srgbClr val="AABBD1"/>
              </a:solidFill>
              <a:ln>
                <a:noFill/>
              </a:ln>
              <a:effectLst/>
            </c:spPr>
            <c:extLst>
              <c:ext xmlns:c16="http://schemas.microsoft.com/office/drawing/2014/chart" uri="{C3380CC4-5D6E-409C-BE32-E72D297353CC}">
                <c16:uniqueId val="{00000005-828E-4D7F-B212-F87D47C92416}"/>
              </c:ext>
            </c:extLst>
          </c:dPt>
          <c:dPt>
            <c:idx val="6"/>
            <c:invertIfNegative val="0"/>
            <c:bubble3D val="0"/>
            <c:spPr>
              <a:solidFill>
                <a:srgbClr val="95ACC7"/>
              </a:solidFill>
              <a:ln>
                <a:noFill/>
              </a:ln>
              <a:effectLst/>
            </c:spPr>
            <c:extLst>
              <c:ext xmlns:c16="http://schemas.microsoft.com/office/drawing/2014/chart" uri="{C3380CC4-5D6E-409C-BE32-E72D297353CC}">
                <c16:uniqueId val="{00000006-828E-4D7F-B212-F87D47C92416}"/>
              </c:ext>
            </c:extLst>
          </c:dPt>
          <c:dPt>
            <c:idx val="7"/>
            <c:invertIfNegative val="0"/>
            <c:bubble3D val="0"/>
            <c:spPr>
              <a:solidFill>
                <a:srgbClr val="95ACC7"/>
              </a:solidFill>
              <a:ln>
                <a:noFill/>
              </a:ln>
              <a:effectLst/>
            </c:spPr>
            <c:extLst>
              <c:ext xmlns:c16="http://schemas.microsoft.com/office/drawing/2014/chart" uri="{C3380CC4-5D6E-409C-BE32-E72D297353CC}">
                <c16:uniqueId val="{00000007-828E-4D7F-B212-F87D47C92416}"/>
              </c:ext>
            </c:extLst>
          </c:dPt>
          <c:dPt>
            <c:idx val="8"/>
            <c:invertIfNegative val="0"/>
            <c:bubble3D val="0"/>
            <c:spPr>
              <a:solidFill>
                <a:srgbClr val="7C9BBE"/>
              </a:solidFill>
              <a:ln>
                <a:noFill/>
              </a:ln>
              <a:effectLst/>
            </c:spPr>
            <c:extLst>
              <c:ext xmlns:c16="http://schemas.microsoft.com/office/drawing/2014/chart" uri="{C3380CC4-5D6E-409C-BE32-E72D297353CC}">
                <c16:uniqueId val="{00000008-828E-4D7F-B212-F87D47C92416}"/>
              </c:ext>
            </c:extLst>
          </c:dPt>
          <c:dPt>
            <c:idx val="9"/>
            <c:invertIfNegative val="0"/>
            <c:bubble3D val="0"/>
            <c:spPr>
              <a:solidFill>
                <a:srgbClr val="7C9BBE"/>
              </a:solidFill>
              <a:ln>
                <a:noFill/>
              </a:ln>
              <a:effectLst/>
            </c:spPr>
            <c:extLst>
              <c:ext xmlns:c16="http://schemas.microsoft.com/office/drawing/2014/chart" uri="{C3380CC4-5D6E-409C-BE32-E72D297353CC}">
                <c16:uniqueId val="{00000009-828E-4D7F-B212-F87D47C92416}"/>
              </c:ext>
            </c:extLst>
          </c:dPt>
          <c:dPt>
            <c:idx val="10"/>
            <c:invertIfNegative val="0"/>
            <c:bubble3D val="0"/>
            <c:spPr>
              <a:solidFill>
                <a:srgbClr val="5988B3"/>
              </a:solidFill>
              <a:ln>
                <a:noFill/>
              </a:ln>
              <a:effectLst/>
            </c:spPr>
            <c:extLst>
              <c:ext xmlns:c16="http://schemas.microsoft.com/office/drawing/2014/chart" uri="{C3380CC4-5D6E-409C-BE32-E72D297353CC}">
                <c16:uniqueId val="{0000000A-828E-4D7F-B212-F87D47C92416}"/>
              </c:ext>
            </c:extLst>
          </c:dPt>
          <c:dPt>
            <c:idx val="11"/>
            <c:invertIfNegative val="0"/>
            <c:bubble3D val="0"/>
            <c:spPr>
              <a:solidFill>
                <a:srgbClr val="5988B3"/>
              </a:solidFill>
              <a:ln>
                <a:noFill/>
              </a:ln>
              <a:effectLst/>
            </c:spPr>
            <c:extLst>
              <c:ext xmlns:c16="http://schemas.microsoft.com/office/drawing/2014/chart" uri="{C3380CC4-5D6E-409C-BE32-E72D297353CC}">
                <c16:uniqueId val="{00000017-828E-4D7F-B212-F87D47C92416}"/>
              </c:ext>
            </c:extLst>
          </c:dPt>
          <c:dPt>
            <c:idx val="12"/>
            <c:invertIfNegative val="0"/>
            <c:bubble3D val="0"/>
            <c:spPr>
              <a:solidFill>
                <a:srgbClr val="0070A8"/>
              </a:solidFill>
              <a:ln>
                <a:noFill/>
              </a:ln>
              <a:effectLst/>
            </c:spPr>
            <c:extLst>
              <c:ext xmlns:c16="http://schemas.microsoft.com/office/drawing/2014/chart" uri="{C3380CC4-5D6E-409C-BE32-E72D297353CC}">
                <c16:uniqueId val="{00000016-828E-4D7F-B212-F87D47C92416}"/>
              </c:ext>
            </c:extLst>
          </c:dPt>
          <c:dPt>
            <c:idx val="13"/>
            <c:invertIfNegative val="0"/>
            <c:bubble3D val="0"/>
            <c:spPr>
              <a:solidFill>
                <a:srgbClr val="0070A8"/>
              </a:solidFill>
              <a:ln>
                <a:noFill/>
              </a:ln>
              <a:effectLst/>
            </c:spPr>
            <c:extLst>
              <c:ext xmlns:c16="http://schemas.microsoft.com/office/drawing/2014/chart" uri="{C3380CC4-5D6E-409C-BE32-E72D297353CC}">
                <c16:uniqueId val="{0000000B-828E-4D7F-B212-F87D47C92416}"/>
              </c:ext>
            </c:extLst>
          </c:dPt>
          <c:dPt>
            <c:idx val="14"/>
            <c:invertIfNegative val="0"/>
            <c:bubble3D val="0"/>
            <c:spPr>
              <a:solidFill>
                <a:srgbClr val="006598"/>
              </a:solidFill>
              <a:ln>
                <a:noFill/>
              </a:ln>
              <a:effectLst/>
            </c:spPr>
            <c:extLst>
              <c:ext xmlns:c16="http://schemas.microsoft.com/office/drawing/2014/chart" uri="{C3380CC4-5D6E-409C-BE32-E72D297353CC}">
                <c16:uniqueId val="{0000000C-828E-4D7F-B212-F87D47C92416}"/>
              </c:ext>
            </c:extLst>
          </c:dPt>
          <c:dPt>
            <c:idx val="15"/>
            <c:invertIfNegative val="0"/>
            <c:bubble3D val="0"/>
            <c:spPr>
              <a:solidFill>
                <a:srgbClr val="006598"/>
              </a:solidFill>
              <a:ln>
                <a:noFill/>
              </a:ln>
              <a:effectLst/>
            </c:spPr>
            <c:extLst>
              <c:ext xmlns:c16="http://schemas.microsoft.com/office/drawing/2014/chart" uri="{C3380CC4-5D6E-409C-BE32-E72D297353CC}">
                <c16:uniqueId val="{0000000D-828E-4D7F-B212-F87D47C92416}"/>
              </c:ext>
            </c:extLst>
          </c:dPt>
          <c:dPt>
            <c:idx val="16"/>
            <c:invertIfNegative val="0"/>
            <c:bubble3D val="0"/>
            <c:spPr>
              <a:solidFill>
                <a:srgbClr val="005F8F"/>
              </a:solidFill>
              <a:ln>
                <a:noFill/>
              </a:ln>
              <a:effectLst/>
            </c:spPr>
            <c:extLst>
              <c:ext xmlns:c16="http://schemas.microsoft.com/office/drawing/2014/chart" uri="{C3380CC4-5D6E-409C-BE32-E72D297353CC}">
                <c16:uniqueId val="{0000000E-828E-4D7F-B212-F87D47C92416}"/>
              </c:ext>
            </c:extLst>
          </c:dPt>
          <c:dPt>
            <c:idx val="17"/>
            <c:invertIfNegative val="0"/>
            <c:bubble3D val="0"/>
            <c:spPr>
              <a:solidFill>
                <a:srgbClr val="005885"/>
              </a:solidFill>
              <a:ln>
                <a:noFill/>
              </a:ln>
              <a:effectLst/>
            </c:spPr>
            <c:extLst>
              <c:ext xmlns:c16="http://schemas.microsoft.com/office/drawing/2014/chart" uri="{C3380CC4-5D6E-409C-BE32-E72D297353CC}">
                <c16:uniqueId val="{0000000F-828E-4D7F-B212-F87D47C92416}"/>
              </c:ext>
            </c:extLst>
          </c:dPt>
          <c:dPt>
            <c:idx val="18"/>
            <c:invertIfNegative val="0"/>
            <c:bubble3D val="0"/>
            <c:spPr>
              <a:solidFill>
                <a:srgbClr val="005885"/>
              </a:solidFill>
              <a:ln>
                <a:noFill/>
              </a:ln>
              <a:effectLst/>
            </c:spPr>
            <c:extLst>
              <c:ext xmlns:c16="http://schemas.microsoft.com/office/drawing/2014/chart" uri="{C3380CC4-5D6E-409C-BE32-E72D297353CC}">
                <c16:uniqueId val="{00000010-828E-4D7F-B212-F87D47C92416}"/>
              </c:ext>
            </c:extLst>
          </c:dPt>
          <c:dPt>
            <c:idx val="19"/>
            <c:invertIfNegative val="0"/>
            <c:bubble3D val="0"/>
            <c:spPr>
              <a:solidFill>
                <a:srgbClr val="00507A"/>
              </a:solidFill>
              <a:ln>
                <a:noFill/>
              </a:ln>
              <a:effectLst/>
            </c:spPr>
            <c:extLst>
              <c:ext xmlns:c16="http://schemas.microsoft.com/office/drawing/2014/chart" uri="{C3380CC4-5D6E-409C-BE32-E72D297353CC}">
                <c16:uniqueId val="{00000011-828E-4D7F-B212-F87D47C92416}"/>
              </c:ext>
            </c:extLst>
          </c:dPt>
          <c:dPt>
            <c:idx val="20"/>
            <c:invertIfNegative val="0"/>
            <c:bubble3D val="0"/>
            <c:spPr>
              <a:solidFill>
                <a:srgbClr val="00486E"/>
              </a:solidFill>
              <a:ln>
                <a:noFill/>
              </a:ln>
              <a:effectLst/>
            </c:spPr>
            <c:extLst>
              <c:ext xmlns:c16="http://schemas.microsoft.com/office/drawing/2014/chart" uri="{C3380CC4-5D6E-409C-BE32-E72D297353CC}">
                <c16:uniqueId val="{0000002A-4646-4FA2-93F4-3E7B508CEF08}"/>
              </c:ext>
            </c:extLst>
          </c:dPt>
          <c:dPt>
            <c:idx val="21"/>
            <c:invertIfNegative val="0"/>
            <c:bubble3D val="0"/>
            <c:spPr>
              <a:solidFill>
                <a:srgbClr val="00486E"/>
              </a:solidFill>
              <a:ln>
                <a:noFill/>
              </a:ln>
              <a:effectLst/>
            </c:spPr>
            <c:extLst>
              <c:ext xmlns:c16="http://schemas.microsoft.com/office/drawing/2014/chart" uri="{C3380CC4-5D6E-409C-BE32-E72D297353CC}">
                <c16:uniqueId val="{00000029-4646-4FA2-93F4-3E7B508CEF08}"/>
              </c:ext>
            </c:extLst>
          </c:dPt>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Sheet1!$A$2:$A$23</c:f>
              <c:strCache>
                <c:ptCount val="22"/>
                <c:pt idx="0">
                  <c:v>I don't know</c:v>
                </c:pt>
                <c:pt idx="1">
                  <c:v>Good data management</c:v>
                </c:pt>
                <c:pt idx="2">
                  <c:v>Accountability</c:v>
                </c:pt>
                <c:pt idx="3">
                  <c:v>Professional</c:v>
                </c:pt>
                <c:pt idx="4">
                  <c:v>Good documentation</c:v>
                </c:pt>
                <c:pt idx="5">
                  <c:v>Respectful</c:v>
                </c:pt>
                <c:pt idx="6">
                  <c:v>Equity and inclusion</c:v>
                </c:pt>
                <c:pt idx="7">
                  <c:v>Beneficial to society </c:v>
                </c:pt>
                <c:pt idx="8">
                  <c:v>Not fraudulent </c:v>
                </c:pt>
                <c:pt idx="9">
                  <c:v>Responsible</c:v>
                </c:pt>
                <c:pt idx="10">
                  <c:v>Open and accessible</c:v>
                </c:pt>
                <c:pt idx="11">
                  <c:v>Other</c:v>
                </c:pt>
                <c:pt idx="12">
                  <c:v>Replicable</c:v>
                </c:pt>
                <c:pt idx="13">
                  <c:v>Trustworthy</c:v>
                </c:pt>
                <c:pt idx="14">
                  <c:v>Accurate</c:v>
                </c:pt>
                <c:pt idx="15">
                  <c:v>Not plagiarised / Honest authorship</c:v>
                </c:pt>
                <c:pt idx="16">
                  <c:v>Rigorous</c:v>
                </c:pt>
                <c:pt idx="17">
                  <c:v>Complies with regulations &amp; guidelines</c:v>
                </c:pt>
                <c:pt idx="18">
                  <c:v>Unbiased</c:v>
                </c:pt>
                <c:pt idx="19">
                  <c:v>Transparent</c:v>
                </c:pt>
                <c:pt idx="20">
                  <c:v>Ethical</c:v>
                </c:pt>
                <c:pt idx="21">
                  <c:v>Honest</c:v>
                </c:pt>
              </c:strCache>
            </c:strRef>
          </c:cat>
          <c:val>
            <c:numRef>
              <c:f>Sheet1!$B$2:$B$23</c:f>
              <c:numCache>
                <c:formatCode>0%</c:formatCode>
                <c:ptCount val="22"/>
                <c:pt idx="0">
                  <c:v>3.047091412742E-2</c:v>
                </c:pt>
                <c:pt idx="1">
                  <c:v>3.6011080332410003E-2</c:v>
                </c:pt>
                <c:pt idx="2">
                  <c:v>4.15512465374E-2</c:v>
                </c:pt>
                <c:pt idx="3">
                  <c:v>4.2936288088640001E-2</c:v>
                </c:pt>
                <c:pt idx="4">
                  <c:v>4.4321329639890002E-2</c:v>
                </c:pt>
                <c:pt idx="5">
                  <c:v>4.7091412742379997E-2</c:v>
                </c:pt>
                <c:pt idx="6">
                  <c:v>5.263157894737E-2</c:v>
                </c:pt>
                <c:pt idx="7">
                  <c:v>6.7867036011080004E-2</c:v>
                </c:pt>
                <c:pt idx="8">
                  <c:v>6.7867036011080004E-2</c:v>
                </c:pt>
                <c:pt idx="9">
                  <c:v>6.7867036011080004E-2</c:v>
                </c:pt>
                <c:pt idx="10">
                  <c:v>0.1038781163435</c:v>
                </c:pt>
                <c:pt idx="11">
                  <c:v>0.106648199446</c:v>
                </c:pt>
                <c:pt idx="12">
                  <c:v>0.10803324099720001</c:v>
                </c:pt>
                <c:pt idx="13">
                  <c:v>0.1204986149584</c:v>
                </c:pt>
                <c:pt idx="14">
                  <c:v>0.1301939058172</c:v>
                </c:pt>
                <c:pt idx="15">
                  <c:v>0.14819944598340001</c:v>
                </c:pt>
                <c:pt idx="16">
                  <c:v>0.17590027700829999</c:v>
                </c:pt>
                <c:pt idx="17">
                  <c:v>0.17590027700829999</c:v>
                </c:pt>
                <c:pt idx="18">
                  <c:v>0.18005540166209999</c:v>
                </c:pt>
                <c:pt idx="19">
                  <c:v>0.23684210526319999</c:v>
                </c:pt>
                <c:pt idx="20">
                  <c:v>0.28393351800549999</c:v>
                </c:pt>
                <c:pt idx="21">
                  <c:v>0.4432132963989</c:v>
                </c:pt>
              </c:numCache>
            </c:numRef>
          </c:val>
          <c:extLst>
            <c:ext xmlns:c16="http://schemas.microsoft.com/office/drawing/2014/chart" uri="{C3380CC4-5D6E-409C-BE32-E72D297353CC}">
              <c16:uniqueId val="{00000013-828E-4D7F-B212-F87D47C92416}"/>
            </c:ext>
          </c:extLst>
        </c:ser>
        <c:ser>
          <c:idx val="1"/>
          <c:order val="1"/>
          <c:tx>
            <c:strRef>
              <c:f>Sheet1!$C$1</c:f>
              <c:strCache>
                <c:ptCount val="1"/>
                <c:pt idx="0">
                  <c:v>  </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Sheet1!$A$2:$A$23</c:f>
              <c:strCache>
                <c:ptCount val="22"/>
                <c:pt idx="0">
                  <c:v>I don't know</c:v>
                </c:pt>
                <c:pt idx="1">
                  <c:v>Good data management</c:v>
                </c:pt>
                <c:pt idx="2">
                  <c:v>Accountability</c:v>
                </c:pt>
                <c:pt idx="3">
                  <c:v>Professional</c:v>
                </c:pt>
                <c:pt idx="4">
                  <c:v>Good documentation</c:v>
                </c:pt>
                <c:pt idx="5">
                  <c:v>Respectful</c:v>
                </c:pt>
                <c:pt idx="6">
                  <c:v>Equity and inclusion</c:v>
                </c:pt>
                <c:pt idx="7">
                  <c:v>Beneficial to society </c:v>
                </c:pt>
                <c:pt idx="8">
                  <c:v>Not fraudulent </c:v>
                </c:pt>
                <c:pt idx="9">
                  <c:v>Responsible</c:v>
                </c:pt>
                <c:pt idx="10">
                  <c:v>Open and accessible</c:v>
                </c:pt>
                <c:pt idx="11">
                  <c:v>Other</c:v>
                </c:pt>
                <c:pt idx="12">
                  <c:v>Replicable</c:v>
                </c:pt>
                <c:pt idx="13">
                  <c:v>Trustworthy</c:v>
                </c:pt>
                <c:pt idx="14">
                  <c:v>Accurate</c:v>
                </c:pt>
                <c:pt idx="15">
                  <c:v>Not plagiarised / Honest authorship</c:v>
                </c:pt>
                <c:pt idx="16">
                  <c:v>Rigorous</c:v>
                </c:pt>
                <c:pt idx="17">
                  <c:v>Complies with regulations &amp; guidelines</c:v>
                </c:pt>
                <c:pt idx="18">
                  <c:v>Unbiased</c:v>
                </c:pt>
                <c:pt idx="19">
                  <c:v>Transparent</c:v>
                </c:pt>
                <c:pt idx="20">
                  <c:v>Ethical</c:v>
                </c:pt>
                <c:pt idx="21">
                  <c:v>Honest</c:v>
                </c:pt>
              </c:strCache>
            </c:strRef>
          </c:cat>
          <c:val>
            <c:numRef>
              <c:f>Sheet1!$C$2:$C$22</c:f>
              <c:numCache>
                <c:formatCode>General</c:formatCode>
                <c:ptCount val="21"/>
              </c:numCache>
            </c:numRef>
          </c:val>
          <c:extLst>
            <c:ext xmlns:c16="http://schemas.microsoft.com/office/drawing/2014/chart" uri="{C3380CC4-5D6E-409C-BE32-E72D297353CC}">
              <c16:uniqueId val="{00000014-828E-4D7F-B212-F87D47C92416}"/>
            </c:ext>
          </c:extLst>
        </c:ser>
        <c:dLbls>
          <c:dLblPos val="outEnd"/>
          <c:showLegendKey val="0"/>
          <c:showVal val="1"/>
          <c:showCatName val="0"/>
          <c:showSerName val="0"/>
          <c:showPercent val="0"/>
          <c:showBubbleSize val="0"/>
        </c:dLbls>
        <c:gapWidth val="60"/>
        <c:overlap val="90"/>
        <c:axId val="1"/>
        <c:axId val="2"/>
      </c:barChart>
      <c:catAx>
        <c:axId val="1"/>
        <c:scaling>
          <c:orientation val="minMax"/>
        </c:scaling>
        <c:delete val="0"/>
        <c:axPos val="l"/>
        <c:numFmt formatCode="General" sourceLinked="0"/>
        <c:majorTickMark val="none"/>
        <c:minorTickMark val="none"/>
        <c:tickLblPos val="nextTo"/>
        <c:spPr>
          <a:noFill/>
          <a:ln w="9525" cap="flat" cmpd="sng" algn="ctr">
            <a:solidFill>
              <a:srgbClr val="D9D9D9"/>
            </a:solidFill>
            <a:prstDash val="solid"/>
            <a:round/>
          </a:ln>
          <a:effectLst/>
        </c:spPr>
        <c:txPr>
          <a:bodyPr rot="0" spcFirstLastPara="1" vertOverflow="ellipsis" wrap="square" anchor="ctr" anchorCtr="1"/>
          <a:lstStyle/>
          <a:p>
            <a:pPr>
              <a:defRPr sz="9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ctr"/>
        <c:lblOffset val="100"/>
        <c:noMultiLvlLbl val="0"/>
      </c:catAx>
      <c:valAx>
        <c:axId val="2"/>
        <c:scaling>
          <c:orientation val="minMax"/>
        </c:scaling>
        <c:delete val="1"/>
        <c:axPos val="b"/>
        <c:numFmt formatCode="0%" sourceLinked="0"/>
        <c:majorTickMark val="out"/>
        <c:minorTickMark val="none"/>
        <c:tickLblPos val="nextTo"/>
        <c:crossAx val="1"/>
        <c:crosses val="autoZero"/>
        <c:crossBetween val="between"/>
      </c:valAx>
      <c:spPr>
        <a:noFill/>
        <a:ln>
          <a:noFill/>
        </a:ln>
        <a:effectLst/>
      </c:spPr>
    </c:plotArea>
    <c:plotVisOnly val="1"/>
    <c:dispBlanksAs val="gap"/>
    <c:showDLblsOverMax val="0"/>
    <c:extLst xmlns:c16r3="http://schemas.microsoft.com/office/drawing/2017/03/chart" xmlns:c14="http://schemas.microsoft.com/office/drawing/2007/8/2/chart" xmlns:mc="http://schemas.openxmlformats.org/markup-compatibility/2006">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w="9525" cap="flat" cmpd="sng" algn="ctr">
      <a:noFill/>
      <a:prstDash val="soli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980018580150449"/>
          <c:y val="0.24036927675707204"/>
          <c:w val="0.6563437052473956"/>
          <c:h val="0.72129593175853002"/>
        </c:manualLayout>
      </c:layout>
      <c:barChart>
        <c:barDir val="bar"/>
        <c:grouping val="stacked"/>
        <c:varyColors val="0"/>
        <c:ser>
          <c:idx val="0"/>
          <c:order val="0"/>
          <c:tx>
            <c:strRef>
              <c:f>Sheet1!$B$1</c:f>
              <c:strCache>
                <c:ptCount val="1"/>
                <c:pt idx="0">
                  <c:v>Permanently available as online course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Undergraduate students</c:v>
                </c:pt>
                <c:pt idx="1">
                  <c:v>Professional staff</c:v>
                </c:pt>
                <c:pt idx="2">
                  <c:v>Teaching-only academics</c:v>
                </c:pt>
                <c:pt idx="3">
                  <c:v>Executive staff</c:v>
                </c:pt>
                <c:pt idx="4">
                  <c:v>Early-career researchers </c:v>
                </c:pt>
                <c:pt idx="5">
                  <c:v>Postgraduate students</c:v>
                </c:pt>
                <c:pt idx="6">
                  <c:v>Senior researchers</c:v>
                </c:pt>
                <c:pt idx="7">
                  <c:v>Mid-career researchers</c:v>
                </c:pt>
              </c:strCache>
            </c:strRef>
          </c:cat>
          <c:val>
            <c:numRef>
              <c:f>Sheet1!$B$2:$B$9</c:f>
              <c:numCache>
                <c:formatCode>0%\ \ \ \ \ \ \ \ </c:formatCode>
                <c:ptCount val="8"/>
                <c:pt idx="0">
                  <c:v>0.34355828220860002</c:v>
                </c:pt>
                <c:pt idx="1">
                  <c:v>0.4117647058824</c:v>
                </c:pt>
                <c:pt idx="2">
                  <c:v>0.41242937853110001</c:v>
                </c:pt>
                <c:pt idx="3">
                  <c:v>0.42148760330579998</c:v>
                </c:pt>
                <c:pt idx="4">
                  <c:v>0.43365695792879999</c:v>
                </c:pt>
                <c:pt idx="5">
                  <c:v>0.43769968051120001</c:v>
                </c:pt>
                <c:pt idx="6">
                  <c:v>0.44074074074070002</c:v>
                </c:pt>
                <c:pt idx="7">
                  <c:v>0.44169611307419998</c:v>
                </c:pt>
              </c:numCache>
            </c:numRef>
          </c:val>
          <c:extLst>
            <c:ext xmlns:c16="http://schemas.microsoft.com/office/drawing/2014/chart" uri="{C3380CC4-5D6E-409C-BE32-E72D297353CC}">
              <c16:uniqueId val="{00000000-D20E-4B54-99CE-45A02E0B4E1F}"/>
            </c:ext>
          </c:extLst>
        </c:ser>
        <c:ser>
          <c:idx val="1"/>
          <c:order val="1"/>
          <c:tx>
            <c:strRef>
              <c:f>Sheet1!$C$1</c:f>
              <c:strCache>
                <c:ptCount val="1"/>
                <c:pt idx="0">
                  <c:v>At least once a year</c:v>
                </c:pt>
              </c:strCache>
            </c:strRef>
          </c:tx>
          <c:spPr>
            <a:solidFill>
              <a:schemeClr val="tx1"/>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Undergraduate students</c:v>
                </c:pt>
                <c:pt idx="1">
                  <c:v>Professional staff</c:v>
                </c:pt>
                <c:pt idx="2">
                  <c:v>Teaching-only academics</c:v>
                </c:pt>
                <c:pt idx="3">
                  <c:v>Executive staff</c:v>
                </c:pt>
                <c:pt idx="4">
                  <c:v>Early-career researchers </c:v>
                </c:pt>
                <c:pt idx="5">
                  <c:v>Postgraduate students</c:v>
                </c:pt>
                <c:pt idx="6">
                  <c:v>Senior researchers</c:v>
                </c:pt>
                <c:pt idx="7">
                  <c:v>Mid-career researchers</c:v>
                </c:pt>
              </c:strCache>
            </c:strRef>
          </c:cat>
          <c:val>
            <c:numRef>
              <c:f>Sheet1!$C$2:$C$9</c:f>
              <c:numCache>
                <c:formatCode>0%\ \ \ \ \ \ \ \ </c:formatCode>
                <c:ptCount val="8"/>
                <c:pt idx="0">
                  <c:v>0.22085889570549999</c:v>
                </c:pt>
                <c:pt idx="1">
                  <c:v>0.18954248366009999</c:v>
                </c:pt>
                <c:pt idx="2">
                  <c:v>0.21468926553670001</c:v>
                </c:pt>
                <c:pt idx="3">
                  <c:v>0.2314049586777</c:v>
                </c:pt>
                <c:pt idx="4">
                  <c:v>0.17799352750809999</c:v>
                </c:pt>
                <c:pt idx="5">
                  <c:v>0.20447284345050001</c:v>
                </c:pt>
                <c:pt idx="6">
                  <c:v>0.18888888888889999</c:v>
                </c:pt>
                <c:pt idx="7">
                  <c:v>0.18727915194350001</c:v>
                </c:pt>
              </c:numCache>
            </c:numRef>
          </c:val>
          <c:extLst>
            <c:ext xmlns:c16="http://schemas.microsoft.com/office/drawing/2014/chart" uri="{C3380CC4-5D6E-409C-BE32-E72D297353CC}">
              <c16:uniqueId val="{00000001-D20E-4B54-99CE-45A02E0B4E1F}"/>
            </c:ext>
          </c:extLst>
        </c:ser>
        <c:ser>
          <c:idx val="2"/>
          <c:order val="2"/>
          <c:tx>
            <c:strRef>
              <c:f>Sheet1!$D$1</c:f>
              <c:strCache>
                <c:ptCount val="1"/>
                <c:pt idx="0">
                  <c:v>At least once every two years</c:v>
                </c:pt>
              </c:strCache>
            </c:strRef>
          </c:tx>
          <c:spPr>
            <a:solidFill>
              <a:schemeClr val="accent3"/>
            </a:solidFill>
            <a:ln>
              <a:noFill/>
            </a:ln>
            <a:effectLst/>
          </c:spPr>
          <c:invertIfNegative val="0"/>
          <c:dLbls>
            <c:dLbl>
              <c:idx val="0"/>
              <c:layout>
                <c:manualLayout>
                  <c:x val="1.3457766455828227E-2"/>
                  <c:y val="-1.6975112544026657E-16"/>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29C4-4AB6-B478-FBEC572E0ACF}"/>
                </c:ext>
              </c:extLst>
            </c:dLbl>
            <c:dLbl>
              <c:idx val="1"/>
              <c:layout>
                <c:manualLayout>
                  <c:x val="1.076621316466266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29C4-4AB6-B478-FBEC572E0ACF}"/>
                </c:ext>
              </c:extLst>
            </c:dLbl>
            <c:dLbl>
              <c:idx val="2"/>
              <c:layout>
                <c:manualLayout>
                  <c:x val="1.3457766455828425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29C4-4AB6-B478-FBEC572E0ACF}"/>
                </c:ext>
              </c:extLst>
            </c:dLbl>
            <c:dLbl>
              <c:idx val="3"/>
              <c:layout>
                <c:manualLayout>
                  <c:x val="1.3457766455828227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29C4-4AB6-B478-FBEC572E0ACF}"/>
                </c:ext>
              </c:extLst>
            </c:dLbl>
            <c:dLbl>
              <c:idx val="4"/>
              <c:layout>
                <c:manualLayout>
                  <c:x val="1.3457766455828326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29C4-4AB6-B478-FBEC572E0ACF}"/>
                </c:ext>
              </c:extLst>
            </c:dLbl>
            <c:dLbl>
              <c:idx val="5"/>
              <c:layout>
                <c:manualLayout>
                  <c:x val="1.3457766455828326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430-4638-99D0-A591E5332676}"/>
                </c:ext>
              </c:extLst>
            </c:dLbl>
            <c:dLbl>
              <c:idx val="6"/>
              <c:layout>
                <c:manualLayout>
                  <c:x val="1.3457766455828227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29C4-4AB6-B478-FBEC572E0ACF}"/>
                </c:ext>
              </c:extLst>
            </c:dLbl>
            <c:dLbl>
              <c:idx val="7"/>
              <c:layout>
                <c:manualLayout>
                  <c:x val="1.3457766455828227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9C4-4AB6-B478-FBEC572E0ACF}"/>
                </c:ext>
              </c:extLst>
            </c:dLbl>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Undergraduate students</c:v>
                </c:pt>
                <c:pt idx="1">
                  <c:v>Professional staff</c:v>
                </c:pt>
                <c:pt idx="2">
                  <c:v>Teaching-only academics</c:v>
                </c:pt>
                <c:pt idx="3">
                  <c:v>Executive staff</c:v>
                </c:pt>
                <c:pt idx="4">
                  <c:v>Early-career researchers </c:v>
                </c:pt>
                <c:pt idx="5">
                  <c:v>Postgraduate students</c:v>
                </c:pt>
                <c:pt idx="6">
                  <c:v>Senior researchers</c:v>
                </c:pt>
                <c:pt idx="7">
                  <c:v>Mid-career researchers</c:v>
                </c:pt>
              </c:strCache>
            </c:strRef>
          </c:cat>
          <c:val>
            <c:numRef>
              <c:f>Sheet1!$D$2:$D$9</c:f>
              <c:numCache>
                <c:formatCode>0%\ \ \ \ \ \ \ \ </c:formatCode>
                <c:ptCount val="8"/>
                <c:pt idx="0">
                  <c:v>4.2944785276069999E-2</c:v>
                </c:pt>
                <c:pt idx="1">
                  <c:v>5.882352941176E-2</c:v>
                </c:pt>
                <c:pt idx="2">
                  <c:v>5.6497175141240003E-2</c:v>
                </c:pt>
                <c:pt idx="3">
                  <c:v>3.3057851239669998E-2</c:v>
                </c:pt>
                <c:pt idx="4">
                  <c:v>7.443365695793E-2</c:v>
                </c:pt>
                <c:pt idx="5">
                  <c:v>6.070287539936E-2</c:v>
                </c:pt>
                <c:pt idx="6">
                  <c:v>7.7777777777779999E-2</c:v>
                </c:pt>
                <c:pt idx="7">
                  <c:v>7.4204946996469998E-2</c:v>
                </c:pt>
              </c:numCache>
            </c:numRef>
          </c:val>
          <c:extLst>
            <c:ext xmlns:c16="http://schemas.microsoft.com/office/drawing/2014/chart" uri="{C3380CC4-5D6E-409C-BE32-E72D297353CC}">
              <c16:uniqueId val="{00000002-D20E-4B54-99CE-45A02E0B4E1F}"/>
            </c:ext>
          </c:extLst>
        </c:ser>
        <c:ser>
          <c:idx val="3"/>
          <c:order val="3"/>
          <c:tx>
            <c:strRef>
              <c:f>Sheet1!$E$1</c:f>
              <c:strCache>
                <c:ptCount val="1"/>
                <c:pt idx="0">
                  <c:v>Only as induction training</c:v>
                </c:pt>
              </c:strCache>
            </c:strRef>
          </c:tx>
          <c:spPr>
            <a:solidFill>
              <a:schemeClr val="accent4"/>
            </a:solidFill>
            <a:ln>
              <a:noFill/>
            </a:ln>
            <a:effectLst/>
          </c:spPr>
          <c:invertIfNegative val="0"/>
          <c:dLbls>
            <c:dLbl>
              <c:idx val="0"/>
              <c:layout>
                <c:manualLayout>
                  <c:x val="1.614931974699399E-2"/>
                  <c:y val="4.6296296296294602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430-4638-99D0-A591E5332676}"/>
                </c:ext>
              </c:extLst>
            </c:dLbl>
            <c:dLbl>
              <c:idx val="1"/>
              <c:layout>
                <c:manualLayout>
                  <c:x val="1.3457766455828425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29C4-4AB6-B478-FBEC572E0ACF}"/>
                </c:ext>
              </c:extLst>
            </c:dLbl>
            <c:dLbl>
              <c:idx val="2"/>
              <c:layout>
                <c:manualLayout>
                  <c:x val="1.0766213164662562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29C4-4AB6-B478-FBEC572E0ACF}"/>
                </c:ext>
              </c:extLst>
            </c:dLbl>
            <c:dLbl>
              <c:idx val="3"/>
              <c:layout>
                <c:manualLayout>
                  <c:x val="1.6149319746993893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29C4-4AB6-B478-FBEC572E0ACF}"/>
                </c:ext>
              </c:extLst>
            </c:dLbl>
            <c:dLbl>
              <c:idx val="4"/>
              <c:layout>
                <c:manualLayout>
                  <c:x val="1.614931974699399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29C4-4AB6-B478-FBEC572E0ACF}"/>
                </c:ext>
              </c:extLst>
            </c:dLbl>
            <c:dLbl>
              <c:idx val="5"/>
              <c:layout>
                <c:manualLayout>
                  <c:x val="1.3457766455828326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29C4-4AB6-B478-FBEC572E0ACF}"/>
                </c:ext>
              </c:extLst>
            </c:dLbl>
            <c:dLbl>
              <c:idx val="6"/>
              <c:layout>
                <c:manualLayout>
                  <c:x val="1.3457766455828326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29C4-4AB6-B478-FBEC572E0ACF}"/>
                </c:ext>
              </c:extLst>
            </c:dLbl>
            <c:dLbl>
              <c:idx val="7"/>
              <c:layout>
                <c:manualLayout>
                  <c:x val="1.614931974699399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9C4-4AB6-B478-FBEC572E0ACF}"/>
                </c:ext>
              </c:extLst>
            </c:dLbl>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Undergraduate students</c:v>
                </c:pt>
                <c:pt idx="1">
                  <c:v>Professional staff</c:v>
                </c:pt>
                <c:pt idx="2">
                  <c:v>Teaching-only academics</c:v>
                </c:pt>
                <c:pt idx="3">
                  <c:v>Executive staff</c:v>
                </c:pt>
                <c:pt idx="4">
                  <c:v>Early-career researchers </c:v>
                </c:pt>
                <c:pt idx="5">
                  <c:v>Postgraduate students</c:v>
                </c:pt>
                <c:pt idx="6">
                  <c:v>Senior researchers</c:v>
                </c:pt>
                <c:pt idx="7">
                  <c:v>Mid-career researchers</c:v>
                </c:pt>
              </c:strCache>
            </c:strRef>
          </c:cat>
          <c:val>
            <c:numRef>
              <c:f>Sheet1!$E$2:$E$9</c:f>
              <c:numCache>
                <c:formatCode>0%\ \ \ \ \ \ \ \ </c:formatCode>
                <c:ptCount val="8"/>
                <c:pt idx="0">
                  <c:v>0.1226993865031</c:v>
                </c:pt>
                <c:pt idx="1">
                  <c:v>0.1045751633987</c:v>
                </c:pt>
                <c:pt idx="2">
                  <c:v>6.7796610169489999E-2</c:v>
                </c:pt>
                <c:pt idx="3">
                  <c:v>0.1074380165289</c:v>
                </c:pt>
                <c:pt idx="4">
                  <c:v>8.7378640776700003E-2</c:v>
                </c:pt>
                <c:pt idx="5">
                  <c:v>0.1246006389776</c:v>
                </c:pt>
                <c:pt idx="6">
                  <c:v>6.2962962962960001E-2</c:v>
                </c:pt>
                <c:pt idx="7">
                  <c:v>6.3604240282690003E-2</c:v>
                </c:pt>
              </c:numCache>
            </c:numRef>
          </c:val>
          <c:extLst>
            <c:ext xmlns:c16="http://schemas.microsoft.com/office/drawing/2014/chart" uri="{C3380CC4-5D6E-409C-BE32-E72D297353CC}">
              <c16:uniqueId val="{00000003-D20E-4B54-99CE-45A02E0B4E1F}"/>
            </c:ext>
          </c:extLst>
        </c:ser>
        <c:ser>
          <c:idx val="4"/>
          <c:order val="4"/>
          <c:tx>
            <c:strRef>
              <c:f>Sheet1!$F$1</c:f>
              <c:strCache>
                <c:ptCount val="1"/>
                <c:pt idx="0">
                  <c:v>Ad hoc</c:v>
                </c:pt>
              </c:strCache>
            </c:strRef>
          </c:tx>
          <c:spPr>
            <a:solidFill>
              <a:schemeClr val="accent5"/>
            </a:solidFill>
            <a:ln>
              <a:noFill/>
            </a:ln>
            <a:effectLst/>
          </c:spPr>
          <c:invertIfNegative val="0"/>
          <c:dLbls>
            <c:dLbl>
              <c:idx val="0"/>
              <c:layout>
                <c:manualLayout>
                  <c:x val="1.614931974699399E-2"/>
                  <c:y val="-1.6975112544026657E-16"/>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29C4-4AB6-B478-FBEC572E0ACF}"/>
                </c:ext>
              </c:extLst>
            </c:dLbl>
            <c:dLbl>
              <c:idx val="1"/>
              <c:layout>
                <c:manualLayout>
                  <c:x val="1.3457766455828227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29C4-4AB6-B478-FBEC572E0ACF}"/>
                </c:ext>
              </c:extLst>
            </c:dLbl>
            <c:dLbl>
              <c:idx val="2"/>
              <c:layout>
                <c:manualLayout>
                  <c:x val="1.614931974699399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29C4-4AB6-B478-FBEC572E0ACF}"/>
                </c:ext>
              </c:extLst>
            </c:dLbl>
            <c:dLbl>
              <c:idx val="3"/>
              <c:layout>
                <c:manualLayout>
                  <c:x val="1.6149319746993792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29C4-4AB6-B478-FBEC572E0ACF}"/>
                </c:ext>
              </c:extLst>
            </c:dLbl>
            <c:dLbl>
              <c:idx val="4"/>
              <c:layout>
                <c:manualLayout>
                  <c:x val="1.614931974699399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29C4-4AB6-B478-FBEC572E0ACF}"/>
                </c:ext>
              </c:extLst>
            </c:dLbl>
            <c:dLbl>
              <c:idx val="5"/>
              <c:layout>
                <c:manualLayout>
                  <c:x val="1.614931974699399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29C4-4AB6-B478-FBEC572E0ACF}"/>
                </c:ext>
              </c:extLst>
            </c:dLbl>
            <c:dLbl>
              <c:idx val="6"/>
              <c:layout>
                <c:manualLayout>
                  <c:x val="1.3457766455828326E-2"/>
                  <c:y val="-4.6296296296296294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29C4-4AB6-B478-FBEC572E0ACF}"/>
                </c:ext>
              </c:extLst>
            </c:dLbl>
            <c:dLbl>
              <c:idx val="7"/>
              <c:layout>
                <c:manualLayout>
                  <c:x val="1.3457766455828227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9C4-4AB6-B478-FBEC572E0ACF}"/>
                </c:ext>
              </c:extLst>
            </c:dLbl>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Undergraduate students</c:v>
                </c:pt>
                <c:pt idx="1">
                  <c:v>Professional staff</c:v>
                </c:pt>
                <c:pt idx="2">
                  <c:v>Teaching-only academics</c:v>
                </c:pt>
                <c:pt idx="3">
                  <c:v>Executive staff</c:v>
                </c:pt>
                <c:pt idx="4">
                  <c:v>Early-career researchers </c:v>
                </c:pt>
                <c:pt idx="5">
                  <c:v>Postgraduate students</c:v>
                </c:pt>
                <c:pt idx="6">
                  <c:v>Senior researchers</c:v>
                </c:pt>
                <c:pt idx="7">
                  <c:v>Mid-career researchers</c:v>
                </c:pt>
              </c:strCache>
            </c:strRef>
          </c:cat>
          <c:val>
            <c:numRef>
              <c:f>Sheet1!$F$2:$F$9</c:f>
              <c:numCache>
                <c:formatCode>0%\ \ \ \ \ \ \ \ </c:formatCode>
                <c:ptCount val="8"/>
                <c:pt idx="0">
                  <c:v>9.2024539877299999E-2</c:v>
                </c:pt>
                <c:pt idx="1">
                  <c:v>5.2287581699350001E-2</c:v>
                </c:pt>
                <c:pt idx="2">
                  <c:v>6.7796610169489999E-2</c:v>
                </c:pt>
                <c:pt idx="3">
                  <c:v>4.9586776859499998E-2</c:v>
                </c:pt>
                <c:pt idx="4">
                  <c:v>5.8252427184469997E-2</c:v>
                </c:pt>
                <c:pt idx="5">
                  <c:v>3.514376996805E-2</c:v>
                </c:pt>
                <c:pt idx="6">
                  <c:v>6.6666666666669996E-2</c:v>
                </c:pt>
                <c:pt idx="7">
                  <c:v>7.0671378091870005E-2</c:v>
                </c:pt>
              </c:numCache>
            </c:numRef>
          </c:val>
          <c:extLst>
            <c:ext xmlns:c16="http://schemas.microsoft.com/office/drawing/2014/chart" uri="{C3380CC4-5D6E-409C-BE32-E72D297353CC}">
              <c16:uniqueId val="{00000004-D20E-4B54-99CE-45A02E0B4E1F}"/>
            </c:ext>
          </c:extLst>
        </c:ser>
        <c:ser>
          <c:idx val="5"/>
          <c:order val="5"/>
          <c:tx>
            <c:strRef>
              <c:f>Sheet1!$G$1</c:f>
              <c:strCache>
                <c:ptCount val="1"/>
                <c:pt idx="0">
                  <c:v>I don't know</c:v>
                </c:pt>
              </c:strCache>
            </c:strRef>
          </c:tx>
          <c:spPr>
            <a:solidFill>
              <a:schemeClr val="accent6">
                <a:alpha val="70000"/>
              </a:schemeClr>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Undergraduate students</c:v>
                </c:pt>
                <c:pt idx="1">
                  <c:v>Professional staff</c:v>
                </c:pt>
                <c:pt idx="2">
                  <c:v>Teaching-only academics</c:v>
                </c:pt>
                <c:pt idx="3">
                  <c:v>Executive staff</c:v>
                </c:pt>
                <c:pt idx="4">
                  <c:v>Early-career researchers </c:v>
                </c:pt>
                <c:pt idx="5">
                  <c:v>Postgraduate students</c:v>
                </c:pt>
                <c:pt idx="6">
                  <c:v>Senior researchers</c:v>
                </c:pt>
                <c:pt idx="7">
                  <c:v>Mid-career researchers</c:v>
                </c:pt>
              </c:strCache>
            </c:strRef>
          </c:cat>
          <c:val>
            <c:numRef>
              <c:f>Sheet1!$G$2:$G$9</c:f>
              <c:numCache>
                <c:formatCode>0%\ \ \ \ \ \ \ \ </c:formatCode>
                <c:ptCount val="8"/>
                <c:pt idx="0">
                  <c:v>0.1779141104294</c:v>
                </c:pt>
                <c:pt idx="1">
                  <c:v>0.1830065359477</c:v>
                </c:pt>
                <c:pt idx="2">
                  <c:v>0.18079096045199999</c:v>
                </c:pt>
                <c:pt idx="3">
                  <c:v>0.1570247933884</c:v>
                </c:pt>
                <c:pt idx="4">
                  <c:v>0.16828478964400001</c:v>
                </c:pt>
                <c:pt idx="5">
                  <c:v>0.13738019169330001</c:v>
                </c:pt>
                <c:pt idx="6">
                  <c:v>0.162962962963</c:v>
                </c:pt>
                <c:pt idx="7">
                  <c:v>0.1625441696113</c:v>
                </c:pt>
              </c:numCache>
            </c:numRef>
          </c:val>
          <c:extLst>
            <c:ext xmlns:c16="http://schemas.microsoft.com/office/drawing/2014/chart" uri="{C3380CC4-5D6E-409C-BE32-E72D297353CC}">
              <c16:uniqueId val="{00000001-FC24-4E25-B405-20CDF29809E3}"/>
            </c:ext>
          </c:extLst>
        </c:ser>
        <c:dLbls>
          <c:dLblPos val="ctr"/>
          <c:showLegendKey val="0"/>
          <c:showVal val="1"/>
          <c:showCatName val="0"/>
          <c:showSerName val="0"/>
          <c:showPercent val="0"/>
          <c:showBubbleSize val="0"/>
        </c:dLbls>
        <c:gapWidth val="50"/>
        <c:overlap val="100"/>
        <c:axId val="343250640"/>
        <c:axId val="343240240"/>
      </c:barChart>
      <c:catAx>
        <c:axId val="343250640"/>
        <c:scaling>
          <c:orientation val="minMax"/>
        </c:scaling>
        <c:delete val="0"/>
        <c:axPos val="l"/>
        <c:numFmt formatCode="General" sourceLinked="1"/>
        <c:majorTickMark val="none"/>
        <c:minorTickMark val="none"/>
        <c:tickLblPos val="nextTo"/>
        <c:spPr>
          <a:noFill/>
          <a:ln w="9525" cap="flat" cmpd="sng" algn="ctr">
            <a:solidFill>
              <a:schemeClr val="bg2"/>
            </a:solidFill>
            <a:round/>
            <a:headEnd type="none" w="sm" len="sm"/>
            <a:tailEnd type="none" w="sm" len="sm"/>
          </a:ln>
          <a:effectLst/>
        </c:spPr>
        <c:txPr>
          <a:bodyPr rot="-60000000" spcFirstLastPara="1" vertOverflow="ellipsis" vert="horz" wrap="square" anchor="ctr" anchorCtr="1"/>
          <a:lstStyle/>
          <a:p>
            <a:pPr>
              <a:defRPr sz="1000" b="0" i="0" u="none" strike="noStrike" kern="1200" baseline="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343240240"/>
        <c:crosses val="autoZero"/>
        <c:auto val="1"/>
        <c:lblAlgn val="ctr"/>
        <c:lblOffset val="100"/>
        <c:noMultiLvlLbl val="0"/>
      </c:catAx>
      <c:valAx>
        <c:axId val="343240240"/>
        <c:scaling>
          <c:orientation val="minMax"/>
          <c:max val="1"/>
        </c:scaling>
        <c:delete val="1"/>
        <c:axPos val="b"/>
        <c:numFmt formatCode="0%\ \ \ \ \ \ \ \ " sourceLinked="1"/>
        <c:majorTickMark val="out"/>
        <c:minorTickMark val="none"/>
        <c:tickLblPos val="nextTo"/>
        <c:crossAx val="343250640"/>
        <c:crosses val="autoZero"/>
        <c:crossBetween val="between"/>
      </c:valAx>
      <c:spPr>
        <a:noFill/>
        <a:ln>
          <a:noFill/>
        </a:ln>
        <a:effectLst/>
      </c:spPr>
    </c:plotArea>
    <c:legend>
      <c:legendPos val="b"/>
      <c:layout>
        <c:manualLayout>
          <c:xMode val="edge"/>
          <c:yMode val="edge"/>
          <c:x val="3.6635152674333149E-2"/>
          <c:y val="4.4138232720909887E-2"/>
          <c:w val="0.96058940730369058"/>
          <c:h val="0.1759142607174103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alibri" panose="020F0502020204030204" pitchFamily="34" charset="0"/>
          <a:ea typeface="Calibri" panose="020F0502020204030204" pitchFamily="34" charset="0"/>
          <a:cs typeface="Calibri" panose="020F0502020204030204" pitchFamily="34"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458384399428335E-2"/>
          <c:y val="0.13058622189178953"/>
          <c:w val="0.55328549282736295"/>
          <c:h val="0.70531443320661547"/>
        </c:manualLayout>
      </c:layout>
      <c:pieChart>
        <c:varyColors val="1"/>
        <c:ser>
          <c:idx val="0"/>
          <c:order val="0"/>
          <c:tx>
            <c:strRef>
              <c:f>Sheet1!$B$1</c:f>
              <c:strCache>
                <c:ptCount val="1"/>
                <c:pt idx="0">
                  <c:v>Frequency</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468-4982-89F6-B3B728A8281E}"/>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2-3AED-47F3-94ED-2A1FDFFF171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3-3AED-47F3-94ED-2A1FDFFF171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468-4982-89F6-B3B728A8281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4-3AED-47F3-94ED-2A1FDFFF1714}"/>
              </c:ext>
            </c:extLst>
          </c:dPt>
          <c:dLbls>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5"/>
                <c:pt idx="0">
                  <c:v>At least once every two years</c:v>
                </c:pt>
                <c:pt idx="1">
                  <c:v>I dont know/other</c:v>
                </c:pt>
                <c:pt idx="2">
                  <c:v>At least once a year</c:v>
                </c:pt>
                <c:pt idx="3">
                  <c:v>Only once as induction training</c:v>
                </c:pt>
                <c:pt idx="4">
                  <c:v>Ad Hoc</c:v>
                </c:pt>
              </c:strCache>
            </c:strRef>
          </c:cat>
          <c:val>
            <c:numRef>
              <c:f>Sheet1!$B$2:$B$6</c:f>
              <c:numCache>
                <c:formatCode>0%</c:formatCode>
                <c:ptCount val="5"/>
                <c:pt idx="0">
                  <c:v>0.27</c:v>
                </c:pt>
                <c:pt idx="1">
                  <c:v>0.26</c:v>
                </c:pt>
                <c:pt idx="2">
                  <c:v>0.19</c:v>
                </c:pt>
                <c:pt idx="3">
                  <c:v>0.17</c:v>
                </c:pt>
                <c:pt idx="4">
                  <c:v>0.11</c:v>
                </c:pt>
              </c:numCache>
            </c:numRef>
          </c:val>
          <c:extLst>
            <c:ext xmlns:c16="http://schemas.microsoft.com/office/drawing/2014/chart" uri="{C3380CC4-5D6E-409C-BE32-E72D297353CC}">
              <c16:uniqueId val="{00000000-3AED-47F3-94ED-2A1FDFFF1714}"/>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alibri" panose="020F0502020204030204" pitchFamily="34" charset="0"/>
          <a:ea typeface="Calibri" panose="020F0502020204030204" pitchFamily="34" charset="0"/>
          <a:cs typeface="Calibri" panose="020F0502020204030204" pitchFamily="34" charset="0"/>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598103858729897"/>
          <c:y val="0"/>
          <c:w val="0.38157265093892867"/>
          <c:h val="0.93998015445338334"/>
        </c:manualLayout>
      </c:layout>
      <c:barChart>
        <c:barDir val="bar"/>
        <c:grouping val="clustered"/>
        <c:varyColors val="0"/>
        <c:ser>
          <c:idx val="0"/>
          <c:order val="0"/>
          <c:tx>
            <c:strRef>
              <c:f>Sheet1!$B$1</c:f>
              <c:strCache>
                <c:ptCount val="1"/>
                <c:pt idx="0">
                  <c:v>%</c:v>
                </c:pt>
              </c:strCache>
            </c:strRef>
          </c:tx>
          <c:spPr>
            <a:solidFill>
              <a:schemeClr val="accent1"/>
            </a:solidFill>
            <a:ln>
              <a:noFill/>
            </a:ln>
            <a:effectLst/>
          </c:spPr>
          <c:invertIfNegative val="0"/>
          <c:dPt>
            <c:idx val="0"/>
            <c:invertIfNegative val="0"/>
            <c:bubble3D val="0"/>
            <c:spPr>
              <a:solidFill>
                <a:srgbClr val="004E77"/>
              </a:solidFill>
              <a:ln>
                <a:noFill/>
              </a:ln>
              <a:effectLst/>
            </c:spPr>
            <c:extLst>
              <c:ext xmlns:c16="http://schemas.microsoft.com/office/drawing/2014/chart" uri="{C3380CC4-5D6E-409C-BE32-E72D297353CC}">
                <c16:uniqueId val="{00000000-6379-46CB-B9A5-1438BEB79959}"/>
              </c:ext>
            </c:extLst>
          </c:dPt>
          <c:dPt>
            <c:idx val="1"/>
            <c:invertIfNegative val="0"/>
            <c:bubble3D val="0"/>
            <c:spPr>
              <a:solidFill>
                <a:srgbClr val="005B8A"/>
              </a:solidFill>
              <a:ln>
                <a:noFill/>
              </a:ln>
              <a:effectLst/>
            </c:spPr>
            <c:extLst>
              <c:ext xmlns:c16="http://schemas.microsoft.com/office/drawing/2014/chart" uri="{C3380CC4-5D6E-409C-BE32-E72D297353CC}">
                <c16:uniqueId val="{00000001-6379-46CB-B9A5-1438BEB79959}"/>
              </c:ext>
            </c:extLst>
          </c:dPt>
          <c:dPt>
            <c:idx val="2"/>
            <c:invertIfNegative val="0"/>
            <c:bubble3D val="0"/>
            <c:spPr>
              <a:solidFill>
                <a:srgbClr val="00669A"/>
              </a:solidFill>
              <a:ln>
                <a:noFill/>
              </a:ln>
              <a:effectLst/>
            </c:spPr>
            <c:extLst>
              <c:ext xmlns:c16="http://schemas.microsoft.com/office/drawing/2014/chart" uri="{C3380CC4-5D6E-409C-BE32-E72D297353CC}">
                <c16:uniqueId val="{00000002-6379-46CB-B9A5-1438BEB79959}"/>
              </c:ext>
            </c:extLst>
          </c:dPt>
          <c:dPt>
            <c:idx val="3"/>
            <c:invertIfNegative val="0"/>
            <c:bubble3D val="0"/>
            <c:spPr>
              <a:solidFill>
                <a:srgbClr val="0070A8"/>
              </a:solidFill>
              <a:ln>
                <a:noFill/>
              </a:ln>
              <a:effectLst/>
            </c:spPr>
            <c:extLst>
              <c:ext xmlns:c16="http://schemas.microsoft.com/office/drawing/2014/chart" uri="{C3380CC4-5D6E-409C-BE32-E72D297353CC}">
                <c16:uniqueId val="{00000003-6379-46CB-B9A5-1438BEB79959}"/>
              </c:ext>
            </c:extLst>
          </c:dPt>
          <c:dPt>
            <c:idx val="4"/>
            <c:invertIfNegative val="0"/>
            <c:bubble3D val="0"/>
            <c:spPr>
              <a:solidFill>
                <a:srgbClr val="7396BB"/>
              </a:solidFill>
              <a:ln>
                <a:noFill/>
              </a:ln>
              <a:effectLst/>
            </c:spPr>
            <c:extLst>
              <c:ext xmlns:c16="http://schemas.microsoft.com/office/drawing/2014/chart" uri="{C3380CC4-5D6E-409C-BE32-E72D297353CC}">
                <c16:uniqueId val="{00000004-6379-46CB-B9A5-1438BEB79959}"/>
              </c:ext>
            </c:extLst>
          </c:dPt>
          <c:dPt>
            <c:idx val="5"/>
            <c:invertIfNegative val="0"/>
            <c:bubble3D val="0"/>
            <c:spPr>
              <a:solidFill>
                <a:srgbClr val="A0B4CC"/>
              </a:solidFill>
              <a:ln>
                <a:noFill/>
              </a:ln>
              <a:effectLst/>
            </c:spPr>
            <c:extLst>
              <c:ext xmlns:c16="http://schemas.microsoft.com/office/drawing/2014/chart" uri="{C3380CC4-5D6E-409C-BE32-E72D297353CC}">
                <c16:uniqueId val="{00000005-6379-46CB-B9A5-1438BEB79959}"/>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6-6379-46CB-B9A5-1438BEB79959}"/>
              </c:ext>
            </c:extLst>
          </c:dPt>
          <c:dLbls>
            <c:dLbl>
              <c:idx val="0"/>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6379-46CB-B9A5-1438BEB79959}"/>
                </c:ext>
              </c:extLst>
            </c:dLbl>
            <c:dLbl>
              <c:idx val="1"/>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379-46CB-B9A5-1438BEB79959}"/>
                </c:ext>
              </c:extLst>
            </c:dLbl>
            <c:dLbl>
              <c:idx val="2"/>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6379-46CB-B9A5-1438BEB79959}"/>
                </c:ext>
              </c:extLst>
            </c:dLbl>
            <c:dLbl>
              <c:idx val="3"/>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6379-46CB-B9A5-1438BEB79959}"/>
                </c:ext>
              </c:extLst>
            </c:dLbl>
            <c:dLbl>
              <c:idx val="4"/>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6379-46CB-B9A5-1438BEB79959}"/>
                </c:ext>
              </c:extLst>
            </c:dLbl>
            <c:dLbl>
              <c:idx val="5"/>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6379-46CB-B9A5-1438BEB79959}"/>
                </c:ext>
              </c:extLst>
            </c:dLbl>
            <c:dLbl>
              <c:idx val="6"/>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6379-46CB-B9A5-1438BEB79959}"/>
                </c:ext>
              </c:extLst>
            </c:dLbl>
            <c:spPr>
              <a:noFill/>
              <a:ln>
                <a:noFill/>
              </a:ln>
              <a:effectLst/>
            </c:spPr>
            <c:txPr>
              <a:bodyPr wrap="square" lIns="38100" tIns="19050" rIns="38100" bIns="19050" anchor="ctr">
                <a:spAutoFit/>
              </a:bodyPr>
              <a:lstStyle/>
              <a:p>
                <a:pPr>
                  <a:defRPr sz="105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Reviewed group work</c:v>
                </c:pt>
                <c:pt idx="1">
                  <c:v>Project work</c:v>
                </c:pt>
                <c:pt idx="2">
                  <c:v>Other</c:v>
                </c:pt>
                <c:pt idx="3">
                  <c:v>Mandatory test that requires a pass to maintain position within institute</c:v>
                </c:pt>
                <c:pt idx="4">
                  <c:v>In-training discussions</c:v>
                </c:pt>
                <c:pt idx="5">
                  <c:v>Simple test for self awareness of knowledge</c:v>
                </c:pt>
                <c:pt idx="6">
                  <c:v>There is no assessment on completion of the training</c:v>
                </c:pt>
              </c:strCache>
            </c:strRef>
          </c:cat>
          <c:val>
            <c:numRef>
              <c:f>Sheet1!$B$2:$B$8</c:f>
              <c:numCache>
                <c:formatCode>0%</c:formatCode>
                <c:ptCount val="7"/>
                <c:pt idx="0">
                  <c:v>0.03</c:v>
                </c:pt>
                <c:pt idx="1">
                  <c:v>0.03</c:v>
                </c:pt>
                <c:pt idx="2">
                  <c:v>0.03</c:v>
                </c:pt>
                <c:pt idx="3">
                  <c:v>7.0000000000000007E-2</c:v>
                </c:pt>
                <c:pt idx="4">
                  <c:v>0.09</c:v>
                </c:pt>
                <c:pt idx="5">
                  <c:v>0.11</c:v>
                </c:pt>
                <c:pt idx="6">
                  <c:v>0.08</c:v>
                </c:pt>
              </c:numCache>
            </c:numRef>
          </c:val>
          <c:extLst>
            <c:ext xmlns:c16="http://schemas.microsoft.com/office/drawing/2014/chart" uri="{C3380CC4-5D6E-409C-BE32-E72D297353CC}">
              <c16:uniqueId val="{00000007-6379-46CB-B9A5-1438BEB79959}"/>
            </c:ext>
          </c:extLst>
        </c:ser>
        <c:dLbls>
          <c:showLegendKey val="0"/>
          <c:showVal val="1"/>
          <c:showCatName val="0"/>
          <c:showSerName val="0"/>
          <c:showPercent val="0"/>
          <c:showBubbleSize val="0"/>
        </c:dLbls>
        <c:gapWidth val="60"/>
        <c:axId val="1"/>
        <c:axId val="2"/>
      </c:barChart>
      <c:catAx>
        <c:axId val="1"/>
        <c:scaling>
          <c:orientation val="minMax"/>
        </c:scaling>
        <c:delete val="0"/>
        <c:axPos val="l"/>
        <c:numFmt formatCode="General" sourceLinked="0"/>
        <c:majorTickMark val="none"/>
        <c:minorTickMark val="none"/>
        <c:tickLblPos val="nextTo"/>
        <c:spPr>
          <a:noFill/>
          <a:ln>
            <a:solidFill>
              <a:srgbClr val="D9D9D9"/>
            </a:solidFill>
            <a:prstDash val="solid"/>
          </a:ln>
          <a:effectLst/>
        </c:spPr>
        <c:txPr>
          <a:bodyPr rot="0" spcFirstLastPara="1" vertOverflow="ellipsis" vert="horz" wrap="square" anchor="t" anchorCtr="1"/>
          <a:lstStyle/>
          <a:p>
            <a:pPr>
              <a:defRPr sz="105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ctr"/>
        <c:lblOffset val="100"/>
        <c:noMultiLvlLbl val="0"/>
      </c:catAx>
      <c:valAx>
        <c:axId val="2"/>
        <c:scaling>
          <c:orientation val="minMax"/>
        </c:scaling>
        <c:delete val="1"/>
        <c:axPos val="b"/>
        <c:numFmt formatCode="0%" sourceLinked="0"/>
        <c:majorTickMark val="none"/>
        <c:minorTickMark val="none"/>
        <c:tickLblPos val="nextTo"/>
        <c:crossAx val="1"/>
        <c:crosses val="autoZero"/>
        <c:crossBetween val="between"/>
      </c:valAx>
    </c:plotArea>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solidFill>
    <a:ln>
      <a:noFill/>
    </a:ln>
    <a:effectLst/>
  </c:spPr>
  <c:txPr>
    <a:bodyPr/>
    <a:lstStyle/>
    <a:p>
      <a:pPr>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73049612616713266"/>
          <c:y val="1.7724407684514065E-2"/>
          <c:w val="0.26637056317507518"/>
          <c:h val="0.9297538675863144"/>
        </c:manualLayout>
      </c:layout>
      <c:barChart>
        <c:barDir val="bar"/>
        <c:grouping val="clustered"/>
        <c:varyColors val="0"/>
        <c:ser>
          <c:idx val="0"/>
          <c:order val="0"/>
          <c:tx>
            <c:strRef>
              <c:f>Sheet1!$B$1</c:f>
              <c:strCache>
                <c:ptCount val="1"/>
                <c:pt idx="0">
                  <c:v>%</c:v>
                </c:pt>
              </c:strCache>
            </c:strRef>
          </c:tx>
          <c:spPr>
            <a:solidFill>
              <a:schemeClr val="accent1"/>
            </a:solidFill>
            <a:ln>
              <a:noFill/>
            </a:ln>
            <a:effectLst/>
          </c:spPr>
          <c:invertIfNegative val="0"/>
          <c:dPt>
            <c:idx val="0"/>
            <c:invertIfNegative val="0"/>
            <c:bubble3D val="0"/>
            <c:spPr>
              <a:solidFill>
                <a:srgbClr val="773201"/>
              </a:solidFill>
              <a:ln>
                <a:noFill/>
              </a:ln>
              <a:effectLst/>
            </c:spPr>
            <c:extLst>
              <c:ext xmlns:c16="http://schemas.microsoft.com/office/drawing/2014/chart" uri="{C3380CC4-5D6E-409C-BE32-E72D297353CC}">
                <c16:uniqueId val="{00000000-688E-43A7-858C-94CB3233ED81}"/>
              </c:ext>
            </c:extLst>
          </c:dPt>
          <c:dPt>
            <c:idx val="1"/>
            <c:invertIfNegative val="0"/>
            <c:bubble3D val="0"/>
            <c:spPr>
              <a:solidFill>
                <a:srgbClr val="004545"/>
              </a:solidFill>
              <a:ln>
                <a:noFill/>
              </a:ln>
              <a:effectLst/>
            </c:spPr>
            <c:extLst>
              <c:ext xmlns:c16="http://schemas.microsoft.com/office/drawing/2014/chart" uri="{C3380CC4-5D6E-409C-BE32-E72D297353CC}">
                <c16:uniqueId val="{00000001-688E-43A7-858C-94CB3233ED81}"/>
              </c:ext>
            </c:extLst>
          </c:dPt>
          <c:dPt>
            <c:idx val="2"/>
            <c:invertIfNegative val="0"/>
            <c:bubble3D val="0"/>
            <c:spPr>
              <a:solidFill>
                <a:srgbClr val="483665"/>
              </a:solidFill>
              <a:ln>
                <a:noFill/>
              </a:ln>
              <a:effectLst/>
            </c:spPr>
            <c:extLst>
              <c:ext xmlns:c16="http://schemas.microsoft.com/office/drawing/2014/chart" uri="{C3380CC4-5D6E-409C-BE32-E72D297353CC}">
                <c16:uniqueId val="{00000002-688E-43A7-858C-94CB3233ED81}"/>
              </c:ext>
            </c:extLst>
          </c:dPt>
          <c:dPt>
            <c:idx val="3"/>
            <c:invertIfNegative val="0"/>
            <c:bubble3D val="0"/>
            <c:spPr>
              <a:solidFill>
                <a:srgbClr val="720E0E"/>
              </a:solidFill>
              <a:ln>
                <a:noFill/>
              </a:ln>
              <a:effectLst/>
            </c:spPr>
            <c:extLst>
              <c:ext xmlns:c16="http://schemas.microsoft.com/office/drawing/2014/chart" uri="{C3380CC4-5D6E-409C-BE32-E72D297353CC}">
                <c16:uniqueId val="{00000003-688E-43A7-858C-94CB3233ED81}"/>
              </c:ext>
            </c:extLst>
          </c:dPt>
          <c:dPt>
            <c:idx val="4"/>
            <c:invertIfNegative val="0"/>
            <c:bubble3D val="0"/>
            <c:spPr>
              <a:solidFill>
                <a:srgbClr val="011E2D"/>
              </a:solidFill>
              <a:ln>
                <a:noFill/>
              </a:ln>
              <a:effectLst/>
            </c:spPr>
            <c:extLst>
              <c:ext xmlns:c16="http://schemas.microsoft.com/office/drawing/2014/chart" uri="{C3380CC4-5D6E-409C-BE32-E72D297353CC}">
                <c16:uniqueId val="{00000004-688E-43A7-858C-94CB3233ED81}"/>
              </c:ext>
            </c:extLst>
          </c:dPt>
          <c:dPt>
            <c:idx val="5"/>
            <c:invertIfNegative val="0"/>
            <c:bubble3D val="0"/>
            <c:spPr>
              <a:solidFill>
                <a:srgbClr val="004365"/>
              </a:solidFill>
              <a:ln>
                <a:noFill/>
              </a:ln>
              <a:effectLst/>
            </c:spPr>
            <c:extLst>
              <c:ext xmlns:c16="http://schemas.microsoft.com/office/drawing/2014/chart" uri="{C3380CC4-5D6E-409C-BE32-E72D297353CC}">
                <c16:uniqueId val="{00000005-688E-43A7-858C-94CB3233ED81}"/>
              </c:ext>
            </c:extLst>
          </c:dPt>
          <c:dPt>
            <c:idx val="6"/>
            <c:invertIfNegative val="0"/>
            <c:bubble3D val="0"/>
            <c:spPr>
              <a:solidFill>
                <a:schemeClr val="accent6"/>
              </a:solidFill>
              <a:ln>
                <a:noFill/>
              </a:ln>
              <a:effectLst/>
            </c:spPr>
            <c:extLst>
              <c:ext xmlns:c16="http://schemas.microsoft.com/office/drawing/2014/chart" uri="{C3380CC4-5D6E-409C-BE32-E72D297353CC}">
                <c16:uniqueId val="{00000006-688E-43A7-858C-94CB3233ED81}"/>
              </c:ext>
            </c:extLst>
          </c:dPt>
          <c:dPt>
            <c:idx val="7"/>
            <c:invertIfNegative val="0"/>
            <c:bubble3D val="0"/>
            <c:spPr>
              <a:solidFill>
                <a:schemeClr val="accent5"/>
              </a:solidFill>
              <a:ln>
                <a:noFill/>
              </a:ln>
              <a:effectLst/>
            </c:spPr>
            <c:extLst>
              <c:ext xmlns:c16="http://schemas.microsoft.com/office/drawing/2014/chart" uri="{C3380CC4-5D6E-409C-BE32-E72D297353CC}">
                <c16:uniqueId val="{00000007-688E-43A7-858C-94CB3233ED81}"/>
              </c:ext>
            </c:extLst>
          </c:dPt>
          <c:dPt>
            <c:idx val="8"/>
            <c:invertIfNegative val="0"/>
            <c:bubble3D val="0"/>
            <c:spPr>
              <a:solidFill>
                <a:schemeClr val="accent4"/>
              </a:solidFill>
              <a:ln>
                <a:noFill/>
              </a:ln>
              <a:effectLst/>
            </c:spPr>
            <c:extLst>
              <c:ext xmlns:c16="http://schemas.microsoft.com/office/drawing/2014/chart" uri="{C3380CC4-5D6E-409C-BE32-E72D297353CC}">
                <c16:uniqueId val="{00000008-688E-43A7-858C-94CB3233ED81}"/>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9-688E-43A7-858C-94CB3233ED81}"/>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0A-688E-43A7-858C-94CB3233ED81}"/>
              </c:ext>
            </c:extLst>
          </c:dPt>
          <c:dLbls>
            <c:dLbl>
              <c:idx val="0"/>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688E-43A7-858C-94CB3233ED81}"/>
                </c:ext>
              </c:extLst>
            </c:dLbl>
            <c:dLbl>
              <c:idx val="1"/>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88E-43A7-858C-94CB3233ED81}"/>
                </c:ext>
              </c:extLst>
            </c:dLbl>
            <c:dLbl>
              <c:idx val="2"/>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688E-43A7-858C-94CB3233ED81}"/>
                </c:ext>
              </c:extLst>
            </c:dLbl>
            <c:dLbl>
              <c:idx val="3"/>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688E-43A7-858C-94CB3233ED81}"/>
                </c:ext>
              </c:extLst>
            </c:dLbl>
            <c:dLbl>
              <c:idx val="4"/>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688E-43A7-858C-94CB3233ED81}"/>
                </c:ext>
              </c:extLst>
            </c:dLbl>
            <c:dLbl>
              <c:idx val="5"/>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688E-43A7-858C-94CB3233ED81}"/>
                </c:ext>
              </c:extLst>
            </c:dLbl>
            <c:dLbl>
              <c:idx val="6"/>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688E-43A7-858C-94CB3233ED81}"/>
                </c:ext>
              </c:extLst>
            </c:dLbl>
            <c:dLbl>
              <c:idx val="7"/>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688E-43A7-858C-94CB3233ED81}"/>
                </c:ext>
              </c:extLst>
            </c:dLbl>
            <c:dLbl>
              <c:idx val="8"/>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688E-43A7-858C-94CB3233ED81}"/>
                </c:ext>
              </c:extLst>
            </c:dLbl>
            <c:dLbl>
              <c:idx val="9"/>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688E-43A7-858C-94CB3233ED81}"/>
                </c:ext>
              </c:extLst>
            </c:dLbl>
            <c:dLbl>
              <c:idx val="10"/>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A-688E-43A7-858C-94CB3233ED81}"/>
                </c:ext>
              </c:extLst>
            </c:dLbl>
            <c:dLbl>
              <c:idx val="11"/>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688E-43A7-858C-94CB3233ED81}"/>
                </c:ext>
              </c:extLst>
            </c:dLbl>
            <c:spPr>
              <a:noFill/>
              <a:ln>
                <a:noFill/>
              </a:ln>
              <a:effectLst/>
            </c:spPr>
            <c:txPr>
              <a:bodyPr wrap="square" lIns="38100" tIns="19050" rIns="38100" bIns="19050" anchor="ctr">
                <a:spAutoFit/>
              </a:bodyPr>
              <a:lstStyle/>
              <a:p>
                <a:pPr>
                  <a:defRPr>
                    <a:solidFill>
                      <a:schemeClr val="accent2"/>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Sheet1!$A$2:$A$27</c:f>
              <c:strCache>
                <c:ptCount val="12"/>
                <c:pt idx="0">
                  <c:v>Other</c:v>
                </c:pt>
                <c:pt idx="1">
                  <c:v>Develop written declarations about commitments to integrity to be signed by staff</c:v>
                </c:pt>
                <c:pt idx="2">
                  <c:v>Conduct audits to maintain record keeping &amp; responsible research practice</c:v>
                </c:pt>
                <c:pt idx="3">
                  <c:v>Provides reporting checklists</c:v>
                </c:pt>
                <c:pt idx="4">
                  <c:v>Develop its own definition of research integrity for internal clarity &amp; consistency </c:v>
                </c:pt>
                <c:pt idx="5">
                  <c:v>Provide effective mentoring programmes to address quality &amp; career development</c:v>
                </c:pt>
                <c:pt idx="6">
                  <c:v>Provides an anonymised system to 'speak out' about bad practices and behaviours</c:v>
                </c:pt>
                <c:pt idx="7">
                  <c:v>Provides sufficient material resources to ensure good research practices</c:v>
                </c:pt>
                <c:pt idx="8">
                  <c:v>Provides recommended data repositories for open sharing</c:v>
                </c:pt>
                <c:pt idx="9">
                  <c:v>Provides support for attendance to external conferences and workshops</c:v>
                </c:pt>
                <c:pt idx="10">
                  <c:v>Provides established policies regarding research integrity</c:v>
                </c:pt>
                <c:pt idx="11">
                  <c:v>My institution actively encourages open access publishing</c:v>
                </c:pt>
              </c:strCache>
            </c:strRef>
          </c:cat>
          <c:val>
            <c:numRef>
              <c:f>Sheet1!$B$2:$B$13</c:f>
              <c:numCache>
                <c:formatCode>0%</c:formatCode>
                <c:ptCount val="12"/>
                <c:pt idx="0">
                  <c:v>4.4526901669759998E-2</c:v>
                </c:pt>
                <c:pt idx="1">
                  <c:v>7.7922077922080002E-2</c:v>
                </c:pt>
                <c:pt idx="2">
                  <c:v>8.5343228200370005E-2</c:v>
                </c:pt>
                <c:pt idx="3">
                  <c:v>8.8126159554729994E-2</c:v>
                </c:pt>
                <c:pt idx="4">
                  <c:v>0.1224489795918</c:v>
                </c:pt>
                <c:pt idx="5">
                  <c:v>0.12801484230060001</c:v>
                </c:pt>
                <c:pt idx="6">
                  <c:v>0.14564007421149999</c:v>
                </c:pt>
                <c:pt idx="7">
                  <c:v>0.178107606679</c:v>
                </c:pt>
                <c:pt idx="8">
                  <c:v>0.2096474953618</c:v>
                </c:pt>
                <c:pt idx="9">
                  <c:v>0.2263450834879</c:v>
                </c:pt>
                <c:pt idx="10">
                  <c:v>0.26530612244899998</c:v>
                </c:pt>
                <c:pt idx="11">
                  <c:v>0.34415584415579997</c:v>
                </c:pt>
              </c:numCache>
            </c:numRef>
          </c:val>
          <c:extLst>
            <c:ext xmlns:c16="http://schemas.microsoft.com/office/drawing/2014/chart" uri="{C3380CC4-5D6E-409C-BE32-E72D297353CC}">
              <c16:uniqueId val="{0000000C-688E-43A7-858C-94CB3233ED81}"/>
            </c:ext>
          </c:extLst>
        </c:ser>
        <c:dLbls>
          <c:showLegendKey val="0"/>
          <c:showVal val="1"/>
          <c:showCatName val="0"/>
          <c:showSerName val="0"/>
          <c:showPercent val="0"/>
          <c:showBubbleSize val="0"/>
        </c:dLbls>
        <c:gapWidth val="50"/>
        <c:axId val="1"/>
        <c:axId val="2"/>
      </c:barChart>
      <c:catAx>
        <c:axId val="1"/>
        <c:scaling>
          <c:orientation val="minMax"/>
        </c:scaling>
        <c:delete val="0"/>
        <c:axPos val="l"/>
        <c:numFmt formatCode="General" sourceLinked="0"/>
        <c:majorTickMark val="none"/>
        <c:minorTickMark val="none"/>
        <c:tickLblPos val="nextTo"/>
        <c:spPr>
          <a:noFill/>
          <a:ln>
            <a:solidFill>
              <a:srgbClr val="D9D9D9"/>
            </a:solidFill>
            <a:prstDash val="solid"/>
          </a:ln>
          <a:effectLst/>
        </c:spPr>
        <c:txPr>
          <a:bodyPr rot="0" spcFirstLastPara="1" vertOverflow="ellipsis" vert="horz" wrap="square" anchor="ctr" anchorCtr="1"/>
          <a:lstStyle/>
          <a:p>
            <a:pPr>
              <a:defRPr sz="105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l"/>
        <c:lblOffset val="100"/>
        <c:noMultiLvlLbl val="0"/>
      </c:catAx>
      <c:valAx>
        <c:axId val="2"/>
        <c:scaling>
          <c:orientation val="minMax"/>
        </c:scaling>
        <c:delete val="1"/>
        <c:axPos val="b"/>
        <c:numFmt formatCode="0%" sourceLinked="0"/>
        <c:majorTickMark val="none"/>
        <c:minorTickMark val="none"/>
        <c:tickLblPos val="nextTo"/>
        <c:crossAx val="1"/>
        <c:crosses val="autoZero"/>
        <c:crossBetween val="between"/>
      </c:valAx>
    </c:plotArea>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53464219433593418"/>
          <c:y val="2.7796579914519455E-2"/>
          <c:w val="0.45976076068574745"/>
          <c:h val="0.91748543812899264"/>
        </c:manualLayout>
      </c:layout>
      <c:barChart>
        <c:barDir val="bar"/>
        <c:grouping val="clustered"/>
        <c:varyColors val="0"/>
        <c:ser>
          <c:idx val="0"/>
          <c:order val="0"/>
          <c:tx>
            <c:strRef>
              <c:f>Sheet1!$B$1</c:f>
              <c:strCache>
                <c:ptCount val="1"/>
                <c:pt idx="0">
                  <c:v>%</c:v>
                </c:pt>
              </c:strCache>
            </c:strRef>
          </c:tx>
          <c:spPr>
            <a:solidFill>
              <a:schemeClr val="accent1"/>
            </a:solidFill>
            <a:ln>
              <a:noFill/>
            </a:ln>
            <a:effectLst/>
          </c:spPr>
          <c:invertIfNegative val="0"/>
          <c:dPt>
            <c:idx val="0"/>
            <c:invertIfNegative val="0"/>
            <c:bubble3D val="0"/>
            <c:spPr>
              <a:solidFill>
                <a:srgbClr val="D1DAE5"/>
              </a:solidFill>
              <a:ln>
                <a:noFill/>
              </a:ln>
              <a:effectLst/>
            </c:spPr>
            <c:extLst>
              <c:ext xmlns:c16="http://schemas.microsoft.com/office/drawing/2014/chart" uri="{C3380CC4-5D6E-409C-BE32-E72D297353CC}">
                <c16:uniqueId val="{00000001-ABCC-40F4-8B7F-F2A64EFACB8A}"/>
              </c:ext>
            </c:extLst>
          </c:dPt>
          <c:dPt>
            <c:idx val="1"/>
            <c:invertIfNegative val="0"/>
            <c:bubble3D val="0"/>
            <c:spPr>
              <a:solidFill>
                <a:srgbClr val="CAD4E1"/>
              </a:solidFill>
              <a:ln>
                <a:noFill/>
              </a:ln>
              <a:effectLst/>
            </c:spPr>
            <c:extLst>
              <c:ext xmlns:c16="http://schemas.microsoft.com/office/drawing/2014/chart" uri="{C3380CC4-5D6E-409C-BE32-E72D297353CC}">
                <c16:uniqueId val="{00000003-ABCC-40F4-8B7F-F2A64EFACB8A}"/>
              </c:ext>
            </c:extLst>
          </c:dPt>
          <c:dPt>
            <c:idx val="2"/>
            <c:invertIfNegative val="0"/>
            <c:bubble3D val="0"/>
            <c:spPr>
              <a:solidFill>
                <a:srgbClr val="C2CEDD"/>
              </a:solidFill>
              <a:ln>
                <a:noFill/>
              </a:ln>
              <a:effectLst/>
            </c:spPr>
            <c:extLst>
              <c:ext xmlns:c16="http://schemas.microsoft.com/office/drawing/2014/chart" uri="{C3380CC4-5D6E-409C-BE32-E72D297353CC}">
                <c16:uniqueId val="{00000005-ABCC-40F4-8B7F-F2A64EFACB8A}"/>
              </c:ext>
            </c:extLst>
          </c:dPt>
          <c:dPt>
            <c:idx val="3"/>
            <c:invertIfNegative val="0"/>
            <c:bubble3D val="0"/>
            <c:spPr>
              <a:solidFill>
                <a:srgbClr val="C2CEDD"/>
              </a:solidFill>
              <a:ln>
                <a:noFill/>
              </a:ln>
              <a:effectLst/>
            </c:spPr>
            <c:extLst>
              <c:ext xmlns:c16="http://schemas.microsoft.com/office/drawing/2014/chart" uri="{C3380CC4-5D6E-409C-BE32-E72D297353CC}">
                <c16:uniqueId val="{00000007-ABCC-40F4-8B7F-F2A64EFACB8A}"/>
              </c:ext>
            </c:extLst>
          </c:dPt>
          <c:dPt>
            <c:idx val="4"/>
            <c:invertIfNegative val="0"/>
            <c:bubble3D val="0"/>
            <c:spPr>
              <a:solidFill>
                <a:srgbClr val="BAC7D8"/>
              </a:solidFill>
              <a:ln>
                <a:noFill/>
              </a:ln>
              <a:effectLst/>
            </c:spPr>
            <c:extLst>
              <c:ext xmlns:c16="http://schemas.microsoft.com/office/drawing/2014/chart" uri="{C3380CC4-5D6E-409C-BE32-E72D297353CC}">
                <c16:uniqueId val="{00000009-ABCC-40F4-8B7F-F2A64EFACB8A}"/>
              </c:ext>
            </c:extLst>
          </c:dPt>
          <c:dPt>
            <c:idx val="5"/>
            <c:invertIfNegative val="0"/>
            <c:bubble3D val="0"/>
            <c:spPr>
              <a:solidFill>
                <a:srgbClr val="A6B8CF"/>
              </a:solidFill>
              <a:ln>
                <a:noFill/>
              </a:ln>
              <a:effectLst/>
            </c:spPr>
            <c:extLst>
              <c:ext xmlns:c16="http://schemas.microsoft.com/office/drawing/2014/chart" uri="{C3380CC4-5D6E-409C-BE32-E72D297353CC}">
                <c16:uniqueId val="{0000000B-ABCC-40F4-8B7F-F2A64EFACB8A}"/>
              </c:ext>
            </c:extLst>
          </c:dPt>
          <c:dPt>
            <c:idx val="6"/>
            <c:invertIfNegative val="0"/>
            <c:bubble3D val="0"/>
            <c:spPr>
              <a:solidFill>
                <a:srgbClr val="A6B8CF"/>
              </a:solidFill>
              <a:ln>
                <a:noFill/>
              </a:ln>
              <a:effectLst/>
            </c:spPr>
            <c:extLst>
              <c:ext xmlns:c16="http://schemas.microsoft.com/office/drawing/2014/chart" uri="{C3380CC4-5D6E-409C-BE32-E72D297353CC}">
                <c16:uniqueId val="{0000000D-ABCC-40F4-8B7F-F2A64EFACB8A}"/>
              </c:ext>
            </c:extLst>
          </c:dPt>
          <c:dPt>
            <c:idx val="7"/>
            <c:invertIfNegative val="0"/>
            <c:bubble3D val="0"/>
            <c:spPr>
              <a:solidFill>
                <a:srgbClr val="9BB1CA"/>
              </a:solidFill>
              <a:ln>
                <a:noFill/>
              </a:ln>
              <a:effectLst/>
            </c:spPr>
            <c:extLst>
              <c:ext xmlns:c16="http://schemas.microsoft.com/office/drawing/2014/chart" uri="{C3380CC4-5D6E-409C-BE32-E72D297353CC}">
                <c16:uniqueId val="{0000000F-ABCC-40F4-8B7F-F2A64EFACB8A}"/>
              </c:ext>
            </c:extLst>
          </c:dPt>
          <c:dPt>
            <c:idx val="8"/>
            <c:invertIfNegative val="0"/>
            <c:bubble3D val="0"/>
            <c:spPr>
              <a:solidFill>
                <a:srgbClr val="90A9C6"/>
              </a:solidFill>
              <a:ln>
                <a:noFill/>
              </a:ln>
              <a:effectLst/>
            </c:spPr>
            <c:extLst>
              <c:ext xmlns:c16="http://schemas.microsoft.com/office/drawing/2014/chart" uri="{C3380CC4-5D6E-409C-BE32-E72D297353CC}">
                <c16:uniqueId val="{00000011-ABCC-40F4-8B7F-F2A64EFACB8A}"/>
              </c:ext>
            </c:extLst>
          </c:dPt>
          <c:dPt>
            <c:idx val="9"/>
            <c:invertIfNegative val="0"/>
            <c:bubble3D val="0"/>
            <c:spPr>
              <a:solidFill>
                <a:srgbClr val="84A1C1"/>
              </a:solidFill>
              <a:ln>
                <a:noFill/>
              </a:ln>
              <a:effectLst/>
            </c:spPr>
            <c:extLst>
              <c:ext xmlns:c16="http://schemas.microsoft.com/office/drawing/2014/chart" uri="{C3380CC4-5D6E-409C-BE32-E72D297353CC}">
                <c16:uniqueId val="{00000013-ABCC-40F4-8B7F-F2A64EFACB8A}"/>
              </c:ext>
            </c:extLst>
          </c:dPt>
          <c:dPt>
            <c:idx val="10"/>
            <c:invertIfNegative val="0"/>
            <c:bubble3D val="0"/>
            <c:spPr>
              <a:solidFill>
                <a:srgbClr val="7698BC"/>
              </a:solidFill>
              <a:ln>
                <a:noFill/>
              </a:ln>
              <a:effectLst/>
            </c:spPr>
            <c:extLst>
              <c:ext xmlns:c16="http://schemas.microsoft.com/office/drawing/2014/chart" uri="{C3380CC4-5D6E-409C-BE32-E72D297353CC}">
                <c16:uniqueId val="{00000015-ABCC-40F4-8B7F-F2A64EFACB8A}"/>
              </c:ext>
            </c:extLst>
          </c:dPt>
          <c:dPt>
            <c:idx val="11"/>
            <c:invertIfNegative val="0"/>
            <c:bubble3D val="0"/>
            <c:spPr>
              <a:solidFill>
                <a:srgbClr val="618CB5"/>
              </a:solidFill>
              <a:ln>
                <a:noFill/>
              </a:ln>
              <a:effectLst/>
            </c:spPr>
            <c:extLst>
              <c:ext xmlns:c16="http://schemas.microsoft.com/office/drawing/2014/chart" uri="{C3380CC4-5D6E-409C-BE32-E72D297353CC}">
                <c16:uniqueId val="{00000017-ABCC-40F4-8B7F-F2A64EFACB8A}"/>
              </c:ext>
            </c:extLst>
          </c:dPt>
          <c:dPt>
            <c:idx val="12"/>
            <c:invertIfNegative val="0"/>
            <c:bubble3D val="0"/>
            <c:spPr>
              <a:solidFill>
                <a:srgbClr val="4B81B0"/>
              </a:solidFill>
              <a:ln>
                <a:noFill/>
              </a:ln>
              <a:effectLst/>
            </c:spPr>
            <c:extLst>
              <c:ext xmlns:c16="http://schemas.microsoft.com/office/drawing/2014/chart" uri="{C3380CC4-5D6E-409C-BE32-E72D297353CC}">
                <c16:uniqueId val="{00000019-ABCC-40F4-8B7F-F2A64EFACB8A}"/>
              </c:ext>
            </c:extLst>
          </c:dPt>
          <c:dPt>
            <c:idx val="13"/>
            <c:invertIfNegative val="0"/>
            <c:bubble3D val="0"/>
            <c:spPr>
              <a:solidFill>
                <a:srgbClr val="2775AA"/>
              </a:solidFill>
              <a:ln>
                <a:noFill/>
              </a:ln>
              <a:effectLst/>
            </c:spPr>
            <c:extLst>
              <c:ext xmlns:c16="http://schemas.microsoft.com/office/drawing/2014/chart" uri="{C3380CC4-5D6E-409C-BE32-E72D297353CC}">
                <c16:uniqueId val="{0000001B-ABCC-40F4-8B7F-F2A64EFACB8A}"/>
              </c:ext>
            </c:extLst>
          </c:dPt>
          <c:dPt>
            <c:idx val="14"/>
            <c:invertIfNegative val="0"/>
            <c:bubble3D val="0"/>
            <c:spPr>
              <a:solidFill>
                <a:srgbClr val="006EA6"/>
              </a:solidFill>
              <a:ln>
                <a:noFill/>
              </a:ln>
              <a:effectLst/>
            </c:spPr>
            <c:extLst>
              <c:ext xmlns:c16="http://schemas.microsoft.com/office/drawing/2014/chart" uri="{C3380CC4-5D6E-409C-BE32-E72D297353CC}">
                <c16:uniqueId val="{0000001D-ABCC-40F4-8B7F-F2A64EFACB8A}"/>
              </c:ext>
            </c:extLst>
          </c:dPt>
          <c:dPt>
            <c:idx val="15"/>
            <c:invertIfNegative val="0"/>
            <c:bubble3D val="0"/>
            <c:spPr>
              <a:solidFill>
                <a:srgbClr val="006CA2"/>
              </a:solidFill>
              <a:ln>
                <a:noFill/>
              </a:ln>
              <a:effectLst/>
            </c:spPr>
            <c:extLst>
              <c:ext xmlns:c16="http://schemas.microsoft.com/office/drawing/2014/chart" uri="{C3380CC4-5D6E-409C-BE32-E72D297353CC}">
                <c16:uniqueId val="{0000001F-ABCC-40F4-8B7F-F2A64EFACB8A}"/>
              </c:ext>
            </c:extLst>
          </c:dPt>
          <c:dPt>
            <c:idx val="16"/>
            <c:invertIfNegative val="0"/>
            <c:bubble3D val="0"/>
            <c:spPr>
              <a:solidFill>
                <a:srgbClr val="00699E"/>
              </a:solidFill>
              <a:ln>
                <a:noFill/>
              </a:ln>
              <a:effectLst/>
            </c:spPr>
            <c:extLst>
              <c:ext xmlns:c16="http://schemas.microsoft.com/office/drawing/2014/chart" uri="{C3380CC4-5D6E-409C-BE32-E72D297353CC}">
                <c16:uniqueId val="{00000021-ABCC-40F4-8B7F-F2A64EFACB8A}"/>
              </c:ext>
            </c:extLst>
          </c:dPt>
          <c:dPt>
            <c:idx val="17"/>
            <c:invertIfNegative val="0"/>
            <c:bubble3D val="0"/>
            <c:spPr>
              <a:solidFill>
                <a:srgbClr val="006599"/>
              </a:solidFill>
              <a:ln>
                <a:noFill/>
              </a:ln>
              <a:effectLst/>
            </c:spPr>
            <c:extLst>
              <c:ext xmlns:c16="http://schemas.microsoft.com/office/drawing/2014/chart" uri="{C3380CC4-5D6E-409C-BE32-E72D297353CC}">
                <c16:uniqueId val="{00000023-ABCC-40F4-8B7F-F2A64EFACB8A}"/>
              </c:ext>
            </c:extLst>
          </c:dPt>
          <c:dPt>
            <c:idx val="18"/>
            <c:invertIfNegative val="0"/>
            <c:bubble3D val="0"/>
            <c:spPr>
              <a:solidFill>
                <a:srgbClr val="006294"/>
              </a:solidFill>
              <a:ln>
                <a:noFill/>
              </a:ln>
              <a:effectLst/>
            </c:spPr>
            <c:extLst>
              <c:ext xmlns:c16="http://schemas.microsoft.com/office/drawing/2014/chart" uri="{C3380CC4-5D6E-409C-BE32-E72D297353CC}">
                <c16:uniqueId val="{00000025-ABCC-40F4-8B7F-F2A64EFACB8A}"/>
              </c:ext>
            </c:extLst>
          </c:dPt>
          <c:dPt>
            <c:idx val="19"/>
            <c:invertIfNegative val="0"/>
            <c:bubble3D val="0"/>
            <c:spPr>
              <a:solidFill>
                <a:srgbClr val="005F90"/>
              </a:solidFill>
              <a:ln>
                <a:noFill/>
              </a:ln>
              <a:effectLst/>
            </c:spPr>
            <c:extLst>
              <c:ext xmlns:c16="http://schemas.microsoft.com/office/drawing/2014/chart" uri="{C3380CC4-5D6E-409C-BE32-E72D297353CC}">
                <c16:uniqueId val="{00000027-ABCC-40F4-8B7F-F2A64EFACB8A}"/>
              </c:ext>
            </c:extLst>
          </c:dPt>
          <c:dPt>
            <c:idx val="20"/>
            <c:invertIfNegative val="0"/>
            <c:bubble3D val="0"/>
            <c:spPr>
              <a:solidFill>
                <a:srgbClr val="005C8B"/>
              </a:solidFill>
              <a:ln>
                <a:noFill/>
              </a:ln>
              <a:effectLst/>
            </c:spPr>
            <c:extLst>
              <c:ext xmlns:c16="http://schemas.microsoft.com/office/drawing/2014/chart" uri="{C3380CC4-5D6E-409C-BE32-E72D297353CC}">
                <c16:uniqueId val="{00000029-ABCC-40F4-8B7F-F2A64EFACB8A}"/>
              </c:ext>
            </c:extLst>
          </c:dPt>
          <c:dPt>
            <c:idx val="21"/>
            <c:invertIfNegative val="0"/>
            <c:bubble3D val="0"/>
            <c:spPr>
              <a:solidFill>
                <a:srgbClr val="005986"/>
              </a:solidFill>
              <a:ln>
                <a:noFill/>
              </a:ln>
              <a:effectLst/>
            </c:spPr>
            <c:extLst>
              <c:ext xmlns:c16="http://schemas.microsoft.com/office/drawing/2014/chart" uri="{C3380CC4-5D6E-409C-BE32-E72D297353CC}">
                <c16:uniqueId val="{0000002B-ABCC-40F4-8B7F-F2A64EFACB8A}"/>
              </c:ext>
            </c:extLst>
          </c:dPt>
          <c:dPt>
            <c:idx val="22"/>
            <c:invertIfNegative val="0"/>
            <c:bubble3D val="0"/>
            <c:spPr>
              <a:solidFill>
                <a:srgbClr val="005480"/>
              </a:solidFill>
              <a:ln>
                <a:noFill/>
              </a:ln>
              <a:effectLst/>
            </c:spPr>
            <c:extLst>
              <c:ext xmlns:c16="http://schemas.microsoft.com/office/drawing/2014/chart" uri="{C3380CC4-5D6E-409C-BE32-E72D297353CC}">
                <c16:uniqueId val="{0000002D-ABCC-40F4-8B7F-F2A64EFACB8A}"/>
              </c:ext>
            </c:extLst>
          </c:dPt>
          <c:dPt>
            <c:idx val="23"/>
            <c:invertIfNegative val="0"/>
            <c:bubble3D val="0"/>
            <c:spPr>
              <a:solidFill>
                <a:srgbClr val="00507A"/>
              </a:solidFill>
              <a:ln>
                <a:noFill/>
              </a:ln>
              <a:effectLst/>
            </c:spPr>
            <c:extLst>
              <c:ext xmlns:c16="http://schemas.microsoft.com/office/drawing/2014/chart" uri="{C3380CC4-5D6E-409C-BE32-E72D297353CC}">
                <c16:uniqueId val="{0000002F-ABCC-40F4-8B7F-F2A64EFACB8A}"/>
              </c:ext>
            </c:extLst>
          </c:dPt>
          <c:dPt>
            <c:idx val="24"/>
            <c:invertIfNegative val="0"/>
            <c:bubble3D val="0"/>
            <c:spPr>
              <a:solidFill>
                <a:srgbClr val="004C74"/>
              </a:solidFill>
              <a:ln>
                <a:noFill/>
              </a:ln>
              <a:effectLst/>
            </c:spPr>
            <c:extLst>
              <c:ext xmlns:c16="http://schemas.microsoft.com/office/drawing/2014/chart" uri="{C3380CC4-5D6E-409C-BE32-E72D297353CC}">
                <c16:uniqueId val="{00000031-ABCC-40F4-8B7F-F2A64EFACB8A}"/>
              </c:ext>
            </c:extLst>
          </c:dPt>
          <c:dPt>
            <c:idx val="25"/>
            <c:invertIfNegative val="0"/>
            <c:bubble3D val="0"/>
            <c:spPr>
              <a:solidFill>
                <a:srgbClr val="00486E"/>
              </a:solidFill>
              <a:ln>
                <a:noFill/>
              </a:ln>
              <a:effectLst/>
            </c:spPr>
            <c:extLst>
              <c:ext xmlns:c16="http://schemas.microsoft.com/office/drawing/2014/chart" uri="{C3380CC4-5D6E-409C-BE32-E72D297353CC}">
                <c16:uniqueId val="{00000033-ABCC-40F4-8B7F-F2A64EFACB8A}"/>
              </c:ext>
            </c:extLst>
          </c:dPt>
          <c:dPt>
            <c:idx val="26"/>
            <c:invertIfNegative val="0"/>
            <c:bubble3D val="0"/>
            <c:spPr>
              <a:solidFill>
                <a:srgbClr val="004368"/>
              </a:solidFill>
              <a:ln>
                <a:noFill/>
              </a:ln>
              <a:effectLst/>
            </c:spPr>
            <c:extLst>
              <c:ext xmlns:c16="http://schemas.microsoft.com/office/drawing/2014/chart" uri="{C3380CC4-5D6E-409C-BE32-E72D297353CC}">
                <c16:uniqueId val="{00000035-ABCC-40F4-8B7F-F2A64EFACB8A}"/>
              </c:ext>
            </c:extLst>
          </c:dPt>
          <c:dLbls>
            <c:dLbl>
              <c:idx val="0"/>
              <c:layout>
                <c:manualLayout>
                  <c:x val="-3.7314041288428771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ABCC-40F4-8B7F-F2A64EFACB8A}"/>
                </c:ext>
              </c:extLst>
            </c:dLbl>
            <c:dLbl>
              <c:idx val="1"/>
              <c:layout>
                <c:manualLayout>
                  <c:x val="-3.7314041288428771E-3"/>
                  <c:y val="-1.3406864277906467E-16"/>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ABCC-40F4-8B7F-F2A64EFACB8A}"/>
                </c:ext>
              </c:extLst>
            </c:dLbl>
            <c:dLbl>
              <c:idx val="2"/>
              <c:layout>
                <c:manualLayout>
                  <c:x val="-3.7314041288427401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BCC-40F4-8B7F-F2A64EFACB8A}"/>
                </c:ext>
              </c:extLst>
            </c:dLbl>
            <c:dLbl>
              <c:idx val="3"/>
              <c:layout>
                <c:manualLayout>
                  <c:x val="-7.4628082576854802E-3"/>
                  <c:y val="-1.3406864277906467E-16"/>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ABCC-40F4-8B7F-F2A64EFACB8A}"/>
                </c:ext>
              </c:extLst>
            </c:dLbl>
            <c:dLbl>
              <c:idx val="4"/>
              <c:layout>
                <c:manualLayout>
                  <c:x val="-5.5971061932642476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ABCC-40F4-8B7F-F2A64EFACB8A}"/>
                </c:ext>
              </c:extLst>
            </c:dLbl>
            <c:dLbl>
              <c:idx val="5"/>
              <c:layout>
                <c:manualLayout>
                  <c:x val="-5.5971061932642476E-3"/>
                  <c:y val="-3.6564597695855866E-3"/>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ABCC-40F4-8B7F-F2A64EFACB8A}"/>
                </c:ext>
              </c:extLst>
            </c:dLbl>
            <c:dLbl>
              <c:idx val="6"/>
              <c:layout>
                <c:manualLayout>
                  <c:x val="-3.7314041288427401E-3"/>
                  <c:y val="-3.6564597695854526E-3"/>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ABCC-40F4-8B7F-F2A64EFACB8A}"/>
                </c:ext>
              </c:extLst>
            </c:dLbl>
            <c:dLbl>
              <c:idx val="7"/>
              <c:layout>
                <c:manualLayout>
                  <c:x val="-3.7314041288427401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ABCC-40F4-8B7F-F2A64EFACB8A}"/>
                </c:ext>
              </c:extLst>
            </c:dLbl>
            <c:dLbl>
              <c:idx val="8"/>
              <c:layout>
                <c:manualLayout>
                  <c:x val="-3.7314041288427401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ABCC-40F4-8B7F-F2A64EFACB8A}"/>
                </c:ext>
              </c:extLst>
            </c:dLbl>
            <c:dLbl>
              <c:idx val="9"/>
              <c:layout>
                <c:manualLayout>
                  <c:x val="-7.4628082576854802E-3"/>
                  <c:y val="6.7034321389532336E-17"/>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ABCC-40F4-8B7F-F2A64EFACB8A}"/>
                </c:ext>
              </c:extLst>
            </c:dLbl>
            <c:dLbl>
              <c:idx val="10"/>
              <c:layout>
                <c:manualLayout>
                  <c:x val="-3.7314041288427401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ABCC-40F4-8B7F-F2A64EFACB8A}"/>
                </c:ext>
              </c:extLst>
            </c:dLbl>
            <c:dLbl>
              <c:idx val="11"/>
              <c:layout>
                <c:manualLayout>
                  <c:x val="-3.7314041288427401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7-ABCC-40F4-8B7F-F2A64EFACB8A}"/>
                </c:ext>
              </c:extLst>
            </c:dLbl>
            <c:dLbl>
              <c:idx val="12"/>
              <c:layout>
                <c:manualLayout>
                  <c:x val="-3.7314041288427401E-3"/>
                  <c:y val="-6.7034321389532336E-17"/>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9-ABCC-40F4-8B7F-F2A64EFACB8A}"/>
                </c:ext>
              </c:extLst>
            </c:dLbl>
            <c:dLbl>
              <c:idx val="13"/>
              <c:layout>
                <c:manualLayout>
                  <c:x val="-3.7314041288428771E-3"/>
                  <c:y val="-6.7034321389532336E-17"/>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B-ABCC-40F4-8B7F-F2A64EFACB8A}"/>
                </c:ext>
              </c:extLst>
            </c:dLbl>
            <c:dLbl>
              <c:idx val="14"/>
              <c:layout>
                <c:manualLayout>
                  <c:x val="-3.7314041288428771E-3"/>
                  <c:y val="-6.7034321389532336E-17"/>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D-ABCC-40F4-8B7F-F2A64EFACB8A}"/>
                </c:ext>
              </c:extLst>
            </c:dLbl>
            <c:dLbl>
              <c:idx val="15"/>
              <c:layout>
                <c:manualLayout>
                  <c:x val="-5.5971061932641106E-3"/>
                  <c:y val="-3.6564597695854526E-3"/>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F-ABCC-40F4-8B7F-F2A64EFACB8A}"/>
                </c:ext>
              </c:extLst>
            </c:dLbl>
            <c:dLbl>
              <c:idx val="16"/>
              <c:layout>
                <c:manualLayout>
                  <c:x val="-5.5971061932641106E-3"/>
                  <c:y val="-3.6564597695854526E-3"/>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1-ABCC-40F4-8B7F-F2A64EFACB8A}"/>
                </c:ext>
              </c:extLst>
            </c:dLbl>
            <c:dLbl>
              <c:idx val="17"/>
              <c:layout>
                <c:manualLayout>
                  <c:x val="-5.5971061932641106E-3"/>
                  <c:y val="-6.7034321389532336E-17"/>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3-ABCC-40F4-8B7F-F2A64EFACB8A}"/>
                </c:ext>
              </c:extLst>
            </c:dLbl>
            <c:dLbl>
              <c:idx val="18"/>
              <c:layout>
                <c:manualLayout>
                  <c:x val="-5.5971061932641106E-3"/>
                  <c:y val="-3.6564597695854188E-3"/>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5-ABCC-40F4-8B7F-F2A64EFACB8A}"/>
                </c:ext>
              </c:extLst>
            </c:dLbl>
            <c:dLbl>
              <c:idx val="19"/>
              <c:layout>
                <c:manualLayout>
                  <c:x val="-5.5971061932642476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ABCC-40F4-8B7F-F2A64EFACB8A}"/>
                </c:ext>
              </c:extLst>
            </c:dLbl>
            <c:dLbl>
              <c:idx val="20"/>
              <c:layout>
                <c:manualLayout>
                  <c:x val="-5.5971061932641106E-3"/>
                  <c:y val="3.6564597695854526E-3"/>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9-ABCC-40F4-8B7F-F2A64EFACB8A}"/>
                </c:ext>
              </c:extLst>
            </c:dLbl>
            <c:dLbl>
              <c:idx val="21"/>
              <c:layout>
                <c:manualLayout>
                  <c:x val="-5.5971061932642476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B-ABCC-40F4-8B7F-F2A64EFACB8A}"/>
                </c:ext>
              </c:extLst>
            </c:dLbl>
            <c:dLbl>
              <c:idx val="22"/>
              <c:layout>
                <c:manualLayout>
                  <c:x val="-5.5971061932641106E-3"/>
                  <c:y val="-3.3517160694766168E-17"/>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D-ABCC-40F4-8B7F-F2A64EFACB8A}"/>
                </c:ext>
              </c:extLst>
            </c:dLbl>
            <c:dLbl>
              <c:idx val="23"/>
              <c:layout>
                <c:manualLayout>
                  <c:x val="-5.5971061932641106E-3"/>
                  <c:y val="-3.3517160694766168E-17"/>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F-ABCC-40F4-8B7F-F2A64EFACB8A}"/>
                </c:ext>
              </c:extLst>
            </c:dLbl>
            <c:dLbl>
              <c:idx val="24"/>
              <c:layout>
                <c:manualLayout>
                  <c:x val="-5.5971061932642476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1-ABCC-40F4-8B7F-F2A64EFACB8A}"/>
                </c:ext>
              </c:extLst>
            </c:dLbl>
            <c:dLbl>
              <c:idx val="25"/>
              <c:layout>
                <c:manualLayout>
                  <c:x val="-5.5971061932641106E-3"/>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3-ABCC-40F4-8B7F-F2A64EFACB8A}"/>
                </c:ext>
              </c:extLst>
            </c:dLbl>
            <c:dLbl>
              <c:idx val="26"/>
              <c:layout>
                <c:manualLayout>
                  <c:x val="0"/>
                  <c:y val="0"/>
                </c:manualLayout>
              </c:layout>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5-ABCC-40F4-8B7F-F2A64EFACB8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Sheet1!$A$2:$A$28</c:f>
              <c:strCache>
                <c:ptCount val="27"/>
                <c:pt idx="0">
                  <c:v>Other / I don't know</c:v>
                </c:pt>
                <c:pt idx="1">
                  <c:v>Metadata descriptions</c:v>
                </c:pt>
                <c:pt idx="2">
                  <c:v>Determining the scale of the experimental cohort/replications</c:v>
                </c:pt>
                <c:pt idx="3">
                  <c:v>Random allocation of experimental cohorts</c:v>
                </c:pt>
                <c:pt idx="4">
                  <c:v>Replication testing</c:v>
                </c:pt>
                <c:pt idx="5">
                  <c:v>Outcome assessment blinding</c:v>
                </c:pt>
                <c:pt idx="6">
                  <c:v>Costing and budget planning</c:v>
                </c:pt>
                <c:pt idx="7">
                  <c:v>Determining statistical power</c:v>
                </c:pt>
                <c:pt idx="8">
                  <c:v>Validation of tools or reagents</c:v>
                </c:pt>
                <c:pt idx="9">
                  <c:v>Finding the time to manage data</c:v>
                </c:pt>
                <c:pt idx="10">
                  <c:v>Inclusion of positive or negative controls</c:v>
                </c:pt>
                <c:pt idx="11">
                  <c:v>Determining an inclusion/exclusion criteria</c:v>
                </c:pt>
                <c:pt idx="12">
                  <c:v>Curation of data</c:v>
                </c:pt>
                <c:pt idx="13">
                  <c:v>Copyright/licensing of data</c:v>
                </c:pt>
                <c:pt idx="14">
                  <c:v>Appropriate repositories for deposition of data</c:v>
                </c:pt>
                <c:pt idx="15">
                  <c:v>Authorship guidance</c:v>
                </c:pt>
                <c:pt idx="16">
                  <c:v>Research security</c:v>
                </c:pt>
                <c:pt idx="17">
                  <c:v>Understanding data policies</c:v>
                </c:pt>
                <c:pt idx="18">
                  <c:v>Conflict of interest guidance</c:v>
                </c:pt>
                <c:pt idx="19">
                  <c:v>Defining policies for access, ownership, sharing and re-use</c:v>
                </c:pt>
                <c:pt idx="20">
                  <c:v>Defining the type of data to be produced and how it is acquired</c:v>
                </c:pt>
                <c:pt idx="21">
                  <c:v>Understanding data privacy</c:v>
                </c:pt>
                <c:pt idx="22">
                  <c:v>Long-term storage and data management strategies</c:v>
                </c:pt>
                <c:pt idx="23">
                  <c:v>Participant consent</c:v>
                </c:pt>
                <c:pt idx="24">
                  <c:v>Defining research integrity</c:v>
                </c:pt>
                <c:pt idx="25">
                  <c:v>Ethics approval</c:v>
                </c:pt>
                <c:pt idx="26">
                  <c:v>The importance of research integrity</c:v>
                </c:pt>
              </c:strCache>
            </c:strRef>
          </c:cat>
          <c:val>
            <c:numRef>
              <c:f>Sheet1!$B$2:$B$28</c:f>
              <c:numCache>
                <c:formatCode>0%</c:formatCode>
                <c:ptCount val="27"/>
                <c:pt idx="0">
                  <c:v>4.2671614100189999E-2</c:v>
                </c:pt>
                <c:pt idx="1">
                  <c:v>6.4007421150280006E-2</c:v>
                </c:pt>
                <c:pt idx="2">
                  <c:v>6.5862708719850005E-2</c:v>
                </c:pt>
                <c:pt idx="3">
                  <c:v>6.7717996289420004E-2</c:v>
                </c:pt>
                <c:pt idx="4">
                  <c:v>7.4211502782929997E-2</c:v>
                </c:pt>
                <c:pt idx="5">
                  <c:v>7.6994434137289999E-2</c:v>
                </c:pt>
                <c:pt idx="6">
                  <c:v>8.3487940630800006E-2</c:v>
                </c:pt>
                <c:pt idx="7">
                  <c:v>8.3487940630800006E-2</c:v>
                </c:pt>
                <c:pt idx="8">
                  <c:v>8.5343228200370005E-2</c:v>
                </c:pt>
                <c:pt idx="9">
                  <c:v>8.6270871985159994E-2</c:v>
                </c:pt>
                <c:pt idx="10">
                  <c:v>0.1038961038961</c:v>
                </c:pt>
                <c:pt idx="11">
                  <c:v>0.1141001855288</c:v>
                </c:pt>
                <c:pt idx="12">
                  <c:v>0.1150278293135</c:v>
                </c:pt>
                <c:pt idx="13">
                  <c:v>0.1307977736549</c:v>
                </c:pt>
                <c:pt idx="14">
                  <c:v>0.13543599257889999</c:v>
                </c:pt>
                <c:pt idx="15">
                  <c:v>0.1502782931354</c:v>
                </c:pt>
                <c:pt idx="16">
                  <c:v>0.15491651205939999</c:v>
                </c:pt>
                <c:pt idx="17">
                  <c:v>0.16048237476810001</c:v>
                </c:pt>
                <c:pt idx="18">
                  <c:v>0.16141001855289999</c:v>
                </c:pt>
                <c:pt idx="19">
                  <c:v>0.16326530612240001</c:v>
                </c:pt>
                <c:pt idx="20">
                  <c:v>0.1725417439703</c:v>
                </c:pt>
                <c:pt idx="21">
                  <c:v>0.17996289424860001</c:v>
                </c:pt>
                <c:pt idx="22">
                  <c:v>0.1818181818182</c:v>
                </c:pt>
                <c:pt idx="23">
                  <c:v>0.18645640074209999</c:v>
                </c:pt>
                <c:pt idx="24">
                  <c:v>0.2096474953618</c:v>
                </c:pt>
                <c:pt idx="25">
                  <c:v>0.21521335807049999</c:v>
                </c:pt>
                <c:pt idx="26">
                  <c:v>0.2319109461967</c:v>
                </c:pt>
              </c:numCache>
            </c:numRef>
          </c:val>
          <c:extLst>
            <c:ext xmlns:c16="http://schemas.microsoft.com/office/drawing/2014/chart" uri="{C3380CC4-5D6E-409C-BE32-E72D297353CC}">
              <c16:uniqueId val="{00000036-ABCC-40F4-8B7F-F2A64EFACB8A}"/>
            </c:ext>
          </c:extLst>
        </c:ser>
        <c:dLbls>
          <c:showLegendKey val="0"/>
          <c:showVal val="1"/>
          <c:showCatName val="0"/>
          <c:showSerName val="0"/>
          <c:showPercent val="0"/>
          <c:showBubbleSize val="0"/>
        </c:dLbls>
        <c:gapWidth val="39"/>
        <c:axId val="1"/>
        <c:axId val="2"/>
      </c:barChart>
      <c:catAx>
        <c:axId val="1"/>
        <c:scaling>
          <c:orientation val="minMax"/>
        </c:scaling>
        <c:delete val="0"/>
        <c:axPos val="l"/>
        <c:numFmt formatCode="General" sourceLinked="0"/>
        <c:majorTickMark val="none"/>
        <c:minorTickMark val="none"/>
        <c:tickLblPos val="nextTo"/>
        <c:spPr>
          <a:noFill/>
          <a:ln w="9525" cap="flat" cmpd="sng" algn="ctr">
            <a:solidFill>
              <a:srgbClr val="D9D9D9"/>
            </a:solidFill>
            <a:prstDash val="solid"/>
            <a:round/>
          </a:ln>
          <a:effectLst/>
        </c:spPr>
        <c:txPr>
          <a:bodyPr rot="0" spcFirstLastPara="1" vertOverflow="ellipsis" wrap="square" anchor="ctr" anchorCtr="1"/>
          <a:lstStyle/>
          <a:p>
            <a:pPr>
              <a:defRPr sz="800" b="0" i="0" u="none" strike="noStrike" kern="1200" baseline="0">
                <a:solidFill>
                  <a:srgbClr val="595959"/>
                </a:solidFill>
                <a:latin typeface="+mj-lt"/>
                <a:ea typeface="Calibri" panose="020F0502020204030204" pitchFamily="34" charset="0"/>
                <a:cs typeface="Calibri" panose="020F0502020204030204" pitchFamily="34" charset="0"/>
              </a:defRPr>
            </a:pPr>
            <a:endParaRPr lang="en-US"/>
          </a:p>
        </c:txPr>
        <c:crossAx val="2"/>
        <c:crosses val="autoZero"/>
        <c:auto val="1"/>
        <c:lblAlgn val="ctr"/>
        <c:lblOffset val="100"/>
        <c:noMultiLvlLbl val="0"/>
      </c:catAx>
      <c:valAx>
        <c:axId val="2"/>
        <c:scaling>
          <c:orientation val="minMax"/>
        </c:scaling>
        <c:delete val="1"/>
        <c:axPos val="b"/>
        <c:numFmt formatCode="0%" sourceLinked="0"/>
        <c:majorTickMark val="none"/>
        <c:minorTickMark val="none"/>
        <c:tickLblPos val="nextTo"/>
        <c:crossAx val="1"/>
        <c:crosses val="autoZero"/>
        <c:crossBetween val="between"/>
      </c:valAx>
      <c:spPr>
        <a:noFill/>
        <a:ln>
          <a:noFill/>
        </a:ln>
        <a:effectLst/>
      </c:spPr>
    </c:plotArea>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w="9525" cap="flat" cmpd="sng" algn="ctr">
      <a:noFill/>
      <a:prstDash val="solid"/>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49376476789573426"/>
          <c:y val="4.1257280935503675E-2"/>
          <c:w val="0.48400831099106134"/>
          <c:h val="0.93675970572365774"/>
        </c:manualLayout>
      </c:layout>
      <c:barChart>
        <c:barDir val="bar"/>
        <c:grouping val="clustered"/>
        <c:varyColors val="0"/>
        <c:ser>
          <c:idx val="0"/>
          <c:order val="0"/>
          <c:tx>
            <c:strRef>
              <c:f>Sheet1!$B$1</c:f>
              <c:strCache>
                <c:ptCount val="1"/>
                <c:pt idx="0">
                  <c:v>%</c:v>
                </c:pt>
              </c:strCache>
            </c:strRef>
          </c:tx>
          <c:spPr>
            <a:solidFill>
              <a:schemeClr val="accent1"/>
            </a:solidFill>
            <a:ln>
              <a:noFill/>
            </a:ln>
            <a:effectLst/>
          </c:spPr>
          <c:invertIfNegative val="0"/>
          <c:dPt>
            <c:idx val="0"/>
            <c:invertIfNegative val="0"/>
            <c:bubble3D val="0"/>
            <c:spPr>
              <a:solidFill>
                <a:srgbClr val="D1DAE5"/>
              </a:solidFill>
              <a:ln>
                <a:noFill/>
              </a:ln>
              <a:effectLst/>
            </c:spPr>
            <c:extLst>
              <c:ext xmlns:c16="http://schemas.microsoft.com/office/drawing/2014/chart" uri="{C3380CC4-5D6E-409C-BE32-E72D297353CC}">
                <c16:uniqueId val="{00000001-02EB-43AF-AFB4-67C5B555A61A}"/>
              </c:ext>
            </c:extLst>
          </c:dPt>
          <c:dPt>
            <c:idx val="1"/>
            <c:invertIfNegative val="0"/>
            <c:bubble3D val="0"/>
            <c:spPr>
              <a:solidFill>
                <a:srgbClr val="CAD4E1"/>
              </a:solidFill>
              <a:ln>
                <a:noFill/>
              </a:ln>
              <a:effectLst/>
            </c:spPr>
            <c:extLst>
              <c:ext xmlns:c16="http://schemas.microsoft.com/office/drawing/2014/chart" uri="{C3380CC4-5D6E-409C-BE32-E72D297353CC}">
                <c16:uniqueId val="{00000003-02EB-43AF-AFB4-67C5B555A61A}"/>
              </c:ext>
            </c:extLst>
          </c:dPt>
          <c:dPt>
            <c:idx val="2"/>
            <c:invertIfNegative val="0"/>
            <c:bubble3D val="0"/>
            <c:spPr>
              <a:solidFill>
                <a:srgbClr val="C2CEDD"/>
              </a:solidFill>
              <a:ln>
                <a:noFill/>
              </a:ln>
              <a:effectLst/>
            </c:spPr>
            <c:extLst>
              <c:ext xmlns:c16="http://schemas.microsoft.com/office/drawing/2014/chart" uri="{C3380CC4-5D6E-409C-BE32-E72D297353CC}">
                <c16:uniqueId val="{00000005-02EB-43AF-AFB4-67C5B555A61A}"/>
              </c:ext>
            </c:extLst>
          </c:dPt>
          <c:dPt>
            <c:idx val="3"/>
            <c:invertIfNegative val="0"/>
            <c:bubble3D val="0"/>
            <c:spPr>
              <a:solidFill>
                <a:srgbClr val="C2CEDD"/>
              </a:solidFill>
              <a:ln>
                <a:noFill/>
              </a:ln>
              <a:effectLst/>
            </c:spPr>
            <c:extLst>
              <c:ext xmlns:c16="http://schemas.microsoft.com/office/drawing/2014/chart" uri="{C3380CC4-5D6E-409C-BE32-E72D297353CC}">
                <c16:uniqueId val="{00000007-02EB-43AF-AFB4-67C5B555A61A}"/>
              </c:ext>
            </c:extLst>
          </c:dPt>
          <c:dPt>
            <c:idx val="4"/>
            <c:invertIfNegative val="0"/>
            <c:bubble3D val="0"/>
            <c:spPr>
              <a:solidFill>
                <a:srgbClr val="BAC7D8"/>
              </a:solidFill>
              <a:ln>
                <a:noFill/>
              </a:ln>
              <a:effectLst/>
            </c:spPr>
            <c:extLst>
              <c:ext xmlns:c16="http://schemas.microsoft.com/office/drawing/2014/chart" uri="{C3380CC4-5D6E-409C-BE32-E72D297353CC}">
                <c16:uniqueId val="{00000009-02EB-43AF-AFB4-67C5B555A61A}"/>
              </c:ext>
            </c:extLst>
          </c:dPt>
          <c:dPt>
            <c:idx val="5"/>
            <c:invertIfNegative val="0"/>
            <c:bubble3D val="0"/>
            <c:spPr>
              <a:solidFill>
                <a:srgbClr val="A6B8CF"/>
              </a:solidFill>
              <a:ln>
                <a:noFill/>
              </a:ln>
              <a:effectLst/>
            </c:spPr>
            <c:extLst>
              <c:ext xmlns:c16="http://schemas.microsoft.com/office/drawing/2014/chart" uri="{C3380CC4-5D6E-409C-BE32-E72D297353CC}">
                <c16:uniqueId val="{0000000B-02EB-43AF-AFB4-67C5B555A61A}"/>
              </c:ext>
            </c:extLst>
          </c:dPt>
          <c:dPt>
            <c:idx val="6"/>
            <c:invertIfNegative val="0"/>
            <c:bubble3D val="0"/>
            <c:spPr>
              <a:solidFill>
                <a:srgbClr val="A6B8CF"/>
              </a:solidFill>
              <a:ln>
                <a:noFill/>
              </a:ln>
              <a:effectLst/>
            </c:spPr>
            <c:extLst>
              <c:ext xmlns:c16="http://schemas.microsoft.com/office/drawing/2014/chart" uri="{C3380CC4-5D6E-409C-BE32-E72D297353CC}">
                <c16:uniqueId val="{0000000D-02EB-43AF-AFB4-67C5B555A61A}"/>
              </c:ext>
            </c:extLst>
          </c:dPt>
          <c:dPt>
            <c:idx val="7"/>
            <c:invertIfNegative val="0"/>
            <c:bubble3D val="0"/>
            <c:spPr>
              <a:solidFill>
                <a:srgbClr val="9BB1CA"/>
              </a:solidFill>
              <a:ln>
                <a:noFill/>
              </a:ln>
              <a:effectLst/>
            </c:spPr>
            <c:extLst>
              <c:ext xmlns:c16="http://schemas.microsoft.com/office/drawing/2014/chart" uri="{C3380CC4-5D6E-409C-BE32-E72D297353CC}">
                <c16:uniqueId val="{0000000F-02EB-43AF-AFB4-67C5B555A61A}"/>
              </c:ext>
            </c:extLst>
          </c:dPt>
          <c:dPt>
            <c:idx val="8"/>
            <c:invertIfNegative val="0"/>
            <c:bubble3D val="0"/>
            <c:spPr>
              <a:solidFill>
                <a:srgbClr val="90A9C6"/>
              </a:solidFill>
              <a:ln>
                <a:noFill/>
              </a:ln>
              <a:effectLst/>
            </c:spPr>
            <c:extLst>
              <c:ext xmlns:c16="http://schemas.microsoft.com/office/drawing/2014/chart" uri="{C3380CC4-5D6E-409C-BE32-E72D297353CC}">
                <c16:uniqueId val="{00000011-02EB-43AF-AFB4-67C5B555A61A}"/>
              </c:ext>
            </c:extLst>
          </c:dPt>
          <c:dPt>
            <c:idx val="9"/>
            <c:invertIfNegative val="0"/>
            <c:bubble3D val="0"/>
            <c:spPr>
              <a:solidFill>
                <a:srgbClr val="84A1C1"/>
              </a:solidFill>
              <a:ln>
                <a:noFill/>
              </a:ln>
              <a:effectLst/>
            </c:spPr>
            <c:extLst>
              <c:ext xmlns:c16="http://schemas.microsoft.com/office/drawing/2014/chart" uri="{C3380CC4-5D6E-409C-BE32-E72D297353CC}">
                <c16:uniqueId val="{00000013-02EB-43AF-AFB4-67C5B555A61A}"/>
              </c:ext>
            </c:extLst>
          </c:dPt>
          <c:dPt>
            <c:idx val="10"/>
            <c:invertIfNegative val="0"/>
            <c:bubble3D val="0"/>
            <c:spPr>
              <a:solidFill>
                <a:srgbClr val="7698BC"/>
              </a:solidFill>
              <a:ln>
                <a:noFill/>
              </a:ln>
              <a:effectLst/>
            </c:spPr>
            <c:extLst>
              <c:ext xmlns:c16="http://schemas.microsoft.com/office/drawing/2014/chart" uri="{C3380CC4-5D6E-409C-BE32-E72D297353CC}">
                <c16:uniqueId val="{00000015-02EB-43AF-AFB4-67C5B555A61A}"/>
              </c:ext>
            </c:extLst>
          </c:dPt>
          <c:dPt>
            <c:idx val="11"/>
            <c:invertIfNegative val="0"/>
            <c:bubble3D val="0"/>
            <c:spPr>
              <a:solidFill>
                <a:srgbClr val="618CB5"/>
              </a:solidFill>
              <a:ln>
                <a:noFill/>
              </a:ln>
              <a:effectLst/>
            </c:spPr>
            <c:extLst>
              <c:ext xmlns:c16="http://schemas.microsoft.com/office/drawing/2014/chart" uri="{C3380CC4-5D6E-409C-BE32-E72D297353CC}">
                <c16:uniqueId val="{00000017-02EB-43AF-AFB4-67C5B555A61A}"/>
              </c:ext>
            </c:extLst>
          </c:dPt>
          <c:dPt>
            <c:idx val="12"/>
            <c:invertIfNegative val="0"/>
            <c:bubble3D val="0"/>
            <c:spPr>
              <a:solidFill>
                <a:srgbClr val="4B81B0"/>
              </a:solidFill>
              <a:ln>
                <a:noFill/>
              </a:ln>
              <a:effectLst/>
            </c:spPr>
            <c:extLst>
              <c:ext xmlns:c16="http://schemas.microsoft.com/office/drawing/2014/chart" uri="{C3380CC4-5D6E-409C-BE32-E72D297353CC}">
                <c16:uniqueId val="{00000019-02EB-43AF-AFB4-67C5B555A61A}"/>
              </c:ext>
            </c:extLst>
          </c:dPt>
          <c:dPt>
            <c:idx val="13"/>
            <c:invertIfNegative val="0"/>
            <c:bubble3D val="0"/>
            <c:spPr>
              <a:solidFill>
                <a:srgbClr val="2775AA"/>
              </a:solidFill>
              <a:ln>
                <a:noFill/>
              </a:ln>
              <a:effectLst/>
            </c:spPr>
            <c:extLst>
              <c:ext xmlns:c16="http://schemas.microsoft.com/office/drawing/2014/chart" uri="{C3380CC4-5D6E-409C-BE32-E72D297353CC}">
                <c16:uniqueId val="{0000001B-02EB-43AF-AFB4-67C5B555A61A}"/>
              </c:ext>
            </c:extLst>
          </c:dPt>
          <c:dPt>
            <c:idx val="14"/>
            <c:invertIfNegative val="0"/>
            <c:bubble3D val="0"/>
            <c:spPr>
              <a:solidFill>
                <a:srgbClr val="006EA6"/>
              </a:solidFill>
              <a:ln>
                <a:noFill/>
              </a:ln>
              <a:effectLst/>
            </c:spPr>
            <c:extLst>
              <c:ext xmlns:c16="http://schemas.microsoft.com/office/drawing/2014/chart" uri="{C3380CC4-5D6E-409C-BE32-E72D297353CC}">
                <c16:uniqueId val="{0000001D-02EB-43AF-AFB4-67C5B555A61A}"/>
              </c:ext>
            </c:extLst>
          </c:dPt>
          <c:dPt>
            <c:idx val="15"/>
            <c:invertIfNegative val="0"/>
            <c:bubble3D val="0"/>
            <c:spPr>
              <a:solidFill>
                <a:srgbClr val="006CA2"/>
              </a:solidFill>
              <a:ln>
                <a:noFill/>
              </a:ln>
              <a:effectLst/>
            </c:spPr>
            <c:extLst>
              <c:ext xmlns:c16="http://schemas.microsoft.com/office/drawing/2014/chart" uri="{C3380CC4-5D6E-409C-BE32-E72D297353CC}">
                <c16:uniqueId val="{0000001F-02EB-43AF-AFB4-67C5B555A61A}"/>
              </c:ext>
            </c:extLst>
          </c:dPt>
          <c:dPt>
            <c:idx val="16"/>
            <c:invertIfNegative val="0"/>
            <c:bubble3D val="0"/>
            <c:spPr>
              <a:solidFill>
                <a:srgbClr val="00699E"/>
              </a:solidFill>
              <a:ln>
                <a:noFill/>
              </a:ln>
              <a:effectLst/>
            </c:spPr>
            <c:extLst>
              <c:ext xmlns:c16="http://schemas.microsoft.com/office/drawing/2014/chart" uri="{C3380CC4-5D6E-409C-BE32-E72D297353CC}">
                <c16:uniqueId val="{00000021-02EB-43AF-AFB4-67C5B555A61A}"/>
              </c:ext>
            </c:extLst>
          </c:dPt>
          <c:dPt>
            <c:idx val="17"/>
            <c:invertIfNegative val="0"/>
            <c:bubble3D val="0"/>
            <c:spPr>
              <a:solidFill>
                <a:srgbClr val="006599"/>
              </a:solidFill>
              <a:ln>
                <a:noFill/>
              </a:ln>
              <a:effectLst/>
            </c:spPr>
            <c:extLst>
              <c:ext xmlns:c16="http://schemas.microsoft.com/office/drawing/2014/chart" uri="{C3380CC4-5D6E-409C-BE32-E72D297353CC}">
                <c16:uniqueId val="{00000023-02EB-43AF-AFB4-67C5B555A61A}"/>
              </c:ext>
            </c:extLst>
          </c:dPt>
          <c:dPt>
            <c:idx val="18"/>
            <c:invertIfNegative val="0"/>
            <c:bubble3D val="0"/>
            <c:spPr>
              <a:solidFill>
                <a:srgbClr val="006294"/>
              </a:solidFill>
              <a:ln>
                <a:noFill/>
              </a:ln>
              <a:effectLst/>
            </c:spPr>
            <c:extLst>
              <c:ext xmlns:c16="http://schemas.microsoft.com/office/drawing/2014/chart" uri="{C3380CC4-5D6E-409C-BE32-E72D297353CC}">
                <c16:uniqueId val="{00000025-02EB-43AF-AFB4-67C5B555A61A}"/>
              </c:ext>
            </c:extLst>
          </c:dPt>
          <c:dPt>
            <c:idx val="19"/>
            <c:invertIfNegative val="0"/>
            <c:bubble3D val="0"/>
            <c:spPr>
              <a:solidFill>
                <a:srgbClr val="005F90"/>
              </a:solidFill>
              <a:ln>
                <a:noFill/>
              </a:ln>
              <a:effectLst/>
            </c:spPr>
            <c:extLst>
              <c:ext xmlns:c16="http://schemas.microsoft.com/office/drawing/2014/chart" uri="{C3380CC4-5D6E-409C-BE32-E72D297353CC}">
                <c16:uniqueId val="{00000027-02EB-43AF-AFB4-67C5B555A61A}"/>
              </c:ext>
            </c:extLst>
          </c:dPt>
          <c:dPt>
            <c:idx val="20"/>
            <c:invertIfNegative val="0"/>
            <c:bubble3D val="0"/>
            <c:spPr>
              <a:solidFill>
                <a:srgbClr val="005C8B"/>
              </a:solidFill>
              <a:ln>
                <a:noFill/>
              </a:ln>
              <a:effectLst/>
            </c:spPr>
            <c:extLst>
              <c:ext xmlns:c16="http://schemas.microsoft.com/office/drawing/2014/chart" uri="{C3380CC4-5D6E-409C-BE32-E72D297353CC}">
                <c16:uniqueId val="{00000029-02EB-43AF-AFB4-67C5B555A61A}"/>
              </c:ext>
            </c:extLst>
          </c:dPt>
          <c:dPt>
            <c:idx val="21"/>
            <c:invertIfNegative val="0"/>
            <c:bubble3D val="0"/>
            <c:spPr>
              <a:solidFill>
                <a:srgbClr val="005986"/>
              </a:solidFill>
              <a:ln>
                <a:noFill/>
              </a:ln>
              <a:effectLst/>
            </c:spPr>
            <c:extLst>
              <c:ext xmlns:c16="http://schemas.microsoft.com/office/drawing/2014/chart" uri="{C3380CC4-5D6E-409C-BE32-E72D297353CC}">
                <c16:uniqueId val="{0000002B-02EB-43AF-AFB4-67C5B555A61A}"/>
              </c:ext>
            </c:extLst>
          </c:dPt>
          <c:dPt>
            <c:idx val="22"/>
            <c:invertIfNegative val="0"/>
            <c:bubble3D val="0"/>
            <c:spPr>
              <a:solidFill>
                <a:srgbClr val="005480"/>
              </a:solidFill>
              <a:ln>
                <a:noFill/>
              </a:ln>
              <a:effectLst/>
            </c:spPr>
            <c:extLst>
              <c:ext xmlns:c16="http://schemas.microsoft.com/office/drawing/2014/chart" uri="{C3380CC4-5D6E-409C-BE32-E72D297353CC}">
                <c16:uniqueId val="{0000002D-02EB-43AF-AFB4-67C5B555A61A}"/>
              </c:ext>
            </c:extLst>
          </c:dPt>
          <c:dPt>
            <c:idx val="23"/>
            <c:invertIfNegative val="0"/>
            <c:bubble3D val="0"/>
            <c:spPr>
              <a:solidFill>
                <a:srgbClr val="00507A"/>
              </a:solidFill>
              <a:ln>
                <a:noFill/>
              </a:ln>
              <a:effectLst/>
            </c:spPr>
            <c:extLst>
              <c:ext xmlns:c16="http://schemas.microsoft.com/office/drawing/2014/chart" uri="{C3380CC4-5D6E-409C-BE32-E72D297353CC}">
                <c16:uniqueId val="{0000002F-02EB-43AF-AFB4-67C5B555A61A}"/>
              </c:ext>
            </c:extLst>
          </c:dPt>
          <c:dPt>
            <c:idx val="24"/>
            <c:invertIfNegative val="0"/>
            <c:bubble3D val="0"/>
            <c:spPr>
              <a:solidFill>
                <a:srgbClr val="004C74"/>
              </a:solidFill>
              <a:ln>
                <a:noFill/>
              </a:ln>
              <a:effectLst/>
            </c:spPr>
            <c:extLst>
              <c:ext xmlns:c16="http://schemas.microsoft.com/office/drawing/2014/chart" uri="{C3380CC4-5D6E-409C-BE32-E72D297353CC}">
                <c16:uniqueId val="{00000031-02EB-43AF-AFB4-67C5B555A61A}"/>
              </c:ext>
            </c:extLst>
          </c:dPt>
          <c:dPt>
            <c:idx val="25"/>
            <c:invertIfNegative val="0"/>
            <c:bubble3D val="0"/>
            <c:spPr>
              <a:solidFill>
                <a:srgbClr val="00486E"/>
              </a:solidFill>
              <a:ln>
                <a:noFill/>
              </a:ln>
              <a:effectLst/>
            </c:spPr>
            <c:extLst>
              <c:ext xmlns:c16="http://schemas.microsoft.com/office/drawing/2014/chart" uri="{C3380CC4-5D6E-409C-BE32-E72D297353CC}">
                <c16:uniqueId val="{00000033-02EB-43AF-AFB4-67C5B555A61A}"/>
              </c:ext>
            </c:extLst>
          </c:dPt>
          <c:dPt>
            <c:idx val="26"/>
            <c:invertIfNegative val="0"/>
            <c:bubble3D val="0"/>
            <c:spPr>
              <a:solidFill>
                <a:srgbClr val="004368"/>
              </a:solidFill>
              <a:ln>
                <a:noFill/>
              </a:ln>
              <a:effectLst/>
            </c:spPr>
            <c:extLst>
              <c:ext xmlns:c16="http://schemas.microsoft.com/office/drawing/2014/chart" uri="{C3380CC4-5D6E-409C-BE32-E72D297353CC}">
                <c16:uniqueId val="{00000035-02EB-43AF-AFB4-67C5B555A61A}"/>
              </c:ext>
            </c:extLst>
          </c:dPt>
          <c:dLbls>
            <c:dLbl>
              <c:idx val="0"/>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02EB-43AF-AFB4-67C5B555A61A}"/>
                </c:ext>
              </c:extLst>
            </c:dLbl>
            <c:dLbl>
              <c:idx val="1"/>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2EB-43AF-AFB4-67C5B555A61A}"/>
                </c:ext>
              </c:extLst>
            </c:dLbl>
            <c:dLbl>
              <c:idx val="3"/>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02EB-43AF-AFB4-67C5B555A61A}"/>
                </c:ext>
              </c:extLst>
            </c:dLbl>
            <c:dLbl>
              <c:idx val="4"/>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2EB-43AF-AFB4-67C5B555A61A}"/>
                </c:ext>
              </c:extLst>
            </c:dLbl>
            <c:dLbl>
              <c:idx val="5"/>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02EB-43AF-AFB4-67C5B555A61A}"/>
                </c:ext>
              </c:extLst>
            </c:dLbl>
            <c:dLbl>
              <c:idx val="6"/>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02EB-43AF-AFB4-67C5B555A61A}"/>
                </c:ext>
              </c:extLst>
            </c:dLbl>
            <c:dLbl>
              <c:idx val="7"/>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02EB-43AF-AFB4-67C5B555A61A}"/>
                </c:ext>
              </c:extLst>
            </c:dLbl>
            <c:dLbl>
              <c:idx val="8"/>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02EB-43AF-AFB4-67C5B555A61A}"/>
                </c:ext>
              </c:extLst>
            </c:dLbl>
            <c:dLbl>
              <c:idx val="9"/>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02EB-43AF-AFB4-67C5B555A61A}"/>
                </c:ext>
              </c:extLst>
            </c:dLbl>
            <c:dLbl>
              <c:idx val="10"/>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02EB-43AF-AFB4-67C5B555A61A}"/>
                </c:ext>
              </c:extLst>
            </c:dLbl>
            <c:dLbl>
              <c:idx val="11"/>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7-02EB-43AF-AFB4-67C5B555A61A}"/>
                </c:ext>
              </c:extLst>
            </c:dLbl>
            <c:dLbl>
              <c:idx val="12"/>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9-02EB-43AF-AFB4-67C5B555A61A}"/>
                </c:ext>
              </c:extLst>
            </c:dLbl>
            <c:dLbl>
              <c:idx val="13"/>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B-02EB-43AF-AFB4-67C5B555A61A}"/>
                </c:ext>
              </c:extLst>
            </c:dLbl>
            <c:dLbl>
              <c:idx val="14"/>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D-02EB-43AF-AFB4-67C5B555A61A}"/>
                </c:ext>
              </c:extLst>
            </c:dLbl>
            <c:dLbl>
              <c:idx val="15"/>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F-02EB-43AF-AFB4-67C5B555A61A}"/>
                </c:ext>
              </c:extLst>
            </c:dLbl>
            <c:dLbl>
              <c:idx val="16"/>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1-02EB-43AF-AFB4-67C5B555A61A}"/>
                </c:ext>
              </c:extLst>
            </c:dLbl>
            <c:dLbl>
              <c:idx val="17"/>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3-02EB-43AF-AFB4-67C5B555A61A}"/>
                </c:ext>
              </c:extLst>
            </c:dLbl>
            <c:dLbl>
              <c:idx val="18"/>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5-02EB-43AF-AFB4-67C5B555A61A}"/>
                </c:ext>
              </c:extLst>
            </c:dLbl>
            <c:dLbl>
              <c:idx val="20"/>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9-02EB-43AF-AFB4-67C5B555A61A}"/>
                </c:ext>
              </c:extLst>
            </c:dLbl>
            <c:dLbl>
              <c:idx val="21"/>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B-02EB-43AF-AFB4-67C5B555A61A}"/>
                </c:ext>
              </c:extLst>
            </c:dLbl>
            <c:dLbl>
              <c:idx val="22"/>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D-02EB-43AF-AFB4-67C5B555A61A}"/>
                </c:ext>
              </c:extLst>
            </c:dLbl>
            <c:dLbl>
              <c:idx val="23"/>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F-02EB-43AF-AFB4-67C5B555A61A}"/>
                </c:ext>
              </c:extLst>
            </c:dLbl>
            <c:dLbl>
              <c:idx val="24"/>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1-02EB-43AF-AFB4-67C5B555A61A}"/>
                </c:ext>
              </c:extLst>
            </c:dLbl>
            <c:dLbl>
              <c:idx val="25"/>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3-02EB-43AF-AFB4-67C5B555A61A}"/>
                </c:ext>
              </c:extLst>
            </c:dLbl>
            <c:dLbl>
              <c:idx val="26"/>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35-02EB-43AF-AFB4-67C5B555A61A}"/>
                </c:ext>
              </c:extLst>
            </c:dLbl>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Sheet1!$A$2:$A$27</c:f>
              <c:strCache>
                <c:ptCount val="26"/>
                <c:pt idx="0">
                  <c:v>Other + I don't know</c:v>
                </c:pt>
                <c:pt idx="1">
                  <c:v>None of the above</c:v>
                </c:pt>
                <c:pt idx="2">
                  <c:v>Participant consent</c:v>
                </c:pt>
                <c:pt idx="3">
                  <c:v>Random allocation of experimental cohorts</c:v>
                </c:pt>
                <c:pt idx="4">
                  <c:v>Outcome assessment blinding</c:v>
                </c:pt>
                <c:pt idx="5">
                  <c:v>Understanding data privacy</c:v>
                </c:pt>
                <c:pt idx="6">
                  <c:v>Costing and budget planning</c:v>
                </c:pt>
                <c:pt idx="7">
                  <c:v>Ethics approval</c:v>
                </c:pt>
                <c:pt idx="8">
                  <c:v>Replication testing</c:v>
                </c:pt>
                <c:pt idx="9">
                  <c:v>The importance of research integrity</c:v>
                </c:pt>
                <c:pt idx="10">
                  <c:v>Inclusion of positive or negative controls</c:v>
                </c:pt>
                <c:pt idx="11">
                  <c:v>Defining research integrity</c:v>
                </c:pt>
                <c:pt idx="12">
                  <c:v>Validation of tools or reagents</c:v>
                </c:pt>
                <c:pt idx="13">
                  <c:v>Understanding data policies</c:v>
                </c:pt>
                <c:pt idx="14">
                  <c:v>Authorship guidance</c:v>
                </c:pt>
                <c:pt idx="15">
                  <c:v>Determining an inclusion/exclusion criteria</c:v>
                </c:pt>
                <c:pt idx="16">
                  <c:v>Defining the type of data to be produced and how it is acquired</c:v>
                </c:pt>
                <c:pt idx="17">
                  <c:v>Determining the scale of the experimental cohort/replications</c:v>
                </c:pt>
                <c:pt idx="18">
                  <c:v>Finding the time to manage data</c:v>
                </c:pt>
                <c:pt idx="19">
                  <c:v>Curation of data</c:v>
                </c:pt>
                <c:pt idx="20">
                  <c:v>Appropriate repositories for deposition of data</c:v>
                </c:pt>
                <c:pt idx="21">
                  <c:v>Metadata descriptions</c:v>
                </c:pt>
                <c:pt idx="22">
                  <c:v>Copyright/licensing of data</c:v>
                </c:pt>
                <c:pt idx="23">
                  <c:v>Determining statistical power</c:v>
                </c:pt>
                <c:pt idx="24">
                  <c:v>Defining policies for access, ownership, sharing and re-use</c:v>
                </c:pt>
                <c:pt idx="25">
                  <c:v>Long-term storage and data management strategies</c:v>
                </c:pt>
              </c:strCache>
            </c:strRef>
          </c:cat>
          <c:val>
            <c:numRef>
              <c:f>Sheet1!$B$2:$B$27</c:f>
              <c:numCache>
                <c:formatCode>0%</c:formatCode>
                <c:ptCount val="26"/>
                <c:pt idx="0">
                  <c:v>7.513914656772E-2</c:v>
                </c:pt>
                <c:pt idx="1">
                  <c:v>9.7402597402600002E-2</c:v>
                </c:pt>
                <c:pt idx="2">
                  <c:v>0.1103896103896</c:v>
                </c:pt>
                <c:pt idx="3">
                  <c:v>0.1159554730983</c:v>
                </c:pt>
                <c:pt idx="4">
                  <c:v>0.1400742115028</c:v>
                </c:pt>
                <c:pt idx="5">
                  <c:v>0.1400742115028</c:v>
                </c:pt>
                <c:pt idx="6">
                  <c:v>0.14471243042670001</c:v>
                </c:pt>
                <c:pt idx="7">
                  <c:v>0.1465677179963</c:v>
                </c:pt>
                <c:pt idx="8">
                  <c:v>0.16141001855289999</c:v>
                </c:pt>
                <c:pt idx="9">
                  <c:v>0.1623376623377</c:v>
                </c:pt>
                <c:pt idx="10">
                  <c:v>0.16326530612240001</c:v>
                </c:pt>
                <c:pt idx="11">
                  <c:v>0.1688311688312</c:v>
                </c:pt>
                <c:pt idx="12">
                  <c:v>0.17439703153989999</c:v>
                </c:pt>
                <c:pt idx="13">
                  <c:v>0.17996289424860001</c:v>
                </c:pt>
                <c:pt idx="14">
                  <c:v>0.18089053803339999</c:v>
                </c:pt>
                <c:pt idx="15">
                  <c:v>0.1818181818182</c:v>
                </c:pt>
                <c:pt idx="16">
                  <c:v>0.18367346938779999</c:v>
                </c:pt>
                <c:pt idx="17">
                  <c:v>0.1846011131725</c:v>
                </c:pt>
                <c:pt idx="18">
                  <c:v>0.19573283859000001</c:v>
                </c:pt>
                <c:pt idx="19">
                  <c:v>0.2031539888683</c:v>
                </c:pt>
                <c:pt idx="20">
                  <c:v>0.2068645640074</c:v>
                </c:pt>
                <c:pt idx="21">
                  <c:v>0.20779220779220001</c:v>
                </c:pt>
                <c:pt idx="22">
                  <c:v>0.21706864564010001</c:v>
                </c:pt>
                <c:pt idx="23">
                  <c:v>0.22077922077920001</c:v>
                </c:pt>
                <c:pt idx="24">
                  <c:v>0.22727272727270001</c:v>
                </c:pt>
                <c:pt idx="25">
                  <c:v>0.2356215213358</c:v>
                </c:pt>
              </c:numCache>
            </c:numRef>
          </c:val>
          <c:extLst>
            <c:ext xmlns:c16="http://schemas.microsoft.com/office/drawing/2014/chart" uri="{C3380CC4-5D6E-409C-BE32-E72D297353CC}">
              <c16:uniqueId val="{00000036-02EB-43AF-AFB4-67C5B555A61A}"/>
            </c:ext>
          </c:extLst>
        </c:ser>
        <c:dLbls>
          <c:showLegendKey val="0"/>
          <c:showVal val="1"/>
          <c:showCatName val="0"/>
          <c:showSerName val="0"/>
          <c:showPercent val="0"/>
          <c:showBubbleSize val="0"/>
        </c:dLbls>
        <c:gapWidth val="39"/>
        <c:axId val="1"/>
        <c:axId val="2"/>
      </c:barChart>
      <c:catAx>
        <c:axId val="1"/>
        <c:scaling>
          <c:orientation val="minMax"/>
        </c:scaling>
        <c:delete val="0"/>
        <c:axPos val="l"/>
        <c:numFmt formatCode="General" sourceLinked="0"/>
        <c:majorTickMark val="none"/>
        <c:minorTickMark val="none"/>
        <c:tickLblPos val="nextTo"/>
        <c:spPr>
          <a:noFill/>
          <a:ln w="9525" cap="flat" cmpd="sng" algn="ctr">
            <a:solidFill>
              <a:srgbClr val="D9D9D9"/>
            </a:solidFill>
            <a:prstDash val="solid"/>
            <a:round/>
          </a:ln>
          <a:effectLst/>
        </c:spPr>
        <c:txPr>
          <a:bodyPr rot="0" spcFirstLastPara="1" vertOverflow="ellipsis" wrap="square" anchor="ctr" anchorCtr="1"/>
          <a:lstStyle/>
          <a:p>
            <a:pPr>
              <a:defRPr sz="800" b="0" i="0" u="none" strike="noStrike" kern="1200" baseline="0">
                <a:solidFill>
                  <a:srgbClr val="595959"/>
                </a:solidFill>
                <a:latin typeface="+mn-lt"/>
                <a:ea typeface="+mn-ea"/>
                <a:cs typeface="+mn-cs"/>
              </a:defRPr>
            </a:pPr>
            <a:endParaRPr lang="en-US"/>
          </a:p>
        </c:txPr>
        <c:crossAx val="2"/>
        <c:crosses val="autoZero"/>
        <c:auto val="1"/>
        <c:lblAlgn val="ctr"/>
        <c:lblOffset val="100"/>
        <c:noMultiLvlLbl val="0"/>
      </c:catAx>
      <c:valAx>
        <c:axId val="2"/>
        <c:scaling>
          <c:orientation val="minMax"/>
        </c:scaling>
        <c:delete val="1"/>
        <c:axPos val="b"/>
        <c:numFmt formatCode="0%" sourceLinked="0"/>
        <c:majorTickMark val="none"/>
        <c:minorTickMark val="none"/>
        <c:tickLblPos val="nextTo"/>
        <c:crossAx val="1"/>
        <c:crosses val="autoZero"/>
        <c:crossBetween val="between"/>
      </c:valAx>
      <c:spPr>
        <a:noFill/>
        <a:ln>
          <a:noFill/>
        </a:ln>
        <a:effectLst/>
      </c:spPr>
    </c:plotArea>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w="9525" cap="flat" cmpd="sng" algn="ctr">
      <a:noFill/>
      <a:prstDash val="solid"/>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2033990204170154E-2"/>
          <c:y val="0.10985805944498328"/>
          <c:w val="0.89578164818150596"/>
          <c:h val="0.68311396466937713"/>
        </c:manualLayout>
      </c:layout>
      <c:scatterChart>
        <c:scatterStyle val="lineMarker"/>
        <c:varyColors val="0"/>
        <c:ser>
          <c:idx val="0"/>
          <c:order val="0"/>
          <c:tx>
            <c:strRef>
              <c:f>Tables!$D$2</c:f>
              <c:strCache>
                <c:ptCount val="1"/>
                <c:pt idx="0">
                  <c:v>Further training desired</c:v>
                </c:pt>
              </c:strCache>
            </c:strRef>
          </c:tx>
          <c:spPr>
            <a:ln w="19050" cap="rnd">
              <a:noFill/>
              <a:round/>
            </a:ln>
            <a:effectLst/>
          </c:spPr>
          <c:marker>
            <c:symbol val="circle"/>
            <c:size val="5"/>
            <c:spPr>
              <a:solidFill>
                <a:schemeClr val="accent1"/>
              </a:solidFill>
              <a:ln w="9525">
                <a:solidFill>
                  <a:schemeClr val="accent1"/>
                </a:solidFill>
              </a:ln>
              <a:effectLst/>
            </c:spPr>
          </c:marker>
          <c:dLbls>
            <c:dLbl>
              <c:idx val="0"/>
              <c:layout>
                <c:manualLayout>
                  <c:x val="-0.17819379913840297"/>
                  <c:y val="-3.0966303458246948E-3"/>
                </c:manualLayout>
              </c:layout>
              <c:tx>
                <c:rich>
                  <a:bodyPr/>
                  <a:lstStyle/>
                  <a:p>
                    <a:fld id="{0889BAC8-3138-42B5-9E40-BF04E9E3E88F}"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84F6-4571-8FDB-12E315691C56}"/>
                </c:ext>
              </c:extLst>
            </c:dLbl>
            <c:dLbl>
              <c:idx val="1"/>
              <c:layout>
                <c:manualLayout>
                  <c:x val="-1.5229381815124477E-2"/>
                  <c:y val="2.0152386159108013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BFCC433C-E7D9-4C4E-9CF6-BA9E718CF4FC}"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9.970205252703597E-2"/>
                      <c:h val="0.1184557851246474"/>
                    </c:manualLayout>
                  </c15:layout>
                  <c15:dlblFieldTable/>
                  <c15:showDataLabelsRange val="1"/>
                </c:ext>
                <c:ext xmlns:c16="http://schemas.microsoft.com/office/drawing/2014/chart" uri="{C3380CC4-5D6E-409C-BE32-E72D297353CC}">
                  <c16:uniqueId val="{00000001-84F6-4571-8FDB-12E315691C56}"/>
                </c:ext>
              </c:extLst>
            </c:dLbl>
            <c:dLbl>
              <c:idx val="2"/>
              <c:layout>
                <c:manualLayout>
                  <c:x val="-9.1071153888412831E-2"/>
                  <c:y val="-9.1289118183529763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20D31F30-8C77-494C-866D-39FA23E601BF}"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6546737673420525"/>
                      <c:h val="4.2913880995390015E-2"/>
                    </c:manualLayout>
                  </c15:layout>
                  <c15:dlblFieldTable/>
                  <c15:showDataLabelsRange val="1"/>
                </c:ext>
                <c:ext xmlns:c16="http://schemas.microsoft.com/office/drawing/2014/chart" uri="{C3380CC4-5D6E-409C-BE32-E72D297353CC}">
                  <c16:uniqueId val="{00000002-84F6-4571-8FDB-12E315691C56}"/>
                </c:ext>
              </c:extLst>
            </c:dLbl>
            <c:dLbl>
              <c:idx val="3"/>
              <c:tx>
                <c:rich>
                  <a:bodyPr/>
                  <a:lstStyle/>
                  <a:p>
                    <a:endParaRPr lang="en-US" dirty="0"/>
                  </a:p>
                </c:rich>
              </c:tx>
              <c:dLblPos val="r"/>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84F6-4571-8FDB-12E315691C56}"/>
                </c:ext>
              </c:extLst>
            </c:dLbl>
            <c:dLbl>
              <c:idx val="4"/>
              <c:layout>
                <c:manualLayout>
                  <c:x val="-2.9574762028966511E-2"/>
                  <c:y val="-7.4622396626668183E-2"/>
                </c:manualLayout>
              </c:layout>
              <c:tx>
                <c:rich>
                  <a:bodyPr/>
                  <a:lstStyle/>
                  <a:p>
                    <a:fld id="{D200DF8A-6985-494B-B460-D7961B2856E0}"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84F6-4571-8FDB-12E315691C56}"/>
                </c:ext>
              </c:extLst>
            </c:dLbl>
            <c:dLbl>
              <c:idx val="5"/>
              <c:layout>
                <c:manualLayout>
                  <c:x val="-0.17831537622974397"/>
                  <c:y val="-9.4679822748582623E-2"/>
                </c:manualLayout>
              </c:layout>
              <c:tx>
                <c:rich>
                  <a:bodyPr/>
                  <a:lstStyle/>
                  <a:p>
                    <a:fld id="{3E3ABE78-C29C-4116-B033-DC6F2A308ECE}"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84F6-4571-8FDB-12E315691C56}"/>
                </c:ext>
              </c:extLst>
            </c:dLbl>
            <c:dLbl>
              <c:idx val="6"/>
              <c:layout>
                <c:manualLayout>
                  <c:x val="-0.11028391714222657"/>
                  <c:y val="-9.2302528407048126E-2"/>
                </c:manualLayout>
              </c:layout>
              <c:tx>
                <c:rich>
                  <a:bodyPr/>
                  <a:lstStyle/>
                  <a:p>
                    <a:fld id="{63258870-D9E5-446D-9637-08A0A1257F8D}"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84F6-4571-8FDB-12E315691C56}"/>
                </c:ext>
              </c:extLst>
            </c:dLbl>
            <c:dLbl>
              <c:idx val="7"/>
              <c:layout>
                <c:manualLayout>
                  <c:x val="-0.26865455959474938"/>
                  <c:y val="0.21453997350999188"/>
                </c:manualLayout>
              </c:layout>
              <c:tx>
                <c:rich>
                  <a:bodyPr/>
                  <a:lstStyle/>
                  <a:p>
                    <a:fld id="{4855D377-F132-418C-B5E1-99A8303B58AC}"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84F6-4571-8FDB-12E315691C56}"/>
                </c:ext>
              </c:extLst>
            </c:dLbl>
            <c:dLbl>
              <c:idx val="8"/>
              <c:layout>
                <c:manualLayout>
                  <c:x val="-0.13761523549649796"/>
                  <c:y val="0.21088483543096212"/>
                </c:manualLayout>
              </c:layout>
              <c:tx>
                <c:rich>
                  <a:bodyPr/>
                  <a:lstStyle/>
                  <a:p>
                    <a:fld id="{DBDBD602-1A4C-43E8-982F-2FCAC07C0BC8}"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84F6-4571-8FDB-12E315691C56}"/>
                </c:ext>
              </c:extLst>
            </c:dLbl>
            <c:dLbl>
              <c:idx val="9"/>
              <c:layout>
                <c:manualLayout>
                  <c:x val="-1.8448069623306879E-2"/>
                  <c:y val="-5.2220610280165045E-2"/>
                </c:manualLayout>
              </c:layout>
              <c:tx>
                <c:rich>
                  <a:bodyPr/>
                  <a:lstStyle/>
                  <a:p>
                    <a:fld id="{1753BC20-437D-4022-AD81-271DC623412B}"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84F6-4571-8FDB-12E315691C56}"/>
                </c:ext>
              </c:extLst>
            </c:dLbl>
            <c:dLbl>
              <c:idx val="10"/>
              <c:layout>
                <c:manualLayout>
                  <c:x val="3.3527390912626069E-2"/>
                  <c:y val="4.5787204985786187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D3B9B18C-1815-4CF8-8C52-E1326DAAD4B1}"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6372325901127488"/>
                      <c:h val="0.14280205662582288"/>
                    </c:manualLayout>
                  </c15:layout>
                  <c15:dlblFieldTable/>
                  <c15:showDataLabelsRange val="1"/>
                </c:ext>
                <c:ext xmlns:c16="http://schemas.microsoft.com/office/drawing/2014/chart" uri="{C3380CC4-5D6E-409C-BE32-E72D297353CC}">
                  <c16:uniqueId val="{0000000A-84F6-4571-8FDB-12E315691C56}"/>
                </c:ext>
              </c:extLst>
            </c:dLbl>
            <c:dLbl>
              <c:idx val="11"/>
              <c:layout>
                <c:manualLayout>
                  <c:x val="-0.13210330278858198"/>
                  <c:y val="4.6020762765126504E-2"/>
                </c:manualLayout>
              </c:layout>
              <c:tx>
                <c:rich>
                  <a:bodyPr/>
                  <a:lstStyle/>
                  <a:p>
                    <a:fld id="{D8C53490-84AB-4374-9090-F1BD8FD4C411}"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84F6-4571-8FDB-12E315691C56}"/>
                </c:ext>
              </c:extLst>
            </c:dLbl>
            <c:dLbl>
              <c:idx val="12"/>
              <c:layout>
                <c:manualLayout>
                  <c:x val="-8.662528985029537E-2"/>
                  <c:y val="5.725706011409476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6A6BC30C-0B95-47C6-96F2-A0BE2AEF5194}"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5494409484064653"/>
                      <c:h val="0.10736505500200033"/>
                    </c:manualLayout>
                  </c15:layout>
                  <c15:dlblFieldTable/>
                  <c15:showDataLabelsRange val="1"/>
                </c:ext>
                <c:ext xmlns:c16="http://schemas.microsoft.com/office/drawing/2014/chart" uri="{C3380CC4-5D6E-409C-BE32-E72D297353CC}">
                  <c16:uniqueId val="{0000000C-84F6-4571-8FDB-12E315691C56}"/>
                </c:ext>
              </c:extLst>
            </c:dLbl>
            <c:dLbl>
              <c:idx val="13"/>
              <c:layout>
                <c:manualLayout>
                  <c:x val="-7.3891164378915533E-2"/>
                  <c:y val="0.2369536984738879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43B60C24-BFA0-4B37-BD6A-25D7902CBBC1}"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13118256474525516"/>
                      <c:h val="0.13237555016802133"/>
                    </c:manualLayout>
                  </c15:layout>
                  <c15:dlblFieldTable/>
                  <c15:showDataLabelsRange val="1"/>
                </c:ext>
                <c:ext xmlns:c16="http://schemas.microsoft.com/office/drawing/2014/chart" uri="{C3380CC4-5D6E-409C-BE32-E72D297353CC}">
                  <c16:uniqueId val="{0000000D-84F6-4571-8FDB-12E315691C56}"/>
                </c:ext>
              </c:extLst>
            </c:dLbl>
            <c:dLbl>
              <c:idx val="14"/>
              <c:layout>
                <c:manualLayout>
                  <c:x val="-0.31219062332503072"/>
                  <c:y val="-4.9645711236956033E-2"/>
                </c:manualLayout>
              </c:layout>
              <c:tx>
                <c:rich>
                  <a:bodyPr/>
                  <a:lstStyle/>
                  <a:p>
                    <a:fld id="{AFFCD5EC-0A95-4128-AF7A-0E49B0DAFCF7}"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E-84F6-4571-8FDB-12E315691C56}"/>
                </c:ext>
              </c:extLst>
            </c:dLbl>
            <c:dLbl>
              <c:idx val="15"/>
              <c:layout>
                <c:manualLayout>
                  <c:x val="2.042232394251816E-2"/>
                  <c:y val="-1.4640587237261252E-2"/>
                </c:manualLayout>
              </c:layout>
              <c:tx>
                <c:rich>
                  <a:bodyPr/>
                  <a:lstStyle/>
                  <a:p>
                    <a:fld id="{F1797B4D-BFDA-41A0-B729-F06081570A3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84F6-4571-8FDB-12E315691C56}"/>
                </c:ext>
              </c:extLst>
            </c:dLbl>
            <c:dLbl>
              <c:idx val="16"/>
              <c:layout>
                <c:manualLayout>
                  <c:x val="3.9625294149681592E-2"/>
                  <c:y val="5.0950176718982637E-2"/>
                </c:manualLayout>
              </c:layout>
              <c:tx>
                <c:rich>
                  <a:bodyPr/>
                  <a:lstStyle/>
                  <a:p>
                    <a:fld id="{FA4D1FBE-FD16-4BA7-889C-584554B632BC}"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84F6-4571-8FDB-12E315691C56}"/>
                </c:ext>
              </c:extLst>
            </c:dLbl>
            <c:dLbl>
              <c:idx val="17"/>
              <c:layout>
                <c:manualLayout>
                  <c:x val="-3.1821191388615853E-2"/>
                  <c:y val="0.11616357058522267"/>
                </c:manualLayout>
              </c:layout>
              <c:tx>
                <c:rich>
                  <a:bodyPr/>
                  <a:lstStyle/>
                  <a:p>
                    <a:fld id="{D38EC0D3-6A61-4D5D-B836-E59A160C404A}"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1-84F6-4571-8FDB-12E315691C56}"/>
                </c:ext>
              </c:extLst>
            </c:dLbl>
            <c:dLbl>
              <c:idx val="18"/>
              <c:layout>
                <c:manualLayout>
                  <c:x val="-6.0728712543985111E-2"/>
                  <c:y val="7.9976935140098987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B6F9577A-4DD1-4BE1-8DFC-5197AB6A54C5}"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12-84F6-4571-8FDB-12E315691C56}"/>
                </c:ext>
              </c:extLst>
            </c:dLbl>
            <c:dLbl>
              <c:idx val="19"/>
              <c:layout>
                <c:manualLayout>
                  <c:x val="5.2704492048669331E-2"/>
                  <c:y val="7.5193036341045391E-2"/>
                </c:manualLayout>
              </c:layout>
              <c:tx>
                <c:rich>
                  <a:bodyPr/>
                  <a:lstStyle/>
                  <a:p>
                    <a:fld id="{B6732956-4213-4039-A9D6-036C8C4B94F7}"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3-84F6-4571-8FDB-12E315691C56}"/>
                </c:ext>
              </c:extLst>
            </c:dLbl>
            <c:dLbl>
              <c:idx val="20"/>
              <c:layout>
                <c:manualLayout>
                  <c:x val="-0.18050973524378955"/>
                  <c:y val="-5.1269912104330892E-2"/>
                </c:manualLayout>
              </c:layout>
              <c:tx>
                <c:rich>
                  <a:bodyPr/>
                  <a:lstStyle/>
                  <a:p>
                    <a:fld id="{0E96AEC2-9256-47C3-822D-DE2C2C1C9AB8}"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layout>
                    <c:manualLayout>
                      <c:w val="0.14409679925018704"/>
                      <c:h val="8.7033618597676277E-2"/>
                    </c:manualLayout>
                  </c15:layout>
                  <c15:dlblFieldTable/>
                  <c15:showDataLabelsRange val="1"/>
                </c:ext>
                <c:ext xmlns:c16="http://schemas.microsoft.com/office/drawing/2014/chart" uri="{C3380CC4-5D6E-409C-BE32-E72D297353CC}">
                  <c16:uniqueId val="{00000014-84F6-4571-8FDB-12E315691C56}"/>
                </c:ext>
              </c:extLst>
            </c:dLbl>
            <c:dLbl>
              <c:idx val="21"/>
              <c:layout>
                <c:manualLayout>
                  <c:x val="-6.4449473134090218E-2"/>
                  <c:y val="0.11435685981977353"/>
                </c:manualLayout>
              </c:layout>
              <c:tx>
                <c:rich>
                  <a:bodyPr/>
                  <a:lstStyle/>
                  <a:p>
                    <a:fld id="{1DD4B2C3-41F6-4273-A65D-93279FCA909A}"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5-84F6-4571-8FDB-12E315691C56}"/>
                </c:ext>
              </c:extLst>
            </c:dLbl>
            <c:dLbl>
              <c:idx val="22"/>
              <c:layout>
                <c:manualLayout>
                  <c:x val="-0.19126677068962405"/>
                  <c:y val="4.8437340968983646E-2"/>
                </c:manualLayout>
              </c:layout>
              <c:tx>
                <c:rich>
                  <a:bodyPr/>
                  <a:lstStyle/>
                  <a:p>
                    <a:fld id="{68A87AA1-E4DF-4C7C-B5CD-1B9F2D7E82CC}" type="CELLRANGE">
                      <a:rPr lang="en-GB"/>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6-84F6-4571-8FDB-12E315691C56}"/>
                </c:ext>
              </c:extLst>
            </c:dLbl>
            <c:dLbl>
              <c:idx val="23"/>
              <c:layout>
                <c:manualLayout>
                  <c:x val="9.2734867467271623E-2"/>
                  <c:y val="0.12532172723507565"/>
                </c:manualLayout>
              </c:layout>
              <c:dLblPos val="r"/>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17-84F6-4571-8FDB-12E315691C56}"/>
                </c:ext>
              </c:extLst>
            </c:dLbl>
            <c:dLbl>
              <c:idx val="24"/>
              <c:layout>
                <c:manualLayout>
                  <c:x val="-3.0952444428700113E-2"/>
                  <c:y val="0.12174110645693063"/>
                </c:manualLayout>
              </c:layout>
              <c:tx>
                <c:rich>
                  <a:bodyPr/>
                  <a:lstStyle/>
                  <a:p>
                    <a:fld id="{65AD22DE-0AF0-467A-A435-6385EC76613A}" type="CELLRANGE">
                      <a:rPr lang="en-GB"/>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8-84F6-4571-8FDB-12E315691C5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Tables!$C$3:$C$24</c:f>
              <c:numCache>
                <c:formatCode>0%</c:formatCode>
                <c:ptCount val="22"/>
                <c:pt idx="0">
                  <c:v>0.13543599257889999</c:v>
                </c:pt>
                <c:pt idx="1">
                  <c:v>0.1502782931354</c:v>
                </c:pt>
                <c:pt idx="2">
                  <c:v>0.1307977736549</c:v>
                </c:pt>
                <c:pt idx="3">
                  <c:v>8.3487940630800006E-2</c:v>
                </c:pt>
                <c:pt idx="4">
                  <c:v>0.1150278293135</c:v>
                </c:pt>
                <c:pt idx="5">
                  <c:v>0.16326530612240001</c:v>
                </c:pt>
                <c:pt idx="6">
                  <c:v>0.2096474953618</c:v>
                </c:pt>
                <c:pt idx="7">
                  <c:v>0.1725417439703</c:v>
                </c:pt>
                <c:pt idx="8">
                  <c:v>0.1141001855288</c:v>
                </c:pt>
                <c:pt idx="9">
                  <c:v>8.3487940630800006E-2</c:v>
                </c:pt>
                <c:pt idx="10">
                  <c:v>6.5862708719850005E-2</c:v>
                </c:pt>
                <c:pt idx="11">
                  <c:v>0.21521335807049999</c:v>
                </c:pt>
                <c:pt idx="12">
                  <c:v>8.6270871985159994E-2</c:v>
                </c:pt>
                <c:pt idx="13">
                  <c:v>0.1038961038961</c:v>
                </c:pt>
                <c:pt idx="14">
                  <c:v>0.1818181818182</c:v>
                </c:pt>
                <c:pt idx="15">
                  <c:v>6.4007421150280006E-2</c:v>
                </c:pt>
                <c:pt idx="16">
                  <c:v>7.6994434137289999E-2</c:v>
                </c:pt>
                <c:pt idx="17">
                  <c:v>0.18645640074209999</c:v>
                </c:pt>
                <c:pt idx="18">
                  <c:v>6.7717996289420004E-2</c:v>
                </c:pt>
                <c:pt idx="19">
                  <c:v>7.4211502782929997E-2</c:v>
                </c:pt>
                <c:pt idx="20">
                  <c:v>0.2319109461967</c:v>
                </c:pt>
                <c:pt idx="21">
                  <c:v>0.16048237476810001</c:v>
                </c:pt>
              </c:numCache>
            </c:numRef>
          </c:xVal>
          <c:yVal>
            <c:numRef>
              <c:f>Tables!$D$3:$D$24</c:f>
              <c:numCache>
                <c:formatCode>0%</c:formatCode>
                <c:ptCount val="22"/>
                <c:pt idx="0">
                  <c:v>0.2068645640074</c:v>
                </c:pt>
                <c:pt idx="1">
                  <c:v>0.18089053803339999</c:v>
                </c:pt>
                <c:pt idx="2">
                  <c:v>0.21706864564010001</c:v>
                </c:pt>
                <c:pt idx="3">
                  <c:v>0.14471243042670001</c:v>
                </c:pt>
                <c:pt idx="4">
                  <c:v>0.2031539888683</c:v>
                </c:pt>
                <c:pt idx="5">
                  <c:v>0.22727272727270001</c:v>
                </c:pt>
                <c:pt idx="6">
                  <c:v>0.1688311688312</c:v>
                </c:pt>
                <c:pt idx="7">
                  <c:v>0.18367346938779999</c:v>
                </c:pt>
                <c:pt idx="8">
                  <c:v>0.1818181818182</c:v>
                </c:pt>
                <c:pt idx="9">
                  <c:v>0.22077922077920001</c:v>
                </c:pt>
                <c:pt idx="10">
                  <c:v>0.1846011131725</c:v>
                </c:pt>
                <c:pt idx="11">
                  <c:v>0.1465677179963</c:v>
                </c:pt>
                <c:pt idx="12">
                  <c:v>0.19573283859000001</c:v>
                </c:pt>
                <c:pt idx="13">
                  <c:v>0.16326530612240001</c:v>
                </c:pt>
                <c:pt idx="14">
                  <c:v>0.2356215213358</c:v>
                </c:pt>
                <c:pt idx="15">
                  <c:v>0.20779220779220001</c:v>
                </c:pt>
                <c:pt idx="16">
                  <c:v>0.1400742115028</c:v>
                </c:pt>
                <c:pt idx="17">
                  <c:v>0.1103896103896</c:v>
                </c:pt>
                <c:pt idx="18">
                  <c:v>0.1159554730983</c:v>
                </c:pt>
                <c:pt idx="19">
                  <c:v>0.16141001855289999</c:v>
                </c:pt>
                <c:pt idx="20">
                  <c:v>0.1623376623377</c:v>
                </c:pt>
                <c:pt idx="21">
                  <c:v>0.17996289424860001</c:v>
                </c:pt>
              </c:numCache>
            </c:numRef>
          </c:yVal>
          <c:smooth val="0"/>
          <c:extLst>
            <c:ext xmlns:c15="http://schemas.microsoft.com/office/drawing/2012/chart" uri="{02D57815-91ED-43cb-92C2-25804820EDAC}">
              <c15:datalabelsRange>
                <c15:f>Tables!$B$3:$B$24</c15:f>
                <c15:dlblRangeCache>
                  <c:ptCount val="22"/>
                  <c:pt idx="0">
                    <c:v>Appropriate repositories for deposition of data</c:v>
                  </c:pt>
                  <c:pt idx="1">
                    <c:v>Authorship guidance</c:v>
                  </c:pt>
                  <c:pt idx="2">
                    <c:v>Copyright/licensing of data</c:v>
                  </c:pt>
                  <c:pt idx="3">
                    <c:v>Costing and budget planning</c:v>
                  </c:pt>
                  <c:pt idx="4">
                    <c:v>Curation of data</c:v>
                  </c:pt>
                  <c:pt idx="5">
                    <c:v>Defining policies for access, ownership, sharing and re-use</c:v>
                  </c:pt>
                  <c:pt idx="6">
                    <c:v>Defining research integrity</c:v>
                  </c:pt>
                  <c:pt idx="7">
                    <c:v>Defining the type of data to be produced and how it is acquired</c:v>
                  </c:pt>
                  <c:pt idx="8">
                    <c:v>Determining an inclusion/exclusion criteria</c:v>
                  </c:pt>
                  <c:pt idx="9">
                    <c:v>Determining statistical power</c:v>
                  </c:pt>
                  <c:pt idx="10">
                    <c:v>Determining the scale of the experimental cohort/replications</c:v>
                  </c:pt>
                  <c:pt idx="11">
                    <c:v>Ethics approval</c:v>
                  </c:pt>
                  <c:pt idx="12">
                    <c:v>Finding the time to manage data</c:v>
                  </c:pt>
                  <c:pt idx="13">
                    <c:v>Inclusion of positive or negative controls</c:v>
                  </c:pt>
                  <c:pt idx="14">
                    <c:v>Long-term storage and data management strategies</c:v>
                  </c:pt>
                  <c:pt idx="15">
                    <c:v>Metadata descriptions</c:v>
                  </c:pt>
                  <c:pt idx="16">
                    <c:v>Outcome assessment blinding</c:v>
                  </c:pt>
                  <c:pt idx="17">
                    <c:v>Participant consent</c:v>
                  </c:pt>
                  <c:pt idx="18">
                    <c:v>Random allocation of experimental cohorts</c:v>
                  </c:pt>
                  <c:pt idx="19">
                    <c:v>Replication testing</c:v>
                  </c:pt>
                  <c:pt idx="20">
                    <c:v>The importance of research integrity</c:v>
                  </c:pt>
                  <c:pt idx="21">
                    <c:v>Understanding data policies</c:v>
                  </c:pt>
                </c15:dlblRangeCache>
              </c15:datalabelsRange>
            </c:ext>
            <c:ext xmlns:c16="http://schemas.microsoft.com/office/drawing/2014/chart" uri="{C3380CC4-5D6E-409C-BE32-E72D297353CC}">
              <c16:uniqueId val="{00000019-84F6-4571-8FDB-12E315691C56}"/>
            </c:ext>
          </c:extLst>
        </c:ser>
        <c:dLbls>
          <c:dLblPos val="r"/>
          <c:showLegendKey val="0"/>
          <c:showVal val="1"/>
          <c:showCatName val="0"/>
          <c:showSerName val="0"/>
          <c:showPercent val="0"/>
          <c:showBubbleSize val="0"/>
        </c:dLbls>
        <c:axId val="365230768"/>
        <c:axId val="365231600"/>
      </c:scatterChart>
      <c:valAx>
        <c:axId val="365230768"/>
        <c:scaling>
          <c:orientation val="maxMin"/>
          <c:max val="0.3000000000000000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Included in institutional training</a:t>
                </a:r>
              </a:p>
            </c:rich>
          </c:tx>
          <c:overlay val="0"/>
          <c:spPr>
            <a:noFill/>
            <a:ln>
              <a:noFill/>
            </a:ln>
            <a:effectLst/>
          </c:spPr>
        </c:title>
        <c:numFmt formatCode="0%"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31600"/>
        <c:crosses val="autoZero"/>
        <c:crossBetween val="midCat"/>
      </c:valAx>
      <c:valAx>
        <c:axId val="365231600"/>
        <c:scaling>
          <c:orientation val="minMax"/>
          <c:max val="0.30000000000000004"/>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Further training desired</a:t>
                </a:r>
              </a:p>
            </c:rich>
          </c:tx>
          <c:overlay val="0"/>
          <c:spPr>
            <a:noFill/>
            <a:ln>
              <a:noFill/>
            </a:ln>
            <a:effectLst/>
          </c:spPr>
        </c:title>
        <c:numFmt formatCode="0%" sourceLinked="1"/>
        <c:majorTickMark val="none"/>
        <c:minorTickMark val="none"/>
        <c:tickLblPos val="high"/>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30768"/>
        <c:crosses val="max"/>
        <c:crossBetween val="midCat"/>
      </c:valAx>
      <c:spPr>
        <a:gradFill flip="none" rotWithShape="1">
          <a:gsLst>
            <a:gs pos="0">
              <a:srgbClr val="C00000"/>
            </a:gs>
            <a:gs pos="25000">
              <a:schemeClr val="accent2">
                <a:lumMod val="60000"/>
                <a:lumOff val="40000"/>
              </a:schemeClr>
            </a:gs>
            <a:gs pos="75000">
              <a:schemeClr val="accent6">
                <a:lumMod val="60000"/>
                <a:lumOff val="40000"/>
              </a:schemeClr>
            </a:gs>
            <a:gs pos="50000">
              <a:schemeClr val="accent4">
                <a:lumMod val="40000"/>
                <a:lumOff val="60000"/>
              </a:schemeClr>
            </a:gs>
            <a:gs pos="100000">
              <a:schemeClr val="accent6">
                <a:lumMod val="50000"/>
              </a:schemeClr>
            </a:gs>
          </a:gsLst>
          <a:lin ang="18900000" scaled="1"/>
          <a:tileRect/>
        </a:gradFill>
        <a:ln>
          <a:gradFill>
            <a:gsLst>
              <a:gs pos="0">
                <a:schemeClr val="accent1">
                  <a:lumMod val="5000"/>
                  <a:lumOff val="95000"/>
                </a:schemeClr>
              </a:gs>
              <a:gs pos="25000">
                <a:schemeClr val="accent1">
                  <a:lumMod val="45000"/>
                  <a:lumOff val="55000"/>
                </a:schemeClr>
              </a:gs>
              <a:gs pos="75000">
                <a:srgbClr val="C2DAEF"/>
              </a:gs>
              <a:gs pos="50000">
                <a:schemeClr val="accent1">
                  <a:lumMod val="45000"/>
                  <a:lumOff val="55000"/>
                </a:schemeClr>
              </a:gs>
              <a:gs pos="100000">
                <a:schemeClr val="accent1">
                  <a:lumMod val="30000"/>
                  <a:lumOff val="70000"/>
                </a:schemeClr>
              </a:gs>
            </a:gsLst>
            <a:lin ang="5400000" scaled="1"/>
          </a:grad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userShapes r:id="rId3"/>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2033990204170154E-2"/>
          <c:y val="0.10985805944498328"/>
          <c:w val="0.89578164818150596"/>
          <c:h val="0.68311396466937713"/>
        </c:manualLayout>
      </c:layout>
      <c:scatterChart>
        <c:scatterStyle val="lineMarker"/>
        <c:varyColors val="0"/>
        <c:ser>
          <c:idx val="0"/>
          <c:order val="0"/>
          <c:tx>
            <c:strRef>
              <c:f>Tables!$D$2</c:f>
              <c:strCache>
                <c:ptCount val="1"/>
                <c:pt idx="0">
                  <c:v>Further training desired</c:v>
                </c:pt>
              </c:strCache>
            </c:strRef>
          </c:tx>
          <c:spPr>
            <a:ln w="19050" cap="rnd">
              <a:noFill/>
              <a:round/>
            </a:ln>
            <a:effectLst/>
          </c:spPr>
          <c:marker>
            <c:symbol val="circle"/>
            <c:size val="5"/>
            <c:spPr>
              <a:solidFill>
                <a:schemeClr val="accent1"/>
              </a:solidFill>
              <a:ln w="9525">
                <a:solidFill>
                  <a:schemeClr val="accent1"/>
                </a:solidFill>
              </a:ln>
              <a:effectLst/>
            </c:spPr>
          </c:marker>
          <c:dLbls>
            <c:dLbl>
              <c:idx val="0"/>
              <c:layout>
                <c:manualLayout>
                  <c:x val="-7.5056298075499184E-2"/>
                  <c:y val="8.2298790384774778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0889BAC8-3138-42B5-9E40-BF04E9E3E88F}"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5567695748671251"/>
                      <c:h val="0.12537441974202707"/>
                    </c:manualLayout>
                  </c15:layout>
                  <c15:dlblFieldTable/>
                  <c15:showDataLabelsRange val="1"/>
                </c:ext>
                <c:ext xmlns:c16="http://schemas.microsoft.com/office/drawing/2014/chart" uri="{C3380CC4-5D6E-409C-BE32-E72D297353CC}">
                  <c16:uniqueId val="{00000000-B586-49E2-A755-6D1E66B8E686}"/>
                </c:ext>
              </c:extLst>
            </c:dLbl>
            <c:dLbl>
              <c:idx val="1"/>
              <c:layout>
                <c:manualLayout>
                  <c:x val="-7.7415228044228263E-2"/>
                  <c:y val="0.24671166564845354"/>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CC9911CE-88EC-4C17-93A5-8DCF48FB0AD3}"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9.970205252703597E-2"/>
                      <c:h val="0.1184557851246474"/>
                    </c:manualLayout>
                  </c15:layout>
                  <c15:dlblFieldTable/>
                  <c15:showDataLabelsRange val="1"/>
                </c:ext>
                <c:ext xmlns:c16="http://schemas.microsoft.com/office/drawing/2014/chart" uri="{C3380CC4-5D6E-409C-BE32-E72D297353CC}">
                  <c16:uniqueId val="{00000001-B586-49E2-A755-6D1E66B8E686}"/>
                </c:ext>
              </c:extLst>
            </c:dLbl>
            <c:dLbl>
              <c:idx val="2"/>
              <c:layout>
                <c:manualLayout>
                  <c:x val="-9.1071153888412831E-2"/>
                  <c:y val="-9.1289118183529763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3F2203F8-3D03-4917-A57E-739C199CF643}"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6546737673420525"/>
                      <c:h val="4.2913880995390015E-2"/>
                    </c:manualLayout>
                  </c15:layout>
                  <c15:dlblFieldTable/>
                  <c15:showDataLabelsRange val="1"/>
                </c:ext>
                <c:ext xmlns:c16="http://schemas.microsoft.com/office/drawing/2014/chart" uri="{C3380CC4-5D6E-409C-BE32-E72D297353CC}">
                  <c16:uniqueId val="{00000002-B586-49E2-A755-6D1E66B8E686}"/>
                </c:ext>
              </c:extLst>
            </c:dLbl>
            <c:dLbl>
              <c:idx val="3"/>
              <c:tx>
                <c:rich>
                  <a:bodyPr/>
                  <a:lstStyle/>
                  <a:p>
                    <a:endParaRPr lang="en-US" dirty="0"/>
                  </a:p>
                </c:rich>
              </c:tx>
              <c:dLblPos val="r"/>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B586-49E2-A755-6D1E66B8E686}"/>
                </c:ext>
              </c:extLst>
            </c:dLbl>
            <c:dLbl>
              <c:idx val="4"/>
              <c:layout>
                <c:manualLayout>
                  <c:x val="-2.9574762028966511E-2"/>
                  <c:y val="-7.4622396626668183E-2"/>
                </c:manualLayout>
              </c:layout>
              <c:tx>
                <c:rich>
                  <a:bodyPr/>
                  <a:lstStyle/>
                  <a:p>
                    <a:fld id="{D350F0AF-E0F8-491F-B3E0-1CFF6436E628}"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B586-49E2-A755-6D1E66B8E686}"/>
                </c:ext>
              </c:extLst>
            </c:dLbl>
            <c:dLbl>
              <c:idx val="5"/>
              <c:layout>
                <c:manualLayout>
                  <c:x val="-0.20561647945227729"/>
                  <c:y val="5.8683381828820533E-2"/>
                </c:manualLayout>
              </c:layout>
              <c:tx>
                <c:rich>
                  <a:bodyPr/>
                  <a:lstStyle/>
                  <a:p>
                    <a:fld id="{F8C97FF5-BF4E-4C80-AC9F-64F895F071BD}"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B586-49E2-A755-6D1E66B8E686}"/>
                </c:ext>
              </c:extLst>
            </c:dLbl>
            <c:dLbl>
              <c:idx val="6"/>
              <c:layout>
                <c:manualLayout>
                  <c:x val="-0.15578575584644885"/>
                  <c:y val="2.6205402402763391E-2"/>
                </c:manualLayout>
              </c:layout>
              <c:tx>
                <c:rich>
                  <a:bodyPr/>
                  <a:lstStyle/>
                  <a:p>
                    <a:fld id="{87EEDB58-8A06-44B0-9066-766B38A9D4EB}"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B586-49E2-A755-6D1E66B8E686}"/>
                </c:ext>
              </c:extLst>
            </c:dLbl>
            <c:dLbl>
              <c:idx val="7"/>
              <c:layout>
                <c:manualLayout>
                  <c:x val="-0.14883305100696406"/>
                  <c:y val="0.10648862483045791"/>
                </c:manualLayout>
              </c:layout>
              <c:tx>
                <c:rich>
                  <a:bodyPr/>
                  <a:lstStyle/>
                  <a:p>
                    <a:fld id="{39060433-A361-4A45-9CF2-C29A13987DAB}"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B586-49E2-A755-6D1E66B8E686}"/>
                </c:ext>
              </c:extLst>
            </c:dLbl>
            <c:dLbl>
              <c:idx val="8"/>
              <c:layout>
                <c:manualLayout>
                  <c:x val="-0.10879740431715715"/>
                  <c:y val="0.2073993080542029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11C8551-995B-439E-B009-9134852749FB}"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183427585435972"/>
                      <c:h val="0.13583100187230454"/>
                    </c:manualLayout>
                  </c15:layout>
                  <c15:dlblFieldTable/>
                  <c15:showDataLabelsRange val="1"/>
                </c:ext>
                <c:ext xmlns:c16="http://schemas.microsoft.com/office/drawing/2014/chart" uri="{C3380CC4-5D6E-409C-BE32-E72D297353CC}">
                  <c16:uniqueId val="{00000008-B586-49E2-A755-6D1E66B8E686}"/>
                </c:ext>
              </c:extLst>
            </c:dLbl>
            <c:dLbl>
              <c:idx val="9"/>
              <c:layout>
                <c:manualLayout>
                  <c:x val="-0.10035137929090698"/>
                  <c:y val="6.454469406675413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246F4960-865D-4B47-9DC8-E4D17C22EC2E}" type="CELLRANGE">
                      <a:rPr lang="en-US"/>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4252692610119228"/>
                      <c:h val="0.11497025774788822"/>
                    </c:manualLayout>
                  </c15:layout>
                  <c15:dlblFieldTable/>
                  <c15:showDataLabelsRange val="1"/>
                </c:ext>
                <c:ext xmlns:c16="http://schemas.microsoft.com/office/drawing/2014/chart" uri="{C3380CC4-5D6E-409C-BE32-E72D297353CC}">
                  <c16:uniqueId val="{00000009-B586-49E2-A755-6D1E66B8E686}"/>
                </c:ext>
              </c:extLst>
            </c:dLbl>
            <c:dLbl>
              <c:idx val="10"/>
              <c:layout>
                <c:manualLayout>
                  <c:x val="3.3527390912625958E-2"/>
                  <c:y val="8.761353350689606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D3B9B18C-1815-4CF8-8C52-E1326DAAD4B1}"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6372325901127488"/>
                      <c:h val="0.14280205662582288"/>
                    </c:manualLayout>
                  </c15:layout>
                  <c15:dlblFieldTable/>
                  <c15:showDataLabelsRange val="1"/>
                </c:ext>
                <c:ext xmlns:c16="http://schemas.microsoft.com/office/drawing/2014/chart" uri="{C3380CC4-5D6E-409C-BE32-E72D297353CC}">
                  <c16:uniqueId val="{0000000A-B586-49E2-A755-6D1E66B8E686}"/>
                </c:ext>
              </c:extLst>
            </c:dLbl>
            <c:dLbl>
              <c:idx val="11"/>
              <c:layout>
                <c:manualLayout>
                  <c:x val="-0.13210330278858198"/>
                  <c:y val="4.6020762765126504E-2"/>
                </c:manualLayout>
              </c:layout>
              <c:tx>
                <c:rich>
                  <a:bodyPr/>
                  <a:lstStyle/>
                  <a:p>
                    <a:fld id="{75DBDC66-7A17-400B-8ED3-07C639332FFD}"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B586-49E2-A755-6D1E66B8E686}"/>
                </c:ext>
              </c:extLst>
            </c:dLbl>
            <c:dLbl>
              <c:idx val="12"/>
              <c:layout>
                <c:manualLayout>
                  <c:x val="5.4430410132793601E-2"/>
                  <c:y val="-4.3823233811920978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DD3CD7CE-8D90-4E82-B7E4-44A2E6118C5F}" type="CELLRANGE">
                      <a:rPr lang="en-US"/>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5494409484064653"/>
                      <c:h val="0.10736505500200033"/>
                    </c:manualLayout>
                  </c15:layout>
                  <c15:dlblFieldTable/>
                  <c15:showDataLabelsRange val="1"/>
                </c:ext>
                <c:ext xmlns:c16="http://schemas.microsoft.com/office/drawing/2014/chart" uri="{C3380CC4-5D6E-409C-BE32-E72D297353CC}">
                  <c16:uniqueId val="{0000000C-B586-49E2-A755-6D1E66B8E686}"/>
                </c:ext>
              </c:extLst>
            </c:dLbl>
            <c:dLbl>
              <c:idx val="13"/>
              <c:layout>
                <c:manualLayout>
                  <c:x val="-8.4508260076567296E-2"/>
                  <c:y val="0.29620766387879355"/>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09848EB0-1F31-40B6-9A31-7A63C72360FE}" type="CELLRANGE">
                      <a:rPr lang="en-US"/>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13118256474525516"/>
                      <c:h val="0.13237555016802133"/>
                    </c:manualLayout>
                  </c15:layout>
                  <c15:dlblFieldTable/>
                  <c15:showDataLabelsRange val="1"/>
                </c:ext>
                <c:ext xmlns:c16="http://schemas.microsoft.com/office/drawing/2014/chart" uri="{C3380CC4-5D6E-409C-BE32-E72D297353CC}">
                  <c16:uniqueId val="{0000000D-B586-49E2-A755-6D1E66B8E686}"/>
                </c:ext>
              </c:extLst>
            </c:dLbl>
            <c:dLbl>
              <c:idx val="14"/>
              <c:layout>
                <c:manualLayout>
                  <c:x val="-0.19691929860766763"/>
                  <c:y val="9.6082541679497098E-3"/>
                </c:manualLayout>
              </c:layout>
              <c:tx>
                <c:rich>
                  <a:bodyPr/>
                  <a:lstStyle/>
                  <a:p>
                    <a:fld id="{040FB166-F020-46B4-964D-B0FC5F4B182A}"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E-B586-49E2-A755-6D1E66B8E686}"/>
                </c:ext>
              </c:extLst>
            </c:dLbl>
            <c:dLbl>
              <c:idx val="15"/>
              <c:layout>
                <c:manualLayout>
                  <c:x val="2.0422323942518271E-2"/>
                  <c:y val="5.8555487674681182E-2"/>
                </c:manualLayout>
              </c:layout>
              <c:tx>
                <c:rich>
                  <a:bodyPr/>
                  <a:lstStyle/>
                  <a:p>
                    <a:fld id="{F1797B4D-BFDA-41A0-B729-F06081570A3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B586-49E2-A755-6D1E66B8E686}"/>
                </c:ext>
              </c:extLst>
            </c:dLbl>
            <c:dLbl>
              <c:idx val="16"/>
              <c:layout>
                <c:manualLayout>
                  <c:x val="-4.9861655301955458E-2"/>
                  <c:y val="0.27228130236867659"/>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56A8AFB-ED9C-4301-9638-39D801BEEFA4}" type="CELLRANGE">
                      <a:rPr lang="en-US"/>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3897778268226293"/>
                      <c:h val="0.10799920299436989"/>
                    </c:manualLayout>
                  </c15:layout>
                  <c15:dlblFieldTable/>
                  <c15:showDataLabelsRange val="1"/>
                </c:ext>
                <c:ext xmlns:c16="http://schemas.microsoft.com/office/drawing/2014/chart" uri="{C3380CC4-5D6E-409C-BE32-E72D297353CC}">
                  <c16:uniqueId val="{00000010-B586-49E2-A755-6D1E66B8E686}"/>
                </c:ext>
              </c:extLst>
            </c:dLbl>
            <c:dLbl>
              <c:idx val="17"/>
              <c:layout>
                <c:manualLayout>
                  <c:x val="-0.12282486879706037"/>
                  <c:y val="0.18238859074364674"/>
                </c:manualLayout>
              </c:layout>
              <c:tx>
                <c:rich>
                  <a:bodyPr/>
                  <a:lstStyle/>
                  <a:p>
                    <a:fld id="{ECD3B500-DB09-466E-BD40-D8DF3A95AA7D}"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1-B586-49E2-A755-6D1E66B8E686}"/>
                </c:ext>
              </c:extLst>
            </c:dLbl>
            <c:dLbl>
              <c:idx val="18"/>
              <c:layout>
                <c:manualLayout>
                  <c:x val="4.2408788518918619E-2"/>
                  <c:y val="0.17060064693583721"/>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FE425A0-A48C-44A4-A0EF-267A779264DF}"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12-B586-49E2-A755-6D1E66B8E686}"/>
                </c:ext>
              </c:extLst>
            </c:dLbl>
            <c:dLbl>
              <c:idx val="19"/>
              <c:layout>
                <c:manualLayout>
                  <c:x val="6.4838328742544152E-2"/>
                  <c:y val="0.16233116462173244"/>
                </c:manualLayout>
              </c:layout>
              <c:tx>
                <c:rich>
                  <a:bodyPr/>
                  <a:lstStyle/>
                  <a:p>
                    <a:fld id="{75181644-8CF9-4C51-9450-F3C4E2048D07}"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3-B586-49E2-A755-6D1E66B8E686}"/>
                </c:ext>
              </c:extLst>
            </c:dLbl>
            <c:dLbl>
              <c:idx val="20"/>
              <c:layout>
                <c:manualLayout>
                  <c:x val="-0.18050973524378955"/>
                  <c:y val="-5.1269912104330892E-2"/>
                </c:manualLayout>
              </c:layout>
              <c:tx>
                <c:rich>
                  <a:bodyPr/>
                  <a:lstStyle/>
                  <a:p>
                    <a:fld id="{E8EA883A-89B4-429A-BEA4-2E548D3FF837}"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layout>
                    <c:manualLayout>
                      <c:w val="0.14409679925018704"/>
                      <c:h val="8.7033618597676277E-2"/>
                    </c:manualLayout>
                  </c15:layout>
                  <c15:dlblFieldTable/>
                  <c15:showDataLabelsRange val="1"/>
                </c:ext>
                <c:ext xmlns:c16="http://schemas.microsoft.com/office/drawing/2014/chart" uri="{C3380CC4-5D6E-409C-BE32-E72D297353CC}">
                  <c16:uniqueId val="{00000014-B586-49E2-A755-6D1E66B8E686}"/>
                </c:ext>
              </c:extLst>
            </c:dLbl>
            <c:dLbl>
              <c:idx val="21"/>
              <c:layout>
                <c:manualLayout>
                  <c:x val="-6.4449473134090218E-2"/>
                  <c:y val="0.11435685981977353"/>
                </c:manualLayout>
              </c:layout>
              <c:tx>
                <c:rich>
                  <a:bodyPr/>
                  <a:lstStyle/>
                  <a:p>
                    <a:fld id="{D86D0FF6-CE42-437B-8B9C-2531F707371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5-B586-49E2-A755-6D1E66B8E686}"/>
                </c:ext>
              </c:extLst>
            </c:dLbl>
            <c:dLbl>
              <c:idx val="22"/>
              <c:layout>
                <c:manualLayout>
                  <c:x val="-0.19126677068962405"/>
                  <c:y val="4.8437340968983646E-2"/>
                </c:manualLayout>
              </c:layout>
              <c:tx>
                <c:rich>
                  <a:bodyPr/>
                  <a:lstStyle/>
                  <a:p>
                    <a:fld id="{68A87AA1-E4DF-4C7C-B5CD-1B9F2D7E82CC}" type="CELLRANGE">
                      <a:rPr lang="en-GB"/>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6-B586-49E2-A755-6D1E66B8E686}"/>
                </c:ext>
              </c:extLst>
            </c:dLbl>
            <c:dLbl>
              <c:idx val="23"/>
              <c:layout>
                <c:manualLayout>
                  <c:x val="9.2734867467271623E-2"/>
                  <c:y val="0.12532172723507565"/>
                </c:manualLayout>
              </c:layout>
              <c:dLblPos val="r"/>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17-B586-49E2-A755-6D1E66B8E686}"/>
                </c:ext>
              </c:extLst>
            </c:dLbl>
            <c:dLbl>
              <c:idx val="24"/>
              <c:layout>
                <c:manualLayout>
                  <c:x val="-3.0952444428700113E-2"/>
                  <c:y val="0.12174110645693063"/>
                </c:manualLayout>
              </c:layout>
              <c:tx>
                <c:rich>
                  <a:bodyPr/>
                  <a:lstStyle/>
                  <a:p>
                    <a:fld id="{65AD22DE-0AF0-467A-A435-6385EC76613A}" type="CELLRANGE">
                      <a:rPr lang="en-GB"/>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8-B586-49E2-A755-6D1E66B8E68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Tables!$C$3:$C$22</c:f>
              <c:numCache>
                <c:formatCode>0%</c:formatCode>
                <c:ptCount val="20"/>
                <c:pt idx="0">
                  <c:v>0.15213358070499999</c:v>
                </c:pt>
                <c:pt idx="1">
                  <c:v>0.165120593692</c:v>
                </c:pt>
                <c:pt idx="2">
                  <c:v>0.14285714285709999</c:v>
                </c:pt>
                <c:pt idx="3">
                  <c:v>9.461966604824E-2</c:v>
                </c:pt>
                <c:pt idx="4">
                  <c:v>0.1243042671614</c:v>
                </c:pt>
                <c:pt idx="5">
                  <c:v>0.1725417439703</c:v>
                </c:pt>
                <c:pt idx="6">
                  <c:v>0.24304267161410001</c:v>
                </c:pt>
                <c:pt idx="7">
                  <c:v>0.18923933209650001</c:v>
                </c:pt>
                <c:pt idx="8">
                  <c:v>0.12615955473099999</c:v>
                </c:pt>
                <c:pt idx="9">
                  <c:v>8.5343228200370005E-2</c:v>
                </c:pt>
                <c:pt idx="10">
                  <c:v>6.8645640074209993E-2</c:v>
                </c:pt>
                <c:pt idx="11">
                  <c:v>0.24675324675320001</c:v>
                </c:pt>
                <c:pt idx="12">
                  <c:v>8.3487940630800006E-2</c:v>
                </c:pt>
                <c:pt idx="13">
                  <c:v>0.1150278293135</c:v>
                </c:pt>
                <c:pt idx="14">
                  <c:v>0.20593692022259999</c:v>
                </c:pt>
                <c:pt idx="15">
                  <c:v>5.7513914656769999E-2</c:v>
                </c:pt>
                <c:pt idx="16">
                  <c:v>8.3487940630800006E-2</c:v>
                </c:pt>
                <c:pt idx="17">
                  <c:v>0.20593692022259999</c:v>
                </c:pt>
                <c:pt idx="18">
                  <c:v>7.0500927643780006E-2</c:v>
                </c:pt>
                <c:pt idx="19">
                  <c:v>7.7922077922080002E-2</c:v>
                </c:pt>
              </c:numCache>
            </c:numRef>
          </c:xVal>
          <c:yVal>
            <c:numRef>
              <c:f>Tables!$D$3:$D$22</c:f>
              <c:numCache>
                <c:formatCode>0%</c:formatCode>
                <c:ptCount val="20"/>
                <c:pt idx="0">
                  <c:v>0.2486085343228</c:v>
                </c:pt>
                <c:pt idx="1">
                  <c:v>0.191094619666</c:v>
                </c:pt>
                <c:pt idx="2">
                  <c:v>0.24675324675320001</c:v>
                </c:pt>
                <c:pt idx="3">
                  <c:v>0.14285714285709999</c:v>
                </c:pt>
                <c:pt idx="4">
                  <c:v>0.23747680890539999</c:v>
                </c:pt>
                <c:pt idx="5">
                  <c:v>0.25231910946199998</c:v>
                </c:pt>
                <c:pt idx="6">
                  <c:v>0.191094619666</c:v>
                </c:pt>
                <c:pt idx="7">
                  <c:v>0.19666048237479999</c:v>
                </c:pt>
                <c:pt idx="8">
                  <c:v>0.19851576994430001</c:v>
                </c:pt>
                <c:pt idx="9">
                  <c:v>0.2263450834879</c:v>
                </c:pt>
                <c:pt idx="10">
                  <c:v>0.1818181818182</c:v>
                </c:pt>
                <c:pt idx="11">
                  <c:v>0.15398886827460001</c:v>
                </c:pt>
                <c:pt idx="12">
                  <c:v>0.22820037105749999</c:v>
                </c:pt>
                <c:pt idx="13">
                  <c:v>0.17068645640069999</c:v>
                </c:pt>
                <c:pt idx="14">
                  <c:v>0.2745825602968</c:v>
                </c:pt>
                <c:pt idx="15">
                  <c:v>0.2133580705009</c:v>
                </c:pt>
                <c:pt idx="16">
                  <c:v>0.1502782931354</c:v>
                </c:pt>
                <c:pt idx="17">
                  <c:v>0.113172541744</c:v>
                </c:pt>
                <c:pt idx="18">
                  <c:v>0.13914656771799999</c:v>
                </c:pt>
                <c:pt idx="19">
                  <c:v>0.17439703153989999</c:v>
                </c:pt>
              </c:numCache>
            </c:numRef>
          </c:yVal>
          <c:smooth val="0"/>
          <c:extLst>
            <c:ext xmlns:c15="http://schemas.microsoft.com/office/drawing/2012/chart" uri="{02D57815-91ED-43cb-92C2-25804820EDAC}">
              <c15:datalabelsRange>
                <c15:f>Tables!$B$3:$B$22</c15:f>
                <c15:dlblRangeCache>
                  <c:ptCount val="20"/>
                  <c:pt idx="0">
                    <c:v>Appropriate repositories for deposition of data</c:v>
                  </c:pt>
                  <c:pt idx="1">
                    <c:v>Authorship guidance</c:v>
                  </c:pt>
                  <c:pt idx="2">
                    <c:v>Copyright/licensing of data</c:v>
                  </c:pt>
                  <c:pt idx="3">
                    <c:v>Costing and budget planning</c:v>
                  </c:pt>
                  <c:pt idx="4">
                    <c:v>Curation of data</c:v>
                  </c:pt>
                  <c:pt idx="5">
                    <c:v>Defining policies for access, ownership, sharing and re-use</c:v>
                  </c:pt>
                  <c:pt idx="6">
                    <c:v>Defining research integrity</c:v>
                  </c:pt>
                  <c:pt idx="7">
                    <c:v>Defining the type of data to be produced and how it is acquired</c:v>
                  </c:pt>
                  <c:pt idx="8">
                    <c:v>Determining an inclusion/exclusion criteria</c:v>
                  </c:pt>
                  <c:pt idx="9">
                    <c:v>Determining statistical power</c:v>
                  </c:pt>
                  <c:pt idx="10">
                    <c:v>Determining the scale of the experimental cohort/replications</c:v>
                  </c:pt>
                  <c:pt idx="11">
                    <c:v>Ethics approval</c:v>
                  </c:pt>
                  <c:pt idx="12">
                    <c:v>Finding the time to manage data</c:v>
                  </c:pt>
                  <c:pt idx="13">
                    <c:v>Inclusion of positive or negative controls</c:v>
                  </c:pt>
                  <c:pt idx="14">
                    <c:v>Long-term storage and data management strategies</c:v>
                  </c:pt>
                  <c:pt idx="15">
                    <c:v>Metadata descriptions</c:v>
                  </c:pt>
                  <c:pt idx="16">
                    <c:v>Outcome assessment blinding</c:v>
                  </c:pt>
                  <c:pt idx="17">
                    <c:v>Participant consent</c:v>
                  </c:pt>
                  <c:pt idx="18">
                    <c:v>Random allocation of experimental cohorts</c:v>
                  </c:pt>
                  <c:pt idx="19">
                    <c:v>Replication testing</c:v>
                  </c:pt>
                </c15:dlblRangeCache>
              </c15:datalabelsRange>
            </c:ext>
            <c:ext xmlns:c16="http://schemas.microsoft.com/office/drawing/2014/chart" uri="{C3380CC4-5D6E-409C-BE32-E72D297353CC}">
              <c16:uniqueId val="{00000019-B586-49E2-A755-6D1E66B8E686}"/>
            </c:ext>
          </c:extLst>
        </c:ser>
        <c:dLbls>
          <c:dLblPos val="r"/>
          <c:showLegendKey val="0"/>
          <c:showVal val="1"/>
          <c:showCatName val="0"/>
          <c:showSerName val="0"/>
          <c:showPercent val="0"/>
          <c:showBubbleSize val="0"/>
        </c:dLbls>
        <c:axId val="365230768"/>
        <c:axId val="365231600"/>
      </c:scatterChart>
      <c:valAx>
        <c:axId val="365230768"/>
        <c:scaling>
          <c:orientation val="maxMin"/>
          <c:max val="0.3000000000000000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Included in institutional training</a:t>
                </a:r>
              </a:p>
            </c:rich>
          </c:tx>
          <c:overlay val="0"/>
          <c:spPr>
            <a:noFill/>
            <a:ln>
              <a:noFill/>
            </a:ln>
            <a:effectLst/>
          </c:spPr>
        </c:title>
        <c:numFmt formatCode="0%"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31600"/>
        <c:crosses val="autoZero"/>
        <c:crossBetween val="midCat"/>
      </c:valAx>
      <c:valAx>
        <c:axId val="365231600"/>
        <c:scaling>
          <c:orientation val="minMax"/>
          <c:max val="0.30000000000000004"/>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Further training desired</a:t>
                </a:r>
              </a:p>
            </c:rich>
          </c:tx>
          <c:overlay val="0"/>
          <c:spPr>
            <a:noFill/>
            <a:ln>
              <a:noFill/>
            </a:ln>
            <a:effectLst/>
          </c:spPr>
        </c:title>
        <c:numFmt formatCode="0%" sourceLinked="1"/>
        <c:majorTickMark val="none"/>
        <c:minorTickMark val="none"/>
        <c:tickLblPos val="high"/>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30768"/>
        <c:crosses val="max"/>
        <c:crossBetween val="midCat"/>
      </c:valAx>
      <c:spPr>
        <a:gradFill flip="none" rotWithShape="1">
          <a:gsLst>
            <a:gs pos="0">
              <a:srgbClr val="C00000"/>
            </a:gs>
            <a:gs pos="25000">
              <a:schemeClr val="accent2">
                <a:lumMod val="60000"/>
                <a:lumOff val="40000"/>
              </a:schemeClr>
            </a:gs>
            <a:gs pos="75000">
              <a:schemeClr val="accent6">
                <a:lumMod val="60000"/>
                <a:lumOff val="40000"/>
              </a:schemeClr>
            </a:gs>
            <a:gs pos="50000">
              <a:schemeClr val="accent4">
                <a:lumMod val="40000"/>
                <a:lumOff val="60000"/>
              </a:schemeClr>
            </a:gs>
            <a:gs pos="100000">
              <a:schemeClr val="accent6">
                <a:lumMod val="50000"/>
              </a:schemeClr>
            </a:gs>
          </a:gsLst>
          <a:lin ang="18900000" scaled="1"/>
          <a:tileRect/>
        </a:gradFill>
        <a:ln>
          <a:gradFill>
            <a:gsLst>
              <a:gs pos="0">
                <a:schemeClr val="accent1">
                  <a:lumMod val="5000"/>
                  <a:lumOff val="95000"/>
                </a:schemeClr>
              </a:gs>
              <a:gs pos="25000">
                <a:schemeClr val="accent1">
                  <a:lumMod val="45000"/>
                  <a:lumOff val="55000"/>
                </a:schemeClr>
              </a:gs>
              <a:gs pos="75000">
                <a:srgbClr val="C2DAEF"/>
              </a:gs>
              <a:gs pos="50000">
                <a:schemeClr val="accent1">
                  <a:lumMod val="45000"/>
                  <a:lumOff val="55000"/>
                </a:schemeClr>
              </a:gs>
              <a:gs pos="100000">
                <a:schemeClr val="accent1">
                  <a:lumMod val="30000"/>
                  <a:lumOff val="70000"/>
                </a:schemeClr>
              </a:gs>
            </a:gsLst>
            <a:lin ang="5400000" scaled="1"/>
          </a:grad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userShapes r:id="rId3"/>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2033990204170154E-2"/>
          <c:y val="0.10985805944498328"/>
          <c:w val="0.89578164818150596"/>
          <c:h val="0.68311396466937713"/>
        </c:manualLayout>
      </c:layout>
      <c:scatterChart>
        <c:scatterStyle val="lineMarker"/>
        <c:varyColors val="0"/>
        <c:ser>
          <c:idx val="0"/>
          <c:order val="0"/>
          <c:tx>
            <c:strRef>
              <c:f>Tables!$D$2</c:f>
              <c:strCache>
                <c:ptCount val="1"/>
                <c:pt idx="0">
                  <c:v>Further training desired</c:v>
                </c:pt>
              </c:strCache>
            </c:strRef>
          </c:tx>
          <c:spPr>
            <a:ln w="19050" cap="rnd">
              <a:noFill/>
              <a:round/>
            </a:ln>
            <a:effectLst/>
          </c:spPr>
          <c:marker>
            <c:symbol val="circle"/>
            <c:size val="5"/>
            <c:spPr>
              <a:solidFill>
                <a:schemeClr val="accent1"/>
              </a:solidFill>
              <a:ln w="9525">
                <a:solidFill>
                  <a:schemeClr val="accent1"/>
                </a:solidFill>
              </a:ln>
              <a:effectLst/>
            </c:spPr>
          </c:marker>
          <c:dLbls>
            <c:dLbl>
              <c:idx val="0"/>
              <c:layout>
                <c:manualLayout>
                  <c:x val="-0.2555469249355809"/>
                  <c:y val="8.5784317761533946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0889BAC8-3138-42B5-9E40-BF04E9E3E88F}"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5567695748671251"/>
                      <c:h val="0.12537441974202707"/>
                    </c:manualLayout>
                  </c15:layout>
                  <c15:dlblFieldTable/>
                  <c15:showDataLabelsRange val="1"/>
                </c:ext>
                <c:ext xmlns:c16="http://schemas.microsoft.com/office/drawing/2014/chart" uri="{C3380CC4-5D6E-409C-BE32-E72D297353CC}">
                  <c16:uniqueId val="{00000000-9839-41F0-B20A-8537879F83BD}"/>
                </c:ext>
              </c:extLst>
            </c:dLbl>
            <c:dLbl>
              <c:idx val="1"/>
              <c:layout>
                <c:manualLayout>
                  <c:x val="-7.5898500087420856E-2"/>
                  <c:y val="0.18048664549002946"/>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CC9911CE-88EC-4C17-93A5-8DCF48FB0AD3}"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9.970205252703597E-2"/>
                      <c:h val="0.1184557851246474"/>
                    </c:manualLayout>
                  </c15:layout>
                  <c15:dlblFieldTable/>
                  <c15:showDataLabelsRange val="1"/>
                </c:ext>
                <c:ext xmlns:c16="http://schemas.microsoft.com/office/drawing/2014/chart" uri="{C3380CC4-5D6E-409C-BE32-E72D297353CC}">
                  <c16:uniqueId val="{00000001-9839-41F0-B20A-8537879F83BD}"/>
                </c:ext>
              </c:extLst>
            </c:dLbl>
            <c:dLbl>
              <c:idx val="2"/>
              <c:layout>
                <c:manualLayout>
                  <c:x val="-9.1071153888412776E-2"/>
                  <c:y val="-0.11568780982084391"/>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74367FDE-DC1C-4846-B9B2-BA9F9FFB1A00}"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6546737673420525"/>
                      <c:h val="4.2913880995390015E-2"/>
                    </c:manualLayout>
                  </c15:layout>
                  <c15:dlblFieldTable/>
                  <c15:showDataLabelsRange val="1"/>
                </c:ext>
                <c:ext xmlns:c16="http://schemas.microsoft.com/office/drawing/2014/chart" uri="{C3380CC4-5D6E-409C-BE32-E72D297353CC}">
                  <c16:uniqueId val="{00000002-9839-41F0-B20A-8537879F83BD}"/>
                </c:ext>
              </c:extLst>
            </c:dLbl>
            <c:dLbl>
              <c:idx val="3"/>
              <c:tx>
                <c:rich>
                  <a:bodyPr/>
                  <a:lstStyle/>
                  <a:p>
                    <a:endParaRPr lang="en-US" dirty="0"/>
                  </a:p>
                </c:rich>
              </c:tx>
              <c:dLblPos val="r"/>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9839-41F0-B20A-8537879F83BD}"/>
                </c:ext>
              </c:extLst>
            </c:dLbl>
            <c:dLbl>
              <c:idx val="4"/>
              <c:layout>
                <c:manualLayout>
                  <c:x val="1.1376892804833656E-2"/>
                  <c:y val="-0.14781847153861058"/>
                </c:manualLayout>
              </c:layout>
              <c:tx>
                <c:rich>
                  <a:bodyPr/>
                  <a:lstStyle/>
                  <a:p>
                    <a:fld id="{00B91153-7622-4B04-A138-B44B2F3AC844}"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9839-41F0-B20A-8537879F83BD}"/>
                </c:ext>
              </c:extLst>
            </c:dLbl>
            <c:dLbl>
              <c:idx val="5"/>
              <c:layout>
                <c:manualLayout>
                  <c:x val="-0.26476886976776626"/>
                  <c:y val="-2.8454802590158517E-2"/>
                </c:manualLayout>
              </c:layout>
              <c:tx>
                <c:rich>
                  <a:bodyPr/>
                  <a:lstStyle/>
                  <a:p>
                    <a:fld id="{3B1BD6C4-2207-4F10-B0BD-7CCBBBF89D9A}"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9839-41F0-B20A-8537879F83BD}"/>
                </c:ext>
              </c:extLst>
            </c:dLbl>
            <c:dLbl>
              <c:idx val="6"/>
              <c:layout>
                <c:manualLayout>
                  <c:x val="-0.26347344077977491"/>
                  <c:y val="6.1060676170355016E-2"/>
                </c:manualLayout>
              </c:layout>
              <c:tx>
                <c:rich>
                  <a:bodyPr/>
                  <a:lstStyle/>
                  <a:p>
                    <a:fld id="{459B31CC-781E-4933-AA66-461CF6E07C2A}"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9839-41F0-B20A-8537879F83BD}"/>
                </c:ext>
              </c:extLst>
            </c:dLbl>
            <c:dLbl>
              <c:idx val="7"/>
              <c:layout>
                <c:manualLayout>
                  <c:x val="-0.24438691228583084"/>
                  <c:y val="0.20059786400295529"/>
                </c:manualLayout>
              </c:layout>
              <c:tx>
                <c:rich>
                  <a:bodyPr/>
                  <a:lstStyle/>
                  <a:p>
                    <a:fld id="{FEA5508E-6870-42F5-9B31-8E441248500C}"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9839-41F0-B20A-8537879F83BD}"/>
                </c:ext>
              </c:extLst>
            </c:dLbl>
            <c:dLbl>
              <c:idx val="8"/>
              <c:layout>
                <c:manualLayout>
                  <c:x val="-0.10121370481942099"/>
                  <c:y val="1.569530233244899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11C8551-995B-439E-B009-9134852749FB}"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183427585435972"/>
                      <c:h val="0.13583100187230454"/>
                    </c:manualLayout>
                  </c15:layout>
                  <c15:dlblFieldTable/>
                  <c15:showDataLabelsRange val="1"/>
                </c:ext>
                <c:ext xmlns:c16="http://schemas.microsoft.com/office/drawing/2014/chart" uri="{C3380CC4-5D6E-409C-BE32-E72D297353CC}">
                  <c16:uniqueId val="{00000008-9839-41F0-B20A-8537879F83BD}"/>
                </c:ext>
              </c:extLst>
            </c:dLbl>
            <c:dLbl>
              <c:idx val="9"/>
              <c:layout>
                <c:manualLayout>
                  <c:x val="1.2644853491245016E-2"/>
                  <c:y val="6.2437596709630206E-5"/>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1648F243-D7B6-4E5F-A6BE-8BC4A76E510C}"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7741166910776268"/>
                      <c:h val="6.2687347096500798E-2"/>
                    </c:manualLayout>
                  </c15:layout>
                  <c15:dlblFieldTable/>
                  <c15:showDataLabelsRange val="1"/>
                </c:ext>
                <c:ext xmlns:c16="http://schemas.microsoft.com/office/drawing/2014/chart" uri="{C3380CC4-5D6E-409C-BE32-E72D297353CC}">
                  <c16:uniqueId val="{00000009-9839-41F0-B20A-8537879F83BD}"/>
                </c:ext>
              </c:extLst>
            </c:dLbl>
            <c:dLbl>
              <c:idx val="10"/>
              <c:layout>
                <c:manualLayout>
                  <c:x val="1.5735694269682351E-2"/>
                  <c:y val="0.1712661905491160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D3B9B18C-1815-4CF8-8C52-E1326DAAD4B1}"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4248906761597113"/>
                      <c:h val="0.14280205662582288"/>
                    </c:manualLayout>
                  </c15:layout>
                  <c15:dlblFieldTable/>
                  <c15:showDataLabelsRange val="1"/>
                </c:ext>
                <c:ext xmlns:c16="http://schemas.microsoft.com/office/drawing/2014/chart" uri="{C3380CC4-5D6E-409C-BE32-E72D297353CC}">
                  <c16:uniqueId val="{0000000A-9839-41F0-B20A-8537879F83BD}"/>
                </c:ext>
              </c:extLst>
            </c:dLbl>
            <c:dLbl>
              <c:idx val="11"/>
              <c:layout>
                <c:manualLayout>
                  <c:x val="-9.8735287738818969E-2"/>
                  <c:y val="5.9962872272163216E-2"/>
                </c:manualLayout>
              </c:layout>
              <c:tx>
                <c:rich>
                  <a:bodyPr/>
                  <a:lstStyle/>
                  <a:p>
                    <a:fld id="{3974F370-86F5-40CD-8696-351A70E8E99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9839-41F0-B20A-8537879F83BD}"/>
                </c:ext>
              </c:extLst>
            </c:dLbl>
            <c:dLbl>
              <c:idx val="12"/>
              <c:layout>
                <c:manualLayout>
                  <c:x val="-2.8817890893039867E-2"/>
                  <c:y val="-4.0337706435161783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AE51350D-B8F5-4F27-B636-D1D12BE0B675}"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5494409484064653"/>
                      <c:h val="0.10736505500200033"/>
                    </c:manualLayout>
                  </c15:layout>
                  <c15:dlblFieldTable/>
                  <c15:showDataLabelsRange val="1"/>
                </c:ext>
                <c:ext xmlns:c16="http://schemas.microsoft.com/office/drawing/2014/chart" uri="{C3380CC4-5D6E-409C-BE32-E72D297353CC}">
                  <c16:uniqueId val="{0000000C-9839-41F0-B20A-8537879F83BD}"/>
                </c:ext>
              </c:extLst>
            </c:dLbl>
            <c:dLbl>
              <c:idx val="13"/>
              <c:layout>
                <c:manualLayout>
                  <c:x val="-5.948218907554606E-2"/>
                  <c:y val="0.13761630546173906"/>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CC319298-C6B9-470A-AC6B-2005AD9BA4BF}"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9.9331230455706257E-2"/>
                      <c:h val="0.16374541049357813"/>
                    </c:manualLayout>
                  </c15:layout>
                  <c15:dlblFieldTable/>
                  <c15:showDataLabelsRange val="1"/>
                </c:ext>
                <c:ext xmlns:c16="http://schemas.microsoft.com/office/drawing/2014/chart" uri="{C3380CC4-5D6E-409C-BE32-E72D297353CC}">
                  <c16:uniqueId val="{0000000D-9839-41F0-B20A-8537879F83BD}"/>
                </c:ext>
              </c:extLst>
            </c:dLbl>
            <c:dLbl>
              <c:idx val="14"/>
              <c:layout>
                <c:manualLayout>
                  <c:x val="-0.27123896849123075"/>
                  <c:y val="8.6289856456651229E-2"/>
                </c:manualLayout>
              </c:layout>
              <c:tx>
                <c:rich>
                  <a:bodyPr/>
                  <a:lstStyle/>
                  <a:p>
                    <a:fld id="{D147436D-ECD6-4FB4-BA87-493BB5A14F8E}"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E-9839-41F0-B20A-8537879F83BD}"/>
                </c:ext>
              </c:extLst>
            </c:dLbl>
            <c:dLbl>
              <c:idx val="15"/>
              <c:layout>
                <c:manualLayout>
                  <c:x val="1.2838684158481002E-2"/>
                  <c:y val="-4.2524806251334549E-2"/>
                </c:manualLayout>
              </c:layout>
              <c:tx>
                <c:rich>
                  <a:bodyPr/>
                  <a:lstStyle/>
                  <a:p>
                    <a:fld id="{F1797B4D-BFDA-41A0-B729-F06081570A3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9839-41F0-B20A-8537879F83BD}"/>
                </c:ext>
              </c:extLst>
            </c:dLbl>
            <c:dLbl>
              <c:idx val="16"/>
              <c:layout>
                <c:manualLayout>
                  <c:x val="-3.6211103690688883E-2"/>
                  <c:y val="0.2199983917172890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656A53D5-3248-4C17-BE6F-131386334126}"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3897778268226293"/>
                      <c:h val="0.10799920299436989"/>
                    </c:manualLayout>
                  </c15:layout>
                  <c15:dlblFieldTable/>
                  <c15:showDataLabelsRange val="1"/>
                </c:ext>
                <c:ext xmlns:c16="http://schemas.microsoft.com/office/drawing/2014/chart" uri="{C3380CC4-5D6E-409C-BE32-E72D297353CC}">
                  <c16:uniqueId val="{00000010-9839-41F0-B20A-8537879F83BD}"/>
                </c:ext>
              </c:extLst>
            </c:dLbl>
            <c:dLbl>
              <c:idx val="17"/>
              <c:layout>
                <c:manualLayout>
                  <c:x val="-0.21382854620550493"/>
                  <c:y val="0.19284517287392422"/>
                </c:manualLayout>
              </c:layout>
              <c:tx>
                <c:rich>
                  <a:bodyPr/>
                  <a:lstStyle/>
                  <a:p>
                    <a:fld id="{ECD3B500-DB09-466E-BD40-D8DF3A95AA7D}"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1-9839-41F0-B20A-8537879F83BD}"/>
                </c:ext>
              </c:extLst>
            </c:dLbl>
            <c:dLbl>
              <c:idx val="18"/>
              <c:layout>
                <c:manualLayout>
                  <c:x val="-0.17448330930454081"/>
                  <c:y val="0.15665853742880056"/>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FE425A0-A48C-44A4-A0EF-267A779264DF}"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15822506045414897"/>
                      <c:h val="8.7033618597676277E-2"/>
                    </c:manualLayout>
                  </c15:layout>
                  <c15:dlblFieldTable/>
                  <c15:showDataLabelsRange val="1"/>
                </c:ext>
                <c:ext xmlns:c16="http://schemas.microsoft.com/office/drawing/2014/chart" uri="{C3380CC4-5D6E-409C-BE32-E72D297353CC}">
                  <c16:uniqueId val="{00000012-9839-41F0-B20A-8537879F83BD}"/>
                </c:ext>
              </c:extLst>
            </c:dLbl>
            <c:dLbl>
              <c:idx val="19"/>
              <c:layout>
                <c:manualLayout>
                  <c:x val="4.3604137347240307E-2"/>
                  <c:y val="0.18324432888228742"/>
                </c:manualLayout>
              </c:layout>
              <c:tx>
                <c:rich>
                  <a:bodyPr/>
                  <a:lstStyle/>
                  <a:p>
                    <a:fld id="{40AEC071-E29A-4CB8-A271-A65823D95E5E}"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3-9839-41F0-B20A-8537879F83BD}"/>
                </c:ext>
              </c:extLst>
            </c:dLbl>
            <c:dLbl>
              <c:idx val="20"/>
              <c:layout>
                <c:manualLayout>
                  <c:x val="-0.18050973524378955"/>
                  <c:y val="-5.1269912104330892E-2"/>
                </c:manualLayout>
              </c:layout>
              <c:tx>
                <c:rich>
                  <a:bodyPr/>
                  <a:lstStyle/>
                  <a:p>
                    <a:fld id="{E8EA883A-89B4-429A-BEA4-2E548D3FF837}"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layout>
                    <c:manualLayout>
                      <c:w val="0.14409679925018704"/>
                      <c:h val="8.7033618597676277E-2"/>
                    </c:manualLayout>
                  </c15:layout>
                  <c15:dlblFieldTable/>
                  <c15:showDataLabelsRange val="1"/>
                </c:ext>
                <c:ext xmlns:c16="http://schemas.microsoft.com/office/drawing/2014/chart" uri="{C3380CC4-5D6E-409C-BE32-E72D297353CC}">
                  <c16:uniqueId val="{00000014-9839-41F0-B20A-8537879F83BD}"/>
                </c:ext>
              </c:extLst>
            </c:dLbl>
            <c:dLbl>
              <c:idx val="21"/>
              <c:layout>
                <c:manualLayout>
                  <c:x val="-6.4449473134090218E-2"/>
                  <c:y val="0.11435685981977353"/>
                </c:manualLayout>
              </c:layout>
              <c:tx>
                <c:rich>
                  <a:bodyPr/>
                  <a:lstStyle/>
                  <a:p>
                    <a:fld id="{D86D0FF6-CE42-437B-8B9C-2531F707371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5-9839-41F0-B20A-8537879F83BD}"/>
                </c:ext>
              </c:extLst>
            </c:dLbl>
            <c:dLbl>
              <c:idx val="22"/>
              <c:layout>
                <c:manualLayout>
                  <c:x val="-0.19126677068962405"/>
                  <c:y val="4.8437340968983646E-2"/>
                </c:manualLayout>
              </c:layout>
              <c:tx>
                <c:rich>
                  <a:bodyPr/>
                  <a:lstStyle/>
                  <a:p>
                    <a:fld id="{68A87AA1-E4DF-4C7C-B5CD-1B9F2D7E82CC}" type="CELLRANGE">
                      <a:rPr lang="en-GB"/>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6-9839-41F0-B20A-8537879F83BD}"/>
                </c:ext>
              </c:extLst>
            </c:dLbl>
            <c:dLbl>
              <c:idx val="23"/>
              <c:layout>
                <c:manualLayout>
                  <c:x val="9.2734867467271623E-2"/>
                  <c:y val="0.12532172723507565"/>
                </c:manualLayout>
              </c:layout>
              <c:dLblPos val="r"/>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17-9839-41F0-B20A-8537879F83BD}"/>
                </c:ext>
              </c:extLst>
            </c:dLbl>
            <c:dLbl>
              <c:idx val="24"/>
              <c:layout>
                <c:manualLayout>
                  <c:x val="-3.0952444428700113E-2"/>
                  <c:y val="0.12174110645693063"/>
                </c:manualLayout>
              </c:layout>
              <c:tx>
                <c:rich>
                  <a:bodyPr/>
                  <a:lstStyle/>
                  <a:p>
                    <a:fld id="{65AD22DE-0AF0-467A-A435-6385EC76613A}" type="CELLRANGE">
                      <a:rPr lang="en-GB"/>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8-9839-41F0-B20A-8537879F83BD}"/>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Tables!$C$3:$C$22</c:f>
              <c:numCache>
                <c:formatCode>0%\ \ \ \ \ \ \ \ </c:formatCode>
                <c:ptCount val="20"/>
                <c:pt idx="0">
                  <c:v>0.11009174311930001</c:v>
                </c:pt>
                <c:pt idx="1">
                  <c:v>0.1009174311927</c:v>
                </c:pt>
                <c:pt idx="2">
                  <c:v>0.11009174311930001</c:v>
                </c:pt>
                <c:pt idx="3">
                  <c:v>6.4220183486240007E-2</c:v>
                </c:pt>
                <c:pt idx="4">
                  <c:v>8.2568807339450004E-2</c:v>
                </c:pt>
                <c:pt idx="5">
                  <c:v>0.1192660550459</c:v>
                </c:pt>
                <c:pt idx="6">
                  <c:v>0.13761467889910001</c:v>
                </c:pt>
                <c:pt idx="7">
                  <c:v>0.1192660550459</c:v>
                </c:pt>
                <c:pt idx="8">
                  <c:v>8.2568807339450004E-2</c:v>
                </c:pt>
                <c:pt idx="9">
                  <c:v>7.3394495412840002E-2</c:v>
                </c:pt>
                <c:pt idx="10">
                  <c:v>5.5045871559629998E-2</c:v>
                </c:pt>
                <c:pt idx="11">
                  <c:v>0.13761467889910001</c:v>
                </c:pt>
                <c:pt idx="12">
                  <c:v>4.5871559633030003E-2</c:v>
                </c:pt>
                <c:pt idx="13">
                  <c:v>8.2568807339450004E-2</c:v>
                </c:pt>
                <c:pt idx="14">
                  <c:v>0.1192660550459</c:v>
                </c:pt>
                <c:pt idx="15">
                  <c:v>5.5045871559629998E-2</c:v>
                </c:pt>
                <c:pt idx="16">
                  <c:v>5.5045871559629998E-2</c:v>
                </c:pt>
                <c:pt idx="17">
                  <c:v>0.11009174311930001</c:v>
                </c:pt>
                <c:pt idx="18">
                  <c:v>6.4220183486240007E-2</c:v>
                </c:pt>
                <c:pt idx="19">
                  <c:v>5.5045871559629998E-2</c:v>
                </c:pt>
              </c:numCache>
            </c:numRef>
          </c:xVal>
          <c:yVal>
            <c:numRef>
              <c:f>Tables!$D$3:$D$22</c:f>
              <c:numCache>
                <c:formatCode>0%\ \ \ \ \ \ \ \ </c:formatCode>
                <c:ptCount val="20"/>
                <c:pt idx="0">
                  <c:v>0.19266055045870001</c:v>
                </c:pt>
                <c:pt idx="1">
                  <c:v>0.14678899082569999</c:v>
                </c:pt>
                <c:pt idx="2">
                  <c:v>0.22935779816509999</c:v>
                </c:pt>
                <c:pt idx="3">
                  <c:v>0.1284403669725</c:v>
                </c:pt>
                <c:pt idx="4">
                  <c:v>0.2110091743119</c:v>
                </c:pt>
                <c:pt idx="5">
                  <c:v>0.24770642201830001</c:v>
                </c:pt>
                <c:pt idx="6">
                  <c:v>0.13761467889910001</c:v>
                </c:pt>
                <c:pt idx="7">
                  <c:v>0.14678899082569999</c:v>
                </c:pt>
                <c:pt idx="8">
                  <c:v>0.1834862385321</c:v>
                </c:pt>
                <c:pt idx="9">
                  <c:v>0.24770642201830001</c:v>
                </c:pt>
                <c:pt idx="10">
                  <c:v>0.20183486238529999</c:v>
                </c:pt>
                <c:pt idx="11">
                  <c:v>0.1192660550459</c:v>
                </c:pt>
                <c:pt idx="12">
                  <c:v>0.16513761467890001</c:v>
                </c:pt>
                <c:pt idx="13">
                  <c:v>0.1559633027523</c:v>
                </c:pt>
                <c:pt idx="14">
                  <c:v>0.2385321100917</c:v>
                </c:pt>
                <c:pt idx="15">
                  <c:v>0.20183486238529999</c:v>
                </c:pt>
                <c:pt idx="16">
                  <c:v>0.1284403669725</c:v>
                </c:pt>
                <c:pt idx="17">
                  <c:v>0.1009174311927</c:v>
                </c:pt>
                <c:pt idx="18">
                  <c:v>9.1743119266060005E-2</c:v>
                </c:pt>
                <c:pt idx="19">
                  <c:v>0.14678899082569999</c:v>
                </c:pt>
              </c:numCache>
            </c:numRef>
          </c:yVal>
          <c:smooth val="0"/>
          <c:extLst>
            <c:ext xmlns:c15="http://schemas.microsoft.com/office/drawing/2012/chart" uri="{02D57815-91ED-43cb-92C2-25804820EDAC}">
              <c15:datalabelsRange>
                <c15:f>Tables!$B$3:$B$22</c15:f>
                <c15:dlblRangeCache>
                  <c:ptCount val="20"/>
                  <c:pt idx="0">
                    <c:v>Appropriate repositories for deposition of data</c:v>
                  </c:pt>
                  <c:pt idx="1">
                    <c:v>Authorship guidance</c:v>
                  </c:pt>
                  <c:pt idx="2">
                    <c:v>Copyright/licensing of data</c:v>
                  </c:pt>
                  <c:pt idx="3">
                    <c:v>Costing and budget planning</c:v>
                  </c:pt>
                  <c:pt idx="4">
                    <c:v>Curation of data</c:v>
                  </c:pt>
                  <c:pt idx="5">
                    <c:v>Defining policies for access, ownership, sharing and re-use</c:v>
                  </c:pt>
                  <c:pt idx="6">
                    <c:v>Defining research integrity</c:v>
                  </c:pt>
                  <c:pt idx="7">
                    <c:v>Defining the type of data to be produced and how it is acquired</c:v>
                  </c:pt>
                  <c:pt idx="8">
                    <c:v>Determining an inclusion/exclusion criteria</c:v>
                  </c:pt>
                  <c:pt idx="9">
                    <c:v>Determining statistical power</c:v>
                  </c:pt>
                  <c:pt idx="10">
                    <c:v>Determining the scale of the experimental cohort/replications</c:v>
                  </c:pt>
                  <c:pt idx="11">
                    <c:v>Ethics approval</c:v>
                  </c:pt>
                  <c:pt idx="12">
                    <c:v>Finding the time to manage data</c:v>
                  </c:pt>
                  <c:pt idx="13">
                    <c:v>Inclusion of positive or negative controls</c:v>
                  </c:pt>
                  <c:pt idx="14">
                    <c:v>Long-term storage and data management strategies</c:v>
                  </c:pt>
                  <c:pt idx="15">
                    <c:v>Metadata descriptions</c:v>
                  </c:pt>
                  <c:pt idx="16">
                    <c:v>Outcome assessment blinding</c:v>
                  </c:pt>
                  <c:pt idx="17">
                    <c:v>Participant consent</c:v>
                  </c:pt>
                  <c:pt idx="18">
                    <c:v>Random allocation of experimental cohorts</c:v>
                  </c:pt>
                  <c:pt idx="19">
                    <c:v>Replication testing</c:v>
                  </c:pt>
                </c15:dlblRangeCache>
              </c15:datalabelsRange>
            </c:ext>
            <c:ext xmlns:c16="http://schemas.microsoft.com/office/drawing/2014/chart" uri="{C3380CC4-5D6E-409C-BE32-E72D297353CC}">
              <c16:uniqueId val="{00000019-9839-41F0-B20A-8537879F83BD}"/>
            </c:ext>
          </c:extLst>
        </c:ser>
        <c:dLbls>
          <c:dLblPos val="r"/>
          <c:showLegendKey val="0"/>
          <c:showVal val="1"/>
          <c:showCatName val="0"/>
          <c:showSerName val="0"/>
          <c:showPercent val="0"/>
          <c:showBubbleSize val="0"/>
        </c:dLbls>
        <c:axId val="365230768"/>
        <c:axId val="365231600"/>
      </c:scatterChart>
      <c:valAx>
        <c:axId val="365230768"/>
        <c:scaling>
          <c:orientation val="maxMin"/>
          <c:max val="0.3000000000000000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Included in institutional training</a:t>
                </a:r>
              </a:p>
            </c:rich>
          </c:tx>
          <c:overlay val="0"/>
          <c:spPr>
            <a:noFill/>
            <a:ln>
              <a:noFill/>
            </a:ln>
            <a:effectLst/>
          </c:spPr>
        </c:title>
        <c:numFmt formatCode="0%\ \ \ \ \ \ \ \ "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31600"/>
        <c:crosses val="autoZero"/>
        <c:crossBetween val="midCat"/>
      </c:valAx>
      <c:valAx>
        <c:axId val="365231600"/>
        <c:scaling>
          <c:orientation val="minMax"/>
          <c:max val="0.30000000000000004"/>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Further training desired</a:t>
                </a:r>
              </a:p>
            </c:rich>
          </c:tx>
          <c:overlay val="0"/>
          <c:spPr>
            <a:noFill/>
            <a:ln>
              <a:noFill/>
            </a:ln>
            <a:effectLst/>
          </c:spPr>
        </c:title>
        <c:numFmt formatCode="0%\ \ \ \ \ \ \ \ " sourceLinked="1"/>
        <c:majorTickMark val="none"/>
        <c:minorTickMark val="none"/>
        <c:tickLblPos val="high"/>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30768"/>
        <c:crosses val="max"/>
        <c:crossBetween val="midCat"/>
      </c:valAx>
      <c:spPr>
        <a:gradFill flip="none" rotWithShape="1">
          <a:gsLst>
            <a:gs pos="0">
              <a:srgbClr val="C00000"/>
            </a:gs>
            <a:gs pos="25000">
              <a:schemeClr val="accent2">
                <a:lumMod val="60000"/>
                <a:lumOff val="40000"/>
              </a:schemeClr>
            </a:gs>
            <a:gs pos="75000">
              <a:schemeClr val="accent6">
                <a:lumMod val="60000"/>
                <a:lumOff val="40000"/>
              </a:schemeClr>
            </a:gs>
            <a:gs pos="50000">
              <a:schemeClr val="accent4">
                <a:lumMod val="40000"/>
                <a:lumOff val="60000"/>
              </a:schemeClr>
            </a:gs>
            <a:gs pos="100000">
              <a:schemeClr val="accent6">
                <a:lumMod val="50000"/>
              </a:schemeClr>
            </a:gs>
          </a:gsLst>
          <a:lin ang="18900000" scaled="1"/>
          <a:tileRect/>
        </a:gradFill>
        <a:ln>
          <a:gradFill>
            <a:gsLst>
              <a:gs pos="0">
                <a:schemeClr val="accent1">
                  <a:lumMod val="5000"/>
                  <a:lumOff val="95000"/>
                </a:schemeClr>
              </a:gs>
              <a:gs pos="25000">
                <a:schemeClr val="accent1">
                  <a:lumMod val="45000"/>
                  <a:lumOff val="55000"/>
                </a:schemeClr>
              </a:gs>
              <a:gs pos="75000">
                <a:srgbClr val="C2DAEF"/>
              </a:gs>
              <a:gs pos="50000">
                <a:schemeClr val="accent1">
                  <a:lumMod val="45000"/>
                  <a:lumOff val="55000"/>
                </a:schemeClr>
              </a:gs>
              <a:gs pos="100000">
                <a:schemeClr val="accent1">
                  <a:lumMod val="30000"/>
                  <a:lumOff val="70000"/>
                </a:schemeClr>
              </a:gs>
            </a:gsLst>
            <a:lin ang="5400000" scaled="1"/>
          </a:grad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userShapes r:id="rId3"/>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2033990204170154E-2"/>
          <c:y val="0.10985805944498328"/>
          <c:w val="0.89578164818150596"/>
          <c:h val="0.68311396466937713"/>
        </c:manualLayout>
      </c:layout>
      <c:scatterChart>
        <c:scatterStyle val="lineMarker"/>
        <c:varyColors val="0"/>
        <c:ser>
          <c:idx val="0"/>
          <c:order val="0"/>
          <c:tx>
            <c:strRef>
              <c:f>Tables!$D$2</c:f>
              <c:strCache>
                <c:ptCount val="1"/>
                <c:pt idx="0">
                  <c:v>Further training desired</c:v>
                </c:pt>
              </c:strCache>
            </c:strRef>
          </c:tx>
          <c:spPr>
            <a:ln w="19050" cap="rnd">
              <a:noFill/>
              <a:round/>
            </a:ln>
            <a:effectLst/>
          </c:spPr>
          <c:marker>
            <c:symbol val="circle"/>
            <c:size val="5"/>
            <c:spPr>
              <a:solidFill>
                <a:schemeClr val="accent1"/>
              </a:solidFill>
              <a:ln w="9525">
                <a:solidFill>
                  <a:schemeClr val="accent1"/>
                </a:solidFill>
              </a:ln>
              <a:effectLst/>
            </c:spPr>
          </c:marker>
          <c:dLbls>
            <c:dLbl>
              <c:idx val="0"/>
              <c:layout>
                <c:manualLayout>
                  <c:x val="-5.3822106680195402E-2"/>
                  <c:y val="-4.3180195178555057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0889BAC8-3138-42B5-9E40-BF04E9E3E88F}"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5567695748671251"/>
                      <c:h val="0.12537441974202707"/>
                    </c:manualLayout>
                  </c15:layout>
                  <c15:dlblFieldTable/>
                  <c15:showDataLabelsRange val="1"/>
                </c:ext>
                <c:ext xmlns:c16="http://schemas.microsoft.com/office/drawing/2014/chart" uri="{C3380CC4-5D6E-409C-BE32-E72D297353CC}">
                  <c16:uniqueId val="{00000000-2115-432E-BA20-CCE16F0CE3CE}"/>
                </c:ext>
              </c:extLst>
            </c:dLbl>
            <c:dLbl>
              <c:idx val="1"/>
              <c:layout>
                <c:manualLayout>
                  <c:x val="-0.19344491673999509"/>
                  <c:y val="-6.6985935485358333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CC9911CE-88EC-4C17-93A5-8DCF48FB0AD3}"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4368716327445086"/>
                      <c:h val="6.2687347096500798E-2"/>
                    </c:manualLayout>
                  </c15:layout>
                  <c15:dlblFieldTable/>
                  <c15:showDataLabelsRange val="1"/>
                </c:ext>
                <c:ext xmlns:c16="http://schemas.microsoft.com/office/drawing/2014/chart" uri="{C3380CC4-5D6E-409C-BE32-E72D297353CC}">
                  <c16:uniqueId val="{00000001-2115-432E-BA20-CCE16F0CE3CE}"/>
                </c:ext>
              </c:extLst>
            </c:dLbl>
            <c:dLbl>
              <c:idx val="2"/>
              <c:layout>
                <c:manualLayout>
                  <c:x val="-0.20330902269216114"/>
                  <c:y val="-2.5064098025105709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3401FB9B-750B-480F-A728-F01FA691E52C}"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6546737673420525"/>
                      <c:h val="4.2913880995390015E-2"/>
                    </c:manualLayout>
                  </c15:layout>
                  <c15:dlblFieldTable/>
                  <c15:showDataLabelsRange val="1"/>
                </c:ext>
                <c:ext xmlns:c16="http://schemas.microsoft.com/office/drawing/2014/chart" uri="{C3380CC4-5D6E-409C-BE32-E72D297353CC}">
                  <c16:uniqueId val="{00000002-2115-432E-BA20-CCE16F0CE3CE}"/>
                </c:ext>
              </c:extLst>
            </c:dLbl>
            <c:dLbl>
              <c:idx val="3"/>
              <c:tx>
                <c:rich>
                  <a:bodyPr/>
                  <a:lstStyle/>
                  <a:p>
                    <a:endParaRPr lang="en-US" dirty="0"/>
                  </a:p>
                </c:rich>
              </c:tx>
              <c:dLblPos val="r"/>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2115-432E-BA20-CCE16F0CE3CE}"/>
                </c:ext>
              </c:extLst>
            </c:dLbl>
            <c:dLbl>
              <c:idx val="4"/>
              <c:layout>
                <c:manualLayout>
                  <c:x val="1.6685500367358677E-2"/>
                  <c:y val="0.16936451974647318"/>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7CDE3243-602E-4719-A0E9-08FDF5AB520F}"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5.833335721881297E-2"/>
                      <c:h val="9.7542620864092433E-2"/>
                    </c:manualLayout>
                  </c15:layout>
                  <c15:dlblFieldTable/>
                  <c15:showDataLabelsRange val="1"/>
                </c:ext>
                <c:ext xmlns:c16="http://schemas.microsoft.com/office/drawing/2014/chart" uri="{C3380CC4-5D6E-409C-BE32-E72D297353CC}">
                  <c16:uniqueId val="{00000004-2115-432E-BA20-CCE16F0CE3CE}"/>
                </c:ext>
              </c:extLst>
            </c:dLbl>
            <c:dLbl>
              <c:idx val="5"/>
              <c:layout>
                <c:manualLayout>
                  <c:x val="-0.21471684719312178"/>
                  <c:y val="-3.1940329966917681E-2"/>
                </c:manualLayout>
              </c:layout>
              <c:tx>
                <c:rich>
                  <a:bodyPr/>
                  <a:lstStyle/>
                  <a:p>
                    <a:fld id="{F2521261-4254-41D5-AF29-B52A16865BCF}"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2115-432E-BA20-CCE16F0CE3CE}"/>
                </c:ext>
              </c:extLst>
            </c:dLbl>
            <c:dLbl>
              <c:idx val="6"/>
              <c:layout>
                <c:manualLayout>
                  <c:x val="-0.20735450637790076"/>
                  <c:y val="4.7118566663318366E-2"/>
                </c:manualLayout>
              </c:layout>
              <c:tx>
                <c:rich>
                  <a:bodyPr/>
                  <a:lstStyle/>
                  <a:p>
                    <a:fld id="{2B43C0A6-3C58-4F2F-BA78-1D8F8E980BF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2115-432E-BA20-CCE16F0CE3CE}"/>
                </c:ext>
              </c:extLst>
            </c:dLbl>
            <c:dLbl>
              <c:idx val="7"/>
              <c:layout>
                <c:manualLayout>
                  <c:x val="-0.13669922735250478"/>
                  <c:y val="0.11694520696073539"/>
                </c:manualLayout>
              </c:layout>
              <c:tx>
                <c:rich>
                  <a:bodyPr/>
                  <a:lstStyle/>
                  <a:p>
                    <a:fld id="{E9664FBE-A171-4EC1-AA58-D19698BE81CA}"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2115-432E-BA20-CCE16F0CE3CE}"/>
                </c:ext>
              </c:extLst>
            </c:dLbl>
            <c:dLbl>
              <c:idx val="8"/>
              <c:layout>
                <c:manualLayout>
                  <c:x val="-4.6611498374354257E-2"/>
                  <c:y val="0.38167567689216109"/>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11C8551-995B-439E-B009-9134852749FB}"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183427585435972"/>
                      <c:h val="0.13583100187230454"/>
                    </c:manualLayout>
                  </c15:layout>
                  <c15:dlblFieldTable/>
                  <c15:showDataLabelsRange val="1"/>
                </c:ext>
                <c:ext xmlns:c16="http://schemas.microsoft.com/office/drawing/2014/chart" uri="{C3380CC4-5D6E-409C-BE32-E72D297353CC}">
                  <c16:uniqueId val="{00000008-2115-432E-BA20-CCE16F0CE3CE}"/>
                </c:ext>
              </c:extLst>
            </c:dLbl>
            <c:dLbl>
              <c:idx val="9"/>
              <c:layout>
                <c:manualLayout>
                  <c:x val="3.7670864778567272E-2"/>
                  <c:y val="5.0602584559717501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A9E28937-869D-4B86-87BD-DD46B61D5E25}"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4252692610119228"/>
                      <c:h val="0.11497025774788822"/>
                    </c:manualLayout>
                  </c15:layout>
                  <c15:dlblFieldTable/>
                  <c15:showDataLabelsRange val="1"/>
                </c:ext>
                <c:ext xmlns:c16="http://schemas.microsoft.com/office/drawing/2014/chart" uri="{C3380CC4-5D6E-409C-BE32-E72D297353CC}">
                  <c16:uniqueId val="{00000009-2115-432E-BA20-CCE16F0CE3CE}"/>
                </c:ext>
              </c:extLst>
            </c:dLbl>
            <c:dLbl>
              <c:idx val="10"/>
              <c:layout>
                <c:manualLayout>
                  <c:x val="9.1163053271307415E-2"/>
                  <c:y val="9.4584588260414423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D3B9B18C-1815-4CF8-8C52-E1326DAAD4B1}"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6372325901127488"/>
                      <c:h val="0.14280205662582288"/>
                    </c:manualLayout>
                  </c15:layout>
                  <c15:dlblFieldTable/>
                  <c15:showDataLabelsRange val="1"/>
                </c:ext>
                <c:ext xmlns:c16="http://schemas.microsoft.com/office/drawing/2014/chart" uri="{C3380CC4-5D6E-409C-BE32-E72D297353CC}">
                  <c16:uniqueId val="{0000000A-2115-432E-BA20-CCE16F0CE3CE}"/>
                </c:ext>
              </c:extLst>
            </c:dLbl>
            <c:dLbl>
              <c:idx val="11"/>
              <c:layout>
                <c:manualLayout>
                  <c:x val="-0.14423712644304126"/>
                  <c:y val="0.12270236505382801"/>
                </c:manualLayout>
              </c:layout>
              <c:tx>
                <c:rich>
                  <a:bodyPr/>
                  <a:lstStyle/>
                  <a:p>
                    <a:fld id="{7BDF18B9-6283-450C-8E49-597C264856E7}"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2115-432E-BA20-CCE16F0CE3CE}"/>
                </c:ext>
              </c:extLst>
            </c:dLbl>
            <c:dLbl>
              <c:idx val="12"/>
              <c:layout>
                <c:manualLayout>
                  <c:x val="-0.11695984898644356"/>
                  <c:y val="9.2112333881686381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37357AD-3037-4811-B762-101AA509CA0B}"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5494409484064653"/>
                      <c:h val="0.10736505500200033"/>
                    </c:manualLayout>
                  </c15:layout>
                  <c15:dlblFieldTable/>
                  <c15:showDataLabelsRange val="1"/>
                </c:ext>
                <c:ext xmlns:c16="http://schemas.microsoft.com/office/drawing/2014/chart" uri="{C3380CC4-5D6E-409C-BE32-E72D297353CC}">
                  <c16:uniqueId val="{0000000C-2115-432E-BA20-CCE16F0CE3CE}"/>
                </c:ext>
              </c:extLst>
            </c:dLbl>
            <c:dLbl>
              <c:idx val="13"/>
              <c:layout>
                <c:manualLayout>
                  <c:x val="0.11266637430839593"/>
                  <c:y val="0.1463299866781497"/>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4D8EA17E-4AC9-44A1-9505-F4DFF39A2D93}"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13118256474525516"/>
                      <c:h val="0.13237555016802133"/>
                    </c:manualLayout>
                  </c15:layout>
                  <c15:dlblFieldTable/>
                  <c15:showDataLabelsRange val="1"/>
                </c:ext>
                <c:ext xmlns:c16="http://schemas.microsoft.com/office/drawing/2014/chart" uri="{C3380CC4-5D6E-409C-BE32-E72D297353CC}">
                  <c16:uniqueId val="{0000000D-2115-432E-BA20-CCE16F0CE3CE}"/>
                </c:ext>
              </c:extLst>
            </c:dLbl>
            <c:dLbl>
              <c:idx val="14"/>
              <c:layout>
                <c:manualLayout>
                  <c:x val="-0.23332076957104544"/>
                  <c:y val="3.0521418428504667E-2"/>
                </c:manualLayout>
              </c:layout>
              <c:tx>
                <c:rich>
                  <a:bodyPr/>
                  <a:lstStyle/>
                  <a:p>
                    <a:fld id="{7B260B36-9EBD-4962-B315-4B0C2E907BD1}" type="CELLRANGE">
                      <a:rPr lang="en-GB"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E-2115-432E-BA20-CCE16F0CE3CE}"/>
                </c:ext>
              </c:extLst>
            </c:dLbl>
            <c:dLbl>
              <c:idx val="15"/>
              <c:layout>
                <c:manualLayout>
                  <c:x val="-2.3285954095929821E-3"/>
                  <c:y val="5.1584432921162861E-2"/>
                </c:manualLayout>
              </c:layout>
              <c:tx>
                <c:rich>
                  <a:bodyPr/>
                  <a:lstStyle/>
                  <a:p>
                    <a:fld id="{F1797B4D-BFDA-41A0-B729-F06081570A3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2115-432E-BA20-CCE16F0CE3CE}"/>
                </c:ext>
              </c:extLst>
            </c:dLbl>
            <c:dLbl>
              <c:idx val="16"/>
              <c:layout>
                <c:manualLayout>
                  <c:x val="-4.9861655301955458E-2"/>
                  <c:y val="0.27228130236867659"/>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650B5831-3242-4D45-9D7B-92AD6B862EE5}" type="CELLRANGE">
                      <a:rPr lang="en-US"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layout>
                    <c:manualLayout>
                      <c:w val="0.13897778268226293"/>
                      <c:h val="0.10799920299436989"/>
                    </c:manualLayout>
                  </c15:layout>
                  <c15:dlblFieldTable/>
                  <c15:showDataLabelsRange val="1"/>
                </c:ext>
                <c:ext xmlns:c16="http://schemas.microsoft.com/office/drawing/2014/chart" uri="{C3380CC4-5D6E-409C-BE32-E72D297353CC}">
                  <c16:uniqueId val="{00000010-2115-432E-BA20-CCE16F0CE3CE}"/>
                </c:ext>
              </c:extLst>
            </c:dLbl>
            <c:dLbl>
              <c:idx val="17"/>
              <c:layout>
                <c:manualLayout>
                  <c:x val="-0.12282486879706037"/>
                  <c:y val="0.18238859074364674"/>
                </c:manualLayout>
              </c:layout>
              <c:tx>
                <c:rich>
                  <a:bodyPr/>
                  <a:lstStyle/>
                  <a:p>
                    <a:fld id="{ECD3B500-DB09-466E-BD40-D8DF3A95AA7D}"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1-2115-432E-BA20-CCE16F0CE3CE}"/>
                </c:ext>
              </c:extLst>
            </c:dLbl>
            <c:dLbl>
              <c:idx val="18"/>
              <c:layout>
                <c:manualLayout>
                  <c:x val="-9.4228217159148604E-4"/>
                  <c:y val="6.9520353009821498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FE425A0-A48C-44A4-A0EF-267A779264DF}" type="CELLRANGE">
                      <a:rPr lang="en-GB" dirty="0"/>
                      <a:pPr>
                        <a:defRPr sz="900" b="0" i="0" u="none" strike="noStrike" kern="1200" baseline="0">
                          <a:solidFill>
                            <a:schemeClr val="tx1">
                              <a:lumMod val="75000"/>
                              <a:lumOff val="25000"/>
                            </a:schemeClr>
                          </a:solidFill>
                          <a:latin typeface="+mn-lt"/>
                          <a:ea typeface="+mn-ea"/>
                          <a:cs typeface="+mn-cs"/>
                        </a:defRPr>
                      </a:pPr>
                      <a:t>[CELLRANGE]</a:t>
                    </a:fld>
                    <a:endParaRPr lang="en-GB"/>
                  </a:p>
                </c:rich>
              </c:tx>
              <c:spPr>
                <a:noFill/>
                <a:ln>
                  <a:noFill/>
                </a:ln>
                <a:effectLst/>
              </c:spPr>
              <c:dLblPos val="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12-2115-432E-BA20-CCE16F0CE3CE}"/>
                </c:ext>
              </c:extLst>
            </c:dLbl>
            <c:dLbl>
              <c:idx val="19"/>
              <c:layout>
                <c:manualLayout>
                  <c:x val="0.11640707927399596"/>
                  <c:y val="0.1030771992168267"/>
                </c:manualLayout>
              </c:layout>
              <c:tx>
                <c:rich>
                  <a:bodyPr/>
                  <a:lstStyle/>
                  <a:p>
                    <a:fld id="{82439FB9-BEC8-4ACC-8775-D76C4CAE8EE1}"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3-2115-432E-BA20-CCE16F0CE3CE}"/>
                </c:ext>
              </c:extLst>
            </c:dLbl>
            <c:dLbl>
              <c:idx val="20"/>
              <c:layout>
                <c:manualLayout>
                  <c:x val="-0.18050973524378955"/>
                  <c:y val="-5.1269912104330892E-2"/>
                </c:manualLayout>
              </c:layout>
              <c:tx>
                <c:rich>
                  <a:bodyPr/>
                  <a:lstStyle/>
                  <a:p>
                    <a:fld id="{E8EA883A-89B4-429A-BEA4-2E548D3FF837}" type="CELLRANGE">
                      <a:rPr lang="en-US"/>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layout>
                    <c:manualLayout>
                      <c:w val="0.14409679925018704"/>
                      <c:h val="8.7033618597676277E-2"/>
                    </c:manualLayout>
                  </c15:layout>
                  <c15:dlblFieldTable/>
                  <c15:showDataLabelsRange val="1"/>
                </c:ext>
                <c:ext xmlns:c16="http://schemas.microsoft.com/office/drawing/2014/chart" uri="{C3380CC4-5D6E-409C-BE32-E72D297353CC}">
                  <c16:uniqueId val="{00000014-2115-432E-BA20-CCE16F0CE3CE}"/>
                </c:ext>
              </c:extLst>
            </c:dLbl>
            <c:dLbl>
              <c:idx val="21"/>
              <c:layout>
                <c:manualLayout>
                  <c:x val="-6.4449473134090218E-2"/>
                  <c:y val="0.11435685981977353"/>
                </c:manualLayout>
              </c:layout>
              <c:tx>
                <c:rich>
                  <a:bodyPr/>
                  <a:lstStyle/>
                  <a:p>
                    <a:fld id="{D86D0FF6-CE42-437B-8B9C-2531F7073716}" type="CELLRANGE">
                      <a:rPr lang="en-US" dirty="0"/>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5-2115-432E-BA20-CCE16F0CE3CE}"/>
                </c:ext>
              </c:extLst>
            </c:dLbl>
            <c:dLbl>
              <c:idx val="22"/>
              <c:layout>
                <c:manualLayout>
                  <c:x val="-0.19126677068962405"/>
                  <c:y val="4.8437340968983646E-2"/>
                </c:manualLayout>
              </c:layout>
              <c:tx>
                <c:rich>
                  <a:bodyPr/>
                  <a:lstStyle/>
                  <a:p>
                    <a:fld id="{68A87AA1-E4DF-4C7C-B5CD-1B9F2D7E82CC}" type="CELLRANGE">
                      <a:rPr lang="en-GB"/>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6-2115-432E-BA20-CCE16F0CE3CE}"/>
                </c:ext>
              </c:extLst>
            </c:dLbl>
            <c:dLbl>
              <c:idx val="23"/>
              <c:layout>
                <c:manualLayout>
                  <c:x val="9.2734867467271623E-2"/>
                  <c:y val="0.12532172723507565"/>
                </c:manualLayout>
              </c:layout>
              <c:dLblPos val="r"/>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17-2115-432E-BA20-CCE16F0CE3CE}"/>
                </c:ext>
              </c:extLst>
            </c:dLbl>
            <c:dLbl>
              <c:idx val="24"/>
              <c:layout>
                <c:manualLayout>
                  <c:x val="-3.0952444428700113E-2"/>
                  <c:y val="0.12174110645693063"/>
                </c:manualLayout>
              </c:layout>
              <c:tx>
                <c:rich>
                  <a:bodyPr/>
                  <a:lstStyle/>
                  <a:p>
                    <a:fld id="{65AD22DE-0AF0-467A-A435-6385EC76613A}" type="CELLRANGE">
                      <a:rPr lang="en-GB"/>
                      <a:pPr/>
                      <a:t>[CELLRANGE]</a:t>
                    </a:fld>
                    <a:endParaRPr lang="en-GB"/>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8-2115-432E-BA20-CCE16F0CE3C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Tables!$C$3:$C$22</c:f>
              <c:numCache>
                <c:formatCode>0%\ \ \ \ \ \ \ \ </c:formatCode>
                <c:ptCount val="20"/>
                <c:pt idx="0">
                  <c:v>0.1349206349206</c:v>
                </c:pt>
                <c:pt idx="1">
                  <c:v>0.14285714285709999</c:v>
                </c:pt>
                <c:pt idx="2">
                  <c:v>0.1349206349206</c:v>
                </c:pt>
                <c:pt idx="3">
                  <c:v>7.9365079365079999E-2</c:v>
                </c:pt>
                <c:pt idx="4">
                  <c:v>0.1190476190476</c:v>
                </c:pt>
                <c:pt idx="5">
                  <c:v>0.20634920634920001</c:v>
                </c:pt>
                <c:pt idx="6">
                  <c:v>0.22222222222220001</c:v>
                </c:pt>
                <c:pt idx="7">
                  <c:v>0.18253968253969999</c:v>
                </c:pt>
                <c:pt idx="8">
                  <c:v>0.1190476190476</c:v>
                </c:pt>
                <c:pt idx="9">
                  <c:v>6.3492063492060005E-2</c:v>
                </c:pt>
                <c:pt idx="10">
                  <c:v>9.5238095238100007E-2</c:v>
                </c:pt>
                <c:pt idx="11">
                  <c:v>0.22222222222220001</c:v>
                </c:pt>
                <c:pt idx="12">
                  <c:v>0.1269841269841</c:v>
                </c:pt>
                <c:pt idx="13">
                  <c:v>0.1111111111111</c:v>
                </c:pt>
                <c:pt idx="14">
                  <c:v>0.20634920634920001</c:v>
                </c:pt>
                <c:pt idx="15">
                  <c:v>7.9365079365079999E-2</c:v>
                </c:pt>
                <c:pt idx="16">
                  <c:v>7.9365079365079999E-2</c:v>
                </c:pt>
                <c:pt idx="17">
                  <c:v>0.19841269841270001</c:v>
                </c:pt>
                <c:pt idx="18">
                  <c:v>4.7619047619050003E-2</c:v>
                </c:pt>
                <c:pt idx="19">
                  <c:v>9.5238095238100007E-2</c:v>
                </c:pt>
              </c:numCache>
            </c:numRef>
          </c:xVal>
          <c:yVal>
            <c:numRef>
              <c:f>Tables!$D$3:$D$22</c:f>
              <c:numCache>
                <c:formatCode>0%\ \ \ \ \ \ \ \ </c:formatCode>
                <c:ptCount val="20"/>
                <c:pt idx="0">
                  <c:v>0.26984126984130002</c:v>
                </c:pt>
                <c:pt idx="1">
                  <c:v>0.2619047619048</c:v>
                </c:pt>
                <c:pt idx="2">
                  <c:v>0.2301587301587</c:v>
                </c:pt>
                <c:pt idx="3">
                  <c:v>0.21428571428570001</c:v>
                </c:pt>
                <c:pt idx="4">
                  <c:v>0.2460317460317</c:v>
                </c:pt>
                <c:pt idx="5">
                  <c:v>0.2619047619048</c:v>
                </c:pt>
                <c:pt idx="6">
                  <c:v>0.19047619047620001</c:v>
                </c:pt>
                <c:pt idx="7">
                  <c:v>0.21428571428570001</c:v>
                </c:pt>
                <c:pt idx="8">
                  <c:v>0.2380952380952</c:v>
                </c:pt>
                <c:pt idx="9">
                  <c:v>0.30952380952379999</c:v>
                </c:pt>
                <c:pt idx="10">
                  <c:v>0.27777777777779999</c:v>
                </c:pt>
                <c:pt idx="11">
                  <c:v>0.18253968253969999</c:v>
                </c:pt>
                <c:pt idx="12">
                  <c:v>0.2301587301587</c:v>
                </c:pt>
                <c:pt idx="13">
                  <c:v>0.2301587301587</c:v>
                </c:pt>
                <c:pt idx="14">
                  <c:v>0.2380952380952</c:v>
                </c:pt>
                <c:pt idx="15">
                  <c:v>0.29365079365079999</c:v>
                </c:pt>
                <c:pt idx="16">
                  <c:v>0.16666666666669999</c:v>
                </c:pt>
                <c:pt idx="17">
                  <c:v>0.1349206349206</c:v>
                </c:pt>
                <c:pt idx="18">
                  <c:v>0.1111111111111</c:v>
                </c:pt>
                <c:pt idx="19">
                  <c:v>0.2380952380952</c:v>
                </c:pt>
              </c:numCache>
            </c:numRef>
          </c:yVal>
          <c:smooth val="0"/>
          <c:extLst>
            <c:ext xmlns:c15="http://schemas.microsoft.com/office/drawing/2012/chart" uri="{02D57815-91ED-43cb-92C2-25804820EDAC}">
              <c15:datalabelsRange>
                <c15:f>Tables!$B$3:$B$22</c15:f>
                <c15:dlblRangeCache>
                  <c:ptCount val="20"/>
                  <c:pt idx="0">
                    <c:v>Appropriate repositories for deposition of data</c:v>
                  </c:pt>
                  <c:pt idx="1">
                    <c:v>Authorship guidance</c:v>
                  </c:pt>
                  <c:pt idx="2">
                    <c:v>Copyright/licensing of data</c:v>
                  </c:pt>
                  <c:pt idx="3">
                    <c:v>Costing and budget planning</c:v>
                  </c:pt>
                  <c:pt idx="4">
                    <c:v>Curation of data</c:v>
                  </c:pt>
                  <c:pt idx="5">
                    <c:v>Defining policies for access, ownership, sharing and re-use</c:v>
                  </c:pt>
                  <c:pt idx="6">
                    <c:v>Defining research integrity</c:v>
                  </c:pt>
                  <c:pt idx="7">
                    <c:v>Defining the type of data to be produced and how it is acquired</c:v>
                  </c:pt>
                  <c:pt idx="8">
                    <c:v>Determining an inclusion/exclusion criteria</c:v>
                  </c:pt>
                  <c:pt idx="9">
                    <c:v>Determining statistical power</c:v>
                  </c:pt>
                  <c:pt idx="10">
                    <c:v>Determining the scale of the experimental cohort/replications</c:v>
                  </c:pt>
                  <c:pt idx="11">
                    <c:v>Ethics approval</c:v>
                  </c:pt>
                  <c:pt idx="12">
                    <c:v>Finding the time to manage data</c:v>
                  </c:pt>
                  <c:pt idx="13">
                    <c:v>Inclusion of positive or negative controls</c:v>
                  </c:pt>
                  <c:pt idx="14">
                    <c:v>Long-term storage and data management strategies</c:v>
                  </c:pt>
                  <c:pt idx="15">
                    <c:v>Metadata descriptions</c:v>
                  </c:pt>
                  <c:pt idx="16">
                    <c:v>Outcome assessment blinding</c:v>
                  </c:pt>
                  <c:pt idx="17">
                    <c:v>Participant consent</c:v>
                  </c:pt>
                  <c:pt idx="18">
                    <c:v>Random allocation of experimental cohorts</c:v>
                  </c:pt>
                  <c:pt idx="19">
                    <c:v>Replication testing</c:v>
                  </c:pt>
                </c15:dlblRangeCache>
              </c15:datalabelsRange>
            </c:ext>
            <c:ext xmlns:c16="http://schemas.microsoft.com/office/drawing/2014/chart" uri="{C3380CC4-5D6E-409C-BE32-E72D297353CC}">
              <c16:uniqueId val="{00000019-2115-432E-BA20-CCE16F0CE3CE}"/>
            </c:ext>
          </c:extLst>
        </c:ser>
        <c:dLbls>
          <c:dLblPos val="r"/>
          <c:showLegendKey val="0"/>
          <c:showVal val="1"/>
          <c:showCatName val="0"/>
          <c:showSerName val="0"/>
          <c:showPercent val="0"/>
          <c:showBubbleSize val="0"/>
        </c:dLbls>
        <c:axId val="365230768"/>
        <c:axId val="365231600"/>
      </c:scatterChart>
      <c:valAx>
        <c:axId val="365230768"/>
        <c:scaling>
          <c:orientation val="maxMin"/>
          <c:max val="0.30000000000000004"/>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Included in institutional training</a:t>
                </a:r>
              </a:p>
            </c:rich>
          </c:tx>
          <c:overlay val="0"/>
          <c:spPr>
            <a:noFill/>
            <a:ln>
              <a:noFill/>
            </a:ln>
            <a:effectLst/>
          </c:spPr>
        </c:title>
        <c:numFmt formatCode="0%\ \ \ \ \ \ \ \ "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31600"/>
        <c:crosses val="autoZero"/>
        <c:crossBetween val="midCat"/>
      </c:valAx>
      <c:valAx>
        <c:axId val="365231600"/>
        <c:scaling>
          <c:orientation val="minMax"/>
          <c:max val="0.32000000000000006"/>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Further training desired</a:t>
                </a:r>
              </a:p>
            </c:rich>
          </c:tx>
          <c:overlay val="0"/>
          <c:spPr>
            <a:noFill/>
            <a:ln>
              <a:noFill/>
            </a:ln>
            <a:effectLst/>
          </c:spPr>
        </c:title>
        <c:numFmt formatCode="0%\ \ \ \ \ \ \ \ " sourceLinked="1"/>
        <c:majorTickMark val="none"/>
        <c:minorTickMark val="none"/>
        <c:tickLblPos val="high"/>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30768"/>
        <c:crosses val="max"/>
        <c:crossBetween val="midCat"/>
      </c:valAx>
      <c:spPr>
        <a:gradFill flip="none" rotWithShape="1">
          <a:gsLst>
            <a:gs pos="0">
              <a:srgbClr val="C00000"/>
            </a:gs>
            <a:gs pos="25000">
              <a:schemeClr val="accent2">
                <a:lumMod val="60000"/>
                <a:lumOff val="40000"/>
              </a:schemeClr>
            </a:gs>
            <a:gs pos="75000">
              <a:schemeClr val="accent6">
                <a:lumMod val="60000"/>
                <a:lumOff val="40000"/>
              </a:schemeClr>
            </a:gs>
            <a:gs pos="50000">
              <a:schemeClr val="accent4">
                <a:lumMod val="40000"/>
                <a:lumOff val="60000"/>
              </a:schemeClr>
            </a:gs>
            <a:gs pos="100000">
              <a:schemeClr val="accent6">
                <a:lumMod val="50000"/>
              </a:schemeClr>
            </a:gs>
          </a:gsLst>
          <a:lin ang="18900000" scaled="1"/>
          <a:tileRect/>
        </a:gradFill>
        <a:ln>
          <a:gradFill>
            <a:gsLst>
              <a:gs pos="0">
                <a:schemeClr val="accent1">
                  <a:lumMod val="5000"/>
                  <a:lumOff val="95000"/>
                </a:schemeClr>
              </a:gs>
              <a:gs pos="25000">
                <a:schemeClr val="accent1">
                  <a:lumMod val="45000"/>
                  <a:lumOff val="55000"/>
                </a:schemeClr>
              </a:gs>
              <a:gs pos="75000">
                <a:srgbClr val="C2DAEF"/>
              </a:gs>
              <a:gs pos="50000">
                <a:schemeClr val="accent1">
                  <a:lumMod val="45000"/>
                  <a:lumOff val="55000"/>
                </a:schemeClr>
              </a:gs>
              <a:gs pos="100000">
                <a:schemeClr val="accent1">
                  <a:lumMod val="30000"/>
                  <a:lumOff val="70000"/>
                </a:schemeClr>
              </a:gs>
            </a:gsLst>
            <a:lin ang="5400000" scaled="1"/>
          </a:grad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762158366009247"/>
          <c:y val="4.9958713432599902E-2"/>
          <c:w val="0.6048213617777054"/>
          <c:h val="0.90008257313480022"/>
        </c:manualLayout>
      </c:layout>
      <c:barChart>
        <c:barDir val="bar"/>
        <c:grouping val="clustered"/>
        <c:varyColors val="0"/>
        <c:ser>
          <c:idx val="0"/>
          <c:order val="0"/>
          <c:tx>
            <c:strRef>
              <c:f>Sheet1!$B$1</c:f>
              <c:strCache>
                <c:ptCount val="1"/>
                <c:pt idx="0">
                  <c:v>Extremely important + Very important</c:v>
                </c:pt>
              </c:strCache>
            </c:strRef>
          </c:tx>
          <c:spPr>
            <a:solidFill>
              <a:schemeClr val="accent1"/>
            </a:solidFill>
            <a:ln>
              <a:noFill/>
            </a:ln>
            <a:effectLst/>
          </c:spPr>
          <c:invertIfNegative val="0"/>
          <c:dPt>
            <c:idx val="0"/>
            <c:invertIfNegative val="0"/>
            <c:bubble3D val="0"/>
            <c:spPr>
              <a:solidFill>
                <a:srgbClr val="CBD5E1"/>
              </a:solidFill>
              <a:ln>
                <a:noFill/>
              </a:ln>
              <a:effectLst/>
            </c:spPr>
            <c:extLst>
              <c:ext xmlns:c16="http://schemas.microsoft.com/office/drawing/2014/chart" uri="{C3380CC4-5D6E-409C-BE32-E72D297353CC}">
                <c16:uniqueId val="{0000000A-D99A-4F6E-9F6B-8C7CDE2C844E}"/>
              </c:ext>
            </c:extLst>
          </c:dPt>
          <c:dPt>
            <c:idx val="1"/>
            <c:invertIfNegative val="0"/>
            <c:bubble3D val="0"/>
            <c:spPr>
              <a:solidFill>
                <a:srgbClr val="BCC9D9"/>
              </a:solidFill>
              <a:ln>
                <a:noFill/>
              </a:ln>
              <a:effectLst/>
            </c:spPr>
            <c:extLst>
              <c:ext xmlns:c16="http://schemas.microsoft.com/office/drawing/2014/chart" uri="{C3380CC4-5D6E-409C-BE32-E72D297353CC}">
                <c16:uniqueId val="{00000009-D99A-4F6E-9F6B-8C7CDE2C844E}"/>
              </c:ext>
            </c:extLst>
          </c:dPt>
          <c:dPt>
            <c:idx val="2"/>
            <c:invertIfNegative val="0"/>
            <c:bubble3D val="0"/>
            <c:spPr>
              <a:solidFill>
                <a:srgbClr val="AABBD1"/>
              </a:solidFill>
              <a:ln>
                <a:noFill/>
              </a:ln>
              <a:effectLst/>
            </c:spPr>
            <c:extLst>
              <c:ext xmlns:c16="http://schemas.microsoft.com/office/drawing/2014/chart" uri="{C3380CC4-5D6E-409C-BE32-E72D297353CC}">
                <c16:uniqueId val="{00000008-D99A-4F6E-9F6B-8C7CDE2C844E}"/>
              </c:ext>
            </c:extLst>
          </c:dPt>
          <c:dPt>
            <c:idx val="3"/>
            <c:invertIfNegative val="0"/>
            <c:bubble3D val="0"/>
            <c:spPr>
              <a:solidFill>
                <a:srgbClr val="95ACC7"/>
              </a:solidFill>
              <a:ln>
                <a:noFill/>
              </a:ln>
              <a:effectLst/>
            </c:spPr>
            <c:extLst>
              <c:ext xmlns:c16="http://schemas.microsoft.com/office/drawing/2014/chart" uri="{C3380CC4-5D6E-409C-BE32-E72D297353CC}">
                <c16:uniqueId val="{00000007-D99A-4F6E-9F6B-8C7CDE2C844E}"/>
              </c:ext>
            </c:extLst>
          </c:dPt>
          <c:dPt>
            <c:idx val="4"/>
            <c:invertIfNegative val="0"/>
            <c:bubble3D val="0"/>
            <c:spPr>
              <a:solidFill>
                <a:srgbClr val="7C9BBE"/>
              </a:solidFill>
              <a:ln>
                <a:noFill/>
              </a:ln>
              <a:effectLst/>
            </c:spPr>
            <c:extLst>
              <c:ext xmlns:c16="http://schemas.microsoft.com/office/drawing/2014/chart" uri="{C3380CC4-5D6E-409C-BE32-E72D297353CC}">
                <c16:uniqueId val="{00000006-D99A-4F6E-9F6B-8C7CDE2C844E}"/>
              </c:ext>
            </c:extLst>
          </c:dPt>
          <c:dPt>
            <c:idx val="5"/>
            <c:invertIfNegative val="0"/>
            <c:bubble3D val="0"/>
            <c:spPr>
              <a:solidFill>
                <a:srgbClr val="5988B3"/>
              </a:solidFill>
              <a:ln>
                <a:noFill/>
              </a:ln>
              <a:effectLst/>
            </c:spPr>
            <c:extLst>
              <c:ext xmlns:c16="http://schemas.microsoft.com/office/drawing/2014/chart" uri="{C3380CC4-5D6E-409C-BE32-E72D297353CC}">
                <c16:uniqueId val="{00000005-D99A-4F6E-9F6B-8C7CDE2C844E}"/>
              </c:ext>
            </c:extLst>
          </c:dPt>
          <c:dPt>
            <c:idx val="6"/>
            <c:invertIfNegative val="0"/>
            <c:bubble3D val="0"/>
            <c:spPr>
              <a:solidFill>
                <a:srgbClr val="0070A8"/>
              </a:solidFill>
              <a:ln>
                <a:noFill/>
              </a:ln>
              <a:effectLst/>
            </c:spPr>
            <c:extLst>
              <c:ext xmlns:c16="http://schemas.microsoft.com/office/drawing/2014/chart" uri="{C3380CC4-5D6E-409C-BE32-E72D297353CC}">
                <c16:uniqueId val="{00000004-D99A-4F6E-9F6B-8C7CDE2C844E}"/>
              </c:ext>
            </c:extLst>
          </c:dPt>
          <c:dPt>
            <c:idx val="7"/>
            <c:invertIfNegative val="0"/>
            <c:bubble3D val="0"/>
            <c:spPr>
              <a:solidFill>
                <a:srgbClr val="006598"/>
              </a:solidFill>
              <a:ln>
                <a:noFill/>
              </a:ln>
              <a:effectLst/>
            </c:spPr>
            <c:extLst>
              <c:ext xmlns:c16="http://schemas.microsoft.com/office/drawing/2014/chart" uri="{C3380CC4-5D6E-409C-BE32-E72D297353CC}">
                <c16:uniqueId val="{00000003-D99A-4F6E-9F6B-8C7CDE2C844E}"/>
              </c:ext>
            </c:extLst>
          </c:dPt>
          <c:dPt>
            <c:idx val="8"/>
            <c:invertIfNegative val="0"/>
            <c:bubble3D val="0"/>
            <c:spPr>
              <a:solidFill>
                <a:srgbClr val="005F8F"/>
              </a:solidFill>
              <a:ln>
                <a:noFill/>
              </a:ln>
              <a:effectLst/>
            </c:spPr>
            <c:extLst>
              <c:ext xmlns:c16="http://schemas.microsoft.com/office/drawing/2014/chart" uri="{C3380CC4-5D6E-409C-BE32-E72D297353CC}">
                <c16:uniqueId val="{00000002-D99A-4F6E-9F6B-8C7CDE2C844E}"/>
              </c:ext>
            </c:extLst>
          </c:dPt>
          <c:dPt>
            <c:idx val="9"/>
            <c:invertIfNegative val="0"/>
            <c:bubble3D val="0"/>
            <c:spPr>
              <a:solidFill>
                <a:srgbClr val="005885"/>
              </a:solidFill>
              <a:ln>
                <a:noFill/>
              </a:ln>
              <a:effectLst/>
            </c:spPr>
            <c:extLst>
              <c:ext xmlns:c16="http://schemas.microsoft.com/office/drawing/2014/chart" uri="{C3380CC4-5D6E-409C-BE32-E72D297353CC}">
                <c16:uniqueId val="{00000001-D99A-4F6E-9F6B-8C7CDE2C844E}"/>
              </c:ext>
            </c:extLst>
          </c:dPt>
          <c:dPt>
            <c:idx val="10"/>
            <c:invertIfNegative val="0"/>
            <c:bubble3D val="0"/>
            <c:spPr>
              <a:solidFill>
                <a:srgbClr val="00507A"/>
              </a:solidFill>
              <a:ln>
                <a:noFill/>
              </a:ln>
              <a:effectLst/>
            </c:spPr>
            <c:extLst>
              <c:ext xmlns:c16="http://schemas.microsoft.com/office/drawing/2014/chart" uri="{C3380CC4-5D6E-409C-BE32-E72D297353CC}">
                <c16:uniqueId val="{00000000-D99A-4F6E-9F6B-8C7CDE2C844E}"/>
              </c:ext>
            </c:extLst>
          </c:dPt>
          <c:dPt>
            <c:idx val="11"/>
            <c:invertIfNegative val="0"/>
            <c:bubble3D val="0"/>
            <c:spPr>
              <a:solidFill>
                <a:srgbClr val="00486E"/>
              </a:solidFill>
              <a:ln>
                <a:noFill/>
              </a:ln>
              <a:effectLst/>
            </c:spPr>
            <c:extLst>
              <c:ext xmlns:c16="http://schemas.microsoft.com/office/drawing/2014/chart" uri="{C3380CC4-5D6E-409C-BE32-E72D297353CC}">
                <c16:uniqueId val="{00000001-948E-4E12-BE80-B99A4E38FE00}"/>
              </c:ext>
            </c:extLst>
          </c:dPt>
          <c:dLbls>
            <c:dLbl>
              <c:idx val="11"/>
              <c:layout>
                <c:manualLayout>
                  <c:x val="0"/>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48E-4E12-BE80-B99A4E38FE00}"/>
                </c:ext>
              </c:extLst>
            </c:dLbl>
            <c:spPr>
              <a:noFill/>
              <a:ln>
                <a:noFill/>
              </a:ln>
              <a:effectLst/>
            </c:spPr>
            <c:txPr>
              <a:bodyPr wrap="square" lIns="38100" tIns="19050" rIns="38100" bIns="19050" anchor="ctr">
                <a:spAutoFit/>
              </a:bodyPr>
              <a:lstStyle/>
              <a:p>
                <a:pPr>
                  <a:defRPr sz="1000">
                    <a:latin typeface="Calibri" panose="020F0502020204030204" pitchFamily="34" charset="0"/>
                    <a:ea typeface="Calibri" panose="020F0502020204030204" pitchFamily="34" charset="0"/>
                    <a:cs typeface="Calibri" panose="020F0502020204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Sheet1!$A$2:$A$13</c:f>
              <c:strCache>
                <c:ptCount val="12"/>
                <c:pt idx="0">
                  <c:v>Innovative</c:v>
                </c:pt>
                <c:pt idx="1">
                  <c:v>Beneficial to society</c:v>
                </c:pt>
                <c:pt idx="2">
                  <c:v>Original</c:v>
                </c:pt>
                <c:pt idx="3">
                  <c:v>Justified</c:v>
                </c:pt>
                <c:pt idx="4">
                  <c:v>Respectful</c:v>
                </c:pt>
                <c:pt idx="5">
                  <c:v>Open and accessible</c:v>
                </c:pt>
                <c:pt idx="6">
                  <c:v>Legal</c:v>
                </c:pt>
                <c:pt idx="7">
                  <c:v>Rigorous</c:v>
                </c:pt>
                <c:pt idx="8">
                  <c:v>Transparent</c:v>
                </c:pt>
                <c:pt idx="9">
                  <c:v>Ethical</c:v>
                </c:pt>
                <c:pt idx="10">
                  <c:v>Accurate</c:v>
                </c:pt>
                <c:pt idx="11">
                  <c:v>Honest</c:v>
                </c:pt>
              </c:strCache>
            </c:strRef>
          </c:cat>
          <c:val>
            <c:numRef>
              <c:f>Sheet1!$B$2:$B$13</c:f>
              <c:numCache>
                <c:formatCode>0%</c:formatCode>
                <c:ptCount val="12"/>
                <c:pt idx="0">
                  <c:v>0.43949044585989999</c:v>
                </c:pt>
                <c:pt idx="1">
                  <c:v>0.51969504447269999</c:v>
                </c:pt>
                <c:pt idx="2">
                  <c:v>0.5253164556962</c:v>
                </c:pt>
                <c:pt idx="3">
                  <c:v>0.68535031847130001</c:v>
                </c:pt>
                <c:pt idx="4">
                  <c:v>0.77890724269379996</c:v>
                </c:pt>
                <c:pt idx="5">
                  <c:v>0.79340937896069996</c:v>
                </c:pt>
                <c:pt idx="6">
                  <c:v>0.85551330798479996</c:v>
                </c:pt>
                <c:pt idx="7">
                  <c:v>0.9164556962025</c:v>
                </c:pt>
                <c:pt idx="8">
                  <c:v>0.92658227848100005</c:v>
                </c:pt>
                <c:pt idx="9">
                  <c:v>0.9355246523388</c:v>
                </c:pt>
                <c:pt idx="10">
                  <c:v>0.96070975918879997</c:v>
                </c:pt>
                <c:pt idx="11">
                  <c:v>0.97845373890999998</c:v>
                </c:pt>
              </c:numCache>
            </c:numRef>
          </c:val>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54FC-4906-A2CA-8B9D88FF430C}"/>
            </c:ext>
          </c:extLst>
        </c:ser>
        <c:dLbls>
          <c:dLblPos val="outEnd"/>
          <c:showLegendKey val="0"/>
          <c:showVal val="1"/>
          <c:showCatName val="0"/>
          <c:showSerName val="0"/>
          <c:showPercent val="0"/>
          <c:showBubbleSize val="0"/>
        </c:dLbls>
        <c:gapWidth val="75"/>
        <c:axId val="1"/>
        <c:axId val="2"/>
      </c:barChart>
      <c:catAx>
        <c:axId val="1"/>
        <c:scaling>
          <c:orientation val="minMax"/>
        </c:scaling>
        <c:delete val="0"/>
        <c:axPos val="l"/>
        <c:numFmt formatCode="General" sourceLinked="0"/>
        <c:majorTickMark val="out"/>
        <c:minorTickMark val="none"/>
        <c:tickLblPos val="nextTo"/>
        <c:spPr>
          <a:noFill/>
          <a:ln>
            <a:solidFill>
              <a:srgbClr val="D9D9D9"/>
            </a:solidFill>
            <a:prstDash val="solid"/>
          </a:ln>
          <a:effectLst/>
        </c:spPr>
        <c:txPr>
          <a:bodyPr rot="0" spcFirstLastPara="1" vertOverflow="ellipsis" vert="horz" wrap="square" anchor="ctr" anchorCtr="1"/>
          <a:lstStyle/>
          <a:p>
            <a:pPr>
              <a:defRPr sz="10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ctr"/>
        <c:lblOffset val="100"/>
        <c:noMultiLvlLbl val="0"/>
      </c:catAx>
      <c:valAx>
        <c:axId val="2"/>
        <c:scaling>
          <c:orientation val="minMax"/>
          <c:max val="1"/>
        </c:scaling>
        <c:delete val="1"/>
        <c:axPos val="b"/>
        <c:numFmt formatCode="General" sourceLinked="0"/>
        <c:majorTickMark val="out"/>
        <c:minorTickMark val="none"/>
        <c:tickLblPos val="nextTo"/>
        <c:crossAx val="1"/>
        <c:crosses val="autoZero"/>
        <c:crossBetween val="between"/>
      </c:valAx>
    </c:plotArea>
    <c:plotVisOnly val="1"/>
    <c:dispBlanksAs val="gap"/>
    <c:showDLblsOverMax val="0"/>
    <c:extLst xmlns:c16r3="http://schemas.microsoft.com/office/drawing/2017/03/chart" xmlns:c14="http://schemas.microsoft.com/office/drawing/2007/8/2/chart" xmlns:mc="http://schemas.openxmlformats.org/markup-compatibility/2006" xmlns:c16="http://schemas.microsoft.com/office/drawing/2014/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a:noFill/>
    </a:ln>
    <a:effectLst/>
  </c:spPr>
  <c:txPr>
    <a:bodyPr/>
    <a:lstStyle/>
    <a:p>
      <a:pPr>
        <a:defRPr/>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3106653534702662"/>
          <c:y val="0.11864784193879127"/>
          <c:w val="0.6435184907244057"/>
          <c:h val="0.80423259478011644"/>
        </c:manualLayout>
      </c:layout>
      <c:barChart>
        <c:barDir val="bar"/>
        <c:grouping val="stacked"/>
        <c:varyColors val="0"/>
        <c:ser>
          <c:idx val="0"/>
          <c:order val="0"/>
          <c:tx>
            <c:strRef>
              <c:f>Sheet1!$B$1</c:f>
              <c:strCache>
                <c:ptCount val="1"/>
                <c:pt idx="0">
                  <c:v>Agree</c:v>
                </c:pt>
              </c:strCache>
            </c:strRef>
          </c:tx>
          <c:spPr>
            <a:solidFill>
              <a:schemeClr val="accent5"/>
            </a:solidFill>
            <a:ln>
              <a:noFill/>
            </a:ln>
            <a:effectLst/>
          </c:spPr>
          <c:invertIfNegative val="0"/>
          <c:dLbls>
            <c:dLbl>
              <c:idx val="2"/>
              <c:layout>
                <c:manualLayout>
                  <c:x val="4.5383815573895925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C75C-4318-BB70-B57429194716}"/>
                </c:ext>
              </c:extLst>
            </c:dLbl>
            <c:dLbl>
              <c:idx val="7"/>
              <c:layout>
                <c:manualLayout>
                  <c:x val="-1.0892115737735072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C75C-4318-BB70-B57429194716}"/>
                </c:ext>
              </c:extLst>
            </c:dLbl>
            <c:spPr>
              <a:noFill/>
              <a:ln>
                <a:noFill/>
              </a:ln>
              <a:effectLst/>
            </c:spPr>
            <c:txPr>
              <a:bodyPr wrap="square" lIns="38100" tIns="19050" rIns="38100" bIns="19050" anchor="ctr">
                <a:spAutoFit/>
              </a:bodyPr>
              <a:lstStyle/>
              <a:p>
                <a:pPr>
                  <a:defRPr sz="10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Earth &amp; Environmental Sciences</c:v>
                </c:pt>
                <c:pt idx="1">
                  <c:v>Biological sciences</c:v>
                </c:pt>
                <c:pt idx="2">
                  <c:v>Chemical sciences</c:v>
                </c:pt>
                <c:pt idx="3">
                  <c:v>Mathematical sciences</c:v>
                </c:pt>
                <c:pt idx="4">
                  <c:v>Physical sciences</c:v>
                </c:pt>
                <c:pt idx="5">
                  <c:v>Biomedical sciences</c:v>
                </c:pt>
                <c:pt idx="6">
                  <c:v>Computer Science and Engineering</c:v>
                </c:pt>
                <c:pt idx="7">
                  <c:v>Clinical, Health &amp; Translational Sciences</c:v>
                </c:pt>
                <c:pt idx="8">
                  <c:v>Humanities &amp; Social Sciences</c:v>
                </c:pt>
                <c:pt idx="9">
                  <c:v>Total</c:v>
                </c:pt>
              </c:strCache>
            </c:strRef>
          </c:cat>
          <c:val>
            <c:numRef>
              <c:f>Sheet1!$B$2:$B$11</c:f>
              <c:numCache>
                <c:formatCode>0%\ \ \ \ \ \ \ \ </c:formatCode>
                <c:ptCount val="10"/>
                <c:pt idx="0">
                  <c:v>0.89655172413789996</c:v>
                </c:pt>
                <c:pt idx="1">
                  <c:v>0.9</c:v>
                </c:pt>
                <c:pt idx="2">
                  <c:v>0.73333333333329997</c:v>
                </c:pt>
                <c:pt idx="3">
                  <c:v>0.89473684210530002</c:v>
                </c:pt>
                <c:pt idx="4">
                  <c:v>0.88</c:v>
                </c:pt>
                <c:pt idx="5">
                  <c:v>0.88785046728969996</c:v>
                </c:pt>
                <c:pt idx="6">
                  <c:v>0.86075949367089999</c:v>
                </c:pt>
                <c:pt idx="7">
                  <c:v>0.89542483660130001</c:v>
                </c:pt>
                <c:pt idx="8">
                  <c:v>0.8345864661654</c:v>
                </c:pt>
                <c:pt idx="9">
                  <c:v>0.87</c:v>
                </c:pt>
              </c:numCache>
            </c:numRef>
          </c:val>
          <c:extLst xmlns:mc="http://schemas.openxmlformats.org/markup-compatibility/2006" xmlns:c14="http://schemas.microsoft.com/office/drawing/2007/8/2/chart" xmlns:c15="http://schemas.microsoft.com/office/drawing/2012/chart" xmlns:c16="http://schemas.microsoft.com/office/drawing/2014/chart" xmlns:c16r3="http://schemas.microsoft.com/office/drawing/2017/03/chart">
            <c:ext xmlns:c16="http://schemas.microsoft.com/office/drawing/2014/chart" uri="{C3380CC4-5D6E-409C-BE32-E72D297353CC}">
              <c16:uniqueId val="{00000000-8B6A-429B-9ACC-16408F4EBFD6}"/>
            </c:ext>
          </c:extLst>
        </c:ser>
        <c:ser>
          <c:idx val="1"/>
          <c:order val="1"/>
          <c:tx>
            <c:strRef>
              <c:f>Sheet1!$C$1</c:f>
              <c:strCache>
                <c:ptCount val="1"/>
                <c:pt idx="0">
                  <c:v>I don't know / Neutral</c:v>
                </c:pt>
              </c:strCache>
            </c:strRef>
          </c:tx>
          <c:spPr>
            <a:solidFill>
              <a:schemeClr val="bg2">
                <a:lumMod val="75000"/>
              </a:schemeClr>
            </a:solidFill>
            <a:ln>
              <a:noFill/>
            </a:ln>
            <a:effectLst/>
          </c:spPr>
          <c:invertIfNegative val="0"/>
          <c:dLbls>
            <c:dLbl>
              <c:idx val="0"/>
              <c:layout>
                <c:manualLayout>
                  <c:x val="1.0892115737735006E-2"/>
                  <c:y val="-1.6425818839152899E-1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75C-4318-BB70-B57429194716}"/>
                </c:ext>
              </c:extLst>
            </c:dLbl>
            <c:dLbl>
              <c:idx val="1"/>
              <c:layout>
                <c:manualLayout>
                  <c:x val="7.2614104918233375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75C-4318-BB70-B57429194716}"/>
                </c:ext>
              </c:extLst>
            </c:dLbl>
            <c:dLbl>
              <c:idx val="2"/>
              <c:layout>
                <c:manualLayout>
                  <c:x val="1.0892115737735006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75C-4318-BB70-B57429194716}"/>
                </c:ext>
              </c:extLst>
            </c:dLbl>
            <c:dLbl>
              <c:idx val="3"/>
              <c:layout>
                <c:manualLayout>
                  <c:x val="1.0914414557355433E-2"/>
                  <c:y val="-8.2129094195764497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8B6A-429B-9ACC-16408F4EBFD6}"/>
                </c:ext>
              </c:extLst>
            </c:dLbl>
            <c:dLbl>
              <c:idx val="4"/>
              <c:delete val="1"/>
              <c:extLst>
                <c:ext xmlns:c15="http://schemas.microsoft.com/office/drawing/2012/chart" uri="{CE6537A1-D6FC-4f65-9D91-7224C49458BB}"/>
                <c:ext xmlns:c16="http://schemas.microsoft.com/office/drawing/2014/chart" uri="{C3380CC4-5D6E-409C-BE32-E72D297353CC}">
                  <c16:uniqueId val="{00000000-C75C-4318-BB70-B57429194716}"/>
                </c:ext>
              </c:extLst>
            </c:dLbl>
            <c:dLbl>
              <c:idx val="5"/>
              <c:layout>
                <c:manualLayout>
                  <c:x val="1.0914414557355565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8B6A-429B-9ACC-16408F4EBFD6}"/>
                </c:ext>
              </c:extLst>
            </c:dLbl>
            <c:dLbl>
              <c:idx val="6"/>
              <c:layout>
                <c:manualLayout>
                  <c:x val="7.2614104918233375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75C-4318-BB70-B57429194716}"/>
                </c:ext>
              </c:extLst>
            </c:dLbl>
            <c:dLbl>
              <c:idx val="7"/>
              <c:layout>
                <c:manualLayout>
                  <c:x val="1.0892115737735006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C75C-4318-BB70-B57429194716}"/>
                </c:ext>
              </c:extLst>
            </c:dLbl>
            <c:dLbl>
              <c:idx val="8"/>
              <c:layout>
                <c:manualLayout>
                  <c:x val="9.0767631147791721E-3"/>
                  <c:y val="-4.479820524985581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75C-4318-BB70-B57429194716}"/>
                </c:ext>
              </c:extLst>
            </c:dLbl>
            <c:dLbl>
              <c:idx val="9"/>
              <c:layout>
                <c:manualLayout>
                  <c:x val="9.0767631147791721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75C-4318-BB70-B57429194716}"/>
                </c:ext>
              </c:extLst>
            </c:dLbl>
            <c:spPr>
              <a:noFill/>
              <a:ln>
                <a:noFill/>
              </a:ln>
              <a:effectLst/>
            </c:spPr>
            <c:txPr>
              <a:bodyPr wrap="square" lIns="38100" tIns="19050" rIns="38100" bIns="19050" anchor="ctr">
                <a:spAutoFit/>
              </a:bodyPr>
              <a:lstStyle/>
              <a:p>
                <a:pPr>
                  <a:defRPr sz="10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Earth &amp; Environmental Sciences</c:v>
                </c:pt>
                <c:pt idx="1">
                  <c:v>Biological sciences</c:v>
                </c:pt>
                <c:pt idx="2">
                  <c:v>Chemical sciences</c:v>
                </c:pt>
                <c:pt idx="3">
                  <c:v>Mathematical sciences</c:v>
                </c:pt>
                <c:pt idx="4">
                  <c:v>Physical sciences</c:v>
                </c:pt>
                <c:pt idx="5">
                  <c:v>Biomedical sciences</c:v>
                </c:pt>
                <c:pt idx="6">
                  <c:v>Computer Science and Engineering</c:v>
                </c:pt>
                <c:pt idx="7">
                  <c:v>Clinical, Health &amp; Translational Sciences</c:v>
                </c:pt>
                <c:pt idx="8">
                  <c:v>Humanities &amp; Social Sciences</c:v>
                </c:pt>
                <c:pt idx="9">
                  <c:v>Total</c:v>
                </c:pt>
              </c:strCache>
            </c:strRef>
          </c:cat>
          <c:val>
            <c:numRef>
              <c:f>Sheet1!$C$2:$C$11</c:f>
              <c:numCache>
                <c:formatCode>0%\ \ \ \ \ \ \ \ </c:formatCode>
                <c:ptCount val="10"/>
                <c:pt idx="0">
                  <c:v>3.4482758620690002E-2</c:v>
                </c:pt>
                <c:pt idx="1">
                  <c:v>6.25E-2</c:v>
                </c:pt>
                <c:pt idx="2">
                  <c:v>0.2</c:v>
                </c:pt>
                <c:pt idx="3">
                  <c:v>0.1052631578947</c:v>
                </c:pt>
                <c:pt idx="4">
                  <c:v>0</c:v>
                </c:pt>
                <c:pt idx="5">
                  <c:v>5.6074766355139999E-2</c:v>
                </c:pt>
                <c:pt idx="6">
                  <c:v>8.8607594936709999E-2</c:v>
                </c:pt>
                <c:pt idx="7">
                  <c:v>4.5751633986930003E-2</c:v>
                </c:pt>
                <c:pt idx="8">
                  <c:v>3.7593984962410003E-2</c:v>
                </c:pt>
                <c:pt idx="9">
                  <c:v>0.05</c:v>
                </c:pt>
              </c:numCache>
            </c:numRef>
          </c:val>
          <c:extLst xmlns:mc="http://schemas.openxmlformats.org/markup-compatibility/2006" xmlns:c14="http://schemas.microsoft.com/office/drawing/2007/8/2/chart" xmlns:c15="http://schemas.microsoft.com/office/drawing/2012/chart" xmlns:c16="http://schemas.microsoft.com/office/drawing/2014/chart" xmlns:c16r3="http://schemas.microsoft.com/office/drawing/2017/03/chart">
            <c:ext xmlns:c16="http://schemas.microsoft.com/office/drawing/2014/chart" uri="{C3380CC4-5D6E-409C-BE32-E72D297353CC}">
              <c16:uniqueId val="{00000001-8B6A-429B-9ACC-16408F4EBFD6}"/>
            </c:ext>
          </c:extLst>
        </c:ser>
        <c:ser>
          <c:idx val="2"/>
          <c:order val="2"/>
          <c:tx>
            <c:strRef>
              <c:f>Sheet1!$D$1</c:f>
              <c:strCache>
                <c:ptCount val="1"/>
                <c:pt idx="0">
                  <c:v>Disagree</c:v>
                </c:pt>
              </c:strCache>
            </c:strRef>
          </c:tx>
          <c:spPr>
            <a:solidFill>
              <a:schemeClr val="accent3"/>
            </a:solidFill>
            <a:ln>
              <a:no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5-C75C-4318-BB70-B57429194716}"/>
                </c:ext>
              </c:extLst>
            </c:dLbl>
            <c:dLbl>
              <c:idx val="4"/>
              <c:layout>
                <c:manualLayout>
                  <c:x val="2.4676645674329038E-2"/>
                  <c:y val="-8.2129094195764497E-1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75C-4318-BB70-B57429194716}"/>
                </c:ext>
              </c:extLst>
            </c:dLbl>
            <c:dLbl>
              <c:idx val="7"/>
              <c:layout>
                <c:manualLayout>
                  <c:x val="9.0767631147791721E-3"/>
                  <c:y val="-4.4798205249855817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8B6A-429B-9ACC-16408F4EBFD6}"/>
                </c:ext>
              </c:extLst>
            </c:dLbl>
            <c:dLbl>
              <c:idx val="8"/>
              <c:layout>
                <c:manualLayout>
                  <c:x val="2.4167060469538811E-2"/>
                  <c:y val="-4.1064547097882249E-1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75C-4318-BB70-B57429194716}"/>
                </c:ext>
              </c:extLst>
            </c:dLbl>
            <c:spPr>
              <a:noFill/>
              <a:ln>
                <a:noFill/>
              </a:ln>
              <a:effectLst/>
            </c:spPr>
            <c:txPr>
              <a:bodyPr wrap="square" lIns="38100" tIns="19050" rIns="38100" bIns="19050" anchor="ctr">
                <a:spAutoFit/>
              </a:bodyPr>
              <a:lstStyle/>
              <a:p>
                <a:pPr>
                  <a:defRPr sz="105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Sheet1!$A$2:$A$11</c:f>
              <c:strCache>
                <c:ptCount val="10"/>
                <c:pt idx="0">
                  <c:v>Earth &amp; Environmental Sciences</c:v>
                </c:pt>
                <c:pt idx="1">
                  <c:v>Biological sciences</c:v>
                </c:pt>
                <c:pt idx="2">
                  <c:v>Chemical sciences</c:v>
                </c:pt>
                <c:pt idx="3">
                  <c:v>Mathematical sciences</c:v>
                </c:pt>
                <c:pt idx="4">
                  <c:v>Physical sciences</c:v>
                </c:pt>
                <c:pt idx="5">
                  <c:v>Biomedical sciences</c:v>
                </c:pt>
                <c:pt idx="6">
                  <c:v>Computer Science and Engineering</c:v>
                </c:pt>
                <c:pt idx="7">
                  <c:v>Clinical, Health &amp; Translational Sciences</c:v>
                </c:pt>
                <c:pt idx="8">
                  <c:v>Humanities &amp; Social Sciences</c:v>
                </c:pt>
                <c:pt idx="9">
                  <c:v>Total</c:v>
                </c:pt>
              </c:strCache>
            </c:strRef>
          </c:cat>
          <c:val>
            <c:numRef>
              <c:f>Sheet1!$D$2:$D$11</c:f>
              <c:numCache>
                <c:formatCode>0%\ \ \ \ \ \ \ \ </c:formatCode>
                <c:ptCount val="10"/>
                <c:pt idx="0">
                  <c:v>6.8965517241380003E-2</c:v>
                </c:pt>
                <c:pt idx="1">
                  <c:v>3.7499999999999999E-2</c:v>
                </c:pt>
                <c:pt idx="2">
                  <c:v>6.6666666666669996E-2</c:v>
                </c:pt>
                <c:pt idx="3">
                  <c:v>0</c:v>
                </c:pt>
                <c:pt idx="4">
                  <c:v>0.12</c:v>
                </c:pt>
                <c:pt idx="5">
                  <c:v>5.6074766355139999E-2</c:v>
                </c:pt>
                <c:pt idx="6">
                  <c:v>5.0632911392410003E-2</c:v>
                </c:pt>
                <c:pt idx="7">
                  <c:v>5.882352941176E-2</c:v>
                </c:pt>
                <c:pt idx="8">
                  <c:v>0.12781954887220001</c:v>
                </c:pt>
                <c:pt idx="9">
                  <c:v>7.0000000000000007E-2</c:v>
                </c:pt>
              </c:numCache>
            </c:numRef>
          </c:val>
          <c:extLst xmlns:mc="http://schemas.openxmlformats.org/markup-compatibility/2006" xmlns:c14="http://schemas.microsoft.com/office/drawing/2007/8/2/chart" xmlns:c15="http://schemas.microsoft.com/office/drawing/2012/chart" xmlns:c16="http://schemas.microsoft.com/office/drawing/2014/chart" xmlns:c16r3="http://schemas.microsoft.com/office/drawing/2017/03/chart">
            <c:ext xmlns:c16="http://schemas.microsoft.com/office/drawing/2014/chart" uri="{C3380CC4-5D6E-409C-BE32-E72D297353CC}">
              <c16:uniqueId val="{00000002-8B6A-429B-9ACC-16408F4EBFD6}"/>
            </c:ext>
          </c:extLst>
        </c:ser>
        <c:dLbls>
          <c:showLegendKey val="0"/>
          <c:showVal val="1"/>
          <c:showCatName val="0"/>
          <c:showSerName val="0"/>
          <c:showPercent val="0"/>
          <c:showBubbleSize val="0"/>
        </c:dLbls>
        <c:gapWidth val="32"/>
        <c:overlap val="100"/>
        <c:axId val="1"/>
        <c:axId val="2"/>
      </c:barChart>
      <c:catAx>
        <c:axId val="1"/>
        <c:scaling>
          <c:orientation val="minMax"/>
        </c:scaling>
        <c:delete val="0"/>
        <c:axPos val="l"/>
        <c:numFmt formatCode="General" sourceLinked="0"/>
        <c:majorTickMark val="none"/>
        <c:minorTickMark val="none"/>
        <c:tickLblPos val="nextTo"/>
        <c:spPr>
          <a:noFill/>
          <a:ln>
            <a:solidFill>
              <a:srgbClr val="D9D9D9"/>
            </a:solidFill>
            <a:prstDash val="solid"/>
          </a:ln>
          <a:effectLst/>
        </c:spPr>
        <c:txPr>
          <a:bodyPr rot="0" spcFirstLastPara="1" vertOverflow="ellipsis" vert="horz" wrap="square" anchor="ctr" anchorCtr="1"/>
          <a:lstStyle/>
          <a:p>
            <a:pPr>
              <a:defRPr sz="10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ctr"/>
        <c:lblOffset val="100"/>
        <c:noMultiLvlLbl val="0"/>
      </c:catAx>
      <c:valAx>
        <c:axId val="2"/>
        <c:scaling>
          <c:orientation val="minMax"/>
          <c:max val="1"/>
        </c:scaling>
        <c:delete val="1"/>
        <c:axPos val="b"/>
        <c:numFmt formatCode="0%" sourceLinked="0"/>
        <c:majorTickMark val="out"/>
        <c:minorTickMark val="none"/>
        <c:tickLblPos val="nextTo"/>
        <c:crossAx val="1"/>
        <c:crosses val="autoZero"/>
        <c:crossBetween val="between"/>
      </c:valAx>
    </c:plotArea>
    <c:legend>
      <c:legendPos val="t"/>
      <c:layout>
        <c:manualLayout>
          <c:xMode val="edge"/>
          <c:yMode val="edge"/>
          <c:x val="0.30929248990049296"/>
          <c:y val="0"/>
          <c:w val="0.39593784118266079"/>
          <c:h val="7.5759765014191779E-2"/>
        </c:manualLayout>
      </c:layout>
      <c:overlay val="0"/>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xmlns:c16r3="http://schemas.microsoft.com/office/drawing/2017/03/chart" xmlns:c14="http://schemas.microsoft.com/office/drawing/2007/8/2/chart" xmlns:mc="http://schemas.openxmlformats.org/markup-compatibility/2006" xmlns:c15="http://schemas.microsoft.com/office/drawing/2012/chart" xmlns:c16="http://schemas.microsoft.com/office/drawing/2014/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a:noFill/>
    </a:ln>
    <a:effectLst/>
  </c:spPr>
  <c:txPr>
    <a:bodyPr/>
    <a:lstStyle/>
    <a:p>
      <a:pPr>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1482028989695441"/>
          <c:y val="1.7724407684514065E-2"/>
          <c:w val="0.54283221388486591"/>
          <c:h val="0.9297538675863144"/>
        </c:manualLayout>
      </c:layout>
      <c:barChart>
        <c:barDir val="bar"/>
        <c:grouping val="clustered"/>
        <c:varyColors val="0"/>
        <c:ser>
          <c:idx val="0"/>
          <c:order val="0"/>
          <c:tx>
            <c:strRef>
              <c:f>Sheet1!$B$1</c:f>
              <c:strCache>
                <c:ptCount val="1"/>
                <c:pt idx="0">
                  <c:v>%</c:v>
                </c:pt>
              </c:strCache>
            </c:strRef>
          </c:tx>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9CF6-4EE0-B5B3-EDAAD6D6132C}"/>
              </c:ext>
            </c:extLst>
          </c:dPt>
          <c:dPt>
            <c:idx val="1"/>
            <c:invertIfNegative val="0"/>
            <c:bubble3D val="0"/>
            <c:spPr>
              <a:solidFill>
                <a:schemeClr val="accent3"/>
              </a:solidFill>
              <a:ln>
                <a:noFill/>
              </a:ln>
              <a:effectLst/>
            </c:spPr>
            <c:extLst>
              <c:ext xmlns:c16="http://schemas.microsoft.com/office/drawing/2014/chart" uri="{C3380CC4-5D6E-409C-BE32-E72D297353CC}">
                <c16:uniqueId val="{00000003-9CF6-4EE0-B5B3-EDAAD6D6132C}"/>
              </c:ext>
            </c:extLst>
          </c:dPt>
          <c:dPt>
            <c:idx val="2"/>
            <c:invertIfNegative val="0"/>
            <c:bubble3D val="0"/>
            <c:spPr>
              <a:solidFill>
                <a:schemeClr val="accent4"/>
              </a:solidFill>
              <a:ln>
                <a:noFill/>
              </a:ln>
              <a:effectLst/>
            </c:spPr>
            <c:extLst>
              <c:ext xmlns:c16="http://schemas.microsoft.com/office/drawing/2014/chart" uri="{C3380CC4-5D6E-409C-BE32-E72D297353CC}">
                <c16:uniqueId val="{00000005-9CF6-4EE0-B5B3-EDAAD6D6132C}"/>
              </c:ext>
            </c:extLst>
          </c:dPt>
          <c:dPt>
            <c:idx val="3"/>
            <c:invertIfNegative val="0"/>
            <c:bubble3D val="0"/>
            <c:spPr>
              <a:solidFill>
                <a:schemeClr val="tx1"/>
              </a:solidFill>
              <a:ln>
                <a:noFill/>
              </a:ln>
              <a:effectLst/>
            </c:spPr>
            <c:extLst>
              <c:ext xmlns:c16="http://schemas.microsoft.com/office/drawing/2014/chart" uri="{C3380CC4-5D6E-409C-BE32-E72D297353CC}">
                <c16:uniqueId val="{00000007-9CF6-4EE0-B5B3-EDAAD6D6132C}"/>
              </c:ext>
            </c:extLst>
          </c:dPt>
          <c:dPt>
            <c:idx val="4"/>
            <c:invertIfNegative val="0"/>
            <c:bubble3D val="0"/>
            <c:extLst>
              <c:ext xmlns:c16="http://schemas.microsoft.com/office/drawing/2014/chart" uri="{C3380CC4-5D6E-409C-BE32-E72D297353CC}">
                <c16:uniqueId val="{00000009-9CF6-4EE0-B5B3-EDAAD6D6132C}"/>
              </c:ext>
            </c:extLst>
          </c:dPt>
          <c:dPt>
            <c:idx val="5"/>
            <c:invertIfNegative val="0"/>
            <c:bubble3D val="0"/>
            <c:spPr>
              <a:solidFill>
                <a:schemeClr val="accent6"/>
              </a:solidFill>
              <a:ln>
                <a:noFill/>
              </a:ln>
              <a:effectLst/>
            </c:spPr>
            <c:extLst>
              <c:ext xmlns:c16="http://schemas.microsoft.com/office/drawing/2014/chart" uri="{C3380CC4-5D6E-409C-BE32-E72D297353CC}">
                <c16:uniqueId val="{0000000B-9CF6-4EE0-B5B3-EDAAD6D6132C}"/>
              </c:ext>
            </c:extLst>
          </c:dPt>
          <c:dPt>
            <c:idx val="6"/>
            <c:invertIfNegative val="0"/>
            <c:bubble3D val="0"/>
            <c:spPr>
              <a:solidFill>
                <a:schemeClr val="accent5"/>
              </a:solidFill>
              <a:ln>
                <a:noFill/>
              </a:ln>
              <a:effectLst/>
            </c:spPr>
            <c:extLst>
              <c:ext xmlns:c16="http://schemas.microsoft.com/office/drawing/2014/chart" uri="{C3380CC4-5D6E-409C-BE32-E72D297353CC}">
                <c16:uniqueId val="{0000000D-9CF6-4EE0-B5B3-EDAAD6D6132C}"/>
              </c:ext>
            </c:extLst>
          </c:dPt>
          <c:dPt>
            <c:idx val="7"/>
            <c:invertIfNegative val="0"/>
            <c:bubble3D val="0"/>
            <c:spPr>
              <a:solidFill>
                <a:schemeClr val="accent4"/>
              </a:solidFill>
              <a:ln>
                <a:noFill/>
              </a:ln>
              <a:effectLst/>
            </c:spPr>
            <c:extLst>
              <c:ext xmlns:c16="http://schemas.microsoft.com/office/drawing/2014/chart" uri="{C3380CC4-5D6E-409C-BE32-E72D297353CC}">
                <c16:uniqueId val="{0000000F-9CF6-4EE0-B5B3-EDAAD6D6132C}"/>
              </c:ext>
            </c:extLst>
          </c:dPt>
          <c:dPt>
            <c:idx val="8"/>
            <c:invertIfNegative val="0"/>
            <c:bubble3D val="0"/>
            <c:spPr>
              <a:solidFill>
                <a:schemeClr val="bg2"/>
              </a:solidFill>
              <a:ln>
                <a:noFill/>
              </a:ln>
              <a:effectLst/>
            </c:spPr>
            <c:extLst>
              <c:ext xmlns:c16="http://schemas.microsoft.com/office/drawing/2014/chart" uri="{C3380CC4-5D6E-409C-BE32-E72D297353CC}">
                <c16:uniqueId val="{00000011-9CF6-4EE0-B5B3-EDAAD6D6132C}"/>
              </c:ext>
            </c:extLst>
          </c:dPt>
          <c:dPt>
            <c:idx val="9"/>
            <c:invertIfNegative val="0"/>
            <c:bubble3D val="0"/>
            <c:spPr>
              <a:solidFill>
                <a:schemeClr val="tx1"/>
              </a:solidFill>
              <a:ln>
                <a:noFill/>
              </a:ln>
              <a:effectLst/>
            </c:spPr>
            <c:extLst>
              <c:ext xmlns:c16="http://schemas.microsoft.com/office/drawing/2014/chart" uri="{C3380CC4-5D6E-409C-BE32-E72D297353CC}">
                <c16:uniqueId val="{00000013-9CF6-4EE0-B5B3-EDAAD6D6132C}"/>
              </c:ext>
            </c:extLst>
          </c:dPt>
          <c:dPt>
            <c:idx val="10"/>
            <c:invertIfNegative val="0"/>
            <c:bubble3D val="0"/>
            <c:spPr>
              <a:solidFill>
                <a:schemeClr val="accent2"/>
              </a:solidFill>
              <a:ln>
                <a:noFill/>
              </a:ln>
              <a:effectLst/>
            </c:spPr>
            <c:extLst>
              <c:ext xmlns:c16="http://schemas.microsoft.com/office/drawing/2014/chart" uri="{C3380CC4-5D6E-409C-BE32-E72D297353CC}">
                <c16:uniqueId val="{00000015-9CF6-4EE0-B5B3-EDAAD6D6132C}"/>
              </c:ext>
            </c:extLst>
          </c:dPt>
          <c:dLbls>
            <c:dLbl>
              <c:idx val="0"/>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CF6-4EE0-B5B3-EDAAD6D6132C}"/>
                </c:ext>
              </c:extLst>
            </c:dLbl>
            <c:dLbl>
              <c:idx val="1"/>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9CF6-4EE0-B5B3-EDAAD6D6132C}"/>
                </c:ext>
              </c:extLst>
            </c:dLbl>
            <c:dLbl>
              <c:idx val="2"/>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9CF6-4EE0-B5B3-EDAAD6D6132C}"/>
                </c:ext>
              </c:extLst>
            </c:dLbl>
            <c:dLbl>
              <c:idx val="3"/>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9CF6-4EE0-B5B3-EDAAD6D6132C}"/>
                </c:ext>
              </c:extLst>
            </c:dLbl>
            <c:dLbl>
              <c:idx val="4"/>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9CF6-4EE0-B5B3-EDAAD6D6132C}"/>
                </c:ext>
              </c:extLst>
            </c:dLbl>
            <c:dLbl>
              <c:idx val="5"/>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9CF6-4EE0-B5B3-EDAAD6D6132C}"/>
                </c:ext>
              </c:extLst>
            </c:dLbl>
            <c:dLbl>
              <c:idx val="6"/>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9CF6-4EE0-B5B3-EDAAD6D6132C}"/>
                </c:ext>
              </c:extLst>
            </c:dLbl>
            <c:dLbl>
              <c:idx val="7"/>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9CF6-4EE0-B5B3-EDAAD6D6132C}"/>
                </c:ext>
              </c:extLst>
            </c:dLbl>
            <c:dLbl>
              <c:idx val="8"/>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9CF6-4EE0-B5B3-EDAAD6D6132C}"/>
                </c:ext>
              </c:extLst>
            </c:dLbl>
            <c:dLbl>
              <c:idx val="9"/>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9CF6-4EE0-B5B3-EDAAD6D6132C}"/>
                </c:ext>
              </c:extLst>
            </c:dLbl>
            <c:dLbl>
              <c:idx val="10"/>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9CF6-4EE0-B5B3-EDAAD6D6132C}"/>
                </c:ext>
              </c:extLst>
            </c:dLbl>
            <c:dLbl>
              <c:idx val="11"/>
              <c:tx>
                <c:rich>
                  <a:bodyPr/>
                  <a:lstStyle/>
                  <a:p>
                    <a:fld id="{0A6B0133-2D5C-4F0D-82C1-060BC9331B03}" type="VALUE">
                      <a:rPr lang="en-US" smtClean="0">
                        <a:solidFill>
                          <a:schemeClr val="accent2"/>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6-9CF6-4EE0-B5B3-EDAAD6D6132C}"/>
                </c:ext>
              </c:extLst>
            </c:dLbl>
            <c:spPr>
              <a:noFill/>
              <a:ln>
                <a:noFill/>
              </a:ln>
              <a:effectLst/>
            </c:spPr>
            <c:txPr>
              <a:bodyPr wrap="square" lIns="38100" tIns="19050" rIns="38100" bIns="19050" anchor="ctr">
                <a:spAutoFit/>
              </a:bodyPr>
              <a:lstStyle/>
              <a:p>
                <a:pPr>
                  <a:defRPr>
                    <a:solidFill>
                      <a:schemeClr val="accent2"/>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Sheet1!$A$2:$A$27</c:f>
              <c:strCache>
                <c:ptCount val="10"/>
                <c:pt idx="0">
                  <c:v>I have no opinion / I don't know</c:v>
                </c:pt>
                <c:pt idx="1">
                  <c:v>It should never be mandatory</c:v>
                </c:pt>
                <c:pt idx="2">
                  <c:v>Teaching only-academics</c:v>
                </c:pt>
                <c:pt idx="3">
                  <c:v>Executive staff</c:v>
                </c:pt>
                <c:pt idx="4">
                  <c:v>Professional staff</c:v>
                </c:pt>
                <c:pt idx="5">
                  <c:v>Undergraduate students</c:v>
                </c:pt>
                <c:pt idx="6">
                  <c:v>Senior researchers</c:v>
                </c:pt>
                <c:pt idx="7">
                  <c:v>Mid-career researchers </c:v>
                </c:pt>
                <c:pt idx="8">
                  <c:v>Early-career researchers</c:v>
                </c:pt>
                <c:pt idx="9">
                  <c:v>Postgraduate students</c:v>
                </c:pt>
              </c:strCache>
            </c:strRef>
          </c:cat>
          <c:val>
            <c:numRef>
              <c:f>Sheet1!$B$2:$B$11</c:f>
              <c:numCache>
                <c:formatCode>0%</c:formatCode>
                <c:ptCount val="10"/>
                <c:pt idx="0">
                  <c:v>3.3300000000000003E-2</c:v>
                </c:pt>
                <c:pt idx="1">
                  <c:v>4.3599257884970002E-2</c:v>
                </c:pt>
                <c:pt idx="2">
                  <c:v>0.22727272727270001</c:v>
                </c:pt>
                <c:pt idx="3">
                  <c:v>0.24675324675320001</c:v>
                </c:pt>
                <c:pt idx="4">
                  <c:v>0.26994434137290002</c:v>
                </c:pt>
                <c:pt idx="5">
                  <c:v>0.334879406308</c:v>
                </c:pt>
                <c:pt idx="6">
                  <c:v>0.40630797773650001</c:v>
                </c:pt>
                <c:pt idx="7">
                  <c:v>0.42207792207790001</c:v>
                </c:pt>
                <c:pt idx="8">
                  <c:v>0.51391465677180004</c:v>
                </c:pt>
                <c:pt idx="9">
                  <c:v>0.55565862708720004</c:v>
                </c:pt>
              </c:numCache>
            </c:numRef>
          </c:val>
          <c:extLst>
            <c:ext xmlns:c16="http://schemas.microsoft.com/office/drawing/2014/chart" uri="{C3380CC4-5D6E-409C-BE32-E72D297353CC}">
              <c16:uniqueId val="{00000017-9CF6-4EE0-B5B3-EDAAD6D6132C}"/>
            </c:ext>
          </c:extLst>
        </c:ser>
        <c:dLbls>
          <c:showLegendKey val="0"/>
          <c:showVal val="1"/>
          <c:showCatName val="0"/>
          <c:showSerName val="0"/>
          <c:showPercent val="0"/>
          <c:showBubbleSize val="0"/>
        </c:dLbls>
        <c:gapWidth val="50"/>
        <c:axId val="1"/>
        <c:axId val="2"/>
      </c:barChart>
      <c:catAx>
        <c:axId val="1"/>
        <c:scaling>
          <c:orientation val="minMax"/>
        </c:scaling>
        <c:delete val="0"/>
        <c:axPos val="l"/>
        <c:numFmt formatCode="General" sourceLinked="0"/>
        <c:majorTickMark val="none"/>
        <c:minorTickMark val="none"/>
        <c:tickLblPos val="nextTo"/>
        <c:spPr>
          <a:noFill/>
          <a:ln>
            <a:solidFill>
              <a:srgbClr val="D9D9D9"/>
            </a:solidFill>
            <a:prstDash val="solid"/>
          </a:ln>
          <a:effectLst/>
        </c:spPr>
        <c:txPr>
          <a:bodyPr rot="0" spcFirstLastPara="1" vertOverflow="ellipsis" vert="horz" wrap="square" anchor="ctr" anchorCtr="1"/>
          <a:lstStyle/>
          <a:p>
            <a:pPr>
              <a:defRPr sz="105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l"/>
        <c:lblOffset val="100"/>
        <c:noMultiLvlLbl val="0"/>
      </c:catAx>
      <c:valAx>
        <c:axId val="2"/>
        <c:scaling>
          <c:orientation val="minMax"/>
        </c:scaling>
        <c:delete val="1"/>
        <c:axPos val="b"/>
        <c:numFmt formatCode="0%" sourceLinked="0"/>
        <c:majorTickMark val="none"/>
        <c:minorTickMark val="none"/>
        <c:tickLblPos val="nextTo"/>
        <c:crossAx val="1"/>
        <c:crosses val="autoZero"/>
        <c:crossBetween val="between"/>
      </c:valAx>
    </c:plotArea>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1648965453572404"/>
          <c:y val="0.15204685803024792"/>
          <c:w val="0.45856430444741303"/>
          <c:h val="0.79858016464491921"/>
        </c:manualLayout>
      </c:layout>
      <c:barChart>
        <c:barDir val="bar"/>
        <c:grouping val="stacked"/>
        <c:varyColors val="0"/>
        <c:ser>
          <c:idx val="0"/>
          <c:order val="0"/>
          <c:tx>
            <c:strRef>
              <c:f>Sheet1!$B$1</c:f>
              <c:strCache>
                <c:ptCount val="1"/>
                <c:pt idx="0">
                  <c:v>Agree</c:v>
                </c:pt>
              </c:strCache>
            </c:strRef>
          </c:tx>
          <c:spPr>
            <a:solidFill>
              <a:schemeClr val="accent5"/>
            </a:solidFill>
            <a:ln>
              <a:noFill/>
            </a:ln>
            <a:effectLst/>
          </c:spPr>
          <c:invertIfNegative val="0"/>
          <c:dLbls>
            <c:dLbl>
              <c:idx val="0"/>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1D3C-4284-B4B6-7026EADB4ED6}"/>
                </c:ext>
              </c:extLst>
            </c:dLbl>
            <c:dLbl>
              <c:idx val="1"/>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1D3C-4284-B4B6-7026EADB4ED6}"/>
                </c:ext>
              </c:extLst>
            </c:dLbl>
            <c:dLbl>
              <c:idx val="2"/>
              <c:tx>
                <c:rich>
                  <a:bodyPr/>
                  <a:lstStyle/>
                  <a:p>
                    <a:fld id="{E6FC4DA4-15E5-4AF9-8A93-B61790561721}" type="VALUE">
                      <a:rPr lang="en-US" sz="100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2-1D3C-4284-B4B6-7026EADB4ED6}"/>
                </c:ext>
              </c:extLst>
            </c:dLbl>
            <c:dLbl>
              <c:idx val="3"/>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1D3C-4284-B4B6-7026EADB4ED6}"/>
                </c:ext>
              </c:extLst>
            </c:dLbl>
            <c:dLbl>
              <c:idx val="4"/>
              <c:tx>
                <c:rich>
                  <a:bodyPr/>
                  <a:lstStyle/>
                  <a:p>
                    <a:fld id="{DA73A7C4-12ED-4223-9F82-31C1FE23625F}" type="VALUE">
                      <a:rPr lang="en-US" sz="1000"/>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1-1D3C-4284-B4B6-7026EADB4ED6}"/>
                </c:ext>
              </c:extLst>
            </c:dLbl>
            <c:dLbl>
              <c:idx val="5"/>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1D3C-4284-B4B6-7026EADB4ED6}"/>
                </c:ext>
              </c:extLst>
            </c:dLbl>
            <c:dLbl>
              <c:idx val="6"/>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1D3C-4284-B4B6-7026EADB4ED6}"/>
                </c:ext>
              </c:extLst>
            </c:dLbl>
            <c:dLbl>
              <c:idx val="7"/>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1D3C-4284-B4B6-7026EADB4ED6}"/>
                </c:ext>
              </c:extLst>
            </c:dLbl>
            <c:dLbl>
              <c:idx val="8"/>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1D3C-4284-B4B6-7026EADB4ED6}"/>
                </c:ext>
              </c:extLst>
            </c:dLbl>
            <c:dLbl>
              <c:idx val="9"/>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1D3C-4284-B4B6-7026EADB4ED6}"/>
                </c:ext>
              </c:extLst>
            </c:dLbl>
            <c:dLbl>
              <c:idx val="10"/>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1D3C-4284-B4B6-7026EADB4ED6}"/>
                </c:ext>
              </c:extLst>
            </c:dLbl>
            <c:spPr>
              <a:noFill/>
              <a:ln>
                <a:noFill/>
              </a:ln>
              <a:effectLst/>
            </c:spPr>
            <c:txPr>
              <a:bodyPr wrap="square" lIns="38100" tIns="19050" rIns="38100" bIns="19050" anchor="ctr">
                <a:spAutoFit/>
              </a:bodyPr>
              <a:lstStyle/>
              <a:p>
                <a:pPr>
                  <a:defRPr sz="14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0"/>
              </c:ext>
            </c:extLst>
          </c:dLbls>
          <c:cat>
            <c:strRef>
              <c:f>Sheet1!$A$2:$A$6</c:f>
              <c:strCache>
                <c:ptCount val="5"/>
                <c:pt idx="0">
                  <c:v>The RI training provided at my institution is effective</c:v>
                </c:pt>
                <c:pt idx="1">
                  <c:v>The RI training provided by my institution is comprehensive</c:v>
                </c:pt>
                <c:pt idx="2">
                  <c:v>I feel confident that my institution would support me to allocate time to RI training &amp; activities</c:v>
                </c:pt>
                <c:pt idx="3">
                  <c:v>I feel knowledgeable about the key aspects of RI from the training provided to me by my institution</c:v>
                </c:pt>
                <c:pt idx="4">
                  <c:v>I have been able to apply the training provided to me by my institution on RI to my work</c:v>
                </c:pt>
              </c:strCache>
            </c:strRef>
          </c:cat>
          <c:val>
            <c:numRef>
              <c:f>Sheet1!$B$2:$B$6</c:f>
              <c:numCache>
                <c:formatCode>0%</c:formatCode>
                <c:ptCount val="5"/>
                <c:pt idx="0">
                  <c:v>0.67055393586010004</c:v>
                </c:pt>
                <c:pt idx="1">
                  <c:v>0.61516034985419998</c:v>
                </c:pt>
                <c:pt idx="2">
                  <c:v>0.58477011494249997</c:v>
                </c:pt>
                <c:pt idx="3">
                  <c:v>0.83576642335770002</c:v>
                </c:pt>
                <c:pt idx="4">
                  <c:v>0.84306569343070004</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9-1D3C-4284-B4B6-7026EADB4ED6}"/>
            </c:ext>
          </c:extLst>
        </c:ser>
        <c:ser>
          <c:idx val="1"/>
          <c:order val="1"/>
          <c:tx>
            <c:strRef>
              <c:f>Sheet1!$C$1</c:f>
              <c:strCache>
                <c:ptCount val="1"/>
                <c:pt idx="0">
                  <c:v>Neutral  / I don't know</c:v>
                </c:pt>
              </c:strCache>
            </c:strRef>
          </c:tx>
          <c:spPr>
            <a:solidFill>
              <a:srgbClr val="AABBD1"/>
            </a:solidFill>
            <a:ln>
              <a:noFill/>
            </a:ln>
            <a:effectLst/>
          </c:spPr>
          <c:invertIfNegative val="0"/>
          <c:dLbls>
            <c:dLbl>
              <c:idx val="0"/>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A-1D3C-4284-B4B6-7026EADB4ED6}"/>
                </c:ext>
              </c:extLst>
            </c:dLbl>
            <c:dLbl>
              <c:idx val="1"/>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1D3C-4284-B4B6-7026EADB4ED6}"/>
                </c:ext>
              </c:extLst>
            </c:dLbl>
            <c:dLbl>
              <c:idx val="2"/>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C-1D3C-4284-B4B6-7026EADB4ED6}"/>
                </c:ext>
              </c:extLst>
            </c:dLbl>
            <c:dLbl>
              <c:idx val="3"/>
              <c:layout>
                <c:manualLayout>
                  <c:x val="-6.8034657318716656E-3"/>
                  <c:y val="0"/>
                </c:manualLayout>
              </c:layout>
              <c:tx>
                <c:rich>
                  <a:bodyPr/>
                  <a:lstStyle/>
                  <a:p>
                    <a:fld id="{1AB8414B-8060-4889-AAFF-00D34FBDF205}"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1D3C-4284-B4B6-7026EADB4ED6}"/>
                </c:ext>
              </c:extLst>
            </c:dLbl>
            <c:dLbl>
              <c:idx val="4"/>
              <c:layout>
                <c:manualLayout>
                  <c:x val="-9.0712876424955541E-3"/>
                  <c:y val="0"/>
                </c:manualLayout>
              </c:layout>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E-1D3C-4284-B4B6-7026EADB4ED6}"/>
                </c:ext>
              </c:extLst>
            </c:dLbl>
            <c:dLbl>
              <c:idx val="5"/>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1D3C-4284-B4B6-7026EADB4ED6}"/>
                </c:ext>
              </c:extLst>
            </c:dLbl>
            <c:dLbl>
              <c:idx val="6"/>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0-1D3C-4284-B4B6-7026EADB4ED6}"/>
                </c:ext>
              </c:extLst>
            </c:dLbl>
            <c:dLbl>
              <c:idx val="7"/>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1D3C-4284-B4B6-7026EADB4ED6}"/>
                </c:ext>
              </c:extLst>
            </c:dLbl>
            <c:dLbl>
              <c:idx val="8"/>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2-1D3C-4284-B4B6-7026EADB4ED6}"/>
                </c:ext>
              </c:extLst>
            </c:dLbl>
            <c:dLbl>
              <c:idx val="10"/>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1D3C-4284-B4B6-7026EADB4ED6}"/>
                </c:ext>
              </c:extLst>
            </c:dLbl>
            <c:spPr>
              <a:noFill/>
              <a:ln>
                <a:noFill/>
              </a:ln>
              <a:effectLst/>
            </c:spPr>
            <c:txPr>
              <a:bodyPr wrap="square" lIns="38100" tIns="19050" rIns="38100" bIns="19050" anchor="ctr">
                <a:spAutoFit/>
              </a:bodyPr>
              <a:lstStyle/>
              <a:p>
                <a:pPr>
                  <a:defRPr sz="10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0"/>
              </c:ext>
            </c:extLst>
          </c:dLbls>
          <c:cat>
            <c:strRef>
              <c:f>Sheet1!$A$2:$A$6</c:f>
              <c:strCache>
                <c:ptCount val="5"/>
                <c:pt idx="0">
                  <c:v>The RI training provided at my institution is effective</c:v>
                </c:pt>
                <c:pt idx="1">
                  <c:v>The RI training provided by my institution is comprehensive</c:v>
                </c:pt>
                <c:pt idx="2">
                  <c:v>I feel confident that my institution would support me to allocate time to RI training &amp; activities</c:v>
                </c:pt>
                <c:pt idx="3">
                  <c:v>I feel knowledgeable about the key aspects of RI from the training provided to me by my institution</c:v>
                </c:pt>
                <c:pt idx="4">
                  <c:v>I have been able to apply the training provided to me by my institution on RI to my work</c:v>
                </c:pt>
              </c:strCache>
            </c:strRef>
          </c:cat>
          <c:val>
            <c:numRef>
              <c:f>Sheet1!$C$2:$C$6</c:f>
              <c:numCache>
                <c:formatCode>0%</c:formatCode>
                <c:ptCount val="5"/>
                <c:pt idx="0">
                  <c:v>0.2303206997085</c:v>
                </c:pt>
                <c:pt idx="1">
                  <c:v>0.23906705539359999</c:v>
                </c:pt>
                <c:pt idx="2">
                  <c:v>0.27442528735630001</c:v>
                </c:pt>
                <c:pt idx="3">
                  <c:v>0.1277372262774</c:v>
                </c:pt>
                <c:pt idx="4">
                  <c:v>0.1204379562044</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14-1D3C-4284-B4B6-7026EADB4ED6}"/>
            </c:ext>
          </c:extLst>
        </c:ser>
        <c:ser>
          <c:idx val="2"/>
          <c:order val="2"/>
          <c:tx>
            <c:strRef>
              <c:f>Sheet1!$D$1</c:f>
              <c:strCache>
                <c:ptCount val="1"/>
                <c:pt idx="0">
                  <c:v>Disagree</c:v>
                </c:pt>
              </c:strCache>
            </c:strRef>
          </c:tx>
          <c:spPr>
            <a:solidFill>
              <a:schemeClr val="accent3"/>
            </a:solidFill>
            <a:ln>
              <a:noFill/>
            </a:ln>
            <a:effectLst/>
          </c:spPr>
          <c:invertIfNegative val="0"/>
          <c:dLbls>
            <c:dLbl>
              <c:idx val="0"/>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1D3C-4284-B4B6-7026EADB4ED6}"/>
                </c:ext>
              </c:extLst>
            </c:dLbl>
            <c:dLbl>
              <c:idx val="1"/>
              <c:tx>
                <c:rich>
                  <a:bodyPr/>
                  <a:lstStyle/>
                  <a:p>
                    <a:fld id="{FDF0C25F-317B-46D3-A716-AC6BB24A888E}" type="VALUE">
                      <a:rPr lang="en-US" sz="1000"/>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3-1D3C-4284-B4B6-7026EADB4ED6}"/>
                </c:ext>
              </c:extLst>
            </c:dLbl>
            <c:dLbl>
              <c:idx val="2"/>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6-1D3C-4284-B4B6-7026EADB4ED6}"/>
                </c:ext>
              </c:extLst>
            </c:dLbl>
            <c:dLbl>
              <c:idx val="3"/>
              <c:layout>
                <c:manualLayout>
                  <c:x val="-4.535643821247777E-3"/>
                  <c:y val="0"/>
                </c:manualLayout>
              </c:layout>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7-1D3C-4284-B4B6-7026EADB4ED6}"/>
                </c:ext>
              </c:extLst>
            </c:dLbl>
            <c:dLbl>
              <c:idx val="4"/>
              <c:layout>
                <c:manualLayout>
                  <c:x val="-2.2678219106238885E-3"/>
                  <c:y val="4.4884524840757131E-3"/>
                </c:manualLayout>
              </c:layout>
              <c:tx>
                <c:rich>
                  <a:bodyPr wrap="square" lIns="38100" tIns="19050" rIns="38100" bIns="19050" anchor="ctr">
                    <a:spAutoFit/>
                  </a:bodyPr>
                  <a:lstStyle/>
                  <a:p>
                    <a:pPr>
                      <a:defRPr sz="1000" b="0">
                        <a:solidFill>
                          <a:schemeClr val="bg1"/>
                        </a:solidFill>
                        <a:latin typeface="Calibri" panose="020F0502020204030204" pitchFamily="34" charset="0"/>
                        <a:ea typeface="Calibri" panose="020F0502020204030204" pitchFamily="34" charset="0"/>
                        <a:cs typeface="Calibri" panose="020F0502020204030204" pitchFamily="34" charset="0"/>
                      </a:defRPr>
                    </a:pPr>
                    <a:fld id="{0A6B0133-2D5C-4F0D-82C1-060BC9331B03}" type="VALUE">
                      <a:rPr lang="en-US" sz="1050" smtClean="0">
                        <a:solidFill>
                          <a:schemeClr val="bg1"/>
                        </a:solidFill>
                      </a:rPr>
                      <a:pPr>
                        <a:defRPr sz="1000" b="0">
                          <a:solidFill>
                            <a:schemeClr val="bg1"/>
                          </a:solidFill>
                          <a:latin typeface="Calibri" panose="020F0502020204030204" pitchFamily="34" charset="0"/>
                          <a:ea typeface="Calibri" panose="020F0502020204030204" pitchFamily="34" charset="0"/>
                          <a:cs typeface="Calibri" panose="020F0502020204030204" pitchFamily="34" charset="0"/>
                        </a:defRPr>
                      </a:pPr>
                      <a:t>[VALUE]</a:t>
                    </a:fld>
                    <a:endParaRPr lang="en-GB"/>
                  </a:p>
                </c:rich>
              </c:tx>
              <c:spPr>
                <a:noFill/>
                <a:ln>
                  <a:noFill/>
                </a:ln>
                <a:effectLst/>
              </c:sp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8-1D3C-4284-B4B6-7026EADB4ED6}"/>
                </c:ext>
              </c:extLst>
            </c:dLbl>
            <c:dLbl>
              <c:idx val="5"/>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9-1D3C-4284-B4B6-7026EADB4ED6}"/>
                </c:ext>
              </c:extLst>
            </c:dLbl>
            <c:dLbl>
              <c:idx val="6"/>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A-1D3C-4284-B4B6-7026EADB4ED6}"/>
                </c:ext>
              </c:extLst>
            </c:dLbl>
            <c:dLbl>
              <c:idx val="7"/>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B-1D3C-4284-B4B6-7026EADB4ED6}"/>
                </c:ext>
              </c:extLst>
            </c:dLbl>
            <c:dLbl>
              <c:idx val="8"/>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C-1D3C-4284-B4B6-7026EADB4ED6}"/>
                </c:ext>
              </c:extLst>
            </c:dLbl>
            <c:dLbl>
              <c:idx val="9"/>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D-1D3C-4284-B4B6-7026EADB4ED6}"/>
                </c:ext>
              </c:extLst>
            </c:dLbl>
            <c:dLbl>
              <c:idx val="10"/>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E-1D3C-4284-B4B6-7026EADB4ED6}"/>
                </c:ext>
              </c:extLst>
            </c:dLbl>
            <c:spPr>
              <a:noFill/>
              <a:ln>
                <a:noFill/>
              </a:ln>
              <a:effectLst/>
            </c:spPr>
            <c:txPr>
              <a:bodyPr wrap="square" lIns="38100" tIns="19050" rIns="38100" bIns="19050" anchor="ctr">
                <a:spAutoFit/>
              </a:bodyPr>
              <a:lstStyle/>
              <a:p>
                <a:pPr>
                  <a:defRPr sz="9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0"/>
              </c:ext>
            </c:extLst>
          </c:dLbls>
          <c:cat>
            <c:strRef>
              <c:f>Sheet1!$A$2:$A$6</c:f>
              <c:strCache>
                <c:ptCount val="5"/>
                <c:pt idx="0">
                  <c:v>The RI training provided at my institution is effective</c:v>
                </c:pt>
                <c:pt idx="1">
                  <c:v>The RI training provided by my institution is comprehensive</c:v>
                </c:pt>
                <c:pt idx="2">
                  <c:v>I feel confident that my institution would support me to allocate time to RI training &amp; activities</c:v>
                </c:pt>
                <c:pt idx="3">
                  <c:v>I feel knowledgeable about the key aspects of RI from the training provided to me by my institution</c:v>
                </c:pt>
                <c:pt idx="4">
                  <c:v>I have been able to apply the training provided to me by my institution on RI to my work</c:v>
                </c:pt>
              </c:strCache>
            </c:strRef>
          </c:cat>
          <c:val>
            <c:numRef>
              <c:f>Sheet1!$D$2:$D$6</c:f>
              <c:numCache>
                <c:formatCode>0%</c:formatCode>
                <c:ptCount val="5"/>
                <c:pt idx="0">
                  <c:v>9.9125364431490004E-2</c:v>
                </c:pt>
                <c:pt idx="1">
                  <c:v>0.1457725947522</c:v>
                </c:pt>
                <c:pt idx="2">
                  <c:v>0.14080459770109999</c:v>
                </c:pt>
                <c:pt idx="3">
                  <c:v>3.6496350364959997E-2</c:v>
                </c:pt>
                <c:pt idx="4">
                  <c:v>3.6496350364959997E-2</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1F-1D3C-4284-B4B6-7026EADB4ED6}"/>
            </c:ext>
          </c:extLst>
        </c:ser>
        <c:dLbls>
          <c:showLegendKey val="0"/>
          <c:showVal val="1"/>
          <c:showCatName val="0"/>
          <c:showSerName val="0"/>
          <c:showPercent val="0"/>
          <c:showBubbleSize val="0"/>
        </c:dLbls>
        <c:gapWidth val="85"/>
        <c:overlap val="100"/>
        <c:axId val="1"/>
        <c:axId val="2"/>
      </c:barChart>
      <c:catAx>
        <c:axId val="1"/>
        <c:scaling>
          <c:orientation val="minMax"/>
        </c:scaling>
        <c:delete val="0"/>
        <c:axPos val="l"/>
        <c:numFmt formatCode="General" sourceLinked="0"/>
        <c:majorTickMark val="none"/>
        <c:minorTickMark val="none"/>
        <c:tickLblPos val="nextTo"/>
        <c:spPr>
          <a:noFill/>
          <a:ln>
            <a:solidFill>
              <a:srgbClr val="D9D9D9"/>
            </a:solidFill>
            <a:prstDash val="solid"/>
          </a:ln>
          <a:effectLst/>
        </c:spPr>
        <c:txPr>
          <a:bodyPr rot="0" spcFirstLastPara="1" vertOverflow="ellipsis" vert="horz" wrap="square" anchor="ctr" anchorCtr="1"/>
          <a:lstStyle/>
          <a:p>
            <a:pPr>
              <a:defRPr sz="10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ctr"/>
        <c:lblOffset val="100"/>
        <c:noMultiLvlLbl val="0"/>
      </c:catAx>
      <c:valAx>
        <c:axId val="2"/>
        <c:scaling>
          <c:orientation val="minMax"/>
          <c:max val="1"/>
        </c:scaling>
        <c:delete val="1"/>
        <c:axPos val="b"/>
        <c:numFmt formatCode="0%" sourceLinked="0"/>
        <c:majorTickMark val="none"/>
        <c:minorTickMark val="none"/>
        <c:tickLblPos val="nextTo"/>
        <c:crossAx val="1"/>
        <c:crosses val="autoZero"/>
        <c:crossBetween val="between"/>
      </c:valAx>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xmlns:c16="http://schemas.microsoft.com/office/drawing/2014/chart" xmlns:c15="http://schemas.microsoft.com/office/drawing/2012/char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a:noFill/>
    </a:ln>
    <a:effectLst/>
  </c:spPr>
  <c:txPr>
    <a:bodyPr/>
    <a:lstStyle/>
    <a:p>
      <a:pPr>
        <a:defRPr/>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7098300498868904"/>
          <c:y val="0.13513553101846673"/>
          <c:w val="0.40407094438762514"/>
          <c:h val="0.81549145640583143"/>
        </c:manualLayout>
      </c:layout>
      <c:barChart>
        <c:barDir val="bar"/>
        <c:grouping val="stacked"/>
        <c:varyColors val="0"/>
        <c:ser>
          <c:idx val="0"/>
          <c:order val="0"/>
          <c:tx>
            <c:strRef>
              <c:f>Sheet1!$B$1</c:f>
              <c:strCache>
                <c:ptCount val="1"/>
                <c:pt idx="0">
                  <c:v>Agree</c:v>
                </c:pt>
              </c:strCache>
            </c:strRef>
          </c:tx>
          <c:spPr>
            <a:solidFill>
              <a:schemeClr val="accent5"/>
            </a:solidFill>
            <a:ln>
              <a:noFill/>
            </a:ln>
            <a:effectLst/>
          </c:spPr>
          <c:invertIfNegative val="0"/>
          <c:dLbls>
            <c:dLbl>
              <c:idx val="0"/>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3FB6-42D6-B348-37A48109A49E}"/>
                </c:ext>
              </c:extLst>
            </c:dLbl>
            <c:dLbl>
              <c:idx val="1"/>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3FB6-42D6-B348-37A48109A49E}"/>
                </c:ext>
              </c:extLst>
            </c:dLbl>
            <c:dLbl>
              <c:idx val="2"/>
              <c:tx>
                <c:rich>
                  <a:bodyPr/>
                  <a:lstStyle/>
                  <a:p>
                    <a:fld id="{E6FC4DA4-15E5-4AF9-8A93-B61790561721}" type="VALUE">
                      <a:rPr lang="en-US" sz="100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3FB6-42D6-B348-37A48109A49E}"/>
                </c:ext>
              </c:extLst>
            </c:dLbl>
            <c:dLbl>
              <c:idx val="3"/>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3FB6-42D6-B348-37A48109A49E}"/>
                </c:ext>
              </c:extLst>
            </c:dLbl>
            <c:dLbl>
              <c:idx val="4"/>
              <c:tx>
                <c:rich>
                  <a:bodyPr/>
                  <a:lstStyle/>
                  <a:p>
                    <a:fld id="{DA73A7C4-12ED-4223-9F82-31C1FE23625F}" type="VALUE">
                      <a:rPr lang="en-US" sz="1000"/>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3FB6-42D6-B348-37A48109A49E}"/>
                </c:ext>
              </c:extLst>
            </c:dLbl>
            <c:dLbl>
              <c:idx val="5"/>
              <c:tx>
                <c:rich>
                  <a:bodyPr/>
                  <a:lstStyle/>
                  <a:p>
                    <a:fld id="{0A6B0133-2D5C-4F0D-82C1-060BC9331B03}" type="VALUE">
                      <a:rPr lang="en-US" sz="105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3FB6-42D6-B348-37A48109A49E}"/>
                </c:ext>
              </c:extLst>
            </c:dLbl>
            <c:dLbl>
              <c:idx val="6"/>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3FB6-42D6-B348-37A48109A49E}"/>
                </c:ext>
              </c:extLst>
            </c:dLbl>
            <c:dLbl>
              <c:idx val="7"/>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3FB6-42D6-B348-37A48109A49E}"/>
                </c:ext>
              </c:extLst>
            </c:dLbl>
            <c:dLbl>
              <c:idx val="8"/>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3FB6-42D6-B348-37A48109A49E}"/>
                </c:ext>
              </c:extLst>
            </c:dLbl>
            <c:dLbl>
              <c:idx val="9"/>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3FB6-42D6-B348-37A48109A49E}"/>
                </c:ext>
              </c:extLst>
            </c:dLbl>
            <c:dLbl>
              <c:idx val="10"/>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A-3FB6-42D6-B348-37A48109A49E}"/>
                </c:ext>
              </c:extLst>
            </c:dLbl>
            <c:spPr>
              <a:noFill/>
              <a:ln>
                <a:noFill/>
              </a:ln>
              <a:effectLst/>
            </c:spPr>
            <c:txPr>
              <a:bodyPr wrap="square" lIns="38100" tIns="19050" rIns="38100" bIns="19050" anchor="ctr">
                <a:spAutoFit/>
              </a:bodyPr>
              <a:lstStyle/>
              <a:p>
                <a:pPr>
                  <a:defRPr sz="14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0"/>
              </c:ext>
            </c:extLst>
          </c:dLbls>
          <c:cat>
            <c:strRef>
              <c:f>Sheet1!$A$2:$A$7</c:f>
              <c:strCache>
                <c:ptCount val="6"/>
                <c:pt idx="0">
                  <c:v>I feel confident my supervisor would support me in finding time for RI training and activities</c:v>
                </c:pt>
                <c:pt idx="1">
                  <c:v>The quality of mentorship in relation to research integrity by senior researchers at my institution is high</c:v>
                </c:pt>
                <c:pt idx="2">
                  <c:v>Training providers within my institution are regularly assessed for the quality of training they provide</c:v>
                </c:pt>
                <c:pt idx="3">
                  <c:v>Training providers are given feedback on the quality of research developed across the institution</c:v>
                </c:pt>
                <c:pt idx="4">
                  <c:v>I feel that I am able to provide feedback on the material included on my institutions research integrity training</c:v>
                </c:pt>
                <c:pt idx="5">
                  <c:v>I feel any feedback provided to my institution on training is reviewed and implemented</c:v>
                </c:pt>
              </c:strCache>
            </c:strRef>
          </c:cat>
          <c:val>
            <c:numRef>
              <c:f>Sheet1!$B$2:$B$7</c:f>
              <c:numCache>
                <c:formatCode>0%</c:formatCode>
                <c:ptCount val="6"/>
                <c:pt idx="0">
                  <c:v>0.54022988505750003</c:v>
                </c:pt>
                <c:pt idx="1">
                  <c:v>0.40660919540230001</c:v>
                </c:pt>
                <c:pt idx="2">
                  <c:v>0.2169540229885</c:v>
                </c:pt>
                <c:pt idx="3">
                  <c:v>0.1749049429658</c:v>
                </c:pt>
                <c:pt idx="4">
                  <c:v>0.6386861313869</c:v>
                </c:pt>
                <c:pt idx="5">
                  <c:v>0.28591954022990002</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B-3FB6-42D6-B348-37A48109A49E}"/>
            </c:ext>
          </c:extLst>
        </c:ser>
        <c:ser>
          <c:idx val="1"/>
          <c:order val="1"/>
          <c:tx>
            <c:strRef>
              <c:f>Sheet1!$C$1</c:f>
              <c:strCache>
                <c:ptCount val="1"/>
                <c:pt idx="0">
                  <c:v>Neutral  / I don't know</c:v>
                </c:pt>
              </c:strCache>
            </c:strRef>
          </c:tx>
          <c:spPr>
            <a:solidFill>
              <a:srgbClr val="AABBD1"/>
            </a:solidFill>
            <a:ln>
              <a:noFill/>
            </a:ln>
            <a:effectLst/>
          </c:spPr>
          <c:invertIfNegative val="0"/>
          <c:dLbls>
            <c:dLbl>
              <c:idx val="0"/>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C-3FB6-42D6-B348-37A48109A49E}"/>
                </c:ext>
              </c:extLst>
            </c:dLbl>
            <c:dLbl>
              <c:idx val="1"/>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3FB6-42D6-B348-37A48109A49E}"/>
                </c:ext>
              </c:extLst>
            </c:dLbl>
            <c:dLbl>
              <c:idx val="2"/>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E-3FB6-42D6-B348-37A48109A49E}"/>
                </c:ext>
              </c:extLst>
            </c:dLbl>
            <c:dLbl>
              <c:idx val="3"/>
              <c:layout>
                <c:manualLayout>
                  <c:x val="-6.8034657318716656E-3"/>
                  <c:y val="0"/>
                </c:manualLayout>
              </c:layout>
              <c:tx>
                <c:rich>
                  <a:bodyPr/>
                  <a:lstStyle/>
                  <a:p>
                    <a:fld id="{1AB8414B-8060-4889-AAFF-00D34FBDF205}"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3FB6-42D6-B348-37A48109A49E}"/>
                </c:ext>
              </c:extLst>
            </c:dLbl>
            <c:dLbl>
              <c:idx val="4"/>
              <c:layout>
                <c:manualLayout>
                  <c:x val="-9.0712876424955541E-3"/>
                  <c:y val="0"/>
                </c:manualLayout>
              </c:layout>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0-3FB6-42D6-B348-37A48109A49E}"/>
                </c:ext>
              </c:extLst>
            </c:dLbl>
            <c:dLbl>
              <c:idx val="5"/>
              <c:tx>
                <c:rich>
                  <a:bodyPr/>
                  <a:lstStyle/>
                  <a:p>
                    <a:fld id="{0A6B0133-2D5C-4F0D-82C1-060BC9331B03}" type="VALUE">
                      <a:rPr lang="en-US"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3FB6-42D6-B348-37A48109A49E}"/>
                </c:ext>
              </c:extLst>
            </c:dLbl>
            <c:dLbl>
              <c:idx val="6"/>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2-3FB6-42D6-B348-37A48109A49E}"/>
                </c:ext>
              </c:extLst>
            </c:dLbl>
            <c:dLbl>
              <c:idx val="7"/>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3FB6-42D6-B348-37A48109A49E}"/>
                </c:ext>
              </c:extLst>
            </c:dLbl>
            <c:dLbl>
              <c:idx val="8"/>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4-3FB6-42D6-B348-37A48109A49E}"/>
                </c:ext>
              </c:extLst>
            </c:dLbl>
            <c:dLbl>
              <c:idx val="10"/>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3FB6-42D6-B348-37A48109A49E}"/>
                </c:ext>
              </c:extLst>
            </c:dLbl>
            <c:spPr>
              <a:noFill/>
              <a:ln>
                <a:noFill/>
              </a:ln>
              <a:effectLst/>
            </c:spPr>
            <c:txPr>
              <a:bodyPr wrap="square" lIns="38100" tIns="19050" rIns="38100" bIns="19050" anchor="ctr">
                <a:spAutoFit/>
              </a:bodyPr>
              <a:lstStyle/>
              <a:p>
                <a:pPr>
                  <a:defRPr sz="10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0"/>
              </c:ext>
            </c:extLst>
          </c:dLbls>
          <c:cat>
            <c:strRef>
              <c:f>Sheet1!$A$2:$A$7</c:f>
              <c:strCache>
                <c:ptCount val="6"/>
                <c:pt idx="0">
                  <c:v>I feel confident my supervisor would support me in finding time for RI training and activities</c:v>
                </c:pt>
                <c:pt idx="1">
                  <c:v>The quality of mentorship in relation to research integrity by senior researchers at my institution is high</c:v>
                </c:pt>
                <c:pt idx="2">
                  <c:v>Training providers within my institution are regularly assessed for the quality of training they provide</c:v>
                </c:pt>
                <c:pt idx="3">
                  <c:v>Training providers are given feedback on the quality of research developed across the institution</c:v>
                </c:pt>
                <c:pt idx="4">
                  <c:v>I feel that I am able to provide feedback on the material included on my institutions research integrity training</c:v>
                </c:pt>
                <c:pt idx="5">
                  <c:v>I feel any feedback provided to my institution on training is reviewed and implemented</c:v>
                </c:pt>
              </c:strCache>
            </c:strRef>
          </c:cat>
          <c:val>
            <c:numRef>
              <c:f>Sheet1!$C$2:$C$7</c:f>
              <c:numCache>
                <c:formatCode>0%</c:formatCode>
                <c:ptCount val="6"/>
                <c:pt idx="0">
                  <c:v>0.38505747126439999</c:v>
                </c:pt>
                <c:pt idx="1">
                  <c:v>0.41666666666669999</c:v>
                </c:pt>
                <c:pt idx="2">
                  <c:v>0.63074712643679998</c:v>
                </c:pt>
                <c:pt idx="3">
                  <c:v>0.64638783269959998</c:v>
                </c:pt>
                <c:pt idx="4">
                  <c:v>0.27372262773720002</c:v>
                </c:pt>
                <c:pt idx="5">
                  <c:v>0.55890804597699995</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16-3FB6-42D6-B348-37A48109A49E}"/>
            </c:ext>
          </c:extLst>
        </c:ser>
        <c:ser>
          <c:idx val="2"/>
          <c:order val="2"/>
          <c:tx>
            <c:strRef>
              <c:f>Sheet1!$D$1</c:f>
              <c:strCache>
                <c:ptCount val="1"/>
                <c:pt idx="0">
                  <c:v>Disagree</c:v>
                </c:pt>
              </c:strCache>
            </c:strRef>
          </c:tx>
          <c:spPr>
            <a:solidFill>
              <a:schemeClr val="accent3"/>
            </a:solidFill>
            <a:ln>
              <a:noFill/>
            </a:ln>
            <a:effectLst/>
          </c:spPr>
          <c:invertIfNegative val="0"/>
          <c:dLbls>
            <c:dLbl>
              <c:idx val="0"/>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7-3FB6-42D6-B348-37A48109A49E}"/>
                </c:ext>
              </c:extLst>
            </c:dLbl>
            <c:dLbl>
              <c:idx val="1"/>
              <c:tx>
                <c:rich>
                  <a:bodyPr/>
                  <a:lstStyle/>
                  <a:p>
                    <a:fld id="{FDF0C25F-317B-46D3-A716-AC6BB24A888E}" type="VALUE">
                      <a:rPr lang="en-US" sz="1000"/>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8-3FB6-42D6-B348-37A48109A49E}"/>
                </c:ext>
              </c:extLst>
            </c:dLbl>
            <c:dLbl>
              <c:idx val="2"/>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9-3FB6-42D6-B348-37A48109A49E}"/>
                </c:ext>
              </c:extLst>
            </c:dLbl>
            <c:dLbl>
              <c:idx val="3"/>
              <c:layout>
                <c:manualLayout>
                  <c:x val="-4.535643821247777E-3"/>
                  <c:y val="0"/>
                </c:manualLayout>
              </c:layout>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A-3FB6-42D6-B348-37A48109A49E}"/>
                </c:ext>
              </c:extLst>
            </c:dLbl>
            <c:dLbl>
              <c:idx val="4"/>
              <c:layout>
                <c:manualLayout>
                  <c:x val="-2.2678219106238885E-3"/>
                  <c:y val="4.4884524840757131E-3"/>
                </c:manualLayout>
              </c:layout>
              <c:tx>
                <c:rich>
                  <a:bodyPr wrap="square" lIns="38100" tIns="19050" rIns="38100" bIns="19050" anchor="ctr">
                    <a:spAutoFit/>
                  </a:bodyPr>
                  <a:lstStyle/>
                  <a:p>
                    <a:pPr>
                      <a:defRPr sz="1000" b="0">
                        <a:solidFill>
                          <a:schemeClr val="bg1"/>
                        </a:solidFill>
                        <a:latin typeface="Calibri" panose="020F0502020204030204" pitchFamily="34" charset="0"/>
                        <a:ea typeface="Calibri" panose="020F0502020204030204" pitchFamily="34" charset="0"/>
                        <a:cs typeface="Calibri" panose="020F0502020204030204" pitchFamily="34" charset="0"/>
                      </a:defRPr>
                    </a:pPr>
                    <a:fld id="{0A6B0133-2D5C-4F0D-82C1-060BC9331B03}" type="VALUE">
                      <a:rPr lang="en-US" sz="1050" smtClean="0">
                        <a:solidFill>
                          <a:schemeClr val="bg1"/>
                        </a:solidFill>
                      </a:rPr>
                      <a:pPr>
                        <a:defRPr sz="1000" b="0">
                          <a:solidFill>
                            <a:schemeClr val="bg1"/>
                          </a:solidFill>
                          <a:latin typeface="Calibri" panose="020F0502020204030204" pitchFamily="34" charset="0"/>
                          <a:ea typeface="Calibri" panose="020F0502020204030204" pitchFamily="34" charset="0"/>
                          <a:cs typeface="Calibri" panose="020F0502020204030204" pitchFamily="34" charset="0"/>
                        </a:defRPr>
                      </a:pPr>
                      <a:t>[VALUE]</a:t>
                    </a:fld>
                    <a:endParaRPr lang="en-GB"/>
                  </a:p>
                </c:rich>
              </c:tx>
              <c:spPr>
                <a:noFill/>
                <a:ln>
                  <a:noFill/>
                </a:ln>
                <a:effectLst/>
              </c:sp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B-3FB6-42D6-B348-37A48109A49E}"/>
                </c:ext>
              </c:extLst>
            </c:dLbl>
            <c:dLbl>
              <c:idx val="5"/>
              <c:tx>
                <c:rich>
                  <a:bodyPr/>
                  <a:lstStyle/>
                  <a:p>
                    <a:fld id="{0A6B0133-2D5C-4F0D-82C1-060BC9331B03}" type="VALUE">
                      <a:rPr lang="en-US" sz="1000"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C-3FB6-42D6-B348-37A48109A49E}"/>
                </c:ext>
              </c:extLst>
            </c:dLbl>
            <c:dLbl>
              <c:idx val="6"/>
              <c:tx>
                <c:rich>
                  <a:bodyPr/>
                  <a:lstStyle/>
                  <a:p>
                    <a:fld id="{0A6B0133-2D5C-4F0D-82C1-060BC9331B03}" type="VALUE">
                      <a:rPr lang="en-US">
                        <a:solidFill>
                          <a:srgbClr val="FF0000"/>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D-3FB6-42D6-B348-37A48109A49E}"/>
                </c:ext>
              </c:extLst>
            </c:dLbl>
            <c:dLbl>
              <c:idx val="7"/>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E-3FB6-42D6-B348-37A48109A49E}"/>
                </c:ext>
              </c:extLst>
            </c:dLbl>
            <c:dLbl>
              <c:idx val="8"/>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F-3FB6-42D6-B348-37A48109A49E}"/>
                </c:ext>
              </c:extLst>
            </c:dLbl>
            <c:dLbl>
              <c:idx val="9"/>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0-3FB6-42D6-B348-37A48109A49E}"/>
                </c:ext>
              </c:extLst>
            </c:dLbl>
            <c:dLbl>
              <c:idx val="10"/>
              <c:tx>
                <c:rich>
                  <a:bodyPr/>
                  <a:lstStyle/>
                  <a:p>
                    <a:fld id="{0A6B0133-2D5C-4F0D-82C1-060BC9331B03}" type="VALUE">
                      <a:rPr lang="en-US">
                        <a:solidFill>
                          <a:srgbClr val="0000FF"/>
                        </a:solidFill>
                      </a:rPr>
                      <a:pPr/>
                      <a:t>[VALUE]</a:t>
                    </a:fld>
                    <a:r>
                      <a:rPr lang="en-US" dirty="0">
                        <a:solidFill>
                          <a:srgbClr val="0000FF"/>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1-3FB6-42D6-B348-37A48109A49E}"/>
                </c:ext>
              </c:extLst>
            </c:dLbl>
            <c:spPr>
              <a:noFill/>
              <a:ln>
                <a:noFill/>
              </a:ln>
              <a:effectLst/>
            </c:spPr>
            <c:txPr>
              <a:bodyPr wrap="square" lIns="38100" tIns="19050" rIns="38100" bIns="19050" anchor="ctr">
                <a:spAutoFit/>
              </a:bodyPr>
              <a:lstStyle/>
              <a:p>
                <a:pPr>
                  <a:defRPr sz="9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0"/>
              </c:ext>
            </c:extLst>
          </c:dLbls>
          <c:cat>
            <c:strRef>
              <c:f>Sheet1!$A$2:$A$7</c:f>
              <c:strCache>
                <c:ptCount val="6"/>
                <c:pt idx="0">
                  <c:v>I feel confident my supervisor would support me in finding time for RI training and activities</c:v>
                </c:pt>
                <c:pt idx="1">
                  <c:v>The quality of mentorship in relation to research integrity by senior researchers at my institution is high</c:v>
                </c:pt>
                <c:pt idx="2">
                  <c:v>Training providers within my institution are regularly assessed for the quality of training they provide</c:v>
                </c:pt>
                <c:pt idx="3">
                  <c:v>Training providers are given feedback on the quality of research developed across the institution</c:v>
                </c:pt>
                <c:pt idx="4">
                  <c:v>I feel that I am able to provide feedback on the material included on my institutions research integrity training</c:v>
                </c:pt>
                <c:pt idx="5">
                  <c:v>I feel any feedback provided to my institution on training is reviewed and implemented</c:v>
                </c:pt>
              </c:strCache>
            </c:strRef>
          </c:cat>
          <c:val>
            <c:numRef>
              <c:f>Sheet1!$D$2:$D$7</c:f>
              <c:numCache>
                <c:formatCode>0%</c:formatCode>
                <c:ptCount val="6"/>
                <c:pt idx="0">
                  <c:v>7.4712643678159996E-2</c:v>
                </c:pt>
                <c:pt idx="1">
                  <c:v>0.176724137931</c:v>
                </c:pt>
                <c:pt idx="2">
                  <c:v>0.1522988505747</c:v>
                </c:pt>
                <c:pt idx="3">
                  <c:v>0.17870722433460001</c:v>
                </c:pt>
                <c:pt idx="4">
                  <c:v>8.7591240875909998E-2</c:v>
                </c:pt>
                <c:pt idx="5">
                  <c:v>0.15517241379310001</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22-3FB6-42D6-B348-37A48109A49E}"/>
            </c:ext>
          </c:extLst>
        </c:ser>
        <c:dLbls>
          <c:showLegendKey val="0"/>
          <c:showVal val="1"/>
          <c:showCatName val="0"/>
          <c:showSerName val="0"/>
          <c:showPercent val="0"/>
          <c:showBubbleSize val="0"/>
        </c:dLbls>
        <c:gapWidth val="85"/>
        <c:overlap val="100"/>
        <c:axId val="1"/>
        <c:axId val="2"/>
      </c:barChart>
      <c:catAx>
        <c:axId val="1"/>
        <c:scaling>
          <c:orientation val="minMax"/>
        </c:scaling>
        <c:delete val="0"/>
        <c:axPos val="l"/>
        <c:numFmt formatCode="General" sourceLinked="0"/>
        <c:majorTickMark val="none"/>
        <c:minorTickMark val="none"/>
        <c:tickLblPos val="nextTo"/>
        <c:spPr>
          <a:noFill/>
          <a:ln>
            <a:solidFill>
              <a:srgbClr val="D9D9D9"/>
            </a:solidFill>
            <a:prstDash val="solid"/>
          </a:ln>
          <a:effectLst/>
        </c:spPr>
        <c:txPr>
          <a:bodyPr rot="0" spcFirstLastPara="1" vertOverflow="ellipsis" vert="horz" wrap="square" anchor="ctr" anchorCtr="1"/>
          <a:lstStyle/>
          <a:p>
            <a:pPr>
              <a:defRPr sz="10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ctr"/>
        <c:lblOffset val="100"/>
        <c:noMultiLvlLbl val="0"/>
      </c:catAx>
      <c:valAx>
        <c:axId val="2"/>
        <c:scaling>
          <c:orientation val="minMax"/>
          <c:max val="1"/>
        </c:scaling>
        <c:delete val="1"/>
        <c:axPos val="b"/>
        <c:numFmt formatCode="0%" sourceLinked="0"/>
        <c:majorTickMark val="none"/>
        <c:minorTickMark val="none"/>
        <c:tickLblPos val="nextTo"/>
        <c:crossAx val="1"/>
        <c:crosses val="autoZero"/>
        <c:crossBetween val="between"/>
      </c:valAx>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xmlns:c16="http://schemas.microsoft.com/office/drawing/2014/chart" xmlns:c15="http://schemas.microsoft.com/office/drawing/2012/char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a:noFill/>
    </a:ln>
    <a:effectLst/>
  </c:spPr>
  <c:txPr>
    <a:bodyPr/>
    <a:lstStyle/>
    <a:p>
      <a:pPr>
        <a:defRPr/>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871575263618361"/>
          <c:y val="9.8888397405280271E-2"/>
          <c:w val="0.48120905939389158"/>
          <c:h val="0.76035043388236589"/>
        </c:manualLayout>
      </c:layout>
      <c:barChart>
        <c:barDir val="bar"/>
        <c:grouping val="stacked"/>
        <c:varyColors val="0"/>
        <c:ser>
          <c:idx val="0"/>
          <c:order val="0"/>
          <c:tx>
            <c:strRef>
              <c:f>Sheet1!$B$1</c:f>
              <c:strCache>
                <c:ptCount val="1"/>
                <c:pt idx="0">
                  <c:v>%</c:v>
                </c:pt>
              </c:strCache>
            </c:strRef>
          </c:tx>
          <c:spPr>
            <a:solidFill>
              <a:schemeClr val="accent1"/>
            </a:solidFill>
            <a:ln>
              <a:noFill/>
            </a:ln>
            <a:effectLst/>
          </c:spPr>
          <c:invertIfNegative val="0"/>
          <c:dPt>
            <c:idx val="1"/>
            <c:invertIfNegative val="0"/>
            <c:bubble3D val="0"/>
            <c:spPr>
              <a:solidFill>
                <a:schemeClr val="tx2">
                  <a:lumMod val="75000"/>
                </a:schemeClr>
              </a:solidFill>
              <a:ln>
                <a:noFill/>
              </a:ln>
              <a:effectLst/>
            </c:spPr>
            <c:extLst>
              <c:ext xmlns:c16="http://schemas.microsoft.com/office/drawing/2014/chart" uri="{C3380CC4-5D6E-409C-BE32-E72D297353CC}">
                <c16:uniqueId val="{00000000-DB92-411E-9D82-6A300ED8252E}"/>
              </c:ext>
            </c:extLst>
          </c:dPt>
          <c:dPt>
            <c:idx val="2"/>
            <c:invertIfNegative val="0"/>
            <c:bubble3D val="0"/>
            <c:spPr>
              <a:solidFill>
                <a:schemeClr val="accent6">
                  <a:lumMod val="75000"/>
                </a:schemeClr>
              </a:solidFill>
              <a:ln>
                <a:noFill/>
              </a:ln>
              <a:effectLst/>
            </c:spPr>
            <c:extLst>
              <c:ext xmlns:c16="http://schemas.microsoft.com/office/drawing/2014/chart" uri="{C3380CC4-5D6E-409C-BE32-E72D297353CC}">
                <c16:uniqueId val="{00000002-6E4D-498F-82CE-A33342792618}"/>
              </c:ext>
            </c:extLst>
          </c:dPt>
          <c:dPt>
            <c:idx val="3"/>
            <c:invertIfNegative val="0"/>
            <c:bubble3D val="0"/>
            <c:spPr>
              <a:solidFill>
                <a:schemeClr val="tx1"/>
              </a:solidFill>
              <a:ln>
                <a:noFill/>
              </a:ln>
              <a:effectLst/>
            </c:spPr>
            <c:extLst>
              <c:ext xmlns:c16="http://schemas.microsoft.com/office/drawing/2014/chart" uri="{C3380CC4-5D6E-409C-BE32-E72D297353CC}">
                <c16:uniqueId val="{00000003-6E4D-498F-82CE-A33342792618}"/>
              </c:ext>
            </c:extLst>
          </c:dPt>
          <c:dPt>
            <c:idx val="4"/>
            <c:invertIfNegative val="0"/>
            <c:bubble3D val="0"/>
            <c:spPr>
              <a:solidFill>
                <a:schemeClr val="accent6"/>
              </a:solidFill>
              <a:ln>
                <a:noFill/>
              </a:ln>
              <a:effectLst/>
            </c:spPr>
            <c:extLst>
              <c:ext xmlns:c16="http://schemas.microsoft.com/office/drawing/2014/chart" uri="{C3380CC4-5D6E-409C-BE32-E72D297353CC}">
                <c16:uniqueId val="{00000004-6E4D-498F-82CE-A33342792618}"/>
              </c:ext>
            </c:extLst>
          </c:dPt>
          <c:dPt>
            <c:idx val="5"/>
            <c:invertIfNegative val="0"/>
            <c:bubble3D val="0"/>
            <c:spPr>
              <a:solidFill>
                <a:schemeClr val="accent5"/>
              </a:solidFill>
              <a:ln>
                <a:noFill/>
              </a:ln>
              <a:effectLst/>
            </c:spPr>
            <c:extLst>
              <c:ext xmlns:c16="http://schemas.microsoft.com/office/drawing/2014/chart" uri="{C3380CC4-5D6E-409C-BE32-E72D297353CC}">
                <c16:uniqueId val="{00000005-6E4D-498F-82CE-A33342792618}"/>
              </c:ext>
            </c:extLst>
          </c:dPt>
          <c:dPt>
            <c:idx val="6"/>
            <c:invertIfNegative val="0"/>
            <c:bubble3D val="0"/>
            <c:spPr>
              <a:solidFill>
                <a:schemeClr val="accent4"/>
              </a:solidFill>
              <a:ln>
                <a:noFill/>
              </a:ln>
              <a:effectLst/>
            </c:spPr>
            <c:extLst>
              <c:ext xmlns:c16="http://schemas.microsoft.com/office/drawing/2014/chart" uri="{C3380CC4-5D6E-409C-BE32-E72D297353CC}">
                <c16:uniqueId val="{00000006-6E4D-498F-82CE-A33342792618}"/>
              </c:ext>
            </c:extLst>
          </c:dPt>
          <c:dPt>
            <c:idx val="7"/>
            <c:invertIfNegative val="0"/>
            <c:bubble3D val="0"/>
            <c:spPr>
              <a:solidFill>
                <a:schemeClr val="accent3"/>
              </a:solidFill>
              <a:ln>
                <a:noFill/>
              </a:ln>
              <a:effectLst/>
            </c:spPr>
            <c:extLst>
              <c:ext xmlns:c16="http://schemas.microsoft.com/office/drawing/2014/chart" uri="{C3380CC4-5D6E-409C-BE32-E72D297353CC}">
                <c16:uniqueId val="{00000007-6E4D-498F-82CE-A33342792618}"/>
              </c:ext>
            </c:extLst>
          </c:dPt>
          <c:dLbls>
            <c:dLbl>
              <c:idx val="3"/>
              <c:layout>
                <c:manualLayout>
                  <c:x val="3.884882810701288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E4D-498F-82CE-A33342792618}"/>
                </c:ext>
              </c:extLst>
            </c:dLbl>
            <c:dLbl>
              <c:idx val="4"/>
              <c:layout>
                <c:manualLayout>
                  <c:x val="3.8625434978522361E-2"/>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E4D-498F-82CE-A33342792618}"/>
                </c:ext>
              </c:extLst>
            </c:dLbl>
            <c:dLbl>
              <c:idx val="5"/>
              <c:layout>
                <c:manualLayout>
                  <c:x val="3.8179174971549545E-2"/>
                  <c:y val="-6.8476862000187533E-1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E4D-498F-82CE-A33342792618}"/>
                </c:ext>
              </c:extLst>
            </c:dLbl>
            <c:dLbl>
              <c:idx val="6"/>
              <c:layout>
                <c:manualLayout>
                  <c:x val="3.7956044968063145E-2"/>
                  <c:y val="-7.4702894237171687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E4D-498F-82CE-A33342792618}"/>
                </c:ext>
              </c:extLst>
            </c:dLbl>
            <c:dLbl>
              <c:idx val="7"/>
              <c:layout>
                <c:manualLayout>
                  <c:x val="6.5913997592406154E-2"/>
                  <c:y val="-7.4699953178343458E-3"/>
                </c:manualLayout>
              </c:layout>
              <c:dLblPos val="ctr"/>
              <c:showLegendKey val="0"/>
              <c:showVal val="1"/>
              <c:showCatName val="0"/>
              <c:showSerName val="0"/>
              <c:showPercent val="0"/>
              <c:showBubbleSize val="0"/>
              <c:extLst>
                <c:ext xmlns:c15="http://schemas.microsoft.com/office/drawing/2012/chart" uri="{CE6537A1-D6FC-4f65-9D91-7224C49458BB}">
                  <c15:layout>
                    <c:manualLayout>
                      <c:w val="8.0233918128654949E-2"/>
                      <c:h val="0.12210217473653993"/>
                    </c:manualLayout>
                  </c15:layout>
                </c:ext>
                <c:ext xmlns:c16="http://schemas.microsoft.com/office/drawing/2014/chart" uri="{C3380CC4-5D6E-409C-BE32-E72D297353CC}">
                  <c16:uniqueId val="{00000007-6E4D-498F-82CE-A33342792618}"/>
                </c:ext>
              </c:extLst>
            </c:dLbl>
            <c:dLbl>
              <c:idx val="8"/>
              <c:layout>
                <c:manualLayout>
                  <c:x val="0.19945191061643611"/>
                  <c:y val="0"/>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E4D-498F-82CE-A33342792618}"/>
                </c:ext>
              </c:extLst>
            </c:dLbl>
            <c:spPr>
              <a:noFill/>
              <a:ln>
                <a:noFill/>
              </a:ln>
              <a:effectLst/>
            </c:spPr>
            <c:txPr>
              <a:bodyPr/>
              <a:lstStyle/>
              <a:p>
                <a:pPr>
                  <a:defRPr sz="900"/>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Sheet1!$A$2:$A$10</c:f>
              <c:strCache>
                <c:ptCount val="9"/>
                <c:pt idx="0">
                  <c:v>Publicly funded research agency</c:v>
                </c:pt>
                <c:pt idx="1">
                  <c:v>Government</c:v>
                </c:pt>
                <c:pt idx="2">
                  <c:v>Not-for-profit</c:v>
                </c:pt>
                <c:pt idx="3">
                  <c:v>Industry</c:v>
                </c:pt>
                <c:pt idx="4">
                  <c:v>Self-employed</c:v>
                </c:pt>
                <c:pt idx="5">
                  <c:v>Research institute</c:v>
                </c:pt>
                <c:pt idx="6">
                  <c:v>I am a student</c:v>
                </c:pt>
                <c:pt idx="7">
                  <c:v>Other</c:v>
                </c:pt>
                <c:pt idx="8">
                  <c:v>University/higher education institute</c:v>
                </c:pt>
              </c:strCache>
            </c:strRef>
          </c:cat>
          <c:val>
            <c:numRef>
              <c:f>Sheet1!$B$2:$B$10</c:f>
              <c:numCache>
                <c:formatCode>0%</c:formatCode>
                <c:ptCount val="9"/>
                <c:pt idx="0">
                  <c:v>8.3487940630799992E-3</c:v>
                </c:pt>
                <c:pt idx="1">
                  <c:v>2.040816326531E-2</c:v>
                </c:pt>
                <c:pt idx="2">
                  <c:v>2.133580705009E-2</c:v>
                </c:pt>
                <c:pt idx="3">
                  <c:v>3.9888682745829997E-2</c:v>
                </c:pt>
                <c:pt idx="4">
                  <c:v>4.081632653061E-2</c:v>
                </c:pt>
                <c:pt idx="5">
                  <c:v>4.2671614100189999E-2</c:v>
                </c:pt>
                <c:pt idx="6">
                  <c:v>4.3599257884970002E-2</c:v>
                </c:pt>
                <c:pt idx="7">
                  <c:v>0.10111317254170001</c:v>
                </c:pt>
                <c:pt idx="8">
                  <c:v>0.68181818181819998</c:v>
                </c:pt>
              </c:numCache>
            </c:numRef>
          </c:val>
          <c:extLst>
            <c:ext xmlns:c16="http://schemas.microsoft.com/office/drawing/2014/chart" uri="{C3380CC4-5D6E-409C-BE32-E72D297353CC}">
              <c16:uniqueId val="{00000009-6E4D-498F-82CE-A33342792618}"/>
            </c:ext>
          </c:extLst>
        </c:ser>
        <c:dLbls>
          <c:dLblPos val="inBase"/>
          <c:showLegendKey val="0"/>
          <c:showVal val="1"/>
          <c:showCatName val="0"/>
          <c:showSerName val="0"/>
          <c:showPercent val="0"/>
          <c:showBubbleSize val="0"/>
        </c:dLbls>
        <c:gapWidth val="40"/>
        <c:overlap val="100"/>
        <c:axId val="1"/>
        <c:axId val="2"/>
      </c:barChart>
      <c:catAx>
        <c:axId val="1"/>
        <c:scaling>
          <c:orientation val="minMax"/>
        </c:scaling>
        <c:delete val="0"/>
        <c:axPos val="l"/>
        <c:numFmt formatCode="General" sourceLinked="0"/>
        <c:majorTickMark val="none"/>
        <c:minorTickMark val="none"/>
        <c:tickLblPos val="nextTo"/>
        <c:spPr>
          <a:noFill/>
          <a:ln>
            <a:solidFill>
              <a:srgbClr val="D9D9D9"/>
            </a:solidFill>
            <a:prstDash val="solid"/>
          </a:ln>
          <a:effectLst/>
        </c:spPr>
        <c:txPr>
          <a:bodyPr rot="0" vert="horz"/>
          <a:lstStyle/>
          <a:p>
            <a:pPr>
              <a:defRPr sz="900">
                <a:solidFill>
                  <a:schemeClr val="bg2">
                    <a:lumMod val="10000"/>
                  </a:schemeClr>
                </a:solidFill>
              </a:defRPr>
            </a:pPr>
            <a:endParaRPr lang="en-US"/>
          </a:p>
        </c:txPr>
        <c:crossAx val="2"/>
        <c:crosses val="autoZero"/>
        <c:auto val="1"/>
        <c:lblAlgn val="ctr"/>
        <c:lblOffset val="100"/>
        <c:noMultiLvlLbl val="0"/>
      </c:catAx>
      <c:valAx>
        <c:axId val="2"/>
        <c:scaling>
          <c:orientation val="minMax"/>
        </c:scaling>
        <c:delete val="1"/>
        <c:axPos val="b"/>
        <c:numFmt formatCode="0%" sourceLinked="0"/>
        <c:majorTickMark val="none"/>
        <c:minorTickMark val="none"/>
        <c:tickLblPos val="nextTo"/>
        <c:crossAx val="1"/>
        <c:crosses val="autoZero"/>
        <c:crossBetween val="between"/>
      </c:valAx>
    </c:plotArea>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a:noFill/>
    </a:ln>
    <a:effectLst/>
  </c:spPr>
  <c:txPr>
    <a:bodyPr/>
    <a:lstStyle/>
    <a:p>
      <a:pPr>
        <a:defRPr>
          <a:latin typeface="Calibri" panose="020F0502020204030204" pitchFamily="34" charset="0"/>
          <a:ea typeface="Calibri" panose="020F0502020204030204" pitchFamily="34" charset="0"/>
          <a:cs typeface="Calibri" panose="020F0502020204030204" pitchFamily="34" charset="0"/>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955708072997904"/>
          <c:y val="0.15574413813401353"/>
          <c:w val="0.29490995822618515"/>
          <c:h val="0.72744775826547625"/>
        </c:manualLayout>
      </c:layout>
      <c:pieChart>
        <c:varyColors val="1"/>
        <c:ser>
          <c:idx val="0"/>
          <c:order val="0"/>
          <c:tx>
            <c:strRef>
              <c:f>Sheet1!$B$1</c:f>
              <c:strCache>
                <c:ptCount val="1"/>
                <c:pt idx="0">
                  <c:v>%</c:v>
                </c:pt>
              </c:strCache>
            </c:strRef>
          </c:tx>
          <c:spPr>
            <a:solidFill>
              <a:schemeClr val="accent1"/>
            </a:solidFill>
            <a:ln>
              <a:solidFill>
                <a:schemeClr val="bg1"/>
              </a:solidFill>
            </a:ln>
            <a:effectLst/>
          </c:spPr>
          <c:dPt>
            <c:idx val="0"/>
            <c:bubble3D val="0"/>
            <c:spPr>
              <a:solidFill>
                <a:schemeClr val="accent6"/>
              </a:solidFill>
              <a:ln>
                <a:solidFill>
                  <a:schemeClr val="bg1"/>
                </a:solidFill>
              </a:ln>
              <a:effectLst/>
            </c:spPr>
            <c:extLst>
              <c:ext xmlns:c16="http://schemas.microsoft.com/office/drawing/2014/chart" uri="{C3380CC4-5D6E-409C-BE32-E72D297353CC}">
                <c16:uniqueId val="{00000000-AB42-44EA-8C7F-072CE3731953}"/>
              </c:ext>
            </c:extLst>
          </c:dPt>
          <c:dPt>
            <c:idx val="2"/>
            <c:bubble3D val="0"/>
            <c:spPr>
              <a:solidFill>
                <a:schemeClr val="accent3"/>
              </a:solidFill>
              <a:ln>
                <a:solidFill>
                  <a:schemeClr val="bg1"/>
                </a:solidFill>
              </a:ln>
              <a:effectLst/>
            </c:spPr>
            <c:extLst>
              <c:ext xmlns:c16="http://schemas.microsoft.com/office/drawing/2014/chart" uri="{C3380CC4-5D6E-409C-BE32-E72D297353CC}">
                <c16:uniqueId val="{00000002-AB42-44EA-8C7F-072CE3731953}"/>
              </c:ext>
            </c:extLst>
          </c:dPt>
          <c:dPt>
            <c:idx val="3"/>
            <c:bubble3D val="0"/>
            <c:spPr>
              <a:solidFill>
                <a:schemeClr val="accent4"/>
              </a:solidFill>
              <a:ln>
                <a:solidFill>
                  <a:schemeClr val="bg1"/>
                </a:solidFill>
              </a:ln>
              <a:effectLst/>
            </c:spPr>
            <c:extLst>
              <c:ext xmlns:c16="http://schemas.microsoft.com/office/drawing/2014/chart" uri="{C3380CC4-5D6E-409C-BE32-E72D297353CC}">
                <c16:uniqueId val="{00000003-AB42-44EA-8C7F-072CE3731953}"/>
              </c:ext>
            </c:extLst>
          </c:dPt>
          <c:dPt>
            <c:idx val="4"/>
            <c:bubble3D val="0"/>
            <c:spPr>
              <a:solidFill>
                <a:schemeClr val="tx1"/>
              </a:solidFill>
              <a:ln>
                <a:solidFill>
                  <a:schemeClr val="bg1"/>
                </a:solidFill>
              </a:ln>
              <a:effectLst/>
            </c:spPr>
            <c:extLst>
              <c:ext xmlns:c16="http://schemas.microsoft.com/office/drawing/2014/chart" uri="{C3380CC4-5D6E-409C-BE32-E72D297353CC}">
                <c16:uniqueId val="{00000004-AB42-44EA-8C7F-072CE3731953}"/>
              </c:ext>
            </c:extLst>
          </c:dPt>
          <c:dPt>
            <c:idx val="5"/>
            <c:bubble3D val="0"/>
            <c:spPr>
              <a:solidFill>
                <a:schemeClr val="accent5"/>
              </a:solidFill>
              <a:ln>
                <a:solidFill>
                  <a:schemeClr val="bg1"/>
                </a:solidFill>
              </a:ln>
              <a:effectLst/>
            </c:spPr>
            <c:extLst>
              <c:ext xmlns:c16="http://schemas.microsoft.com/office/drawing/2014/chart" uri="{C3380CC4-5D6E-409C-BE32-E72D297353CC}">
                <c16:uniqueId val="{00000005-AB42-44EA-8C7F-072CE3731953}"/>
              </c:ext>
            </c:extLst>
          </c:dPt>
          <c:dLbls>
            <c:dLbl>
              <c:idx val="0"/>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AB42-44EA-8C7F-072CE3731953}"/>
                </c:ext>
              </c:extLst>
            </c:dLbl>
            <c:dLbl>
              <c:idx val="1"/>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AB42-44EA-8C7F-072CE3731953}"/>
                </c:ext>
              </c:extLst>
            </c:dLbl>
            <c:dLbl>
              <c:idx val="2"/>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AB42-44EA-8C7F-072CE3731953}"/>
                </c:ext>
              </c:extLst>
            </c:dLbl>
            <c:dLbl>
              <c:idx val="3"/>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AB42-44EA-8C7F-072CE3731953}"/>
                </c:ext>
              </c:extLst>
            </c:dLbl>
            <c:dLbl>
              <c:idx val="4"/>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AB42-44EA-8C7F-072CE3731953}"/>
                </c:ext>
              </c:extLst>
            </c:dLbl>
            <c:dLbl>
              <c:idx val="5"/>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AB42-44EA-8C7F-072CE3731953}"/>
                </c:ext>
              </c:extLst>
            </c:dLbl>
            <c:spPr>
              <a:noFill/>
              <a:ln>
                <a:noFill/>
              </a:ln>
              <a:effectLst/>
            </c:spPr>
            <c:txPr>
              <a:bodyPr wrap="square" lIns="38100" tIns="19050" rIns="38100" bIns="19050" anchor="ctr">
                <a:spAutoFit/>
              </a:bodyPr>
              <a:lstStyle/>
              <a:p>
                <a:pPr>
                  <a:defRPr sz="900" b="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extLst>
          </c:dLbls>
          <c:cat>
            <c:strRef>
              <c:f>Sheet1!$A$2:$A$7</c:f>
              <c:strCache>
                <c:ptCount val="6"/>
                <c:pt idx="0">
                  <c:v>Senior Researcher</c:v>
                </c:pt>
                <c:pt idx="1">
                  <c:v>Mid Career Researcher</c:v>
                </c:pt>
                <c:pt idx="2">
                  <c:v>Early Career Researcher</c:v>
                </c:pt>
                <c:pt idx="3">
                  <c:v>Non-Academic Staff </c:v>
                </c:pt>
                <c:pt idx="4">
                  <c:v>Other</c:v>
                </c:pt>
                <c:pt idx="5">
                  <c:v>Institutional Management</c:v>
                </c:pt>
              </c:strCache>
            </c:strRef>
          </c:cat>
          <c:val>
            <c:numRef>
              <c:f>Sheet1!$B$2:$B$7</c:f>
              <c:numCache>
                <c:formatCode>0%</c:formatCode>
                <c:ptCount val="6"/>
                <c:pt idx="0">
                  <c:v>0.52279340446169997</c:v>
                </c:pt>
                <c:pt idx="1">
                  <c:v>0.105722599418</c:v>
                </c:pt>
                <c:pt idx="2">
                  <c:v>0.12221144519880001</c:v>
                </c:pt>
                <c:pt idx="3">
                  <c:v>6.8865179437439999E-2</c:v>
                </c:pt>
                <c:pt idx="4">
                  <c:v>0.1357904946654</c:v>
                </c:pt>
                <c:pt idx="5">
                  <c:v>4.4616876818619998E-2</c:v>
                </c:pt>
              </c:numCache>
            </c:numRef>
          </c:val>
          <c:extLst>
            <c:ext xmlns:c16="http://schemas.microsoft.com/office/drawing/2014/chart" uri="{C3380CC4-5D6E-409C-BE32-E72D297353CC}">
              <c16:uniqueId val="{00000006-AB42-44EA-8C7F-072CE3731953}"/>
            </c:ext>
          </c:extLst>
        </c:ser>
        <c:dLbls>
          <c:dLblPos val="inEnd"/>
          <c:showLegendKey val="0"/>
          <c:showVal val="1"/>
          <c:showCatName val="0"/>
          <c:showSerName val="0"/>
          <c:showPercent val="0"/>
          <c:showBubbleSize val="0"/>
          <c:showLeaderLines val="0"/>
        </c:dLbls>
        <c:firstSliceAng val="0"/>
      </c:pieChart>
    </c:plotArea>
    <c:legend>
      <c:legendPos val="r"/>
      <c:layout>
        <c:manualLayout>
          <c:xMode val="edge"/>
          <c:yMode val="edge"/>
          <c:x val="0.54398654686783388"/>
          <c:y val="0.17660710781909156"/>
          <c:w val="0.40865902449877012"/>
          <c:h val="0.6971448697148333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bg2">
                  <a:lumMod val="10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a:noFill/>
    </a:ln>
    <a:effectLst/>
  </c:spPr>
  <c:txPr>
    <a:bodyPr/>
    <a:lstStyle/>
    <a:p>
      <a:pPr>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951322325667778E-2"/>
          <c:y val="6.3815384747907697E-2"/>
          <c:w val="0.32213044607006647"/>
          <c:h val="0.9013883614807755"/>
        </c:manualLayout>
      </c:layout>
      <c:pieChart>
        <c:varyColors val="1"/>
        <c:ser>
          <c:idx val="0"/>
          <c:order val="0"/>
          <c:tx>
            <c:strRef>
              <c:f>Sheet1!$B$1</c:f>
              <c:strCache>
                <c:ptCount val="1"/>
                <c:pt idx="0">
                  <c:v>%</c:v>
                </c:pt>
              </c:strCache>
            </c:strRef>
          </c:tx>
          <c:spPr>
            <a:solidFill>
              <a:schemeClr val="accent1"/>
            </a:solidFill>
            <a:ln>
              <a:solidFill>
                <a:schemeClr val="bg1"/>
              </a:solidFill>
            </a:ln>
            <a:effectLst/>
          </c:spPr>
          <c:dPt>
            <c:idx val="0"/>
            <c:bubble3D val="0"/>
            <c:spPr>
              <a:solidFill>
                <a:srgbClr val="0070A8"/>
              </a:solidFill>
              <a:ln>
                <a:solidFill>
                  <a:schemeClr val="bg1"/>
                </a:solidFill>
              </a:ln>
              <a:effectLst/>
            </c:spPr>
            <c:extLst>
              <c:ext xmlns:c16="http://schemas.microsoft.com/office/drawing/2014/chart" uri="{C3380CC4-5D6E-409C-BE32-E72D297353CC}">
                <c16:uniqueId val="{00000000-D253-42A9-A481-76C8BEF80DFC}"/>
              </c:ext>
            </c:extLst>
          </c:dPt>
          <c:dPt>
            <c:idx val="1"/>
            <c:bubble3D val="0"/>
            <c:spPr>
              <a:solidFill>
                <a:schemeClr val="bg2">
                  <a:lumMod val="75000"/>
                </a:schemeClr>
              </a:solidFill>
              <a:ln>
                <a:solidFill>
                  <a:schemeClr val="bg1"/>
                </a:solidFill>
              </a:ln>
              <a:effectLst/>
            </c:spPr>
            <c:extLst>
              <c:ext xmlns:c16="http://schemas.microsoft.com/office/drawing/2014/chart" uri="{C3380CC4-5D6E-409C-BE32-E72D297353CC}">
                <c16:uniqueId val="{00000001-D253-42A9-A481-76C8BEF80DFC}"/>
              </c:ext>
            </c:extLst>
          </c:dPt>
          <c:dPt>
            <c:idx val="2"/>
            <c:bubble3D val="0"/>
            <c:spPr>
              <a:solidFill>
                <a:srgbClr val="BE1818"/>
              </a:solidFill>
              <a:ln>
                <a:solidFill>
                  <a:schemeClr val="bg1"/>
                </a:solidFill>
              </a:ln>
              <a:effectLst/>
            </c:spPr>
            <c:extLst>
              <c:ext xmlns:c16="http://schemas.microsoft.com/office/drawing/2014/chart" uri="{C3380CC4-5D6E-409C-BE32-E72D297353CC}">
                <c16:uniqueId val="{00000002-D253-42A9-A481-76C8BEF80DFC}"/>
              </c:ext>
            </c:extLst>
          </c:dPt>
          <c:dPt>
            <c:idx val="3"/>
            <c:bubble3D val="0"/>
            <c:spPr>
              <a:solidFill>
                <a:schemeClr val="accent4"/>
              </a:solidFill>
              <a:ln>
                <a:solidFill>
                  <a:schemeClr val="bg1"/>
                </a:solidFill>
              </a:ln>
              <a:effectLst/>
            </c:spPr>
            <c:extLst>
              <c:ext xmlns:c16="http://schemas.microsoft.com/office/drawing/2014/chart" uri="{C3380CC4-5D6E-409C-BE32-E72D297353CC}">
                <c16:uniqueId val="{00000006-D253-42A9-A481-76C8BEF80DFC}"/>
              </c:ext>
            </c:extLst>
          </c:dPt>
          <c:dPt>
            <c:idx val="4"/>
            <c:bubble3D val="0"/>
            <c:spPr>
              <a:solidFill>
                <a:schemeClr val="accent5"/>
              </a:solidFill>
              <a:ln>
                <a:solidFill>
                  <a:schemeClr val="bg1"/>
                </a:solidFill>
              </a:ln>
              <a:effectLst/>
            </c:spPr>
            <c:extLst>
              <c:ext xmlns:c16="http://schemas.microsoft.com/office/drawing/2014/chart" uri="{C3380CC4-5D6E-409C-BE32-E72D297353CC}">
                <c16:uniqueId val="{00000007-D253-42A9-A481-76C8BEF80DFC}"/>
              </c:ext>
            </c:extLst>
          </c:dPt>
          <c:dPt>
            <c:idx val="5"/>
            <c:bubble3D val="0"/>
            <c:spPr>
              <a:solidFill>
                <a:schemeClr val="accent6"/>
              </a:solidFill>
              <a:ln>
                <a:solidFill>
                  <a:schemeClr val="bg1"/>
                </a:solidFill>
              </a:ln>
              <a:effectLst/>
            </c:spPr>
            <c:extLst>
              <c:ext xmlns:c16="http://schemas.microsoft.com/office/drawing/2014/chart" uri="{C3380CC4-5D6E-409C-BE32-E72D297353CC}">
                <c16:uniqueId val="{00000003-D253-42A9-A481-76C8BEF80DFC}"/>
              </c:ext>
            </c:extLst>
          </c:dPt>
          <c:dPt>
            <c:idx val="6"/>
            <c:bubble3D val="0"/>
            <c:spPr>
              <a:solidFill>
                <a:srgbClr val="004365"/>
              </a:solidFill>
              <a:ln>
                <a:solidFill>
                  <a:schemeClr val="bg1"/>
                </a:solidFill>
              </a:ln>
              <a:effectLst/>
            </c:spPr>
            <c:extLst>
              <c:ext xmlns:c16="http://schemas.microsoft.com/office/drawing/2014/chart" uri="{C3380CC4-5D6E-409C-BE32-E72D297353CC}">
                <c16:uniqueId val="{00000004-D253-42A9-A481-76C8BEF80DFC}"/>
              </c:ext>
            </c:extLst>
          </c:dPt>
          <c:dLbls>
            <c:dLbl>
              <c:idx val="0"/>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D253-42A9-A481-76C8BEF80DFC}"/>
                </c:ext>
              </c:extLst>
            </c:dLbl>
            <c:dLbl>
              <c:idx val="1"/>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253-42A9-A481-76C8BEF80DFC}"/>
                </c:ext>
              </c:extLst>
            </c:dLbl>
            <c:dLbl>
              <c:idx val="2"/>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D253-42A9-A481-76C8BEF80DFC}"/>
                </c:ext>
              </c:extLst>
            </c:dLbl>
            <c:dLbl>
              <c:idx val="5"/>
              <c:tx>
                <c:rich>
                  <a:bodyPr/>
                  <a:lstStyle/>
                  <a:p>
                    <a:fld id="{0A6B0133-2D5C-4F0D-82C1-060BC9331B03}" type="VALUE">
                      <a:rPr lang="en-US"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D253-42A9-A481-76C8BEF80DFC}"/>
                </c:ext>
              </c:extLst>
            </c:dLbl>
            <c:dLbl>
              <c:idx val="6"/>
              <c:layout>
                <c:manualLayout>
                  <c:x val="4.0136186017719629E-2"/>
                  <c:y val="0.15487934628947084"/>
                </c:manualLayout>
              </c:layout>
              <c:tx>
                <c:rich>
                  <a:bodyPr/>
                  <a:lstStyle/>
                  <a:p>
                    <a:fld id="{0A6B0133-2D5C-4F0D-82C1-060BC9331B03}" type="VALUE">
                      <a:rPr lang="en-US" smtClean="0">
                        <a:solidFill>
                          <a:schemeClr val="bg1"/>
                        </a:solidFill>
                      </a:rPr>
                      <a:pPr/>
                      <a:t>[VALUE]</a:t>
                    </a:fld>
                    <a:endParaRPr lang="en-GB"/>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D253-42A9-A481-76C8BEF80DFC}"/>
                </c:ext>
              </c:extLst>
            </c:dLbl>
            <c:spPr>
              <a:noFill/>
              <a:ln>
                <a:noFill/>
              </a:ln>
              <a:effectLst/>
            </c:spPr>
            <c:txPr>
              <a:bodyPr/>
              <a:lstStyle/>
              <a:p>
                <a:pPr>
                  <a:defRPr sz="900">
                    <a:solidFill>
                      <a:schemeClr val="bg1"/>
                    </a:solidFill>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extLst>
          </c:dLbls>
          <c:cat>
            <c:strRef>
              <c:f>Sheet1!$A$2:$A$8</c:f>
              <c:strCache>
                <c:ptCount val="7"/>
                <c:pt idx="0">
                  <c:v>Earth &amp; Environmental Sciences</c:v>
                </c:pt>
                <c:pt idx="1">
                  <c:v>Physical sciences (incl. Chem. &amp; Maths)</c:v>
                </c:pt>
                <c:pt idx="2">
                  <c:v>Biomedical sciences</c:v>
                </c:pt>
                <c:pt idx="3">
                  <c:v>Computer Science and Engineering</c:v>
                </c:pt>
                <c:pt idx="4">
                  <c:v>Clinical, Health &amp; Translational Sciences</c:v>
                </c:pt>
                <c:pt idx="5">
                  <c:v>Humanities &amp; Social Sciences</c:v>
                </c:pt>
                <c:pt idx="6">
                  <c:v>Other</c:v>
                </c:pt>
              </c:strCache>
            </c:strRef>
          </c:cat>
          <c:val>
            <c:numRef>
              <c:f>Sheet1!$B$2:$B$8</c:f>
              <c:numCache>
                <c:formatCode>0%</c:formatCode>
                <c:ptCount val="7"/>
                <c:pt idx="0">
                  <c:v>8.1632653061220001E-2</c:v>
                </c:pt>
                <c:pt idx="1">
                  <c:v>0.18367346938779999</c:v>
                </c:pt>
                <c:pt idx="2">
                  <c:v>0.1400742115028</c:v>
                </c:pt>
                <c:pt idx="3">
                  <c:v>0.10575139146570001</c:v>
                </c:pt>
                <c:pt idx="4">
                  <c:v>0.20593692022259999</c:v>
                </c:pt>
                <c:pt idx="5">
                  <c:v>0.18923933209650001</c:v>
                </c:pt>
                <c:pt idx="6">
                  <c:v>9.3692022263449998E-2</c:v>
                </c:pt>
              </c:numCache>
            </c:numRef>
          </c:val>
          <c:extLst>
            <c:ext xmlns:c16="http://schemas.microsoft.com/office/drawing/2014/chart" uri="{C3380CC4-5D6E-409C-BE32-E72D297353CC}">
              <c16:uniqueId val="{00000005-D253-42A9-A481-76C8BEF80DFC}"/>
            </c:ext>
          </c:extLst>
        </c:ser>
        <c:dLbls>
          <c:showLegendKey val="0"/>
          <c:showVal val="0"/>
          <c:showCatName val="0"/>
          <c:showSerName val="0"/>
          <c:showPercent val="0"/>
          <c:showBubbleSize val="0"/>
          <c:showLeaderLines val="0"/>
        </c:dLbls>
        <c:firstSliceAng val="0"/>
      </c:pieChart>
    </c:plotArea>
    <c:legend>
      <c:legendPos val="r"/>
      <c:layout>
        <c:manualLayout>
          <c:xMode val="edge"/>
          <c:yMode val="edge"/>
          <c:x val="0.39595067586218219"/>
          <c:y val="0.11890655247257582"/>
          <c:w val="0.58502918833944051"/>
          <c:h val="0.75458416298557485"/>
        </c:manualLayout>
      </c:layout>
      <c:overlay val="0"/>
      <c:spPr>
        <a:noFill/>
        <a:ln>
          <a:noFill/>
        </a:ln>
        <a:effectLst/>
      </c:spPr>
      <c:txPr>
        <a:bodyPr rot="0" vert="horz"/>
        <a:lstStyle/>
        <a:p>
          <a:pPr>
            <a:defRPr sz="900">
              <a:solidFill>
                <a:schemeClr val="bg2">
                  <a:lumMod val="10000"/>
                </a:schemeClr>
              </a:solidFill>
            </a:defRPr>
          </a:pPr>
          <a:endParaRPr lang="en-US"/>
        </a:p>
      </c:txPr>
    </c:legend>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a:noFill/>
    </a:ln>
    <a:effectLst/>
  </c:spPr>
  <c:txPr>
    <a:bodyPr/>
    <a:lstStyle/>
    <a:p>
      <a:pPr>
        <a:defRPr>
          <a:latin typeface="Calibri" panose="020F0502020204030204" pitchFamily="34" charset="0"/>
          <a:ea typeface="Calibri" panose="020F0502020204030204" pitchFamily="34" charset="0"/>
          <a:cs typeface="Calibri" panose="020F050202020403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6700895699211551"/>
          <c:y val="0.10144567678020855"/>
          <c:w val="0.4329911043734575"/>
          <c:h val="0.76814418443528087"/>
        </c:manualLayout>
      </c:layout>
      <c:barChart>
        <c:barDir val="bar"/>
        <c:grouping val="stacked"/>
        <c:varyColors val="0"/>
        <c:ser>
          <c:idx val="0"/>
          <c:order val="0"/>
          <c:tx>
            <c:strRef>
              <c:f>Sheet1!$B$1</c:f>
              <c:strCache>
                <c:ptCount val="1"/>
                <c:pt idx="0">
                  <c:v>Extremely important</c:v>
                </c:pt>
              </c:strCache>
            </c:strRef>
          </c:tx>
          <c:spPr>
            <a:solidFill>
              <a:srgbClr val="005885"/>
            </a:solidFill>
            <a:ln>
              <a:noFill/>
            </a:ln>
            <a:effectLst/>
          </c:spPr>
          <c:invertIfNegative val="0"/>
          <c:dLbls>
            <c:dLbl>
              <c:idx val="0"/>
              <c:tx>
                <c:rich>
                  <a:bodyPr/>
                  <a:lstStyle/>
                  <a:p>
                    <a:fld id="{B35F9810-B46A-4EF7-B80A-CE4DDA847586}"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0E09-4759-81BA-F2F71679EDBF}"/>
                </c:ext>
              </c:extLst>
            </c:dLbl>
            <c:dLbl>
              <c:idx val="1"/>
              <c:tx>
                <c:rich>
                  <a:bodyPr/>
                  <a:lstStyle/>
                  <a:p>
                    <a:fld id="{C4F25DE9-4889-41C4-9054-06A870C86448}"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0E09-4759-81BA-F2F71679EDBF}"/>
                </c:ext>
              </c:extLst>
            </c:dLbl>
            <c:dLbl>
              <c:idx val="2"/>
              <c:tx>
                <c:rich>
                  <a:bodyPr/>
                  <a:lstStyle/>
                  <a:p>
                    <a:fld id="{8B40F5C3-BCDB-4908-BF11-3C2434788070}"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0E09-4759-81BA-F2F71679EDBF}"/>
                </c:ext>
              </c:extLst>
            </c:dLbl>
            <c:dLbl>
              <c:idx val="3"/>
              <c:tx>
                <c:rich>
                  <a:bodyPr/>
                  <a:lstStyle/>
                  <a:p>
                    <a:fld id="{564998F6-912C-4C35-B644-A22902431C2C}"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E09-4759-81BA-F2F71679EDBF}"/>
                </c:ext>
              </c:extLst>
            </c:dLbl>
            <c:dLbl>
              <c:idx val="4"/>
              <c:tx>
                <c:rich>
                  <a:bodyPr/>
                  <a:lstStyle/>
                  <a:p>
                    <a:fld id="{EC7800DA-BF38-4F69-A7A4-26B5CAE6C416}"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0E09-4759-81BA-F2F71679EDBF}"/>
                </c:ext>
              </c:extLst>
            </c:dLbl>
            <c:dLbl>
              <c:idx val="5"/>
              <c:tx>
                <c:rich>
                  <a:bodyPr/>
                  <a:lstStyle/>
                  <a:p>
                    <a:fld id="{B9F91D62-0388-4FDE-9159-6C4E9142677C}"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3-0E09-4759-81BA-F2F71679EDBF}"/>
                </c:ext>
              </c:extLst>
            </c:dLbl>
            <c:dLbl>
              <c:idx val="6"/>
              <c:tx>
                <c:rich>
                  <a:bodyPr/>
                  <a:lstStyle/>
                  <a:p>
                    <a:fld id="{D23E082B-512D-47FD-978F-1F8BFB029A6C}"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2-0E09-4759-81BA-F2F71679EDBF}"/>
                </c:ext>
              </c:extLst>
            </c:dLbl>
            <c:dLbl>
              <c:idx val="7"/>
              <c:tx>
                <c:rich>
                  <a:bodyPr/>
                  <a:lstStyle/>
                  <a:p>
                    <a:fld id="{4B2DCB2D-7745-4677-86B3-9F2E3C649F04}"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0E09-4759-81BA-F2F71679EDBF}"/>
                </c:ext>
              </c:extLst>
            </c:dLbl>
            <c:dLbl>
              <c:idx val="8"/>
              <c:tx>
                <c:rich>
                  <a:bodyPr/>
                  <a:lstStyle/>
                  <a:p>
                    <a:fld id="{111BB963-8F39-41FE-92F4-C252D8F0A0C4}"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0E09-4759-81BA-F2F71679EDBF}"/>
                </c:ext>
              </c:extLst>
            </c:dLbl>
            <c:dLbl>
              <c:idx val="9"/>
              <c:tx>
                <c:rich>
                  <a:bodyPr/>
                  <a:lstStyle/>
                  <a:p>
                    <a:fld id="{519DBD0D-5318-42E1-9A1A-AB6B71FEAABC}"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0E09-4759-81BA-F2F71679EDBF}"/>
                </c:ext>
              </c:extLst>
            </c:dLbl>
            <c:dLbl>
              <c:idx val="10"/>
              <c:tx>
                <c:rich>
                  <a:bodyPr/>
                  <a:lstStyle/>
                  <a:p>
                    <a:fld id="{25E54739-FB1F-4B2B-B8A4-6217B7B553A9}"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0E09-4759-81BA-F2F71679EDBF}"/>
                </c:ext>
              </c:extLst>
            </c:dLbl>
            <c:dLbl>
              <c:idx val="11"/>
              <c:tx>
                <c:rich>
                  <a:bodyPr/>
                  <a:lstStyle/>
                  <a:p>
                    <a:fld id="{550D1C05-C324-4C0E-AC50-155797680308}"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E09-4759-81BA-F2F71679EDBF}"/>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Sheet1!$A$2:$A$13</c:f>
              <c:strCache>
                <c:ptCount val="12"/>
                <c:pt idx="0">
                  <c:v>Adhering to published &amp; validated protocols</c:v>
                </c:pt>
                <c:pt idx="1">
                  <c:v>Data management planning</c:v>
                </c:pt>
                <c:pt idx="2">
                  <c:v>Sharing data and/or code openly</c:v>
                </c:pt>
                <c:pt idx="3">
                  <c:v>Statistical methods</c:v>
                </c:pt>
                <c:pt idx="4">
                  <c:v>Making protocols openly available</c:v>
                </c:pt>
                <c:pt idx="5">
                  <c:v>Research project design</c:v>
                </c:pt>
                <c:pt idx="6">
                  <c:v>Sharing negative results publicly</c:v>
                </c:pt>
                <c:pt idx="7">
                  <c:v>Consideration for  participants and subjects</c:v>
                </c:pt>
                <c:pt idx="8">
                  <c:v>Detailing research methods &amp; procedures</c:v>
                </c:pt>
                <c:pt idx="9">
                  <c:v>Reporting research transparently</c:v>
                </c:pt>
                <c:pt idx="10">
                  <c:v>Acknowledging the work of others</c:v>
                </c:pt>
                <c:pt idx="11">
                  <c:v>Declaring conflicts of interest</c:v>
                </c:pt>
              </c:strCache>
            </c:strRef>
          </c:cat>
          <c:val>
            <c:numRef>
              <c:f>Sheet1!$B$2:$B$13</c:f>
              <c:numCache>
                <c:formatCode>0%</c:formatCode>
                <c:ptCount val="12"/>
                <c:pt idx="0">
                  <c:v>0.2635135135135</c:v>
                </c:pt>
                <c:pt idx="1">
                  <c:v>0.3027027027027</c:v>
                </c:pt>
                <c:pt idx="2">
                  <c:v>0.32027027027029997</c:v>
                </c:pt>
                <c:pt idx="3">
                  <c:v>0.33108108108110001</c:v>
                </c:pt>
                <c:pt idx="4">
                  <c:v>0.3945945945946</c:v>
                </c:pt>
                <c:pt idx="5">
                  <c:v>0.41486486486489998</c:v>
                </c:pt>
                <c:pt idx="6">
                  <c:v>0.46216216216220002</c:v>
                </c:pt>
                <c:pt idx="7">
                  <c:v>0.55675675675680003</c:v>
                </c:pt>
                <c:pt idx="8">
                  <c:v>0.62702702702699997</c:v>
                </c:pt>
                <c:pt idx="9">
                  <c:v>0.69324324324319997</c:v>
                </c:pt>
                <c:pt idx="10">
                  <c:v>0.69729729729729995</c:v>
                </c:pt>
                <c:pt idx="11">
                  <c:v>0.71216216216219996</c:v>
                </c:pt>
              </c:numCache>
            </c:numRef>
          </c:val>
          <c:extLst xmlns:mc="http://schemas.openxmlformats.org/markup-compatibility/2006" xmlns:c14="http://schemas.microsoft.com/office/drawing/2007/8/2/chart" xmlns:c15="http://schemas.microsoft.com/office/drawing/2012/chart" xmlns:c16="http://schemas.microsoft.com/office/drawing/2014/chart" xmlns:c16r3="http://schemas.microsoft.com/office/drawing/2017/03/chart">
            <c:ext xmlns:c16="http://schemas.microsoft.com/office/drawing/2014/chart" uri="{C3380CC4-5D6E-409C-BE32-E72D297353CC}">
              <c16:uniqueId val="{0000000A-0E09-4759-81BA-F2F71679EDBF}"/>
            </c:ext>
          </c:extLst>
        </c:ser>
        <c:ser>
          <c:idx val="1"/>
          <c:order val="1"/>
          <c:tx>
            <c:strRef>
              <c:f>Sheet1!$C$1</c:f>
              <c:strCache>
                <c:ptCount val="1"/>
                <c:pt idx="0">
                  <c:v>Very important</c:v>
                </c:pt>
              </c:strCache>
            </c:strRef>
          </c:tx>
          <c:spPr>
            <a:solidFill>
              <a:srgbClr val="95ACC7"/>
            </a:solidFill>
            <a:ln>
              <a:noFill/>
            </a:ln>
            <a:effectLst/>
          </c:spPr>
          <c:invertIfNegative val="0"/>
          <c:dLbls>
            <c:dLbl>
              <c:idx val="0"/>
              <c:tx>
                <c:rich>
                  <a:bodyPr/>
                  <a:lstStyle/>
                  <a:p>
                    <a:fld id="{ED1A310B-DB83-489B-B49D-14D0E3EC5BE1}"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0D6E-459E-8A5F-F0E2C18B8E93}"/>
                </c:ext>
              </c:extLst>
            </c:dLbl>
            <c:dLbl>
              <c:idx val="1"/>
              <c:tx>
                <c:rich>
                  <a:bodyPr/>
                  <a:lstStyle/>
                  <a:p>
                    <a:fld id="{FDE1EFCC-3A45-42BC-BF1B-59404876A202}" type="VALUE">
                      <a:rPr lang="en-US">
                        <a:solidFill>
                          <a:schemeClr val="bg1"/>
                        </a:solidFill>
                      </a:rPr>
                      <a:pPr/>
                      <a:t>[VALUE]</a:t>
                    </a:fld>
                    <a:endParaRPr lang="en-GB"/>
                  </a:p>
                </c:rich>
              </c:tx>
              <c:dLblPos val="inBase"/>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A-0D6E-459E-8A5F-F0E2C18B8E93}"/>
                </c:ext>
              </c:extLst>
            </c:dLbl>
            <c:dLbl>
              <c:idx val="2"/>
              <c:tx>
                <c:rich>
                  <a:bodyPr/>
                  <a:lstStyle/>
                  <a:p>
                    <a:fld id="{506D06B4-362A-4D5C-B470-2B1E18C87B1A}"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0D6E-459E-8A5F-F0E2C18B8E93}"/>
                </c:ext>
              </c:extLst>
            </c:dLbl>
            <c:dLbl>
              <c:idx val="3"/>
              <c:tx>
                <c:rich>
                  <a:bodyPr/>
                  <a:lstStyle/>
                  <a:p>
                    <a:fld id="{F79E9386-46DF-4606-A6DB-82C4EEC009F4}"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0D6E-459E-8A5F-F0E2C18B8E93}"/>
                </c:ext>
              </c:extLst>
            </c:dLbl>
            <c:dLbl>
              <c:idx val="4"/>
              <c:tx>
                <c:rich>
                  <a:bodyPr/>
                  <a:lstStyle/>
                  <a:p>
                    <a:fld id="{D8AE0ED0-63DD-498D-8033-56B2259B6906}"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0D6E-459E-8A5F-F0E2C18B8E93}"/>
                </c:ext>
              </c:extLst>
            </c:dLbl>
            <c:dLbl>
              <c:idx val="5"/>
              <c:tx>
                <c:rich>
                  <a:bodyPr/>
                  <a:lstStyle/>
                  <a:p>
                    <a:fld id="{8BB6FAA7-A2B2-4B8F-A5BC-A40D26A9C995}"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0D6E-459E-8A5F-F0E2C18B8E93}"/>
                </c:ext>
              </c:extLst>
            </c:dLbl>
            <c:dLbl>
              <c:idx val="6"/>
              <c:tx>
                <c:rich>
                  <a:bodyPr/>
                  <a:lstStyle/>
                  <a:p>
                    <a:fld id="{DD17E064-D609-430D-BDD0-7D330033098B}"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0D6E-459E-8A5F-F0E2C18B8E93}"/>
                </c:ext>
              </c:extLst>
            </c:dLbl>
            <c:dLbl>
              <c:idx val="7"/>
              <c:tx>
                <c:rich>
                  <a:bodyPr/>
                  <a:lstStyle/>
                  <a:p>
                    <a:fld id="{859E950C-A576-4BE9-8B47-F8FD1F500D57}"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D6E-459E-8A5F-F0E2C18B8E93}"/>
                </c:ext>
              </c:extLst>
            </c:dLbl>
            <c:dLbl>
              <c:idx val="8"/>
              <c:tx>
                <c:rich>
                  <a:bodyPr/>
                  <a:lstStyle/>
                  <a:p>
                    <a:fld id="{121F37D8-6E69-4AFF-886C-165DCA0C4B68}"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0D6E-459E-8A5F-F0E2C18B8E93}"/>
                </c:ext>
              </c:extLst>
            </c:dLbl>
            <c:dLbl>
              <c:idx val="9"/>
              <c:tx>
                <c:rich>
                  <a:bodyPr/>
                  <a:lstStyle/>
                  <a:p>
                    <a:fld id="{78EBBF78-7793-4D71-98DE-813EA6AC02BD}"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D6E-459E-8A5F-F0E2C18B8E93}"/>
                </c:ext>
              </c:extLst>
            </c:dLbl>
            <c:dLbl>
              <c:idx val="10"/>
              <c:tx>
                <c:rich>
                  <a:bodyPr/>
                  <a:lstStyle/>
                  <a:p>
                    <a:fld id="{5936C019-D344-4A9D-BE13-F02F035BD935}"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0D6E-459E-8A5F-F0E2C18B8E93}"/>
                </c:ext>
              </c:extLst>
            </c:dLbl>
            <c:dLbl>
              <c:idx val="11"/>
              <c:tx>
                <c:rich>
                  <a:bodyPr/>
                  <a:lstStyle/>
                  <a:p>
                    <a:fld id="{67E385A2-7EE2-477D-905A-283883D35B38}"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C-0D6E-459E-8A5F-F0E2C18B8E93}"/>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Sheet1!$A$2:$A$13</c:f>
              <c:strCache>
                <c:ptCount val="12"/>
                <c:pt idx="0">
                  <c:v>Adhering to published &amp; validated protocols</c:v>
                </c:pt>
                <c:pt idx="1">
                  <c:v>Data management planning</c:v>
                </c:pt>
                <c:pt idx="2">
                  <c:v>Sharing data and/or code openly</c:v>
                </c:pt>
                <c:pt idx="3">
                  <c:v>Statistical methods</c:v>
                </c:pt>
                <c:pt idx="4">
                  <c:v>Making protocols openly available</c:v>
                </c:pt>
                <c:pt idx="5">
                  <c:v>Research project design</c:v>
                </c:pt>
                <c:pt idx="6">
                  <c:v>Sharing negative results publicly</c:v>
                </c:pt>
                <c:pt idx="7">
                  <c:v>Consideration for  participants and subjects</c:v>
                </c:pt>
                <c:pt idx="8">
                  <c:v>Detailing research methods &amp; procedures</c:v>
                </c:pt>
                <c:pt idx="9">
                  <c:v>Reporting research transparently</c:v>
                </c:pt>
                <c:pt idx="10">
                  <c:v>Acknowledging the work of others</c:v>
                </c:pt>
                <c:pt idx="11">
                  <c:v>Declaring conflicts of interest</c:v>
                </c:pt>
              </c:strCache>
            </c:strRef>
          </c:cat>
          <c:val>
            <c:numRef>
              <c:f>Sheet1!$C$2:$C$13</c:f>
              <c:numCache>
                <c:formatCode>0%</c:formatCode>
                <c:ptCount val="12"/>
                <c:pt idx="0">
                  <c:v>0.34729729729730002</c:v>
                </c:pt>
                <c:pt idx="1">
                  <c:v>0.41891891891889999</c:v>
                </c:pt>
                <c:pt idx="2">
                  <c:v>0.39324324324319998</c:v>
                </c:pt>
                <c:pt idx="3">
                  <c:v>0.37027027027030002</c:v>
                </c:pt>
                <c:pt idx="4">
                  <c:v>0.38918918918919998</c:v>
                </c:pt>
                <c:pt idx="5">
                  <c:v>0.41081081081080001</c:v>
                </c:pt>
                <c:pt idx="6">
                  <c:v>0.35270270270269999</c:v>
                </c:pt>
                <c:pt idx="7">
                  <c:v>0.2891891891892</c:v>
                </c:pt>
                <c:pt idx="8">
                  <c:v>0.30945945945949999</c:v>
                </c:pt>
                <c:pt idx="9">
                  <c:v>0.23918918918920001</c:v>
                </c:pt>
                <c:pt idx="10">
                  <c:v>0.21621621621619999</c:v>
                </c:pt>
                <c:pt idx="11">
                  <c:v>0.2189189189189</c:v>
                </c:pt>
              </c:numCache>
            </c:numRef>
          </c:val>
          <c:extLst>
            <c:ext xmlns:c16="http://schemas.microsoft.com/office/drawing/2014/chart" uri="{C3380CC4-5D6E-409C-BE32-E72D297353CC}">
              <c16:uniqueId val="{00000001-0D6E-459E-8A5F-F0E2C18B8E93}"/>
            </c:ext>
          </c:extLst>
        </c:ser>
        <c:dLbls>
          <c:dLblPos val="inBase"/>
          <c:showLegendKey val="0"/>
          <c:showVal val="1"/>
          <c:showCatName val="0"/>
          <c:showSerName val="0"/>
          <c:showPercent val="0"/>
          <c:showBubbleSize val="0"/>
        </c:dLbls>
        <c:gapWidth val="65"/>
        <c:overlap val="100"/>
        <c:axId val="1"/>
        <c:axId val="2"/>
      </c:barChart>
      <c:catAx>
        <c:axId val="1"/>
        <c:scaling>
          <c:orientation val="minMax"/>
        </c:scaling>
        <c:delete val="0"/>
        <c:axPos val="l"/>
        <c:numFmt formatCode="General" sourceLinked="0"/>
        <c:majorTickMark val="none"/>
        <c:minorTickMark val="none"/>
        <c:tickLblPos val="nextTo"/>
        <c:spPr>
          <a:noFill/>
          <a:ln w="9525" cap="flat" cmpd="sng" algn="ctr">
            <a:solidFill>
              <a:srgbClr val="D9D9D9"/>
            </a:solidFill>
            <a:prstDash val="solid"/>
            <a:round/>
          </a:ln>
          <a:effectLst/>
        </c:spPr>
        <c:txPr>
          <a:bodyPr rot="0" spcFirstLastPara="1" vertOverflow="ellipsis" wrap="square" anchor="ctr" anchorCtr="1"/>
          <a:lstStyle/>
          <a:p>
            <a:pPr>
              <a:defRPr sz="9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r"/>
        <c:lblOffset val="100"/>
        <c:noMultiLvlLbl val="0"/>
      </c:catAx>
      <c:valAx>
        <c:axId val="2"/>
        <c:scaling>
          <c:orientation val="minMax"/>
          <c:max val="1"/>
        </c:scaling>
        <c:delete val="1"/>
        <c:axPos val="b"/>
        <c:numFmt formatCode="0%" sourceLinked="0"/>
        <c:majorTickMark val="none"/>
        <c:minorTickMark val="none"/>
        <c:tickLblPos val="nextTo"/>
        <c:crossAx val="1"/>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xmlns:c16r3="http://schemas.microsoft.com/office/drawing/2017/03/chart" xmlns:c14="http://schemas.microsoft.com/office/drawing/2007/8/2/chart" xmlns:mc="http://schemas.openxmlformats.org/markup-compatibility/2006" xmlns:c15="http://schemas.microsoft.com/office/drawing/2012/chart" xmlns:c16="http://schemas.microsoft.com/office/drawing/2014/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w="9525" cap="flat" cmpd="sng" algn="ctr">
      <a:noFill/>
      <a:prstDash val="soli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498194454710327E-2"/>
          <c:y val="0.3092703322463079"/>
          <c:w val="0.90679776285922098"/>
          <c:h val="0.66995634889341427"/>
        </c:manualLayout>
      </c:layout>
      <c:barChart>
        <c:barDir val="bar"/>
        <c:grouping val="stacked"/>
        <c:varyColors val="0"/>
        <c:ser>
          <c:idx val="0"/>
          <c:order val="0"/>
          <c:tx>
            <c:strRef>
              <c:f>Sheet1!$B$1</c:f>
              <c:strCache>
                <c:ptCount val="1"/>
                <c:pt idx="0">
                  <c:v>Extremely well</c:v>
                </c:pt>
              </c:strCache>
            </c:strRef>
          </c:tx>
          <c:spPr>
            <a:solidFill>
              <a:srgbClr val="005885"/>
            </a:solidFill>
            <a:ln>
              <a:noFill/>
            </a:ln>
            <a:effectLst/>
          </c:spPr>
          <c:invertIfNegative val="0"/>
          <c:dLbls>
            <c:dLbl>
              <c:idx val="0"/>
              <c:tx>
                <c:rich>
                  <a:bodyPr/>
                  <a:lstStyle/>
                  <a:p>
                    <a:fld id="{B35F9810-B46A-4EF7-B80A-CE4DDA847586}"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9BBC-4204-A547-8B5481582F72}"/>
                </c:ext>
              </c:extLst>
            </c:dLbl>
            <c:dLbl>
              <c:idx val="1"/>
              <c:tx>
                <c:rich>
                  <a:bodyPr/>
                  <a:lstStyle/>
                  <a:p>
                    <a:fld id="{C4F25DE9-4889-41C4-9054-06A870C86448}"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9BBC-4204-A547-8B5481582F72}"/>
                </c:ext>
              </c:extLst>
            </c:dLbl>
            <c:dLbl>
              <c:idx val="2"/>
              <c:tx>
                <c:rich>
                  <a:bodyPr/>
                  <a:lstStyle/>
                  <a:p>
                    <a:fld id="{8B40F5C3-BCDB-4908-BF11-3C2434788070}"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9BBC-4204-A547-8B5481582F72}"/>
                </c:ext>
              </c:extLst>
            </c:dLbl>
            <c:dLbl>
              <c:idx val="3"/>
              <c:tx>
                <c:rich>
                  <a:bodyPr/>
                  <a:lstStyle/>
                  <a:p>
                    <a:fld id="{564998F6-912C-4C35-B644-A22902431C2C}"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9BBC-4204-A547-8B5481582F72}"/>
                </c:ext>
              </c:extLst>
            </c:dLbl>
            <c:dLbl>
              <c:idx val="4"/>
              <c:tx>
                <c:rich>
                  <a:bodyPr/>
                  <a:lstStyle/>
                  <a:p>
                    <a:fld id="{EC7800DA-BF38-4F69-A7A4-26B5CAE6C416}"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9BBC-4204-A547-8B5481582F72}"/>
                </c:ext>
              </c:extLst>
            </c:dLbl>
            <c:dLbl>
              <c:idx val="5"/>
              <c:tx>
                <c:rich>
                  <a:bodyPr/>
                  <a:lstStyle/>
                  <a:p>
                    <a:fld id="{B9F91D62-0388-4FDE-9159-6C4E9142677C}"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9BBC-4204-A547-8B5481582F72}"/>
                </c:ext>
              </c:extLst>
            </c:dLbl>
            <c:dLbl>
              <c:idx val="6"/>
              <c:tx>
                <c:rich>
                  <a:bodyPr/>
                  <a:lstStyle/>
                  <a:p>
                    <a:fld id="{D23E082B-512D-47FD-978F-1F8BFB029A6C}"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9BBC-4204-A547-8B5481582F72}"/>
                </c:ext>
              </c:extLst>
            </c:dLbl>
            <c:dLbl>
              <c:idx val="7"/>
              <c:tx>
                <c:rich>
                  <a:bodyPr/>
                  <a:lstStyle/>
                  <a:p>
                    <a:fld id="{4B2DCB2D-7745-4677-86B3-9F2E3C649F04}"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9BBC-4204-A547-8B5481582F72}"/>
                </c:ext>
              </c:extLst>
            </c:dLbl>
            <c:dLbl>
              <c:idx val="8"/>
              <c:tx>
                <c:rich>
                  <a:bodyPr/>
                  <a:lstStyle/>
                  <a:p>
                    <a:fld id="{111BB963-8F39-41FE-92F4-C252D8F0A0C4}"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8-9BBC-4204-A547-8B5481582F72}"/>
                </c:ext>
              </c:extLst>
            </c:dLbl>
            <c:dLbl>
              <c:idx val="9"/>
              <c:tx>
                <c:rich>
                  <a:bodyPr/>
                  <a:lstStyle/>
                  <a:p>
                    <a:fld id="{519DBD0D-5318-42E1-9A1A-AB6B71FEAABC}"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9BBC-4204-A547-8B5481582F72}"/>
                </c:ext>
              </c:extLst>
            </c:dLbl>
            <c:dLbl>
              <c:idx val="10"/>
              <c:tx>
                <c:rich>
                  <a:bodyPr/>
                  <a:lstStyle/>
                  <a:p>
                    <a:fld id="{25E54739-FB1F-4B2B-B8A4-6217B7B553A9}"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A-9BBC-4204-A547-8B5481582F72}"/>
                </c:ext>
              </c:extLst>
            </c:dLbl>
            <c:dLbl>
              <c:idx val="11"/>
              <c:tx>
                <c:rich>
                  <a:bodyPr/>
                  <a:lstStyle/>
                  <a:p>
                    <a:fld id="{550D1C05-C324-4C0E-AC50-155797680308}"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9BBC-4204-A547-8B5481582F72}"/>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Sheet1!$B$2</c:f>
              <c:numCache>
                <c:formatCode>0%</c:formatCode>
                <c:ptCount val="1"/>
                <c:pt idx="0">
                  <c:v>0.2962962962963</c:v>
                </c:pt>
              </c:numCache>
            </c:numRef>
          </c:val>
          <c:extLst xmlns:mc="http://schemas.openxmlformats.org/markup-compatibility/2006" xmlns:c14="http://schemas.microsoft.com/office/drawing/2007/8/2/chart" xmlns:c15="http://schemas.microsoft.com/office/drawing/2012/chart" xmlns:c16="http://schemas.microsoft.com/office/drawing/2014/chart" xmlns:c16r3="http://schemas.microsoft.com/office/drawing/2017/03/chart">
            <c:ext xmlns:c16="http://schemas.microsoft.com/office/drawing/2014/chart" uri="{C3380CC4-5D6E-409C-BE32-E72D297353CC}">
              <c16:uniqueId val="{0000000C-9BBC-4204-A547-8B5481582F72}"/>
            </c:ext>
          </c:extLst>
        </c:ser>
        <c:ser>
          <c:idx val="1"/>
          <c:order val="1"/>
          <c:tx>
            <c:strRef>
              <c:f>Sheet1!$C$1</c:f>
              <c:strCache>
                <c:ptCount val="1"/>
                <c:pt idx="0">
                  <c:v>Very well</c:v>
                </c:pt>
              </c:strCache>
            </c:strRef>
          </c:tx>
          <c:spPr>
            <a:solidFill>
              <a:srgbClr val="7C9BBE"/>
            </a:solidFill>
            <a:ln>
              <a:noFill/>
            </a:ln>
            <a:effectLst/>
          </c:spPr>
          <c:invertIfNegative val="0"/>
          <c:dLbls>
            <c:dLbl>
              <c:idx val="0"/>
              <c:tx>
                <c:rich>
                  <a:bodyPr/>
                  <a:lstStyle/>
                  <a:p>
                    <a:fld id="{ED1A310B-DB83-489B-B49D-14D0E3EC5BE1}"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9BBC-4204-A547-8B5481582F72}"/>
                </c:ext>
              </c:extLst>
            </c:dLbl>
            <c:dLbl>
              <c:idx val="1"/>
              <c:tx>
                <c:rich>
                  <a:bodyPr/>
                  <a:lstStyle/>
                  <a:p>
                    <a:fld id="{FDE1EFCC-3A45-42BC-BF1B-59404876A202}" type="VALUE">
                      <a:rPr lang="en-US">
                        <a:solidFill>
                          <a:schemeClr val="bg1"/>
                        </a:solidFill>
                      </a:rPr>
                      <a:pPr/>
                      <a:t>[VALUE]</a:t>
                    </a:fld>
                    <a:endParaRPr lang="en-GB"/>
                  </a:p>
                </c:rich>
              </c:tx>
              <c:dLblPos val="inBase"/>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E-9BBC-4204-A547-8B5481582F72}"/>
                </c:ext>
              </c:extLst>
            </c:dLbl>
            <c:dLbl>
              <c:idx val="2"/>
              <c:tx>
                <c:rich>
                  <a:bodyPr/>
                  <a:lstStyle/>
                  <a:p>
                    <a:fld id="{506D06B4-362A-4D5C-B470-2B1E18C87B1A}"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F-9BBC-4204-A547-8B5481582F72}"/>
                </c:ext>
              </c:extLst>
            </c:dLbl>
            <c:dLbl>
              <c:idx val="3"/>
              <c:tx>
                <c:rich>
                  <a:bodyPr/>
                  <a:lstStyle/>
                  <a:p>
                    <a:fld id="{F79E9386-46DF-4606-A6DB-82C4EEC009F4}"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0-9BBC-4204-A547-8B5481582F72}"/>
                </c:ext>
              </c:extLst>
            </c:dLbl>
            <c:dLbl>
              <c:idx val="4"/>
              <c:tx>
                <c:rich>
                  <a:bodyPr/>
                  <a:lstStyle/>
                  <a:p>
                    <a:fld id="{D8AE0ED0-63DD-498D-8033-56B2259B6906}"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1-9BBC-4204-A547-8B5481582F72}"/>
                </c:ext>
              </c:extLst>
            </c:dLbl>
            <c:dLbl>
              <c:idx val="5"/>
              <c:tx>
                <c:rich>
                  <a:bodyPr/>
                  <a:lstStyle/>
                  <a:p>
                    <a:fld id="{8BB6FAA7-A2B2-4B8F-A5BC-A40D26A9C995}"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2-9BBC-4204-A547-8B5481582F72}"/>
                </c:ext>
              </c:extLst>
            </c:dLbl>
            <c:dLbl>
              <c:idx val="6"/>
              <c:tx>
                <c:rich>
                  <a:bodyPr/>
                  <a:lstStyle/>
                  <a:p>
                    <a:fld id="{DD17E064-D609-430D-BDD0-7D330033098B}"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3-9BBC-4204-A547-8B5481582F72}"/>
                </c:ext>
              </c:extLst>
            </c:dLbl>
            <c:dLbl>
              <c:idx val="7"/>
              <c:tx>
                <c:rich>
                  <a:bodyPr/>
                  <a:lstStyle/>
                  <a:p>
                    <a:fld id="{859E950C-A576-4BE9-8B47-F8FD1F500D57}"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4-9BBC-4204-A547-8B5481582F72}"/>
                </c:ext>
              </c:extLst>
            </c:dLbl>
            <c:dLbl>
              <c:idx val="8"/>
              <c:tx>
                <c:rich>
                  <a:bodyPr/>
                  <a:lstStyle/>
                  <a:p>
                    <a:fld id="{121F37D8-6E69-4AFF-886C-165DCA0C4B68}"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5-9BBC-4204-A547-8B5481582F72}"/>
                </c:ext>
              </c:extLst>
            </c:dLbl>
            <c:dLbl>
              <c:idx val="9"/>
              <c:tx>
                <c:rich>
                  <a:bodyPr/>
                  <a:lstStyle/>
                  <a:p>
                    <a:fld id="{78EBBF78-7793-4D71-98DE-813EA6AC02BD}"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6-9BBC-4204-A547-8B5481582F72}"/>
                </c:ext>
              </c:extLst>
            </c:dLbl>
            <c:dLbl>
              <c:idx val="10"/>
              <c:tx>
                <c:rich>
                  <a:bodyPr/>
                  <a:lstStyle/>
                  <a:p>
                    <a:fld id="{5936C019-D344-4A9D-BE13-F02F035BD935}"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7-9BBC-4204-A547-8B5481582F72}"/>
                </c:ext>
              </c:extLst>
            </c:dLbl>
            <c:dLbl>
              <c:idx val="11"/>
              <c:tx>
                <c:rich>
                  <a:bodyPr/>
                  <a:lstStyle/>
                  <a:p>
                    <a:fld id="{67E385A2-7EE2-477D-905A-283883D35B38}" type="VALUE">
                      <a:rPr lang="en-US">
                        <a:solidFill>
                          <a:schemeClr val="bg1"/>
                        </a:solidFill>
                      </a:rPr>
                      <a:pPr/>
                      <a:t>[VALUE]</a:t>
                    </a:fld>
                    <a:endParaRPr lang="en-GB"/>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8-9BBC-4204-A547-8B5481582F72}"/>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Sheet1!$C$2</c:f>
              <c:numCache>
                <c:formatCode>0%</c:formatCode>
                <c:ptCount val="1"/>
                <c:pt idx="0">
                  <c:v>0.46164021164020003</c:v>
                </c:pt>
              </c:numCache>
            </c:numRef>
          </c:val>
          <c:extLst>
            <c:ext xmlns:c16="http://schemas.microsoft.com/office/drawing/2014/chart" uri="{C3380CC4-5D6E-409C-BE32-E72D297353CC}">
              <c16:uniqueId val="{00000019-9BBC-4204-A547-8B5481582F72}"/>
            </c:ext>
          </c:extLst>
        </c:ser>
        <c:ser>
          <c:idx val="2"/>
          <c:order val="2"/>
          <c:tx>
            <c:strRef>
              <c:f>Sheet1!$D$1</c:f>
              <c:strCache>
                <c:ptCount val="1"/>
                <c:pt idx="0">
                  <c:v>Moderately well</c:v>
                </c:pt>
              </c:strCache>
            </c:strRef>
          </c:tx>
          <c:spPr>
            <a:solidFill>
              <a:srgbClr val="DDE3EB"/>
            </a:solidFill>
            <a:ln>
              <a:noFill/>
            </a:ln>
            <a:effectLst/>
          </c:spPr>
          <c:invertIfNegative val="0"/>
          <c:dLbls>
            <c:dLbl>
              <c:idx val="0"/>
              <c:layout>
                <c:manualLayout>
                  <c:x val="-2.138159832803614E-3"/>
                  <c:y val="-9.8187930152044394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EFE-4CB5-A244-47333A5227D4}"/>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Sheet1!$D$2</c:f>
              <c:numCache>
                <c:formatCode>0%</c:formatCode>
                <c:ptCount val="1"/>
                <c:pt idx="0">
                  <c:v>0.19708994708989999</c:v>
                </c:pt>
              </c:numCache>
            </c:numRef>
          </c:val>
          <c:extLst>
            <c:ext xmlns:c16="http://schemas.microsoft.com/office/drawing/2014/chart" uri="{C3380CC4-5D6E-409C-BE32-E72D297353CC}">
              <c16:uniqueId val="{0000001B-9BBC-4204-A547-8B5481582F72}"/>
            </c:ext>
          </c:extLst>
        </c:ser>
        <c:ser>
          <c:idx val="3"/>
          <c:order val="3"/>
          <c:tx>
            <c:strRef>
              <c:f>Sheet1!$E$1</c:f>
              <c:strCache>
                <c:ptCount val="1"/>
                <c:pt idx="0">
                  <c:v>Somewhat well</c:v>
                </c:pt>
              </c:strCache>
            </c:strRef>
          </c:tx>
          <c:spPr>
            <a:solidFill>
              <a:schemeClr val="accent3">
                <a:lumMod val="20000"/>
                <a:lumOff val="80000"/>
              </a:schemeClr>
            </a:solidFill>
            <a:ln w="0">
              <a:solidFill>
                <a:srgbClr val="D9D9D9"/>
              </a:solidFill>
            </a:ln>
            <a:effectLst/>
          </c:spPr>
          <c:invertIfNegative val="0"/>
          <c:dLbls>
            <c:dLbl>
              <c:idx val="0"/>
              <c:layout>
                <c:manualLayout>
                  <c:x val="7.2867223059559791E-3"/>
                  <c:y val="-9.8187930152044394E-3"/>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EFE-4CB5-A244-47333A5227D4}"/>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Sheet1!$E$2</c:f>
              <c:numCache>
                <c:formatCode>0%</c:formatCode>
                <c:ptCount val="1"/>
                <c:pt idx="0">
                  <c:v>2.6455026455029999E-2</c:v>
                </c:pt>
              </c:numCache>
            </c:numRef>
          </c:val>
          <c:extLst>
            <c:ext xmlns:c16="http://schemas.microsoft.com/office/drawing/2014/chart" uri="{C3380CC4-5D6E-409C-BE32-E72D297353CC}">
              <c16:uniqueId val="{0000001C-9BBC-4204-A547-8B5481582F72}"/>
            </c:ext>
          </c:extLst>
        </c:ser>
        <c:ser>
          <c:idx val="4"/>
          <c:order val="4"/>
          <c:tx>
            <c:strRef>
              <c:f>Sheet1!$F$1</c:f>
              <c:strCache>
                <c:ptCount val="1"/>
                <c:pt idx="0">
                  <c:v>Not at all / I don't know</c:v>
                </c:pt>
              </c:strCache>
            </c:strRef>
          </c:tx>
          <c:spPr>
            <a:solidFill>
              <a:schemeClr val="accent3">
                <a:lumMod val="75000"/>
              </a:schemeClr>
            </a:solidFill>
            <a:ln>
              <a:noFill/>
            </a:ln>
            <a:effectLst/>
          </c:spPr>
          <c:invertIfNegative val="0"/>
          <c:dLbls>
            <c:dLbl>
              <c:idx val="0"/>
              <c:layout>
                <c:manualLayout>
                  <c:x val="3.4011309965688748E-2"/>
                  <c:y val="-9.8187930152044394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EFE-4CB5-A244-47333A5227D4}"/>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Sheet1!$A$2</c:f>
              <c:numCache>
                <c:formatCode>General</c:formatCode>
                <c:ptCount val="1"/>
              </c:numCache>
            </c:numRef>
          </c:cat>
          <c:val>
            <c:numRef>
              <c:f>Sheet1!$F$2</c:f>
              <c:numCache>
                <c:formatCode>0%</c:formatCode>
                <c:ptCount val="1"/>
                <c:pt idx="0">
                  <c:v>1.8518518518519999E-2</c:v>
                </c:pt>
              </c:numCache>
            </c:numRef>
          </c:val>
          <c:extLst>
            <c:ext xmlns:c16="http://schemas.microsoft.com/office/drawing/2014/chart" uri="{C3380CC4-5D6E-409C-BE32-E72D297353CC}">
              <c16:uniqueId val="{0000001D-9BBC-4204-A547-8B5481582F72}"/>
            </c:ext>
          </c:extLst>
        </c:ser>
        <c:dLbls>
          <c:dLblPos val="inBase"/>
          <c:showLegendKey val="0"/>
          <c:showVal val="1"/>
          <c:showCatName val="0"/>
          <c:showSerName val="0"/>
          <c:showPercent val="0"/>
          <c:showBubbleSize val="0"/>
        </c:dLbls>
        <c:gapWidth val="150"/>
        <c:overlap val="100"/>
        <c:axId val="1"/>
        <c:axId val="2"/>
      </c:barChart>
      <c:catAx>
        <c:axId val="1"/>
        <c:scaling>
          <c:orientation val="minMax"/>
        </c:scaling>
        <c:delete val="1"/>
        <c:axPos val="l"/>
        <c:numFmt formatCode="General" sourceLinked="0"/>
        <c:majorTickMark val="none"/>
        <c:minorTickMark val="none"/>
        <c:tickLblPos val="nextTo"/>
        <c:crossAx val="2"/>
        <c:crosses val="autoZero"/>
        <c:auto val="1"/>
        <c:lblAlgn val="r"/>
        <c:lblOffset val="100"/>
        <c:noMultiLvlLbl val="0"/>
      </c:catAx>
      <c:valAx>
        <c:axId val="2"/>
        <c:scaling>
          <c:orientation val="minMax"/>
          <c:max val="1"/>
        </c:scaling>
        <c:delete val="1"/>
        <c:axPos val="b"/>
        <c:numFmt formatCode="0%" sourceLinked="0"/>
        <c:majorTickMark val="none"/>
        <c:minorTickMark val="none"/>
        <c:tickLblPos val="nextTo"/>
        <c:crossAx val="1"/>
        <c:crosses val="autoZero"/>
        <c:crossBetween val="between"/>
      </c:valAx>
      <c:spPr>
        <a:noFill/>
        <a:ln>
          <a:noFill/>
        </a:ln>
        <a:effectLst/>
      </c:spPr>
    </c:plotArea>
    <c:legend>
      <c:legendPos val="t"/>
      <c:layout>
        <c:manualLayout>
          <c:xMode val="edge"/>
          <c:yMode val="edge"/>
          <c:x val="4.2878353059893112E-2"/>
          <c:y val="4.9093965076022199E-2"/>
          <c:w val="0.94145234185276472"/>
          <c:h val="0.3657523592162902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xmlns:c16r3="http://schemas.microsoft.com/office/drawing/2017/03/chart" xmlns:c14="http://schemas.microsoft.com/office/drawing/2007/8/2/chart" xmlns:mc="http://schemas.openxmlformats.org/markup-compatibility/2006" xmlns:c15="http://schemas.microsoft.com/office/drawing/2012/chart" xmlns:c16="http://schemas.microsoft.com/office/drawing/2014/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w="9525" cap="flat" cmpd="sng" algn="ctr">
      <a:noFill/>
      <a:prstDash val="soli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98668459706484"/>
          <c:y val="0.17635562996485907"/>
          <c:w val="0.61655654928305859"/>
          <c:h val="0.69195385460538361"/>
        </c:manualLayout>
      </c:layout>
      <c:pieChart>
        <c:varyColors val="1"/>
        <c:ser>
          <c:idx val="0"/>
          <c:order val="0"/>
          <c:tx>
            <c:strRef>
              <c:f>Sheet1!$B$1</c:f>
              <c:strCache>
                <c:ptCount val="1"/>
                <c:pt idx="0">
                  <c:v>%</c:v>
                </c:pt>
              </c:strCache>
            </c:strRef>
          </c:tx>
          <c:spPr>
            <a:solidFill>
              <a:schemeClr val="accent1"/>
            </a:solidFill>
            <a:ln>
              <a:solidFill>
                <a:schemeClr val="bg1"/>
              </a:solidFill>
            </a:ln>
            <a:effectLst/>
          </c:spPr>
          <c:dPt>
            <c:idx val="0"/>
            <c:bubble3D val="0"/>
            <c:spPr>
              <a:solidFill>
                <a:srgbClr val="C00000"/>
              </a:solidFill>
              <a:ln>
                <a:solidFill>
                  <a:schemeClr val="bg1"/>
                </a:solidFill>
              </a:ln>
              <a:effectLst/>
            </c:spPr>
            <c:extLst>
              <c:ext xmlns:c16="http://schemas.microsoft.com/office/drawing/2014/chart" uri="{C3380CC4-5D6E-409C-BE32-E72D297353CC}">
                <c16:uniqueId val="{00000000-6AA4-4CEB-AEC9-7ACAD826D2C1}"/>
              </c:ext>
            </c:extLst>
          </c:dPt>
          <c:dPt>
            <c:idx val="1"/>
            <c:bubble3D val="0"/>
            <c:spPr>
              <a:solidFill>
                <a:schemeClr val="accent5"/>
              </a:solidFill>
              <a:ln w="12700">
                <a:solidFill>
                  <a:schemeClr val="bg1"/>
                </a:solidFill>
              </a:ln>
              <a:effectLst/>
            </c:spPr>
            <c:extLst>
              <c:ext xmlns:c16="http://schemas.microsoft.com/office/drawing/2014/chart" uri="{C3380CC4-5D6E-409C-BE32-E72D297353CC}">
                <c16:uniqueId val="{00000001-6AA4-4CEB-AEC9-7ACAD826D2C1}"/>
              </c:ext>
            </c:extLst>
          </c:dPt>
          <c:dLbls>
            <c:dLbl>
              <c:idx val="0"/>
              <c:tx>
                <c:rich>
                  <a:bodyPr/>
                  <a:lstStyle/>
                  <a:p>
                    <a:fld id="{0A6B0133-2D5C-4F0D-82C1-060BC9331B03}" type="VALUE">
                      <a:rPr lang="en-US" b="1"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6AA4-4CEB-AEC9-7ACAD826D2C1}"/>
                </c:ext>
              </c:extLst>
            </c:dLbl>
            <c:dLbl>
              <c:idx val="1"/>
              <c:tx>
                <c:rich>
                  <a:bodyPr/>
                  <a:lstStyle/>
                  <a:p>
                    <a:fld id="{0A6B0133-2D5C-4F0D-82C1-060BC9331B03}" type="VALUE">
                      <a:rPr lang="en-US" b="1"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AA4-4CEB-AEC9-7ACAD826D2C1}"/>
                </c:ext>
              </c:extLst>
            </c:dLbl>
            <c:dLbl>
              <c:idx val="2"/>
              <c:tx>
                <c:rich>
                  <a:bodyPr/>
                  <a:lstStyle/>
                  <a:p>
                    <a:fld id="{0A6B0133-2D5C-4F0D-82C1-060BC9331B03}" type="VALUE">
                      <a:rPr lang="en-US" b="1" smtClean="0">
                        <a:solidFill>
                          <a:schemeClr val="bg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6AA4-4CEB-AEC9-7ACAD826D2C1}"/>
                </c:ext>
              </c:extLst>
            </c:dLbl>
            <c:spPr>
              <a:noFill/>
              <a:ln>
                <a:noFill/>
              </a:ln>
              <a:effectLst/>
            </c:spPr>
            <c:txPr>
              <a:bodyPr wrap="square" lIns="38100" tIns="19050" rIns="38100" bIns="19050" anchor="ctr">
                <a:spAutoFit/>
              </a:bodyPr>
              <a:lstStyle/>
              <a:p>
                <a:pPr>
                  <a:defRPr sz="1000">
                    <a:solidFill>
                      <a:schemeClr val="tx2">
                        <a:lumMod val="50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Sheet1!$A$2:$A$4</c:f>
              <c:strCache>
                <c:ptCount val="3"/>
                <c:pt idx="0">
                  <c:v>Yes</c:v>
                </c:pt>
                <c:pt idx="1">
                  <c:v>No</c:v>
                </c:pt>
                <c:pt idx="2">
                  <c:v>I don't know/I prefer not to say</c:v>
                </c:pt>
              </c:strCache>
            </c:strRef>
          </c:cat>
          <c:val>
            <c:numRef>
              <c:f>Sheet1!$B$2:$B$4</c:f>
              <c:numCache>
                <c:formatCode>0%</c:formatCode>
                <c:ptCount val="3"/>
                <c:pt idx="0">
                  <c:v>0.51424694708280005</c:v>
                </c:pt>
                <c:pt idx="1">
                  <c:v>0.1831750339213</c:v>
                </c:pt>
                <c:pt idx="2">
                  <c:v>0.3</c:v>
                </c:pt>
              </c:numCache>
            </c:numRef>
          </c:val>
          <c:extLst>
            <c:ext xmlns:c16="http://schemas.microsoft.com/office/drawing/2014/chart" uri="{C3380CC4-5D6E-409C-BE32-E72D297353CC}">
              <c16:uniqueId val="{00000003-6AA4-4CEB-AEC9-7ACAD826D2C1}"/>
            </c:ext>
          </c:extLst>
        </c:ser>
        <c:dLbls>
          <c:showLegendKey val="0"/>
          <c:showVal val="0"/>
          <c:showCatName val="0"/>
          <c:showSerName val="0"/>
          <c:showPercent val="0"/>
          <c:showBubbleSize val="0"/>
          <c:showLeaderLines val="0"/>
        </c:dLbls>
        <c:firstSliceAng val="0"/>
      </c:pieChart>
    </c:plotArea>
    <c:legend>
      <c:legendPos val="t"/>
      <c:overlay val="0"/>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a:noFill/>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099639280709419"/>
          <c:y val="0.13735434007134362"/>
          <c:w val="0.54900360719290586"/>
          <c:h val="0.82431071640903686"/>
        </c:manualLayout>
      </c:layout>
      <c:barChart>
        <c:barDir val="bar"/>
        <c:grouping val="stacked"/>
        <c:varyColors val="0"/>
        <c:ser>
          <c:idx val="0"/>
          <c:order val="0"/>
          <c:tx>
            <c:strRef>
              <c:f>Sheet1!$B$1</c:f>
              <c:strCache>
                <c:ptCount val="1"/>
                <c:pt idx="0">
                  <c:v>Yes</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Physical sciences (incl. Chem. &amp; Maths)</c:v>
                </c:pt>
                <c:pt idx="1">
                  <c:v>Computer Science and Engineering</c:v>
                </c:pt>
                <c:pt idx="2">
                  <c:v>Biomedical sciences</c:v>
                </c:pt>
                <c:pt idx="3">
                  <c:v>Humanities &amp; Social Sciences</c:v>
                </c:pt>
                <c:pt idx="4">
                  <c:v>Other</c:v>
                </c:pt>
                <c:pt idx="5">
                  <c:v>Earth &amp; Environmental Sciences</c:v>
                </c:pt>
                <c:pt idx="6">
                  <c:v>Clinical, Health &amp; Translational Sciences</c:v>
                </c:pt>
              </c:strCache>
            </c:strRef>
          </c:cat>
          <c:val>
            <c:numRef>
              <c:f>Sheet1!$B$2:$B$8</c:f>
              <c:numCache>
                <c:formatCode>0%</c:formatCode>
                <c:ptCount val="7"/>
                <c:pt idx="0">
                  <c:v>0.70689655172410004</c:v>
                </c:pt>
                <c:pt idx="1">
                  <c:v>0.72093023255809996</c:v>
                </c:pt>
                <c:pt idx="2">
                  <c:v>0.78181818181819995</c:v>
                </c:pt>
                <c:pt idx="3">
                  <c:v>0.7945205479452</c:v>
                </c:pt>
                <c:pt idx="4">
                  <c:v>0.83870967741939995</c:v>
                </c:pt>
                <c:pt idx="5">
                  <c:v>0.86956521739129999</c:v>
                </c:pt>
                <c:pt idx="6">
                  <c:v>0.91463414634149998</c:v>
                </c:pt>
              </c:numCache>
            </c:numRef>
          </c:val>
          <c:extLst>
            <c:ext xmlns:c16="http://schemas.microsoft.com/office/drawing/2014/chart" uri="{C3380CC4-5D6E-409C-BE32-E72D297353CC}">
              <c16:uniqueId val="{00000000-7532-4E4F-8FCF-0FB69949BE79}"/>
            </c:ext>
          </c:extLst>
        </c:ser>
        <c:ser>
          <c:idx val="1"/>
          <c:order val="1"/>
          <c:tx>
            <c:strRef>
              <c:f>Sheet1!$C$1</c:f>
              <c:strCache>
                <c:ptCount val="1"/>
                <c:pt idx="0">
                  <c:v>No</c:v>
                </c:pt>
              </c:strCache>
            </c:strRef>
          </c:tx>
          <c:spPr>
            <a:solidFill>
              <a:schemeClr val="bg2">
                <a:lumMod val="9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Sheet1!$A$2:$A$8</c:f>
              <c:strCache>
                <c:ptCount val="7"/>
                <c:pt idx="0">
                  <c:v>Physical sciences (incl. Chem. &amp; Maths)</c:v>
                </c:pt>
                <c:pt idx="1">
                  <c:v>Computer Science and Engineering</c:v>
                </c:pt>
                <c:pt idx="2">
                  <c:v>Biomedical sciences</c:v>
                </c:pt>
                <c:pt idx="3">
                  <c:v>Humanities &amp; Social Sciences</c:v>
                </c:pt>
                <c:pt idx="4">
                  <c:v>Other</c:v>
                </c:pt>
                <c:pt idx="5">
                  <c:v>Earth &amp; Environmental Sciences</c:v>
                </c:pt>
                <c:pt idx="6">
                  <c:v>Clinical, Health &amp; Translational Sciences</c:v>
                </c:pt>
              </c:strCache>
            </c:strRef>
          </c:cat>
          <c:val>
            <c:numRef>
              <c:f>Sheet1!$C$2:$C$8</c:f>
              <c:numCache>
                <c:formatCode>0%</c:formatCode>
                <c:ptCount val="7"/>
                <c:pt idx="0">
                  <c:v>0.24137931034480001</c:v>
                </c:pt>
                <c:pt idx="1">
                  <c:v>0.23255813953490001</c:v>
                </c:pt>
                <c:pt idx="2">
                  <c:v>0.21818181818179999</c:v>
                </c:pt>
                <c:pt idx="3">
                  <c:v>0.17808219178080001</c:v>
                </c:pt>
                <c:pt idx="4">
                  <c:v>0.1612903225806</c:v>
                </c:pt>
                <c:pt idx="5">
                  <c:v>0.13043478260870001</c:v>
                </c:pt>
                <c:pt idx="6">
                  <c:v>6.0975609756100002E-2</c:v>
                </c:pt>
              </c:numCache>
            </c:numRef>
          </c:val>
          <c:extLst>
            <c:ext xmlns:c16="http://schemas.microsoft.com/office/drawing/2014/chart" uri="{C3380CC4-5D6E-409C-BE32-E72D297353CC}">
              <c16:uniqueId val="{00000001-7532-4E4F-8FCF-0FB69949BE79}"/>
            </c:ext>
          </c:extLst>
        </c:ser>
        <c:dLbls>
          <c:dLblPos val="ctr"/>
          <c:showLegendKey val="0"/>
          <c:showVal val="1"/>
          <c:showCatName val="0"/>
          <c:showSerName val="0"/>
          <c:showPercent val="0"/>
          <c:showBubbleSize val="0"/>
        </c:dLbls>
        <c:gapWidth val="50"/>
        <c:overlap val="100"/>
        <c:axId val="343250640"/>
        <c:axId val="343240240"/>
      </c:barChart>
      <c:catAx>
        <c:axId val="343250640"/>
        <c:scaling>
          <c:orientation val="minMax"/>
        </c:scaling>
        <c:delete val="0"/>
        <c:axPos val="l"/>
        <c:numFmt formatCode="General" sourceLinked="1"/>
        <c:majorTickMark val="none"/>
        <c:minorTickMark val="none"/>
        <c:tickLblPos val="nextTo"/>
        <c:spPr>
          <a:solidFill>
            <a:schemeClr val="bg1"/>
          </a:solidFill>
          <a:ln w="9525" cap="flat" cmpd="sng" algn="ctr">
            <a:solidFill>
              <a:schemeClr val="bg2">
                <a:lumMod val="90000"/>
              </a:schemeClr>
            </a:solidFill>
            <a:round/>
            <a:headEnd type="none" w="sm" len="sm"/>
            <a:tailEnd type="none" w="sm" len="sm"/>
          </a:ln>
          <a:effectLst/>
        </c:spPr>
        <c:txPr>
          <a:bodyPr rot="-60000000" spcFirstLastPara="1" vertOverflow="ellipsis" vert="horz" wrap="square" anchor="ctr" anchorCtr="1"/>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343240240"/>
        <c:crosses val="autoZero"/>
        <c:auto val="1"/>
        <c:lblAlgn val="ctr"/>
        <c:lblOffset val="100"/>
        <c:noMultiLvlLbl val="0"/>
      </c:catAx>
      <c:valAx>
        <c:axId val="343240240"/>
        <c:scaling>
          <c:orientation val="minMax"/>
          <c:max val="1"/>
        </c:scaling>
        <c:delete val="1"/>
        <c:axPos val="b"/>
        <c:numFmt formatCode="0%" sourceLinked="1"/>
        <c:majorTickMark val="out"/>
        <c:minorTickMark val="none"/>
        <c:tickLblPos val="nextTo"/>
        <c:crossAx val="343250640"/>
        <c:crosses val="autoZero"/>
        <c:crossBetween val="between"/>
      </c:valAx>
      <c:spPr>
        <a:noFill/>
        <a:ln>
          <a:solidFill>
            <a:schemeClr val="bg1"/>
          </a:solidFill>
        </a:ln>
        <a:effectLst/>
      </c:spPr>
    </c:plotArea>
    <c:legend>
      <c:legendPos val="b"/>
      <c:layout>
        <c:manualLayout>
          <c:xMode val="edge"/>
          <c:yMode val="edge"/>
          <c:x val="0.4084089111970382"/>
          <c:y val="4.4138232720909887E-2"/>
          <c:w val="0.14163422859665056"/>
          <c:h val="8.3717191601049873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503115282577854"/>
          <c:y val="0.21950714289635434"/>
          <c:w val="0.58661586776348962"/>
          <c:h val="0.63945162464980865"/>
        </c:manualLayout>
      </c:layout>
      <c:pieChart>
        <c:varyColors val="1"/>
        <c:ser>
          <c:idx val="0"/>
          <c:order val="0"/>
          <c:tx>
            <c:strRef>
              <c:f>Sheet1!$B$1</c:f>
              <c:strCache>
                <c:ptCount val="1"/>
                <c:pt idx="0">
                  <c:v>%</c:v>
                </c:pt>
              </c:strCache>
            </c:strRef>
          </c:tx>
          <c:spPr>
            <a:ln>
              <a:solidFill>
                <a:schemeClr val="bg1"/>
              </a:solidFill>
            </a:ln>
            <a:effectLst/>
          </c:spPr>
          <c:dPt>
            <c:idx val="0"/>
            <c:bubble3D val="0"/>
            <c:spPr>
              <a:solidFill>
                <a:schemeClr val="accent1"/>
              </a:solidFill>
              <a:ln>
                <a:solidFill>
                  <a:schemeClr val="bg1"/>
                </a:solidFill>
              </a:ln>
              <a:effectLst/>
            </c:spPr>
            <c:extLst>
              <c:ext xmlns:c16="http://schemas.microsoft.com/office/drawing/2014/chart" uri="{C3380CC4-5D6E-409C-BE32-E72D297353CC}">
                <c16:uniqueId val="{00000000-42A2-44D4-9B95-806D33E31C54}"/>
              </c:ext>
            </c:extLst>
          </c:dPt>
          <c:dPt>
            <c:idx val="1"/>
            <c:bubble3D val="0"/>
            <c:spPr>
              <a:solidFill>
                <a:schemeClr val="accent5"/>
              </a:solidFill>
              <a:ln>
                <a:solidFill>
                  <a:schemeClr val="bg1"/>
                </a:solidFill>
              </a:ln>
              <a:effectLst/>
            </c:spPr>
            <c:extLst>
              <c:ext xmlns:c16="http://schemas.microsoft.com/office/drawing/2014/chart" uri="{C3380CC4-5D6E-409C-BE32-E72D297353CC}">
                <c16:uniqueId val="{00000001-42A2-44D4-9B95-806D33E31C54}"/>
              </c:ext>
            </c:extLst>
          </c:dPt>
          <c:dPt>
            <c:idx val="2"/>
            <c:bubble3D val="0"/>
            <c:spPr>
              <a:solidFill>
                <a:schemeClr val="accent3"/>
              </a:solidFill>
              <a:ln>
                <a:solidFill>
                  <a:schemeClr val="bg1"/>
                </a:solidFill>
              </a:ln>
              <a:effectLst/>
            </c:spPr>
            <c:extLst>
              <c:ext xmlns:c16="http://schemas.microsoft.com/office/drawing/2014/chart" uri="{C3380CC4-5D6E-409C-BE32-E72D297353CC}">
                <c16:uniqueId val="{00000002-42A2-44D4-9B95-806D33E31C54}"/>
              </c:ext>
            </c:extLst>
          </c:dPt>
          <c:dLbls>
            <c:dLbl>
              <c:idx val="0"/>
              <c:tx>
                <c:rich>
                  <a:bodyPr/>
                  <a:lstStyle/>
                  <a:p>
                    <a:fld id="{0A6B0133-2D5C-4F0D-82C1-060BC9331B03}" type="VALUE">
                      <a:rPr lang="en-US" b="1"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42A2-44D4-9B95-806D33E31C54}"/>
                </c:ext>
              </c:extLst>
            </c:dLbl>
            <c:dLbl>
              <c:idx val="1"/>
              <c:tx>
                <c:rich>
                  <a:bodyPr/>
                  <a:lstStyle/>
                  <a:p>
                    <a:fld id="{0A6B0133-2D5C-4F0D-82C1-060BC9331B03}" type="VALUE">
                      <a:rPr lang="en-US" b="1"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42A2-44D4-9B95-806D33E31C54}"/>
                </c:ext>
              </c:extLst>
            </c:dLbl>
            <c:dLbl>
              <c:idx val="2"/>
              <c:tx>
                <c:rich>
                  <a:bodyPr/>
                  <a:lstStyle/>
                  <a:p>
                    <a:fld id="{0A6B0133-2D5C-4F0D-82C1-060BC9331B03}" type="VALUE">
                      <a:rPr lang="en-US" b="1" smtClean="0">
                        <a:solidFill>
                          <a:schemeClr val="bg1"/>
                        </a:solidFill>
                      </a:rPr>
                      <a:pPr/>
                      <a:t>[VALUE]</a:t>
                    </a:fld>
                    <a:endParaRPr lang="en-GB"/>
                  </a:p>
                </c:rich>
              </c:tx>
              <c:dLblPos val="in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42A2-44D4-9B95-806D33E31C54}"/>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extLst>
          </c:dLbls>
          <c:cat>
            <c:strRef>
              <c:f>Sheet1!$A$2:$A$4</c:f>
              <c:strCache>
                <c:ptCount val="3"/>
                <c:pt idx="0">
                  <c:v>I don't know</c:v>
                </c:pt>
                <c:pt idx="1">
                  <c:v>Mandatory</c:v>
                </c:pt>
                <c:pt idx="2">
                  <c:v>Optional</c:v>
                </c:pt>
              </c:strCache>
            </c:strRef>
          </c:cat>
          <c:val>
            <c:numRef>
              <c:f>Sheet1!$B$2:$B$4</c:f>
              <c:numCache>
                <c:formatCode>0%</c:formatCode>
                <c:ptCount val="3"/>
                <c:pt idx="0">
                  <c:v>0.05</c:v>
                </c:pt>
                <c:pt idx="1">
                  <c:v>0.63</c:v>
                </c:pt>
                <c:pt idx="2">
                  <c:v>0.32</c:v>
                </c:pt>
              </c:numCache>
            </c:numRef>
          </c:val>
          <c:extLst>
            <c:ext xmlns:c16="http://schemas.microsoft.com/office/drawing/2014/chart" uri="{C3380CC4-5D6E-409C-BE32-E72D297353CC}">
              <c16:uniqueId val="{00000003-42A2-44D4-9B95-806D33E31C54}"/>
            </c:ext>
          </c:extLst>
        </c:ser>
        <c:dLbls>
          <c:showLegendKey val="0"/>
          <c:showVal val="0"/>
          <c:showCatName val="0"/>
          <c:showSerName val="0"/>
          <c:showPercent val="0"/>
          <c:showBubbleSize val="0"/>
          <c:showLeaderLines val="0"/>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w="9525" cap="flat" cmpd="sng" algn="ctr">
      <a:noFill/>
      <a:prstDash val="soli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62642840579640491"/>
          <c:y val="7.5019681254960585E-2"/>
          <c:w val="0.3643568674614836"/>
          <c:h val="0.84996063749007877"/>
        </c:manualLayout>
      </c:layout>
      <c:barChart>
        <c:barDir val="bar"/>
        <c:grouping val="clustered"/>
        <c:varyColors val="0"/>
        <c:ser>
          <c:idx val="0"/>
          <c:order val="0"/>
          <c:tx>
            <c:strRef>
              <c:f>Sheet1!$B$1</c:f>
              <c:strCache>
                <c:ptCount val="1"/>
                <c:pt idx="0">
                  <c:v>%</c:v>
                </c:pt>
              </c:strCache>
            </c:strRef>
          </c:tx>
          <c:spPr>
            <a:solidFill>
              <a:schemeClr val="accent1"/>
            </a:solidFill>
            <a:ln>
              <a:noFill/>
            </a:ln>
            <a:effectLst/>
          </c:spPr>
          <c:invertIfNegative val="0"/>
          <c:dPt>
            <c:idx val="0"/>
            <c:invertIfNegative val="0"/>
            <c:bubble3D val="0"/>
            <c:spPr>
              <a:solidFill>
                <a:schemeClr val="accent5"/>
              </a:solidFill>
              <a:ln>
                <a:noFill/>
              </a:ln>
              <a:effectLst/>
            </c:spPr>
            <c:extLst>
              <c:ext xmlns:c16="http://schemas.microsoft.com/office/drawing/2014/chart" uri="{C3380CC4-5D6E-409C-BE32-E72D297353CC}">
                <c16:uniqueId val="{00000000-F1AC-46A8-8912-4DE8AEBB0332}"/>
              </c:ext>
            </c:extLst>
          </c:dPt>
          <c:dPt>
            <c:idx val="1"/>
            <c:invertIfNegative val="0"/>
            <c:bubble3D val="0"/>
            <c:spPr>
              <a:solidFill>
                <a:schemeClr val="accent4"/>
              </a:solidFill>
              <a:ln>
                <a:noFill/>
              </a:ln>
              <a:effectLst/>
            </c:spPr>
            <c:extLst>
              <c:ext xmlns:c16="http://schemas.microsoft.com/office/drawing/2014/chart" uri="{C3380CC4-5D6E-409C-BE32-E72D297353CC}">
                <c16:uniqueId val="{00000001-F1AC-46A8-8912-4DE8AEBB0332}"/>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2-F1AC-46A8-8912-4DE8AEBB0332}"/>
              </c:ext>
            </c:extLst>
          </c:dPt>
          <c:dPt>
            <c:idx val="3"/>
            <c:invertIfNegative val="0"/>
            <c:bubble3D val="0"/>
            <c:spPr>
              <a:solidFill>
                <a:schemeClr val="tx1"/>
              </a:solidFill>
              <a:ln>
                <a:noFill/>
              </a:ln>
              <a:effectLst/>
            </c:spPr>
            <c:extLst>
              <c:ext xmlns:c16="http://schemas.microsoft.com/office/drawing/2014/chart" uri="{C3380CC4-5D6E-409C-BE32-E72D297353CC}">
                <c16:uniqueId val="{00000003-F1AC-46A8-8912-4DE8AEBB0332}"/>
              </c:ext>
            </c:extLst>
          </c:dPt>
          <c:dLbls>
            <c:dLbl>
              <c:idx val="0"/>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F1AC-46A8-8912-4DE8AEBB0332}"/>
                </c:ext>
              </c:extLst>
            </c:dLbl>
            <c:dLbl>
              <c:idx val="1"/>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F1AC-46A8-8912-4DE8AEBB0332}"/>
                </c:ext>
              </c:extLst>
            </c:dLbl>
            <c:dLbl>
              <c:idx val="2"/>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F1AC-46A8-8912-4DE8AEBB0332}"/>
                </c:ext>
              </c:extLst>
            </c:dLbl>
            <c:dLbl>
              <c:idx val="3"/>
              <c:tx>
                <c:rich>
                  <a:bodyPr/>
                  <a:lstStyle/>
                  <a:p>
                    <a:fld id="{0A6B0133-2D5C-4F0D-82C1-060BC9331B03}" type="VALUE">
                      <a:rPr lang="en-US" smtClean="0">
                        <a:solidFill>
                          <a:schemeClr val="tx1"/>
                        </a:solidFill>
                      </a:rPr>
                      <a:pPr/>
                      <a:t>[VALUE]</a:t>
                    </a:fld>
                    <a:endParaRPr lang="en-GB"/>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F1AC-46A8-8912-4DE8AEBB0332}"/>
                </c:ext>
              </c:extLst>
            </c:dLbl>
            <c:dLbl>
              <c:idx val="4"/>
              <c:tx>
                <c:rich>
                  <a:bodyPr/>
                  <a:lstStyle/>
                  <a:p>
                    <a:fld id="{0A6B0133-2D5C-4F0D-82C1-060BC9331B03}" type="VALUE">
                      <a:rPr lang="en-US">
                        <a:solidFill>
                          <a:schemeClr val="tx1"/>
                        </a:solidFill>
                      </a:rPr>
                      <a:pPr/>
                      <a:t>[VALUE]</a:t>
                    </a:fld>
                    <a:r>
                      <a:rPr lang="en-US" dirty="0">
                        <a:solidFill>
                          <a:srgbClr val="FF0000"/>
                        </a:solidFill>
                      </a:rPr>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F1AC-46A8-8912-4DE8AEBB0332}"/>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Other + I don't know</c:v>
                </c:pt>
                <c:pt idx="1">
                  <c:v>Third-party training provider</c:v>
                </c:pt>
                <c:pt idx="2">
                  <c:v>Internal training coordinator</c:v>
                </c:pt>
                <c:pt idx="3">
                  <c:v>Supervisors/Senior leaders</c:v>
                </c:pt>
                <c:pt idx="4">
                  <c:v>Research Office / Research Administration</c:v>
                </c:pt>
              </c:strCache>
            </c:strRef>
          </c:cat>
          <c:val>
            <c:numRef>
              <c:f>Sheet1!$B$2:$B$6</c:f>
              <c:numCache>
                <c:formatCode>0%</c:formatCode>
                <c:ptCount val="5"/>
                <c:pt idx="0">
                  <c:v>0.06</c:v>
                </c:pt>
                <c:pt idx="1">
                  <c:v>0.06</c:v>
                </c:pt>
                <c:pt idx="2">
                  <c:v>0.11722731906220001</c:v>
                </c:pt>
                <c:pt idx="3">
                  <c:v>0.12</c:v>
                </c:pt>
                <c:pt idx="4">
                  <c:v>0.17</c:v>
                </c:pt>
              </c:numCache>
            </c:numRef>
          </c:val>
          <c:extLst>
            <c:ext xmlns:c16="http://schemas.microsoft.com/office/drawing/2014/chart" uri="{C3380CC4-5D6E-409C-BE32-E72D297353CC}">
              <c16:uniqueId val="{00000005-F1AC-46A8-8912-4DE8AEBB0332}"/>
            </c:ext>
          </c:extLst>
        </c:ser>
        <c:dLbls>
          <c:showLegendKey val="0"/>
          <c:showVal val="1"/>
          <c:showCatName val="0"/>
          <c:showSerName val="0"/>
          <c:showPercent val="0"/>
          <c:showBubbleSize val="0"/>
        </c:dLbls>
        <c:gapWidth val="60"/>
        <c:overlap val="48"/>
        <c:axId val="1"/>
        <c:axId val="2"/>
      </c:barChart>
      <c:catAx>
        <c:axId val="1"/>
        <c:scaling>
          <c:orientation val="minMax"/>
        </c:scaling>
        <c:delete val="0"/>
        <c:axPos val="l"/>
        <c:numFmt formatCode="General" sourceLinked="0"/>
        <c:majorTickMark val="none"/>
        <c:minorTickMark val="none"/>
        <c:tickLblPos val="nextTo"/>
        <c:spPr>
          <a:noFill/>
          <a:ln w="9525" cap="flat" cmpd="sng" algn="ctr">
            <a:solidFill>
              <a:srgbClr val="D9D9D9"/>
            </a:solidFill>
            <a:prstDash val="solid"/>
            <a:round/>
          </a:ln>
          <a:effectLst/>
        </c:spPr>
        <c:txPr>
          <a:bodyPr rot="0" spcFirstLastPara="1" vertOverflow="ellipsis" wrap="square" anchor="ctr" anchorCtr="1"/>
          <a:lstStyle/>
          <a:p>
            <a:pPr>
              <a:defRPr sz="1000" b="0" i="0" u="none" strike="noStrike" kern="1200" baseline="0">
                <a:solidFill>
                  <a:srgbClr val="595959"/>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2"/>
        <c:crosses val="autoZero"/>
        <c:auto val="1"/>
        <c:lblAlgn val="ctr"/>
        <c:lblOffset val="100"/>
        <c:noMultiLvlLbl val="0"/>
      </c:catAx>
      <c:valAx>
        <c:axId val="2"/>
        <c:scaling>
          <c:orientation val="minMax"/>
        </c:scaling>
        <c:delete val="1"/>
        <c:axPos val="b"/>
        <c:numFmt formatCode="0%" sourceLinked="0"/>
        <c:majorTickMark val="none"/>
        <c:minorTickMark val="none"/>
        <c:tickLblPos val="nextTo"/>
        <c:crossAx val="1"/>
        <c:crosses val="autoZero"/>
        <c:crossBetween val="between"/>
      </c:valAx>
      <c:spPr>
        <a:noFill/>
        <a:ln>
          <a:noFill/>
        </a:ln>
        <a:effectLst/>
      </c:spPr>
    </c:plotArea>
    <c:plotVisOnly val="1"/>
    <c:dispBlanksAs val="gap"/>
    <c:showDLblsOverMax val="0"/>
    <c:extLst xmlns:mc="http://schemas.openxmlformats.org/markup-compatibility/2006" xmlns:c14="http://schemas.microsoft.com/office/drawing/2007/8/2/chart" xmlns:c16r3="http://schemas.microsoft.com/office/drawing/2017/03/chart">
      <c:ext xmlns:c16r3="http://schemas.microsoft.com/office/drawing/2017/03/chart">
        <c16r3:dataDisplayOptions16 xmlns:c16r3="http://schemas.microsoft.com/office/drawing/2017/03/chart">
          <c16r3:dispNaAsBlank val="1"/>
        </c16r3:dataDisplayOptions16>
      </c:ext>
    </c:extLst>
  </c:chart>
  <c:spPr>
    <a:solidFill>
      <a:srgbClr val="FFFFFF">
        <a:alpha val="0"/>
      </a:srgbClr>
    </a:solidFill>
    <a:ln w="9525" cap="flat" cmpd="sng" algn="ctr">
      <a:noFill/>
      <a:prstDash val="soli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370729080484863"/>
          <c:y val="0.19870261009040538"/>
          <c:w val="0.7162924786726329"/>
          <c:h val="0.76296259842519665"/>
        </c:manualLayout>
      </c:layout>
      <c:barChart>
        <c:barDir val="bar"/>
        <c:grouping val="stacked"/>
        <c:varyColors val="0"/>
        <c:ser>
          <c:idx val="0"/>
          <c:order val="0"/>
          <c:tx>
            <c:strRef>
              <c:f>Sheet1!$B$1</c:f>
              <c:strCache>
                <c:ptCount val="1"/>
                <c:pt idx="0">
                  <c:v>Has access and is a mandatory requirement to complete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Executive staff</c:v>
                </c:pt>
                <c:pt idx="1">
                  <c:v>Professional staff</c:v>
                </c:pt>
                <c:pt idx="2">
                  <c:v>Undergraduate students</c:v>
                </c:pt>
                <c:pt idx="3">
                  <c:v>Teaching-only academics</c:v>
                </c:pt>
                <c:pt idx="4">
                  <c:v>Senior researchers</c:v>
                </c:pt>
                <c:pt idx="5">
                  <c:v>Mid-career researchers</c:v>
                </c:pt>
                <c:pt idx="6">
                  <c:v>Early-career researchers</c:v>
                </c:pt>
                <c:pt idx="7">
                  <c:v>Postgraduate students</c:v>
                </c:pt>
              </c:strCache>
            </c:strRef>
          </c:cat>
          <c:val>
            <c:numRef>
              <c:f>Sheet1!$B$2:$B$9</c:f>
              <c:numCache>
                <c:formatCode>0%</c:formatCode>
                <c:ptCount val="8"/>
                <c:pt idx="0">
                  <c:v>0.1174863387978</c:v>
                </c:pt>
                <c:pt idx="1">
                  <c:v>0.14480874316940001</c:v>
                </c:pt>
                <c:pt idx="2">
                  <c:v>0.2349726775956</c:v>
                </c:pt>
                <c:pt idx="3">
                  <c:v>0.15300546448089999</c:v>
                </c:pt>
                <c:pt idx="4">
                  <c:v>0.39071038251369999</c:v>
                </c:pt>
                <c:pt idx="5">
                  <c:v>0.43169398907099998</c:v>
                </c:pt>
                <c:pt idx="6">
                  <c:v>0.54644808743170004</c:v>
                </c:pt>
                <c:pt idx="7">
                  <c:v>0.66393442622950005</c:v>
                </c:pt>
              </c:numCache>
            </c:numRef>
          </c:val>
          <c:extLst>
            <c:ext xmlns:c16="http://schemas.microsoft.com/office/drawing/2014/chart" uri="{C3380CC4-5D6E-409C-BE32-E72D297353CC}">
              <c16:uniqueId val="{00000000-6FC9-4D0B-8EA4-407F1E956A74}"/>
            </c:ext>
          </c:extLst>
        </c:ser>
        <c:ser>
          <c:idx val="1"/>
          <c:order val="1"/>
          <c:tx>
            <c:strRef>
              <c:f>Sheet1!$C$1</c:f>
              <c:strCache>
                <c:ptCount val="1"/>
                <c:pt idx="0">
                  <c:v>Has access but as an optional choice to complete</c:v>
                </c:pt>
              </c:strCache>
            </c:strRef>
          </c:tx>
          <c:spPr>
            <a:solidFill>
              <a:srgbClr val="A2BAB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Executive staff</c:v>
                </c:pt>
                <c:pt idx="1">
                  <c:v>Professional staff</c:v>
                </c:pt>
                <c:pt idx="2">
                  <c:v>Undergraduate students</c:v>
                </c:pt>
                <c:pt idx="3">
                  <c:v>Teaching-only academics</c:v>
                </c:pt>
                <c:pt idx="4">
                  <c:v>Senior researchers</c:v>
                </c:pt>
                <c:pt idx="5">
                  <c:v>Mid-career researchers</c:v>
                </c:pt>
                <c:pt idx="6">
                  <c:v>Early-career researchers</c:v>
                </c:pt>
                <c:pt idx="7">
                  <c:v>Postgraduate students</c:v>
                </c:pt>
              </c:strCache>
            </c:strRef>
          </c:cat>
          <c:val>
            <c:numRef>
              <c:f>Sheet1!$C$2:$C$9</c:f>
              <c:numCache>
                <c:formatCode>0%</c:formatCode>
                <c:ptCount val="8"/>
                <c:pt idx="0">
                  <c:v>0.2131147540984</c:v>
                </c:pt>
                <c:pt idx="1">
                  <c:v>0.2732240437158</c:v>
                </c:pt>
                <c:pt idx="2">
                  <c:v>0.2103825136612</c:v>
                </c:pt>
                <c:pt idx="3">
                  <c:v>0.33060109289619999</c:v>
                </c:pt>
                <c:pt idx="4">
                  <c:v>0.34972677595629997</c:v>
                </c:pt>
                <c:pt idx="5">
                  <c:v>0.34426229508200001</c:v>
                </c:pt>
                <c:pt idx="6">
                  <c:v>0.3005464480874</c:v>
                </c:pt>
                <c:pt idx="7">
                  <c:v>0.19398907103829999</c:v>
                </c:pt>
              </c:numCache>
            </c:numRef>
          </c:val>
          <c:extLst>
            <c:ext xmlns:c16="http://schemas.microsoft.com/office/drawing/2014/chart" uri="{C3380CC4-5D6E-409C-BE32-E72D297353CC}">
              <c16:uniqueId val="{00000001-6FC9-4D0B-8EA4-407F1E956A74}"/>
            </c:ext>
          </c:extLst>
        </c:ser>
        <c:dLbls>
          <c:dLblPos val="ctr"/>
          <c:showLegendKey val="0"/>
          <c:showVal val="1"/>
          <c:showCatName val="0"/>
          <c:showSerName val="0"/>
          <c:showPercent val="0"/>
          <c:showBubbleSize val="0"/>
        </c:dLbls>
        <c:gapWidth val="50"/>
        <c:overlap val="100"/>
        <c:axId val="343250640"/>
        <c:axId val="343240240"/>
      </c:barChart>
      <c:catAx>
        <c:axId val="343250640"/>
        <c:scaling>
          <c:orientation val="minMax"/>
        </c:scaling>
        <c:delete val="0"/>
        <c:axPos val="l"/>
        <c:numFmt formatCode="General" sourceLinked="1"/>
        <c:majorTickMark val="none"/>
        <c:minorTickMark val="none"/>
        <c:tickLblPos val="nextTo"/>
        <c:spPr>
          <a:noFill/>
          <a:ln w="9525" cap="flat" cmpd="sng" algn="ctr">
            <a:solidFill>
              <a:schemeClr val="bg2"/>
            </a:solidFill>
            <a:round/>
            <a:headEnd type="none" w="sm" len="sm"/>
            <a:tailEnd type="none" w="sm" len="sm"/>
          </a:ln>
          <a:effectLst/>
        </c:spPr>
        <c:txPr>
          <a:bodyPr rot="-60000000" spcFirstLastPara="1" vertOverflow="ellipsis" vert="horz" wrap="square" anchor="ctr" anchorCtr="1"/>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343240240"/>
        <c:crosses val="autoZero"/>
        <c:auto val="1"/>
        <c:lblAlgn val="ctr"/>
        <c:lblOffset val="100"/>
        <c:noMultiLvlLbl val="0"/>
      </c:catAx>
      <c:valAx>
        <c:axId val="343240240"/>
        <c:scaling>
          <c:orientation val="minMax"/>
          <c:max val="0.9"/>
        </c:scaling>
        <c:delete val="1"/>
        <c:axPos val="b"/>
        <c:numFmt formatCode="0%" sourceLinked="1"/>
        <c:majorTickMark val="out"/>
        <c:minorTickMark val="none"/>
        <c:tickLblPos val="nextTo"/>
        <c:crossAx val="343250640"/>
        <c:crosses val="autoZero"/>
        <c:crossBetween val="between"/>
      </c:valAx>
      <c:spPr>
        <a:noFill/>
        <a:ln>
          <a:noFill/>
        </a:ln>
        <a:effectLst/>
      </c:spPr>
    </c:plotArea>
    <c:legend>
      <c:legendPos val="b"/>
      <c:layout>
        <c:manualLayout>
          <c:xMode val="edge"/>
          <c:yMode val="edge"/>
          <c:x val="3.4173810751616365E-2"/>
          <c:y val="2.72850142176407E-2"/>
          <c:w val="0.96582621112772127"/>
          <c:h val="0.1489447144377138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 id="14">
  <a:schemeClr val="accent1"/>
</cs:colorStyle>
</file>

<file path=ppt/charts/colors1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30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fillRef idx="0">
      <cs:styleClr val="auto"/>
    </cs:fillRef>
    <cs:effectRef idx="0"/>
    <cs:fontRef idx="minor">
      <a:schemeClr val="tx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0">
              <a:schemeClr val="tx1">
                <a:lumMod val="5000"/>
                <a:lumOff val="95000"/>
              </a:schemeClr>
            </a:gs>
            <a:gs pos="10000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0">
              <a:schemeClr val="tx1">
                <a:lumMod val="5000"/>
                <a:lumOff val="95000"/>
              </a:schemeClr>
            </a:gs>
            <a:gs pos="100000">
              <a:schemeClr val="tx1">
                <a:lumMod val="15000"/>
                <a:lumOff val="8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30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fillRef idx="0">
      <cs:styleClr val="auto"/>
    </cs:fillRef>
    <cs:effectRef idx="0"/>
    <cs:fontRef idx="minor">
      <a:schemeClr val="tx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0">
              <a:schemeClr val="tx1">
                <a:lumMod val="5000"/>
                <a:lumOff val="95000"/>
              </a:schemeClr>
            </a:gs>
            <a:gs pos="10000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0">
              <a:schemeClr val="tx1">
                <a:lumMod val="5000"/>
                <a:lumOff val="95000"/>
              </a:schemeClr>
            </a:gs>
            <a:gs pos="100000">
              <a:schemeClr val="tx1">
                <a:lumMod val="15000"/>
                <a:lumOff val="8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30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fillRef idx="0">
      <cs:styleClr val="auto"/>
    </cs:fillRef>
    <cs:effectRef idx="0"/>
    <cs:fontRef idx="minor">
      <a:schemeClr val="tx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0">
              <a:schemeClr val="tx1">
                <a:lumMod val="5000"/>
                <a:lumOff val="95000"/>
              </a:schemeClr>
            </a:gs>
            <a:gs pos="10000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0">
              <a:schemeClr val="tx1">
                <a:lumMod val="5000"/>
                <a:lumOff val="95000"/>
              </a:schemeClr>
            </a:gs>
            <a:gs pos="100000">
              <a:schemeClr val="tx1">
                <a:lumMod val="15000"/>
                <a:lumOff val="8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0.01896</cdr:x>
      <cdr:y>0.85686</cdr:y>
    </cdr:from>
    <cdr:to>
      <cdr:x>0.18422</cdr:x>
      <cdr:y>0.98576</cdr:y>
    </cdr:to>
    <cdr:sp macro="" textlink="">
      <cdr:nvSpPr>
        <cdr:cNvPr id="2" name="TextBox 1"/>
        <cdr:cNvSpPr txBox="1"/>
      </cdr:nvSpPr>
      <cdr:spPr>
        <a:xfrm xmlns:a="http://schemas.openxmlformats.org/drawingml/2006/main">
          <a:off x="158750" y="3122093"/>
          <a:ext cx="1383770" cy="469664"/>
        </a:xfrm>
        <a:prstGeom xmlns:a="http://schemas.openxmlformats.org/drawingml/2006/main" prst="rect">
          <a:avLst/>
        </a:prstGeom>
        <a:solidFill xmlns:a="http://schemas.openxmlformats.org/drawingml/2006/main">
          <a:schemeClr val="bg1"/>
        </a:solidFill>
        <a:ln xmlns:a="http://schemas.openxmlformats.org/drawingml/2006/main" w="38100">
          <a:solidFill>
            <a:srgbClr val="FF0000"/>
          </a:solidFill>
        </a:ln>
      </cdr:spPr>
      <cdr:style>
        <a:lnRef xmlns:a="http://schemas.openxmlformats.org/drawingml/2006/main" idx="2">
          <a:schemeClr val="accent3"/>
        </a:lnRef>
        <a:fillRef xmlns:a="http://schemas.openxmlformats.org/drawingml/2006/main" idx="1">
          <a:schemeClr val="lt1"/>
        </a:fillRef>
        <a:effectRef xmlns:a="http://schemas.openxmlformats.org/drawingml/2006/main" idx="0">
          <a:schemeClr val="accent3"/>
        </a:effectRef>
        <a:fontRef xmlns:a="http://schemas.openxmlformats.org/drawingml/2006/main" idx="minor">
          <a:schemeClr val="dk1"/>
        </a:fontRef>
      </cdr:style>
      <cdr:txBody>
        <a:bodyPr xmlns:a="http://schemas.openxmlformats.org/drawingml/2006/main" vertOverflow="clip" wrap="none" rtlCol="0"/>
        <a:lstStyle xmlns:a="http://schemas.openxmlformats.org/drawingml/2006/main"/>
        <a:p xmlns:a="http://schemas.openxmlformats.org/drawingml/2006/main">
          <a:r>
            <a:rPr lang="en-GB" sz="1100" dirty="0"/>
            <a:t>Greatest provision </a:t>
          </a:r>
        </a:p>
        <a:p xmlns:a="http://schemas.openxmlformats.org/drawingml/2006/main">
          <a:r>
            <a:rPr lang="en-GB" sz="1100" dirty="0"/>
            <a:t>and least desired</a:t>
          </a:r>
        </a:p>
      </cdr:txBody>
    </cdr:sp>
  </cdr:relSizeAnchor>
</c:userShapes>
</file>

<file path=ppt/drawings/drawing2.xml><?xml version="1.0" encoding="utf-8"?>
<c:userShapes xmlns:c="http://schemas.openxmlformats.org/drawingml/2006/chart">
  <cdr:relSizeAnchor xmlns:cdr="http://schemas.openxmlformats.org/drawingml/2006/chartDrawing">
    <cdr:from>
      <cdr:x>0.01896</cdr:x>
      <cdr:y>0.85686</cdr:y>
    </cdr:from>
    <cdr:to>
      <cdr:x>0.18422</cdr:x>
      <cdr:y>0.98576</cdr:y>
    </cdr:to>
    <cdr:sp macro="" textlink="">
      <cdr:nvSpPr>
        <cdr:cNvPr id="2" name="TextBox 1"/>
        <cdr:cNvSpPr txBox="1"/>
      </cdr:nvSpPr>
      <cdr:spPr>
        <a:xfrm xmlns:a="http://schemas.openxmlformats.org/drawingml/2006/main">
          <a:off x="158750" y="3122093"/>
          <a:ext cx="1383770" cy="469664"/>
        </a:xfrm>
        <a:prstGeom xmlns:a="http://schemas.openxmlformats.org/drawingml/2006/main" prst="rect">
          <a:avLst/>
        </a:prstGeom>
        <a:solidFill xmlns:a="http://schemas.openxmlformats.org/drawingml/2006/main">
          <a:schemeClr val="bg1"/>
        </a:solidFill>
        <a:ln xmlns:a="http://schemas.openxmlformats.org/drawingml/2006/main" w="38100">
          <a:solidFill>
            <a:srgbClr val="FF0000"/>
          </a:solidFill>
        </a:ln>
      </cdr:spPr>
      <cdr:style>
        <a:lnRef xmlns:a="http://schemas.openxmlformats.org/drawingml/2006/main" idx="2">
          <a:schemeClr val="accent3"/>
        </a:lnRef>
        <a:fillRef xmlns:a="http://schemas.openxmlformats.org/drawingml/2006/main" idx="1">
          <a:schemeClr val="lt1"/>
        </a:fillRef>
        <a:effectRef xmlns:a="http://schemas.openxmlformats.org/drawingml/2006/main" idx="0">
          <a:schemeClr val="accent3"/>
        </a:effectRef>
        <a:fontRef xmlns:a="http://schemas.openxmlformats.org/drawingml/2006/main" idx="minor">
          <a:schemeClr val="dk1"/>
        </a:fontRef>
      </cdr:style>
      <cdr:txBody>
        <a:bodyPr xmlns:a="http://schemas.openxmlformats.org/drawingml/2006/main" vertOverflow="clip" wrap="none" rtlCol="0"/>
        <a:lstStyle xmlns:a="http://schemas.openxmlformats.org/drawingml/2006/main"/>
        <a:p xmlns:a="http://schemas.openxmlformats.org/drawingml/2006/main">
          <a:r>
            <a:rPr lang="en-GB" sz="1100" dirty="0"/>
            <a:t>Greatest provision </a:t>
          </a:r>
        </a:p>
        <a:p xmlns:a="http://schemas.openxmlformats.org/drawingml/2006/main">
          <a:r>
            <a:rPr lang="en-GB" sz="1100" dirty="0"/>
            <a:t>and least desired</a:t>
          </a:r>
        </a:p>
      </cdr:txBody>
    </cdr:sp>
  </cdr:relSizeAnchor>
</c:userShapes>
</file>

<file path=ppt/drawings/drawing3.xml><?xml version="1.0" encoding="utf-8"?>
<c:userShapes xmlns:c="http://schemas.openxmlformats.org/drawingml/2006/chart">
  <cdr:relSizeAnchor xmlns:cdr="http://schemas.openxmlformats.org/drawingml/2006/chartDrawing">
    <cdr:from>
      <cdr:x>0.01896</cdr:x>
      <cdr:y>0.85686</cdr:y>
    </cdr:from>
    <cdr:to>
      <cdr:x>0.18422</cdr:x>
      <cdr:y>0.98576</cdr:y>
    </cdr:to>
    <cdr:sp macro="" textlink="">
      <cdr:nvSpPr>
        <cdr:cNvPr id="2" name="TextBox 1"/>
        <cdr:cNvSpPr txBox="1"/>
      </cdr:nvSpPr>
      <cdr:spPr>
        <a:xfrm xmlns:a="http://schemas.openxmlformats.org/drawingml/2006/main">
          <a:off x="158750" y="3122093"/>
          <a:ext cx="1383770" cy="469664"/>
        </a:xfrm>
        <a:prstGeom xmlns:a="http://schemas.openxmlformats.org/drawingml/2006/main" prst="rect">
          <a:avLst/>
        </a:prstGeom>
        <a:solidFill xmlns:a="http://schemas.openxmlformats.org/drawingml/2006/main">
          <a:schemeClr val="bg1"/>
        </a:solidFill>
        <a:ln xmlns:a="http://schemas.openxmlformats.org/drawingml/2006/main" w="38100">
          <a:solidFill>
            <a:srgbClr val="FF0000"/>
          </a:solidFill>
        </a:ln>
      </cdr:spPr>
      <cdr:style>
        <a:lnRef xmlns:a="http://schemas.openxmlformats.org/drawingml/2006/main" idx="2">
          <a:schemeClr val="accent3"/>
        </a:lnRef>
        <a:fillRef xmlns:a="http://schemas.openxmlformats.org/drawingml/2006/main" idx="1">
          <a:schemeClr val="lt1"/>
        </a:fillRef>
        <a:effectRef xmlns:a="http://schemas.openxmlformats.org/drawingml/2006/main" idx="0">
          <a:schemeClr val="accent3"/>
        </a:effectRef>
        <a:fontRef xmlns:a="http://schemas.openxmlformats.org/drawingml/2006/main" idx="minor">
          <a:schemeClr val="dk1"/>
        </a:fontRef>
      </cdr:style>
      <cdr:txBody>
        <a:bodyPr xmlns:a="http://schemas.openxmlformats.org/drawingml/2006/main" vertOverflow="clip" wrap="none" rtlCol="0"/>
        <a:lstStyle xmlns:a="http://schemas.openxmlformats.org/drawingml/2006/main"/>
        <a:p xmlns:a="http://schemas.openxmlformats.org/drawingml/2006/main">
          <a:r>
            <a:rPr lang="en-GB" sz="1100" dirty="0"/>
            <a:t>Greatest provision </a:t>
          </a:r>
        </a:p>
        <a:p xmlns:a="http://schemas.openxmlformats.org/drawingml/2006/main">
          <a:r>
            <a:rPr lang="en-GB" sz="1100" dirty="0"/>
            <a:t>and least desired</a:t>
          </a:r>
        </a:p>
      </cdr:txBody>
    </cdr:sp>
  </cdr:relSizeAnchor>
</c:userShapes>
</file>

<file path=ppt/drawings/drawing4.xml><?xml version="1.0" encoding="utf-8"?>
<c:userShapes xmlns:c="http://schemas.openxmlformats.org/drawingml/2006/chart">
  <cdr:relSizeAnchor xmlns:cdr="http://schemas.openxmlformats.org/drawingml/2006/chartDrawing">
    <cdr:from>
      <cdr:x>0.01896</cdr:x>
      <cdr:y>0.85686</cdr:y>
    </cdr:from>
    <cdr:to>
      <cdr:x>0.18422</cdr:x>
      <cdr:y>0.98576</cdr:y>
    </cdr:to>
    <cdr:sp macro="" textlink="">
      <cdr:nvSpPr>
        <cdr:cNvPr id="2" name="TextBox 1"/>
        <cdr:cNvSpPr txBox="1"/>
      </cdr:nvSpPr>
      <cdr:spPr>
        <a:xfrm xmlns:a="http://schemas.openxmlformats.org/drawingml/2006/main">
          <a:off x="158750" y="3122093"/>
          <a:ext cx="1383770" cy="469664"/>
        </a:xfrm>
        <a:prstGeom xmlns:a="http://schemas.openxmlformats.org/drawingml/2006/main" prst="rect">
          <a:avLst/>
        </a:prstGeom>
        <a:solidFill xmlns:a="http://schemas.openxmlformats.org/drawingml/2006/main">
          <a:schemeClr val="bg1"/>
        </a:solidFill>
        <a:ln xmlns:a="http://schemas.openxmlformats.org/drawingml/2006/main" w="38100">
          <a:solidFill>
            <a:srgbClr val="FF0000"/>
          </a:solidFill>
        </a:ln>
      </cdr:spPr>
      <cdr:style>
        <a:lnRef xmlns:a="http://schemas.openxmlformats.org/drawingml/2006/main" idx="2">
          <a:schemeClr val="accent3"/>
        </a:lnRef>
        <a:fillRef xmlns:a="http://schemas.openxmlformats.org/drawingml/2006/main" idx="1">
          <a:schemeClr val="lt1"/>
        </a:fillRef>
        <a:effectRef xmlns:a="http://schemas.openxmlformats.org/drawingml/2006/main" idx="0">
          <a:schemeClr val="accent3"/>
        </a:effectRef>
        <a:fontRef xmlns:a="http://schemas.openxmlformats.org/drawingml/2006/main" idx="minor">
          <a:schemeClr val="dk1"/>
        </a:fontRef>
      </cdr:style>
      <cdr:txBody>
        <a:bodyPr xmlns:a="http://schemas.openxmlformats.org/drawingml/2006/main" vertOverflow="clip" wrap="none" rtlCol="0"/>
        <a:lstStyle xmlns:a="http://schemas.openxmlformats.org/drawingml/2006/main"/>
        <a:p xmlns:a="http://schemas.openxmlformats.org/drawingml/2006/main">
          <a:r>
            <a:rPr lang="en-GB" sz="1100" dirty="0"/>
            <a:t>Greatest provision </a:t>
          </a:r>
        </a:p>
        <a:p xmlns:a="http://schemas.openxmlformats.org/drawingml/2006/main">
          <a:r>
            <a:rPr lang="en-GB" sz="1100" dirty="0"/>
            <a:t>and least desired</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50475" cy="497046"/>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2pPr>
            <a:lvl3pPr marR="0" lvl="2"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3pPr>
            <a:lvl4pPr marR="0" lvl="3"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4pPr>
            <a:lvl5pPr marR="0" lvl="4"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5pPr>
            <a:lvl6pPr marR="0" lvl="5" algn="l" rtl="0">
              <a:lnSpc>
                <a:spcPct val="100000"/>
              </a:lnSpc>
              <a:spcBef>
                <a:spcPts val="450"/>
              </a:spcBef>
              <a:spcAft>
                <a:spcPts val="0"/>
              </a:spcAft>
              <a:buClr>
                <a:schemeClr val="dk1"/>
              </a:buClr>
              <a:buSzPts val="1500"/>
              <a:buFont typeface="Arial"/>
              <a:buNone/>
              <a:defRPr sz="1500" b="1" i="0" u="none" strike="noStrike" cap="none">
                <a:solidFill>
                  <a:schemeClr val="accent1"/>
                </a:solidFill>
                <a:latin typeface="Calibri"/>
                <a:ea typeface="Calibri"/>
                <a:cs typeface="Calibri"/>
                <a:sym typeface="Calibri"/>
              </a:defRPr>
            </a:lvl6pPr>
            <a:lvl7pPr marR="0" lvl="6" algn="l" rtl="0">
              <a:lnSpc>
                <a:spcPct val="100000"/>
              </a:lnSpc>
              <a:spcBef>
                <a:spcPts val="450"/>
              </a:spcBef>
              <a:spcAft>
                <a:spcPts val="0"/>
              </a:spcAft>
              <a:buClr>
                <a:srgbClr val="0070A8"/>
              </a:buClr>
              <a:buSzPts val="1500"/>
              <a:buFont typeface="Calibri"/>
              <a:buAutoNum type="arabicPeriod"/>
              <a:defRPr sz="1500" b="0" i="0" u="none" strike="noStrike" cap="none">
                <a:solidFill>
                  <a:schemeClr val="dk1"/>
                </a:solidFill>
                <a:latin typeface="Calibri"/>
                <a:ea typeface="Calibri"/>
                <a:cs typeface="Calibri"/>
                <a:sym typeface="Calibri"/>
              </a:defRPr>
            </a:lvl7pPr>
            <a:lvl8pPr marR="0" lvl="7" algn="l" rtl="0">
              <a:lnSpc>
                <a:spcPct val="100000"/>
              </a:lnSpc>
              <a:spcBef>
                <a:spcPts val="450"/>
              </a:spcBef>
              <a:spcAft>
                <a:spcPts val="0"/>
              </a:spcAft>
              <a:buClr>
                <a:srgbClr val="0070A8"/>
              </a:buClr>
              <a:buSzPts val="1500"/>
              <a:buFont typeface="Calibri"/>
              <a:buAutoNum type="alphaLcPeriod"/>
              <a:defRPr sz="1500" b="0" i="0" u="none" strike="noStrike" cap="none">
                <a:solidFill>
                  <a:schemeClr val="dk1"/>
                </a:solidFill>
                <a:latin typeface="Calibri"/>
                <a:ea typeface="Calibri"/>
                <a:cs typeface="Calibri"/>
                <a:sym typeface="Calibri"/>
              </a:defRPr>
            </a:lvl8pPr>
            <a:lvl9pPr marR="0" lvl="8" algn="l" rtl="0">
              <a:lnSpc>
                <a:spcPct val="100000"/>
              </a:lnSpc>
              <a:spcBef>
                <a:spcPts val="450"/>
              </a:spcBef>
              <a:spcAft>
                <a:spcPts val="450"/>
              </a:spcAft>
              <a:buClr>
                <a:schemeClr val="dk1"/>
              </a:buClr>
              <a:buSzPts val="1500"/>
              <a:buFont typeface="Calibri"/>
              <a:buNone/>
              <a:defRPr sz="15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56737" y="0"/>
            <a:ext cx="2950475" cy="497046"/>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2pPr>
            <a:lvl3pPr marR="0" lvl="2"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3pPr>
            <a:lvl4pPr marR="0" lvl="3"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4pPr>
            <a:lvl5pPr marR="0" lvl="4"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5pPr>
            <a:lvl6pPr marR="0" lvl="5" algn="l" rtl="0">
              <a:lnSpc>
                <a:spcPct val="100000"/>
              </a:lnSpc>
              <a:spcBef>
                <a:spcPts val="450"/>
              </a:spcBef>
              <a:spcAft>
                <a:spcPts val="0"/>
              </a:spcAft>
              <a:buClr>
                <a:schemeClr val="dk1"/>
              </a:buClr>
              <a:buSzPts val="1500"/>
              <a:buFont typeface="Arial"/>
              <a:buNone/>
              <a:defRPr sz="1500" b="1" i="0" u="none" strike="noStrike" cap="none">
                <a:solidFill>
                  <a:schemeClr val="accent1"/>
                </a:solidFill>
                <a:latin typeface="Calibri"/>
                <a:ea typeface="Calibri"/>
                <a:cs typeface="Calibri"/>
                <a:sym typeface="Calibri"/>
              </a:defRPr>
            </a:lvl6pPr>
            <a:lvl7pPr marR="0" lvl="6" algn="l" rtl="0">
              <a:lnSpc>
                <a:spcPct val="100000"/>
              </a:lnSpc>
              <a:spcBef>
                <a:spcPts val="450"/>
              </a:spcBef>
              <a:spcAft>
                <a:spcPts val="0"/>
              </a:spcAft>
              <a:buClr>
                <a:srgbClr val="0070A8"/>
              </a:buClr>
              <a:buSzPts val="1500"/>
              <a:buFont typeface="Calibri"/>
              <a:buAutoNum type="arabicPeriod"/>
              <a:defRPr sz="1500" b="0" i="0" u="none" strike="noStrike" cap="none">
                <a:solidFill>
                  <a:schemeClr val="dk1"/>
                </a:solidFill>
                <a:latin typeface="Calibri"/>
                <a:ea typeface="Calibri"/>
                <a:cs typeface="Calibri"/>
                <a:sym typeface="Calibri"/>
              </a:defRPr>
            </a:lvl7pPr>
            <a:lvl8pPr marR="0" lvl="7" algn="l" rtl="0">
              <a:lnSpc>
                <a:spcPct val="100000"/>
              </a:lnSpc>
              <a:spcBef>
                <a:spcPts val="450"/>
              </a:spcBef>
              <a:spcAft>
                <a:spcPts val="0"/>
              </a:spcAft>
              <a:buClr>
                <a:srgbClr val="0070A8"/>
              </a:buClr>
              <a:buSzPts val="1500"/>
              <a:buFont typeface="Calibri"/>
              <a:buAutoNum type="alphaLcPeriod"/>
              <a:defRPr sz="1500" b="0" i="0" u="none" strike="noStrike" cap="none">
                <a:solidFill>
                  <a:schemeClr val="dk1"/>
                </a:solidFill>
                <a:latin typeface="Calibri"/>
                <a:ea typeface="Calibri"/>
                <a:cs typeface="Calibri"/>
                <a:sym typeface="Calibri"/>
              </a:defRPr>
            </a:lvl8pPr>
            <a:lvl9pPr marR="0" lvl="8" algn="l" rtl="0">
              <a:lnSpc>
                <a:spcPct val="100000"/>
              </a:lnSpc>
              <a:spcBef>
                <a:spcPts val="450"/>
              </a:spcBef>
              <a:spcAft>
                <a:spcPts val="450"/>
              </a:spcAft>
              <a:buClr>
                <a:schemeClr val="dk1"/>
              </a:buClr>
              <a:buSzPts val="1500"/>
              <a:buFont typeface="Calibri"/>
              <a:buNone/>
              <a:defRPr sz="15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937"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42154"/>
            <a:ext cx="2950475" cy="497046"/>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2pPr>
            <a:lvl3pPr marR="0" lvl="2"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3pPr>
            <a:lvl4pPr marR="0" lvl="3"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4pPr>
            <a:lvl5pPr marR="0" lvl="4"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5pPr>
            <a:lvl6pPr marR="0" lvl="5" algn="l" rtl="0">
              <a:lnSpc>
                <a:spcPct val="100000"/>
              </a:lnSpc>
              <a:spcBef>
                <a:spcPts val="450"/>
              </a:spcBef>
              <a:spcAft>
                <a:spcPts val="0"/>
              </a:spcAft>
              <a:buClr>
                <a:schemeClr val="dk1"/>
              </a:buClr>
              <a:buSzPts val="1500"/>
              <a:buFont typeface="Arial"/>
              <a:buNone/>
              <a:defRPr sz="1500" b="1" i="0" u="none" strike="noStrike" cap="none">
                <a:solidFill>
                  <a:schemeClr val="accent1"/>
                </a:solidFill>
                <a:latin typeface="Calibri"/>
                <a:ea typeface="Calibri"/>
                <a:cs typeface="Calibri"/>
                <a:sym typeface="Calibri"/>
              </a:defRPr>
            </a:lvl6pPr>
            <a:lvl7pPr marR="0" lvl="6" algn="l" rtl="0">
              <a:lnSpc>
                <a:spcPct val="100000"/>
              </a:lnSpc>
              <a:spcBef>
                <a:spcPts val="450"/>
              </a:spcBef>
              <a:spcAft>
                <a:spcPts val="0"/>
              </a:spcAft>
              <a:buClr>
                <a:srgbClr val="0070A8"/>
              </a:buClr>
              <a:buSzPts val="1500"/>
              <a:buFont typeface="Calibri"/>
              <a:buAutoNum type="arabicPeriod"/>
              <a:defRPr sz="1500" b="0" i="0" u="none" strike="noStrike" cap="none">
                <a:solidFill>
                  <a:schemeClr val="dk1"/>
                </a:solidFill>
                <a:latin typeface="Calibri"/>
                <a:ea typeface="Calibri"/>
                <a:cs typeface="Calibri"/>
                <a:sym typeface="Calibri"/>
              </a:defRPr>
            </a:lvl7pPr>
            <a:lvl8pPr marR="0" lvl="7" algn="l" rtl="0">
              <a:lnSpc>
                <a:spcPct val="100000"/>
              </a:lnSpc>
              <a:spcBef>
                <a:spcPts val="450"/>
              </a:spcBef>
              <a:spcAft>
                <a:spcPts val="0"/>
              </a:spcAft>
              <a:buClr>
                <a:srgbClr val="0070A8"/>
              </a:buClr>
              <a:buSzPts val="1500"/>
              <a:buFont typeface="Calibri"/>
              <a:buAutoNum type="alphaLcPeriod"/>
              <a:defRPr sz="1500" b="0" i="0" u="none" strike="noStrike" cap="none">
                <a:solidFill>
                  <a:schemeClr val="dk1"/>
                </a:solidFill>
                <a:latin typeface="Calibri"/>
                <a:ea typeface="Calibri"/>
                <a:cs typeface="Calibri"/>
                <a:sym typeface="Calibri"/>
              </a:defRPr>
            </a:lvl8pPr>
            <a:lvl9pPr marR="0" lvl="8" algn="l" rtl="0">
              <a:lnSpc>
                <a:spcPct val="100000"/>
              </a:lnSpc>
              <a:spcBef>
                <a:spcPts val="450"/>
              </a:spcBef>
              <a:spcAft>
                <a:spcPts val="450"/>
              </a:spcAft>
              <a:buClr>
                <a:schemeClr val="dk1"/>
              </a:buClr>
              <a:buSzPts val="1500"/>
              <a:buFont typeface="Calibri"/>
              <a:buNone/>
              <a:defRPr sz="15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56737" y="9442154"/>
            <a:ext cx="2950475" cy="49704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65" name="Google Shape;65;p1: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88: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46" name="Google Shape;146;p88: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4: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4: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457200" lvl="0" indent="-228600" algn="l" rtl="0">
              <a:lnSpc>
                <a:spcPct val="115000"/>
              </a:lnSpc>
              <a:spcBef>
                <a:spcPts val="0"/>
              </a:spcBef>
              <a:spcAft>
                <a:spcPts val="0"/>
              </a:spcAft>
              <a:buSzPts val="1400"/>
              <a:buNone/>
            </a:pPr>
            <a:r>
              <a:rPr lang="en-GB" sz="900" dirty="0">
                <a:latin typeface="Arial"/>
                <a:ea typeface="Arial"/>
                <a:cs typeface="Arial"/>
                <a:sym typeface="Arial"/>
              </a:rPr>
              <a:t>Q4.1 Does your institution provide training in research integrity?</a:t>
            </a:r>
            <a:endParaRPr sz="900" dirty="0">
              <a:latin typeface="Arial"/>
              <a:ea typeface="Arial"/>
              <a:cs typeface="Arial"/>
              <a:sym typeface="Arial"/>
            </a:endParaRPr>
          </a:p>
        </p:txBody>
      </p:sp>
      <p:sp>
        <p:nvSpPr>
          <p:cNvPr id="153" name="Google Shape;153;p4:notes"/>
          <p:cNvSpPr txBox="1">
            <a:spLocks noGrp="1"/>
          </p:cNvSpPr>
          <p:nvPr>
            <p:ph type="sldNum" idx="12"/>
          </p:nvPr>
        </p:nvSpPr>
        <p:spPr>
          <a:xfrm>
            <a:off x="3856737" y="9442154"/>
            <a:ext cx="2950475" cy="49704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10</a:t>
            </a:fld>
            <a:endParaRPr sz="1200" b="0" i="0" u="none" strike="noStrike" cap="none" dirty="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5: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5: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457200" lvl="0" indent="-228600" algn="l" rtl="0">
              <a:lnSpc>
                <a:spcPct val="115000"/>
              </a:lnSpc>
              <a:spcBef>
                <a:spcPts val="0"/>
              </a:spcBef>
              <a:spcAft>
                <a:spcPts val="0"/>
              </a:spcAft>
              <a:buSzPts val="1400"/>
              <a:buNone/>
            </a:pPr>
            <a:r>
              <a:rPr lang="en-GB" sz="900" dirty="0">
                <a:latin typeface="Arial"/>
                <a:ea typeface="Arial"/>
                <a:cs typeface="Arial"/>
                <a:sym typeface="Arial"/>
              </a:rPr>
              <a:t>Q4.6 Have you undertaken training in research integrity as provided by your current institution?</a:t>
            </a:r>
            <a:endParaRPr sz="900" dirty="0">
              <a:latin typeface="Arial"/>
              <a:ea typeface="Arial"/>
              <a:cs typeface="Arial"/>
              <a:sym typeface="Arial"/>
            </a:endParaRPr>
          </a:p>
        </p:txBody>
      </p:sp>
      <p:sp>
        <p:nvSpPr>
          <p:cNvPr id="191" name="Google Shape;191;p5:notes"/>
          <p:cNvSpPr txBox="1">
            <a:spLocks noGrp="1"/>
          </p:cNvSpPr>
          <p:nvPr>
            <p:ph type="sldNum" idx="12"/>
          </p:nvPr>
        </p:nvSpPr>
        <p:spPr>
          <a:xfrm>
            <a:off x="3856737" y="9442154"/>
            <a:ext cx="2950475" cy="49704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11</a:t>
            </a:fld>
            <a:endParaRPr sz="1200" b="0" i="0" u="none" strike="noStrike" cap="none" dirty="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6: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6: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457200" lvl="0" indent="-228600" algn="l" rtl="0">
              <a:lnSpc>
                <a:spcPct val="115000"/>
              </a:lnSpc>
              <a:spcBef>
                <a:spcPts val="0"/>
              </a:spcBef>
              <a:spcAft>
                <a:spcPts val="0"/>
              </a:spcAft>
              <a:buSzPts val="1400"/>
              <a:buNone/>
            </a:pPr>
            <a:r>
              <a:rPr lang="en-GB" sz="900" dirty="0">
                <a:latin typeface="Arial"/>
                <a:ea typeface="Arial"/>
                <a:cs typeface="Arial"/>
                <a:sym typeface="Arial"/>
              </a:rPr>
              <a:t>Q4.7 Was the training in which you participated mandatory or optional?</a:t>
            </a:r>
            <a:endParaRPr sz="900" dirty="0">
              <a:latin typeface="Arial"/>
              <a:ea typeface="Arial"/>
              <a:cs typeface="Arial"/>
              <a:sym typeface="Arial"/>
            </a:endParaRPr>
          </a:p>
          <a:p>
            <a:pPr marL="457200" marR="0" lvl="0" indent="-22860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Q4.2 How is this training provided?</a:t>
            </a:r>
            <a:endParaRPr sz="900" dirty="0">
              <a:latin typeface="Arial"/>
              <a:ea typeface="Arial"/>
              <a:cs typeface="Arial"/>
              <a:sym typeface="Arial"/>
            </a:endParaRPr>
          </a:p>
          <a:p>
            <a:pPr marL="457200" marR="0" lvl="0" indent="-228600" algn="l" rtl="0">
              <a:lnSpc>
                <a:spcPct val="100000"/>
              </a:lnSpc>
              <a:spcBef>
                <a:spcPts val="0"/>
              </a:spcBef>
              <a:spcAft>
                <a:spcPts val="0"/>
              </a:spcAft>
              <a:buClr>
                <a:srgbClr val="000000"/>
              </a:buClr>
              <a:buSzPts val="1400"/>
              <a:buFont typeface="Arial"/>
              <a:buNone/>
            </a:pPr>
            <a:endParaRPr sz="900" dirty="0"/>
          </a:p>
        </p:txBody>
      </p:sp>
      <p:sp>
        <p:nvSpPr>
          <p:cNvPr id="202" name="Google Shape;202;p6:notes"/>
          <p:cNvSpPr txBox="1">
            <a:spLocks noGrp="1"/>
          </p:cNvSpPr>
          <p:nvPr>
            <p:ph type="sldNum" idx="12"/>
          </p:nvPr>
        </p:nvSpPr>
        <p:spPr>
          <a:xfrm>
            <a:off x="3856737" y="9442154"/>
            <a:ext cx="2950475" cy="49704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12</a:t>
            </a:fld>
            <a:endParaRPr sz="1200" b="0" i="0" u="none" strike="noStrike" cap="none" dirty="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33: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900" dirty="0">
                <a:latin typeface="Arial"/>
                <a:ea typeface="Arial"/>
                <a:cs typeface="Arial"/>
                <a:sym typeface="Arial"/>
              </a:rPr>
              <a:t>Q4.3 Who is responsible for delivery of the training within your institution?</a:t>
            </a:r>
            <a:br>
              <a:rPr lang="en-GB" sz="900" dirty="0">
                <a:latin typeface="Arial"/>
                <a:ea typeface="Arial"/>
                <a:cs typeface="Arial"/>
                <a:sym typeface="Arial"/>
              </a:rPr>
            </a:br>
            <a:endParaRPr sz="900" dirty="0"/>
          </a:p>
        </p:txBody>
      </p:sp>
      <p:sp>
        <p:nvSpPr>
          <p:cNvPr id="227" name="Google Shape;227;p33: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36: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Q4.4 Who within your institution has access and is required to undertake training in research integrity?</a:t>
            </a:r>
            <a:endParaRPr sz="900" dirty="0">
              <a:latin typeface="Arial"/>
              <a:ea typeface="Arial"/>
              <a:cs typeface="Arial"/>
              <a:sym typeface="Arial"/>
            </a:endParaRPr>
          </a:p>
          <a:p>
            <a:pPr marL="0" lvl="0" indent="0" algn="l" rtl="0">
              <a:lnSpc>
                <a:spcPct val="100000"/>
              </a:lnSpc>
              <a:spcBef>
                <a:spcPts val="0"/>
              </a:spcBef>
              <a:spcAft>
                <a:spcPts val="0"/>
              </a:spcAft>
              <a:buSzPts val="1400"/>
              <a:buNone/>
            </a:pPr>
            <a:endParaRPr sz="900" dirty="0"/>
          </a:p>
        </p:txBody>
      </p:sp>
      <p:sp>
        <p:nvSpPr>
          <p:cNvPr id="237" name="Google Shape;237;p36: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37: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Q4.5 For those who have access, how often is training in research integrity provided/made available by your institution?</a:t>
            </a:r>
            <a:endParaRPr sz="900" dirty="0"/>
          </a:p>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Q4.8 How frequently are you required to undertake training in research integrity?</a:t>
            </a:r>
            <a:endParaRPr sz="900" dirty="0">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900" dirty="0">
              <a:latin typeface="Arial"/>
              <a:ea typeface="Arial"/>
              <a:cs typeface="Arial"/>
              <a:sym typeface="Arial"/>
            </a:endParaRPr>
          </a:p>
          <a:p>
            <a:pPr marL="0" lvl="0" indent="0" algn="l" rtl="0">
              <a:lnSpc>
                <a:spcPct val="100000"/>
              </a:lnSpc>
              <a:spcBef>
                <a:spcPts val="0"/>
              </a:spcBef>
              <a:spcAft>
                <a:spcPts val="0"/>
              </a:spcAft>
              <a:buSzPts val="1400"/>
              <a:buNone/>
            </a:pPr>
            <a:endParaRPr sz="900" dirty="0"/>
          </a:p>
        </p:txBody>
      </p:sp>
      <p:sp>
        <p:nvSpPr>
          <p:cNvPr id="247" name="Google Shape;247;p37: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39: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Q4.10_ How, if at all, is learning from the training on research integrity assessed? (Please select all that apply) - Selected Choice</a:t>
            </a:r>
            <a:endParaRPr dirty="0"/>
          </a:p>
          <a:p>
            <a:pPr marL="0" lvl="0" indent="0" algn="l" rtl="0">
              <a:lnSpc>
                <a:spcPct val="100000"/>
              </a:lnSpc>
              <a:spcBef>
                <a:spcPts val="0"/>
              </a:spcBef>
              <a:spcAft>
                <a:spcPts val="0"/>
              </a:spcAft>
              <a:buSzPts val="1400"/>
              <a:buNone/>
            </a:pPr>
            <a:endParaRPr dirty="0"/>
          </a:p>
        </p:txBody>
      </p:sp>
      <p:sp>
        <p:nvSpPr>
          <p:cNvPr id="259" name="Google Shape;259;p39: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40: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Q5.6 Aside from formal training opportunities, how else does your institution encourage and develop research integrity? </a:t>
            </a:r>
            <a:r>
              <a:rPr lang="en-GB" sz="900" i="1" dirty="0">
                <a:latin typeface="Arial"/>
                <a:ea typeface="Arial"/>
                <a:cs typeface="Arial"/>
                <a:sym typeface="Arial"/>
              </a:rPr>
              <a:t>(Please select all that apply)</a:t>
            </a:r>
            <a:endParaRPr sz="900" dirty="0">
              <a:latin typeface="Arial"/>
              <a:ea typeface="Arial"/>
              <a:cs typeface="Arial"/>
              <a:sym typeface="Arial"/>
            </a:endParaRPr>
          </a:p>
          <a:p>
            <a:pPr marL="0" lvl="0" indent="0" algn="l" rtl="0">
              <a:lnSpc>
                <a:spcPct val="100000"/>
              </a:lnSpc>
              <a:spcBef>
                <a:spcPts val="0"/>
              </a:spcBef>
              <a:spcAft>
                <a:spcPts val="0"/>
              </a:spcAft>
              <a:buSzPts val="1400"/>
              <a:buNone/>
            </a:pPr>
            <a:endParaRPr sz="900" dirty="0"/>
          </a:p>
        </p:txBody>
      </p:sp>
      <p:sp>
        <p:nvSpPr>
          <p:cNvPr id="269" name="Google Shape;269;p40: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89: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78" name="Google Shape;278;p89: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85: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1" name="Google Shape;71;p85: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42: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Q4.9 Which aspects associated with research integrity are included in your institution's training?</a:t>
            </a:r>
            <a:br>
              <a:rPr lang="en-GB" sz="900" dirty="0">
                <a:latin typeface="Arial"/>
                <a:ea typeface="Arial"/>
                <a:cs typeface="Arial"/>
                <a:sym typeface="Arial"/>
              </a:rPr>
            </a:br>
            <a:endParaRPr sz="900" dirty="0">
              <a:latin typeface="Arial"/>
              <a:ea typeface="Arial"/>
              <a:cs typeface="Arial"/>
              <a:sym typeface="Arial"/>
            </a:endParaRPr>
          </a:p>
          <a:p>
            <a:pPr marL="0" lvl="0" indent="0" algn="l" rtl="0">
              <a:lnSpc>
                <a:spcPct val="100000"/>
              </a:lnSpc>
              <a:spcBef>
                <a:spcPts val="0"/>
              </a:spcBef>
              <a:spcAft>
                <a:spcPts val="0"/>
              </a:spcAft>
              <a:buSzPts val="1400"/>
              <a:buNone/>
            </a:pPr>
            <a:endParaRPr sz="900" dirty="0"/>
          </a:p>
        </p:txBody>
      </p:sp>
      <p:sp>
        <p:nvSpPr>
          <p:cNvPr id="284" name="Google Shape;284;p42: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43: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Q5.4 Which, if any, of the following topics regarding research integrity do you feel you would benefit from further training in? </a:t>
            </a:r>
            <a:r>
              <a:rPr lang="en-GB" sz="900" i="1" dirty="0">
                <a:latin typeface="Arial"/>
                <a:ea typeface="Arial"/>
                <a:cs typeface="Arial"/>
                <a:sym typeface="Arial"/>
              </a:rPr>
              <a:t>(Please select all that apply)</a:t>
            </a:r>
            <a:endParaRPr sz="900" dirty="0">
              <a:latin typeface="Arial"/>
              <a:ea typeface="Arial"/>
              <a:cs typeface="Arial"/>
              <a:sym typeface="Arial"/>
            </a:endParaRPr>
          </a:p>
          <a:p>
            <a:pPr marL="0" lvl="0" indent="0" algn="l" rtl="0">
              <a:lnSpc>
                <a:spcPct val="100000"/>
              </a:lnSpc>
              <a:spcBef>
                <a:spcPts val="0"/>
              </a:spcBef>
              <a:spcAft>
                <a:spcPts val="0"/>
              </a:spcAft>
              <a:buSzPts val="1400"/>
              <a:buNone/>
            </a:pPr>
            <a:endParaRPr sz="900" dirty="0"/>
          </a:p>
        </p:txBody>
      </p:sp>
      <p:sp>
        <p:nvSpPr>
          <p:cNvPr id="293" name="Google Shape;293;p43: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44: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02" name="Google Shape;302;p44: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44752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44: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02" name="Google Shape;302;p44: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298674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44: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02" name="Google Shape;302;p44: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079134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44: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02" name="Google Shape;302;p44: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139743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90: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09" name="Google Shape;309;p90: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46: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Q3.8 To what extent do you agree/disagree that researchers within your field are using "honest and verifiable methods in proposing, performing, and evaluating research and reporting research results"? </a:t>
            </a:r>
            <a:endParaRPr sz="900" dirty="0"/>
          </a:p>
          <a:p>
            <a:pPr marL="0" marR="0" lvl="0" indent="0" algn="l" rtl="0">
              <a:lnSpc>
                <a:spcPct val="100000"/>
              </a:lnSpc>
              <a:spcBef>
                <a:spcPts val="0"/>
              </a:spcBef>
              <a:spcAft>
                <a:spcPts val="0"/>
              </a:spcAft>
              <a:buClr>
                <a:srgbClr val="000000"/>
              </a:buClr>
              <a:buSzPts val="1400"/>
              <a:buFont typeface="Arial"/>
              <a:buNone/>
            </a:pPr>
            <a:r>
              <a:rPr lang="en-GB" sz="900" dirty="0"/>
              <a:t>cut 3.8 by 2.5 </a:t>
            </a:r>
            <a:br>
              <a:rPr lang="en-GB" sz="900" dirty="0">
                <a:latin typeface="Arial"/>
                <a:ea typeface="Arial"/>
                <a:cs typeface="Arial"/>
                <a:sym typeface="Arial"/>
              </a:rPr>
            </a:br>
            <a:endParaRPr sz="900" dirty="0">
              <a:latin typeface="Arial"/>
              <a:ea typeface="Arial"/>
              <a:cs typeface="Arial"/>
              <a:sym typeface="Arial"/>
            </a:endParaRPr>
          </a:p>
          <a:p>
            <a:pPr marL="0" lvl="0" indent="0" algn="l" rtl="0">
              <a:lnSpc>
                <a:spcPct val="100000"/>
              </a:lnSpc>
              <a:spcBef>
                <a:spcPts val="0"/>
              </a:spcBef>
              <a:spcAft>
                <a:spcPts val="0"/>
              </a:spcAft>
              <a:buSzPts val="1400"/>
              <a:buNone/>
            </a:pPr>
            <a:endParaRPr sz="900" dirty="0"/>
          </a:p>
        </p:txBody>
      </p:sp>
      <p:sp>
        <p:nvSpPr>
          <p:cNvPr id="315" name="Google Shape;315;p46: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47: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Q5.1 For whom should training in research integrity be mandatory?</a:t>
            </a:r>
            <a:br>
              <a:rPr lang="en-GB" sz="900" dirty="0">
                <a:latin typeface="Arial"/>
                <a:ea typeface="Arial"/>
                <a:cs typeface="Arial"/>
                <a:sym typeface="Arial"/>
              </a:rPr>
            </a:br>
            <a:endParaRPr sz="900" dirty="0">
              <a:latin typeface="Arial"/>
              <a:ea typeface="Arial"/>
              <a:cs typeface="Arial"/>
              <a:sym typeface="Arial"/>
            </a:endParaRPr>
          </a:p>
          <a:p>
            <a:pPr marL="0" lvl="0" indent="0" algn="l" rtl="0">
              <a:lnSpc>
                <a:spcPct val="100000"/>
              </a:lnSpc>
              <a:spcBef>
                <a:spcPts val="0"/>
              </a:spcBef>
              <a:spcAft>
                <a:spcPts val="0"/>
              </a:spcAft>
              <a:buSzPts val="1400"/>
              <a:buNone/>
            </a:pPr>
            <a:endParaRPr sz="900" dirty="0"/>
          </a:p>
        </p:txBody>
      </p:sp>
      <p:sp>
        <p:nvSpPr>
          <p:cNvPr id="324" name="Google Shape;324;p47: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48: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Q5.2 To what extent do you agree/disagree with the following statements:</a:t>
            </a:r>
            <a:endParaRPr sz="900" dirty="0">
              <a:latin typeface="Arial"/>
              <a:ea typeface="Arial"/>
              <a:cs typeface="Arial"/>
              <a:sym typeface="Arial"/>
            </a:endParaRPr>
          </a:p>
          <a:p>
            <a:pPr marL="0" lvl="0" indent="0" algn="l" rtl="0">
              <a:lnSpc>
                <a:spcPct val="100000"/>
              </a:lnSpc>
              <a:spcBef>
                <a:spcPts val="0"/>
              </a:spcBef>
              <a:spcAft>
                <a:spcPts val="0"/>
              </a:spcAft>
              <a:buSzPts val="1400"/>
              <a:buNone/>
            </a:pPr>
            <a:endParaRPr sz="900" dirty="0"/>
          </a:p>
        </p:txBody>
      </p:sp>
      <p:sp>
        <p:nvSpPr>
          <p:cNvPr id="334" name="Google Shape;334;p48: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26: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8" name="Google Shape;78;p26: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91: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000" dirty="0">
                <a:latin typeface="Arial"/>
                <a:ea typeface="Arial"/>
                <a:cs typeface="Arial"/>
                <a:sym typeface="Arial"/>
              </a:rPr>
              <a:t>Q5.2 To what extent do you agree/disagree with the following statements:</a:t>
            </a:r>
            <a:endParaRPr sz="1000" dirty="0">
              <a:latin typeface="Arial"/>
              <a:ea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344" name="Google Shape;344;p91: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7: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457200" lvl="0" indent="-228600" algn="l" rtl="0">
              <a:lnSpc>
                <a:spcPct val="115000"/>
              </a:lnSpc>
              <a:spcBef>
                <a:spcPts val="0"/>
              </a:spcBef>
              <a:spcAft>
                <a:spcPts val="0"/>
              </a:spcAft>
              <a:buSzPts val="1400"/>
              <a:buNone/>
            </a:pPr>
            <a:r>
              <a:rPr lang="en-GB" sz="1100" dirty="0">
                <a:highlight>
                  <a:schemeClr val="lt1"/>
                </a:highlight>
              </a:rPr>
              <a:t>Q5.3 In the previous question, you indicated that the training provided by your institution with regards to research integrity was not effective and/or comprehensive.</a:t>
            </a:r>
            <a:endParaRPr sz="1100" dirty="0">
              <a:highlight>
                <a:schemeClr val="lt1"/>
              </a:highlight>
            </a:endParaRPr>
          </a:p>
          <a:p>
            <a:pPr marL="457200" marR="0" lvl="0" indent="-228600" algn="l" rtl="0">
              <a:lnSpc>
                <a:spcPct val="100000"/>
              </a:lnSpc>
              <a:spcBef>
                <a:spcPts val="0"/>
              </a:spcBef>
              <a:spcAft>
                <a:spcPts val="0"/>
              </a:spcAft>
              <a:buClr>
                <a:srgbClr val="000000"/>
              </a:buClr>
              <a:buSzPts val="1400"/>
              <a:buFont typeface="Arial"/>
              <a:buNone/>
            </a:pPr>
            <a:r>
              <a:rPr lang="en-GB" sz="1100" dirty="0">
                <a:highlight>
                  <a:schemeClr val="lt1"/>
                </a:highlight>
              </a:rPr>
              <a:t>Q5.5 What do you feel is the biggest unmet need in training in research integrity?</a:t>
            </a:r>
            <a:endParaRPr sz="236" dirty="0">
              <a:highlight>
                <a:schemeClr val="lt1"/>
              </a:highlight>
            </a:endParaRPr>
          </a:p>
        </p:txBody>
      </p:sp>
      <p:sp>
        <p:nvSpPr>
          <p:cNvPr id="353" name="Google Shape;353;p7: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98: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65" name="Google Shape;365;p98: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99: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800" dirty="0">
                <a:latin typeface="Arial"/>
                <a:ea typeface="Arial"/>
                <a:cs typeface="Arial"/>
                <a:sym typeface="Arial"/>
              </a:rPr>
              <a:t>Q2.1 Which of the following best describes your workplace?</a:t>
            </a:r>
            <a:endParaRPr sz="1800" dirty="0">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GB" sz="1800" dirty="0">
                <a:latin typeface="Arial"/>
                <a:ea typeface="Arial"/>
                <a:cs typeface="Arial"/>
                <a:sym typeface="Arial"/>
              </a:rPr>
              <a:t>Q2.3 Which of the following best describes your job role?</a:t>
            </a:r>
            <a:endParaRPr sz="1800" dirty="0">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GB" sz="1800" dirty="0">
                <a:latin typeface="Arial"/>
                <a:ea typeface="Arial"/>
                <a:cs typeface="Arial"/>
                <a:sym typeface="Arial"/>
              </a:rPr>
              <a:t>Q2.4 Do you have responsibility for any of the following? </a:t>
            </a:r>
            <a:endParaRPr dirty="0"/>
          </a:p>
          <a:p>
            <a:pPr marL="0" marR="0" lvl="0" indent="0" algn="l" rtl="0">
              <a:lnSpc>
                <a:spcPct val="100000"/>
              </a:lnSpc>
              <a:spcBef>
                <a:spcPts val="0"/>
              </a:spcBef>
              <a:spcAft>
                <a:spcPts val="0"/>
              </a:spcAft>
              <a:buClr>
                <a:srgbClr val="000000"/>
              </a:buClr>
              <a:buSzPts val="1400"/>
              <a:buFont typeface="Arial"/>
              <a:buNone/>
            </a:pPr>
            <a:r>
              <a:rPr lang="en-GB" sz="1800" dirty="0">
                <a:latin typeface="Arial"/>
                <a:ea typeface="Arial"/>
                <a:cs typeface="Arial"/>
                <a:sym typeface="Arial"/>
              </a:rPr>
              <a:t>Q2.5 What is your primary field of research?</a:t>
            </a:r>
            <a:endParaRPr sz="1800" dirty="0">
              <a:latin typeface="Arial"/>
              <a:ea typeface="Arial"/>
              <a:cs typeface="Arial"/>
              <a:sym typeface="Arial"/>
            </a:endParaRPr>
          </a:p>
          <a:p>
            <a:pPr marL="0" lvl="0" indent="0" algn="l" rtl="0">
              <a:lnSpc>
                <a:spcPct val="100000"/>
              </a:lnSpc>
              <a:spcBef>
                <a:spcPts val="0"/>
              </a:spcBef>
              <a:spcAft>
                <a:spcPts val="0"/>
              </a:spcAft>
              <a:buSzPts val="1400"/>
              <a:buNone/>
            </a:pPr>
            <a:endParaRPr dirty="0"/>
          </a:p>
        </p:txBody>
      </p:sp>
      <p:sp>
        <p:nvSpPr>
          <p:cNvPr id="371" name="Google Shape;371;p99: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17: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11" name="Google Shape;411;p17: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87: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03" name="Google Shape;103;p87: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7: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Q3.1 How would you describe </a:t>
            </a:r>
            <a:r>
              <a:rPr lang="en-GB" sz="900" i="1" dirty="0">
                <a:latin typeface="Arial"/>
                <a:ea typeface="Arial"/>
                <a:cs typeface="Arial"/>
                <a:sym typeface="Arial"/>
              </a:rPr>
              <a:t>Research Integrity,</a:t>
            </a:r>
            <a:r>
              <a:rPr lang="en-GB" sz="900" dirty="0">
                <a:latin typeface="Arial"/>
                <a:ea typeface="Arial"/>
                <a:cs typeface="Arial"/>
                <a:sym typeface="Arial"/>
              </a:rPr>
              <a:t> including the practices it relates to?</a:t>
            </a:r>
            <a:endParaRPr sz="900" dirty="0">
              <a:latin typeface="Arial"/>
              <a:ea typeface="Arial"/>
              <a:cs typeface="Arial"/>
              <a:sym typeface="Arial"/>
            </a:endParaRPr>
          </a:p>
        </p:txBody>
      </p:sp>
      <p:sp>
        <p:nvSpPr>
          <p:cNvPr id="109" name="Google Shape;109;p27: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90002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87: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03" name="Google Shape;103;p87: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36983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7: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Q3.1 How would you describe </a:t>
            </a:r>
            <a:r>
              <a:rPr lang="en-GB" sz="900" i="1" dirty="0">
                <a:latin typeface="Arial"/>
                <a:ea typeface="Arial"/>
                <a:cs typeface="Arial"/>
                <a:sym typeface="Arial"/>
              </a:rPr>
              <a:t>Research Integrity,</a:t>
            </a:r>
            <a:r>
              <a:rPr lang="en-GB" sz="900" dirty="0">
                <a:latin typeface="Arial"/>
                <a:ea typeface="Arial"/>
                <a:cs typeface="Arial"/>
                <a:sym typeface="Arial"/>
              </a:rPr>
              <a:t> including the practices it relates to?</a:t>
            </a:r>
            <a:endParaRPr sz="900" dirty="0">
              <a:latin typeface="Arial"/>
              <a:ea typeface="Arial"/>
              <a:cs typeface="Arial"/>
              <a:sym typeface="Arial"/>
            </a:endParaRPr>
          </a:p>
        </p:txBody>
      </p:sp>
      <p:sp>
        <p:nvSpPr>
          <p:cNvPr id="109" name="Google Shape;109;p27: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2: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2: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GB" sz="900" dirty="0">
                <a:latin typeface="Arial"/>
                <a:ea typeface="Arial"/>
                <a:cs typeface="Arial"/>
                <a:sym typeface="Arial"/>
              </a:rPr>
              <a:t>Q3.2 How important, if at all, would you rate each of the following with regards to Research Integrity?</a:t>
            </a:r>
            <a:br>
              <a:rPr lang="en-GB" sz="900" dirty="0">
                <a:latin typeface="Arial"/>
                <a:ea typeface="Arial"/>
                <a:cs typeface="Arial"/>
                <a:sym typeface="Arial"/>
              </a:rPr>
            </a:br>
            <a:endParaRPr sz="900" dirty="0"/>
          </a:p>
        </p:txBody>
      </p:sp>
      <p:sp>
        <p:nvSpPr>
          <p:cNvPr id="122" name="Google Shape;122;p2:notes"/>
          <p:cNvSpPr txBox="1">
            <a:spLocks noGrp="1"/>
          </p:cNvSpPr>
          <p:nvPr>
            <p:ph type="sldNum" idx="12"/>
          </p:nvPr>
        </p:nvSpPr>
        <p:spPr>
          <a:xfrm>
            <a:off x="3856737" y="9442154"/>
            <a:ext cx="2950475" cy="49704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7</a:t>
            </a:fld>
            <a:endParaRPr sz="1200" b="0" i="0" u="none" strike="noStrike" cap="none" dirty="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3:notes"/>
          <p:cNvSpPr>
            <a:spLocks noGrp="1" noRot="1" noChangeAspect="1"/>
          </p:cNvSpPr>
          <p:nvPr>
            <p:ph type="sldImg" idx="2"/>
          </p:nvPr>
        </p:nvSpPr>
        <p:spPr>
          <a:xfrm>
            <a:off x="92075" y="746125"/>
            <a:ext cx="6624638" cy="3727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3:notes"/>
          <p:cNvSpPr txBox="1">
            <a:spLocks noGrp="1"/>
          </p:cNvSpPr>
          <p:nvPr>
            <p:ph type="body" idx="1"/>
          </p:nvPr>
        </p:nvSpPr>
        <p:spPr>
          <a:xfrm>
            <a:off x="680879" y="4721940"/>
            <a:ext cx="5447030" cy="4473416"/>
          </a:xfrm>
          <a:prstGeom prst="rect">
            <a:avLst/>
          </a:prstGeom>
          <a:noFill/>
          <a:ln>
            <a:noFill/>
          </a:ln>
        </p:spPr>
        <p:txBody>
          <a:bodyPr spcFirstLastPara="1" wrap="square" lIns="91425" tIns="45700" rIns="91425" bIns="45700" anchor="t" anchorCtr="0">
            <a:noAutofit/>
          </a:bodyPr>
          <a:lstStyle/>
          <a:p>
            <a:pPr marL="457200" lvl="0" indent="-228600" algn="l" rtl="0">
              <a:lnSpc>
                <a:spcPct val="115000"/>
              </a:lnSpc>
              <a:spcBef>
                <a:spcPts val="0"/>
              </a:spcBef>
              <a:spcAft>
                <a:spcPts val="0"/>
              </a:spcAft>
              <a:buSzPts val="1400"/>
              <a:buNone/>
            </a:pPr>
            <a:r>
              <a:rPr lang="en-GB" sz="900" dirty="0">
                <a:latin typeface="Arial"/>
                <a:ea typeface="Arial"/>
                <a:cs typeface="Arial"/>
                <a:sym typeface="Arial"/>
              </a:rPr>
              <a:t>Q3.4 One definition of research integrity as provided by the NIH* is:…. </a:t>
            </a:r>
            <a:r>
              <a:rPr lang="en-GB" sz="900" i="1" dirty="0">
                <a:latin typeface="Arial"/>
                <a:ea typeface="Arial"/>
                <a:cs typeface="Arial"/>
                <a:sym typeface="Arial"/>
              </a:rPr>
              <a:t>To what extent does this definition reflect your understanding of Research Integrity?</a:t>
            </a:r>
            <a:r>
              <a:rPr lang="en-GB" sz="900" dirty="0">
                <a:latin typeface="Arial"/>
                <a:ea typeface="Arial"/>
                <a:cs typeface="Arial"/>
                <a:sym typeface="Arial"/>
              </a:rPr>
              <a:t> </a:t>
            </a:r>
            <a:endParaRPr sz="900" dirty="0">
              <a:latin typeface="Arial"/>
              <a:ea typeface="Arial"/>
              <a:cs typeface="Arial"/>
              <a:sym typeface="Arial"/>
            </a:endParaRPr>
          </a:p>
          <a:p>
            <a:pPr marL="457200" lvl="0" indent="-228600" algn="l" rtl="0">
              <a:lnSpc>
                <a:spcPct val="115000"/>
              </a:lnSpc>
              <a:spcBef>
                <a:spcPts val="0"/>
              </a:spcBef>
              <a:spcAft>
                <a:spcPts val="0"/>
              </a:spcAft>
              <a:buSzPts val="1400"/>
              <a:buNone/>
            </a:pPr>
            <a:r>
              <a:rPr lang="en-GB" sz="900" dirty="0">
                <a:latin typeface="Arial"/>
                <a:ea typeface="Arial"/>
                <a:cs typeface="Arial"/>
                <a:sym typeface="Arial"/>
              </a:rPr>
              <a:t>Q3.7 Given the NIH definition of research integrity, how would you rate the importance of each of the below with reference to research integrity?</a:t>
            </a:r>
            <a:endParaRPr sz="900" dirty="0">
              <a:latin typeface="Arial"/>
              <a:ea typeface="Arial"/>
              <a:cs typeface="Arial"/>
              <a:sym typeface="Arial"/>
            </a:endParaRPr>
          </a:p>
        </p:txBody>
      </p:sp>
      <p:sp>
        <p:nvSpPr>
          <p:cNvPr id="133" name="Google Shape;133;p3:notes"/>
          <p:cNvSpPr txBox="1">
            <a:spLocks noGrp="1"/>
          </p:cNvSpPr>
          <p:nvPr>
            <p:ph type="sldNum" idx="12"/>
          </p:nvPr>
        </p:nvSpPr>
        <p:spPr>
          <a:xfrm>
            <a:off x="3856737" y="9442154"/>
            <a:ext cx="2950475" cy="49704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8</a:t>
            </a:fld>
            <a:endParaRPr sz="1200" b="0" i="0" u="none" strike="noStrike" cap="none" dirty="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pringer Nature">
  <p:cSld name="Title Springer Nature">
    <p:spTree>
      <p:nvGrpSpPr>
        <p:cNvPr id="1" name="Shape 14"/>
        <p:cNvGrpSpPr/>
        <p:nvPr/>
      </p:nvGrpSpPr>
      <p:grpSpPr>
        <a:xfrm>
          <a:off x="0" y="0"/>
          <a:ext cx="0" cy="0"/>
          <a:chOff x="0" y="0"/>
          <a:chExt cx="0" cy="0"/>
        </a:xfrm>
      </p:grpSpPr>
      <p:pic>
        <p:nvPicPr>
          <p:cNvPr id="15" name="Google Shape;15;p51"/>
          <p:cNvPicPr preferRelativeResize="0"/>
          <p:nvPr/>
        </p:nvPicPr>
        <p:blipFill rotWithShape="1">
          <a:blip r:embed="rId2">
            <a:alphaModFix/>
          </a:blip>
          <a:srcRect t="98" b="97"/>
          <a:stretch/>
        </p:blipFill>
        <p:spPr>
          <a:xfrm>
            <a:off x="0" y="0"/>
            <a:ext cx="9144000" cy="4464050"/>
          </a:xfrm>
          <a:prstGeom prst="rect">
            <a:avLst/>
          </a:prstGeom>
          <a:noFill/>
          <a:ln>
            <a:noFill/>
          </a:ln>
        </p:spPr>
      </p:pic>
      <p:grpSp>
        <p:nvGrpSpPr>
          <p:cNvPr id="16" name="Google Shape;16;p51"/>
          <p:cNvGrpSpPr/>
          <p:nvPr/>
        </p:nvGrpSpPr>
        <p:grpSpPr>
          <a:xfrm>
            <a:off x="392507" y="337809"/>
            <a:ext cx="3834367" cy="3834378"/>
            <a:chOff x="392507" y="337809"/>
            <a:chExt cx="3834367" cy="3834378"/>
          </a:xfrm>
        </p:grpSpPr>
        <p:sp>
          <p:nvSpPr>
            <p:cNvPr id="17" name="Google Shape;17;p51"/>
            <p:cNvSpPr/>
            <p:nvPr/>
          </p:nvSpPr>
          <p:spPr>
            <a:xfrm>
              <a:off x="394140" y="339988"/>
              <a:ext cx="3830552" cy="3830564"/>
            </a:xfrm>
            <a:custGeom>
              <a:avLst/>
              <a:gdLst/>
              <a:ahLst/>
              <a:cxnLst/>
              <a:rect l="l" t="t" r="r" b="b"/>
              <a:pathLst>
                <a:path w="3830552" h="3830564" extrusionOk="0">
                  <a:moveTo>
                    <a:pt x="478819" y="0"/>
                  </a:moveTo>
                  <a:lnTo>
                    <a:pt x="2872917" y="0"/>
                  </a:lnTo>
                  <a:lnTo>
                    <a:pt x="3830552" y="957639"/>
                  </a:lnTo>
                  <a:lnTo>
                    <a:pt x="3830552" y="3351746"/>
                  </a:lnTo>
                  <a:cubicBezTo>
                    <a:pt x="3830552" y="3616189"/>
                    <a:pt x="3616178" y="3830564"/>
                    <a:pt x="3351734" y="3830564"/>
                  </a:cubicBezTo>
                  <a:lnTo>
                    <a:pt x="957640" y="3830564"/>
                  </a:lnTo>
                  <a:lnTo>
                    <a:pt x="0" y="2872917"/>
                  </a:lnTo>
                  <a:lnTo>
                    <a:pt x="0" y="478821"/>
                  </a:lnTo>
                  <a:cubicBezTo>
                    <a:pt x="0" y="214376"/>
                    <a:pt x="214374" y="1"/>
                    <a:pt x="478819" y="0"/>
                  </a:cubicBezTo>
                  <a:close/>
                </a:path>
              </a:pathLst>
            </a:custGeom>
            <a:solidFill>
              <a:srgbClr val="01324B">
                <a:alpha val="89019"/>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sp>
          <p:nvSpPr>
            <p:cNvPr id="18" name="Google Shape;18;p51"/>
            <p:cNvSpPr/>
            <p:nvPr/>
          </p:nvSpPr>
          <p:spPr>
            <a:xfrm>
              <a:off x="392507" y="337809"/>
              <a:ext cx="3834367" cy="3834378"/>
            </a:xfrm>
            <a:custGeom>
              <a:avLst/>
              <a:gdLst/>
              <a:ahLst/>
              <a:cxnLst/>
              <a:rect l="l" t="t" r="r" b="b"/>
              <a:pathLst>
                <a:path w="3834367" h="3834378" extrusionOk="0">
                  <a:moveTo>
                    <a:pt x="479296" y="0"/>
                  </a:moveTo>
                  <a:lnTo>
                    <a:pt x="2875778" y="0"/>
                  </a:lnTo>
                  <a:lnTo>
                    <a:pt x="3834367" y="958592"/>
                  </a:lnTo>
                  <a:lnTo>
                    <a:pt x="3834367" y="3355084"/>
                  </a:lnTo>
                  <a:cubicBezTo>
                    <a:pt x="3834367" y="3619791"/>
                    <a:pt x="3619779" y="3834378"/>
                    <a:pt x="3355072" y="3834378"/>
                  </a:cubicBezTo>
                  <a:lnTo>
                    <a:pt x="958593" y="3834378"/>
                  </a:lnTo>
                  <a:lnTo>
                    <a:pt x="0" y="2875778"/>
                  </a:lnTo>
                  <a:lnTo>
                    <a:pt x="0" y="479298"/>
                  </a:lnTo>
                  <a:cubicBezTo>
                    <a:pt x="0" y="214590"/>
                    <a:pt x="214587" y="1"/>
                    <a:pt x="479296" y="0"/>
                  </a:cubicBezTo>
                  <a:close/>
                  <a:moveTo>
                    <a:pt x="479296" y="139172"/>
                  </a:moveTo>
                  <a:cubicBezTo>
                    <a:pt x="291537" y="139385"/>
                    <a:pt x="139384" y="291540"/>
                    <a:pt x="139172" y="479298"/>
                  </a:cubicBezTo>
                  <a:lnTo>
                    <a:pt x="139172" y="2818134"/>
                  </a:lnTo>
                  <a:lnTo>
                    <a:pt x="1016240" y="3695197"/>
                  </a:lnTo>
                  <a:lnTo>
                    <a:pt x="3355072" y="3695197"/>
                  </a:lnTo>
                  <a:cubicBezTo>
                    <a:pt x="3542828" y="3694991"/>
                    <a:pt x="3694991" y="3542828"/>
                    <a:pt x="3695197" y="3355072"/>
                  </a:cubicBezTo>
                  <a:lnTo>
                    <a:pt x="3695197" y="1016240"/>
                  </a:lnTo>
                  <a:lnTo>
                    <a:pt x="2818134" y="139172"/>
                  </a:lnTo>
                  <a:lnTo>
                    <a:pt x="479296" y="139172"/>
                  </a:lnTo>
                  <a:close/>
                </a:path>
              </a:pathLst>
            </a:custGeom>
            <a:solidFill>
              <a:srgbClr val="0070A8"/>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 </a:t>
              </a:r>
              <a:endParaRPr sz="1500" b="1" i="0" u="none" strike="noStrike" cap="none" dirty="0">
                <a:solidFill>
                  <a:schemeClr val="accent1"/>
                </a:solidFill>
                <a:latin typeface="Calibri"/>
                <a:ea typeface="Calibri"/>
                <a:cs typeface="Calibri"/>
                <a:sym typeface="Calibri"/>
              </a:endParaRPr>
            </a:p>
          </p:txBody>
        </p:sp>
      </p:grpSp>
      <p:sp>
        <p:nvSpPr>
          <p:cNvPr id="19" name="Google Shape;19;p51"/>
          <p:cNvSpPr txBox="1">
            <a:spLocks noGrp="1"/>
          </p:cNvSpPr>
          <p:nvPr>
            <p:ph type="subTitle" idx="1"/>
          </p:nvPr>
        </p:nvSpPr>
        <p:spPr>
          <a:xfrm>
            <a:off x="736641" y="2046876"/>
            <a:ext cx="3130509" cy="49244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600"/>
              <a:buNone/>
              <a:defRPr sz="1600" b="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a:endParaRPr/>
          </a:p>
        </p:txBody>
      </p:sp>
      <p:sp>
        <p:nvSpPr>
          <p:cNvPr id="20" name="Google Shape;20;p51"/>
          <p:cNvSpPr txBox="1">
            <a:spLocks noGrp="1"/>
          </p:cNvSpPr>
          <p:nvPr>
            <p:ph type="body" idx="2"/>
          </p:nvPr>
        </p:nvSpPr>
        <p:spPr>
          <a:xfrm>
            <a:off x="736639" y="2843116"/>
            <a:ext cx="3130509" cy="23593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200"/>
              <a:buFont typeface="Calibri"/>
              <a:buNone/>
              <a:defRPr sz="1200" b="1">
                <a:solidFill>
                  <a:schemeClr val="lt1"/>
                </a:solidFill>
              </a:defRPr>
            </a:lvl1pPr>
            <a:lvl2pPr marL="914400" lvl="1" indent="-228600" algn="l">
              <a:lnSpc>
                <a:spcPct val="100000"/>
              </a:lnSpc>
              <a:spcBef>
                <a:spcPts val="450"/>
              </a:spcBef>
              <a:spcAft>
                <a:spcPts val="0"/>
              </a:spcAft>
              <a:buSzPts val="1200"/>
              <a:buFont typeface="Calibri"/>
              <a:buNone/>
              <a:defRPr sz="1200" b="1">
                <a:solidFill>
                  <a:schemeClr val="lt1"/>
                </a:solidFill>
              </a:defRPr>
            </a:lvl2pPr>
            <a:lvl3pPr marL="1371600" lvl="2" indent="-228600" algn="l">
              <a:lnSpc>
                <a:spcPct val="100000"/>
              </a:lnSpc>
              <a:spcBef>
                <a:spcPts val="450"/>
              </a:spcBef>
              <a:spcAft>
                <a:spcPts val="0"/>
              </a:spcAft>
              <a:buSzPts val="1200"/>
              <a:buFont typeface="Calibri"/>
              <a:buNone/>
              <a:defRPr sz="1200" b="1">
                <a:solidFill>
                  <a:schemeClr val="lt1"/>
                </a:solidFill>
              </a:defRPr>
            </a:lvl3pPr>
            <a:lvl4pPr marL="1828800" lvl="3" indent="-228600" algn="l">
              <a:lnSpc>
                <a:spcPct val="100000"/>
              </a:lnSpc>
              <a:spcBef>
                <a:spcPts val="450"/>
              </a:spcBef>
              <a:spcAft>
                <a:spcPts val="0"/>
              </a:spcAft>
              <a:buSzPts val="1200"/>
              <a:buFont typeface="Calibri"/>
              <a:buNone/>
              <a:defRPr sz="1200" b="1">
                <a:solidFill>
                  <a:schemeClr val="lt1"/>
                </a:solidFill>
              </a:defRPr>
            </a:lvl4pPr>
            <a:lvl5pPr marL="2286000" lvl="4" indent="-228600" algn="l">
              <a:lnSpc>
                <a:spcPct val="100000"/>
              </a:lnSpc>
              <a:spcBef>
                <a:spcPts val="450"/>
              </a:spcBef>
              <a:spcAft>
                <a:spcPts val="0"/>
              </a:spcAft>
              <a:buSzPts val="1200"/>
              <a:buFont typeface="Calibri"/>
              <a:buNone/>
              <a:defRPr sz="1200" b="1">
                <a:solidFill>
                  <a:schemeClr val="lt1"/>
                </a:solidFill>
              </a:defRPr>
            </a:lvl5pPr>
            <a:lvl6pPr marL="2743200" lvl="5" indent="-228600" algn="l">
              <a:lnSpc>
                <a:spcPct val="100000"/>
              </a:lnSpc>
              <a:spcBef>
                <a:spcPts val="450"/>
              </a:spcBef>
              <a:spcAft>
                <a:spcPts val="0"/>
              </a:spcAft>
              <a:buSzPts val="1200"/>
              <a:buFont typeface="Calibri"/>
              <a:buNone/>
              <a:defRPr sz="1200" b="1">
                <a:solidFill>
                  <a:schemeClr val="lt1"/>
                </a:solidFill>
              </a:defRPr>
            </a:lvl6pPr>
            <a:lvl7pPr marL="3200400" lvl="6" indent="-228600" algn="l">
              <a:lnSpc>
                <a:spcPct val="100000"/>
              </a:lnSpc>
              <a:spcBef>
                <a:spcPts val="450"/>
              </a:spcBef>
              <a:spcAft>
                <a:spcPts val="0"/>
              </a:spcAft>
              <a:buSzPts val="1200"/>
              <a:buFont typeface="Calibri"/>
              <a:buNone/>
              <a:defRPr sz="1200" b="1">
                <a:solidFill>
                  <a:schemeClr val="lt1"/>
                </a:solidFill>
              </a:defRPr>
            </a:lvl7pPr>
            <a:lvl8pPr marL="3657600" lvl="7" indent="-228600" algn="l">
              <a:lnSpc>
                <a:spcPct val="100000"/>
              </a:lnSpc>
              <a:spcBef>
                <a:spcPts val="450"/>
              </a:spcBef>
              <a:spcAft>
                <a:spcPts val="0"/>
              </a:spcAft>
              <a:buSzPts val="1200"/>
              <a:buFont typeface="Calibri"/>
              <a:buNone/>
              <a:defRPr sz="1200" b="1">
                <a:solidFill>
                  <a:schemeClr val="lt1"/>
                </a:solidFill>
              </a:defRPr>
            </a:lvl8pPr>
            <a:lvl9pPr marL="4114800" lvl="8" indent="-228600" algn="l">
              <a:lnSpc>
                <a:spcPct val="100000"/>
              </a:lnSpc>
              <a:spcBef>
                <a:spcPts val="450"/>
              </a:spcBef>
              <a:spcAft>
                <a:spcPts val="450"/>
              </a:spcAft>
              <a:buSzPts val="1200"/>
              <a:buFont typeface="Calibri"/>
              <a:buNone/>
              <a:defRPr sz="1200" b="1">
                <a:solidFill>
                  <a:schemeClr val="lt1"/>
                </a:solidFill>
              </a:defRPr>
            </a:lvl9pPr>
          </a:lstStyle>
          <a:p>
            <a:endParaRPr/>
          </a:p>
        </p:txBody>
      </p:sp>
      <p:sp>
        <p:nvSpPr>
          <p:cNvPr id="21" name="Google Shape;21;p51"/>
          <p:cNvSpPr txBox="1">
            <a:spLocks noGrp="1"/>
          </p:cNvSpPr>
          <p:nvPr>
            <p:ph type="title"/>
          </p:nvPr>
        </p:nvSpPr>
        <p:spPr>
          <a:xfrm>
            <a:off x="736641" y="1275427"/>
            <a:ext cx="3130511" cy="542393"/>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2" name="Google Shape;22;p51"/>
          <p:cNvPicPr preferRelativeResize="0"/>
          <p:nvPr/>
        </p:nvPicPr>
        <p:blipFill rotWithShape="1">
          <a:blip r:embed="rId3">
            <a:alphaModFix/>
          </a:blip>
          <a:srcRect/>
          <a:stretch/>
        </p:blipFill>
        <p:spPr>
          <a:xfrm>
            <a:off x="7001885" y="4701003"/>
            <a:ext cx="1975608" cy="190703"/>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23"/>
        <p:cNvGrpSpPr/>
        <p:nvPr/>
      </p:nvGrpSpPr>
      <p:grpSpPr>
        <a:xfrm>
          <a:off x="0" y="0"/>
          <a:ext cx="0" cy="0"/>
          <a:chOff x="0" y="0"/>
          <a:chExt cx="0" cy="0"/>
        </a:xfrm>
      </p:grpSpPr>
      <p:cxnSp>
        <p:nvCxnSpPr>
          <p:cNvPr id="24" name="Google Shape;24;p74"/>
          <p:cNvCxnSpPr/>
          <p:nvPr/>
        </p:nvCxnSpPr>
        <p:spPr>
          <a:xfrm>
            <a:off x="432000" y="872887"/>
            <a:ext cx="8280000" cy="0"/>
          </a:xfrm>
          <a:prstGeom prst="straightConnector1">
            <a:avLst/>
          </a:prstGeom>
          <a:noFill/>
          <a:ln w="9525" cap="flat" cmpd="sng">
            <a:solidFill>
              <a:srgbClr val="0070A8">
                <a:alpha val="49019"/>
              </a:srgbClr>
            </a:solidFill>
            <a:prstDash val="solid"/>
            <a:round/>
            <a:headEnd type="none" w="sm" len="sm"/>
            <a:tailEnd type="none" w="sm" len="sm"/>
          </a:ln>
        </p:spPr>
      </p:cxnSp>
      <p:sp>
        <p:nvSpPr>
          <p:cNvPr id="25" name="Google Shape;25;p74"/>
          <p:cNvSpPr txBox="1">
            <a:spLocks noGrp="1"/>
          </p:cNvSpPr>
          <p:nvPr>
            <p:ph type="body" idx="1"/>
          </p:nvPr>
        </p:nvSpPr>
        <p:spPr>
          <a:xfrm>
            <a:off x="419100" y="1077518"/>
            <a:ext cx="8299450" cy="354687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None/>
              <a:defRPr>
                <a:solidFill>
                  <a:srgbClr val="0070A8"/>
                </a:solidFill>
              </a:defRPr>
            </a:lvl1pPr>
            <a:lvl2pPr marL="914400" lvl="1" indent="-228600" algn="l">
              <a:lnSpc>
                <a:spcPct val="100000"/>
              </a:lnSpc>
              <a:spcBef>
                <a:spcPts val="450"/>
              </a:spcBef>
              <a:spcAft>
                <a:spcPts val="0"/>
              </a:spcAft>
              <a:buSzPts val="1800"/>
              <a:buNone/>
              <a:defRPr/>
            </a:lvl2pPr>
            <a:lvl3pPr marL="1371600" lvl="2" indent="-342900" algn="l">
              <a:lnSpc>
                <a:spcPct val="100000"/>
              </a:lnSpc>
              <a:spcBef>
                <a:spcPts val="450"/>
              </a:spcBef>
              <a:spcAft>
                <a:spcPts val="0"/>
              </a:spcAft>
              <a:buSzPts val="1800"/>
              <a:buChar char="•"/>
              <a:defRPr/>
            </a:lvl3pPr>
            <a:lvl4pPr marL="1828800" lvl="3" indent="-342900" algn="l">
              <a:lnSpc>
                <a:spcPct val="100000"/>
              </a:lnSpc>
              <a:spcBef>
                <a:spcPts val="450"/>
              </a:spcBef>
              <a:spcAft>
                <a:spcPts val="0"/>
              </a:spcAft>
              <a:buSzPts val="1800"/>
              <a:buChar char="•"/>
              <a:defRPr/>
            </a:lvl4pPr>
            <a:lvl5pPr marL="2286000" lvl="4" indent="-323850" algn="l">
              <a:lnSpc>
                <a:spcPct val="100000"/>
              </a:lnSpc>
              <a:spcBef>
                <a:spcPts val="450"/>
              </a:spcBef>
              <a:spcAft>
                <a:spcPts val="0"/>
              </a:spcAft>
              <a:buSzPts val="1500"/>
              <a:buChar char="─"/>
              <a:defRPr/>
            </a:lvl5pPr>
            <a:lvl6pPr marL="2743200" lvl="5" indent="-342900" algn="l">
              <a:lnSpc>
                <a:spcPct val="100000"/>
              </a:lnSpc>
              <a:spcBef>
                <a:spcPts val="450"/>
              </a:spcBef>
              <a:spcAft>
                <a:spcPts val="0"/>
              </a:spcAft>
              <a:buSzPts val="1800"/>
              <a:buChar char="−"/>
              <a:defRPr/>
            </a:lvl6pPr>
            <a:lvl7pPr marL="3200400" lvl="6" indent="-228600" algn="l">
              <a:lnSpc>
                <a:spcPct val="100000"/>
              </a:lnSpc>
              <a:spcBef>
                <a:spcPts val="450"/>
              </a:spcBef>
              <a:spcAft>
                <a:spcPts val="0"/>
              </a:spcAft>
              <a:buSzPts val="1500"/>
              <a:buFont typeface="Calibri"/>
              <a:buNone/>
              <a:defRPr/>
            </a:lvl7pPr>
            <a:lvl8pPr marL="3657600" lvl="7" indent="-323850" algn="l">
              <a:lnSpc>
                <a:spcPct val="100000"/>
              </a:lnSpc>
              <a:spcBef>
                <a:spcPts val="450"/>
              </a:spcBef>
              <a:spcAft>
                <a:spcPts val="0"/>
              </a:spcAft>
              <a:buSzPts val="1500"/>
              <a:buAutoNum type="arabicPeriod"/>
              <a:defRPr/>
            </a:lvl8pPr>
            <a:lvl9pPr marL="4114800" lvl="8" indent="-323850" algn="l">
              <a:lnSpc>
                <a:spcPct val="100000"/>
              </a:lnSpc>
              <a:spcBef>
                <a:spcPts val="450"/>
              </a:spcBef>
              <a:spcAft>
                <a:spcPts val="450"/>
              </a:spcAft>
              <a:buSzPts val="1500"/>
              <a:buAutoNum type="alphaLcPeriod"/>
              <a:defRPr/>
            </a:lvl9pPr>
          </a:lstStyle>
          <a:p>
            <a:endParaRPr/>
          </a:p>
        </p:txBody>
      </p:sp>
      <p:sp>
        <p:nvSpPr>
          <p:cNvPr id="26" name="Google Shape;26;p74"/>
          <p:cNvSpPr txBox="1">
            <a:spLocks noGrp="1"/>
          </p:cNvSpPr>
          <p:nvPr>
            <p:ph type="subTitle" idx="2"/>
          </p:nvPr>
        </p:nvSpPr>
        <p:spPr>
          <a:xfrm>
            <a:off x="419100" y="567339"/>
            <a:ext cx="8299450" cy="23083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500"/>
              <a:buNone/>
              <a:defRPr/>
            </a:lvl1pPr>
            <a:lvl2pPr lvl="1" algn="l">
              <a:lnSpc>
                <a:spcPct val="100000"/>
              </a:lnSpc>
              <a:spcBef>
                <a:spcPts val="450"/>
              </a:spcBef>
              <a:spcAft>
                <a:spcPts val="0"/>
              </a:spcAft>
              <a:buSzPts val="1800"/>
              <a:buNone/>
              <a:defRPr/>
            </a:lvl2pPr>
            <a:lvl3pPr lvl="2" algn="l">
              <a:lnSpc>
                <a:spcPct val="100000"/>
              </a:lnSpc>
              <a:spcBef>
                <a:spcPts val="450"/>
              </a:spcBef>
              <a:spcAft>
                <a:spcPts val="0"/>
              </a:spcAft>
              <a:buSzPts val="1800"/>
              <a:buChar char="•"/>
              <a:defRPr/>
            </a:lvl3pPr>
            <a:lvl4pPr lvl="3" algn="l">
              <a:lnSpc>
                <a:spcPct val="100000"/>
              </a:lnSpc>
              <a:spcBef>
                <a:spcPts val="450"/>
              </a:spcBef>
              <a:spcAft>
                <a:spcPts val="0"/>
              </a:spcAft>
              <a:buSzPts val="1800"/>
              <a:buChar char="•"/>
              <a:defRPr/>
            </a:lvl4pPr>
            <a:lvl5pPr lvl="4" algn="l">
              <a:lnSpc>
                <a:spcPct val="100000"/>
              </a:lnSpc>
              <a:spcBef>
                <a:spcPts val="450"/>
              </a:spcBef>
              <a:spcAft>
                <a:spcPts val="0"/>
              </a:spcAft>
              <a:buSzPts val="1800"/>
              <a:buChar char="─"/>
              <a:defRPr/>
            </a:lvl5pPr>
            <a:lvl6pPr lvl="5" algn="l">
              <a:lnSpc>
                <a:spcPct val="100000"/>
              </a:lnSpc>
              <a:spcBef>
                <a:spcPts val="450"/>
              </a:spcBef>
              <a:spcAft>
                <a:spcPts val="0"/>
              </a:spcAft>
              <a:buSzPts val="1800"/>
              <a:buChar char="−"/>
              <a:defRPr/>
            </a:lvl6pPr>
            <a:lvl7pPr lvl="6" algn="l">
              <a:lnSpc>
                <a:spcPct val="100000"/>
              </a:lnSpc>
              <a:spcBef>
                <a:spcPts val="450"/>
              </a:spcBef>
              <a:spcAft>
                <a:spcPts val="0"/>
              </a:spcAft>
              <a:buSzPts val="1800"/>
              <a:buNone/>
              <a:defRPr/>
            </a:lvl7pPr>
            <a:lvl8pPr lvl="7" algn="l">
              <a:lnSpc>
                <a:spcPct val="100000"/>
              </a:lnSpc>
              <a:spcBef>
                <a:spcPts val="450"/>
              </a:spcBef>
              <a:spcAft>
                <a:spcPts val="0"/>
              </a:spcAft>
              <a:buSzPts val="1800"/>
              <a:buAutoNum type="arabicPeriod"/>
              <a:defRPr/>
            </a:lvl8pPr>
            <a:lvl9pPr lvl="8" algn="l">
              <a:lnSpc>
                <a:spcPct val="100000"/>
              </a:lnSpc>
              <a:spcBef>
                <a:spcPts val="450"/>
              </a:spcBef>
              <a:spcAft>
                <a:spcPts val="450"/>
              </a:spcAft>
              <a:buSzPts val="1800"/>
              <a:buAutoNum type="alphaLcPeriod"/>
              <a:defRPr/>
            </a:lvl9pPr>
          </a:lstStyle>
          <a:p>
            <a:endParaRPr/>
          </a:p>
        </p:txBody>
      </p:sp>
      <p:sp>
        <p:nvSpPr>
          <p:cNvPr id="27" name="Google Shape;27;p74"/>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lvl1pPr lvl="0" algn="l">
              <a:lnSpc>
                <a:spcPct val="104999"/>
              </a:lnSpc>
              <a:spcBef>
                <a:spcPts val="0"/>
              </a:spcBef>
              <a:spcAft>
                <a:spcPts val="0"/>
              </a:spcAft>
              <a:buSzPts val="2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s">
  <p:cSld name="Contents">
    <p:bg>
      <p:bgPr>
        <a:solidFill>
          <a:srgbClr val="EBF1F5"/>
        </a:solidFill>
        <a:effectLst/>
      </p:bgPr>
    </p:bg>
    <p:spTree>
      <p:nvGrpSpPr>
        <p:cNvPr id="1" name="Shape 28"/>
        <p:cNvGrpSpPr/>
        <p:nvPr/>
      </p:nvGrpSpPr>
      <p:grpSpPr>
        <a:xfrm>
          <a:off x="0" y="0"/>
          <a:ext cx="0" cy="0"/>
          <a:chOff x="0" y="0"/>
          <a:chExt cx="0" cy="0"/>
        </a:xfrm>
      </p:grpSpPr>
      <p:pic>
        <p:nvPicPr>
          <p:cNvPr id="29" name="Google Shape;29;p73"/>
          <p:cNvPicPr preferRelativeResize="0"/>
          <p:nvPr/>
        </p:nvPicPr>
        <p:blipFill rotWithShape="1">
          <a:blip r:embed="rId2">
            <a:alphaModFix/>
          </a:blip>
          <a:srcRect/>
          <a:stretch/>
        </p:blipFill>
        <p:spPr>
          <a:xfrm>
            <a:off x="394140" y="339988"/>
            <a:ext cx="3827707" cy="3827707"/>
          </a:xfrm>
          <a:prstGeom prst="rect">
            <a:avLst/>
          </a:prstGeom>
          <a:noFill/>
          <a:ln>
            <a:noFill/>
          </a:ln>
        </p:spPr>
      </p:pic>
      <p:pic>
        <p:nvPicPr>
          <p:cNvPr id="30" name="Google Shape;30;p73"/>
          <p:cNvPicPr preferRelativeResize="0"/>
          <p:nvPr/>
        </p:nvPicPr>
        <p:blipFill rotWithShape="1">
          <a:blip r:embed="rId3">
            <a:alphaModFix/>
          </a:blip>
          <a:srcRect/>
          <a:stretch/>
        </p:blipFill>
        <p:spPr>
          <a:xfrm>
            <a:off x="392507" y="337809"/>
            <a:ext cx="3831519" cy="3831519"/>
          </a:xfrm>
          <a:prstGeom prst="rect">
            <a:avLst/>
          </a:prstGeom>
          <a:noFill/>
          <a:ln>
            <a:noFill/>
          </a:ln>
        </p:spPr>
      </p:pic>
      <p:sp>
        <p:nvSpPr>
          <p:cNvPr id="31" name="Google Shape;31;p73"/>
          <p:cNvSpPr txBox="1">
            <a:spLocks noGrp="1"/>
          </p:cNvSpPr>
          <p:nvPr>
            <p:ph type="title"/>
          </p:nvPr>
        </p:nvSpPr>
        <p:spPr>
          <a:xfrm>
            <a:off x="825539" y="1275427"/>
            <a:ext cx="2876885" cy="566052"/>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lt1"/>
              </a:buClr>
              <a:buSzPts val="2800"/>
              <a:buFont typeface="Calibri"/>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73"/>
          <p:cNvSpPr txBox="1">
            <a:spLocks noGrp="1"/>
          </p:cNvSpPr>
          <p:nvPr>
            <p:ph type="body" idx="1"/>
          </p:nvPr>
        </p:nvSpPr>
        <p:spPr>
          <a:xfrm>
            <a:off x="4733924" y="1331089"/>
            <a:ext cx="3984626" cy="2484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600"/>
              <a:buNone/>
              <a:defRPr sz="1600" b="0">
                <a:solidFill>
                  <a:srgbClr val="01324B"/>
                </a:solidFill>
              </a:defRPr>
            </a:lvl1pPr>
            <a:lvl2pPr marL="914400" lvl="1" indent="-228600" algn="l">
              <a:lnSpc>
                <a:spcPct val="100000"/>
              </a:lnSpc>
              <a:spcBef>
                <a:spcPts val="450"/>
              </a:spcBef>
              <a:spcAft>
                <a:spcPts val="0"/>
              </a:spcAft>
              <a:buSzPts val="1600"/>
              <a:buNone/>
              <a:defRPr sz="1600" b="0">
                <a:solidFill>
                  <a:srgbClr val="01324B"/>
                </a:solidFill>
              </a:defRPr>
            </a:lvl2pPr>
            <a:lvl3pPr marL="1371600" lvl="2" indent="-330200" algn="l">
              <a:lnSpc>
                <a:spcPct val="100000"/>
              </a:lnSpc>
              <a:spcBef>
                <a:spcPts val="450"/>
              </a:spcBef>
              <a:spcAft>
                <a:spcPts val="0"/>
              </a:spcAft>
              <a:buSzPts val="1600"/>
              <a:buChar char="•"/>
              <a:defRPr sz="1600" b="0">
                <a:solidFill>
                  <a:srgbClr val="01324B"/>
                </a:solidFill>
              </a:defRPr>
            </a:lvl3pPr>
            <a:lvl4pPr marL="1828800" lvl="3" indent="-330200" algn="l">
              <a:lnSpc>
                <a:spcPct val="100000"/>
              </a:lnSpc>
              <a:spcBef>
                <a:spcPts val="450"/>
              </a:spcBef>
              <a:spcAft>
                <a:spcPts val="0"/>
              </a:spcAft>
              <a:buSzPts val="1600"/>
              <a:buChar char="•"/>
              <a:defRPr sz="1600" b="0">
                <a:solidFill>
                  <a:srgbClr val="01324B"/>
                </a:solidFill>
              </a:defRPr>
            </a:lvl4pPr>
            <a:lvl5pPr marL="2286000" lvl="4" indent="-330200" algn="l">
              <a:lnSpc>
                <a:spcPct val="100000"/>
              </a:lnSpc>
              <a:spcBef>
                <a:spcPts val="450"/>
              </a:spcBef>
              <a:spcAft>
                <a:spcPts val="0"/>
              </a:spcAft>
              <a:buSzPts val="1600"/>
              <a:buChar char="─"/>
              <a:defRPr sz="1600" b="0">
                <a:solidFill>
                  <a:srgbClr val="01324B"/>
                </a:solidFill>
              </a:defRPr>
            </a:lvl5pPr>
            <a:lvl6pPr marL="2743200" lvl="5" indent="-228600" algn="l">
              <a:lnSpc>
                <a:spcPct val="100000"/>
              </a:lnSpc>
              <a:spcBef>
                <a:spcPts val="450"/>
              </a:spcBef>
              <a:spcAft>
                <a:spcPts val="0"/>
              </a:spcAft>
              <a:buSzPts val="1500"/>
              <a:buNone/>
              <a:defRPr/>
            </a:lvl6pPr>
            <a:lvl7pPr marL="3200400" lvl="6" indent="-228600" algn="l">
              <a:lnSpc>
                <a:spcPct val="100000"/>
              </a:lnSpc>
              <a:spcBef>
                <a:spcPts val="450"/>
              </a:spcBef>
              <a:spcAft>
                <a:spcPts val="0"/>
              </a:spcAft>
              <a:buSzPts val="1800"/>
              <a:buNone/>
              <a:defRPr/>
            </a:lvl7pPr>
            <a:lvl8pPr marL="3657600" lvl="7" indent="-342900" algn="l">
              <a:lnSpc>
                <a:spcPct val="100000"/>
              </a:lnSpc>
              <a:spcBef>
                <a:spcPts val="450"/>
              </a:spcBef>
              <a:spcAft>
                <a:spcPts val="0"/>
              </a:spcAft>
              <a:buSzPts val="1800"/>
              <a:buAutoNum type="arabicPeriod"/>
              <a:defRPr/>
            </a:lvl8pPr>
            <a:lvl9pPr marL="4114800" lvl="8" indent="-342900" algn="l">
              <a:lnSpc>
                <a:spcPct val="100000"/>
              </a:lnSpc>
              <a:spcBef>
                <a:spcPts val="450"/>
              </a:spcBef>
              <a:spcAft>
                <a:spcPts val="450"/>
              </a:spcAft>
              <a:buSzPts val="1800"/>
              <a:buAutoNum type="alphaLcPeriod"/>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Divider Blue">
  <p:cSld name="Section Divider Blue">
    <p:bg>
      <p:bgPr>
        <a:solidFill>
          <a:srgbClr val="0070A8"/>
        </a:solidFill>
        <a:effectLst/>
      </p:bgPr>
    </p:bg>
    <p:spTree>
      <p:nvGrpSpPr>
        <p:cNvPr id="1" name="Shape 33"/>
        <p:cNvGrpSpPr/>
        <p:nvPr/>
      </p:nvGrpSpPr>
      <p:grpSpPr>
        <a:xfrm>
          <a:off x="0" y="0"/>
          <a:ext cx="0" cy="0"/>
          <a:chOff x="0" y="0"/>
          <a:chExt cx="0" cy="0"/>
        </a:xfrm>
      </p:grpSpPr>
      <p:pic>
        <p:nvPicPr>
          <p:cNvPr id="34" name="Google Shape;34;p67"/>
          <p:cNvPicPr preferRelativeResize="0"/>
          <p:nvPr/>
        </p:nvPicPr>
        <p:blipFill rotWithShape="1">
          <a:blip r:embed="rId2">
            <a:alphaModFix/>
          </a:blip>
          <a:srcRect/>
          <a:stretch/>
        </p:blipFill>
        <p:spPr>
          <a:xfrm>
            <a:off x="392507" y="337809"/>
            <a:ext cx="3831519" cy="3831519"/>
          </a:xfrm>
          <a:prstGeom prst="rect">
            <a:avLst/>
          </a:prstGeom>
          <a:noFill/>
          <a:ln>
            <a:noFill/>
          </a:ln>
        </p:spPr>
      </p:pic>
      <p:sp>
        <p:nvSpPr>
          <p:cNvPr id="35" name="Google Shape;35;p67"/>
          <p:cNvSpPr txBox="1">
            <a:spLocks noGrp="1"/>
          </p:cNvSpPr>
          <p:nvPr>
            <p:ph type="body" idx="1"/>
          </p:nvPr>
        </p:nvSpPr>
        <p:spPr>
          <a:xfrm>
            <a:off x="853899" y="1030889"/>
            <a:ext cx="2260600" cy="1354217"/>
          </a:xfrm>
          <a:prstGeom prst="rect">
            <a:avLst/>
          </a:prstGeom>
          <a:noFill/>
          <a:ln>
            <a:noFill/>
          </a:ln>
        </p:spPr>
        <p:txBody>
          <a:bodyPr spcFirstLastPara="1" wrap="square" lIns="0" tIns="0" rIns="0" bIns="0" anchor="b" anchorCtr="0">
            <a:noAutofit/>
          </a:bodyPr>
          <a:lstStyle>
            <a:lvl1pPr marL="457200" lvl="0" indent="-228600" algn="l">
              <a:lnSpc>
                <a:spcPct val="100000"/>
              </a:lnSpc>
              <a:spcBef>
                <a:spcPts val="0"/>
              </a:spcBef>
              <a:spcAft>
                <a:spcPts val="0"/>
              </a:spcAft>
              <a:buSzPts val="8800"/>
              <a:buNone/>
              <a:defRPr sz="8800" b="1">
                <a:solidFill>
                  <a:schemeClr val="lt1"/>
                </a:solidFill>
              </a:defRPr>
            </a:lvl1pPr>
            <a:lvl2pPr marL="914400" lvl="1" indent="-228600" algn="l">
              <a:lnSpc>
                <a:spcPct val="100000"/>
              </a:lnSpc>
              <a:spcBef>
                <a:spcPts val="0"/>
              </a:spcBef>
              <a:spcAft>
                <a:spcPts val="0"/>
              </a:spcAft>
              <a:buSzPts val="1800"/>
              <a:buNone/>
              <a:defRPr/>
            </a:lvl2pPr>
            <a:lvl3pPr marL="1371600" lvl="2" indent="-342900" algn="l">
              <a:lnSpc>
                <a:spcPct val="100000"/>
              </a:lnSpc>
              <a:spcBef>
                <a:spcPts val="450"/>
              </a:spcBef>
              <a:spcAft>
                <a:spcPts val="0"/>
              </a:spcAft>
              <a:buSzPts val="1800"/>
              <a:buChar char="•"/>
              <a:defRPr/>
            </a:lvl3pPr>
            <a:lvl4pPr marL="1828800" lvl="3" indent="-342900" algn="l">
              <a:lnSpc>
                <a:spcPct val="100000"/>
              </a:lnSpc>
              <a:spcBef>
                <a:spcPts val="450"/>
              </a:spcBef>
              <a:spcAft>
                <a:spcPts val="0"/>
              </a:spcAft>
              <a:buSzPts val="1800"/>
              <a:buChar char="•"/>
              <a:defRPr/>
            </a:lvl4pPr>
            <a:lvl5pPr marL="2286000" lvl="4" indent="-342900" algn="l">
              <a:lnSpc>
                <a:spcPct val="100000"/>
              </a:lnSpc>
              <a:spcBef>
                <a:spcPts val="450"/>
              </a:spcBef>
              <a:spcAft>
                <a:spcPts val="0"/>
              </a:spcAft>
              <a:buSzPts val="1800"/>
              <a:buChar char="─"/>
              <a:defRPr/>
            </a:lvl5pPr>
            <a:lvl6pPr marL="2743200" lvl="5" indent="-342900" algn="l">
              <a:lnSpc>
                <a:spcPct val="100000"/>
              </a:lnSpc>
              <a:spcBef>
                <a:spcPts val="450"/>
              </a:spcBef>
              <a:spcAft>
                <a:spcPts val="0"/>
              </a:spcAft>
              <a:buSzPts val="1800"/>
              <a:buChar char="−"/>
              <a:defRPr/>
            </a:lvl6pPr>
            <a:lvl7pPr marL="3200400" lvl="6" indent="-228600" algn="l">
              <a:lnSpc>
                <a:spcPct val="100000"/>
              </a:lnSpc>
              <a:spcBef>
                <a:spcPts val="450"/>
              </a:spcBef>
              <a:spcAft>
                <a:spcPts val="0"/>
              </a:spcAft>
              <a:buSzPts val="1800"/>
              <a:buNone/>
              <a:defRPr/>
            </a:lvl7pPr>
            <a:lvl8pPr marL="3657600" lvl="7" indent="-342900" algn="l">
              <a:lnSpc>
                <a:spcPct val="100000"/>
              </a:lnSpc>
              <a:spcBef>
                <a:spcPts val="450"/>
              </a:spcBef>
              <a:spcAft>
                <a:spcPts val="0"/>
              </a:spcAft>
              <a:buSzPts val="1800"/>
              <a:buAutoNum type="arabicPeriod"/>
              <a:defRPr/>
            </a:lvl8pPr>
            <a:lvl9pPr marL="4114800" lvl="8" indent="-342900" algn="l">
              <a:lnSpc>
                <a:spcPct val="100000"/>
              </a:lnSpc>
              <a:spcBef>
                <a:spcPts val="450"/>
              </a:spcBef>
              <a:spcAft>
                <a:spcPts val="450"/>
              </a:spcAft>
              <a:buSzPts val="1800"/>
              <a:buAutoNum type="alphaLcPeriod"/>
              <a:defRPr/>
            </a:lvl9pPr>
          </a:lstStyle>
          <a:p>
            <a:endParaRPr/>
          </a:p>
        </p:txBody>
      </p:sp>
      <p:sp>
        <p:nvSpPr>
          <p:cNvPr id="36" name="Google Shape;36;p67"/>
          <p:cNvSpPr txBox="1">
            <a:spLocks noGrp="1"/>
          </p:cNvSpPr>
          <p:nvPr>
            <p:ph type="title"/>
          </p:nvPr>
        </p:nvSpPr>
        <p:spPr>
          <a:xfrm>
            <a:off x="910732" y="2342750"/>
            <a:ext cx="2962689" cy="811698"/>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7" name="Google Shape;37;p67"/>
          <p:cNvPicPr preferRelativeResize="0"/>
          <p:nvPr/>
        </p:nvPicPr>
        <p:blipFill rotWithShape="1">
          <a:blip r:embed="rId3">
            <a:alphaModFix/>
          </a:blip>
          <a:srcRect/>
          <a:stretch/>
        </p:blipFill>
        <p:spPr>
          <a:xfrm>
            <a:off x="7468215" y="4652001"/>
            <a:ext cx="1326279" cy="12802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hank you Blue">
  <p:cSld name="Thank you Blue">
    <p:spTree>
      <p:nvGrpSpPr>
        <p:cNvPr id="1" name="Shape 38"/>
        <p:cNvGrpSpPr/>
        <p:nvPr/>
      </p:nvGrpSpPr>
      <p:grpSpPr>
        <a:xfrm>
          <a:off x="0" y="0"/>
          <a:ext cx="0" cy="0"/>
          <a:chOff x="0" y="0"/>
          <a:chExt cx="0" cy="0"/>
        </a:xfrm>
      </p:grpSpPr>
      <p:sp>
        <p:nvSpPr>
          <p:cNvPr id="39" name="Google Shape;39;p64"/>
          <p:cNvSpPr/>
          <p:nvPr/>
        </p:nvSpPr>
        <p:spPr>
          <a:xfrm>
            <a:off x="0" y="0"/>
            <a:ext cx="9144000" cy="4470400"/>
          </a:xfrm>
          <a:prstGeom prst="rect">
            <a:avLst/>
          </a:prstGeom>
          <a:solidFill>
            <a:srgbClr val="0070A8"/>
          </a:solidFill>
          <a:ln>
            <a:noFill/>
          </a:ln>
        </p:spPr>
        <p:txBody>
          <a:bodyPr spcFirstLastPara="1" wrap="square" lIns="72000" tIns="72000" rIns="72000" bIns="72000" anchor="ctr" anchorCtr="1">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dirty="0">
              <a:solidFill>
                <a:srgbClr val="007373"/>
              </a:solidFill>
              <a:latin typeface="Calibri"/>
              <a:ea typeface="Calibri"/>
              <a:cs typeface="Calibri"/>
              <a:sym typeface="Calibri"/>
            </a:endParaRPr>
          </a:p>
        </p:txBody>
      </p:sp>
      <p:pic>
        <p:nvPicPr>
          <p:cNvPr id="40" name="Google Shape;40;p64"/>
          <p:cNvPicPr preferRelativeResize="0"/>
          <p:nvPr/>
        </p:nvPicPr>
        <p:blipFill rotWithShape="1">
          <a:blip r:embed="rId2">
            <a:alphaModFix/>
          </a:blip>
          <a:srcRect/>
          <a:stretch/>
        </p:blipFill>
        <p:spPr>
          <a:xfrm>
            <a:off x="394140" y="339988"/>
            <a:ext cx="3827707" cy="3827707"/>
          </a:xfrm>
          <a:prstGeom prst="rect">
            <a:avLst/>
          </a:prstGeom>
          <a:noFill/>
          <a:ln>
            <a:noFill/>
          </a:ln>
        </p:spPr>
      </p:pic>
      <p:pic>
        <p:nvPicPr>
          <p:cNvPr id="41" name="Google Shape;41;p64"/>
          <p:cNvPicPr preferRelativeResize="0"/>
          <p:nvPr/>
        </p:nvPicPr>
        <p:blipFill rotWithShape="1">
          <a:blip r:embed="rId3">
            <a:alphaModFix/>
          </a:blip>
          <a:srcRect/>
          <a:stretch/>
        </p:blipFill>
        <p:spPr>
          <a:xfrm>
            <a:off x="392507" y="337809"/>
            <a:ext cx="3831519" cy="3831519"/>
          </a:xfrm>
          <a:prstGeom prst="rect">
            <a:avLst/>
          </a:prstGeom>
          <a:noFill/>
          <a:ln>
            <a:noFill/>
          </a:ln>
        </p:spPr>
      </p:pic>
      <p:sp>
        <p:nvSpPr>
          <p:cNvPr id="42" name="Google Shape;42;p64"/>
          <p:cNvSpPr txBox="1">
            <a:spLocks noGrp="1"/>
          </p:cNvSpPr>
          <p:nvPr>
            <p:ph type="title"/>
          </p:nvPr>
        </p:nvSpPr>
        <p:spPr>
          <a:xfrm>
            <a:off x="825539" y="1275427"/>
            <a:ext cx="2876885" cy="566052"/>
          </a:xfrm>
          <a:prstGeom prst="rect">
            <a:avLst/>
          </a:prstGeom>
          <a:noFill/>
          <a:ln>
            <a:noFill/>
          </a:ln>
        </p:spPr>
        <p:txBody>
          <a:bodyPr spcFirstLastPara="1" wrap="square" lIns="0" tIns="0" rIns="0" bIns="0" anchor="t" anchorCtr="0">
            <a:noAutofit/>
          </a:bodyPr>
          <a:lstStyle>
            <a:lvl1pPr lvl="0" algn="l">
              <a:lnSpc>
                <a:spcPct val="85000"/>
              </a:lnSpc>
              <a:spcBef>
                <a:spcPts val="0"/>
              </a:spcBef>
              <a:spcAft>
                <a:spcPts val="0"/>
              </a:spcAft>
              <a:buClr>
                <a:schemeClr val="lt1"/>
              </a:buClr>
              <a:buSzPts val="2800"/>
              <a:buFont typeface="Calibri"/>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64"/>
          <p:cNvSpPr txBox="1">
            <a:spLocks noGrp="1"/>
          </p:cNvSpPr>
          <p:nvPr>
            <p:ph type="body" idx="1"/>
          </p:nvPr>
        </p:nvSpPr>
        <p:spPr>
          <a:xfrm>
            <a:off x="4733924" y="1331090"/>
            <a:ext cx="3984626" cy="111569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None/>
              <a:defRPr>
                <a:solidFill>
                  <a:schemeClr val="lt1"/>
                </a:solidFill>
              </a:defRPr>
            </a:lvl1pPr>
            <a:lvl2pPr marL="914400" lvl="1" indent="-228600" algn="l">
              <a:lnSpc>
                <a:spcPct val="100000"/>
              </a:lnSpc>
              <a:spcBef>
                <a:spcPts val="450"/>
              </a:spcBef>
              <a:spcAft>
                <a:spcPts val="0"/>
              </a:spcAft>
              <a:buSzPts val="1500"/>
              <a:buNone/>
              <a:defRPr>
                <a:solidFill>
                  <a:schemeClr val="lt1"/>
                </a:solidFill>
              </a:defRPr>
            </a:lvl2pPr>
            <a:lvl3pPr marL="1371600" lvl="2" indent="-323850" algn="l">
              <a:lnSpc>
                <a:spcPct val="100000"/>
              </a:lnSpc>
              <a:spcBef>
                <a:spcPts val="450"/>
              </a:spcBef>
              <a:spcAft>
                <a:spcPts val="0"/>
              </a:spcAft>
              <a:buClr>
                <a:schemeClr val="lt1"/>
              </a:buClr>
              <a:buSzPts val="1500"/>
              <a:buChar char="•"/>
              <a:defRPr>
                <a:solidFill>
                  <a:schemeClr val="lt1"/>
                </a:solidFill>
              </a:defRPr>
            </a:lvl3pPr>
            <a:lvl4pPr marL="1828800" lvl="3" indent="-323850" algn="l">
              <a:lnSpc>
                <a:spcPct val="100000"/>
              </a:lnSpc>
              <a:spcBef>
                <a:spcPts val="450"/>
              </a:spcBef>
              <a:spcAft>
                <a:spcPts val="0"/>
              </a:spcAft>
              <a:buClr>
                <a:schemeClr val="lt1"/>
              </a:buClr>
              <a:buSzPts val="1500"/>
              <a:buChar char="•"/>
              <a:defRPr>
                <a:solidFill>
                  <a:schemeClr val="lt1"/>
                </a:solidFill>
              </a:defRPr>
            </a:lvl4pPr>
            <a:lvl5pPr marL="2286000" lvl="4" indent="-323850" algn="l">
              <a:lnSpc>
                <a:spcPct val="100000"/>
              </a:lnSpc>
              <a:spcBef>
                <a:spcPts val="450"/>
              </a:spcBef>
              <a:spcAft>
                <a:spcPts val="0"/>
              </a:spcAft>
              <a:buClr>
                <a:schemeClr val="lt1"/>
              </a:buClr>
              <a:buSzPts val="1500"/>
              <a:buChar char="─"/>
              <a:defRPr>
                <a:solidFill>
                  <a:schemeClr val="lt1"/>
                </a:solidFill>
              </a:defRPr>
            </a:lvl5pPr>
            <a:lvl6pPr marL="2743200" lvl="5" indent="-228600" algn="l">
              <a:lnSpc>
                <a:spcPct val="100000"/>
              </a:lnSpc>
              <a:spcBef>
                <a:spcPts val="450"/>
              </a:spcBef>
              <a:spcAft>
                <a:spcPts val="0"/>
              </a:spcAft>
              <a:buClr>
                <a:schemeClr val="lt1"/>
              </a:buClr>
              <a:buSzPts val="1500"/>
              <a:buNone/>
              <a:defRPr>
                <a:solidFill>
                  <a:schemeClr val="lt1"/>
                </a:solidFill>
              </a:defRPr>
            </a:lvl6pPr>
            <a:lvl7pPr marL="3200400" lvl="6" indent="-228600" algn="l">
              <a:lnSpc>
                <a:spcPct val="100000"/>
              </a:lnSpc>
              <a:spcBef>
                <a:spcPts val="450"/>
              </a:spcBef>
              <a:spcAft>
                <a:spcPts val="0"/>
              </a:spcAft>
              <a:buSzPts val="1500"/>
              <a:buFont typeface="Calibri"/>
              <a:buNone/>
              <a:defRPr>
                <a:solidFill>
                  <a:schemeClr val="lt1"/>
                </a:solidFill>
              </a:defRPr>
            </a:lvl7pPr>
            <a:lvl8pPr marL="3657600" lvl="7" indent="-323850" algn="l">
              <a:lnSpc>
                <a:spcPct val="100000"/>
              </a:lnSpc>
              <a:spcBef>
                <a:spcPts val="450"/>
              </a:spcBef>
              <a:spcAft>
                <a:spcPts val="0"/>
              </a:spcAft>
              <a:buClr>
                <a:schemeClr val="lt1"/>
              </a:buClr>
              <a:buSzPts val="1500"/>
              <a:buAutoNum type="arabicPeriod"/>
              <a:defRPr>
                <a:solidFill>
                  <a:schemeClr val="lt1"/>
                </a:solidFill>
              </a:defRPr>
            </a:lvl8pPr>
            <a:lvl9pPr marL="4114800" lvl="8" indent="-323850" algn="l">
              <a:lnSpc>
                <a:spcPct val="100000"/>
              </a:lnSpc>
              <a:spcBef>
                <a:spcPts val="450"/>
              </a:spcBef>
              <a:spcAft>
                <a:spcPts val="450"/>
              </a:spcAft>
              <a:buClr>
                <a:schemeClr val="lt1"/>
              </a:buClr>
              <a:buSzPts val="1500"/>
              <a:buAutoNum type="alphaLcPeriod"/>
              <a:defRPr>
                <a:solidFill>
                  <a:schemeClr val="lt1"/>
                </a:solidFill>
              </a:defRPr>
            </a:lvl9pPr>
          </a:lstStyle>
          <a:p>
            <a:endParaRPr/>
          </a:p>
        </p:txBody>
      </p:sp>
      <p:pic>
        <p:nvPicPr>
          <p:cNvPr id="44" name="Google Shape;44;p64"/>
          <p:cNvPicPr preferRelativeResize="0"/>
          <p:nvPr/>
        </p:nvPicPr>
        <p:blipFill rotWithShape="1">
          <a:blip r:embed="rId4">
            <a:alphaModFix/>
          </a:blip>
          <a:srcRect/>
          <a:stretch/>
        </p:blipFill>
        <p:spPr>
          <a:xfrm>
            <a:off x="6928403" y="4665900"/>
            <a:ext cx="1790147" cy="1728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Blue">
  <p:cSld name="One column Blue">
    <p:bg>
      <p:bgPr>
        <a:solidFill>
          <a:schemeClr val="dk1"/>
        </a:solidFill>
        <a:effectLst/>
      </p:bgPr>
    </p:bg>
    <p:spTree>
      <p:nvGrpSpPr>
        <p:cNvPr id="1" name="Shape 45"/>
        <p:cNvGrpSpPr/>
        <p:nvPr/>
      </p:nvGrpSpPr>
      <p:grpSpPr>
        <a:xfrm>
          <a:off x="0" y="0"/>
          <a:ext cx="0" cy="0"/>
          <a:chOff x="0" y="0"/>
          <a:chExt cx="0" cy="0"/>
        </a:xfrm>
      </p:grpSpPr>
      <p:sp>
        <p:nvSpPr>
          <p:cNvPr id="46" name="Google Shape;46;p78"/>
          <p:cNvSpPr/>
          <p:nvPr/>
        </p:nvSpPr>
        <p:spPr>
          <a:xfrm>
            <a:off x="1" y="0"/>
            <a:ext cx="9144000" cy="1972101"/>
          </a:xfrm>
          <a:prstGeom prst="rect">
            <a:avLst/>
          </a:prstGeom>
          <a:solidFill>
            <a:schemeClr val="lt1"/>
          </a:solidFill>
          <a:ln>
            <a:noFill/>
          </a:ln>
        </p:spPr>
        <p:txBody>
          <a:bodyPr spcFirstLastPara="1" wrap="square" lIns="72000" tIns="72000" rIns="72000" bIns="72000" anchor="ctr" anchorCtr="1">
            <a:noAutofit/>
          </a:bodyPr>
          <a:lstStyle/>
          <a:p>
            <a:pPr marL="0" marR="0" lvl="0" indent="0" algn="ctr" rtl="0">
              <a:lnSpc>
                <a:spcPct val="100000"/>
              </a:lnSpc>
              <a:spcBef>
                <a:spcPts val="0"/>
              </a:spcBef>
              <a:spcAft>
                <a:spcPts val="0"/>
              </a:spcAft>
              <a:buClr>
                <a:schemeClr val="lt1"/>
              </a:buClr>
              <a:buSzPts val="1500"/>
              <a:buFont typeface="Arial"/>
              <a:buNone/>
            </a:pPr>
            <a:endParaRPr sz="1500" b="0" i="0" u="none" strike="noStrike" cap="none" dirty="0">
              <a:solidFill>
                <a:schemeClr val="lt1"/>
              </a:solidFill>
              <a:latin typeface="Calibri"/>
              <a:ea typeface="Calibri"/>
              <a:cs typeface="Calibri"/>
              <a:sym typeface="Calibri"/>
            </a:endParaRPr>
          </a:p>
        </p:txBody>
      </p:sp>
      <p:sp>
        <p:nvSpPr>
          <p:cNvPr id="47" name="Google Shape;47;p78"/>
          <p:cNvSpPr/>
          <p:nvPr/>
        </p:nvSpPr>
        <p:spPr>
          <a:xfrm>
            <a:off x="0" y="874368"/>
            <a:ext cx="9144000" cy="4269132"/>
          </a:xfrm>
          <a:prstGeom prst="rect">
            <a:avLst/>
          </a:prstGeom>
          <a:solidFill>
            <a:srgbClr val="0070A8"/>
          </a:solidFill>
          <a:ln>
            <a:noFill/>
          </a:ln>
        </p:spPr>
        <p:txBody>
          <a:bodyPr spcFirstLastPara="1" wrap="square" lIns="72000" tIns="72000" rIns="72000" bIns="72000" anchor="ctr" anchorCtr="1">
            <a:noAutofit/>
          </a:bodyPr>
          <a:lstStyle/>
          <a:p>
            <a:pPr marL="0" marR="0" lvl="0" indent="0" algn="ctr" rtl="0">
              <a:lnSpc>
                <a:spcPct val="100000"/>
              </a:lnSpc>
              <a:spcBef>
                <a:spcPts val="0"/>
              </a:spcBef>
              <a:spcAft>
                <a:spcPts val="0"/>
              </a:spcAft>
              <a:buClr>
                <a:schemeClr val="lt1"/>
              </a:buClr>
              <a:buSzPts val="1400"/>
              <a:buFont typeface="Arial"/>
              <a:buNone/>
            </a:pPr>
            <a:endParaRPr sz="1400" b="0" i="0" u="none" strike="noStrike" cap="none" dirty="0">
              <a:solidFill>
                <a:srgbClr val="002F47"/>
              </a:solidFill>
              <a:latin typeface="Calibri"/>
              <a:ea typeface="Calibri"/>
              <a:cs typeface="Calibri"/>
              <a:sym typeface="Calibri"/>
            </a:endParaRPr>
          </a:p>
        </p:txBody>
      </p:sp>
      <p:sp>
        <p:nvSpPr>
          <p:cNvPr id="48" name="Google Shape;48;p78"/>
          <p:cNvSpPr/>
          <p:nvPr/>
        </p:nvSpPr>
        <p:spPr>
          <a:xfrm>
            <a:off x="409272" y="4729895"/>
            <a:ext cx="137858" cy="165763"/>
          </a:xfrm>
          <a:custGeom>
            <a:avLst/>
            <a:gdLst/>
            <a:ahLst/>
            <a:cxnLst/>
            <a:rect l="l" t="t" r="r" b="b"/>
            <a:pathLst>
              <a:path w="323215" h="443230" extrusionOk="0">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spcFirstLastPara="1" wrap="square" lIns="0" tIns="0" rIns="0" bIns="27000" anchor="ctr" anchorCtr="0">
            <a:noAutofit/>
          </a:bodyPr>
          <a:lstStyle/>
          <a:p>
            <a:pPr marL="0" marR="0" lvl="0" indent="0" algn="r" rtl="0">
              <a:lnSpc>
                <a:spcPct val="100000"/>
              </a:lnSpc>
              <a:spcBef>
                <a:spcPts val="0"/>
              </a:spcBef>
              <a:spcAft>
                <a:spcPts val="0"/>
              </a:spcAft>
              <a:buClr>
                <a:schemeClr val="lt1"/>
              </a:buClr>
              <a:buSzPts val="900"/>
              <a:buFont typeface="Arial"/>
              <a:buNone/>
            </a:pPr>
            <a:fld id="{00000000-1234-1234-1234-123412341234}" type="slidenum">
              <a:rPr lang="en-GB" sz="900" b="1" i="0" u="none" strike="noStrike" cap="none">
                <a:solidFill>
                  <a:schemeClr val="lt1"/>
                </a:solidFill>
                <a:latin typeface="Calibri"/>
                <a:ea typeface="Calibri"/>
                <a:cs typeface="Calibri"/>
                <a:sym typeface="Calibri"/>
              </a:rPr>
              <a:t>‹#›</a:t>
            </a:fld>
            <a:endParaRPr sz="900" b="1" i="0" u="none" strike="noStrike" cap="none" dirty="0">
              <a:solidFill>
                <a:schemeClr val="lt1"/>
              </a:solidFill>
              <a:latin typeface="Calibri"/>
              <a:ea typeface="Calibri"/>
              <a:cs typeface="Calibri"/>
              <a:sym typeface="Calibri"/>
            </a:endParaRPr>
          </a:p>
        </p:txBody>
      </p:sp>
      <p:pic>
        <p:nvPicPr>
          <p:cNvPr id="49" name="Google Shape;49;p78"/>
          <p:cNvPicPr preferRelativeResize="0"/>
          <p:nvPr/>
        </p:nvPicPr>
        <p:blipFill rotWithShape="1">
          <a:blip r:embed="rId2">
            <a:alphaModFix/>
          </a:blip>
          <a:srcRect/>
          <a:stretch/>
        </p:blipFill>
        <p:spPr>
          <a:xfrm>
            <a:off x="5206552" y="4667548"/>
            <a:ext cx="1270895" cy="228110"/>
          </a:xfrm>
          <a:prstGeom prst="rect">
            <a:avLst/>
          </a:prstGeom>
          <a:noFill/>
          <a:ln>
            <a:noFill/>
          </a:ln>
        </p:spPr>
      </p:pic>
      <p:sp>
        <p:nvSpPr>
          <p:cNvPr id="50" name="Google Shape;50;p78"/>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lvl1pPr lvl="0" algn="l">
              <a:lnSpc>
                <a:spcPct val="116666"/>
              </a:lnSpc>
              <a:spcBef>
                <a:spcPts val="0"/>
              </a:spcBef>
              <a:spcAft>
                <a:spcPts val="0"/>
              </a:spcAft>
              <a:buClr>
                <a:srgbClr val="0132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8"/>
          <p:cNvSpPr txBox="1">
            <a:spLocks noGrp="1"/>
          </p:cNvSpPr>
          <p:nvPr>
            <p:ph type="subTitle" idx="1"/>
          </p:nvPr>
        </p:nvSpPr>
        <p:spPr>
          <a:xfrm>
            <a:off x="419100" y="567339"/>
            <a:ext cx="8299450" cy="23083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500"/>
              <a:buNone/>
              <a:defRPr/>
            </a:lvl1pPr>
            <a:lvl2pPr lvl="1" algn="l">
              <a:lnSpc>
                <a:spcPct val="100000"/>
              </a:lnSpc>
              <a:spcBef>
                <a:spcPts val="450"/>
              </a:spcBef>
              <a:spcAft>
                <a:spcPts val="0"/>
              </a:spcAft>
              <a:buSzPts val="1800"/>
              <a:buNone/>
              <a:defRPr/>
            </a:lvl2pPr>
            <a:lvl3pPr lvl="2" algn="l">
              <a:lnSpc>
                <a:spcPct val="100000"/>
              </a:lnSpc>
              <a:spcBef>
                <a:spcPts val="450"/>
              </a:spcBef>
              <a:spcAft>
                <a:spcPts val="0"/>
              </a:spcAft>
              <a:buSzPts val="1800"/>
              <a:buChar char="•"/>
              <a:defRPr/>
            </a:lvl3pPr>
            <a:lvl4pPr lvl="3" algn="l">
              <a:lnSpc>
                <a:spcPct val="100000"/>
              </a:lnSpc>
              <a:spcBef>
                <a:spcPts val="450"/>
              </a:spcBef>
              <a:spcAft>
                <a:spcPts val="0"/>
              </a:spcAft>
              <a:buSzPts val="1800"/>
              <a:buChar char="•"/>
              <a:defRPr/>
            </a:lvl4pPr>
            <a:lvl5pPr lvl="4" algn="l">
              <a:lnSpc>
                <a:spcPct val="100000"/>
              </a:lnSpc>
              <a:spcBef>
                <a:spcPts val="450"/>
              </a:spcBef>
              <a:spcAft>
                <a:spcPts val="0"/>
              </a:spcAft>
              <a:buSzPts val="1800"/>
              <a:buChar char="─"/>
              <a:defRPr/>
            </a:lvl5pPr>
            <a:lvl6pPr lvl="5" algn="l">
              <a:lnSpc>
                <a:spcPct val="100000"/>
              </a:lnSpc>
              <a:spcBef>
                <a:spcPts val="450"/>
              </a:spcBef>
              <a:spcAft>
                <a:spcPts val="0"/>
              </a:spcAft>
              <a:buSzPts val="1800"/>
              <a:buChar char="−"/>
              <a:defRPr/>
            </a:lvl6pPr>
            <a:lvl7pPr lvl="6" algn="l">
              <a:lnSpc>
                <a:spcPct val="100000"/>
              </a:lnSpc>
              <a:spcBef>
                <a:spcPts val="450"/>
              </a:spcBef>
              <a:spcAft>
                <a:spcPts val="0"/>
              </a:spcAft>
              <a:buSzPts val="1800"/>
              <a:buNone/>
              <a:defRPr/>
            </a:lvl7pPr>
            <a:lvl8pPr lvl="7" algn="l">
              <a:lnSpc>
                <a:spcPct val="100000"/>
              </a:lnSpc>
              <a:spcBef>
                <a:spcPts val="450"/>
              </a:spcBef>
              <a:spcAft>
                <a:spcPts val="0"/>
              </a:spcAft>
              <a:buSzPts val="1800"/>
              <a:buAutoNum type="arabicPeriod"/>
              <a:defRPr/>
            </a:lvl8pPr>
            <a:lvl9pPr lvl="8" algn="l">
              <a:lnSpc>
                <a:spcPct val="100000"/>
              </a:lnSpc>
              <a:spcBef>
                <a:spcPts val="450"/>
              </a:spcBef>
              <a:spcAft>
                <a:spcPts val="450"/>
              </a:spcAft>
              <a:buSzPts val="1800"/>
              <a:buAutoNum type="alphaLcPeriod"/>
              <a:defRPr/>
            </a:lvl9pPr>
          </a:lstStyle>
          <a:p>
            <a:endParaRPr/>
          </a:p>
        </p:txBody>
      </p:sp>
      <p:sp>
        <p:nvSpPr>
          <p:cNvPr id="52" name="Google Shape;52;p78"/>
          <p:cNvSpPr txBox="1">
            <a:spLocks noGrp="1"/>
          </p:cNvSpPr>
          <p:nvPr>
            <p:ph type="body" idx="2"/>
          </p:nvPr>
        </p:nvSpPr>
        <p:spPr>
          <a:xfrm>
            <a:off x="419100" y="1077518"/>
            <a:ext cx="8299450" cy="354687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None/>
              <a:defRPr>
                <a:solidFill>
                  <a:schemeClr val="lt1"/>
                </a:solidFill>
              </a:defRPr>
            </a:lvl1pPr>
            <a:lvl2pPr marL="914400" lvl="1" indent="-228600" algn="l">
              <a:lnSpc>
                <a:spcPct val="100000"/>
              </a:lnSpc>
              <a:spcBef>
                <a:spcPts val="450"/>
              </a:spcBef>
              <a:spcAft>
                <a:spcPts val="0"/>
              </a:spcAft>
              <a:buSzPts val="1500"/>
              <a:buNone/>
              <a:defRPr>
                <a:solidFill>
                  <a:schemeClr val="lt1"/>
                </a:solidFill>
              </a:defRPr>
            </a:lvl2pPr>
            <a:lvl3pPr marL="1371600" lvl="2" indent="-323850" algn="l">
              <a:lnSpc>
                <a:spcPct val="100000"/>
              </a:lnSpc>
              <a:spcBef>
                <a:spcPts val="450"/>
              </a:spcBef>
              <a:spcAft>
                <a:spcPts val="0"/>
              </a:spcAft>
              <a:buClr>
                <a:schemeClr val="lt1"/>
              </a:buClr>
              <a:buSzPts val="1500"/>
              <a:buChar char="•"/>
              <a:defRPr>
                <a:solidFill>
                  <a:schemeClr val="lt1"/>
                </a:solidFill>
              </a:defRPr>
            </a:lvl3pPr>
            <a:lvl4pPr marL="1828800" lvl="3" indent="-323850" algn="l">
              <a:lnSpc>
                <a:spcPct val="100000"/>
              </a:lnSpc>
              <a:spcBef>
                <a:spcPts val="450"/>
              </a:spcBef>
              <a:spcAft>
                <a:spcPts val="0"/>
              </a:spcAft>
              <a:buClr>
                <a:schemeClr val="lt1"/>
              </a:buClr>
              <a:buSzPts val="1500"/>
              <a:buChar char="•"/>
              <a:defRPr>
                <a:solidFill>
                  <a:schemeClr val="lt1"/>
                </a:solidFill>
              </a:defRPr>
            </a:lvl4pPr>
            <a:lvl5pPr marL="2286000" lvl="4" indent="-323850" algn="l">
              <a:lnSpc>
                <a:spcPct val="100000"/>
              </a:lnSpc>
              <a:spcBef>
                <a:spcPts val="450"/>
              </a:spcBef>
              <a:spcAft>
                <a:spcPts val="0"/>
              </a:spcAft>
              <a:buClr>
                <a:schemeClr val="lt1"/>
              </a:buClr>
              <a:buSzPts val="1500"/>
              <a:buChar char="─"/>
              <a:defRPr>
                <a:solidFill>
                  <a:schemeClr val="lt1"/>
                </a:solidFill>
              </a:defRPr>
            </a:lvl5pPr>
            <a:lvl6pPr marL="2743200" lvl="5" indent="-323850" algn="l">
              <a:lnSpc>
                <a:spcPct val="100000"/>
              </a:lnSpc>
              <a:spcBef>
                <a:spcPts val="450"/>
              </a:spcBef>
              <a:spcAft>
                <a:spcPts val="0"/>
              </a:spcAft>
              <a:buClr>
                <a:schemeClr val="lt1"/>
              </a:buClr>
              <a:buSzPts val="1500"/>
              <a:buChar char="−"/>
              <a:defRPr>
                <a:solidFill>
                  <a:schemeClr val="lt1"/>
                </a:solidFill>
              </a:defRPr>
            </a:lvl6pPr>
            <a:lvl7pPr marL="3200400" lvl="6" indent="-228600" algn="l">
              <a:lnSpc>
                <a:spcPct val="100000"/>
              </a:lnSpc>
              <a:spcBef>
                <a:spcPts val="450"/>
              </a:spcBef>
              <a:spcAft>
                <a:spcPts val="0"/>
              </a:spcAft>
              <a:buSzPts val="1500"/>
              <a:buFont typeface="Calibri"/>
              <a:buNone/>
              <a:defRPr>
                <a:solidFill>
                  <a:schemeClr val="lt1"/>
                </a:solidFill>
              </a:defRPr>
            </a:lvl7pPr>
            <a:lvl8pPr marL="3657600" lvl="7" indent="-323850" algn="l">
              <a:lnSpc>
                <a:spcPct val="100000"/>
              </a:lnSpc>
              <a:spcBef>
                <a:spcPts val="450"/>
              </a:spcBef>
              <a:spcAft>
                <a:spcPts val="0"/>
              </a:spcAft>
              <a:buClr>
                <a:schemeClr val="lt1"/>
              </a:buClr>
              <a:buSzPts val="1500"/>
              <a:buAutoNum type="arabicPeriod"/>
              <a:defRPr>
                <a:solidFill>
                  <a:schemeClr val="lt1"/>
                </a:solidFill>
              </a:defRPr>
            </a:lvl8pPr>
            <a:lvl9pPr marL="4114800" lvl="8" indent="-323850" algn="l">
              <a:lnSpc>
                <a:spcPct val="100000"/>
              </a:lnSpc>
              <a:spcBef>
                <a:spcPts val="450"/>
              </a:spcBef>
              <a:spcAft>
                <a:spcPts val="450"/>
              </a:spcAft>
              <a:buClr>
                <a:schemeClr val="lt1"/>
              </a:buClr>
              <a:buSzPts val="1500"/>
              <a:buAutoNum type="alphaLcPeriod"/>
              <a:defRPr>
                <a:solidFill>
                  <a:schemeClr val="lt1"/>
                </a:solidFill>
              </a:defRPr>
            </a:lvl9pPr>
          </a:lstStyle>
          <a:p>
            <a:endParaRPr/>
          </a:p>
        </p:txBody>
      </p:sp>
      <p:pic>
        <p:nvPicPr>
          <p:cNvPr id="53" name="Google Shape;53;p78"/>
          <p:cNvPicPr preferRelativeResize="0"/>
          <p:nvPr/>
        </p:nvPicPr>
        <p:blipFill rotWithShape="1">
          <a:blip r:embed="rId3">
            <a:alphaModFix/>
          </a:blip>
          <a:srcRect/>
          <a:stretch/>
        </p:blipFill>
        <p:spPr>
          <a:xfrm>
            <a:off x="6737976" y="4709603"/>
            <a:ext cx="1980574" cy="1440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Dark Blue">
  <p:cSld name="One column Dark Blue">
    <p:bg>
      <p:bgPr>
        <a:solidFill>
          <a:schemeClr val="dk1"/>
        </a:solidFill>
        <a:effectLst/>
      </p:bgPr>
    </p:bg>
    <p:spTree>
      <p:nvGrpSpPr>
        <p:cNvPr id="1" name="Shape 54"/>
        <p:cNvGrpSpPr/>
        <p:nvPr/>
      </p:nvGrpSpPr>
      <p:grpSpPr>
        <a:xfrm>
          <a:off x="0" y="0"/>
          <a:ext cx="0" cy="0"/>
          <a:chOff x="0" y="0"/>
          <a:chExt cx="0" cy="0"/>
        </a:xfrm>
      </p:grpSpPr>
      <p:sp>
        <p:nvSpPr>
          <p:cNvPr id="55" name="Google Shape;55;p80"/>
          <p:cNvSpPr/>
          <p:nvPr/>
        </p:nvSpPr>
        <p:spPr>
          <a:xfrm>
            <a:off x="1" y="0"/>
            <a:ext cx="9144000" cy="1972101"/>
          </a:xfrm>
          <a:prstGeom prst="rect">
            <a:avLst/>
          </a:prstGeom>
          <a:solidFill>
            <a:schemeClr val="lt1"/>
          </a:solidFill>
          <a:ln>
            <a:noFill/>
          </a:ln>
        </p:spPr>
        <p:txBody>
          <a:bodyPr spcFirstLastPara="1" wrap="square" lIns="72000" tIns="72000" rIns="72000" bIns="72000" anchor="ctr" anchorCtr="1">
            <a:noAutofit/>
          </a:bodyPr>
          <a:lstStyle/>
          <a:p>
            <a:pPr marL="0" marR="0" lvl="0" indent="0" algn="ctr" rtl="0">
              <a:lnSpc>
                <a:spcPct val="100000"/>
              </a:lnSpc>
              <a:spcBef>
                <a:spcPts val="0"/>
              </a:spcBef>
              <a:spcAft>
                <a:spcPts val="0"/>
              </a:spcAft>
              <a:buClr>
                <a:schemeClr val="lt1"/>
              </a:buClr>
              <a:buSzPts val="1500"/>
              <a:buFont typeface="Arial"/>
              <a:buNone/>
            </a:pPr>
            <a:endParaRPr sz="1500" b="0" i="0" u="none" strike="noStrike" cap="none" dirty="0">
              <a:solidFill>
                <a:schemeClr val="lt1"/>
              </a:solidFill>
              <a:latin typeface="Calibri"/>
              <a:ea typeface="Calibri"/>
              <a:cs typeface="Calibri"/>
              <a:sym typeface="Calibri"/>
            </a:endParaRPr>
          </a:p>
        </p:txBody>
      </p:sp>
      <p:sp>
        <p:nvSpPr>
          <p:cNvPr id="56" name="Google Shape;56;p80"/>
          <p:cNvSpPr/>
          <p:nvPr/>
        </p:nvSpPr>
        <p:spPr>
          <a:xfrm>
            <a:off x="0" y="874368"/>
            <a:ext cx="9144000" cy="4269132"/>
          </a:xfrm>
          <a:prstGeom prst="rect">
            <a:avLst/>
          </a:prstGeom>
          <a:solidFill>
            <a:srgbClr val="01324B"/>
          </a:solidFill>
          <a:ln>
            <a:noFill/>
          </a:ln>
        </p:spPr>
        <p:txBody>
          <a:bodyPr spcFirstLastPara="1" wrap="square" lIns="72000" tIns="72000" rIns="72000" bIns="72000" anchor="ctr" anchorCtr="1">
            <a:noAutofit/>
          </a:bodyPr>
          <a:lstStyle/>
          <a:p>
            <a:pPr marL="0" marR="0" lvl="0" indent="0" algn="ctr" rtl="0">
              <a:lnSpc>
                <a:spcPct val="100000"/>
              </a:lnSpc>
              <a:spcBef>
                <a:spcPts val="0"/>
              </a:spcBef>
              <a:spcAft>
                <a:spcPts val="0"/>
              </a:spcAft>
              <a:buClr>
                <a:schemeClr val="lt1"/>
              </a:buClr>
              <a:buSzPts val="1400"/>
              <a:buFont typeface="Arial"/>
              <a:buNone/>
            </a:pPr>
            <a:endParaRPr sz="1400" b="0" i="0" u="none" strike="noStrike" cap="none" dirty="0">
              <a:solidFill>
                <a:srgbClr val="002F47"/>
              </a:solidFill>
              <a:latin typeface="Calibri"/>
              <a:ea typeface="Calibri"/>
              <a:cs typeface="Calibri"/>
              <a:sym typeface="Calibri"/>
            </a:endParaRPr>
          </a:p>
        </p:txBody>
      </p:sp>
      <p:sp>
        <p:nvSpPr>
          <p:cNvPr id="57" name="Google Shape;57;p80"/>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lvl1pPr lvl="0" algn="l">
              <a:lnSpc>
                <a:spcPct val="116666"/>
              </a:lnSpc>
              <a:spcBef>
                <a:spcPts val="0"/>
              </a:spcBef>
              <a:spcAft>
                <a:spcPts val="0"/>
              </a:spcAft>
              <a:buClr>
                <a:srgbClr val="0132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0"/>
          <p:cNvSpPr/>
          <p:nvPr/>
        </p:nvSpPr>
        <p:spPr>
          <a:xfrm>
            <a:off x="409272" y="4729895"/>
            <a:ext cx="137858" cy="165763"/>
          </a:xfrm>
          <a:custGeom>
            <a:avLst/>
            <a:gdLst/>
            <a:ahLst/>
            <a:cxnLst/>
            <a:rect l="l" t="t" r="r" b="b"/>
            <a:pathLst>
              <a:path w="323215" h="443230" extrusionOk="0">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spcFirstLastPara="1" wrap="square" lIns="0" tIns="0" rIns="0" bIns="27000" anchor="ctr" anchorCtr="0">
            <a:noAutofit/>
          </a:bodyPr>
          <a:lstStyle/>
          <a:p>
            <a:pPr marL="0" marR="0" lvl="0" indent="0" algn="r" rtl="0">
              <a:lnSpc>
                <a:spcPct val="100000"/>
              </a:lnSpc>
              <a:spcBef>
                <a:spcPts val="0"/>
              </a:spcBef>
              <a:spcAft>
                <a:spcPts val="0"/>
              </a:spcAft>
              <a:buClr>
                <a:schemeClr val="lt1"/>
              </a:buClr>
              <a:buSzPts val="900"/>
              <a:buFont typeface="Arial"/>
              <a:buNone/>
            </a:pPr>
            <a:fld id="{00000000-1234-1234-1234-123412341234}" type="slidenum">
              <a:rPr lang="en-GB" sz="900" b="1" i="0" u="none" strike="noStrike" cap="none">
                <a:solidFill>
                  <a:schemeClr val="lt1"/>
                </a:solidFill>
                <a:latin typeface="Calibri"/>
                <a:ea typeface="Calibri"/>
                <a:cs typeface="Calibri"/>
                <a:sym typeface="Calibri"/>
              </a:rPr>
              <a:t>‹#›</a:t>
            </a:fld>
            <a:endParaRPr sz="900" b="1" i="0" u="none" strike="noStrike" cap="none" dirty="0">
              <a:solidFill>
                <a:schemeClr val="lt1"/>
              </a:solidFill>
              <a:latin typeface="Calibri"/>
              <a:ea typeface="Calibri"/>
              <a:cs typeface="Calibri"/>
              <a:sym typeface="Calibri"/>
            </a:endParaRPr>
          </a:p>
        </p:txBody>
      </p:sp>
      <p:pic>
        <p:nvPicPr>
          <p:cNvPr id="59" name="Google Shape;59;p80"/>
          <p:cNvPicPr preferRelativeResize="0"/>
          <p:nvPr/>
        </p:nvPicPr>
        <p:blipFill rotWithShape="1">
          <a:blip r:embed="rId2">
            <a:alphaModFix/>
          </a:blip>
          <a:srcRect/>
          <a:stretch/>
        </p:blipFill>
        <p:spPr>
          <a:xfrm>
            <a:off x="7502811" y="4675669"/>
            <a:ext cx="1270895" cy="228110"/>
          </a:xfrm>
          <a:prstGeom prst="rect">
            <a:avLst/>
          </a:prstGeom>
          <a:noFill/>
          <a:ln>
            <a:noFill/>
          </a:ln>
        </p:spPr>
      </p:pic>
      <p:sp>
        <p:nvSpPr>
          <p:cNvPr id="60" name="Google Shape;60;p80"/>
          <p:cNvSpPr txBox="1">
            <a:spLocks noGrp="1"/>
          </p:cNvSpPr>
          <p:nvPr>
            <p:ph type="subTitle" idx="1"/>
          </p:nvPr>
        </p:nvSpPr>
        <p:spPr>
          <a:xfrm>
            <a:off x="419100" y="567339"/>
            <a:ext cx="8299450" cy="230831"/>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500"/>
              <a:buNone/>
              <a:defRPr/>
            </a:lvl1pPr>
            <a:lvl2pPr lvl="1" algn="l">
              <a:lnSpc>
                <a:spcPct val="100000"/>
              </a:lnSpc>
              <a:spcBef>
                <a:spcPts val="450"/>
              </a:spcBef>
              <a:spcAft>
                <a:spcPts val="0"/>
              </a:spcAft>
              <a:buSzPts val="1800"/>
              <a:buNone/>
              <a:defRPr/>
            </a:lvl2pPr>
            <a:lvl3pPr lvl="2" algn="l">
              <a:lnSpc>
                <a:spcPct val="100000"/>
              </a:lnSpc>
              <a:spcBef>
                <a:spcPts val="450"/>
              </a:spcBef>
              <a:spcAft>
                <a:spcPts val="0"/>
              </a:spcAft>
              <a:buSzPts val="1800"/>
              <a:buChar char="•"/>
              <a:defRPr/>
            </a:lvl3pPr>
            <a:lvl4pPr lvl="3" algn="l">
              <a:lnSpc>
                <a:spcPct val="100000"/>
              </a:lnSpc>
              <a:spcBef>
                <a:spcPts val="450"/>
              </a:spcBef>
              <a:spcAft>
                <a:spcPts val="0"/>
              </a:spcAft>
              <a:buSzPts val="1800"/>
              <a:buChar char="•"/>
              <a:defRPr/>
            </a:lvl4pPr>
            <a:lvl5pPr lvl="4" algn="l">
              <a:lnSpc>
                <a:spcPct val="100000"/>
              </a:lnSpc>
              <a:spcBef>
                <a:spcPts val="450"/>
              </a:spcBef>
              <a:spcAft>
                <a:spcPts val="0"/>
              </a:spcAft>
              <a:buSzPts val="1800"/>
              <a:buChar char="─"/>
              <a:defRPr/>
            </a:lvl5pPr>
            <a:lvl6pPr lvl="5" algn="l">
              <a:lnSpc>
                <a:spcPct val="100000"/>
              </a:lnSpc>
              <a:spcBef>
                <a:spcPts val="450"/>
              </a:spcBef>
              <a:spcAft>
                <a:spcPts val="0"/>
              </a:spcAft>
              <a:buSzPts val="1800"/>
              <a:buChar char="−"/>
              <a:defRPr/>
            </a:lvl6pPr>
            <a:lvl7pPr lvl="6" algn="l">
              <a:lnSpc>
                <a:spcPct val="100000"/>
              </a:lnSpc>
              <a:spcBef>
                <a:spcPts val="450"/>
              </a:spcBef>
              <a:spcAft>
                <a:spcPts val="0"/>
              </a:spcAft>
              <a:buSzPts val="1800"/>
              <a:buNone/>
              <a:defRPr/>
            </a:lvl7pPr>
            <a:lvl8pPr lvl="7" algn="l">
              <a:lnSpc>
                <a:spcPct val="100000"/>
              </a:lnSpc>
              <a:spcBef>
                <a:spcPts val="450"/>
              </a:spcBef>
              <a:spcAft>
                <a:spcPts val="0"/>
              </a:spcAft>
              <a:buSzPts val="1800"/>
              <a:buAutoNum type="arabicPeriod"/>
              <a:defRPr/>
            </a:lvl8pPr>
            <a:lvl9pPr lvl="8" algn="l">
              <a:lnSpc>
                <a:spcPct val="100000"/>
              </a:lnSpc>
              <a:spcBef>
                <a:spcPts val="450"/>
              </a:spcBef>
              <a:spcAft>
                <a:spcPts val="450"/>
              </a:spcAft>
              <a:buSzPts val="1800"/>
              <a:buAutoNum type="alphaLcPeriod"/>
              <a:defRPr/>
            </a:lvl9pPr>
          </a:lstStyle>
          <a:p>
            <a:endParaRPr/>
          </a:p>
        </p:txBody>
      </p:sp>
      <p:sp>
        <p:nvSpPr>
          <p:cNvPr id="61" name="Google Shape;61;p80"/>
          <p:cNvSpPr txBox="1">
            <a:spLocks noGrp="1"/>
          </p:cNvSpPr>
          <p:nvPr>
            <p:ph type="body" idx="2"/>
          </p:nvPr>
        </p:nvSpPr>
        <p:spPr>
          <a:xfrm>
            <a:off x="419100" y="1077518"/>
            <a:ext cx="8299450" cy="354687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500"/>
              <a:buNone/>
              <a:defRPr>
                <a:solidFill>
                  <a:schemeClr val="lt1"/>
                </a:solidFill>
              </a:defRPr>
            </a:lvl1pPr>
            <a:lvl2pPr marL="914400" lvl="1" indent="-228600" algn="l">
              <a:lnSpc>
                <a:spcPct val="100000"/>
              </a:lnSpc>
              <a:spcBef>
                <a:spcPts val="450"/>
              </a:spcBef>
              <a:spcAft>
                <a:spcPts val="0"/>
              </a:spcAft>
              <a:buSzPts val="1500"/>
              <a:buNone/>
              <a:defRPr>
                <a:solidFill>
                  <a:schemeClr val="lt1"/>
                </a:solidFill>
              </a:defRPr>
            </a:lvl2pPr>
            <a:lvl3pPr marL="1371600" lvl="2" indent="-323850" algn="l">
              <a:lnSpc>
                <a:spcPct val="100000"/>
              </a:lnSpc>
              <a:spcBef>
                <a:spcPts val="450"/>
              </a:spcBef>
              <a:spcAft>
                <a:spcPts val="0"/>
              </a:spcAft>
              <a:buClr>
                <a:schemeClr val="lt1"/>
              </a:buClr>
              <a:buSzPts val="1500"/>
              <a:buChar char="•"/>
              <a:defRPr>
                <a:solidFill>
                  <a:schemeClr val="lt1"/>
                </a:solidFill>
              </a:defRPr>
            </a:lvl3pPr>
            <a:lvl4pPr marL="1828800" lvl="3" indent="-323850" algn="l">
              <a:lnSpc>
                <a:spcPct val="100000"/>
              </a:lnSpc>
              <a:spcBef>
                <a:spcPts val="450"/>
              </a:spcBef>
              <a:spcAft>
                <a:spcPts val="0"/>
              </a:spcAft>
              <a:buClr>
                <a:schemeClr val="lt1"/>
              </a:buClr>
              <a:buSzPts val="1500"/>
              <a:buChar char="•"/>
              <a:defRPr>
                <a:solidFill>
                  <a:schemeClr val="lt1"/>
                </a:solidFill>
              </a:defRPr>
            </a:lvl4pPr>
            <a:lvl5pPr marL="2286000" lvl="4" indent="-323850" algn="l">
              <a:lnSpc>
                <a:spcPct val="100000"/>
              </a:lnSpc>
              <a:spcBef>
                <a:spcPts val="450"/>
              </a:spcBef>
              <a:spcAft>
                <a:spcPts val="0"/>
              </a:spcAft>
              <a:buClr>
                <a:schemeClr val="lt1"/>
              </a:buClr>
              <a:buSzPts val="1500"/>
              <a:buChar char="─"/>
              <a:defRPr>
                <a:solidFill>
                  <a:schemeClr val="lt1"/>
                </a:solidFill>
              </a:defRPr>
            </a:lvl5pPr>
            <a:lvl6pPr marL="2743200" lvl="5" indent="-323850" algn="l">
              <a:lnSpc>
                <a:spcPct val="100000"/>
              </a:lnSpc>
              <a:spcBef>
                <a:spcPts val="450"/>
              </a:spcBef>
              <a:spcAft>
                <a:spcPts val="0"/>
              </a:spcAft>
              <a:buClr>
                <a:schemeClr val="lt1"/>
              </a:buClr>
              <a:buSzPts val="1500"/>
              <a:buChar char="−"/>
              <a:defRPr>
                <a:solidFill>
                  <a:schemeClr val="lt1"/>
                </a:solidFill>
              </a:defRPr>
            </a:lvl6pPr>
            <a:lvl7pPr marL="3200400" lvl="6" indent="-228600" algn="l">
              <a:lnSpc>
                <a:spcPct val="100000"/>
              </a:lnSpc>
              <a:spcBef>
                <a:spcPts val="450"/>
              </a:spcBef>
              <a:spcAft>
                <a:spcPts val="0"/>
              </a:spcAft>
              <a:buSzPts val="1500"/>
              <a:buFont typeface="Calibri"/>
              <a:buNone/>
              <a:defRPr>
                <a:solidFill>
                  <a:schemeClr val="lt1"/>
                </a:solidFill>
              </a:defRPr>
            </a:lvl7pPr>
            <a:lvl8pPr marL="3657600" lvl="7" indent="-323850" algn="l">
              <a:lnSpc>
                <a:spcPct val="100000"/>
              </a:lnSpc>
              <a:spcBef>
                <a:spcPts val="450"/>
              </a:spcBef>
              <a:spcAft>
                <a:spcPts val="0"/>
              </a:spcAft>
              <a:buClr>
                <a:schemeClr val="lt1"/>
              </a:buClr>
              <a:buSzPts val="1500"/>
              <a:buAutoNum type="arabicPeriod"/>
              <a:defRPr>
                <a:solidFill>
                  <a:schemeClr val="lt1"/>
                </a:solidFill>
              </a:defRPr>
            </a:lvl8pPr>
            <a:lvl9pPr marL="4114800" lvl="8" indent="-323850" algn="l">
              <a:lnSpc>
                <a:spcPct val="100000"/>
              </a:lnSpc>
              <a:spcBef>
                <a:spcPts val="450"/>
              </a:spcBef>
              <a:spcAft>
                <a:spcPts val="450"/>
              </a:spcAft>
              <a:buClr>
                <a:schemeClr val="lt1"/>
              </a:buClr>
              <a:buSzPts val="1500"/>
              <a:buAutoNum type="alphaLcPeriod"/>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Leer">
  <p:cSld name="Leer">
    <p:spTree>
      <p:nvGrpSpPr>
        <p:cNvPr id="1" name="Shape 6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0"/>
          <p:cNvSpPr/>
          <p:nvPr/>
        </p:nvSpPr>
        <p:spPr>
          <a:xfrm>
            <a:off x="409272" y="4729895"/>
            <a:ext cx="137858" cy="165763"/>
          </a:xfrm>
          <a:custGeom>
            <a:avLst/>
            <a:gdLst/>
            <a:ahLst/>
            <a:cxnLst/>
            <a:rect l="l" t="t" r="r" b="b"/>
            <a:pathLst>
              <a:path w="323215" h="443230" extrusionOk="0">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spcFirstLastPara="1" wrap="square" lIns="0" tIns="0" rIns="0" bIns="27000" anchor="ctr" anchorCtr="0">
            <a:noAutofit/>
          </a:bodyPr>
          <a:lstStyle/>
          <a:p>
            <a:pPr marL="0" marR="0" lvl="0" indent="0" algn="r" rtl="0">
              <a:lnSpc>
                <a:spcPct val="100000"/>
              </a:lnSpc>
              <a:spcBef>
                <a:spcPts val="0"/>
              </a:spcBef>
              <a:spcAft>
                <a:spcPts val="0"/>
              </a:spcAft>
              <a:buClr>
                <a:srgbClr val="01324B"/>
              </a:buClr>
              <a:buSzPts val="900"/>
              <a:buFont typeface="Arial"/>
              <a:buNone/>
            </a:pPr>
            <a:fld id="{00000000-1234-1234-1234-123412341234}" type="slidenum">
              <a:rPr lang="en-GB" sz="900" b="1" i="0" u="none" strike="noStrike" cap="none">
                <a:solidFill>
                  <a:srgbClr val="01324B"/>
                </a:solidFill>
                <a:latin typeface="Calibri"/>
                <a:ea typeface="Calibri"/>
                <a:cs typeface="Calibri"/>
                <a:sym typeface="Calibri"/>
              </a:rPr>
              <a:t>‹#›</a:t>
            </a:fld>
            <a:endParaRPr sz="900" b="1" i="0" u="none" strike="noStrike" cap="none" dirty="0">
              <a:solidFill>
                <a:srgbClr val="01324B"/>
              </a:solidFill>
              <a:latin typeface="Calibri"/>
              <a:ea typeface="Calibri"/>
              <a:cs typeface="Calibri"/>
              <a:sym typeface="Calibri"/>
            </a:endParaRPr>
          </a:p>
        </p:txBody>
      </p:sp>
      <p:sp>
        <p:nvSpPr>
          <p:cNvPr id="11" name="Google Shape;11;p50"/>
          <p:cNvSpPr txBox="1">
            <a:spLocks noGrp="1"/>
          </p:cNvSpPr>
          <p:nvPr>
            <p:ph type="body" idx="1"/>
          </p:nvPr>
        </p:nvSpPr>
        <p:spPr>
          <a:xfrm>
            <a:off x="419100" y="1077517"/>
            <a:ext cx="8299450" cy="3546871"/>
          </a:xfrm>
          <a:prstGeom prst="rect">
            <a:avLst/>
          </a:prstGeom>
          <a:noFill/>
          <a:ln>
            <a:noFill/>
          </a:ln>
        </p:spPr>
        <p:txBody>
          <a:bodyPr spcFirstLastPara="1" wrap="square" lIns="0" tIns="0" rIns="0" bIns="0" anchor="t" anchorCtr="0">
            <a:noAutofit/>
          </a:bodyPr>
          <a:lstStyle>
            <a:lvl1pPr marL="457200" marR="0" lvl="0" indent="-228600" algn="l" rtl="0">
              <a:lnSpc>
                <a:spcPct val="100000"/>
              </a:lnSpc>
              <a:spcBef>
                <a:spcPts val="0"/>
              </a:spcBef>
              <a:spcAft>
                <a:spcPts val="0"/>
              </a:spcAft>
              <a:buClr>
                <a:schemeClr val="dk1"/>
              </a:buClr>
              <a:buSzPts val="1500"/>
              <a:buFont typeface="Arial"/>
              <a:buNone/>
              <a:defRPr sz="1500" b="1" i="0" u="none" strike="noStrike" cap="none">
                <a:solidFill>
                  <a:schemeClr val="accent1"/>
                </a:solidFill>
                <a:latin typeface="Calibri"/>
                <a:ea typeface="Calibri"/>
                <a:cs typeface="Calibri"/>
                <a:sym typeface="Calibri"/>
              </a:defRPr>
            </a:lvl1pPr>
            <a:lvl2pPr marL="914400" marR="0" lvl="1" indent="-228600" algn="l" rtl="0">
              <a:lnSpc>
                <a:spcPct val="100000"/>
              </a:lnSpc>
              <a:spcBef>
                <a:spcPts val="45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L="1371600" marR="0" lvl="2"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50"/>
              </a:spcBef>
              <a:spcAft>
                <a:spcPts val="0"/>
              </a:spcAft>
              <a:buClr>
                <a:schemeClr val="dk1"/>
              </a:buClr>
              <a:buSzPts val="1500"/>
              <a:buFont typeface="Calibri"/>
              <a:buNone/>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450"/>
              </a:spcBef>
              <a:spcAft>
                <a:spcPts val="0"/>
              </a:spcAft>
              <a:buClr>
                <a:srgbClr val="0070A8"/>
              </a:buClr>
              <a:buSzPts val="1500"/>
              <a:buFont typeface="Calibri"/>
              <a:buAutoNum type="arabicPeriod"/>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450"/>
              </a:spcBef>
              <a:spcAft>
                <a:spcPts val="450"/>
              </a:spcAft>
              <a:buClr>
                <a:srgbClr val="0070A8"/>
              </a:buClr>
              <a:buSzPts val="1500"/>
              <a:buFont typeface="Calibri"/>
              <a:buAutoNum type="alphaLcPeriod"/>
              <a:defRPr sz="1500" b="0" i="0" u="none" strike="noStrike" cap="none">
                <a:solidFill>
                  <a:schemeClr val="dk1"/>
                </a:solidFill>
                <a:latin typeface="Calibri"/>
                <a:ea typeface="Calibri"/>
                <a:cs typeface="Calibri"/>
                <a:sym typeface="Calibri"/>
              </a:defRPr>
            </a:lvl9pPr>
          </a:lstStyle>
          <a:p>
            <a:endParaRPr/>
          </a:p>
        </p:txBody>
      </p:sp>
      <p:sp>
        <p:nvSpPr>
          <p:cNvPr id="12" name="Google Shape;12;p50"/>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lvl1pPr marR="0" lvl="0" algn="l" rtl="0">
              <a:lnSpc>
                <a:spcPct val="104999"/>
              </a:lnSpc>
              <a:spcBef>
                <a:spcPts val="0"/>
              </a:spcBef>
              <a:spcAft>
                <a:spcPts val="0"/>
              </a:spcAft>
              <a:buClr>
                <a:srgbClr val="01324B"/>
              </a:buClr>
              <a:buSzPts val="2000"/>
              <a:buFont typeface="Calibri"/>
              <a:buNone/>
              <a:defRPr sz="2000" b="1" i="0" u="none" strike="noStrike" cap="none">
                <a:solidFill>
                  <a:srgbClr val="01324B"/>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3" name="Google Shape;13;p50"/>
          <p:cNvPicPr preferRelativeResize="0"/>
          <p:nvPr/>
        </p:nvPicPr>
        <p:blipFill rotWithShape="1">
          <a:blip r:embed="rId10">
            <a:alphaModFix/>
          </a:blip>
          <a:srcRect/>
          <a:stretch/>
        </p:blipFill>
        <p:spPr>
          <a:xfrm>
            <a:off x="7578591" y="4784996"/>
            <a:ext cx="1156137" cy="1116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60">
          <p15:clr>
            <a:srgbClr val="F26B43"/>
          </p15:clr>
        </p15:guide>
        <p15:guide id="2" pos="264">
          <p15:clr>
            <a:srgbClr val="F26B43"/>
          </p15:clr>
        </p15:guide>
        <p15:guide id="3" pos="5492">
          <p15:clr>
            <a:srgbClr val="F26B43"/>
          </p15:clr>
        </p15:guide>
        <p15:guide id="4" orient="horz" pos="677">
          <p15:clr>
            <a:srgbClr val="F26B43"/>
          </p15:clr>
        </p15:guide>
        <p15:guide id="5" orient="horz" pos="2913">
          <p15:clr>
            <a:srgbClr val="F26B43"/>
          </p15:clr>
        </p15:guide>
        <p15:guide id="6" orient="horz" pos="3048">
          <p15:clr>
            <a:srgbClr val="F26B43"/>
          </p15:clr>
        </p15:guide>
        <p15:guide id="7" pos="1874">
          <p15:clr>
            <a:srgbClr val="F26B43"/>
          </p15:clr>
        </p15:guide>
        <p15:guide id="8" pos="2076">
          <p15:clr>
            <a:srgbClr val="F26B43"/>
          </p15:clr>
        </p15:guide>
        <p15:guide id="9" pos="2778">
          <p15:clr>
            <a:srgbClr val="F26B43"/>
          </p15:clr>
        </p15:guide>
        <p15:guide id="10" pos="2982">
          <p15:clr>
            <a:srgbClr val="F26B43"/>
          </p15:clr>
        </p15:guide>
        <p15:guide id="11" pos="3680">
          <p15:clr>
            <a:srgbClr val="F26B43"/>
          </p15:clr>
        </p15:guide>
        <p15:guide id="12" pos="3882">
          <p15:clr>
            <a:srgbClr val="F26B43"/>
          </p15:clr>
        </p15:guide>
        <p15:guide id="13" pos="185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18" Type="http://schemas.openxmlformats.org/officeDocument/2006/relationships/image" Target="../media/image22.png"/><Relationship Id="rId3" Type="http://schemas.openxmlformats.org/officeDocument/2006/relationships/chart" Target="../charts/chart5.xml"/><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notesSlide" Target="../notesSlides/notesSlide11.xml"/><Relationship Id="rId16"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svg"/><Relationship Id="rId10" Type="http://schemas.openxmlformats.org/officeDocument/2006/relationships/image" Target="../media/image14.png"/><Relationship Id="rId19" Type="http://schemas.openxmlformats.org/officeDocument/2006/relationships/image" Target="../media/image23.sv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7"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chart" Target="../charts/chart26.xml"/><Relationship Id="rId3" Type="http://schemas.openxmlformats.org/officeDocument/2006/relationships/image" Target="../media/image28.jpg"/><Relationship Id="rId7" Type="http://schemas.openxmlformats.org/officeDocument/2006/relationships/chart" Target="../charts/chart25.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chart" Target="../charts/chart24.xml"/><Relationship Id="rId5" Type="http://schemas.openxmlformats.org/officeDocument/2006/relationships/image" Target="../media/image30.jpg"/><Relationship Id="rId4" Type="http://schemas.openxmlformats.org/officeDocument/2006/relationships/image" Target="../media/image29.jp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
          <p:cNvSpPr txBox="1">
            <a:spLocks noGrp="1"/>
          </p:cNvSpPr>
          <p:nvPr>
            <p:ph type="subTitle" idx="1"/>
          </p:nvPr>
        </p:nvSpPr>
        <p:spPr>
          <a:xfrm>
            <a:off x="609639" y="2184379"/>
            <a:ext cx="3130509" cy="492443"/>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600"/>
              <a:buNone/>
            </a:pPr>
            <a:r>
              <a:rPr lang="en-GB" sz="1200" b="1" dirty="0"/>
              <a:t>Farah </a:t>
            </a:r>
            <a:r>
              <a:rPr lang="en-GB" sz="1200" b="1" dirty="0" err="1"/>
              <a:t>Aldabbagh</a:t>
            </a:r>
            <a:endParaRPr lang="en-GB" sz="1200" b="1" dirty="0"/>
          </a:p>
          <a:p>
            <a:pPr marL="0" lvl="0" indent="0" algn="l" rtl="0">
              <a:lnSpc>
                <a:spcPct val="100000"/>
              </a:lnSpc>
              <a:spcBef>
                <a:spcPts val="0"/>
              </a:spcBef>
              <a:spcAft>
                <a:spcPts val="0"/>
              </a:spcAft>
              <a:buSzPts val="1600"/>
              <a:buNone/>
            </a:pPr>
            <a:r>
              <a:rPr lang="en-GB" sz="1200" b="1" dirty="0"/>
              <a:t>Ed Gerstner</a:t>
            </a:r>
          </a:p>
          <a:p>
            <a:pPr marL="0" indent="0"/>
            <a:r>
              <a:rPr lang="en-GB" sz="1200" b="1" dirty="0"/>
              <a:t>Springer Nature </a:t>
            </a:r>
            <a:endParaRPr sz="1200" b="1" dirty="0"/>
          </a:p>
          <a:p>
            <a:pPr marL="0" lvl="0" indent="0" algn="l" rtl="0">
              <a:lnSpc>
                <a:spcPct val="100000"/>
              </a:lnSpc>
              <a:spcBef>
                <a:spcPts val="0"/>
              </a:spcBef>
              <a:spcAft>
                <a:spcPts val="0"/>
              </a:spcAft>
              <a:buSzPts val="1600"/>
              <a:buNone/>
            </a:pPr>
            <a:r>
              <a:rPr lang="en-GB" sz="1200" b="1" dirty="0"/>
              <a:t>December 2023</a:t>
            </a:r>
            <a:endParaRPr sz="1200" b="1" dirty="0"/>
          </a:p>
        </p:txBody>
      </p:sp>
      <p:sp>
        <p:nvSpPr>
          <p:cNvPr id="68" name="Google Shape;68;p1"/>
          <p:cNvSpPr txBox="1">
            <a:spLocks noGrp="1"/>
          </p:cNvSpPr>
          <p:nvPr>
            <p:ph type="title"/>
          </p:nvPr>
        </p:nvSpPr>
        <p:spPr>
          <a:xfrm>
            <a:off x="609639" y="1144588"/>
            <a:ext cx="3389313" cy="97213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2100"/>
              <a:buFont typeface="Calibri"/>
              <a:buNone/>
            </a:pPr>
            <a:r>
              <a:rPr lang="en-GB" dirty="0"/>
              <a:t>Research Integrity Training –</a:t>
            </a:r>
            <a:br>
              <a:rPr lang="en-GB" sz="1800" dirty="0"/>
            </a:br>
            <a:r>
              <a:rPr lang="en-GB" sz="1400" dirty="0"/>
              <a:t>Needs and provisions in institutions in the United Kingdom</a:t>
            </a:r>
            <a:endParaRPr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88"/>
          <p:cNvSpPr txBox="1">
            <a:spLocks noGrp="1"/>
          </p:cNvSpPr>
          <p:nvPr>
            <p:ph type="body" idx="1"/>
          </p:nvPr>
        </p:nvSpPr>
        <p:spPr>
          <a:xfrm>
            <a:off x="853899" y="1030889"/>
            <a:ext cx="2260600" cy="1354217"/>
          </a:xfrm>
          <a:prstGeom prst="rect">
            <a:avLst/>
          </a:prstGeom>
          <a:noFill/>
          <a:ln>
            <a:noFill/>
          </a:ln>
        </p:spPr>
        <p:txBody>
          <a:bodyPr spcFirstLastPara="1" wrap="square" lIns="0" tIns="0" rIns="0" bIns="0" anchor="b" anchorCtr="0">
            <a:noAutofit/>
          </a:bodyPr>
          <a:lstStyle/>
          <a:p>
            <a:pPr marL="457200" lvl="0" indent="-228600" algn="l" rtl="0">
              <a:lnSpc>
                <a:spcPct val="100000"/>
              </a:lnSpc>
              <a:spcBef>
                <a:spcPts val="0"/>
              </a:spcBef>
              <a:spcAft>
                <a:spcPts val="0"/>
              </a:spcAft>
              <a:buSzPts val="8800"/>
              <a:buNone/>
            </a:pPr>
            <a:r>
              <a:rPr lang="en-GB" dirty="0"/>
              <a:t>3.0</a:t>
            </a:r>
            <a:endParaRPr dirty="0"/>
          </a:p>
        </p:txBody>
      </p:sp>
      <p:sp>
        <p:nvSpPr>
          <p:cNvPr id="149" name="Google Shape;149;p88"/>
          <p:cNvSpPr txBox="1">
            <a:spLocks noGrp="1"/>
          </p:cNvSpPr>
          <p:nvPr>
            <p:ph type="title"/>
          </p:nvPr>
        </p:nvSpPr>
        <p:spPr>
          <a:xfrm>
            <a:off x="910732" y="2342750"/>
            <a:ext cx="2962689" cy="8116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2100"/>
              <a:buFont typeface="Calibri"/>
              <a:buNone/>
            </a:pPr>
            <a:r>
              <a:rPr lang="en-GB" sz="2000" dirty="0"/>
              <a:t>Current research integrity training provision</a:t>
            </a:r>
            <a:br>
              <a:rPr lang="en-GB" sz="2000" dirty="0"/>
            </a:b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graphicFrame>
        <p:nvGraphicFramePr>
          <p:cNvPr id="155" name="Google Shape;155;p4" descr="905228ca-f863-4313-84f3-a00f6407cab4 Q4.1 We are interested to understand perceived availability of training at research institutes with regards to research integrity. Please rest assured, all responses are anonymous. Does your institution provide training in research integrity?"/>
          <p:cNvGraphicFramePr/>
          <p:nvPr>
            <p:extLst>
              <p:ext uri="{D42A27DB-BD31-4B8C-83A1-F6EECF244321}">
                <p14:modId xmlns:p14="http://schemas.microsoft.com/office/powerpoint/2010/main" val="2995297002"/>
              </p:ext>
            </p:extLst>
          </p:nvPr>
        </p:nvGraphicFramePr>
        <p:xfrm>
          <a:off x="419100" y="1709136"/>
          <a:ext cx="3217627" cy="2867025"/>
        </p:xfrm>
        <a:graphic>
          <a:graphicData uri="http://schemas.openxmlformats.org/drawingml/2006/chart">
            <c:chart xmlns:c="http://schemas.openxmlformats.org/drawingml/2006/chart" xmlns:r="http://schemas.openxmlformats.org/officeDocument/2006/relationships" r:id="rId3"/>
          </a:graphicData>
        </a:graphic>
      </p:graphicFrame>
      <p:sp>
        <p:nvSpPr>
          <p:cNvPr id="156" name="Google Shape;156;p4"/>
          <p:cNvSpPr txBox="1"/>
          <p:nvPr/>
        </p:nvSpPr>
        <p:spPr>
          <a:xfrm>
            <a:off x="468153" y="1061615"/>
            <a:ext cx="3091672" cy="468572"/>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GB" sz="1050" b="1" i="0" u="none" strike="noStrike" cap="none" dirty="0">
                <a:solidFill>
                  <a:schemeClr val="lt1"/>
                </a:solidFill>
                <a:latin typeface="Calibri"/>
                <a:ea typeface="Calibri"/>
                <a:cs typeface="Calibri"/>
                <a:sym typeface="Calibri"/>
              </a:rPr>
              <a:t>Q. Does your institution provide training in research integrity?  (n=737)</a:t>
            </a:r>
            <a:endParaRPr sz="1050" b="0" i="0" u="none" strike="noStrike" cap="none" dirty="0">
              <a:solidFill>
                <a:srgbClr val="000000"/>
              </a:solidFill>
              <a:latin typeface="Calibri"/>
              <a:ea typeface="Calibri"/>
              <a:cs typeface="Calibri"/>
              <a:sym typeface="Calibri"/>
            </a:endParaRPr>
          </a:p>
        </p:txBody>
      </p:sp>
      <p:sp>
        <p:nvSpPr>
          <p:cNvPr id="157" name="Google Shape;157;p4"/>
          <p:cNvSpPr/>
          <p:nvPr/>
        </p:nvSpPr>
        <p:spPr>
          <a:xfrm>
            <a:off x="468152" y="1077517"/>
            <a:ext cx="3091672" cy="3546872"/>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grpSp>
        <p:nvGrpSpPr>
          <p:cNvPr id="17" name="Group 16">
            <a:extLst>
              <a:ext uri="{FF2B5EF4-FFF2-40B4-BE49-F238E27FC236}">
                <a16:creationId xmlns:a16="http://schemas.microsoft.com/office/drawing/2014/main" id="{F01F2259-3B7E-4FB5-972C-8EE67C400C5D}"/>
              </a:ext>
            </a:extLst>
          </p:cNvPr>
          <p:cNvGrpSpPr/>
          <p:nvPr/>
        </p:nvGrpSpPr>
        <p:grpSpPr>
          <a:xfrm>
            <a:off x="3989087" y="1660472"/>
            <a:ext cx="2231056" cy="396000"/>
            <a:chOff x="3995665" y="1667050"/>
            <a:chExt cx="2231056" cy="396000"/>
          </a:xfrm>
        </p:grpSpPr>
        <p:pic>
          <p:nvPicPr>
            <p:cNvPr id="159" name="Google Shape;159;p4"/>
            <p:cNvPicPr preferRelativeResize="0"/>
            <p:nvPr/>
          </p:nvPicPr>
          <p:blipFill rotWithShape="1">
            <a:blip r:embed="rId4">
              <a:alphaModFix/>
            </a:blip>
            <a:srcRect/>
            <a:stretch/>
          </p:blipFill>
          <p:spPr>
            <a:xfrm>
              <a:off x="3995665" y="1667050"/>
              <a:ext cx="314400" cy="396000"/>
            </a:xfrm>
            <a:prstGeom prst="rect">
              <a:avLst/>
            </a:prstGeom>
            <a:noFill/>
            <a:ln>
              <a:noFill/>
            </a:ln>
          </p:spPr>
        </p:pic>
        <p:sp>
          <p:nvSpPr>
            <p:cNvPr id="165" name="Google Shape;165;p4"/>
            <p:cNvSpPr txBox="1"/>
            <p:nvPr/>
          </p:nvSpPr>
          <p:spPr>
            <a:xfrm>
              <a:off x="4451876" y="1749634"/>
              <a:ext cx="1774845"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Institutional Management – 71%</a:t>
              </a:r>
              <a:endParaRPr sz="900" b="0" i="0" u="none" strike="noStrike" cap="none" dirty="0">
                <a:solidFill>
                  <a:srgbClr val="000000"/>
                </a:solidFill>
                <a:latin typeface="Calibri"/>
                <a:ea typeface="Calibri"/>
                <a:cs typeface="Calibri"/>
                <a:sym typeface="Calibri"/>
              </a:endParaRPr>
            </a:p>
          </p:txBody>
        </p:sp>
      </p:grpSp>
      <p:grpSp>
        <p:nvGrpSpPr>
          <p:cNvPr id="18" name="Group 17">
            <a:extLst>
              <a:ext uri="{FF2B5EF4-FFF2-40B4-BE49-F238E27FC236}">
                <a16:creationId xmlns:a16="http://schemas.microsoft.com/office/drawing/2014/main" id="{B0E1EA4C-8270-4060-AEDD-B291E9A01435}"/>
              </a:ext>
            </a:extLst>
          </p:cNvPr>
          <p:cNvGrpSpPr/>
          <p:nvPr/>
        </p:nvGrpSpPr>
        <p:grpSpPr>
          <a:xfrm>
            <a:off x="3985630" y="2155247"/>
            <a:ext cx="1777658" cy="396000"/>
            <a:chOff x="3992208" y="2252987"/>
            <a:chExt cx="1777658" cy="396000"/>
          </a:xfrm>
        </p:grpSpPr>
        <p:pic>
          <p:nvPicPr>
            <p:cNvPr id="161" name="Google Shape;161;p4"/>
            <p:cNvPicPr preferRelativeResize="0"/>
            <p:nvPr/>
          </p:nvPicPr>
          <p:blipFill rotWithShape="1">
            <a:blip r:embed="rId5">
              <a:alphaModFix/>
            </a:blip>
            <a:srcRect/>
            <a:stretch/>
          </p:blipFill>
          <p:spPr>
            <a:xfrm>
              <a:off x="3992208" y="2252987"/>
              <a:ext cx="321315" cy="396000"/>
            </a:xfrm>
            <a:prstGeom prst="rect">
              <a:avLst/>
            </a:prstGeom>
            <a:noFill/>
            <a:ln>
              <a:noFill/>
            </a:ln>
          </p:spPr>
        </p:pic>
        <p:sp>
          <p:nvSpPr>
            <p:cNvPr id="166" name="Google Shape;166;p4"/>
            <p:cNvSpPr txBox="1"/>
            <p:nvPr/>
          </p:nvSpPr>
          <p:spPr>
            <a:xfrm>
              <a:off x="4451876" y="2335571"/>
              <a:ext cx="1317990"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Senior researcher –58%</a:t>
              </a:r>
              <a:endParaRPr sz="900" b="0" i="0" u="none" strike="noStrike" cap="none" dirty="0">
                <a:solidFill>
                  <a:srgbClr val="000000"/>
                </a:solidFill>
                <a:latin typeface="Calibri"/>
                <a:ea typeface="Calibri"/>
                <a:cs typeface="Calibri"/>
                <a:sym typeface="Calibri"/>
              </a:endParaRPr>
            </a:p>
          </p:txBody>
        </p:sp>
      </p:grpSp>
      <p:grpSp>
        <p:nvGrpSpPr>
          <p:cNvPr id="19" name="Group 18">
            <a:extLst>
              <a:ext uri="{FF2B5EF4-FFF2-40B4-BE49-F238E27FC236}">
                <a16:creationId xmlns:a16="http://schemas.microsoft.com/office/drawing/2014/main" id="{C9F26557-8AC9-4F37-B673-02C89B8A8811}"/>
              </a:ext>
            </a:extLst>
          </p:cNvPr>
          <p:cNvGrpSpPr/>
          <p:nvPr/>
        </p:nvGrpSpPr>
        <p:grpSpPr>
          <a:xfrm>
            <a:off x="3959933" y="2650022"/>
            <a:ext cx="1949227" cy="396000"/>
            <a:chOff x="3966511" y="2725420"/>
            <a:chExt cx="1949227" cy="396000"/>
          </a:xfrm>
        </p:grpSpPr>
        <p:pic>
          <p:nvPicPr>
            <p:cNvPr id="163" name="Google Shape;163;p4"/>
            <p:cNvPicPr preferRelativeResize="0"/>
            <p:nvPr/>
          </p:nvPicPr>
          <p:blipFill rotWithShape="1">
            <a:blip r:embed="rId6">
              <a:alphaModFix/>
            </a:blip>
            <a:srcRect/>
            <a:stretch/>
          </p:blipFill>
          <p:spPr>
            <a:xfrm>
              <a:off x="3966511" y="2725420"/>
              <a:ext cx="372708" cy="396000"/>
            </a:xfrm>
            <a:prstGeom prst="rect">
              <a:avLst/>
            </a:prstGeom>
            <a:noFill/>
            <a:ln>
              <a:noFill/>
            </a:ln>
          </p:spPr>
        </p:pic>
        <p:sp>
          <p:nvSpPr>
            <p:cNvPr id="167" name="Google Shape;167;p4"/>
            <p:cNvSpPr txBox="1"/>
            <p:nvPr/>
          </p:nvSpPr>
          <p:spPr>
            <a:xfrm>
              <a:off x="4451876" y="2808004"/>
              <a:ext cx="1463862"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Mid-level researcher – 29%</a:t>
              </a:r>
              <a:endParaRPr sz="900" b="0" i="0" u="none" strike="noStrike" cap="none" dirty="0">
                <a:solidFill>
                  <a:srgbClr val="000000"/>
                </a:solidFill>
                <a:latin typeface="Calibri"/>
                <a:ea typeface="Calibri"/>
                <a:cs typeface="Calibri"/>
                <a:sym typeface="Calibri"/>
              </a:endParaRPr>
            </a:p>
          </p:txBody>
        </p:sp>
      </p:grpSp>
      <p:sp>
        <p:nvSpPr>
          <p:cNvPr id="170" name="Google Shape;170;p4"/>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Awareness of research integrity training based on seniority and work place</a:t>
            </a:r>
            <a:endParaRPr sz="1800" dirty="0">
              <a:latin typeface="Calibri"/>
              <a:ea typeface="Calibri"/>
              <a:cs typeface="Calibri"/>
              <a:sym typeface="Calibri"/>
            </a:endParaRPr>
          </a:p>
        </p:txBody>
      </p:sp>
      <p:sp>
        <p:nvSpPr>
          <p:cNvPr id="171" name="Google Shape;171;p4"/>
          <p:cNvSpPr/>
          <p:nvPr/>
        </p:nvSpPr>
        <p:spPr>
          <a:xfrm>
            <a:off x="6422519" y="1761980"/>
            <a:ext cx="149767" cy="2599507"/>
          </a:xfrm>
          <a:prstGeom prst="leftBrace">
            <a:avLst>
              <a:gd name="adj1" fmla="val 8333"/>
              <a:gd name="adj2" fmla="val 50000"/>
            </a:avLst>
          </a:prstGeom>
          <a:noFill/>
          <a:ln w="9525" cap="flat" cmpd="sng">
            <a:solidFill>
              <a:srgbClr val="006EA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Calibri"/>
              <a:ea typeface="Calibri"/>
              <a:cs typeface="Calibri"/>
              <a:sym typeface="Calibri"/>
            </a:endParaRPr>
          </a:p>
        </p:txBody>
      </p:sp>
      <p:sp>
        <p:nvSpPr>
          <p:cNvPr id="177" name="Google Shape;177;p4"/>
          <p:cNvSpPr txBox="1"/>
          <p:nvPr/>
        </p:nvSpPr>
        <p:spPr>
          <a:xfrm>
            <a:off x="6453401" y="1280513"/>
            <a:ext cx="2423435" cy="299295"/>
          </a:xfrm>
          <a:prstGeom prst="rect">
            <a:avLst/>
          </a:prstGeom>
          <a:solidFill>
            <a:srgbClr val="D3F2FF"/>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1000" b="0" i="0" u="none" strike="noStrike" cap="none" dirty="0">
                <a:solidFill>
                  <a:schemeClr val="accent2"/>
                </a:solidFill>
                <a:latin typeface="Calibri"/>
                <a:ea typeface="Calibri"/>
                <a:cs typeface="Calibri"/>
                <a:sym typeface="Calibri"/>
              </a:rPr>
              <a:t>“Yes” broken down by workplace</a:t>
            </a:r>
            <a:endParaRPr dirty="0"/>
          </a:p>
        </p:txBody>
      </p:sp>
      <p:sp>
        <p:nvSpPr>
          <p:cNvPr id="178" name="Google Shape;178;p4"/>
          <p:cNvSpPr/>
          <p:nvPr/>
        </p:nvSpPr>
        <p:spPr>
          <a:xfrm>
            <a:off x="3644408" y="1284744"/>
            <a:ext cx="2576018" cy="32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179" name="Google Shape;179;p4"/>
          <p:cNvSpPr txBox="1"/>
          <p:nvPr/>
        </p:nvSpPr>
        <p:spPr>
          <a:xfrm>
            <a:off x="3644408" y="1284744"/>
            <a:ext cx="2582366" cy="299295"/>
          </a:xfrm>
          <a:prstGeom prst="rect">
            <a:avLst/>
          </a:prstGeom>
          <a:solidFill>
            <a:srgbClr val="01324B"/>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1000" b="0" i="0" u="none" strike="noStrike" cap="none" dirty="0">
                <a:solidFill>
                  <a:schemeClr val="lt1"/>
                </a:solidFill>
                <a:latin typeface="Calibri"/>
                <a:ea typeface="Calibri"/>
                <a:cs typeface="Calibri"/>
                <a:sym typeface="Calibri"/>
              </a:rPr>
              <a:t>“Yes” broken down by seniority</a:t>
            </a:r>
            <a:endParaRPr dirty="0"/>
          </a:p>
        </p:txBody>
      </p:sp>
      <p:sp>
        <p:nvSpPr>
          <p:cNvPr id="180" name="Google Shape;180;p4"/>
          <p:cNvSpPr/>
          <p:nvPr/>
        </p:nvSpPr>
        <p:spPr>
          <a:xfrm>
            <a:off x="6292503" y="1280513"/>
            <a:ext cx="2576018" cy="32189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181" name="Google Shape;181;p4"/>
          <p:cNvSpPr txBox="1"/>
          <p:nvPr/>
        </p:nvSpPr>
        <p:spPr>
          <a:xfrm>
            <a:off x="6292503" y="1280513"/>
            <a:ext cx="2582366" cy="299295"/>
          </a:xfrm>
          <a:prstGeom prst="rect">
            <a:avLst/>
          </a:prstGeom>
          <a:solidFill>
            <a:srgbClr val="01324B"/>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1000" b="0" i="0" u="none" strike="noStrike" cap="none" dirty="0">
                <a:solidFill>
                  <a:schemeClr val="lt1"/>
                </a:solidFill>
                <a:latin typeface="Calibri"/>
                <a:ea typeface="Calibri"/>
                <a:cs typeface="Calibri"/>
                <a:sym typeface="Calibri"/>
              </a:rPr>
              <a:t>“Yes” broken down by work place</a:t>
            </a:r>
            <a:endParaRPr dirty="0"/>
          </a:p>
        </p:txBody>
      </p:sp>
      <p:grpSp>
        <p:nvGrpSpPr>
          <p:cNvPr id="23" name="Group 22">
            <a:extLst>
              <a:ext uri="{FF2B5EF4-FFF2-40B4-BE49-F238E27FC236}">
                <a16:creationId xmlns:a16="http://schemas.microsoft.com/office/drawing/2014/main" id="{1259D584-B45A-4053-AC9E-105044D553D4}"/>
              </a:ext>
            </a:extLst>
          </p:cNvPr>
          <p:cNvGrpSpPr/>
          <p:nvPr/>
        </p:nvGrpSpPr>
        <p:grpSpPr>
          <a:xfrm>
            <a:off x="6657220" y="1660472"/>
            <a:ext cx="2324148" cy="396000"/>
            <a:chOff x="6663798" y="1667050"/>
            <a:chExt cx="2324148" cy="396000"/>
          </a:xfrm>
        </p:grpSpPr>
        <p:sp>
          <p:nvSpPr>
            <p:cNvPr id="172" name="Google Shape;172;p4"/>
            <p:cNvSpPr txBox="1"/>
            <p:nvPr/>
          </p:nvSpPr>
          <p:spPr>
            <a:xfrm>
              <a:off x="7213101" y="1749634"/>
              <a:ext cx="1774845"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Research organizations– 47%</a:t>
              </a:r>
              <a:endParaRPr sz="900" b="0" i="0" u="none" strike="noStrike" cap="none" dirty="0">
                <a:solidFill>
                  <a:srgbClr val="000000"/>
                </a:solidFill>
                <a:latin typeface="Calibri"/>
                <a:ea typeface="Calibri"/>
                <a:cs typeface="Calibri"/>
                <a:sym typeface="Calibri"/>
              </a:endParaRPr>
            </a:p>
          </p:txBody>
        </p:sp>
        <p:pic>
          <p:nvPicPr>
            <p:cNvPr id="183" name="Google Shape;183;p4" descr="Folder Search outline"/>
            <p:cNvPicPr preferRelativeResize="0"/>
            <p:nvPr/>
          </p:nvPicPr>
          <p:blipFill rotWithShape="1">
            <a:blip r:embed="rId7">
              <a:alphaModFix/>
            </a:blip>
            <a:srcRect/>
            <a:stretch/>
          </p:blipFill>
          <p:spPr>
            <a:xfrm>
              <a:off x="6663798" y="1667050"/>
              <a:ext cx="443109" cy="396000"/>
            </a:xfrm>
            <a:prstGeom prst="rect">
              <a:avLst/>
            </a:prstGeom>
            <a:noFill/>
            <a:ln>
              <a:noFill/>
            </a:ln>
          </p:spPr>
        </p:pic>
      </p:grpSp>
      <p:grpSp>
        <p:nvGrpSpPr>
          <p:cNvPr id="27" name="Group 26">
            <a:extLst>
              <a:ext uri="{FF2B5EF4-FFF2-40B4-BE49-F238E27FC236}">
                <a16:creationId xmlns:a16="http://schemas.microsoft.com/office/drawing/2014/main" id="{ED1FBB4A-532F-4C5B-923A-74F962800A19}"/>
              </a:ext>
            </a:extLst>
          </p:cNvPr>
          <p:cNvGrpSpPr/>
          <p:nvPr/>
        </p:nvGrpSpPr>
        <p:grpSpPr>
          <a:xfrm>
            <a:off x="6681544" y="3311896"/>
            <a:ext cx="1924721" cy="396000"/>
            <a:chOff x="6688122" y="3375186"/>
            <a:chExt cx="1924721" cy="396000"/>
          </a:xfrm>
        </p:grpSpPr>
        <p:sp>
          <p:nvSpPr>
            <p:cNvPr id="176" name="Google Shape;176;p4"/>
            <p:cNvSpPr txBox="1"/>
            <p:nvPr/>
          </p:nvSpPr>
          <p:spPr>
            <a:xfrm>
              <a:off x="7213101" y="3457770"/>
              <a:ext cx="1399742"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Industry – 32%</a:t>
              </a:r>
              <a:endParaRPr sz="900" b="0" i="0" u="none" strike="noStrike" cap="none" dirty="0">
                <a:solidFill>
                  <a:srgbClr val="000000"/>
                </a:solidFill>
                <a:latin typeface="Calibri"/>
                <a:ea typeface="Calibri"/>
                <a:cs typeface="Calibri"/>
                <a:sym typeface="Calibri"/>
              </a:endParaRPr>
            </a:p>
          </p:txBody>
        </p:sp>
        <p:pic>
          <p:nvPicPr>
            <p:cNvPr id="184" name="Google Shape;184;p4" descr="Board Of Directors with solid fill"/>
            <p:cNvPicPr preferRelativeResize="0"/>
            <p:nvPr/>
          </p:nvPicPr>
          <p:blipFill rotWithShape="1">
            <a:blip r:embed="rId8">
              <a:alphaModFix/>
            </a:blip>
            <a:srcRect/>
            <a:stretch/>
          </p:blipFill>
          <p:spPr>
            <a:xfrm>
              <a:off x="6688122" y="3375186"/>
              <a:ext cx="394460" cy="396000"/>
            </a:xfrm>
            <a:prstGeom prst="rect">
              <a:avLst/>
            </a:prstGeom>
            <a:noFill/>
            <a:ln>
              <a:noFill/>
            </a:ln>
          </p:spPr>
        </p:pic>
      </p:grpSp>
      <p:grpSp>
        <p:nvGrpSpPr>
          <p:cNvPr id="26" name="Group 25">
            <a:extLst>
              <a:ext uri="{FF2B5EF4-FFF2-40B4-BE49-F238E27FC236}">
                <a16:creationId xmlns:a16="http://schemas.microsoft.com/office/drawing/2014/main" id="{7AE574A5-5D1A-49DF-8CEA-A85E4927FE64}"/>
              </a:ext>
            </a:extLst>
          </p:cNvPr>
          <p:cNvGrpSpPr/>
          <p:nvPr/>
        </p:nvGrpSpPr>
        <p:grpSpPr>
          <a:xfrm>
            <a:off x="6643029" y="2899040"/>
            <a:ext cx="2145978" cy="396000"/>
            <a:chOff x="6649607" y="2913605"/>
            <a:chExt cx="2145978" cy="396000"/>
          </a:xfrm>
        </p:grpSpPr>
        <p:sp>
          <p:nvSpPr>
            <p:cNvPr id="175" name="Google Shape;175;p4"/>
            <p:cNvSpPr txBox="1"/>
            <p:nvPr/>
          </p:nvSpPr>
          <p:spPr>
            <a:xfrm>
              <a:off x="7213101" y="2996209"/>
              <a:ext cx="1582484"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Government– 13%</a:t>
              </a:r>
              <a:endParaRPr sz="900" b="0" i="0" u="none" strike="noStrike" cap="none" dirty="0">
                <a:solidFill>
                  <a:srgbClr val="000000"/>
                </a:solidFill>
                <a:latin typeface="Calibri"/>
                <a:ea typeface="Calibri"/>
                <a:cs typeface="Calibri"/>
                <a:sym typeface="Calibri"/>
              </a:endParaRPr>
            </a:p>
          </p:txBody>
        </p:sp>
        <p:pic>
          <p:nvPicPr>
            <p:cNvPr id="185" name="Google Shape;185;p4" descr="Group with solid fill"/>
            <p:cNvPicPr preferRelativeResize="0"/>
            <p:nvPr/>
          </p:nvPicPr>
          <p:blipFill rotWithShape="1">
            <a:blip r:embed="rId9">
              <a:alphaModFix/>
            </a:blip>
            <a:srcRect/>
            <a:stretch/>
          </p:blipFill>
          <p:spPr>
            <a:xfrm>
              <a:off x="6649607" y="2913605"/>
              <a:ext cx="471490" cy="396000"/>
            </a:xfrm>
            <a:prstGeom prst="rect">
              <a:avLst/>
            </a:prstGeom>
            <a:noFill/>
            <a:ln>
              <a:noFill/>
            </a:ln>
          </p:spPr>
        </p:pic>
      </p:grpSp>
      <p:grpSp>
        <p:nvGrpSpPr>
          <p:cNvPr id="25" name="Group 24">
            <a:extLst>
              <a:ext uri="{FF2B5EF4-FFF2-40B4-BE49-F238E27FC236}">
                <a16:creationId xmlns:a16="http://schemas.microsoft.com/office/drawing/2014/main" id="{C65E5331-DBC7-42E5-93D8-3223985F777C}"/>
              </a:ext>
            </a:extLst>
          </p:cNvPr>
          <p:cNvGrpSpPr/>
          <p:nvPr/>
        </p:nvGrpSpPr>
        <p:grpSpPr>
          <a:xfrm>
            <a:off x="6648236" y="2486184"/>
            <a:ext cx="2022149" cy="396000"/>
            <a:chOff x="6654814" y="2462437"/>
            <a:chExt cx="2022149" cy="396000"/>
          </a:xfrm>
        </p:grpSpPr>
        <p:sp>
          <p:nvSpPr>
            <p:cNvPr id="174" name="Google Shape;174;p4"/>
            <p:cNvSpPr txBox="1"/>
            <p:nvPr/>
          </p:nvSpPr>
          <p:spPr>
            <a:xfrm>
              <a:off x="7213101" y="2545021"/>
              <a:ext cx="1463862"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Not for profit– 38%</a:t>
              </a:r>
              <a:endParaRPr sz="900" b="0" i="0" u="none" strike="noStrike" cap="none" dirty="0">
                <a:solidFill>
                  <a:srgbClr val="000000"/>
                </a:solidFill>
                <a:latin typeface="Calibri"/>
                <a:ea typeface="Calibri"/>
                <a:cs typeface="Calibri"/>
                <a:sym typeface="Calibri"/>
              </a:endParaRPr>
            </a:p>
          </p:txBody>
        </p:sp>
        <p:pic>
          <p:nvPicPr>
            <p:cNvPr id="186" name="Google Shape;186;p4" descr="Teacher outline"/>
            <p:cNvPicPr preferRelativeResize="0"/>
            <p:nvPr/>
          </p:nvPicPr>
          <p:blipFill rotWithShape="1">
            <a:blip r:embed="rId10">
              <a:alphaModFix/>
            </a:blip>
            <a:srcRect/>
            <a:stretch/>
          </p:blipFill>
          <p:spPr>
            <a:xfrm>
              <a:off x="6654814" y="2462437"/>
              <a:ext cx="461077" cy="396000"/>
            </a:xfrm>
            <a:prstGeom prst="rect">
              <a:avLst/>
            </a:prstGeom>
            <a:noFill/>
            <a:ln>
              <a:noFill/>
            </a:ln>
          </p:spPr>
        </p:pic>
      </p:grpSp>
      <p:sp>
        <p:nvSpPr>
          <p:cNvPr id="187" name="Google Shape;187;p4"/>
          <p:cNvSpPr txBox="1"/>
          <p:nvPr/>
        </p:nvSpPr>
        <p:spPr>
          <a:xfrm>
            <a:off x="419100" y="567339"/>
            <a:ext cx="6928992" cy="2779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Availability of training in research integrity</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grpSp>
        <p:nvGrpSpPr>
          <p:cNvPr id="24" name="Group 23">
            <a:extLst>
              <a:ext uri="{FF2B5EF4-FFF2-40B4-BE49-F238E27FC236}">
                <a16:creationId xmlns:a16="http://schemas.microsoft.com/office/drawing/2014/main" id="{0CDE60C9-6FF9-4E1C-A621-EB576953D1EA}"/>
              </a:ext>
            </a:extLst>
          </p:cNvPr>
          <p:cNvGrpSpPr/>
          <p:nvPr/>
        </p:nvGrpSpPr>
        <p:grpSpPr>
          <a:xfrm>
            <a:off x="6678544" y="2073328"/>
            <a:ext cx="1845969" cy="396000"/>
            <a:chOff x="6685122" y="2045188"/>
            <a:chExt cx="1845969" cy="396000"/>
          </a:xfrm>
        </p:grpSpPr>
        <p:sp>
          <p:nvSpPr>
            <p:cNvPr id="173" name="Google Shape;173;p4"/>
            <p:cNvSpPr txBox="1"/>
            <p:nvPr/>
          </p:nvSpPr>
          <p:spPr>
            <a:xfrm>
              <a:off x="7213101" y="2127772"/>
              <a:ext cx="1317990"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Academia– 58%</a:t>
              </a:r>
              <a:endParaRPr sz="900" b="0" i="0" u="none" strike="noStrike" cap="none" dirty="0">
                <a:solidFill>
                  <a:srgbClr val="000000"/>
                </a:solidFill>
                <a:latin typeface="Calibri"/>
                <a:ea typeface="Calibri"/>
                <a:cs typeface="Calibri"/>
                <a:sym typeface="Calibri"/>
              </a:endParaRPr>
            </a:p>
          </p:txBody>
        </p:sp>
        <p:pic>
          <p:nvPicPr>
            <p:cNvPr id="39" name="Google Shape;162;p4">
              <a:extLst>
                <a:ext uri="{FF2B5EF4-FFF2-40B4-BE49-F238E27FC236}">
                  <a16:creationId xmlns:a16="http://schemas.microsoft.com/office/drawing/2014/main" id="{506C1B1D-08BC-4B92-93B0-F3C7E7B99A51}"/>
                </a:ext>
              </a:extLst>
            </p:cNvPr>
            <p:cNvPicPr preferRelativeResize="0"/>
            <p:nvPr/>
          </p:nvPicPr>
          <p:blipFill rotWithShape="1">
            <a:blip r:embed="rId11">
              <a:alphaModFix/>
            </a:blip>
            <a:srcRect/>
            <a:stretch/>
          </p:blipFill>
          <p:spPr>
            <a:xfrm>
              <a:off x="6685122" y="2045188"/>
              <a:ext cx="400461" cy="396000"/>
            </a:xfrm>
            <a:prstGeom prst="rect">
              <a:avLst/>
            </a:prstGeom>
            <a:noFill/>
            <a:ln>
              <a:noFill/>
            </a:ln>
          </p:spPr>
        </p:pic>
      </p:grpSp>
      <p:grpSp>
        <p:nvGrpSpPr>
          <p:cNvPr id="29" name="Group 28">
            <a:extLst>
              <a:ext uri="{FF2B5EF4-FFF2-40B4-BE49-F238E27FC236}">
                <a16:creationId xmlns:a16="http://schemas.microsoft.com/office/drawing/2014/main" id="{528E1B83-9FE2-4C81-B8EF-0ED0691AD6B0}"/>
              </a:ext>
            </a:extLst>
          </p:cNvPr>
          <p:cNvGrpSpPr/>
          <p:nvPr/>
        </p:nvGrpSpPr>
        <p:grpSpPr>
          <a:xfrm>
            <a:off x="6680774" y="4137606"/>
            <a:ext cx="1925491" cy="396000"/>
            <a:chOff x="6687352" y="4144184"/>
            <a:chExt cx="1925491" cy="396000"/>
          </a:xfrm>
        </p:grpSpPr>
        <p:sp>
          <p:nvSpPr>
            <p:cNvPr id="36" name="Google Shape;176;p4">
              <a:extLst>
                <a:ext uri="{FF2B5EF4-FFF2-40B4-BE49-F238E27FC236}">
                  <a16:creationId xmlns:a16="http://schemas.microsoft.com/office/drawing/2014/main" id="{01DBE400-BC08-4B1B-B0A0-D5D9FFF6ACD2}"/>
                </a:ext>
              </a:extLst>
            </p:cNvPr>
            <p:cNvSpPr txBox="1"/>
            <p:nvPr/>
          </p:nvSpPr>
          <p:spPr>
            <a:xfrm>
              <a:off x="7213101" y="4226768"/>
              <a:ext cx="1399742"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Other – 27%</a:t>
              </a:r>
              <a:endParaRPr sz="900" b="0" i="0" u="none" strike="noStrike" cap="none" dirty="0">
                <a:solidFill>
                  <a:srgbClr val="000000"/>
                </a:solidFill>
                <a:latin typeface="Calibri"/>
                <a:ea typeface="Calibri"/>
                <a:cs typeface="Calibri"/>
                <a:sym typeface="Calibri"/>
              </a:endParaRPr>
            </a:p>
          </p:txBody>
        </p:sp>
        <p:pic>
          <p:nvPicPr>
            <p:cNvPr id="8" name="Graphic 7" descr="Miscellaneous with solid fill">
              <a:extLst>
                <a:ext uri="{FF2B5EF4-FFF2-40B4-BE49-F238E27FC236}">
                  <a16:creationId xmlns:a16="http://schemas.microsoft.com/office/drawing/2014/main" id="{8F0D138D-4812-4FEE-B239-F9C2903CB35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687352" y="4144184"/>
              <a:ext cx="396000" cy="396000"/>
            </a:xfrm>
            <a:prstGeom prst="rect">
              <a:avLst/>
            </a:prstGeom>
          </p:spPr>
        </p:pic>
      </p:grpSp>
      <p:grpSp>
        <p:nvGrpSpPr>
          <p:cNvPr id="20" name="Group 19">
            <a:extLst>
              <a:ext uri="{FF2B5EF4-FFF2-40B4-BE49-F238E27FC236}">
                <a16:creationId xmlns:a16="http://schemas.microsoft.com/office/drawing/2014/main" id="{C28B256C-B108-4A47-BE11-E5A8928600F0}"/>
              </a:ext>
            </a:extLst>
          </p:cNvPr>
          <p:cNvGrpSpPr/>
          <p:nvPr/>
        </p:nvGrpSpPr>
        <p:grpSpPr>
          <a:xfrm>
            <a:off x="3948287" y="3144797"/>
            <a:ext cx="2058822" cy="396000"/>
            <a:chOff x="3954865" y="3219037"/>
            <a:chExt cx="2058822" cy="396000"/>
          </a:xfrm>
        </p:grpSpPr>
        <p:sp>
          <p:nvSpPr>
            <p:cNvPr id="45" name="Google Shape;169;p4">
              <a:extLst>
                <a:ext uri="{FF2B5EF4-FFF2-40B4-BE49-F238E27FC236}">
                  <a16:creationId xmlns:a16="http://schemas.microsoft.com/office/drawing/2014/main" id="{8359B177-CE16-4C1B-9D97-303E3D114123}"/>
                </a:ext>
              </a:extLst>
            </p:cNvPr>
            <p:cNvSpPr txBox="1"/>
            <p:nvPr/>
          </p:nvSpPr>
          <p:spPr>
            <a:xfrm>
              <a:off x="4451876" y="3301641"/>
              <a:ext cx="1561811"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Early career researcher – 54%</a:t>
              </a:r>
              <a:endParaRPr sz="900" b="0" i="0" u="none" strike="noStrike" cap="none" dirty="0">
                <a:solidFill>
                  <a:srgbClr val="000000"/>
                </a:solidFill>
                <a:latin typeface="Calibri"/>
                <a:ea typeface="Calibri"/>
                <a:cs typeface="Calibri"/>
                <a:sym typeface="Calibri"/>
              </a:endParaRPr>
            </a:p>
          </p:txBody>
        </p:sp>
        <p:pic>
          <p:nvPicPr>
            <p:cNvPr id="12" name="Graphic 11" descr="Brainstorm with solid fill">
              <a:extLst>
                <a:ext uri="{FF2B5EF4-FFF2-40B4-BE49-F238E27FC236}">
                  <a16:creationId xmlns:a16="http://schemas.microsoft.com/office/drawing/2014/main" id="{86AF1452-9658-40EF-9A75-CC1C9B9AAA1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954865" y="3219037"/>
              <a:ext cx="396000" cy="396000"/>
            </a:xfrm>
            <a:prstGeom prst="rect">
              <a:avLst/>
            </a:prstGeom>
          </p:spPr>
        </p:pic>
      </p:grpSp>
      <p:grpSp>
        <p:nvGrpSpPr>
          <p:cNvPr id="22" name="Group 21">
            <a:extLst>
              <a:ext uri="{FF2B5EF4-FFF2-40B4-BE49-F238E27FC236}">
                <a16:creationId xmlns:a16="http://schemas.microsoft.com/office/drawing/2014/main" id="{395F4D8D-27D9-4F40-BBBE-AC3FCB37278E}"/>
              </a:ext>
            </a:extLst>
          </p:cNvPr>
          <p:cNvGrpSpPr/>
          <p:nvPr/>
        </p:nvGrpSpPr>
        <p:grpSpPr>
          <a:xfrm>
            <a:off x="3948287" y="4134345"/>
            <a:ext cx="1896753" cy="396000"/>
            <a:chOff x="3954865" y="4140923"/>
            <a:chExt cx="1896753" cy="396000"/>
          </a:xfrm>
        </p:grpSpPr>
        <p:sp>
          <p:nvSpPr>
            <p:cNvPr id="37" name="Google Shape;169;p4">
              <a:extLst>
                <a:ext uri="{FF2B5EF4-FFF2-40B4-BE49-F238E27FC236}">
                  <a16:creationId xmlns:a16="http://schemas.microsoft.com/office/drawing/2014/main" id="{4EE6A39A-B4CD-4490-B169-37EDE54B79ED}"/>
                </a:ext>
              </a:extLst>
            </p:cNvPr>
            <p:cNvSpPr txBox="1"/>
            <p:nvPr/>
          </p:nvSpPr>
          <p:spPr>
            <a:xfrm>
              <a:off x="4451876" y="4223507"/>
              <a:ext cx="1399742"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Other– 36%</a:t>
              </a:r>
              <a:endParaRPr sz="900" b="0" i="0" u="none" strike="noStrike" cap="none" dirty="0">
                <a:solidFill>
                  <a:srgbClr val="000000"/>
                </a:solidFill>
                <a:latin typeface="Calibri"/>
                <a:ea typeface="Calibri"/>
                <a:cs typeface="Calibri"/>
                <a:sym typeface="Calibri"/>
              </a:endParaRPr>
            </a:p>
          </p:txBody>
        </p:sp>
        <p:pic>
          <p:nvPicPr>
            <p:cNvPr id="53" name="Graphic 52" descr="Miscellaneous with solid fill">
              <a:extLst>
                <a:ext uri="{FF2B5EF4-FFF2-40B4-BE49-F238E27FC236}">
                  <a16:creationId xmlns:a16="http://schemas.microsoft.com/office/drawing/2014/main" id="{9F32E99A-9837-4409-8ACC-02A446E2BE1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954865" y="4140923"/>
              <a:ext cx="396000" cy="396000"/>
            </a:xfrm>
            <a:prstGeom prst="rect">
              <a:avLst/>
            </a:prstGeom>
          </p:spPr>
        </p:pic>
      </p:grpSp>
      <p:grpSp>
        <p:nvGrpSpPr>
          <p:cNvPr id="21" name="Group 20">
            <a:extLst>
              <a:ext uri="{FF2B5EF4-FFF2-40B4-BE49-F238E27FC236}">
                <a16:creationId xmlns:a16="http://schemas.microsoft.com/office/drawing/2014/main" id="{A29CD9FA-DC5B-40F8-B313-5AD65122D304}"/>
              </a:ext>
            </a:extLst>
          </p:cNvPr>
          <p:cNvGrpSpPr/>
          <p:nvPr/>
        </p:nvGrpSpPr>
        <p:grpSpPr>
          <a:xfrm>
            <a:off x="3948287" y="3639572"/>
            <a:ext cx="1896753" cy="396000"/>
            <a:chOff x="3954865" y="3650567"/>
            <a:chExt cx="1896753" cy="396000"/>
          </a:xfrm>
        </p:grpSpPr>
        <p:sp>
          <p:nvSpPr>
            <p:cNvPr id="169" name="Google Shape;169;p4"/>
            <p:cNvSpPr txBox="1"/>
            <p:nvPr/>
          </p:nvSpPr>
          <p:spPr>
            <a:xfrm>
              <a:off x="4451876" y="3733151"/>
              <a:ext cx="1399742"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Non-academic staff – 27%</a:t>
              </a:r>
              <a:endParaRPr sz="900" b="0" i="0" u="none" strike="noStrike" cap="none" dirty="0">
                <a:solidFill>
                  <a:srgbClr val="000000"/>
                </a:solidFill>
                <a:latin typeface="Calibri"/>
                <a:ea typeface="Calibri"/>
                <a:cs typeface="Calibri"/>
                <a:sym typeface="Calibri"/>
              </a:endParaRPr>
            </a:p>
          </p:txBody>
        </p:sp>
        <p:pic>
          <p:nvPicPr>
            <p:cNvPr id="14" name="Graphic 13" descr="Group of women outline">
              <a:extLst>
                <a:ext uri="{FF2B5EF4-FFF2-40B4-BE49-F238E27FC236}">
                  <a16:creationId xmlns:a16="http://schemas.microsoft.com/office/drawing/2014/main" id="{B9D54E5A-1B68-4091-9E1A-A66D02E2207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3954865" y="3650567"/>
              <a:ext cx="396000" cy="396000"/>
            </a:xfrm>
            <a:prstGeom prst="rect">
              <a:avLst/>
            </a:prstGeom>
          </p:spPr>
        </p:pic>
      </p:grpSp>
      <p:grpSp>
        <p:nvGrpSpPr>
          <p:cNvPr id="28" name="Group 27">
            <a:extLst>
              <a:ext uri="{FF2B5EF4-FFF2-40B4-BE49-F238E27FC236}">
                <a16:creationId xmlns:a16="http://schemas.microsoft.com/office/drawing/2014/main" id="{92A41CA1-DBB5-4FAC-BA80-0FC06C17670E}"/>
              </a:ext>
            </a:extLst>
          </p:cNvPr>
          <p:cNvGrpSpPr/>
          <p:nvPr/>
        </p:nvGrpSpPr>
        <p:grpSpPr>
          <a:xfrm>
            <a:off x="6680774" y="3724752"/>
            <a:ext cx="1925491" cy="396000"/>
            <a:chOff x="6687352" y="3757392"/>
            <a:chExt cx="1925491" cy="396000"/>
          </a:xfrm>
        </p:grpSpPr>
        <p:sp>
          <p:nvSpPr>
            <p:cNvPr id="47" name="Google Shape;176;p4">
              <a:extLst>
                <a:ext uri="{FF2B5EF4-FFF2-40B4-BE49-F238E27FC236}">
                  <a16:creationId xmlns:a16="http://schemas.microsoft.com/office/drawing/2014/main" id="{A19C8EEB-65BA-4AC5-B7C0-CCEE8466CB3A}"/>
                </a:ext>
              </a:extLst>
            </p:cNvPr>
            <p:cNvSpPr txBox="1"/>
            <p:nvPr/>
          </p:nvSpPr>
          <p:spPr>
            <a:xfrm>
              <a:off x="7213101" y="3839976"/>
              <a:ext cx="1399742"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Self employed – 22%</a:t>
              </a:r>
              <a:endParaRPr sz="900" b="0" i="0" u="none" strike="noStrike" cap="none" dirty="0">
                <a:solidFill>
                  <a:srgbClr val="000000"/>
                </a:solidFill>
                <a:latin typeface="Calibri"/>
                <a:ea typeface="Calibri"/>
                <a:cs typeface="Calibri"/>
                <a:sym typeface="Calibri"/>
              </a:endParaRPr>
            </a:p>
          </p:txBody>
        </p:sp>
        <p:pic>
          <p:nvPicPr>
            <p:cNvPr id="16" name="Graphic 15" descr="Artificial Intelligence with solid fill">
              <a:extLst>
                <a:ext uri="{FF2B5EF4-FFF2-40B4-BE49-F238E27FC236}">
                  <a16:creationId xmlns:a16="http://schemas.microsoft.com/office/drawing/2014/main" id="{B6AE011A-E73F-4EED-98DE-5C6EB3B1EB0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687352" y="3757392"/>
              <a:ext cx="396000" cy="396000"/>
            </a:xfrm>
            <a:prstGeom prst="rect">
              <a:avLst/>
            </a:prstGeom>
          </p:spPr>
        </p:pic>
      </p:grpSp>
      <p:sp>
        <p:nvSpPr>
          <p:cNvPr id="58" name="Google Shape;171;p4">
            <a:extLst>
              <a:ext uri="{FF2B5EF4-FFF2-40B4-BE49-F238E27FC236}">
                <a16:creationId xmlns:a16="http://schemas.microsoft.com/office/drawing/2014/main" id="{85D2BAAF-E747-42F5-B6DB-D02E1414E875}"/>
              </a:ext>
            </a:extLst>
          </p:cNvPr>
          <p:cNvSpPr/>
          <p:nvPr/>
        </p:nvSpPr>
        <p:spPr>
          <a:xfrm>
            <a:off x="3725019" y="1761980"/>
            <a:ext cx="149767" cy="2599507"/>
          </a:xfrm>
          <a:prstGeom prst="leftBrace">
            <a:avLst>
              <a:gd name="adj1" fmla="val 8333"/>
              <a:gd name="adj2" fmla="val 50000"/>
            </a:avLst>
          </a:prstGeom>
          <a:noFill/>
          <a:ln w="9525" cap="flat" cmpd="sng">
            <a:solidFill>
              <a:srgbClr val="006EA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5"/>
          <p:cNvSpPr txBox="1"/>
          <p:nvPr/>
        </p:nvSpPr>
        <p:spPr>
          <a:xfrm>
            <a:off x="425450" y="1061615"/>
            <a:ext cx="5186168" cy="468572"/>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GB" sz="1050" b="1" i="0" u="none" strike="noStrike" cap="none" dirty="0">
                <a:solidFill>
                  <a:schemeClr val="lt1"/>
                </a:solidFill>
                <a:latin typeface="Calibri"/>
                <a:ea typeface="Calibri"/>
                <a:cs typeface="Calibri"/>
                <a:sym typeface="Calibri"/>
              </a:rPr>
              <a:t>Q. Have you undertaken training in research integrity as provided by your current institution?  (n=368)</a:t>
            </a:r>
            <a:endParaRPr sz="1050" b="0" i="0" u="none" strike="noStrike" cap="none" dirty="0">
              <a:solidFill>
                <a:srgbClr val="000000"/>
              </a:solidFill>
              <a:latin typeface="Calibri"/>
              <a:ea typeface="Calibri"/>
              <a:cs typeface="Calibri"/>
              <a:sym typeface="Calibri"/>
            </a:endParaRPr>
          </a:p>
        </p:txBody>
      </p:sp>
      <p:sp>
        <p:nvSpPr>
          <p:cNvPr id="194" name="Google Shape;194;p5"/>
          <p:cNvSpPr/>
          <p:nvPr/>
        </p:nvSpPr>
        <p:spPr>
          <a:xfrm>
            <a:off x="425449" y="1083308"/>
            <a:ext cx="5186167" cy="3211772"/>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195" name="Google Shape;195;p5"/>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On average, 81% of respondents who’ve been offered training have taken it</a:t>
            </a:r>
            <a:endParaRPr sz="1800" dirty="0">
              <a:latin typeface="Calibri"/>
              <a:ea typeface="Calibri"/>
              <a:cs typeface="Calibri"/>
              <a:sym typeface="Calibri"/>
            </a:endParaRPr>
          </a:p>
        </p:txBody>
      </p:sp>
      <p:sp>
        <p:nvSpPr>
          <p:cNvPr id="196" name="Google Shape;196;p5"/>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Who has taken training in research integrity?</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graphicFrame>
        <p:nvGraphicFramePr>
          <p:cNvPr id="197" name="Google Shape;197;p5"/>
          <p:cNvGraphicFramePr/>
          <p:nvPr>
            <p:extLst>
              <p:ext uri="{D42A27DB-BD31-4B8C-83A1-F6EECF244321}">
                <p14:modId xmlns:p14="http://schemas.microsoft.com/office/powerpoint/2010/main" val="412893905"/>
              </p:ext>
            </p:extLst>
          </p:nvPr>
        </p:nvGraphicFramePr>
        <p:xfrm>
          <a:off x="572322" y="1551879"/>
          <a:ext cx="4841715" cy="2691200"/>
        </p:xfrm>
        <a:graphic>
          <a:graphicData uri="http://schemas.openxmlformats.org/drawingml/2006/chart">
            <c:chart xmlns:c="http://schemas.openxmlformats.org/drawingml/2006/chart" xmlns:r="http://schemas.openxmlformats.org/officeDocument/2006/relationships" r:id="rId3"/>
          </a:graphicData>
        </a:graphic>
      </p:graphicFrame>
      <p:sp>
        <p:nvSpPr>
          <p:cNvPr id="198" name="Google Shape;198;p5"/>
          <p:cNvSpPr txBox="1"/>
          <p:nvPr/>
        </p:nvSpPr>
        <p:spPr>
          <a:xfrm>
            <a:off x="5724035" y="1061615"/>
            <a:ext cx="2994515" cy="217688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200" b="1" i="0"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On average, 81% of respondents answered “yes” to whether they have taken Research Integrity training at their current institution. </a:t>
            </a:r>
          </a:p>
          <a:p>
            <a:pPr marL="0" marR="0" lvl="0" indent="0" algn="l" rtl="0">
              <a:lnSpc>
                <a:spcPct val="100000"/>
              </a:lnSpc>
              <a:spcBef>
                <a:spcPts val="0"/>
              </a:spcBef>
              <a:spcAft>
                <a:spcPts val="0"/>
              </a:spcAft>
              <a:buClr>
                <a:schemeClr val="dk1"/>
              </a:buClr>
              <a:buSzPts val="1500"/>
              <a:buFont typeface="Arial"/>
              <a:buNone/>
            </a:pPr>
            <a:endParaRPr lang="en-GB" sz="1200" b="1"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endParaRPr>
          </a:p>
          <a:p>
            <a:pPr marL="0" marR="0" lvl="0" indent="0" algn="l" rtl="0">
              <a:lnSpc>
                <a:spcPct val="100000"/>
              </a:lnSpc>
              <a:spcBef>
                <a:spcPts val="0"/>
              </a:spcBef>
              <a:spcAft>
                <a:spcPts val="0"/>
              </a:spcAft>
              <a:buClr>
                <a:schemeClr val="dk1"/>
              </a:buClr>
              <a:buSzPts val="1500"/>
              <a:buFont typeface="Arial"/>
              <a:buNone/>
            </a:pPr>
            <a:r>
              <a:rPr lang="en-GB" sz="1200" i="0"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Specially, respondents from the Clinical, Health &amp; Translational sciences were most likely to indicate that they have undertaken Research Integrity training at 91%, and researchers from the physical sciences (including chemistry and maths) were least likely to indicate the same at 71%. </a:t>
            </a:r>
            <a:endParaRPr lang="en-GB" sz="1100" i="0"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8" name="Google Shape;204;p6">
            <a:extLst>
              <a:ext uri="{FF2B5EF4-FFF2-40B4-BE49-F238E27FC236}">
                <a16:creationId xmlns:a16="http://schemas.microsoft.com/office/drawing/2014/main" id="{58877D80-5B8E-463B-B2DF-7D8B99F4B613}"/>
              </a:ext>
            </a:extLst>
          </p:cNvPr>
          <p:cNvSpPr txBox="1"/>
          <p:nvPr/>
        </p:nvSpPr>
        <p:spPr>
          <a:xfrm>
            <a:off x="425450" y="4316771"/>
            <a:ext cx="5057638" cy="318729"/>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Please note, this question was only shown to those who answered “Yes” to the question “Does your institution provide training in research integrity?” on slide 10.</a:t>
            </a:r>
            <a:endParaRPr sz="900" i="1"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6"/>
          <p:cNvSpPr txBox="1"/>
          <p:nvPr/>
        </p:nvSpPr>
        <p:spPr>
          <a:xfrm>
            <a:off x="626728" y="1676424"/>
            <a:ext cx="2110803" cy="2405461"/>
          </a:xfrm>
          <a:prstGeom prst="rect">
            <a:avLst/>
          </a:prstGeom>
          <a:noFill/>
          <a:ln>
            <a:noFill/>
          </a:ln>
        </p:spPr>
        <p:txBody>
          <a:bodyPr spcFirstLastPara="1" wrap="square" lIns="0" tIns="0" rIns="0" bIns="0" anchor="t" anchorCtr="0">
            <a:noAutofit/>
          </a:bodyPr>
          <a:lstStyle/>
          <a:p>
            <a:pPr marL="171450" marR="0" lvl="0" indent="-171450" algn="l" rtl="0">
              <a:lnSpc>
                <a:spcPct val="100000"/>
              </a:lnSpc>
              <a:spcBef>
                <a:spcPts val="0"/>
              </a:spcBef>
              <a:spcAft>
                <a:spcPts val="0"/>
              </a:spcAft>
              <a:buClr>
                <a:schemeClr val="dk1"/>
              </a:buClr>
              <a:buSzPts val="1500"/>
              <a:buFont typeface="Arial"/>
              <a:buChar char="•"/>
            </a:pPr>
            <a:r>
              <a:rPr lang="en-GB" sz="1050" b="0" i="0" u="none" strike="noStrike" cap="none" dirty="0">
                <a:solidFill>
                  <a:schemeClr val="accent2"/>
                </a:solidFill>
                <a:latin typeface="Calibri"/>
                <a:ea typeface="Calibri"/>
                <a:cs typeface="Calibri"/>
                <a:sym typeface="Calibri"/>
              </a:rPr>
              <a:t>Respondents from Clinical, Health &amp; Translational Sciences as well as the Physical sciences (including Chemistry &amp; Maths) were more likely to state that their institution provided mandatory training – however, please note, this is not </a:t>
            </a:r>
            <a:r>
              <a:rPr lang="en-GB" sz="1050" b="0" i="1" u="none" strike="noStrike" cap="none" dirty="0">
                <a:solidFill>
                  <a:schemeClr val="accent2"/>
                </a:solidFill>
                <a:latin typeface="Calibri"/>
                <a:ea typeface="Calibri"/>
                <a:cs typeface="Calibri"/>
                <a:sym typeface="Calibri"/>
              </a:rPr>
              <a:t>statistically significant</a:t>
            </a:r>
            <a:r>
              <a:rPr lang="en-GB" sz="1050" b="0" u="none" strike="noStrike" cap="none" dirty="0">
                <a:solidFill>
                  <a:schemeClr val="accent2"/>
                </a:solidFill>
                <a:latin typeface="Calibri"/>
                <a:ea typeface="Calibri"/>
                <a:cs typeface="Calibri"/>
                <a:sym typeface="Calibri"/>
              </a:rPr>
              <a:t>.</a:t>
            </a:r>
            <a:endParaRPr lang="en-GB" sz="1050" b="0" i="0" u="none" strike="noStrike" cap="none" dirty="0">
              <a:solidFill>
                <a:schemeClr val="accent2"/>
              </a:solidFill>
              <a:latin typeface="Calibri"/>
              <a:ea typeface="Calibri"/>
              <a:cs typeface="Calibri"/>
              <a:sym typeface="Calibri"/>
            </a:endParaRPr>
          </a:p>
          <a:p>
            <a:pPr marL="171450" indent="-171450">
              <a:buClr>
                <a:schemeClr val="dk1"/>
              </a:buClr>
              <a:buSzPts val="1500"/>
              <a:buFont typeface="Arial"/>
              <a:buChar char="•"/>
            </a:pPr>
            <a:r>
              <a:rPr lang="en-GB" sz="1050" b="0" i="0" u="none" strike="noStrike" cap="none" dirty="0">
                <a:solidFill>
                  <a:schemeClr val="accent2"/>
                </a:solidFill>
                <a:latin typeface="Calibri"/>
                <a:ea typeface="Calibri"/>
                <a:cs typeface="Calibri"/>
                <a:sym typeface="Calibri"/>
              </a:rPr>
              <a:t>Respondents from Humanities &amp; Social Sciences were least likely to state their institution provided mandatory training – however, please note, this is not </a:t>
            </a:r>
            <a:r>
              <a:rPr lang="en-GB" sz="1050" b="0" i="1" u="none" strike="noStrike" cap="none" dirty="0">
                <a:solidFill>
                  <a:schemeClr val="accent2"/>
                </a:solidFill>
                <a:latin typeface="Calibri"/>
                <a:ea typeface="Calibri"/>
                <a:cs typeface="Calibri"/>
                <a:sym typeface="Calibri"/>
              </a:rPr>
              <a:t>statistically significant</a:t>
            </a:r>
            <a:r>
              <a:rPr lang="en-GB" sz="1050" b="0" u="none" strike="noStrike" cap="none" dirty="0">
                <a:solidFill>
                  <a:schemeClr val="accent2"/>
                </a:solidFill>
                <a:latin typeface="Calibri"/>
                <a:ea typeface="Calibri"/>
                <a:cs typeface="Calibri"/>
                <a:sym typeface="Calibri"/>
              </a:rPr>
              <a:t>.</a:t>
            </a:r>
            <a:endParaRPr lang="en-GB" sz="1050" b="0" i="0" u="none" strike="noStrike" cap="none" dirty="0">
              <a:solidFill>
                <a:schemeClr val="accent2"/>
              </a:solidFill>
              <a:latin typeface="Calibri"/>
              <a:ea typeface="Calibri"/>
              <a:cs typeface="Calibri"/>
              <a:sym typeface="Calibri"/>
            </a:endParaRPr>
          </a:p>
          <a:p>
            <a:pPr marL="171450" marR="0" lvl="0" indent="-171450" algn="l" rtl="0">
              <a:lnSpc>
                <a:spcPct val="100000"/>
              </a:lnSpc>
              <a:spcBef>
                <a:spcPts val="0"/>
              </a:spcBef>
              <a:spcAft>
                <a:spcPts val="0"/>
              </a:spcAft>
              <a:buClr>
                <a:schemeClr val="dk1"/>
              </a:buClr>
              <a:buSzPts val="1500"/>
              <a:buFont typeface="Arial"/>
              <a:buChar char="•"/>
            </a:pPr>
            <a:endParaRPr sz="1600" dirty="0"/>
          </a:p>
        </p:txBody>
      </p:sp>
      <p:graphicFrame>
        <p:nvGraphicFramePr>
          <p:cNvPr id="205" name="Google Shape;205;p6" descr="a849c4d7-5e87-46f2-aec3-af8f5704ab3c Q4.7 mandatory or optional?"/>
          <p:cNvGraphicFramePr/>
          <p:nvPr>
            <p:extLst>
              <p:ext uri="{D42A27DB-BD31-4B8C-83A1-F6EECF244321}">
                <p14:modId xmlns:p14="http://schemas.microsoft.com/office/powerpoint/2010/main" val="1845435463"/>
              </p:ext>
            </p:extLst>
          </p:nvPr>
        </p:nvGraphicFramePr>
        <p:xfrm>
          <a:off x="3135616" y="1494758"/>
          <a:ext cx="2978542" cy="2732435"/>
        </p:xfrm>
        <a:graphic>
          <a:graphicData uri="http://schemas.openxmlformats.org/drawingml/2006/chart">
            <c:chart xmlns:c="http://schemas.openxmlformats.org/drawingml/2006/chart" xmlns:r="http://schemas.openxmlformats.org/officeDocument/2006/relationships" r:id="rId3"/>
          </a:graphicData>
        </a:graphic>
      </p:graphicFrame>
      <p:sp>
        <p:nvSpPr>
          <p:cNvPr id="206" name="Google Shape;206;p6"/>
          <p:cNvSpPr txBox="1"/>
          <p:nvPr/>
        </p:nvSpPr>
        <p:spPr>
          <a:xfrm>
            <a:off x="425450" y="1061615"/>
            <a:ext cx="5685421" cy="306989"/>
          </a:xfrm>
          <a:prstGeom prst="rect">
            <a:avLst/>
          </a:prstGeom>
          <a:solidFill>
            <a:schemeClr val="dk1"/>
          </a:solidFill>
          <a:ln w="9525">
            <a:solidFill>
              <a:schemeClr val="tx1"/>
            </a:solid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GB" sz="1050" b="1" i="0" u="none" strike="noStrike" cap="none" dirty="0">
                <a:solidFill>
                  <a:schemeClr val="lt1"/>
                </a:solidFill>
                <a:latin typeface="Calibri"/>
                <a:ea typeface="Calibri"/>
                <a:cs typeface="Calibri"/>
                <a:sym typeface="Calibri"/>
              </a:rPr>
              <a:t>Q. Was the training in which you participated mandatory or optional?  (n=294)</a:t>
            </a:r>
            <a:endParaRPr sz="1050" b="0" i="0" u="none" strike="noStrike" cap="none" dirty="0">
              <a:solidFill>
                <a:srgbClr val="000000"/>
              </a:solidFill>
              <a:latin typeface="Calibri"/>
              <a:ea typeface="Calibri"/>
              <a:cs typeface="Calibri"/>
              <a:sym typeface="Calibri"/>
            </a:endParaRPr>
          </a:p>
        </p:txBody>
      </p:sp>
      <p:sp>
        <p:nvSpPr>
          <p:cNvPr id="207" name="Google Shape;207;p6"/>
          <p:cNvSpPr/>
          <p:nvPr/>
        </p:nvSpPr>
        <p:spPr>
          <a:xfrm>
            <a:off x="425449" y="1083308"/>
            <a:ext cx="5685422" cy="3206176"/>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208" name="Google Shape;208;p6"/>
          <p:cNvSpPr txBox="1"/>
          <p:nvPr/>
        </p:nvSpPr>
        <p:spPr>
          <a:xfrm>
            <a:off x="6275810" y="1061615"/>
            <a:ext cx="2442740" cy="306989"/>
          </a:xfrm>
          <a:prstGeom prst="rect">
            <a:avLst/>
          </a:prstGeom>
          <a:solidFill>
            <a:schemeClr val="dk1"/>
          </a:solidFill>
          <a:ln w="9525">
            <a:solidFill>
              <a:schemeClr val="tx1"/>
            </a:solid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GB" sz="1050" b="1" i="0" u="none" strike="noStrike" cap="none" dirty="0">
                <a:solidFill>
                  <a:schemeClr val="lt1"/>
                </a:solidFill>
                <a:latin typeface="Calibri"/>
                <a:ea typeface="Calibri"/>
                <a:cs typeface="Calibri"/>
                <a:sym typeface="Calibri"/>
              </a:rPr>
              <a:t>Q. How is this training provided? (n=379)</a:t>
            </a:r>
            <a:endParaRPr sz="1050" b="0" i="0" u="none" strike="noStrike" cap="none" dirty="0">
              <a:solidFill>
                <a:srgbClr val="000000"/>
              </a:solidFill>
              <a:latin typeface="Calibri"/>
              <a:ea typeface="Calibri"/>
              <a:cs typeface="Calibri"/>
              <a:sym typeface="Calibri"/>
            </a:endParaRPr>
          </a:p>
        </p:txBody>
      </p:sp>
      <p:sp>
        <p:nvSpPr>
          <p:cNvPr id="209" name="Google Shape;209;p6"/>
          <p:cNvSpPr/>
          <p:nvPr/>
        </p:nvSpPr>
        <p:spPr>
          <a:xfrm>
            <a:off x="6275785" y="1085249"/>
            <a:ext cx="2442740" cy="320423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grpSp>
        <p:nvGrpSpPr>
          <p:cNvPr id="210" name="Google Shape;210;p6"/>
          <p:cNvGrpSpPr/>
          <p:nvPr/>
        </p:nvGrpSpPr>
        <p:grpSpPr>
          <a:xfrm>
            <a:off x="6755883" y="2304893"/>
            <a:ext cx="1498487" cy="484683"/>
            <a:chOff x="5229668" y="1622667"/>
            <a:chExt cx="1498487" cy="484683"/>
          </a:xfrm>
        </p:grpSpPr>
        <p:pic>
          <p:nvPicPr>
            <p:cNvPr id="211" name="Google Shape;211;p6"/>
            <p:cNvPicPr preferRelativeResize="0"/>
            <p:nvPr/>
          </p:nvPicPr>
          <p:blipFill rotWithShape="1">
            <a:blip r:embed="rId4">
              <a:alphaModFix/>
            </a:blip>
            <a:srcRect/>
            <a:stretch/>
          </p:blipFill>
          <p:spPr>
            <a:xfrm>
              <a:off x="5229668" y="1622667"/>
              <a:ext cx="498674" cy="484683"/>
            </a:xfrm>
            <a:prstGeom prst="rect">
              <a:avLst/>
            </a:prstGeom>
            <a:noFill/>
            <a:ln>
              <a:noFill/>
            </a:ln>
          </p:spPr>
        </p:pic>
        <p:sp>
          <p:nvSpPr>
            <p:cNvPr id="212" name="Google Shape;212;p6"/>
            <p:cNvSpPr txBox="1"/>
            <p:nvPr/>
          </p:nvSpPr>
          <p:spPr>
            <a:xfrm>
              <a:off x="5797893" y="1703228"/>
              <a:ext cx="930262"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Online – 32%</a:t>
              </a:r>
              <a:endParaRPr sz="900" b="0" i="0" u="none" strike="noStrike" cap="none" dirty="0">
                <a:solidFill>
                  <a:srgbClr val="000000"/>
                </a:solidFill>
                <a:latin typeface="Calibri"/>
                <a:ea typeface="Calibri"/>
                <a:cs typeface="Calibri"/>
                <a:sym typeface="Calibri"/>
              </a:endParaRPr>
            </a:p>
          </p:txBody>
        </p:sp>
      </p:grpSp>
      <p:grpSp>
        <p:nvGrpSpPr>
          <p:cNvPr id="213" name="Google Shape;213;p6"/>
          <p:cNvGrpSpPr/>
          <p:nvPr/>
        </p:nvGrpSpPr>
        <p:grpSpPr>
          <a:xfrm>
            <a:off x="6755883" y="1597539"/>
            <a:ext cx="1583317" cy="501396"/>
            <a:chOff x="5261718" y="2454979"/>
            <a:chExt cx="1583317" cy="501396"/>
          </a:xfrm>
        </p:grpSpPr>
        <p:pic>
          <p:nvPicPr>
            <p:cNvPr id="214" name="Google Shape;214;p6" descr="Blended Learning Icon - Download Blended Learning Icon 27463 | Noun Project"/>
            <p:cNvPicPr preferRelativeResize="0"/>
            <p:nvPr/>
          </p:nvPicPr>
          <p:blipFill rotWithShape="1">
            <a:blip r:embed="rId5">
              <a:alphaModFix/>
            </a:blip>
            <a:srcRect/>
            <a:stretch/>
          </p:blipFill>
          <p:spPr>
            <a:xfrm>
              <a:off x="5261718" y="2454979"/>
              <a:ext cx="498674" cy="501396"/>
            </a:xfrm>
            <a:prstGeom prst="rect">
              <a:avLst/>
            </a:prstGeom>
            <a:noFill/>
            <a:ln>
              <a:noFill/>
            </a:ln>
          </p:spPr>
        </p:pic>
        <p:sp>
          <p:nvSpPr>
            <p:cNvPr id="215" name="Google Shape;215;p6"/>
            <p:cNvSpPr txBox="1"/>
            <p:nvPr/>
          </p:nvSpPr>
          <p:spPr>
            <a:xfrm>
              <a:off x="5825505" y="2546842"/>
              <a:ext cx="101953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Blended – 54%</a:t>
              </a:r>
              <a:endParaRPr sz="900" b="0" i="0" u="none" strike="noStrike" cap="none" dirty="0">
                <a:solidFill>
                  <a:srgbClr val="000000"/>
                </a:solidFill>
                <a:latin typeface="Calibri"/>
                <a:ea typeface="Calibri"/>
                <a:cs typeface="Calibri"/>
                <a:sym typeface="Calibri"/>
              </a:endParaRPr>
            </a:p>
          </p:txBody>
        </p:sp>
      </p:grpSp>
      <p:grpSp>
        <p:nvGrpSpPr>
          <p:cNvPr id="216" name="Google Shape;216;p6"/>
          <p:cNvGrpSpPr/>
          <p:nvPr/>
        </p:nvGrpSpPr>
        <p:grpSpPr>
          <a:xfrm>
            <a:off x="6755883" y="2995534"/>
            <a:ext cx="1577739" cy="449971"/>
            <a:chOff x="6926865" y="1632989"/>
            <a:chExt cx="1577739" cy="449971"/>
          </a:xfrm>
        </p:grpSpPr>
        <p:pic>
          <p:nvPicPr>
            <p:cNvPr id="217" name="Google Shape;217;p6"/>
            <p:cNvPicPr preferRelativeResize="0"/>
            <p:nvPr/>
          </p:nvPicPr>
          <p:blipFill rotWithShape="1">
            <a:blip r:embed="rId6">
              <a:alphaModFix/>
            </a:blip>
            <a:srcRect/>
            <a:stretch/>
          </p:blipFill>
          <p:spPr>
            <a:xfrm>
              <a:off x="6926865" y="1632989"/>
              <a:ext cx="498674" cy="449971"/>
            </a:xfrm>
            <a:prstGeom prst="rect">
              <a:avLst/>
            </a:prstGeom>
            <a:noFill/>
            <a:ln>
              <a:noFill/>
            </a:ln>
          </p:spPr>
        </p:pic>
        <p:sp>
          <p:nvSpPr>
            <p:cNvPr id="218" name="Google Shape;218;p6"/>
            <p:cNvSpPr txBox="1"/>
            <p:nvPr/>
          </p:nvSpPr>
          <p:spPr>
            <a:xfrm>
              <a:off x="7490654" y="1690078"/>
              <a:ext cx="101395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In person – 11%</a:t>
              </a:r>
              <a:endParaRPr sz="900" b="0" i="0" u="none" strike="noStrike" cap="none" dirty="0">
                <a:solidFill>
                  <a:srgbClr val="000000"/>
                </a:solidFill>
                <a:latin typeface="Calibri"/>
                <a:ea typeface="Calibri"/>
                <a:cs typeface="Calibri"/>
                <a:sym typeface="Calibri"/>
              </a:endParaRPr>
            </a:p>
          </p:txBody>
        </p:sp>
      </p:grpSp>
      <p:grpSp>
        <p:nvGrpSpPr>
          <p:cNvPr id="219" name="Google Shape;219;p6"/>
          <p:cNvGrpSpPr/>
          <p:nvPr/>
        </p:nvGrpSpPr>
        <p:grpSpPr>
          <a:xfrm>
            <a:off x="6755883" y="3651464"/>
            <a:ext cx="1630858" cy="432441"/>
            <a:chOff x="6961156" y="2457349"/>
            <a:chExt cx="1630858" cy="432441"/>
          </a:xfrm>
        </p:grpSpPr>
        <p:pic>
          <p:nvPicPr>
            <p:cNvPr id="220" name="Google Shape;220;p6" descr="don&amp;#39;t know Icon - Download don&amp;#39;t know Icon 882819 | Noun Project"/>
            <p:cNvPicPr preferRelativeResize="0"/>
            <p:nvPr/>
          </p:nvPicPr>
          <p:blipFill rotWithShape="1">
            <a:blip r:embed="rId7">
              <a:alphaModFix/>
            </a:blip>
            <a:srcRect/>
            <a:stretch/>
          </p:blipFill>
          <p:spPr>
            <a:xfrm>
              <a:off x="6961156" y="2457349"/>
              <a:ext cx="430094" cy="432441"/>
            </a:xfrm>
            <a:prstGeom prst="rect">
              <a:avLst/>
            </a:prstGeom>
            <a:noFill/>
            <a:ln>
              <a:noFill/>
            </a:ln>
          </p:spPr>
        </p:pic>
        <p:sp>
          <p:nvSpPr>
            <p:cNvPr id="221" name="Google Shape;221;p6"/>
            <p:cNvSpPr txBox="1"/>
            <p:nvPr/>
          </p:nvSpPr>
          <p:spPr>
            <a:xfrm>
              <a:off x="7490654" y="2499059"/>
              <a:ext cx="1101360" cy="2307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Don’t know– 4%</a:t>
              </a:r>
              <a:endParaRPr sz="900" b="0" i="0" u="none" strike="noStrike" cap="none" dirty="0">
                <a:solidFill>
                  <a:srgbClr val="000000"/>
                </a:solidFill>
                <a:latin typeface="Calibri"/>
                <a:ea typeface="Calibri"/>
                <a:cs typeface="Calibri"/>
                <a:sym typeface="Calibri"/>
              </a:endParaRPr>
            </a:p>
          </p:txBody>
        </p:sp>
      </p:grpSp>
      <p:sp>
        <p:nvSpPr>
          <p:cNvPr id="222" name="Google Shape;222;p6"/>
          <p:cNvSpPr txBox="1">
            <a:spLocks noGrp="1"/>
          </p:cNvSpPr>
          <p:nvPr>
            <p:ph type="title"/>
          </p:nvPr>
        </p:nvSpPr>
        <p:spPr>
          <a:xfrm>
            <a:off x="419100" y="283073"/>
            <a:ext cx="872490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63% of training provided is mandatory, 54% involves both online &amp; in person</a:t>
            </a:r>
            <a:endParaRPr sz="1800" dirty="0">
              <a:latin typeface="Calibri"/>
              <a:ea typeface="Calibri"/>
              <a:cs typeface="Calibri"/>
              <a:sym typeface="Calibri"/>
            </a:endParaRPr>
          </a:p>
        </p:txBody>
      </p:sp>
      <p:sp>
        <p:nvSpPr>
          <p:cNvPr id="223" name="Google Shape;223;p6"/>
          <p:cNvSpPr/>
          <p:nvPr/>
        </p:nvSpPr>
        <p:spPr>
          <a:xfrm flipH="1">
            <a:off x="2938784" y="1679400"/>
            <a:ext cx="658751" cy="2270960"/>
          </a:xfrm>
          <a:prstGeom prst="leftBrace">
            <a:avLst>
              <a:gd name="adj1" fmla="val 8333"/>
              <a:gd name="adj2" fmla="val 47109"/>
            </a:avLst>
          </a:prstGeom>
          <a:noFill/>
          <a:ln w="9525" cap="flat" cmpd="sng">
            <a:solidFill>
              <a:srgbClr val="006EA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dk1"/>
              </a:solidFill>
              <a:latin typeface="Calibri"/>
              <a:ea typeface="Calibri"/>
              <a:cs typeface="Calibri"/>
              <a:sym typeface="Calibri"/>
            </a:endParaRPr>
          </a:p>
        </p:txBody>
      </p:sp>
      <p:sp>
        <p:nvSpPr>
          <p:cNvPr id="224" name="Google Shape;224;p6"/>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How is research integrity training provided?</a:t>
            </a:r>
          </a:p>
          <a:p>
            <a:pPr marL="0" marR="0" lvl="0" indent="0" algn="l" rtl="0">
              <a:lnSpc>
                <a:spcPct val="100000"/>
              </a:lnSpc>
              <a:spcBef>
                <a:spcPts val="0"/>
              </a:spcBef>
              <a:spcAft>
                <a:spcPts val="0"/>
              </a:spcAft>
              <a:buClr>
                <a:schemeClr val="dk1"/>
              </a:buClr>
              <a:buSzPts val="1500"/>
              <a:buFont typeface="Arial"/>
              <a:buNone/>
            </a:pPr>
            <a:endParaRPr lang="en-GB" sz="1500" b="1" i="0" u="none" strike="noStrike" cap="none" dirty="0">
              <a:solidFill>
                <a:schemeClr val="accen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500"/>
              <a:buFont typeface="Arial"/>
              <a:buNone/>
            </a:pPr>
            <a:endParaRPr lang="en-GB" sz="1500" b="1" i="0" u="none" strike="noStrike" cap="none" dirty="0">
              <a:solidFill>
                <a:schemeClr val="accent1"/>
              </a:solidFill>
              <a:latin typeface="Calibri"/>
              <a:ea typeface="Calibri"/>
              <a:cs typeface="Calibri"/>
              <a:sym typeface="Calibri"/>
            </a:endParaRPr>
          </a:p>
        </p:txBody>
      </p:sp>
      <p:sp>
        <p:nvSpPr>
          <p:cNvPr id="25" name="Google Shape;204;p6">
            <a:extLst>
              <a:ext uri="{FF2B5EF4-FFF2-40B4-BE49-F238E27FC236}">
                <a16:creationId xmlns:a16="http://schemas.microsoft.com/office/drawing/2014/main" id="{F1FF2AAF-4C84-43DA-AE2F-0E81DF325347}"/>
              </a:ext>
            </a:extLst>
          </p:cNvPr>
          <p:cNvSpPr txBox="1"/>
          <p:nvPr/>
        </p:nvSpPr>
        <p:spPr>
          <a:xfrm>
            <a:off x="425450" y="4316771"/>
            <a:ext cx="5057638" cy="318729"/>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Please note, this question was only shown to those who answered “Yes” to the question “Have you undertaken training in research integrity as provided by your current institution?” on slide 11.</a:t>
            </a:r>
            <a:endParaRPr sz="900" i="1"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3"/>
          <p:cNvSpPr txBox="1">
            <a:spLocks noGrp="1"/>
          </p:cNvSpPr>
          <p:nvPr>
            <p:ph type="title"/>
          </p:nvPr>
        </p:nvSpPr>
        <p:spPr>
          <a:xfrm>
            <a:off x="419100" y="283073"/>
            <a:ext cx="8232354"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Research Offices &amp; Research Administrations are most likely responsible for RI training</a:t>
            </a:r>
            <a:endParaRPr sz="1800" dirty="0">
              <a:latin typeface="Calibri"/>
              <a:ea typeface="Calibri"/>
              <a:cs typeface="Calibri"/>
              <a:sym typeface="Calibri"/>
            </a:endParaRPr>
          </a:p>
        </p:txBody>
      </p:sp>
      <p:graphicFrame>
        <p:nvGraphicFramePr>
          <p:cNvPr id="230" name="Google Shape;230;p33" descr="96bc1d14-e971-4e6c-8b90-6bf40eacdee9 Q4.3_ Who is responsible?"/>
          <p:cNvGraphicFramePr/>
          <p:nvPr>
            <p:extLst>
              <p:ext uri="{D42A27DB-BD31-4B8C-83A1-F6EECF244321}">
                <p14:modId xmlns:p14="http://schemas.microsoft.com/office/powerpoint/2010/main" val="384518280"/>
              </p:ext>
            </p:extLst>
          </p:nvPr>
        </p:nvGraphicFramePr>
        <p:xfrm>
          <a:off x="3657600" y="1545575"/>
          <a:ext cx="4993854" cy="2456953"/>
        </p:xfrm>
        <a:graphic>
          <a:graphicData uri="http://schemas.openxmlformats.org/drawingml/2006/chart">
            <c:chart xmlns:c="http://schemas.openxmlformats.org/drawingml/2006/chart" xmlns:r="http://schemas.openxmlformats.org/officeDocument/2006/relationships" r:id="rId3"/>
          </a:graphicData>
        </a:graphic>
      </p:graphicFrame>
      <p:sp>
        <p:nvSpPr>
          <p:cNvPr id="231" name="Google Shape;231;p33"/>
          <p:cNvSpPr/>
          <p:nvPr/>
        </p:nvSpPr>
        <p:spPr>
          <a:xfrm>
            <a:off x="4220054" y="1217841"/>
            <a:ext cx="4498495" cy="2784687"/>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232" name="Google Shape;232;p33"/>
          <p:cNvSpPr txBox="1"/>
          <p:nvPr/>
        </p:nvSpPr>
        <p:spPr>
          <a:xfrm>
            <a:off x="4220056" y="1061615"/>
            <a:ext cx="4498494" cy="483960"/>
          </a:xfrm>
          <a:prstGeom prst="rect">
            <a:avLst/>
          </a:prstGeom>
          <a:solidFill>
            <a:schemeClr val="dk1"/>
          </a:solidFill>
          <a:ln w="25400" cap="flat" cmpd="sng">
            <a:solidFill>
              <a:srgbClr val="002436"/>
            </a:solidFill>
            <a:prstDash val="solid"/>
            <a:round/>
            <a:headEnd type="none" w="sm" len="sm"/>
            <a:tailEnd type="none" w="sm" len="sm"/>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Who is responsible for conducting the training within your institution? (n=375)</a:t>
            </a:r>
            <a:endParaRPr sz="1400" b="0" i="0" u="none" strike="noStrike" cap="none" dirty="0">
              <a:solidFill>
                <a:srgbClr val="000000"/>
              </a:solidFill>
              <a:latin typeface="Calibri"/>
              <a:ea typeface="Calibri"/>
              <a:cs typeface="Calibri"/>
              <a:sym typeface="Calibri"/>
            </a:endParaRPr>
          </a:p>
        </p:txBody>
      </p:sp>
      <p:sp>
        <p:nvSpPr>
          <p:cNvPr id="233" name="Google Shape;233;p33"/>
          <p:cNvSpPr txBox="1"/>
          <p:nvPr/>
        </p:nvSpPr>
        <p:spPr>
          <a:xfrm>
            <a:off x="419100" y="1061615"/>
            <a:ext cx="3718953" cy="2176885"/>
          </a:xfrm>
          <a:prstGeom prst="rect">
            <a:avLst/>
          </a:prstGeom>
          <a:noFill/>
          <a:ln>
            <a:noFill/>
          </a:ln>
        </p:spPr>
        <p:txBody>
          <a:bodyPr spcFirstLastPara="1" wrap="square" lIns="0" tIns="0" rIns="0" bIns="0" anchor="t" anchorCtr="0">
            <a:noAutofit/>
          </a:bodyPr>
          <a:lstStyle/>
          <a:p>
            <a:pPr marL="171450" indent="-171450">
              <a:buClr>
                <a:schemeClr val="dk1"/>
              </a:buClr>
              <a:buSzPts val="1500"/>
              <a:buFont typeface="Arial" panose="020B0604020202020204" pitchFamily="34" charset="0"/>
              <a:buChar char="•"/>
            </a:pPr>
            <a:r>
              <a:rPr lang="en-GB" sz="1200" i="0"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Respondents in academia were </a:t>
            </a:r>
            <a:r>
              <a:rPr lang="en-GB" sz="1200" i="1"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significantly more likely </a:t>
            </a:r>
            <a:r>
              <a:rPr lang="en-GB" sz="1200" i="0"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to indicate that research offices and research administration were responsible for delivering training on research integrity. </a:t>
            </a:r>
          </a:p>
          <a:p>
            <a:pPr marL="171450" indent="-171450">
              <a:buClr>
                <a:schemeClr val="dk1"/>
              </a:buClr>
              <a:buSzPts val="1500"/>
              <a:buFont typeface="Arial" panose="020B0604020202020204" pitchFamily="34" charset="0"/>
              <a:buChar char="•"/>
            </a:pPr>
            <a:r>
              <a:rPr lang="en-GB" sz="1200" i="0"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However, those working in Industry (e.g. pharma, biotech, consultancy), were </a:t>
            </a:r>
            <a:r>
              <a:rPr lang="en-GB" sz="1200" i="1"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significantly least likely</a:t>
            </a:r>
            <a:r>
              <a:rPr lang="en-GB" sz="1200" i="0" u="none" strike="noStrike" cap="none" dirty="0">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 likely to indicate the same, and were slight more likely, along with those working in non-profits, to indicate that responsibility for training in research integrity was held by supervisors and senior leaders. </a:t>
            </a:r>
            <a:endParaRPr dirty="0">
              <a:latin typeface="Calibri" panose="020F0502020204030204" pitchFamily="34" charset="0"/>
              <a:ea typeface="Calibri" panose="020F0502020204030204" pitchFamily="34" charset="0"/>
              <a:cs typeface="Calibri" panose="020F0502020204030204" pitchFamily="34" charset="0"/>
            </a:endParaRPr>
          </a:p>
        </p:txBody>
      </p:sp>
      <p:sp>
        <p:nvSpPr>
          <p:cNvPr id="234" name="Google Shape;234;p33"/>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Who is responsible for conducting training?</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sp>
        <p:nvSpPr>
          <p:cNvPr id="11" name="Google Shape;204;p6">
            <a:extLst>
              <a:ext uri="{FF2B5EF4-FFF2-40B4-BE49-F238E27FC236}">
                <a16:creationId xmlns:a16="http://schemas.microsoft.com/office/drawing/2014/main" id="{6C13C9F2-FD21-420A-9EF4-6AB3E474B07B}"/>
              </a:ext>
            </a:extLst>
          </p:cNvPr>
          <p:cNvSpPr txBox="1"/>
          <p:nvPr/>
        </p:nvSpPr>
        <p:spPr>
          <a:xfrm>
            <a:off x="4220053" y="4048207"/>
            <a:ext cx="4479874" cy="554403"/>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Please note, this question was only shown to those who answered “Yes” to the question “Does your institution provide training in research integrity?” on slide 10.</a:t>
            </a:r>
          </a:p>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Additionally, these figures represent the weighted proportion of respondents to give a particular responses, therefore, may not =100%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6"/>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Research Integrity Training is most commonly offered to postgraduate students</a:t>
            </a:r>
            <a:endParaRPr sz="1800" dirty="0">
              <a:latin typeface="Calibri"/>
              <a:ea typeface="Calibri"/>
              <a:cs typeface="Calibri"/>
              <a:sym typeface="Calibri"/>
            </a:endParaRPr>
          </a:p>
        </p:txBody>
      </p:sp>
      <p:sp>
        <p:nvSpPr>
          <p:cNvPr id="240" name="Google Shape;240;p36"/>
          <p:cNvSpPr txBox="1">
            <a:spLocks noGrp="1"/>
          </p:cNvSpPr>
          <p:nvPr>
            <p:ph type="body" idx="1"/>
          </p:nvPr>
        </p:nvSpPr>
        <p:spPr>
          <a:xfrm>
            <a:off x="5029200" y="1087015"/>
            <a:ext cx="3752850" cy="2974438"/>
          </a:xfrm>
          <a:prstGeom prst="rect">
            <a:avLst/>
          </a:prstGeom>
          <a:noFill/>
          <a:ln>
            <a:noFill/>
          </a:ln>
        </p:spPr>
        <p:txBody>
          <a:bodyPr spcFirstLastPara="1" wrap="square" lIns="0" tIns="0" rIns="0" bIns="0" anchor="t" anchorCtr="0">
            <a:noAutofit/>
          </a:bodyPr>
          <a:lstStyle/>
          <a:p>
            <a:pPr marL="300600">
              <a:buSzPct val="91000"/>
              <a:buFont typeface="Arial" panose="020B0604020202020204" pitchFamily="34" charset="0"/>
              <a:buChar char="•"/>
            </a:pPr>
            <a:r>
              <a:rPr lang="en-GB" sz="1200" b="0" dirty="0">
                <a:solidFill>
                  <a:schemeClr val="accent2"/>
                </a:solidFill>
              </a:rPr>
              <a:t>Postgraduate students have the most access to Research Integrity training (86%) and are most likely to have the training be mandatory (66%).</a:t>
            </a:r>
          </a:p>
          <a:p>
            <a:pPr marL="72000" indent="0">
              <a:buSzPct val="91000"/>
            </a:pPr>
            <a:endParaRPr lang="en-GB" sz="1200" b="0" dirty="0">
              <a:solidFill>
                <a:schemeClr val="accent2"/>
              </a:solidFill>
            </a:endParaRPr>
          </a:p>
          <a:p>
            <a:pPr marL="300600">
              <a:buSzPct val="91000"/>
              <a:buFont typeface="Arial" panose="020B0604020202020204" pitchFamily="34" charset="0"/>
              <a:buChar char="•"/>
            </a:pPr>
            <a:r>
              <a:rPr lang="en-GB" sz="1200" b="0" dirty="0">
                <a:solidFill>
                  <a:schemeClr val="accent2"/>
                </a:solidFill>
              </a:rPr>
              <a:t>Interestingly, teaching-only academics have more access to Research Integrity training (48%) than undergraduates (45%).</a:t>
            </a:r>
          </a:p>
          <a:p>
            <a:pPr marL="300600">
              <a:buSzPct val="91000"/>
              <a:buFont typeface="Arial" panose="020B0604020202020204" pitchFamily="34" charset="0"/>
              <a:buChar char="•"/>
            </a:pPr>
            <a:endParaRPr lang="en-GB" sz="1200" b="0" dirty="0">
              <a:solidFill>
                <a:schemeClr val="accent2"/>
              </a:solidFill>
            </a:endParaRPr>
          </a:p>
          <a:p>
            <a:pPr marL="300600">
              <a:buSzPct val="91000"/>
              <a:buFont typeface="Arial" panose="020B0604020202020204" pitchFamily="34" charset="0"/>
              <a:buChar char="•"/>
            </a:pPr>
            <a:r>
              <a:rPr lang="en-GB" sz="1200" b="0" dirty="0">
                <a:solidFill>
                  <a:schemeClr val="accent2"/>
                </a:solidFill>
              </a:rPr>
              <a:t>33%-48% of respondents indicated that their institution provided access to training in research integrity to their non-research active staff (i.e. teaching-only academics, professional staff and executive staff). </a:t>
            </a:r>
          </a:p>
        </p:txBody>
      </p:sp>
      <p:sp>
        <p:nvSpPr>
          <p:cNvPr id="242" name="Google Shape;242;p36"/>
          <p:cNvSpPr/>
          <p:nvPr/>
        </p:nvSpPr>
        <p:spPr>
          <a:xfrm>
            <a:off x="419853" y="1222647"/>
            <a:ext cx="4498495" cy="3100174"/>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243" name="Google Shape;243;p36"/>
          <p:cNvSpPr txBox="1"/>
          <p:nvPr/>
        </p:nvSpPr>
        <p:spPr>
          <a:xfrm>
            <a:off x="419852" y="1066421"/>
            <a:ext cx="4504845" cy="483960"/>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Who within your institution has access and is required to undertake training in research integrity?  (n=366)</a:t>
            </a:r>
            <a:endParaRPr sz="1400" b="0" i="0" u="none" strike="noStrike" cap="none" dirty="0">
              <a:solidFill>
                <a:srgbClr val="000000"/>
              </a:solidFill>
              <a:latin typeface="Calibri"/>
              <a:ea typeface="Calibri"/>
              <a:cs typeface="Calibri"/>
              <a:sym typeface="Calibri"/>
            </a:endParaRPr>
          </a:p>
        </p:txBody>
      </p:sp>
      <p:sp>
        <p:nvSpPr>
          <p:cNvPr id="244" name="Google Shape;244;p36"/>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To whom is research integrity training offered?</a:t>
            </a:r>
            <a:endParaRPr lang="en-GB" sz="1600" dirty="0"/>
          </a:p>
        </p:txBody>
      </p:sp>
      <p:graphicFrame>
        <p:nvGraphicFramePr>
          <p:cNvPr id="8" name="Google Shape;197;p5">
            <a:extLst>
              <a:ext uri="{FF2B5EF4-FFF2-40B4-BE49-F238E27FC236}">
                <a16:creationId xmlns:a16="http://schemas.microsoft.com/office/drawing/2014/main" id="{72E5737C-A7A0-420B-9774-B8306D54E673}"/>
              </a:ext>
            </a:extLst>
          </p:cNvPr>
          <p:cNvGraphicFramePr/>
          <p:nvPr>
            <p:extLst>
              <p:ext uri="{D42A27DB-BD31-4B8C-83A1-F6EECF244321}">
                <p14:modId xmlns:p14="http://schemas.microsoft.com/office/powerpoint/2010/main" val="3293666346"/>
              </p:ext>
            </p:extLst>
          </p:nvPr>
        </p:nvGraphicFramePr>
        <p:xfrm>
          <a:off x="492263" y="1550381"/>
          <a:ext cx="4063114" cy="2772440"/>
        </p:xfrm>
        <a:graphic>
          <a:graphicData uri="http://schemas.openxmlformats.org/drawingml/2006/chart">
            <c:chart xmlns:c="http://schemas.openxmlformats.org/drawingml/2006/chart" xmlns:r="http://schemas.openxmlformats.org/officeDocument/2006/relationships" r:id="rId3"/>
          </a:graphicData>
        </a:graphic>
      </p:graphicFrame>
      <p:sp>
        <p:nvSpPr>
          <p:cNvPr id="11" name="Google Shape;204;p6">
            <a:extLst>
              <a:ext uri="{FF2B5EF4-FFF2-40B4-BE49-F238E27FC236}">
                <a16:creationId xmlns:a16="http://schemas.microsoft.com/office/drawing/2014/main" id="{525FFED8-3724-4C17-A5DF-77A5A13CFB1D}"/>
              </a:ext>
            </a:extLst>
          </p:cNvPr>
          <p:cNvSpPr txBox="1"/>
          <p:nvPr/>
        </p:nvSpPr>
        <p:spPr>
          <a:xfrm>
            <a:off x="4488845" y="2160865"/>
            <a:ext cx="269317" cy="174342"/>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1000" dirty="0">
                <a:latin typeface="Calibri" panose="020F0502020204030204" pitchFamily="34" charset="0"/>
                <a:ea typeface="Calibri" panose="020F0502020204030204" pitchFamily="34" charset="0"/>
                <a:cs typeface="Calibri" panose="020F0502020204030204" pitchFamily="34" charset="0"/>
              </a:rPr>
              <a:t>86%</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13" name="Google Shape;204;p6">
            <a:extLst>
              <a:ext uri="{FF2B5EF4-FFF2-40B4-BE49-F238E27FC236}">
                <a16:creationId xmlns:a16="http://schemas.microsoft.com/office/drawing/2014/main" id="{EEC87787-03EB-4B97-ABC2-1EDD3F425A55}"/>
              </a:ext>
            </a:extLst>
          </p:cNvPr>
          <p:cNvSpPr txBox="1"/>
          <p:nvPr/>
        </p:nvSpPr>
        <p:spPr>
          <a:xfrm>
            <a:off x="4436593" y="2414074"/>
            <a:ext cx="269317" cy="174342"/>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1000" dirty="0">
                <a:latin typeface="Calibri" panose="020F0502020204030204" pitchFamily="34" charset="0"/>
                <a:ea typeface="Calibri" panose="020F0502020204030204" pitchFamily="34" charset="0"/>
                <a:cs typeface="Calibri" panose="020F0502020204030204" pitchFamily="34" charset="0"/>
              </a:rPr>
              <a:t>85%</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14" name="Google Shape;204;p6">
            <a:extLst>
              <a:ext uri="{FF2B5EF4-FFF2-40B4-BE49-F238E27FC236}">
                <a16:creationId xmlns:a16="http://schemas.microsoft.com/office/drawing/2014/main" id="{5F9143C9-CB44-4903-BA36-9C30239ACD2F}"/>
              </a:ext>
            </a:extLst>
          </p:cNvPr>
          <p:cNvSpPr txBox="1"/>
          <p:nvPr/>
        </p:nvSpPr>
        <p:spPr>
          <a:xfrm>
            <a:off x="4233018" y="2687045"/>
            <a:ext cx="269317" cy="174342"/>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1000" dirty="0">
                <a:latin typeface="Calibri" panose="020F0502020204030204" pitchFamily="34" charset="0"/>
                <a:ea typeface="Calibri" panose="020F0502020204030204" pitchFamily="34" charset="0"/>
                <a:cs typeface="Calibri" panose="020F0502020204030204" pitchFamily="34" charset="0"/>
              </a:rPr>
              <a:t>78%</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15" name="Google Shape;204;p6">
            <a:extLst>
              <a:ext uri="{FF2B5EF4-FFF2-40B4-BE49-F238E27FC236}">
                <a16:creationId xmlns:a16="http://schemas.microsoft.com/office/drawing/2014/main" id="{E7816304-1970-4929-A842-608B8D40D750}"/>
              </a:ext>
            </a:extLst>
          </p:cNvPr>
          <p:cNvSpPr txBox="1"/>
          <p:nvPr/>
        </p:nvSpPr>
        <p:spPr>
          <a:xfrm>
            <a:off x="4125782" y="2945613"/>
            <a:ext cx="269317" cy="174342"/>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1000" dirty="0">
                <a:latin typeface="Calibri" panose="020F0502020204030204" pitchFamily="34" charset="0"/>
                <a:ea typeface="Calibri" panose="020F0502020204030204" pitchFamily="34" charset="0"/>
                <a:cs typeface="Calibri" panose="020F0502020204030204" pitchFamily="34" charset="0"/>
              </a:rPr>
              <a:t>74%</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16" name="Google Shape;204;p6">
            <a:extLst>
              <a:ext uri="{FF2B5EF4-FFF2-40B4-BE49-F238E27FC236}">
                <a16:creationId xmlns:a16="http://schemas.microsoft.com/office/drawing/2014/main" id="{DB640BEF-46CA-4522-820A-A72D0A623371}"/>
              </a:ext>
            </a:extLst>
          </p:cNvPr>
          <p:cNvSpPr txBox="1"/>
          <p:nvPr/>
        </p:nvSpPr>
        <p:spPr>
          <a:xfrm>
            <a:off x="3374808" y="3212813"/>
            <a:ext cx="269317" cy="174342"/>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1000" dirty="0">
                <a:latin typeface="Calibri" panose="020F0502020204030204" pitchFamily="34" charset="0"/>
                <a:ea typeface="Calibri" panose="020F0502020204030204" pitchFamily="34" charset="0"/>
                <a:cs typeface="Calibri" panose="020F0502020204030204" pitchFamily="34" charset="0"/>
              </a:rPr>
              <a:t>48%</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17" name="Google Shape;204;p6">
            <a:extLst>
              <a:ext uri="{FF2B5EF4-FFF2-40B4-BE49-F238E27FC236}">
                <a16:creationId xmlns:a16="http://schemas.microsoft.com/office/drawing/2014/main" id="{84914ABC-4282-4E9F-805C-A744F8AF9BC9}"/>
              </a:ext>
            </a:extLst>
          </p:cNvPr>
          <p:cNvSpPr txBox="1"/>
          <p:nvPr/>
        </p:nvSpPr>
        <p:spPr>
          <a:xfrm>
            <a:off x="3261489" y="3471997"/>
            <a:ext cx="269317" cy="174342"/>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1000" dirty="0">
                <a:latin typeface="Calibri" panose="020F0502020204030204" pitchFamily="34" charset="0"/>
                <a:ea typeface="Calibri" panose="020F0502020204030204" pitchFamily="34" charset="0"/>
                <a:cs typeface="Calibri" panose="020F0502020204030204" pitchFamily="34" charset="0"/>
              </a:rPr>
              <a:t>45%</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18" name="Google Shape;204;p6">
            <a:extLst>
              <a:ext uri="{FF2B5EF4-FFF2-40B4-BE49-F238E27FC236}">
                <a16:creationId xmlns:a16="http://schemas.microsoft.com/office/drawing/2014/main" id="{7C3ADE60-B73F-4917-ADB6-624C3F6A9702}"/>
              </a:ext>
            </a:extLst>
          </p:cNvPr>
          <p:cNvSpPr txBox="1"/>
          <p:nvPr/>
        </p:nvSpPr>
        <p:spPr>
          <a:xfrm>
            <a:off x="3181346" y="3747424"/>
            <a:ext cx="269317" cy="174342"/>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1000" dirty="0">
                <a:latin typeface="Calibri" panose="020F0502020204030204" pitchFamily="34" charset="0"/>
                <a:ea typeface="Calibri" panose="020F0502020204030204" pitchFamily="34" charset="0"/>
                <a:cs typeface="Calibri" panose="020F0502020204030204" pitchFamily="34" charset="0"/>
              </a:rPr>
              <a:t>42%</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19" name="Google Shape;204;p6">
            <a:extLst>
              <a:ext uri="{FF2B5EF4-FFF2-40B4-BE49-F238E27FC236}">
                <a16:creationId xmlns:a16="http://schemas.microsoft.com/office/drawing/2014/main" id="{D8095F16-221F-42A6-A370-5ABF02E1F49E}"/>
              </a:ext>
            </a:extLst>
          </p:cNvPr>
          <p:cNvSpPr txBox="1"/>
          <p:nvPr/>
        </p:nvSpPr>
        <p:spPr>
          <a:xfrm>
            <a:off x="2912029" y="4005577"/>
            <a:ext cx="269317" cy="174342"/>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1000" dirty="0">
                <a:latin typeface="Calibri" panose="020F0502020204030204" pitchFamily="34" charset="0"/>
                <a:ea typeface="Calibri" panose="020F0502020204030204" pitchFamily="34" charset="0"/>
                <a:cs typeface="Calibri" panose="020F0502020204030204" pitchFamily="34" charset="0"/>
              </a:rPr>
              <a:t>33%</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22" name="Google Shape;204;p6">
            <a:extLst>
              <a:ext uri="{FF2B5EF4-FFF2-40B4-BE49-F238E27FC236}">
                <a16:creationId xmlns:a16="http://schemas.microsoft.com/office/drawing/2014/main" id="{0873EA43-B8B9-4793-9061-801E28D0B24B}"/>
              </a:ext>
            </a:extLst>
          </p:cNvPr>
          <p:cNvSpPr txBox="1"/>
          <p:nvPr/>
        </p:nvSpPr>
        <p:spPr>
          <a:xfrm>
            <a:off x="407193" y="4329386"/>
            <a:ext cx="4575851" cy="318729"/>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Please note, this question was only shown to those who answered “Yes” to the question “Does your institution provide training in research integrity?” on slide 10.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7"/>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34%-44% of respondents say training offered is permanently available online</a:t>
            </a:r>
            <a:endParaRPr sz="1800" dirty="0">
              <a:latin typeface="Calibri"/>
              <a:ea typeface="Calibri"/>
              <a:cs typeface="Calibri"/>
              <a:sym typeface="Calibri"/>
            </a:endParaRPr>
          </a:p>
        </p:txBody>
      </p:sp>
      <p:sp>
        <p:nvSpPr>
          <p:cNvPr id="250" name="Google Shape;250;p37"/>
          <p:cNvSpPr txBox="1"/>
          <p:nvPr/>
        </p:nvSpPr>
        <p:spPr>
          <a:xfrm>
            <a:off x="4163467" y="1084491"/>
            <a:ext cx="4540664" cy="483960"/>
          </a:xfrm>
          <a:prstGeom prst="rect">
            <a:avLst/>
          </a:prstGeom>
          <a:solidFill>
            <a:schemeClr val="dk1"/>
          </a:solidFill>
          <a:ln w="25400" cap="flat" cmpd="sng">
            <a:solidFill>
              <a:srgbClr val="002436"/>
            </a:solidFill>
            <a:prstDash val="solid"/>
            <a:round/>
            <a:headEnd type="none" w="sm" len="sm"/>
            <a:tailEnd type="none" w="sm" len="sm"/>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For those who have access, how often is training in research integrity provided/made available by your institution? (n=121)</a:t>
            </a:r>
            <a:endParaRPr sz="1400" b="0" i="0" u="none" strike="noStrike" cap="none" dirty="0">
              <a:solidFill>
                <a:srgbClr val="000000"/>
              </a:solidFill>
              <a:latin typeface="Calibri"/>
              <a:ea typeface="Calibri"/>
              <a:cs typeface="Calibri"/>
              <a:sym typeface="Calibri"/>
            </a:endParaRPr>
          </a:p>
        </p:txBody>
      </p:sp>
      <p:sp>
        <p:nvSpPr>
          <p:cNvPr id="251" name="Google Shape;251;p37"/>
          <p:cNvSpPr/>
          <p:nvPr/>
        </p:nvSpPr>
        <p:spPr>
          <a:xfrm>
            <a:off x="4164263" y="1084491"/>
            <a:ext cx="4554286" cy="311616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graphicFrame>
        <p:nvGraphicFramePr>
          <p:cNvPr id="252" name="Google Shape;252;p37"/>
          <p:cNvGraphicFramePr/>
          <p:nvPr>
            <p:extLst>
              <p:ext uri="{D42A27DB-BD31-4B8C-83A1-F6EECF244321}">
                <p14:modId xmlns:p14="http://schemas.microsoft.com/office/powerpoint/2010/main" val="2849697634"/>
              </p:ext>
            </p:extLst>
          </p:nvPr>
        </p:nvGraphicFramePr>
        <p:xfrm>
          <a:off x="4156889" y="1525790"/>
          <a:ext cx="4575851"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3" name="Google Shape;253;p37"/>
          <p:cNvGraphicFramePr/>
          <p:nvPr>
            <p:extLst>
              <p:ext uri="{D42A27DB-BD31-4B8C-83A1-F6EECF244321}">
                <p14:modId xmlns:p14="http://schemas.microsoft.com/office/powerpoint/2010/main" val="703427966"/>
              </p:ext>
            </p:extLst>
          </p:nvPr>
        </p:nvGraphicFramePr>
        <p:xfrm>
          <a:off x="404681" y="1637970"/>
          <a:ext cx="3634995" cy="2851480"/>
        </p:xfrm>
        <a:graphic>
          <a:graphicData uri="http://schemas.openxmlformats.org/drawingml/2006/chart">
            <c:chart xmlns:c="http://schemas.openxmlformats.org/drawingml/2006/chart" xmlns:r="http://schemas.openxmlformats.org/officeDocument/2006/relationships" r:id="rId4"/>
          </a:graphicData>
        </a:graphic>
      </p:graphicFrame>
      <p:sp>
        <p:nvSpPr>
          <p:cNvPr id="254" name="Google Shape;254;p37"/>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How frequently is training in research integrity taken and provided?</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sp>
        <p:nvSpPr>
          <p:cNvPr id="255" name="Google Shape;255;p37"/>
          <p:cNvSpPr/>
          <p:nvPr/>
        </p:nvSpPr>
        <p:spPr>
          <a:xfrm>
            <a:off x="404682" y="1084492"/>
            <a:ext cx="3650483" cy="311616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256" name="Google Shape;256;p37"/>
          <p:cNvSpPr txBox="1"/>
          <p:nvPr/>
        </p:nvSpPr>
        <p:spPr>
          <a:xfrm>
            <a:off x="419100" y="1084491"/>
            <a:ext cx="3634994" cy="483960"/>
          </a:xfrm>
          <a:prstGeom prst="rect">
            <a:avLst/>
          </a:prstGeom>
          <a:solidFill>
            <a:schemeClr val="dk1"/>
          </a:solidFill>
          <a:ln w="25400" cap="flat" cmpd="sng">
            <a:solidFill>
              <a:srgbClr val="002436"/>
            </a:solidFill>
            <a:prstDash val="solid"/>
            <a:round/>
            <a:headEnd type="none" w="sm" len="sm"/>
            <a:tailEnd type="none" w="sm" len="sm"/>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How frequently are you required to undertake training in research integrity? (n=185)</a:t>
            </a:r>
            <a:endParaRPr sz="1400" b="0" i="0" u="none" strike="noStrike" cap="none" dirty="0">
              <a:solidFill>
                <a:srgbClr val="000000"/>
              </a:solidFill>
              <a:latin typeface="Calibri"/>
              <a:ea typeface="Calibri"/>
              <a:cs typeface="Calibri"/>
              <a:sym typeface="Calibri"/>
            </a:endParaRPr>
          </a:p>
        </p:txBody>
      </p:sp>
      <p:sp>
        <p:nvSpPr>
          <p:cNvPr id="12" name="Google Shape;204;p6">
            <a:extLst>
              <a:ext uri="{FF2B5EF4-FFF2-40B4-BE49-F238E27FC236}">
                <a16:creationId xmlns:a16="http://schemas.microsoft.com/office/drawing/2014/main" id="{7D794425-6446-439C-B933-072337D31203}"/>
              </a:ext>
            </a:extLst>
          </p:cNvPr>
          <p:cNvSpPr txBox="1"/>
          <p:nvPr/>
        </p:nvSpPr>
        <p:spPr>
          <a:xfrm>
            <a:off x="425452" y="4230710"/>
            <a:ext cx="3634994" cy="483960"/>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Please note, this question was only shown to those who answered “Mandatory” to the question “Was the training in which you participated mandatory or optional?” on slide 12.</a:t>
            </a:r>
            <a:endParaRPr sz="900" i="1" dirty="0">
              <a:latin typeface="Calibri" panose="020F0502020204030204" pitchFamily="34" charset="0"/>
              <a:ea typeface="Calibri" panose="020F0502020204030204" pitchFamily="34" charset="0"/>
              <a:cs typeface="Calibri" panose="020F0502020204030204" pitchFamily="34" charset="0"/>
            </a:endParaRPr>
          </a:p>
        </p:txBody>
      </p:sp>
      <p:sp>
        <p:nvSpPr>
          <p:cNvPr id="13" name="Google Shape;204;p6">
            <a:extLst>
              <a:ext uri="{FF2B5EF4-FFF2-40B4-BE49-F238E27FC236}">
                <a16:creationId xmlns:a16="http://schemas.microsoft.com/office/drawing/2014/main" id="{9C17526E-2AD9-487D-B5E3-FEDF9A825F39}"/>
              </a:ext>
            </a:extLst>
          </p:cNvPr>
          <p:cNvSpPr txBox="1"/>
          <p:nvPr/>
        </p:nvSpPr>
        <p:spPr>
          <a:xfrm>
            <a:off x="4163467" y="4230710"/>
            <a:ext cx="4575851" cy="318729"/>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Please note, this question was only shown to those who indicated these groups did have access to Research Integrity training on slide 14.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9"/>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Only 7% indicated they are required to prove their understanding to maintain their role</a:t>
            </a:r>
            <a:endParaRPr sz="1800" dirty="0">
              <a:latin typeface="Calibri"/>
              <a:ea typeface="Calibri"/>
              <a:cs typeface="Calibri"/>
              <a:sym typeface="Calibri"/>
            </a:endParaRPr>
          </a:p>
        </p:txBody>
      </p:sp>
      <p:graphicFrame>
        <p:nvGraphicFramePr>
          <p:cNvPr id="262" name="Google Shape;262;p39" descr="72b241cc-79b1-44e8-8336-e77b3a3d45ea Q4.10_ How, if at all, is learning from the training on research integrity assessed? (Please select all that apply) - Selected Choice"/>
          <p:cNvGraphicFramePr/>
          <p:nvPr>
            <p:extLst>
              <p:ext uri="{D42A27DB-BD31-4B8C-83A1-F6EECF244321}">
                <p14:modId xmlns:p14="http://schemas.microsoft.com/office/powerpoint/2010/main" val="4095690454"/>
              </p:ext>
            </p:extLst>
          </p:nvPr>
        </p:nvGraphicFramePr>
        <p:xfrm>
          <a:off x="3806613" y="1659963"/>
          <a:ext cx="4829387" cy="2427481"/>
        </p:xfrm>
        <a:graphic>
          <a:graphicData uri="http://schemas.openxmlformats.org/drawingml/2006/chart">
            <c:chart xmlns:c="http://schemas.openxmlformats.org/drawingml/2006/chart" xmlns:r="http://schemas.openxmlformats.org/officeDocument/2006/relationships" r:id="rId3"/>
          </a:graphicData>
        </a:graphic>
      </p:graphicFrame>
      <p:sp>
        <p:nvSpPr>
          <p:cNvPr id="263" name="Google Shape;263;p39"/>
          <p:cNvSpPr/>
          <p:nvPr/>
        </p:nvSpPr>
        <p:spPr>
          <a:xfrm>
            <a:off x="4025992" y="1217841"/>
            <a:ext cx="4692558" cy="2917014"/>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264" name="Google Shape;264;p39"/>
          <p:cNvSpPr txBox="1"/>
          <p:nvPr/>
        </p:nvSpPr>
        <p:spPr>
          <a:xfrm>
            <a:off x="4025992" y="1061615"/>
            <a:ext cx="4692558" cy="483960"/>
          </a:xfrm>
          <a:prstGeom prst="rect">
            <a:avLst/>
          </a:prstGeom>
          <a:solidFill>
            <a:schemeClr val="dk1"/>
          </a:solidFill>
          <a:ln w="25400" cap="flat" cmpd="sng">
            <a:solidFill>
              <a:srgbClr val="002436"/>
            </a:solidFill>
            <a:prstDash val="solid"/>
            <a:round/>
            <a:headEnd type="none" w="sm" len="sm"/>
            <a:tailEnd type="none" w="sm" len="sm"/>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1100" b="1" i="0" u="none" strike="noStrike" cap="none" dirty="0">
                <a:solidFill>
                  <a:schemeClr val="lt1"/>
                </a:solidFill>
                <a:latin typeface="Calibri"/>
                <a:ea typeface="Calibri"/>
                <a:cs typeface="Calibri"/>
                <a:sym typeface="Calibri"/>
              </a:rPr>
              <a:t>Q. How, if at all, is learning from the training on research integrity assessed? (n=349)</a:t>
            </a:r>
            <a:endParaRPr sz="1400" b="0" i="0" u="none" strike="noStrike" cap="none" dirty="0">
              <a:solidFill>
                <a:srgbClr val="000000"/>
              </a:solidFill>
              <a:latin typeface="Calibri"/>
              <a:ea typeface="Calibri"/>
              <a:cs typeface="Calibri"/>
              <a:sym typeface="Calibri"/>
            </a:endParaRPr>
          </a:p>
        </p:txBody>
      </p:sp>
      <p:sp>
        <p:nvSpPr>
          <p:cNvPr id="265" name="Google Shape;265;p39"/>
          <p:cNvSpPr txBox="1"/>
          <p:nvPr/>
        </p:nvSpPr>
        <p:spPr>
          <a:xfrm>
            <a:off x="419100" y="1056056"/>
            <a:ext cx="3521529" cy="2176885"/>
          </a:xfrm>
          <a:prstGeom prst="rect">
            <a:avLst/>
          </a:prstGeom>
          <a:noFill/>
          <a:ln>
            <a:noFill/>
          </a:ln>
        </p:spPr>
        <p:txBody>
          <a:bodyPr spcFirstLastPara="1" wrap="square" lIns="0" tIns="0" rIns="0" bIns="0" anchor="t" anchorCtr="0">
            <a:noAutofit/>
          </a:bodyPr>
          <a:lstStyle/>
          <a:p>
            <a:pPr marL="171450" marR="0" lvl="0" indent="-171450" algn="l" rtl="0">
              <a:lnSpc>
                <a:spcPct val="100000"/>
              </a:lnSpc>
              <a:spcBef>
                <a:spcPts val="0"/>
              </a:spcBef>
              <a:spcAft>
                <a:spcPts val="0"/>
              </a:spcAft>
              <a:buClr>
                <a:schemeClr val="dk1"/>
              </a:buClr>
              <a:buSzPts val="1500"/>
              <a:buFont typeface="Arial"/>
              <a:buChar char="•"/>
            </a:pPr>
            <a:r>
              <a:rPr lang="en-GB" sz="1200" i="0" u="none" strike="noStrike" cap="none" dirty="0">
                <a:solidFill>
                  <a:schemeClr val="accent2"/>
                </a:solidFill>
                <a:latin typeface="Calibri"/>
                <a:ea typeface="Calibri"/>
                <a:cs typeface="Calibri"/>
                <a:sym typeface="Calibri"/>
              </a:rPr>
              <a:t>7% of respondents indicated that they are required to go through mandatory testing to prove their understanding of Research Integrity in order to maintain their position within the institution. </a:t>
            </a:r>
          </a:p>
          <a:p>
            <a:pPr marR="0" lvl="0" algn="l" rtl="0">
              <a:lnSpc>
                <a:spcPct val="100000"/>
              </a:lnSpc>
              <a:spcBef>
                <a:spcPts val="0"/>
              </a:spcBef>
              <a:spcAft>
                <a:spcPts val="0"/>
              </a:spcAft>
              <a:buClr>
                <a:schemeClr val="dk1"/>
              </a:buClr>
              <a:buSzPts val="1500"/>
            </a:pPr>
            <a:endParaRPr lang="en-GB" sz="1200" i="0" u="none" strike="noStrike" cap="none" dirty="0">
              <a:solidFill>
                <a:schemeClr val="accent2"/>
              </a:solidFill>
              <a:latin typeface="Calibri"/>
              <a:ea typeface="Calibri"/>
              <a:cs typeface="Calibri"/>
              <a:sym typeface="Calibri"/>
            </a:endParaRPr>
          </a:p>
          <a:p>
            <a:pPr marL="171450" marR="0" lvl="0" indent="-171450" algn="l" rtl="0">
              <a:lnSpc>
                <a:spcPct val="100000"/>
              </a:lnSpc>
              <a:spcBef>
                <a:spcPts val="0"/>
              </a:spcBef>
              <a:spcAft>
                <a:spcPts val="0"/>
              </a:spcAft>
              <a:buClr>
                <a:schemeClr val="dk1"/>
              </a:buClr>
              <a:buSzPts val="1500"/>
              <a:buFont typeface="Arial"/>
              <a:buChar char="•"/>
            </a:pPr>
            <a:r>
              <a:rPr lang="en-GB" sz="1200" dirty="0">
                <a:solidFill>
                  <a:schemeClr val="accent2"/>
                </a:solidFill>
                <a:latin typeface="Calibri"/>
                <a:ea typeface="Calibri"/>
                <a:cs typeface="Calibri"/>
                <a:sym typeface="Calibri"/>
              </a:rPr>
              <a:t>8% of respondents indicated that there is absolutely no assessment upon completion of Research Integrity training. This was </a:t>
            </a:r>
            <a:r>
              <a:rPr lang="en-GB" sz="1200" i="1" dirty="0">
                <a:solidFill>
                  <a:schemeClr val="accent2"/>
                </a:solidFill>
                <a:latin typeface="Calibri"/>
                <a:ea typeface="Calibri"/>
                <a:cs typeface="Calibri"/>
                <a:sym typeface="Calibri"/>
              </a:rPr>
              <a:t>statistically significantly more likely</a:t>
            </a:r>
            <a:r>
              <a:rPr lang="en-GB" sz="1200" dirty="0">
                <a:solidFill>
                  <a:schemeClr val="accent2"/>
                </a:solidFill>
                <a:latin typeface="Calibri"/>
                <a:ea typeface="Calibri"/>
                <a:cs typeface="Calibri"/>
                <a:sym typeface="Calibri"/>
              </a:rPr>
              <a:t> so for senior researchers than early and mid-career researchers and job roles. </a:t>
            </a:r>
            <a:endParaRPr dirty="0"/>
          </a:p>
        </p:txBody>
      </p:sp>
      <p:sp>
        <p:nvSpPr>
          <p:cNvPr id="266" name="Google Shape;266;p39"/>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How is training in research integrity assessed?</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sp>
        <p:nvSpPr>
          <p:cNvPr id="11" name="Google Shape;204;p6">
            <a:extLst>
              <a:ext uri="{FF2B5EF4-FFF2-40B4-BE49-F238E27FC236}">
                <a16:creationId xmlns:a16="http://schemas.microsoft.com/office/drawing/2014/main" id="{2240163A-AC41-42F1-B546-B27966E5F8D4}"/>
              </a:ext>
            </a:extLst>
          </p:cNvPr>
          <p:cNvSpPr txBox="1"/>
          <p:nvPr/>
        </p:nvSpPr>
        <p:spPr>
          <a:xfrm>
            <a:off x="4025992" y="4144597"/>
            <a:ext cx="4673935" cy="554403"/>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Please note, this question was only shown to those who answered “Yes” to the question “Does your institution provide training in research integrity?” on slide 10.</a:t>
            </a:r>
          </a:p>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Additionally, these figures represent the weighted proportion of respondents to give a particular responses, therefore, may not =100%</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graphicFrame>
        <p:nvGraphicFramePr>
          <p:cNvPr id="272" name="Google Shape;272;p40" descr="dfb70f71-e1d0-468c-8958-88b18e91193d Q5.6_ Aside from formal training opportunities, how else does your institution encourage and develop research integrity? (Please select all that apply) - Selected Choice"/>
          <p:cNvGraphicFramePr/>
          <p:nvPr>
            <p:extLst>
              <p:ext uri="{D42A27DB-BD31-4B8C-83A1-F6EECF244321}">
                <p14:modId xmlns:p14="http://schemas.microsoft.com/office/powerpoint/2010/main" val="1620897746"/>
              </p:ext>
            </p:extLst>
          </p:nvPr>
        </p:nvGraphicFramePr>
        <p:xfrm>
          <a:off x="-1408176" y="1421943"/>
          <a:ext cx="9631427" cy="3284736"/>
        </p:xfrm>
        <a:graphic>
          <a:graphicData uri="http://schemas.openxmlformats.org/drawingml/2006/chart">
            <c:chart xmlns:c="http://schemas.openxmlformats.org/drawingml/2006/chart" xmlns:r="http://schemas.openxmlformats.org/officeDocument/2006/relationships" r:id="rId3"/>
          </a:graphicData>
        </a:graphic>
      </p:graphicFrame>
      <p:sp>
        <p:nvSpPr>
          <p:cNvPr id="271" name="Google Shape;271;p40"/>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t>A </a:t>
            </a:r>
            <a:r>
              <a:rPr lang="en-GB" sz="1800" dirty="0">
                <a:latin typeface="Calibri"/>
                <a:ea typeface="Calibri"/>
                <a:cs typeface="Calibri"/>
                <a:sym typeface="Calibri"/>
              </a:rPr>
              <a:t>third (or less) of institutions encourage Research Integrity in other ways</a:t>
            </a:r>
            <a:endParaRPr sz="1800" dirty="0">
              <a:latin typeface="Calibri"/>
              <a:ea typeface="Calibri"/>
              <a:cs typeface="Calibri"/>
              <a:sym typeface="Calibri"/>
            </a:endParaRPr>
          </a:p>
        </p:txBody>
      </p:sp>
      <p:sp>
        <p:nvSpPr>
          <p:cNvPr id="273" name="Google Shape;273;p40"/>
          <p:cNvSpPr/>
          <p:nvPr/>
        </p:nvSpPr>
        <p:spPr>
          <a:xfrm>
            <a:off x="787400" y="1217841"/>
            <a:ext cx="7491517" cy="34065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274" name="Google Shape;274;p40"/>
          <p:cNvSpPr txBox="1"/>
          <p:nvPr/>
        </p:nvSpPr>
        <p:spPr>
          <a:xfrm>
            <a:off x="787400" y="1054846"/>
            <a:ext cx="7491517" cy="314683"/>
          </a:xfrm>
          <a:prstGeom prst="rect">
            <a:avLst/>
          </a:prstGeom>
          <a:solidFill>
            <a:schemeClr val="dk1"/>
          </a:solidFill>
          <a:ln w="9525">
            <a:solidFill>
              <a:schemeClr val="tx1"/>
            </a:solid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Aside from formal training opportunities, how else does your institution encourage and develop research integrity? (n=649)</a:t>
            </a:r>
            <a:endParaRPr sz="1400" b="0" i="0" u="none" strike="noStrike" cap="none" dirty="0">
              <a:solidFill>
                <a:srgbClr val="000000"/>
              </a:solidFill>
              <a:latin typeface="Calibri"/>
              <a:ea typeface="Calibri"/>
              <a:cs typeface="Calibri"/>
              <a:sym typeface="Calibri"/>
            </a:endParaRPr>
          </a:p>
        </p:txBody>
      </p:sp>
      <p:sp>
        <p:nvSpPr>
          <p:cNvPr id="275" name="Google Shape;275;p40"/>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How else do institutions encourage research integrity?</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89"/>
          <p:cNvSpPr txBox="1">
            <a:spLocks noGrp="1"/>
          </p:cNvSpPr>
          <p:nvPr>
            <p:ph type="body" idx="1"/>
          </p:nvPr>
        </p:nvSpPr>
        <p:spPr>
          <a:xfrm>
            <a:off x="853899" y="1030889"/>
            <a:ext cx="2260600" cy="1354217"/>
          </a:xfrm>
          <a:prstGeom prst="rect">
            <a:avLst/>
          </a:prstGeom>
          <a:noFill/>
          <a:ln>
            <a:noFill/>
          </a:ln>
        </p:spPr>
        <p:txBody>
          <a:bodyPr spcFirstLastPara="1" wrap="square" lIns="0" tIns="0" rIns="0" bIns="0" anchor="b" anchorCtr="0">
            <a:noAutofit/>
          </a:bodyPr>
          <a:lstStyle/>
          <a:p>
            <a:pPr marL="457200" lvl="0" indent="-228600" algn="l" rtl="0">
              <a:lnSpc>
                <a:spcPct val="100000"/>
              </a:lnSpc>
              <a:spcBef>
                <a:spcPts val="0"/>
              </a:spcBef>
              <a:spcAft>
                <a:spcPts val="0"/>
              </a:spcAft>
              <a:buSzPts val="8800"/>
              <a:buNone/>
            </a:pPr>
            <a:r>
              <a:rPr lang="en-GB" dirty="0"/>
              <a:t>4.0</a:t>
            </a:r>
            <a:endParaRPr dirty="0"/>
          </a:p>
        </p:txBody>
      </p:sp>
      <p:sp>
        <p:nvSpPr>
          <p:cNvPr id="281" name="Google Shape;281;p89"/>
          <p:cNvSpPr txBox="1">
            <a:spLocks noGrp="1"/>
          </p:cNvSpPr>
          <p:nvPr>
            <p:ph type="title"/>
          </p:nvPr>
        </p:nvSpPr>
        <p:spPr>
          <a:xfrm>
            <a:off x="910732" y="2342750"/>
            <a:ext cx="2962689" cy="8116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2100"/>
              <a:buFont typeface="Calibri"/>
              <a:buNone/>
            </a:pPr>
            <a:r>
              <a:rPr lang="en-GB" sz="2000" dirty="0"/>
              <a:t>Topic inclusion within training</a:t>
            </a:r>
            <a:br>
              <a:rPr lang="en-GB" sz="2000" dirty="0"/>
            </a:b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85"/>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dirty="0"/>
              <a:t>Executive summary</a:t>
            </a:r>
            <a:endParaRPr dirty="0"/>
          </a:p>
        </p:txBody>
      </p:sp>
      <p:sp>
        <p:nvSpPr>
          <p:cNvPr id="4" name="Google Shape;113;p27">
            <a:extLst>
              <a:ext uri="{FF2B5EF4-FFF2-40B4-BE49-F238E27FC236}">
                <a16:creationId xmlns:a16="http://schemas.microsoft.com/office/drawing/2014/main" id="{6EE7C923-6AFB-4069-A691-716910564F21}"/>
              </a:ext>
            </a:extLst>
          </p:cNvPr>
          <p:cNvSpPr txBox="1">
            <a:spLocks noGrp="1"/>
          </p:cNvSpPr>
          <p:nvPr>
            <p:ph type="subTitle" idx="2"/>
          </p:nvPr>
        </p:nvSpPr>
        <p:spPr>
          <a:xfrm>
            <a:off x="419100" y="567339"/>
            <a:ext cx="8299450" cy="23083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500"/>
              <a:buNone/>
            </a:pPr>
            <a:r>
              <a:rPr lang="en-GB" dirty="0">
                <a:latin typeface="Calibri"/>
                <a:ea typeface="Calibri"/>
                <a:cs typeface="Calibri"/>
                <a:sym typeface="Calibri"/>
              </a:rPr>
              <a:t>Top Level Takeaways and Key Figures </a:t>
            </a:r>
            <a:endParaRPr dirty="0">
              <a:latin typeface="Calibri"/>
              <a:ea typeface="Calibri"/>
              <a:cs typeface="Calibri"/>
              <a:sym typeface="Calibri"/>
            </a:endParaRPr>
          </a:p>
        </p:txBody>
      </p:sp>
      <p:sp>
        <p:nvSpPr>
          <p:cNvPr id="5" name="Google Shape;75;p85">
            <a:extLst>
              <a:ext uri="{FF2B5EF4-FFF2-40B4-BE49-F238E27FC236}">
                <a16:creationId xmlns:a16="http://schemas.microsoft.com/office/drawing/2014/main" id="{D1AB156B-2E04-46BC-9111-8C92AA1BD4AC}"/>
              </a:ext>
            </a:extLst>
          </p:cNvPr>
          <p:cNvSpPr txBox="1"/>
          <p:nvPr/>
        </p:nvSpPr>
        <p:spPr>
          <a:xfrm>
            <a:off x="527050" y="1189038"/>
            <a:ext cx="574040" cy="483011"/>
          </a:xfrm>
          <a:prstGeom prst="rect">
            <a:avLst/>
          </a:prstGeom>
          <a:solidFill>
            <a:srgbClr val="D3F2FF"/>
          </a:solidFill>
          <a:ln w="25400" cap="flat" cmpd="sng">
            <a:solidFill>
              <a:schemeClr val="accent1"/>
            </a:solidFill>
            <a:prstDash val="solid"/>
            <a:round/>
            <a:headEnd type="none" w="sm" len="sm"/>
            <a:tailEnd type="none" w="sm" len="sm"/>
          </a:ln>
        </p:spPr>
        <p:txBody>
          <a:bodyPr spcFirstLastPara="1" wrap="square" lIns="91425" tIns="36000" rIns="91425" bIns="45700" anchor="t" anchorCtr="0">
            <a:noAutofit/>
          </a:bodyPr>
          <a:lstStyle/>
          <a:p>
            <a:pPr marL="0" marR="0" lvl="0" indent="0" algn="ctr" rtl="0">
              <a:lnSpc>
                <a:spcPct val="150000"/>
              </a:lnSpc>
              <a:spcBef>
                <a:spcPts val="0"/>
              </a:spcBef>
              <a:spcAft>
                <a:spcPts val="0"/>
              </a:spcAft>
              <a:buClr>
                <a:srgbClr val="000000"/>
              </a:buClr>
              <a:buSzPts val="1200"/>
              <a:buFont typeface="Arial"/>
              <a:buNone/>
            </a:pPr>
            <a:r>
              <a:rPr lang="en-GB" sz="1600" b="1" i="0" u="none" strike="noStrike" cap="none" dirty="0">
                <a:solidFill>
                  <a:srgbClr val="000000"/>
                </a:solidFill>
                <a:latin typeface="Calibri"/>
                <a:ea typeface="Calibri"/>
                <a:cs typeface="Calibri"/>
                <a:sym typeface="Calibri"/>
              </a:rPr>
              <a:t>7%</a:t>
            </a:r>
            <a:endParaRPr sz="1050" b="0" i="0" u="none" strike="noStrike" cap="none" dirty="0">
              <a:solidFill>
                <a:srgbClr val="000000"/>
              </a:solidFill>
              <a:latin typeface="Calibri"/>
              <a:ea typeface="Calibri"/>
              <a:cs typeface="Calibri"/>
              <a:sym typeface="Calibri"/>
            </a:endParaRPr>
          </a:p>
        </p:txBody>
      </p:sp>
      <p:sp>
        <p:nvSpPr>
          <p:cNvPr id="6" name="Google Shape;75;p85">
            <a:extLst>
              <a:ext uri="{FF2B5EF4-FFF2-40B4-BE49-F238E27FC236}">
                <a16:creationId xmlns:a16="http://schemas.microsoft.com/office/drawing/2014/main" id="{1D204F8A-C396-457E-AFA2-F55947B5AFAA}"/>
              </a:ext>
            </a:extLst>
          </p:cNvPr>
          <p:cNvSpPr txBox="1"/>
          <p:nvPr/>
        </p:nvSpPr>
        <p:spPr>
          <a:xfrm>
            <a:off x="527050" y="1877168"/>
            <a:ext cx="574040" cy="483011"/>
          </a:xfrm>
          <a:prstGeom prst="rect">
            <a:avLst/>
          </a:prstGeom>
          <a:solidFill>
            <a:srgbClr val="D3F2FF"/>
          </a:solidFill>
          <a:ln w="25400" cap="flat" cmpd="sng">
            <a:solidFill>
              <a:schemeClr val="accent1"/>
            </a:solidFill>
            <a:prstDash val="solid"/>
            <a:round/>
            <a:headEnd type="none" w="sm" len="sm"/>
            <a:tailEnd type="none" w="sm" len="sm"/>
          </a:ln>
        </p:spPr>
        <p:txBody>
          <a:bodyPr spcFirstLastPara="1" wrap="square" lIns="91425" tIns="36000" rIns="91425" bIns="45700" anchor="t" anchorCtr="0">
            <a:noAutofit/>
          </a:bodyPr>
          <a:lstStyle/>
          <a:p>
            <a:pPr marL="0" marR="0" lvl="0" indent="0" algn="ctr" rtl="0">
              <a:lnSpc>
                <a:spcPct val="150000"/>
              </a:lnSpc>
              <a:spcBef>
                <a:spcPts val="0"/>
              </a:spcBef>
              <a:spcAft>
                <a:spcPts val="0"/>
              </a:spcAft>
              <a:buClr>
                <a:srgbClr val="000000"/>
              </a:buClr>
              <a:buSzPts val="1200"/>
              <a:buFont typeface="Arial"/>
              <a:buNone/>
            </a:pPr>
            <a:r>
              <a:rPr lang="en-GB" sz="1600" b="1" i="0" u="none" strike="noStrike" cap="none" dirty="0">
                <a:solidFill>
                  <a:srgbClr val="000000"/>
                </a:solidFill>
                <a:latin typeface="Calibri"/>
                <a:ea typeface="Calibri"/>
                <a:cs typeface="Calibri"/>
                <a:sym typeface="Calibri"/>
              </a:rPr>
              <a:t>51%</a:t>
            </a:r>
            <a:endParaRPr sz="1050" b="0" i="0" u="none" strike="noStrike" cap="none" dirty="0">
              <a:solidFill>
                <a:srgbClr val="000000"/>
              </a:solidFill>
              <a:latin typeface="Calibri"/>
              <a:ea typeface="Calibri"/>
              <a:cs typeface="Calibri"/>
              <a:sym typeface="Calibri"/>
            </a:endParaRPr>
          </a:p>
        </p:txBody>
      </p:sp>
      <p:sp>
        <p:nvSpPr>
          <p:cNvPr id="7" name="Google Shape;75;p85">
            <a:extLst>
              <a:ext uri="{FF2B5EF4-FFF2-40B4-BE49-F238E27FC236}">
                <a16:creationId xmlns:a16="http://schemas.microsoft.com/office/drawing/2014/main" id="{4BC4FFA2-9748-4407-87D7-072BE4AB08FD}"/>
              </a:ext>
            </a:extLst>
          </p:cNvPr>
          <p:cNvSpPr txBox="1"/>
          <p:nvPr/>
        </p:nvSpPr>
        <p:spPr>
          <a:xfrm>
            <a:off x="527050" y="2565298"/>
            <a:ext cx="574040" cy="483011"/>
          </a:xfrm>
          <a:prstGeom prst="rect">
            <a:avLst/>
          </a:prstGeom>
          <a:solidFill>
            <a:srgbClr val="D3F2FF"/>
          </a:solidFill>
          <a:ln w="25400" cap="flat" cmpd="sng">
            <a:solidFill>
              <a:schemeClr val="accent1"/>
            </a:solidFill>
            <a:prstDash val="solid"/>
            <a:round/>
            <a:headEnd type="none" w="sm" len="sm"/>
            <a:tailEnd type="none" w="sm" len="sm"/>
          </a:ln>
        </p:spPr>
        <p:txBody>
          <a:bodyPr spcFirstLastPara="1" wrap="square" lIns="91425" tIns="36000" rIns="91425" bIns="45700" anchor="t" anchorCtr="0">
            <a:noAutofit/>
          </a:bodyPr>
          <a:lstStyle/>
          <a:p>
            <a:pPr marL="0" marR="0" lvl="0" indent="0" algn="ctr" rtl="0">
              <a:lnSpc>
                <a:spcPct val="150000"/>
              </a:lnSpc>
              <a:spcBef>
                <a:spcPts val="0"/>
              </a:spcBef>
              <a:spcAft>
                <a:spcPts val="0"/>
              </a:spcAft>
              <a:buClr>
                <a:srgbClr val="000000"/>
              </a:buClr>
              <a:buSzPts val="1200"/>
              <a:buFont typeface="Arial"/>
              <a:buNone/>
            </a:pPr>
            <a:r>
              <a:rPr lang="en-GB" sz="1600" b="1" i="0" u="none" strike="noStrike" cap="none" dirty="0">
                <a:solidFill>
                  <a:srgbClr val="000000"/>
                </a:solidFill>
                <a:latin typeface="Calibri"/>
                <a:ea typeface="Calibri"/>
                <a:cs typeface="Calibri"/>
                <a:sym typeface="Calibri"/>
              </a:rPr>
              <a:t>4%</a:t>
            </a:r>
            <a:endParaRPr sz="1050" b="0" i="0" u="none" strike="noStrike" cap="none" dirty="0">
              <a:solidFill>
                <a:srgbClr val="000000"/>
              </a:solidFill>
              <a:latin typeface="Calibri"/>
              <a:ea typeface="Calibri"/>
              <a:cs typeface="Calibri"/>
              <a:sym typeface="Calibri"/>
            </a:endParaRPr>
          </a:p>
        </p:txBody>
      </p:sp>
      <p:sp>
        <p:nvSpPr>
          <p:cNvPr id="8" name="Google Shape;75;p85">
            <a:extLst>
              <a:ext uri="{FF2B5EF4-FFF2-40B4-BE49-F238E27FC236}">
                <a16:creationId xmlns:a16="http://schemas.microsoft.com/office/drawing/2014/main" id="{94C63B56-6E31-4590-9D27-92AFB63ABBD6}"/>
              </a:ext>
            </a:extLst>
          </p:cNvPr>
          <p:cNvSpPr txBox="1"/>
          <p:nvPr/>
        </p:nvSpPr>
        <p:spPr>
          <a:xfrm>
            <a:off x="527050" y="3253428"/>
            <a:ext cx="574040" cy="483011"/>
          </a:xfrm>
          <a:prstGeom prst="rect">
            <a:avLst/>
          </a:prstGeom>
          <a:solidFill>
            <a:srgbClr val="D3F2FF"/>
          </a:solidFill>
          <a:ln w="25400" cap="flat" cmpd="sng">
            <a:solidFill>
              <a:schemeClr val="accent1"/>
            </a:solidFill>
            <a:prstDash val="solid"/>
            <a:round/>
            <a:headEnd type="none" w="sm" len="sm"/>
            <a:tailEnd type="none" w="sm" len="sm"/>
          </a:ln>
        </p:spPr>
        <p:txBody>
          <a:bodyPr spcFirstLastPara="1" wrap="square" lIns="91425" tIns="36000" rIns="91425" bIns="45700" anchor="t" anchorCtr="0">
            <a:noAutofit/>
          </a:bodyPr>
          <a:lstStyle/>
          <a:p>
            <a:pPr marL="0" marR="0" lvl="0" indent="0" algn="ctr" rtl="0">
              <a:lnSpc>
                <a:spcPct val="150000"/>
              </a:lnSpc>
              <a:spcBef>
                <a:spcPts val="0"/>
              </a:spcBef>
              <a:spcAft>
                <a:spcPts val="0"/>
              </a:spcAft>
              <a:buClr>
                <a:srgbClr val="000000"/>
              </a:buClr>
              <a:buSzPts val="1200"/>
              <a:buFont typeface="Arial"/>
              <a:buNone/>
            </a:pPr>
            <a:r>
              <a:rPr lang="en-GB" sz="1600" b="1" i="0" u="none" strike="noStrike" cap="none" dirty="0">
                <a:solidFill>
                  <a:srgbClr val="000000"/>
                </a:solidFill>
                <a:latin typeface="Calibri"/>
                <a:ea typeface="Calibri"/>
                <a:cs typeface="Calibri"/>
                <a:sym typeface="Calibri"/>
              </a:rPr>
              <a:t>67%</a:t>
            </a:r>
            <a:endParaRPr sz="1050" b="0" i="0" u="none" strike="noStrike" cap="none" dirty="0">
              <a:solidFill>
                <a:srgbClr val="000000"/>
              </a:solidFill>
              <a:latin typeface="Calibri"/>
              <a:ea typeface="Calibri"/>
              <a:cs typeface="Calibri"/>
              <a:sym typeface="Calibri"/>
            </a:endParaRPr>
          </a:p>
        </p:txBody>
      </p:sp>
      <p:sp>
        <p:nvSpPr>
          <p:cNvPr id="9" name="Google Shape;75;p85">
            <a:extLst>
              <a:ext uri="{FF2B5EF4-FFF2-40B4-BE49-F238E27FC236}">
                <a16:creationId xmlns:a16="http://schemas.microsoft.com/office/drawing/2014/main" id="{BF3B9701-51A5-4A70-AA1A-EC5936971B0D}"/>
              </a:ext>
            </a:extLst>
          </p:cNvPr>
          <p:cNvSpPr txBox="1"/>
          <p:nvPr/>
        </p:nvSpPr>
        <p:spPr>
          <a:xfrm>
            <a:off x="527050" y="3941556"/>
            <a:ext cx="574040" cy="483011"/>
          </a:xfrm>
          <a:prstGeom prst="rect">
            <a:avLst/>
          </a:prstGeom>
          <a:solidFill>
            <a:srgbClr val="D3F2FF"/>
          </a:solidFill>
          <a:ln w="25400" cap="flat" cmpd="sng">
            <a:solidFill>
              <a:schemeClr val="accent1"/>
            </a:solidFill>
            <a:prstDash val="solid"/>
            <a:round/>
            <a:headEnd type="none" w="sm" len="sm"/>
            <a:tailEnd type="none" w="sm" len="sm"/>
          </a:ln>
        </p:spPr>
        <p:txBody>
          <a:bodyPr spcFirstLastPara="1" wrap="square" lIns="91425" tIns="36000" rIns="91425" bIns="45700" anchor="t" anchorCtr="0">
            <a:noAutofit/>
          </a:bodyPr>
          <a:lstStyle/>
          <a:p>
            <a:pPr marL="0" marR="0" lvl="0" indent="0" algn="ctr" rtl="0">
              <a:lnSpc>
                <a:spcPct val="150000"/>
              </a:lnSpc>
              <a:spcBef>
                <a:spcPts val="0"/>
              </a:spcBef>
              <a:spcAft>
                <a:spcPts val="0"/>
              </a:spcAft>
              <a:buClr>
                <a:srgbClr val="000000"/>
              </a:buClr>
              <a:buSzPts val="1200"/>
              <a:buFont typeface="Arial"/>
              <a:buNone/>
            </a:pPr>
            <a:r>
              <a:rPr lang="en-GB" sz="1600" b="1" i="0" u="none" strike="noStrike" cap="none" dirty="0">
                <a:solidFill>
                  <a:srgbClr val="000000"/>
                </a:solidFill>
                <a:latin typeface="Calibri"/>
                <a:ea typeface="Calibri"/>
                <a:cs typeface="Calibri"/>
                <a:sym typeface="Calibri"/>
              </a:rPr>
              <a:t>63%</a:t>
            </a:r>
            <a:endParaRPr sz="1050" b="0" i="0" u="none" strike="noStrike" cap="none" dirty="0">
              <a:solidFill>
                <a:srgbClr val="000000"/>
              </a:solidFill>
              <a:latin typeface="Calibri"/>
              <a:ea typeface="Calibri"/>
              <a:cs typeface="Calibri"/>
              <a:sym typeface="Calibri"/>
            </a:endParaRPr>
          </a:p>
        </p:txBody>
      </p:sp>
      <p:sp>
        <p:nvSpPr>
          <p:cNvPr id="11" name="TextBox 10">
            <a:extLst>
              <a:ext uri="{FF2B5EF4-FFF2-40B4-BE49-F238E27FC236}">
                <a16:creationId xmlns:a16="http://schemas.microsoft.com/office/drawing/2014/main" id="{E7CF9D49-960A-4D4B-B298-7481561D74AB}"/>
              </a:ext>
            </a:extLst>
          </p:cNvPr>
          <p:cNvSpPr txBox="1"/>
          <p:nvPr/>
        </p:nvSpPr>
        <p:spPr>
          <a:xfrm>
            <a:off x="1101090" y="1215100"/>
            <a:ext cx="4607560" cy="461665"/>
          </a:xfrm>
          <a:prstGeom prst="rect">
            <a:avLst/>
          </a:prstGeom>
          <a:noFill/>
        </p:spPr>
        <p:txBody>
          <a:bodyPr wrap="square">
            <a:spAutoFit/>
          </a:bodyPr>
          <a:lstStyle/>
          <a:p>
            <a:pPr marL="0" marR="0" lvl="0" indent="0" rtl="0">
              <a:lnSpc>
                <a:spcPct val="100000"/>
              </a:lnSpc>
              <a:spcBef>
                <a:spcPts val="0"/>
              </a:spcBef>
              <a:spcAft>
                <a:spcPts val="0"/>
              </a:spcAft>
              <a:buClr>
                <a:srgbClr val="000000"/>
              </a:buClr>
              <a:buSzPts val="900"/>
              <a:buFont typeface="Arial"/>
              <a:buNone/>
            </a:pPr>
            <a:r>
              <a:rPr lang="en-GB" sz="1200" b="0" i="0" u="none" strike="noStrike" cap="none" dirty="0">
                <a:solidFill>
                  <a:srgbClr val="000000"/>
                </a:solidFill>
                <a:latin typeface="Calibri"/>
                <a:ea typeface="Calibri"/>
                <a:cs typeface="Calibri"/>
                <a:sym typeface="Calibri"/>
              </a:rPr>
              <a:t>The proportion of respondents who felt that researchers in their field were not using honest and verifiable methods.</a:t>
            </a:r>
            <a:endParaRPr lang="en-GB" sz="2400" b="0" i="0" u="none" strike="noStrike" cap="none" dirty="0">
              <a:solidFill>
                <a:srgbClr val="000000"/>
              </a:solidFill>
              <a:latin typeface="Arial"/>
              <a:ea typeface="Arial"/>
              <a:cs typeface="Arial"/>
              <a:sym typeface="Arial"/>
            </a:endParaRPr>
          </a:p>
        </p:txBody>
      </p:sp>
      <p:sp>
        <p:nvSpPr>
          <p:cNvPr id="12" name="TextBox 11">
            <a:extLst>
              <a:ext uri="{FF2B5EF4-FFF2-40B4-BE49-F238E27FC236}">
                <a16:creationId xmlns:a16="http://schemas.microsoft.com/office/drawing/2014/main" id="{591AD259-F8F5-4F2A-99D5-1FA2196D757B}"/>
              </a:ext>
            </a:extLst>
          </p:cNvPr>
          <p:cNvSpPr txBox="1"/>
          <p:nvPr/>
        </p:nvSpPr>
        <p:spPr>
          <a:xfrm>
            <a:off x="1101090" y="1903230"/>
            <a:ext cx="4607560" cy="461665"/>
          </a:xfrm>
          <a:prstGeom prst="rect">
            <a:avLst/>
          </a:prstGeom>
          <a:noFill/>
        </p:spPr>
        <p:txBody>
          <a:bodyPr wrap="square">
            <a:spAutoFit/>
          </a:bodyPr>
          <a:lstStyle/>
          <a:p>
            <a:pPr marL="0" marR="0" lvl="0" indent="0" rtl="0">
              <a:lnSpc>
                <a:spcPct val="100000"/>
              </a:lnSpc>
              <a:spcBef>
                <a:spcPts val="0"/>
              </a:spcBef>
              <a:spcAft>
                <a:spcPts val="0"/>
              </a:spcAft>
              <a:buClr>
                <a:srgbClr val="000000"/>
              </a:buClr>
              <a:buSzPts val="900"/>
              <a:buFont typeface="Arial"/>
              <a:buNone/>
            </a:pPr>
            <a:r>
              <a:rPr lang="en-GB" sz="1200" b="0" i="0" u="none" strike="noStrike" cap="none" dirty="0">
                <a:solidFill>
                  <a:srgbClr val="000000"/>
                </a:solidFill>
                <a:latin typeface="Calibri"/>
                <a:ea typeface="Calibri"/>
                <a:cs typeface="Calibri"/>
                <a:sym typeface="Calibri"/>
              </a:rPr>
              <a:t>The proportion of respondents who indicated that their institution provided training on research integrity.</a:t>
            </a:r>
            <a:endParaRPr lang="en-GB" sz="2400" b="0" i="0" u="none" strike="noStrike" cap="none" dirty="0">
              <a:solidFill>
                <a:srgbClr val="000000"/>
              </a:solidFill>
              <a:latin typeface="Arial"/>
              <a:ea typeface="Arial"/>
              <a:cs typeface="Arial"/>
              <a:sym typeface="Arial"/>
            </a:endParaRPr>
          </a:p>
        </p:txBody>
      </p:sp>
      <p:sp>
        <p:nvSpPr>
          <p:cNvPr id="13" name="TextBox 12">
            <a:extLst>
              <a:ext uri="{FF2B5EF4-FFF2-40B4-BE49-F238E27FC236}">
                <a16:creationId xmlns:a16="http://schemas.microsoft.com/office/drawing/2014/main" id="{25C63974-CFE8-42AE-B687-A037EDFFF1B4}"/>
              </a:ext>
            </a:extLst>
          </p:cNvPr>
          <p:cNvSpPr txBox="1"/>
          <p:nvPr/>
        </p:nvSpPr>
        <p:spPr>
          <a:xfrm>
            <a:off x="1101090" y="2591360"/>
            <a:ext cx="4607560" cy="461665"/>
          </a:xfrm>
          <a:prstGeom prst="rect">
            <a:avLst/>
          </a:prstGeom>
          <a:noFill/>
        </p:spPr>
        <p:txBody>
          <a:bodyPr wrap="square">
            <a:spAutoFit/>
          </a:bodyPr>
          <a:lstStyle/>
          <a:p>
            <a:pPr marL="0" marR="0" lvl="0" indent="0" rtl="0">
              <a:lnSpc>
                <a:spcPct val="100000"/>
              </a:lnSpc>
              <a:spcBef>
                <a:spcPts val="0"/>
              </a:spcBef>
              <a:spcAft>
                <a:spcPts val="0"/>
              </a:spcAft>
              <a:buClr>
                <a:srgbClr val="000000"/>
              </a:buClr>
              <a:buSzPts val="900"/>
              <a:buFont typeface="Arial"/>
              <a:buNone/>
            </a:pPr>
            <a:r>
              <a:rPr lang="en-GB" sz="1200" b="0" i="0" u="none" strike="noStrike" cap="none" dirty="0">
                <a:solidFill>
                  <a:srgbClr val="000000"/>
                </a:solidFill>
                <a:latin typeface="Calibri"/>
                <a:ea typeface="Calibri"/>
                <a:cs typeface="Calibri"/>
                <a:sym typeface="Calibri"/>
              </a:rPr>
              <a:t>The proportion of respondents who do not support mandatory training on research integrity.</a:t>
            </a:r>
            <a:endParaRPr lang="en-GB" sz="2400" b="0" i="0" u="none" strike="noStrike" cap="none" dirty="0">
              <a:solidFill>
                <a:srgbClr val="000000"/>
              </a:solidFill>
              <a:latin typeface="Arial"/>
              <a:ea typeface="Arial"/>
              <a:cs typeface="Arial"/>
              <a:sym typeface="Arial"/>
            </a:endParaRPr>
          </a:p>
        </p:txBody>
      </p:sp>
      <p:sp>
        <p:nvSpPr>
          <p:cNvPr id="14" name="TextBox 13">
            <a:extLst>
              <a:ext uri="{FF2B5EF4-FFF2-40B4-BE49-F238E27FC236}">
                <a16:creationId xmlns:a16="http://schemas.microsoft.com/office/drawing/2014/main" id="{8DB1B727-0EB1-4F35-A6A4-24437DB7F91E}"/>
              </a:ext>
            </a:extLst>
          </p:cNvPr>
          <p:cNvSpPr txBox="1"/>
          <p:nvPr/>
        </p:nvSpPr>
        <p:spPr>
          <a:xfrm>
            <a:off x="1101090" y="3279490"/>
            <a:ext cx="4607560" cy="461665"/>
          </a:xfrm>
          <a:prstGeom prst="rect">
            <a:avLst/>
          </a:prstGeom>
          <a:noFill/>
        </p:spPr>
        <p:txBody>
          <a:bodyPr wrap="square">
            <a:spAutoFit/>
          </a:bodyPr>
          <a:lstStyle/>
          <a:p>
            <a:pPr marL="0" marR="0" lvl="0" indent="0" rtl="0">
              <a:lnSpc>
                <a:spcPct val="100000"/>
              </a:lnSpc>
              <a:spcBef>
                <a:spcPts val="0"/>
              </a:spcBef>
              <a:spcAft>
                <a:spcPts val="0"/>
              </a:spcAft>
              <a:buClr>
                <a:srgbClr val="000000"/>
              </a:buClr>
              <a:buSzPts val="900"/>
              <a:buFont typeface="Arial"/>
              <a:buNone/>
            </a:pPr>
            <a:r>
              <a:rPr lang="en-GB" sz="1200" b="0" i="0" u="none" strike="noStrike" cap="none" dirty="0">
                <a:solidFill>
                  <a:srgbClr val="000000"/>
                </a:solidFill>
                <a:latin typeface="Calibri"/>
                <a:ea typeface="Calibri"/>
                <a:cs typeface="Calibri"/>
                <a:sym typeface="Calibri"/>
              </a:rPr>
              <a:t>The proportion of respondents who felt that </a:t>
            </a:r>
            <a:r>
              <a:rPr lang="en-GB" sz="1200" dirty="0">
                <a:latin typeface="Calibri"/>
                <a:ea typeface="Calibri"/>
                <a:cs typeface="Calibri"/>
                <a:sym typeface="Calibri"/>
              </a:rPr>
              <a:t>research integrity </a:t>
            </a:r>
            <a:r>
              <a:rPr lang="en-GB" sz="1200" b="0" i="0" u="none" strike="noStrike" cap="none" dirty="0">
                <a:solidFill>
                  <a:srgbClr val="000000"/>
                </a:solidFill>
                <a:latin typeface="Calibri"/>
                <a:ea typeface="Calibri"/>
                <a:cs typeface="Calibri"/>
                <a:sym typeface="Calibri"/>
              </a:rPr>
              <a:t>training provided by their institution is effective.</a:t>
            </a:r>
            <a:endParaRPr lang="en-GB" sz="2400" b="0" i="0" u="none" strike="noStrike" cap="none" dirty="0">
              <a:solidFill>
                <a:srgbClr val="000000"/>
              </a:solidFill>
              <a:latin typeface="Arial"/>
              <a:ea typeface="Arial"/>
              <a:cs typeface="Arial"/>
              <a:sym typeface="Arial"/>
            </a:endParaRPr>
          </a:p>
        </p:txBody>
      </p:sp>
      <p:sp>
        <p:nvSpPr>
          <p:cNvPr id="15" name="TextBox 14">
            <a:extLst>
              <a:ext uri="{FF2B5EF4-FFF2-40B4-BE49-F238E27FC236}">
                <a16:creationId xmlns:a16="http://schemas.microsoft.com/office/drawing/2014/main" id="{FD40C157-AF74-42E8-902E-751AEDC7A13F}"/>
              </a:ext>
            </a:extLst>
          </p:cNvPr>
          <p:cNvSpPr txBox="1"/>
          <p:nvPr/>
        </p:nvSpPr>
        <p:spPr>
          <a:xfrm>
            <a:off x="1101090" y="3967618"/>
            <a:ext cx="4607560" cy="461665"/>
          </a:xfrm>
          <a:prstGeom prst="rect">
            <a:avLst/>
          </a:prstGeom>
          <a:noFill/>
        </p:spPr>
        <p:txBody>
          <a:bodyPr wrap="square">
            <a:spAutoFit/>
          </a:bodyPr>
          <a:lstStyle/>
          <a:p>
            <a:pPr marL="0" marR="0" lvl="0" indent="0" rtl="0">
              <a:lnSpc>
                <a:spcPct val="100000"/>
              </a:lnSpc>
              <a:spcBef>
                <a:spcPts val="0"/>
              </a:spcBef>
              <a:spcAft>
                <a:spcPts val="0"/>
              </a:spcAft>
              <a:buClr>
                <a:srgbClr val="000000"/>
              </a:buClr>
              <a:buSzPts val="900"/>
              <a:buFont typeface="Arial"/>
              <a:buNone/>
            </a:pPr>
            <a:r>
              <a:rPr lang="en-GB" sz="1200" b="0" i="0" u="none" strike="noStrike" cap="none" dirty="0">
                <a:solidFill>
                  <a:srgbClr val="000000"/>
                </a:solidFill>
                <a:latin typeface="Calibri"/>
                <a:ea typeface="Calibri"/>
                <a:cs typeface="Calibri"/>
                <a:sym typeface="Calibri"/>
              </a:rPr>
              <a:t>The proportion of respondents who are </a:t>
            </a:r>
            <a:r>
              <a:rPr lang="en-GB" sz="1200" dirty="0">
                <a:latin typeface="Calibri"/>
                <a:ea typeface="Calibri"/>
                <a:cs typeface="Calibri"/>
                <a:sym typeface="Calibri"/>
              </a:rPr>
              <a:t>unsure whether t</a:t>
            </a:r>
            <a:r>
              <a:rPr lang="en-GB" sz="1200" b="0" i="0" u="none" strike="noStrike" cap="none" dirty="0">
                <a:solidFill>
                  <a:srgbClr val="000000"/>
                </a:solidFill>
                <a:latin typeface="Calibri"/>
                <a:ea typeface="Calibri"/>
                <a:cs typeface="Calibri"/>
                <a:sym typeface="Calibri"/>
              </a:rPr>
              <a:t>raining providers are regularly assessed for the quality of training they provide.</a:t>
            </a:r>
            <a:endParaRPr lang="en-GB" sz="2400" b="0" i="0" u="none" strike="noStrike" cap="none" dirty="0">
              <a:solidFill>
                <a:srgbClr val="000000"/>
              </a:solidFill>
              <a:latin typeface="Arial"/>
              <a:ea typeface="Arial"/>
              <a:cs typeface="Arial"/>
              <a:sym typeface="Arial"/>
            </a:endParaRPr>
          </a:p>
        </p:txBody>
      </p:sp>
      <p:sp>
        <p:nvSpPr>
          <p:cNvPr id="16" name="Google Shape;423;p16">
            <a:extLst>
              <a:ext uri="{FF2B5EF4-FFF2-40B4-BE49-F238E27FC236}">
                <a16:creationId xmlns:a16="http://schemas.microsoft.com/office/drawing/2014/main" id="{DE989A88-6272-4466-B17E-589CA10838A1}"/>
              </a:ext>
            </a:extLst>
          </p:cNvPr>
          <p:cNvSpPr/>
          <p:nvPr/>
        </p:nvSpPr>
        <p:spPr>
          <a:xfrm>
            <a:off x="5759450" y="1149335"/>
            <a:ext cx="2959100" cy="1495730"/>
          </a:xfrm>
          <a:prstGeom prst="wedgeRoundRectCallout">
            <a:avLst>
              <a:gd name="adj1" fmla="val -52238"/>
              <a:gd name="adj2" fmla="val -7197"/>
              <a:gd name="adj3" fmla="val 16667"/>
            </a:avLst>
          </a:prstGeom>
          <a:solidFill>
            <a:srgbClr val="D6EAF7"/>
          </a:solidFill>
          <a:ln>
            <a:noFill/>
          </a:ln>
        </p:spPr>
        <p:txBody>
          <a:bodyPr spcFirstLastPara="1" wrap="square" lIns="72000" tIns="72000" rIns="72000" bIns="72000" anchor="ctr" anchorCtr="1">
            <a:noAutofit/>
          </a:bodyPr>
          <a:lstStyle/>
          <a:p>
            <a:pPr marL="0" marR="0" lvl="0" indent="0" algn="ctr" rtl="0">
              <a:spcBef>
                <a:spcPts val="0"/>
              </a:spcBef>
              <a:spcAft>
                <a:spcPts val="0"/>
              </a:spcAft>
              <a:buNone/>
            </a:pPr>
            <a:r>
              <a:rPr lang="en-GB" sz="1000" b="0" i="1" u="none" strike="noStrike" cap="none" dirty="0">
                <a:solidFill>
                  <a:schemeClr val="dk1"/>
                </a:solidFill>
                <a:latin typeface="Calibri"/>
                <a:ea typeface="Calibri"/>
                <a:cs typeface="Calibri"/>
                <a:sym typeface="Calibri"/>
              </a:rPr>
              <a:t>“Research Integrity is the requirement to conceive, conduct and report research in an honest and transparent manner.  Researchers should be fair and accurate when representing their interactions with peers, be open about any potential conflicts of interest that might emerge within their research and ensure that they protect research participants, maintaining their dignity and rights throughout the life time of the research.”</a:t>
            </a:r>
            <a:endParaRPr sz="1000" i="1" dirty="0"/>
          </a:p>
        </p:txBody>
      </p:sp>
      <p:sp>
        <p:nvSpPr>
          <p:cNvPr id="17" name="Google Shape;423;p16">
            <a:extLst>
              <a:ext uri="{FF2B5EF4-FFF2-40B4-BE49-F238E27FC236}">
                <a16:creationId xmlns:a16="http://schemas.microsoft.com/office/drawing/2014/main" id="{895C9A89-52DE-4E4C-A09A-866EFDBD41CC}"/>
              </a:ext>
            </a:extLst>
          </p:cNvPr>
          <p:cNvSpPr/>
          <p:nvPr/>
        </p:nvSpPr>
        <p:spPr>
          <a:xfrm>
            <a:off x="5759450" y="2762250"/>
            <a:ext cx="2959100" cy="759116"/>
          </a:xfrm>
          <a:prstGeom prst="wedgeRoundRectCallout">
            <a:avLst>
              <a:gd name="adj1" fmla="val -52238"/>
              <a:gd name="adj2" fmla="val -7197"/>
              <a:gd name="adj3" fmla="val 16667"/>
            </a:avLst>
          </a:prstGeom>
          <a:solidFill>
            <a:srgbClr val="D6EAF7"/>
          </a:solidFill>
          <a:ln>
            <a:noFill/>
          </a:ln>
        </p:spPr>
        <p:txBody>
          <a:bodyPr spcFirstLastPara="1" wrap="square" lIns="72000" tIns="72000" rIns="72000" bIns="72000" anchor="ctr" anchorCtr="1">
            <a:noAutofit/>
          </a:bodyPr>
          <a:lstStyle/>
          <a:p>
            <a:pPr marL="0" marR="0" lvl="0" indent="0" algn="ctr" rtl="0">
              <a:spcBef>
                <a:spcPts val="0"/>
              </a:spcBef>
              <a:spcAft>
                <a:spcPts val="0"/>
              </a:spcAft>
              <a:buNone/>
            </a:pPr>
            <a:r>
              <a:rPr lang="en-GB" sz="1000" b="0" i="1" u="none" strike="noStrike" cap="none" dirty="0">
                <a:solidFill>
                  <a:schemeClr val="dk1"/>
                </a:solidFill>
                <a:latin typeface="Calibri"/>
                <a:ea typeface="Calibri"/>
                <a:cs typeface="Calibri"/>
                <a:sym typeface="Calibri"/>
              </a:rPr>
              <a:t>“[Research integrity includes] Fostering and maintaining honesty, trust, rigor, and fairness in research practices, and supporting courageous action where lack of integrity is identified.”</a:t>
            </a:r>
            <a:endParaRPr sz="1000" i="1" dirty="0"/>
          </a:p>
        </p:txBody>
      </p:sp>
      <p:sp>
        <p:nvSpPr>
          <p:cNvPr id="18" name="Google Shape;423;p16">
            <a:extLst>
              <a:ext uri="{FF2B5EF4-FFF2-40B4-BE49-F238E27FC236}">
                <a16:creationId xmlns:a16="http://schemas.microsoft.com/office/drawing/2014/main" id="{CD1CFF94-64D7-4537-91AC-F27EC54631A2}"/>
              </a:ext>
            </a:extLst>
          </p:cNvPr>
          <p:cNvSpPr/>
          <p:nvPr/>
        </p:nvSpPr>
        <p:spPr>
          <a:xfrm>
            <a:off x="5759450" y="3638551"/>
            <a:ext cx="2959100" cy="812822"/>
          </a:xfrm>
          <a:prstGeom prst="wedgeRoundRectCallout">
            <a:avLst>
              <a:gd name="adj1" fmla="val -52238"/>
              <a:gd name="adj2" fmla="val -7197"/>
              <a:gd name="adj3" fmla="val 16667"/>
            </a:avLst>
          </a:prstGeom>
          <a:solidFill>
            <a:srgbClr val="D6EAF7"/>
          </a:solidFill>
          <a:ln>
            <a:noFill/>
          </a:ln>
        </p:spPr>
        <p:txBody>
          <a:bodyPr spcFirstLastPara="1" wrap="square" lIns="72000" tIns="72000" rIns="72000" bIns="72000" anchor="ctr" anchorCtr="1">
            <a:noAutofit/>
          </a:bodyPr>
          <a:lstStyle/>
          <a:p>
            <a:pPr marL="0" marR="0" lvl="0" indent="0" algn="ctr" rtl="0">
              <a:spcBef>
                <a:spcPts val="0"/>
              </a:spcBef>
              <a:spcAft>
                <a:spcPts val="0"/>
              </a:spcAft>
              <a:buNone/>
            </a:pPr>
            <a:r>
              <a:rPr lang="en-GB" sz="1000" b="0" i="1" u="none" strike="noStrike" cap="none" dirty="0">
                <a:solidFill>
                  <a:schemeClr val="dk1"/>
                </a:solidFill>
                <a:latin typeface="Calibri"/>
                <a:ea typeface="Calibri"/>
                <a:cs typeface="Calibri"/>
                <a:sym typeface="Calibri"/>
              </a:rPr>
              <a:t>“</a:t>
            </a:r>
            <a:r>
              <a:rPr lang="en-GB" sz="1000" b="0" i="1" dirty="0">
                <a:solidFill>
                  <a:schemeClr val="accent2"/>
                </a:solidFill>
                <a:latin typeface="Calibri"/>
                <a:ea typeface="Calibri"/>
                <a:cs typeface="Calibri"/>
                <a:sym typeface="Calibri"/>
              </a:rPr>
              <a:t>Training was very good at covering big mistakes, but not so good at showing the best ways to do things. Additionally, it was quite generic […] More subject specific training would be great</a:t>
            </a:r>
            <a:r>
              <a:rPr lang="en-GB" sz="1000" b="0" i="1" u="none" strike="noStrike" cap="none" dirty="0">
                <a:solidFill>
                  <a:schemeClr val="dk1"/>
                </a:solidFill>
                <a:latin typeface="Calibri"/>
                <a:ea typeface="Calibri"/>
                <a:cs typeface="Calibri"/>
                <a:sym typeface="Calibri"/>
              </a:rPr>
              <a:t>.”</a:t>
            </a:r>
            <a:endParaRPr sz="1000"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2"/>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Current training coverage focuses overarching Research Integrity concepts</a:t>
            </a:r>
            <a:endParaRPr sz="1800" dirty="0">
              <a:latin typeface="Calibri"/>
              <a:ea typeface="Calibri"/>
              <a:cs typeface="Calibri"/>
              <a:sym typeface="Calibri"/>
            </a:endParaRPr>
          </a:p>
        </p:txBody>
      </p:sp>
      <p:sp>
        <p:nvSpPr>
          <p:cNvPr id="288" name="Google Shape;288;p42"/>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Topics covered in institutional research integrity training</a:t>
            </a:r>
            <a:endParaRPr dirty="0"/>
          </a:p>
        </p:txBody>
      </p:sp>
      <p:sp>
        <p:nvSpPr>
          <p:cNvPr id="289" name="Google Shape;289;p42"/>
          <p:cNvSpPr/>
          <p:nvPr/>
        </p:nvSpPr>
        <p:spPr>
          <a:xfrm>
            <a:off x="423213" y="1217840"/>
            <a:ext cx="6285171" cy="329496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290" name="Google Shape;290;p42"/>
          <p:cNvSpPr txBox="1"/>
          <p:nvPr/>
        </p:nvSpPr>
        <p:spPr>
          <a:xfrm>
            <a:off x="423213" y="1016220"/>
            <a:ext cx="6297708" cy="314683"/>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Which aspects associated with research integrity are included in your institution’s training? (n=282)</a:t>
            </a:r>
            <a:endParaRPr sz="1100" b="0" i="0" u="none" strike="noStrike" cap="none" dirty="0">
              <a:solidFill>
                <a:srgbClr val="000000"/>
              </a:solidFill>
              <a:latin typeface="Calibri"/>
              <a:ea typeface="Calibri"/>
              <a:cs typeface="Calibri"/>
              <a:sym typeface="Calibri"/>
            </a:endParaRPr>
          </a:p>
        </p:txBody>
      </p:sp>
      <p:sp>
        <p:nvSpPr>
          <p:cNvPr id="7" name="Google Shape;240;p36">
            <a:extLst>
              <a:ext uri="{FF2B5EF4-FFF2-40B4-BE49-F238E27FC236}">
                <a16:creationId xmlns:a16="http://schemas.microsoft.com/office/drawing/2014/main" id="{B51C4491-431D-4EB6-904D-8571F1372E89}"/>
              </a:ext>
            </a:extLst>
          </p:cNvPr>
          <p:cNvSpPr txBox="1">
            <a:spLocks noGrp="1"/>
          </p:cNvSpPr>
          <p:nvPr>
            <p:ph type="body" idx="1"/>
          </p:nvPr>
        </p:nvSpPr>
        <p:spPr>
          <a:xfrm>
            <a:off x="6789906" y="1016220"/>
            <a:ext cx="1928644" cy="3567580"/>
          </a:xfrm>
          <a:prstGeom prst="rect">
            <a:avLst/>
          </a:prstGeom>
          <a:noFill/>
          <a:ln>
            <a:noFill/>
          </a:ln>
        </p:spPr>
        <p:txBody>
          <a:bodyPr spcFirstLastPara="1" wrap="square" lIns="0" tIns="0" rIns="0" bIns="0" anchor="t" anchorCtr="0">
            <a:noAutofit/>
          </a:bodyPr>
          <a:lstStyle/>
          <a:p>
            <a:pPr marL="72000" lvl="0" indent="0"/>
            <a:r>
              <a:rPr lang="en-GB" sz="1200" b="0" dirty="0">
                <a:solidFill>
                  <a:schemeClr val="accent2"/>
                </a:solidFill>
                <a:latin typeface="Calibri"/>
                <a:ea typeface="Calibri"/>
                <a:cs typeface="Calibri"/>
                <a:sym typeface="Calibri"/>
              </a:rPr>
              <a:t>Senior researchers were </a:t>
            </a:r>
            <a:r>
              <a:rPr lang="en-GB" sz="1200" b="0" i="1" dirty="0">
                <a:solidFill>
                  <a:schemeClr val="accent2"/>
                </a:solidFill>
                <a:latin typeface="Calibri"/>
                <a:ea typeface="Calibri"/>
                <a:cs typeface="Calibri"/>
                <a:sym typeface="Calibri"/>
              </a:rPr>
              <a:t>significantly</a:t>
            </a:r>
            <a:r>
              <a:rPr lang="en-GB" sz="1200" b="0" dirty="0">
                <a:solidFill>
                  <a:schemeClr val="accent2"/>
                </a:solidFill>
              </a:rPr>
              <a:t> more likely than mid- and early career researchers to have the following topics included in their research integrity training: </a:t>
            </a:r>
            <a:r>
              <a:rPr lang="en-GB" sz="1200" dirty="0">
                <a:solidFill>
                  <a:schemeClr val="accent2"/>
                </a:solidFill>
              </a:rPr>
              <a:t>the importance of research integrity, ethics approval, defining research integrity, understanding data privacy, and conflict of interest guidance. </a:t>
            </a:r>
          </a:p>
          <a:p>
            <a:pPr marL="72000" lvl="0" indent="0" algn="l" rtl="0">
              <a:lnSpc>
                <a:spcPct val="100000"/>
              </a:lnSpc>
              <a:spcBef>
                <a:spcPts val="0"/>
              </a:spcBef>
              <a:spcAft>
                <a:spcPts val="0"/>
              </a:spcAft>
              <a:buSzPts val="1500"/>
            </a:pPr>
            <a:endParaRPr lang="en-GB" sz="1200" b="0" dirty="0">
              <a:solidFill>
                <a:schemeClr val="accent2"/>
              </a:solidFill>
            </a:endParaRPr>
          </a:p>
          <a:p>
            <a:pPr marL="72000" lvl="0" indent="0" algn="l" rtl="0">
              <a:lnSpc>
                <a:spcPct val="100000"/>
              </a:lnSpc>
              <a:spcBef>
                <a:spcPts val="0"/>
              </a:spcBef>
              <a:spcAft>
                <a:spcPts val="0"/>
              </a:spcAft>
              <a:buSzPts val="1500"/>
            </a:pPr>
            <a:r>
              <a:rPr lang="en-GB" sz="1200" b="0" dirty="0">
                <a:solidFill>
                  <a:schemeClr val="accent2"/>
                </a:solidFill>
              </a:rPr>
              <a:t>However, mid- and early career researchers also indicated that these topics were sometimes included in the integrity trainings provided for them.</a:t>
            </a:r>
            <a:endParaRPr lang="en-GB" sz="1200" b="0" dirty="0">
              <a:latin typeface="Calibri"/>
              <a:ea typeface="Calibri"/>
              <a:cs typeface="Calibri"/>
              <a:sym typeface="Calibri"/>
            </a:endParaRPr>
          </a:p>
        </p:txBody>
      </p:sp>
      <p:graphicFrame>
        <p:nvGraphicFramePr>
          <p:cNvPr id="10" name="Google Shape;287;p42" descr="60279d1c-effa-4ecf-af91-b1e7e839dd92 Q4.9_ Which aspects associated with research integrity are included in your institution's training? (Please select all that apply) - Selected Choice">
            <a:extLst>
              <a:ext uri="{FF2B5EF4-FFF2-40B4-BE49-F238E27FC236}">
                <a16:creationId xmlns:a16="http://schemas.microsoft.com/office/drawing/2014/main" id="{90CEBA2F-BE65-4755-98F1-22D1A85C9991}"/>
              </a:ext>
            </a:extLst>
          </p:cNvPr>
          <p:cNvGraphicFramePr/>
          <p:nvPr>
            <p:extLst>
              <p:ext uri="{D42A27DB-BD31-4B8C-83A1-F6EECF244321}">
                <p14:modId xmlns:p14="http://schemas.microsoft.com/office/powerpoint/2010/main" val="870287548"/>
              </p:ext>
            </p:extLst>
          </p:nvPr>
        </p:nvGraphicFramePr>
        <p:xfrm>
          <a:off x="-179408" y="1261913"/>
          <a:ext cx="6807089" cy="3407363"/>
        </p:xfrm>
        <a:graphic>
          <a:graphicData uri="http://schemas.openxmlformats.org/drawingml/2006/chart">
            <c:chart xmlns:c="http://schemas.openxmlformats.org/drawingml/2006/chart" xmlns:r="http://schemas.openxmlformats.org/officeDocument/2006/relationships" r:id="rId3"/>
          </a:graphicData>
        </a:graphic>
      </p:graphicFrame>
      <p:sp>
        <p:nvSpPr>
          <p:cNvPr id="11" name="Google Shape;204;p6">
            <a:extLst>
              <a:ext uri="{FF2B5EF4-FFF2-40B4-BE49-F238E27FC236}">
                <a16:creationId xmlns:a16="http://schemas.microsoft.com/office/drawing/2014/main" id="{923EE440-3944-4AEA-A5EE-4BB0D2C52272}"/>
              </a:ext>
            </a:extLst>
          </p:cNvPr>
          <p:cNvSpPr txBox="1"/>
          <p:nvPr/>
        </p:nvSpPr>
        <p:spPr>
          <a:xfrm>
            <a:off x="425450" y="4500102"/>
            <a:ext cx="6271216" cy="318729"/>
          </a:xfrm>
          <a:prstGeom prst="rect">
            <a:avLst/>
          </a:prstGeom>
          <a:noFill/>
          <a:ln>
            <a:noFill/>
          </a:ln>
        </p:spPr>
        <p:txBody>
          <a:bodyPr spcFirstLastPara="1" wrap="square" lIns="0" tIns="0" rIns="0" bIns="0" anchor="t" anchorCtr="0">
            <a:noAutofit/>
          </a:bodyPr>
          <a:lstStyle/>
          <a:p>
            <a:pPr marR="0" lvl="0" algn="l" rtl="0">
              <a:lnSpc>
                <a:spcPct val="100000"/>
              </a:lnSpc>
              <a:spcBef>
                <a:spcPts val="0"/>
              </a:spcBef>
              <a:spcAft>
                <a:spcPts val="0"/>
              </a:spcAft>
              <a:buClr>
                <a:schemeClr val="dk1"/>
              </a:buClr>
              <a:buSzPts val="1500"/>
            </a:pPr>
            <a:r>
              <a:rPr lang="en-GB" sz="900" i="1" dirty="0">
                <a:latin typeface="Calibri" panose="020F0502020204030204" pitchFamily="34" charset="0"/>
                <a:ea typeface="Calibri" panose="020F0502020204030204" pitchFamily="34" charset="0"/>
                <a:cs typeface="Calibri" panose="020F0502020204030204" pitchFamily="34" charset="0"/>
              </a:rPr>
              <a:t>Please note, this question was only shown to those who answered “Yes” to the question “Have you undertaken training in research integrity as provided by your current institution?” on slide 11.</a:t>
            </a:r>
            <a:endParaRPr sz="900" i="1"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43"/>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Current desire for training focuses on data management, sharing &amp; copyright/licensing</a:t>
            </a:r>
            <a:endParaRPr sz="1800" dirty="0">
              <a:latin typeface="Calibri"/>
              <a:ea typeface="Calibri"/>
              <a:cs typeface="Calibri"/>
              <a:sym typeface="Calibri"/>
            </a:endParaRPr>
          </a:p>
        </p:txBody>
      </p:sp>
      <p:graphicFrame>
        <p:nvGraphicFramePr>
          <p:cNvPr id="296" name="Google Shape;296;p43" descr="60279d1c-effa-4ecf-af91-b1e7e839dd92 Q4.9_ Which aspects associated with research integrity are included in your institution's training? (Please select all that apply) - Selected Choice"/>
          <p:cNvGraphicFramePr/>
          <p:nvPr>
            <p:extLst>
              <p:ext uri="{D42A27DB-BD31-4B8C-83A1-F6EECF244321}">
                <p14:modId xmlns:p14="http://schemas.microsoft.com/office/powerpoint/2010/main" val="252056267"/>
              </p:ext>
            </p:extLst>
          </p:nvPr>
        </p:nvGraphicFramePr>
        <p:xfrm>
          <a:off x="337698" y="1232281"/>
          <a:ext cx="6285171" cy="3495362"/>
        </p:xfrm>
        <a:graphic>
          <a:graphicData uri="http://schemas.openxmlformats.org/drawingml/2006/chart">
            <c:chart xmlns:c="http://schemas.openxmlformats.org/drawingml/2006/chart" xmlns:r="http://schemas.openxmlformats.org/officeDocument/2006/relationships" r:id="rId3"/>
          </a:graphicData>
        </a:graphic>
      </p:graphicFrame>
      <p:sp>
        <p:nvSpPr>
          <p:cNvPr id="297" name="Google Shape;297;p43"/>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Topics desired from research integrity training</a:t>
            </a:r>
            <a:endParaRPr dirty="0"/>
          </a:p>
        </p:txBody>
      </p:sp>
      <p:sp>
        <p:nvSpPr>
          <p:cNvPr id="9" name="Google Shape;240;p36">
            <a:extLst>
              <a:ext uri="{FF2B5EF4-FFF2-40B4-BE49-F238E27FC236}">
                <a16:creationId xmlns:a16="http://schemas.microsoft.com/office/drawing/2014/main" id="{35EDBE78-FE9B-4AE3-8A82-CAF289887AD5}"/>
              </a:ext>
            </a:extLst>
          </p:cNvPr>
          <p:cNvSpPr txBox="1">
            <a:spLocks noGrp="1"/>
          </p:cNvSpPr>
          <p:nvPr>
            <p:ph type="body" idx="1"/>
          </p:nvPr>
        </p:nvSpPr>
        <p:spPr>
          <a:xfrm>
            <a:off x="6806436" y="1016220"/>
            <a:ext cx="1884198" cy="3567580"/>
          </a:xfrm>
          <a:prstGeom prst="rect">
            <a:avLst/>
          </a:prstGeom>
          <a:noFill/>
          <a:ln>
            <a:noFill/>
          </a:ln>
        </p:spPr>
        <p:txBody>
          <a:bodyPr spcFirstLastPara="1" wrap="square" lIns="0" tIns="0" rIns="0" bIns="0" anchor="t" anchorCtr="0">
            <a:noAutofit/>
          </a:bodyPr>
          <a:lstStyle/>
          <a:p>
            <a:pPr marL="72000" lvl="0" indent="0" algn="l" rtl="0">
              <a:lnSpc>
                <a:spcPct val="100000"/>
              </a:lnSpc>
              <a:spcBef>
                <a:spcPts val="0"/>
              </a:spcBef>
              <a:spcAft>
                <a:spcPts val="0"/>
              </a:spcAft>
              <a:buSzPts val="1500"/>
            </a:pPr>
            <a:r>
              <a:rPr lang="en-GB" sz="1200" b="0" dirty="0">
                <a:solidFill>
                  <a:schemeClr val="accent2"/>
                </a:solidFill>
                <a:latin typeface="Calibri"/>
                <a:ea typeface="Calibri"/>
                <a:cs typeface="Calibri"/>
                <a:sym typeface="Calibri"/>
              </a:rPr>
              <a:t>Senior researchers were </a:t>
            </a:r>
            <a:r>
              <a:rPr lang="en-GB" sz="1200" b="0" i="1" dirty="0">
                <a:solidFill>
                  <a:schemeClr val="accent2"/>
                </a:solidFill>
                <a:latin typeface="Calibri"/>
                <a:ea typeface="Calibri"/>
                <a:cs typeface="Calibri"/>
                <a:sym typeface="Calibri"/>
              </a:rPr>
              <a:t>significantly more likely </a:t>
            </a:r>
            <a:r>
              <a:rPr lang="en-GB" sz="1200" b="0" dirty="0">
                <a:solidFill>
                  <a:schemeClr val="accent2"/>
                </a:solidFill>
              </a:rPr>
              <a:t>than mid- and early career researcher to feel </a:t>
            </a:r>
            <a:r>
              <a:rPr lang="en-GB" sz="1200" b="0" dirty="0">
                <a:solidFill>
                  <a:schemeClr val="accent2"/>
                </a:solidFill>
                <a:latin typeface="Calibri"/>
                <a:ea typeface="Calibri"/>
                <a:cs typeface="Calibri"/>
                <a:sym typeface="Calibri"/>
              </a:rPr>
              <a:t>that they would benefit from training on </a:t>
            </a:r>
            <a:r>
              <a:rPr lang="en-GB" sz="1200" dirty="0">
                <a:solidFill>
                  <a:schemeClr val="accent2"/>
                </a:solidFill>
                <a:latin typeface="Calibri"/>
                <a:ea typeface="Calibri"/>
                <a:cs typeface="Calibri"/>
                <a:sym typeface="Calibri"/>
              </a:rPr>
              <a:t>Appropriate repositories for deposition of data</a:t>
            </a:r>
            <a:r>
              <a:rPr lang="en-GB" sz="1200" b="0" dirty="0">
                <a:solidFill>
                  <a:schemeClr val="accent2"/>
                </a:solidFill>
                <a:latin typeface="Calibri"/>
                <a:ea typeface="Calibri"/>
                <a:cs typeface="Calibri"/>
                <a:sym typeface="Calibri"/>
              </a:rPr>
              <a:t>.</a:t>
            </a:r>
          </a:p>
          <a:p>
            <a:pPr marL="72000" lvl="0" indent="0" algn="l" rtl="0">
              <a:lnSpc>
                <a:spcPct val="100000"/>
              </a:lnSpc>
              <a:spcBef>
                <a:spcPts val="0"/>
              </a:spcBef>
              <a:spcAft>
                <a:spcPts val="0"/>
              </a:spcAft>
              <a:buSzPts val="1500"/>
            </a:pPr>
            <a:endParaRPr lang="en-GB" sz="1200" b="0" dirty="0">
              <a:solidFill>
                <a:schemeClr val="accent2"/>
              </a:solidFill>
            </a:endParaRPr>
          </a:p>
          <a:p>
            <a:pPr marL="72000" lvl="0" indent="0" algn="l" rtl="0">
              <a:lnSpc>
                <a:spcPct val="100000"/>
              </a:lnSpc>
              <a:spcBef>
                <a:spcPts val="0"/>
              </a:spcBef>
              <a:spcAft>
                <a:spcPts val="0"/>
              </a:spcAft>
              <a:buSzPts val="1500"/>
            </a:pPr>
            <a:r>
              <a:rPr lang="en-GB" sz="1200" b="0" dirty="0">
                <a:solidFill>
                  <a:schemeClr val="accent2"/>
                </a:solidFill>
                <a:latin typeface="Calibri"/>
                <a:ea typeface="Calibri"/>
                <a:cs typeface="Calibri"/>
                <a:sym typeface="Calibri"/>
              </a:rPr>
              <a:t>And researchers in the Computer Science and Engineering field were </a:t>
            </a:r>
            <a:r>
              <a:rPr lang="en-GB" sz="1200" b="0" i="1" dirty="0">
                <a:solidFill>
                  <a:schemeClr val="accent2"/>
                </a:solidFill>
                <a:latin typeface="Calibri"/>
                <a:ea typeface="Calibri"/>
                <a:cs typeface="Calibri"/>
                <a:sym typeface="Calibri"/>
              </a:rPr>
              <a:t>significantly more likely </a:t>
            </a:r>
            <a:r>
              <a:rPr lang="en-GB" sz="1200" b="0" dirty="0">
                <a:solidFill>
                  <a:schemeClr val="accent2"/>
                </a:solidFill>
                <a:latin typeface="Calibri"/>
                <a:ea typeface="Calibri"/>
                <a:cs typeface="Calibri"/>
                <a:sym typeface="Calibri"/>
              </a:rPr>
              <a:t>than researchers in other fields to feel like they needed training on </a:t>
            </a:r>
            <a:r>
              <a:rPr lang="en-GB" sz="1200" dirty="0">
                <a:solidFill>
                  <a:schemeClr val="accent2"/>
                </a:solidFill>
                <a:latin typeface="Calibri"/>
                <a:ea typeface="Calibri"/>
                <a:cs typeface="Calibri"/>
                <a:sym typeface="Calibri"/>
              </a:rPr>
              <a:t>Inclusion of positive or negative controls</a:t>
            </a:r>
            <a:r>
              <a:rPr lang="en-GB" sz="1200" b="0" dirty="0">
                <a:solidFill>
                  <a:schemeClr val="accent2"/>
                </a:solidFill>
                <a:latin typeface="Calibri"/>
                <a:ea typeface="Calibri"/>
                <a:cs typeface="Calibri"/>
                <a:sym typeface="Calibri"/>
              </a:rPr>
              <a:t>.  </a:t>
            </a:r>
            <a:endParaRPr sz="1200" dirty="0">
              <a:solidFill>
                <a:schemeClr val="accent2"/>
              </a:solidFill>
              <a:latin typeface="Calibri"/>
              <a:ea typeface="Calibri"/>
              <a:cs typeface="Calibri"/>
              <a:sym typeface="Calibri"/>
            </a:endParaRPr>
          </a:p>
        </p:txBody>
      </p:sp>
      <p:sp>
        <p:nvSpPr>
          <p:cNvPr id="10" name="Google Shape;289;p42">
            <a:extLst>
              <a:ext uri="{FF2B5EF4-FFF2-40B4-BE49-F238E27FC236}">
                <a16:creationId xmlns:a16="http://schemas.microsoft.com/office/drawing/2014/main" id="{CD03D62E-6C6F-45C2-A499-F57ECAA1BB63}"/>
              </a:ext>
            </a:extLst>
          </p:cNvPr>
          <p:cNvSpPr/>
          <p:nvPr/>
        </p:nvSpPr>
        <p:spPr>
          <a:xfrm>
            <a:off x="423213" y="1217841"/>
            <a:ext cx="6285171" cy="3495362"/>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11" name="Google Shape;290;p42">
            <a:extLst>
              <a:ext uri="{FF2B5EF4-FFF2-40B4-BE49-F238E27FC236}">
                <a16:creationId xmlns:a16="http://schemas.microsoft.com/office/drawing/2014/main" id="{A009578D-1A25-49F3-A6B9-A5DFD63D2CAF}"/>
              </a:ext>
            </a:extLst>
          </p:cNvPr>
          <p:cNvSpPr txBox="1"/>
          <p:nvPr/>
        </p:nvSpPr>
        <p:spPr>
          <a:xfrm>
            <a:off x="423213" y="1016220"/>
            <a:ext cx="6297708" cy="314683"/>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Which of the following topics in RI do you feel you would benefit from further training in? (n=676)</a:t>
            </a:r>
            <a:endParaRPr lang="en-GB" sz="1100" b="0" i="0" u="none" strike="noStrike" cap="none" dirty="0">
              <a:solidFill>
                <a:srgbClr val="000000"/>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4"/>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GB" sz="1800" dirty="0">
                <a:latin typeface="Calibri"/>
                <a:ea typeface="Calibri"/>
                <a:cs typeface="Calibri"/>
                <a:sym typeface="Calibri"/>
              </a:rPr>
              <a:t>Cross-plot of training topics provided and training topics needs identify key institutional training development areas</a:t>
            </a:r>
            <a:endParaRPr sz="1800" dirty="0">
              <a:latin typeface="Calibri"/>
              <a:ea typeface="Calibri"/>
              <a:cs typeface="Calibri"/>
              <a:sym typeface="Calibri"/>
            </a:endParaRPr>
          </a:p>
        </p:txBody>
      </p:sp>
      <p:graphicFrame>
        <p:nvGraphicFramePr>
          <p:cNvPr id="305" name="Google Shape;305;p44"/>
          <p:cNvGraphicFramePr/>
          <p:nvPr>
            <p:extLst>
              <p:ext uri="{D42A27DB-BD31-4B8C-83A1-F6EECF244321}">
                <p14:modId xmlns:p14="http://schemas.microsoft.com/office/powerpoint/2010/main" val="214860387"/>
              </p:ext>
            </p:extLst>
          </p:nvPr>
        </p:nvGraphicFramePr>
        <p:xfrm>
          <a:off x="260350" y="1077519"/>
          <a:ext cx="8373288" cy="3643638"/>
        </p:xfrm>
        <a:graphic>
          <a:graphicData uri="http://schemas.openxmlformats.org/drawingml/2006/chart">
            <c:chart xmlns:c="http://schemas.openxmlformats.org/drawingml/2006/chart" xmlns:r="http://schemas.openxmlformats.org/officeDocument/2006/relationships" r:id="rId3"/>
          </a:graphicData>
        </a:graphic>
      </p:graphicFrame>
      <p:sp>
        <p:nvSpPr>
          <p:cNvPr id="306" name="Google Shape;306;p44"/>
          <p:cNvSpPr txBox="1"/>
          <p:nvPr/>
        </p:nvSpPr>
        <p:spPr>
          <a:xfrm>
            <a:off x="7346949" y="971550"/>
            <a:ext cx="1371601" cy="457200"/>
          </a:xfrm>
          <a:prstGeom prst="rect">
            <a:avLst/>
          </a:prstGeom>
          <a:solidFill>
            <a:schemeClr val="lt1"/>
          </a:solidFill>
          <a:ln w="38100" cap="flat" cmpd="sng">
            <a:solidFill>
              <a:srgbClr val="00B05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dirty="0">
                <a:solidFill>
                  <a:schemeClr val="dk1"/>
                </a:solidFill>
                <a:latin typeface="Calibri"/>
                <a:ea typeface="Calibri"/>
                <a:cs typeface="Calibri"/>
                <a:sym typeface="Calibri"/>
              </a:rPr>
              <a:t>Most desired and </a:t>
            </a:r>
            <a:endParaRPr sz="14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r>
              <a:rPr lang="en-GB" sz="1100" b="0" i="0" u="none" strike="noStrike" cap="none" dirty="0">
                <a:solidFill>
                  <a:schemeClr val="dk1"/>
                </a:solidFill>
                <a:latin typeface="Calibri"/>
                <a:ea typeface="Calibri"/>
                <a:cs typeface="Calibri"/>
                <a:sym typeface="Calibri"/>
              </a:rPr>
              <a:t>least provision</a:t>
            </a:r>
            <a:endParaRPr sz="11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81773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16" name="Google Shape;304;p44">
            <a:extLst>
              <a:ext uri="{FF2B5EF4-FFF2-40B4-BE49-F238E27FC236}">
                <a16:creationId xmlns:a16="http://schemas.microsoft.com/office/drawing/2014/main" id="{3960CEF4-EB74-4AB1-9DEE-A0A2243A0D2A}"/>
              </a:ext>
            </a:extLst>
          </p:cNvPr>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GB" sz="1800" dirty="0">
                <a:latin typeface="Calibri"/>
                <a:ea typeface="Calibri"/>
                <a:cs typeface="Calibri"/>
                <a:sym typeface="Calibri"/>
              </a:rPr>
              <a:t>Senior researchers’ cross-plot of training topics provided and training topics needs</a:t>
            </a:r>
            <a:endParaRPr sz="1800" dirty="0">
              <a:latin typeface="Calibri"/>
              <a:ea typeface="Calibri"/>
              <a:cs typeface="Calibri"/>
              <a:sym typeface="Calibri"/>
            </a:endParaRPr>
          </a:p>
        </p:txBody>
      </p:sp>
      <p:sp>
        <p:nvSpPr>
          <p:cNvPr id="17" name="Google Shape;288;p42">
            <a:extLst>
              <a:ext uri="{FF2B5EF4-FFF2-40B4-BE49-F238E27FC236}">
                <a16:creationId xmlns:a16="http://schemas.microsoft.com/office/drawing/2014/main" id="{F2F1A905-9994-4C24-A469-F8AF84E3D4BB}"/>
              </a:ext>
            </a:extLst>
          </p:cNvPr>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a:buClr>
                <a:schemeClr val="dk1"/>
              </a:buClr>
              <a:buSzPts val="1500"/>
            </a:pPr>
            <a:r>
              <a:rPr lang="en-GB" sz="1500" b="1" i="0" u="none" strike="noStrike" cap="none" dirty="0">
                <a:solidFill>
                  <a:schemeClr val="accent1"/>
                </a:solidFill>
                <a:latin typeface="Calibri"/>
                <a:ea typeface="Calibri"/>
                <a:cs typeface="Calibri"/>
                <a:sym typeface="Calibri"/>
              </a:rPr>
              <a:t>Topics covered in research integrity training </a:t>
            </a:r>
            <a:r>
              <a:rPr lang="en-GB" sz="1400" b="1" i="0" u="none" strike="noStrike" cap="none" dirty="0">
                <a:solidFill>
                  <a:schemeClr val="accent1"/>
                </a:solidFill>
                <a:latin typeface="Calibri"/>
                <a:ea typeface="Calibri"/>
                <a:cs typeface="Calibri"/>
                <a:sym typeface="Calibri"/>
              </a:rPr>
              <a:t>versus topics desired by seniority group</a:t>
            </a:r>
            <a:endParaRPr lang="en-GB" dirty="0"/>
          </a:p>
        </p:txBody>
      </p:sp>
      <p:graphicFrame>
        <p:nvGraphicFramePr>
          <p:cNvPr id="6" name="Google Shape;305;p44">
            <a:extLst>
              <a:ext uri="{FF2B5EF4-FFF2-40B4-BE49-F238E27FC236}">
                <a16:creationId xmlns:a16="http://schemas.microsoft.com/office/drawing/2014/main" id="{F79EFD93-DB4F-424D-BE92-F8093279E74A}"/>
              </a:ext>
            </a:extLst>
          </p:cNvPr>
          <p:cNvGraphicFramePr/>
          <p:nvPr>
            <p:extLst>
              <p:ext uri="{D42A27DB-BD31-4B8C-83A1-F6EECF244321}">
                <p14:modId xmlns:p14="http://schemas.microsoft.com/office/powerpoint/2010/main" val="3340398756"/>
              </p:ext>
            </p:extLst>
          </p:nvPr>
        </p:nvGraphicFramePr>
        <p:xfrm>
          <a:off x="260350" y="1077519"/>
          <a:ext cx="8373288" cy="3643638"/>
        </p:xfrm>
        <a:graphic>
          <a:graphicData uri="http://schemas.openxmlformats.org/drawingml/2006/chart">
            <c:chart xmlns:c="http://schemas.openxmlformats.org/drawingml/2006/chart" xmlns:r="http://schemas.openxmlformats.org/officeDocument/2006/relationships" r:id="rId3"/>
          </a:graphicData>
        </a:graphic>
      </p:graphicFrame>
      <p:sp>
        <p:nvSpPr>
          <p:cNvPr id="7" name="Google Shape;306;p44">
            <a:extLst>
              <a:ext uri="{FF2B5EF4-FFF2-40B4-BE49-F238E27FC236}">
                <a16:creationId xmlns:a16="http://schemas.microsoft.com/office/drawing/2014/main" id="{C6908D6A-00BC-4C63-9EB3-95FED245C9D3}"/>
              </a:ext>
            </a:extLst>
          </p:cNvPr>
          <p:cNvSpPr txBox="1"/>
          <p:nvPr/>
        </p:nvSpPr>
        <p:spPr>
          <a:xfrm>
            <a:off x="7346949" y="971550"/>
            <a:ext cx="1371601" cy="457200"/>
          </a:xfrm>
          <a:prstGeom prst="rect">
            <a:avLst/>
          </a:prstGeom>
          <a:solidFill>
            <a:schemeClr val="lt1"/>
          </a:solidFill>
          <a:ln w="38100" cap="flat" cmpd="sng">
            <a:solidFill>
              <a:srgbClr val="00B05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dirty="0">
                <a:solidFill>
                  <a:schemeClr val="dk1"/>
                </a:solidFill>
                <a:latin typeface="Calibri"/>
                <a:ea typeface="Calibri"/>
                <a:cs typeface="Calibri"/>
                <a:sym typeface="Calibri"/>
              </a:rPr>
              <a:t>Most desired and </a:t>
            </a:r>
            <a:endParaRPr sz="14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r>
              <a:rPr lang="en-GB" sz="1100" b="0" i="0" u="none" strike="noStrike" cap="none" dirty="0">
                <a:solidFill>
                  <a:schemeClr val="dk1"/>
                </a:solidFill>
                <a:latin typeface="Calibri"/>
                <a:ea typeface="Calibri"/>
                <a:cs typeface="Calibri"/>
                <a:sym typeface="Calibri"/>
              </a:rPr>
              <a:t>least provision</a:t>
            </a:r>
            <a:endParaRPr sz="11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29037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4"/>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GB" sz="1800" dirty="0">
                <a:latin typeface="Calibri"/>
                <a:ea typeface="Calibri"/>
                <a:cs typeface="Calibri"/>
                <a:sym typeface="Calibri"/>
              </a:rPr>
              <a:t>Mid-career researchers’ cross-plot of training topics provided and training topics needs</a:t>
            </a:r>
            <a:endParaRPr sz="1800" dirty="0">
              <a:latin typeface="Calibri"/>
              <a:ea typeface="Calibri"/>
              <a:cs typeface="Calibri"/>
              <a:sym typeface="Calibri"/>
            </a:endParaRPr>
          </a:p>
        </p:txBody>
      </p:sp>
      <p:sp>
        <p:nvSpPr>
          <p:cNvPr id="5" name="Google Shape;288;p42">
            <a:extLst>
              <a:ext uri="{FF2B5EF4-FFF2-40B4-BE49-F238E27FC236}">
                <a16:creationId xmlns:a16="http://schemas.microsoft.com/office/drawing/2014/main" id="{E3400AD1-25F1-4ACA-9D25-6CF3B5D4AF86}"/>
              </a:ext>
            </a:extLst>
          </p:cNvPr>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a:buClr>
                <a:schemeClr val="dk1"/>
              </a:buClr>
              <a:buSzPts val="1500"/>
            </a:pPr>
            <a:r>
              <a:rPr lang="en-GB" sz="1500" b="1" i="0" u="none" strike="noStrike" cap="none" dirty="0">
                <a:solidFill>
                  <a:schemeClr val="accent1"/>
                </a:solidFill>
                <a:latin typeface="Calibri"/>
                <a:ea typeface="Calibri"/>
                <a:cs typeface="Calibri"/>
                <a:sym typeface="Calibri"/>
              </a:rPr>
              <a:t>Topics covered in research integrity training </a:t>
            </a:r>
            <a:r>
              <a:rPr lang="en-GB" sz="1400" b="1" i="0" u="none" strike="noStrike" cap="none" dirty="0">
                <a:solidFill>
                  <a:schemeClr val="accent1"/>
                </a:solidFill>
                <a:latin typeface="Calibri"/>
                <a:ea typeface="Calibri"/>
                <a:cs typeface="Calibri"/>
                <a:sym typeface="Calibri"/>
              </a:rPr>
              <a:t>versus topics desired by seniority group</a:t>
            </a:r>
            <a:endParaRPr lang="en-GB" dirty="0"/>
          </a:p>
        </p:txBody>
      </p:sp>
      <p:graphicFrame>
        <p:nvGraphicFramePr>
          <p:cNvPr id="7" name="Google Shape;305;p44">
            <a:extLst>
              <a:ext uri="{FF2B5EF4-FFF2-40B4-BE49-F238E27FC236}">
                <a16:creationId xmlns:a16="http://schemas.microsoft.com/office/drawing/2014/main" id="{2A7FBEC9-2E90-4A47-8F33-CC847CE9B873}"/>
              </a:ext>
            </a:extLst>
          </p:cNvPr>
          <p:cNvGraphicFramePr/>
          <p:nvPr>
            <p:extLst>
              <p:ext uri="{D42A27DB-BD31-4B8C-83A1-F6EECF244321}">
                <p14:modId xmlns:p14="http://schemas.microsoft.com/office/powerpoint/2010/main" val="2123124930"/>
              </p:ext>
            </p:extLst>
          </p:nvPr>
        </p:nvGraphicFramePr>
        <p:xfrm>
          <a:off x="334186" y="1077519"/>
          <a:ext cx="8299450" cy="3643638"/>
        </p:xfrm>
        <a:graphic>
          <a:graphicData uri="http://schemas.openxmlformats.org/drawingml/2006/chart">
            <c:chart xmlns:c="http://schemas.openxmlformats.org/drawingml/2006/chart" xmlns:r="http://schemas.openxmlformats.org/officeDocument/2006/relationships" r:id="rId3"/>
          </a:graphicData>
        </a:graphic>
      </p:graphicFrame>
      <p:sp>
        <p:nvSpPr>
          <p:cNvPr id="8" name="Google Shape;306;p44">
            <a:extLst>
              <a:ext uri="{FF2B5EF4-FFF2-40B4-BE49-F238E27FC236}">
                <a16:creationId xmlns:a16="http://schemas.microsoft.com/office/drawing/2014/main" id="{D01486B5-98A2-47A6-BECD-93929AFC5061}"/>
              </a:ext>
            </a:extLst>
          </p:cNvPr>
          <p:cNvSpPr txBox="1"/>
          <p:nvPr/>
        </p:nvSpPr>
        <p:spPr>
          <a:xfrm>
            <a:off x="7346949" y="971550"/>
            <a:ext cx="1371601" cy="457200"/>
          </a:xfrm>
          <a:prstGeom prst="rect">
            <a:avLst/>
          </a:prstGeom>
          <a:solidFill>
            <a:schemeClr val="lt1"/>
          </a:solidFill>
          <a:ln w="38100" cap="flat" cmpd="sng">
            <a:solidFill>
              <a:srgbClr val="00B05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dirty="0">
                <a:solidFill>
                  <a:schemeClr val="dk1"/>
                </a:solidFill>
                <a:latin typeface="Calibri"/>
                <a:ea typeface="Calibri"/>
                <a:cs typeface="Calibri"/>
                <a:sym typeface="Calibri"/>
              </a:rPr>
              <a:t>Most desired and </a:t>
            </a:r>
            <a:endParaRPr sz="14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r>
              <a:rPr lang="en-GB" sz="1100" b="0" i="0" u="none" strike="noStrike" cap="none" dirty="0">
                <a:solidFill>
                  <a:schemeClr val="dk1"/>
                </a:solidFill>
                <a:latin typeface="Calibri"/>
                <a:ea typeface="Calibri"/>
                <a:cs typeface="Calibri"/>
                <a:sym typeface="Calibri"/>
              </a:rPr>
              <a:t>least provision</a:t>
            </a:r>
            <a:endParaRPr sz="11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13770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4"/>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800"/>
              <a:buNone/>
            </a:pPr>
            <a:r>
              <a:rPr lang="en-GB" sz="1800" dirty="0">
                <a:latin typeface="Calibri"/>
                <a:ea typeface="Calibri"/>
                <a:cs typeface="Calibri"/>
                <a:sym typeface="Calibri"/>
              </a:rPr>
              <a:t>Early career researchers’ cross-plot of training topics provided and training topics needs</a:t>
            </a:r>
            <a:endParaRPr sz="1800" dirty="0">
              <a:latin typeface="Calibri"/>
              <a:ea typeface="Calibri"/>
              <a:cs typeface="Calibri"/>
              <a:sym typeface="Calibri"/>
            </a:endParaRPr>
          </a:p>
        </p:txBody>
      </p:sp>
      <p:sp>
        <p:nvSpPr>
          <p:cNvPr id="5" name="Google Shape;288;p42">
            <a:extLst>
              <a:ext uri="{FF2B5EF4-FFF2-40B4-BE49-F238E27FC236}">
                <a16:creationId xmlns:a16="http://schemas.microsoft.com/office/drawing/2014/main" id="{84EAA1F7-E112-4B15-800A-C03AD37C2BB2}"/>
              </a:ext>
            </a:extLst>
          </p:cNvPr>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a:buClr>
                <a:schemeClr val="dk1"/>
              </a:buClr>
              <a:buSzPts val="1500"/>
            </a:pPr>
            <a:r>
              <a:rPr lang="en-GB" sz="1500" b="1" i="0" u="none" strike="noStrike" cap="none" dirty="0">
                <a:solidFill>
                  <a:schemeClr val="accent1"/>
                </a:solidFill>
                <a:latin typeface="Calibri"/>
                <a:ea typeface="Calibri"/>
                <a:cs typeface="Calibri"/>
                <a:sym typeface="Calibri"/>
              </a:rPr>
              <a:t>Topics covered in research integrity training </a:t>
            </a:r>
            <a:r>
              <a:rPr lang="en-GB" sz="1400" b="1" i="0" u="none" strike="noStrike" cap="none" dirty="0">
                <a:solidFill>
                  <a:schemeClr val="accent1"/>
                </a:solidFill>
                <a:latin typeface="Calibri"/>
                <a:ea typeface="Calibri"/>
                <a:cs typeface="Calibri"/>
                <a:sym typeface="Calibri"/>
              </a:rPr>
              <a:t>versus topics desired by seniority group</a:t>
            </a:r>
            <a:endParaRPr lang="en-GB" dirty="0"/>
          </a:p>
        </p:txBody>
      </p:sp>
      <p:graphicFrame>
        <p:nvGraphicFramePr>
          <p:cNvPr id="7" name="Google Shape;305;p44">
            <a:extLst>
              <a:ext uri="{FF2B5EF4-FFF2-40B4-BE49-F238E27FC236}">
                <a16:creationId xmlns:a16="http://schemas.microsoft.com/office/drawing/2014/main" id="{53B99CFD-170F-4139-8914-1F8BEA8575C1}"/>
              </a:ext>
            </a:extLst>
          </p:cNvPr>
          <p:cNvGraphicFramePr/>
          <p:nvPr>
            <p:extLst>
              <p:ext uri="{D42A27DB-BD31-4B8C-83A1-F6EECF244321}">
                <p14:modId xmlns:p14="http://schemas.microsoft.com/office/powerpoint/2010/main" val="813775920"/>
              </p:ext>
            </p:extLst>
          </p:nvPr>
        </p:nvGraphicFramePr>
        <p:xfrm>
          <a:off x="260350" y="1077519"/>
          <a:ext cx="8373288" cy="3643638"/>
        </p:xfrm>
        <a:graphic>
          <a:graphicData uri="http://schemas.openxmlformats.org/drawingml/2006/chart">
            <c:chart xmlns:c="http://schemas.openxmlformats.org/drawingml/2006/chart" xmlns:r="http://schemas.openxmlformats.org/officeDocument/2006/relationships" r:id="rId3"/>
          </a:graphicData>
        </a:graphic>
      </p:graphicFrame>
      <p:sp>
        <p:nvSpPr>
          <p:cNvPr id="8" name="Google Shape;306;p44">
            <a:extLst>
              <a:ext uri="{FF2B5EF4-FFF2-40B4-BE49-F238E27FC236}">
                <a16:creationId xmlns:a16="http://schemas.microsoft.com/office/drawing/2014/main" id="{5016F8F3-779B-4459-B73C-64260AC7A3BD}"/>
              </a:ext>
            </a:extLst>
          </p:cNvPr>
          <p:cNvSpPr txBox="1"/>
          <p:nvPr/>
        </p:nvSpPr>
        <p:spPr>
          <a:xfrm>
            <a:off x="7346949" y="971550"/>
            <a:ext cx="1371601" cy="457200"/>
          </a:xfrm>
          <a:prstGeom prst="rect">
            <a:avLst/>
          </a:prstGeom>
          <a:solidFill>
            <a:schemeClr val="lt1"/>
          </a:solidFill>
          <a:ln w="38100" cap="flat" cmpd="sng">
            <a:solidFill>
              <a:srgbClr val="00B05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100" b="0" i="0" u="none" strike="noStrike" cap="none" dirty="0">
                <a:solidFill>
                  <a:schemeClr val="dk1"/>
                </a:solidFill>
                <a:latin typeface="Calibri"/>
                <a:ea typeface="Calibri"/>
                <a:cs typeface="Calibri"/>
                <a:sym typeface="Calibri"/>
              </a:rPr>
              <a:t>Most desired and </a:t>
            </a:r>
            <a:endParaRPr sz="1400" b="0" i="0" u="none" strike="noStrike" cap="none" dirty="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r>
              <a:rPr lang="en-GB" sz="1100" b="0" i="0" u="none" strike="noStrike" cap="none" dirty="0">
                <a:solidFill>
                  <a:schemeClr val="dk1"/>
                </a:solidFill>
                <a:latin typeface="Calibri"/>
                <a:ea typeface="Calibri"/>
                <a:cs typeface="Calibri"/>
                <a:sym typeface="Calibri"/>
              </a:rPr>
              <a:t>least provision</a:t>
            </a:r>
            <a:endParaRPr sz="11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39232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90"/>
          <p:cNvSpPr txBox="1">
            <a:spLocks noGrp="1"/>
          </p:cNvSpPr>
          <p:nvPr>
            <p:ph type="body" idx="1"/>
          </p:nvPr>
        </p:nvSpPr>
        <p:spPr>
          <a:xfrm>
            <a:off x="853899" y="1030889"/>
            <a:ext cx="2260600" cy="1354217"/>
          </a:xfrm>
          <a:prstGeom prst="rect">
            <a:avLst/>
          </a:prstGeom>
          <a:noFill/>
          <a:ln>
            <a:noFill/>
          </a:ln>
        </p:spPr>
        <p:txBody>
          <a:bodyPr spcFirstLastPara="1" wrap="square" lIns="0" tIns="0" rIns="0" bIns="0" anchor="b" anchorCtr="0">
            <a:noAutofit/>
          </a:bodyPr>
          <a:lstStyle/>
          <a:p>
            <a:pPr marL="457200" lvl="0" indent="-228600" algn="l" rtl="0">
              <a:lnSpc>
                <a:spcPct val="100000"/>
              </a:lnSpc>
              <a:spcBef>
                <a:spcPts val="0"/>
              </a:spcBef>
              <a:spcAft>
                <a:spcPts val="0"/>
              </a:spcAft>
              <a:buSzPts val="8800"/>
              <a:buNone/>
            </a:pPr>
            <a:r>
              <a:rPr lang="en-GB" dirty="0"/>
              <a:t>5.0</a:t>
            </a:r>
            <a:endParaRPr dirty="0"/>
          </a:p>
        </p:txBody>
      </p:sp>
      <p:sp>
        <p:nvSpPr>
          <p:cNvPr id="312" name="Google Shape;312;p90"/>
          <p:cNvSpPr txBox="1">
            <a:spLocks noGrp="1"/>
          </p:cNvSpPr>
          <p:nvPr>
            <p:ph type="title"/>
          </p:nvPr>
        </p:nvSpPr>
        <p:spPr>
          <a:xfrm>
            <a:off x="910732" y="2342750"/>
            <a:ext cx="2962689" cy="8116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2100"/>
              <a:buFont typeface="Calibri"/>
              <a:buNone/>
            </a:pPr>
            <a:r>
              <a:rPr lang="en-GB" sz="2000" dirty="0"/>
              <a:t>Current training efficacy</a:t>
            </a:r>
            <a:br>
              <a:rPr lang="en-GB" sz="2000" dirty="0"/>
            </a:b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46"/>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Researchers from the Humanities field feel the greatest problem with research integrity</a:t>
            </a:r>
            <a:endParaRPr sz="1800" dirty="0">
              <a:latin typeface="Calibri"/>
              <a:ea typeface="Calibri"/>
              <a:cs typeface="Calibri"/>
              <a:sym typeface="Calibri"/>
            </a:endParaRPr>
          </a:p>
        </p:txBody>
      </p:sp>
      <p:sp>
        <p:nvSpPr>
          <p:cNvPr id="318" name="Google Shape;318;p46"/>
          <p:cNvSpPr txBox="1"/>
          <p:nvPr/>
        </p:nvSpPr>
        <p:spPr>
          <a:xfrm>
            <a:off x="1008818" y="1054261"/>
            <a:ext cx="7200000" cy="483960"/>
          </a:xfrm>
          <a:prstGeom prst="rect">
            <a:avLst/>
          </a:prstGeom>
          <a:solidFill>
            <a:schemeClr val="dk1"/>
          </a:solidFill>
          <a:ln w="25400" cap="flat" cmpd="sng">
            <a:solidFill>
              <a:srgbClr val="002436"/>
            </a:solidFill>
            <a:prstDash val="solid"/>
            <a:round/>
            <a:headEnd type="none" w="sm" len="sm"/>
            <a:tailEnd type="none" w="sm" len="sm"/>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To what extent do you agree/disagree that researchers within your field are using "honest and verifiable methods in proposing, performing, and evaluating research and reporting research results"?  (n=739)</a:t>
            </a:r>
            <a:endParaRPr dirty="0"/>
          </a:p>
        </p:txBody>
      </p:sp>
      <p:graphicFrame>
        <p:nvGraphicFramePr>
          <p:cNvPr id="319" name="Google Shape;319;p46" descr="e10368df-5d3f-4c1c-bda2-18e3f1b8b978 Q3.8 To what extent do you agree/disagree that researchers within your field are using &quot;honest and verifiable methods in proposing, performing, and evaluating research and reporting research results&quot;? by Q2.5 Research Field"/>
          <p:cNvGraphicFramePr/>
          <p:nvPr>
            <p:extLst>
              <p:ext uri="{D42A27DB-BD31-4B8C-83A1-F6EECF244321}">
                <p14:modId xmlns:p14="http://schemas.microsoft.com/office/powerpoint/2010/main" val="2233151444"/>
              </p:ext>
            </p:extLst>
          </p:nvPr>
        </p:nvGraphicFramePr>
        <p:xfrm>
          <a:off x="1094546" y="1593057"/>
          <a:ext cx="6995886" cy="3031332"/>
        </p:xfrm>
        <a:graphic>
          <a:graphicData uri="http://schemas.openxmlformats.org/drawingml/2006/chart">
            <c:chart xmlns:c="http://schemas.openxmlformats.org/drawingml/2006/chart" xmlns:r="http://schemas.openxmlformats.org/officeDocument/2006/relationships" r:id="rId3"/>
          </a:graphicData>
        </a:graphic>
      </p:graphicFrame>
      <p:sp>
        <p:nvSpPr>
          <p:cNvPr id="320" name="Google Shape;320;p46"/>
          <p:cNvSpPr/>
          <p:nvPr/>
        </p:nvSpPr>
        <p:spPr>
          <a:xfrm>
            <a:off x="1008818" y="1054261"/>
            <a:ext cx="7200000" cy="3446302"/>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21" name="Google Shape;321;p46"/>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Field specific perceptions of problems associated with research integrity</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47"/>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4% of respondents do not feel training in RI should be mandatory</a:t>
            </a:r>
            <a:endParaRPr sz="1800" dirty="0">
              <a:latin typeface="Calibri"/>
              <a:ea typeface="Calibri"/>
              <a:cs typeface="Calibri"/>
              <a:sym typeface="Calibri"/>
            </a:endParaRPr>
          </a:p>
        </p:txBody>
      </p:sp>
      <p:grpSp>
        <p:nvGrpSpPr>
          <p:cNvPr id="2" name="Group 1">
            <a:extLst>
              <a:ext uri="{FF2B5EF4-FFF2-40B4-BE49-F238E27FC236}">
                <a16:creationId xmlns:a16="http://schemas.microsoft.com/office/drawing/2014/main" id="{B656B5CB-801E-4907-9B29-7025F64375AC}"/>
              </a:ext>
            </a:extLst>
          </p:cNvPr>
          <p:cNvGrpSpPr/>
          <p:nvPr/>
        </p:nvGrpSpPr>
        <p:grpSpPr>
          <a:xfrm>
            <a:off x="2230835" y="1061615"/>
            <a:ext cx="4682330" cy="3414808"/>
            <a:chOff x="4036220" y="1061615"/>
            <a:chExt cx="4682330" cy="3414808"/>
          </a:xfrm>
        </p:grpSpPr>
        <p:sp>
          <p:nvSpPr>
            <p:cNvPr id="328" name="Google Shape;328;p47"/>
            <p:cNvSpPr/>
            <p:nvPr/>
          </p:nvSpPr>
          <p:spPr>
            <a:xfrm>
              <a:off x="4036220" y="1217841"/>
              <a:ext cx="4682330" cy="3258582"/>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29" name="Google Shape;329;p47"/>
            <p:cNvSpPr txBox="1"/>
            <p:nvPr/>
          </p:nvSpPr>
          <p:spPr>
            <a:xfrm>
              <a:off x="4036220" y="1061615"/>
              <a:ext cx="4682330" cy="314683"/>
            </a:xfrm>
            <a:prstGeom prst="rect">
              <a:avLst/>
            </a:prstGeom>
            <a:solidFill>
              <a:schemeClr val="dk1"/>
            </a:solidFill>
            <a:ln w="9525" cap="flat" cmpd="sng">
              <a:solidFill>
                <a:srgbClr val="002436"/>
              </a:solidFill>
              <a:prstDash val="solid"/>
              <a:round/>
              <a:headEnd type="none" w="sm" len="sm"/>
              <a:tailEnd type="none" w="sm" len="sm"/>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For whom should training in research integrity be mandatory? (n=696)</a:t>
              </a:r>
              <a:endParaRPr sz="1100" b="0" i="0" u="none" strike="noStrike" cap="none" dirty="0">
                <a:solidFill>
                  <a:srgbClr val="000000"/>
                </a:solidFill>
                <a:latin typeface="Calibri"/>
                <a:ea typeface="Calibri"/>
                <a:cs typeface="Calibri"/>
                <a:sym typeface="Calibri"/>
              </a:endParaRPr>
            </a:p>
          </p:txBody>
        </p:sp>
      </p:grpSp>
      <p:sp>
        <p:nvSpPr>
          <p:cNvPr id="331" name="Google Shape;331;p47"/>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Who should training in research integrity be mandatory for? </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graphicFrame>
        <p:nvGraphicFramePr>
          <p:cNvPr id="9" name="Google Shape;272;p40" descr="dfb70f71-e1d0-468c-8958-88b18e91193d Q5.6_ Aside from formal training opportunities, how else does your institution encourage and develop research integrity? (Please select all that apply) - Selected Choice">
            <a:extLst>
              <a:ext uri="{FF2B5EF4-FFF2-40B4-BE49-F238E27FC236}">
                <a16:creationId xmlns:a16="http://schemas.microsoft.com/office/drawing/2014/main" id="{026D471E-4FC8-4F8C-8953-BC6433497579}"/>
              </a:ext>
            </a:extLst>
          </p:cNvPr>
          <p:cNvGraphicFramePr/>
          <p:nvPr>
            <p:extLst>
              <p:ext uri="{D42A27DB-BD31-4B8C-83A1-F6EECF244321}">
                <p14:modId xmlns:p14="http://schemas.microsoft.com/office/powerpoint/2010/main" val="940845066"/>
              </p:ext>
            </p:extLst>
          </p:nvPr>
        </p:nvGraphicFramePr>
        <p:xfrm>
          <a:off x="2347934" y="1417295"/>
          <a:ext cx="4498495" cy="3100126"/>
        </p:xfrm>
        <a:graphic>
          <a:graphicData uri="http://schemas.openxmlformats.org/drawingml/2006/chart">
            <c:chart xmlns:c="http://schemas.openxmlformats.org/drawingml/2006/chart" xmlns:r="http://schemas.openxmlformats.org/officeDocument/2006/relationships" r:id="rId3"/>
          </a:graphicData>
        </a:graphic>
      </p:graphicFrame>
      <p:sp>
        <p:nvSpPr>
          <p:cNvPr id="10" name="Google Shape;112;p27">
            <a:extLst>
              <a:ext uri="{FF2B5EF4-FFF2-40B4-BE49-F238E27FC236}">
                <a16:creationId xmlns:a16="http://schemas.microsoft.com/office/drawing/2014/main" id="{72E25514-86E6-4E63-A6B9-42AA3ADD60EE}"/>
              </a:ext>
            </a:extLst>
          </p:cNvPr>
          <p:cNvSpPr txBox="1">
            <a:spLocks/>
          </p:cNvSpPr>
          <p:nvPr/>
        </p:nvSpPr>
        <p:spPr>
          <a:xfrm>
            <a:off x="2234654" y="4503133"/>
            <a:ext cx="4682330" cy="22560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chemeClr val="dk1"/>
              </a:buClr>
              <a:buSzPts val="1500"/>
              <a:buFont typeface="Arial"/>
              <a:buNone/>
              <a:defRPr sz="1500" b="1" i="0" u="none" strike="noStrike" cap="none">
                <a:solidFill>
                  <a:schemeClr val="accent1"/>
                </a:solidFill>
                <a:latin typeface="Calibri"/>
                <a:ea typeface="Calibri"/>
                <a:cs typeface="Calibri"/>
                <a:sym typeface="Calibri"/>
              </a:defRPr>
            </a:lvl1pPr>
            <a:lvl2pPr marL="914400" marR="0" lvl="1" indent="-228600" algn="l" rtl="0">
              <a:lnSpc>
                <a:spcPct val="100000"/>
              </a:lnSpc>
              <a:spcBef>
                <a:spcPts val="45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L="1371600" marR="0" lvl="2"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50"/>
              </a:spcBef>
              <a:spcAft>
                <a:spcPts val="0"/>
              </a:spcAft>
              <a:buClr>
                <a:schemeClr val="dk1"/>
              </a:buClr>
              <a:buSzPts val="1500"/>
              <a:buFont typeface="Calibri"/>
              <a:buNone/>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450"/>
              </a:spcBef>
              <a:spcAft>
                <a:spcPts val="0"/>
              </a:spcAft>
              <a:buClr>
                <a:srgbClr val="0070A8"/>
              </a:buClr>
              <a:buSzPts val="1500"/>
              <a:buFont typeface="Calibri"/>
              <a:buAutoNum type="arabicPeriod"/>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450"/>
              </a:spcBef>
              <a:spcAft>
                <a:spcPts val="450"/>
              </a:spcAft>
              <a:buClr>
                <a:srgbClr val="0070A8"/>
              </a:buClr>
              <a:buSzPts val="1500"/>
              <a:buFont typeface="Calibri"/>
              <a:buAutoNum type="alphaLcPeriod"/>
              <a:defRPr sz="1500" b="0" i="0" u="none" strike="noStrike" cap="none">
                <a:solidFill>
                  <a:schemeClr val="dk1"/>
                </a:solidFill>
                <a:latin typeface="Calibri"/>
                <a:ea typeface="Calibri"/>
                <a:cs typeface="Calibri"/>
                <a:sym typeface="Calibri"/>
              </a:defRPr>
            </a:lvl9pPr>
          </a:lstStyle>
          <a:p>
            <a:pPr marL="0" indent="0"/>
            <a:r>
              <a:rPr lang="en-GB" sz="900" b="0" i="1" dirty="0">
                <a:solidFill>
                  <a:srgbClr val="202122"/>
                </a:solidFill>
                <a:effectLst/>
                <a:latin typeface="Calibri" panose="020F0502020204030204" pitchFamily="34" charset="0"/>
                <a:ea typeface="Calibri" panose="020F0502020204030204" pitchFamily="34" charset="0"/>
                <a:cs typeface="Calibri" panose="020F0502020204030204" pitchFamily="34" charset="0"/>
              </a:rPr>
              <a:t>These figures represent the weighted proportion of respondents to give a particular response. Many respondents chose more than 1 answer. Total may not = 100%.</a:t>
            </a:r>
            <a:endParaRPr lang="en-GB" sz="900" i="1" dirty="0">
              <a:solidFill>
                <a:schemeClr val="accent2"/>
              </a:solidFill>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48"/>
          <p:cNvSpPr txBox="1">
            <a:spLocks noGrp="1"/>
          </p:cNvSpPr>
          <p:nvPr>
            <p:ph type="title"/>
          </p:nvPr>
        </p:nvSpPr>
        <p:spPr>
          <a:xfrm>
            <a:off x="419100" y="283073"/>
            <a:ext cx="83629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2 out of 3 of respondents who were offered training felt that it was effective</a:t>
            </a:r>
            <a:endParaRPr sz="1800" dirty="0">
              <a:latin typeface="Calibri"/>
              <a:ea typeface="Calibri"/>
              <a:cs typeface="Calibri"/>
              <a:sym typeface="Calibri"/>
            </a:endParaRPr>
          </a:p>
        </p:txBody>
      </p:sp>
      <p:graphicFrame>
        <p:nvGraphicFramePr>
          <p:cNvPr id="337" name="Google Shape;337;p48" descr="c9aeee26-2fbd-49c0-bc5f-60418d2becb1 Q5.2_ To what extent do you agree/disagree with ..."/>
          <p:cNvGraphicFramePr/>
          <p:nvPr>
            <p:extLst>
              <p:ext uri="{D42A27DB-BD31-4B8C-83A1-F6EECF244321}">
                <p14:modId xmlns:p14="http://schemas.microsoft.com/office/powerpoint/2010/main" val="1543796824"/>
              </p:ext>
            </p:extLst>
          </p:nvPr>
        </p:nvGraphicFramePr>
        <p:xfrm>
          <a:off x="455575" y="1661286"/>
          <a:ext cx="5600087" cy="2829483"/>
        </p:xfrm>
        <a:graphic>
          <a:graphicData uri="http://schemas.openxmlformats.org/drawingml/2006/chart">
            <c:chart xmlns:c="http://schemas.openxmlformats.org/drawingml/2006/chart" xmlns:r="http://schemas.openxmlformats.org/officeDocument/2006/relationships" r:id="rId3"/>
          </a:graphicData>
        </a:graphic>
      </p:graphicFrame>
      <p:sp>
        <p:nvSpPr>
          <p:cNvPr id="338" name="Google Shape;338;p48"/>
          <p:cNvSpPr txBox="1"/>
          <p:nvPr/>
        </p:nvSpPr>
        <p:spPr>
          <a:xfrm>
            <a:off x="6192984" y="1087015"/>
            <a:ext cx="2589066" cy="3567580"/>
          </a:xfrm>
          <a:prstGeom prst="rect">
            <a:avLst/>
          </a:prstGeom>
          <a:noFill/>
          <a:ln>
            <a:noFill/>
          </a:ln>
        </p:spPr>
        <p:txBody>
          <a:bodyPr spcFirstLastPara="1" wrap="square" lIns="0" tIns="0" rIns="0" bIns="0" anchor="t" anchorCtr="0">
            <a:noAutofit/>
          </a:bodyPr>
          <a:lstStyle/>
          <a:p>
            <a:pPr marL="243450" marR="0" lvl="0" indent="-171450" algn="l" rtl="0">
              <a:lnSpc>
                <a:spcPct val="100000"/>
              </a:lnSpc>
              <a:spcBef>
                <a:spcPts val="0"/>
              </a:spcBef>
              <a:spcAft>
                <a:spcPts val="0"/>
              </a:spcAft>
              <a:buClr>
                <a:schemeClr val="dk1"/>
              </a:buClr>
              <a:buSzPts val="1500"/>
              <a:buFont typeface="Arial" panose="020B0604020202020204" pitchFamily="34" charset="0"/>
              <a:buChar char="•"/>
            </a:pPr>
            <a:r>
              <a:rPr lang="en-GB" sz="1190" i="0" u="none" strike="noStrike" cap="none" dirty="0">
                <a:solidFill>
                  <a:schemeClr val="dk1"/>
                </a:solidFill>
                <a:latin typeface="Calibri"/>
                <a:ea typeface="Calibri"/>
                <a:cs typeface="Calibri"/>
                <a:sym typeface="Calibri"/>
              </a:rPr>
              <a:t>84% of respondents felt knowledgeable about the key aspects of Research Integrity based on the training provided by their institution. </a:t>
            </a:r>
          </a:p>
          <a:p>
            <a:pPr marL="72000" marR="0" lvl="0" algn="l" rtl="0">
              <a:lnSpc>
                <a:spcPct val="100000"/>
              </a:lnSpc>
              <a:spcBef>
                <a:spcPts val="0"/>
              </a:spcBef>
              <a:spcAft>
                <a:spcPts val="0"/>
              </a:spcAft>
              <a:buClr>
                <a:schemeClr val="dk1"/>
              </a:buClr>
              <a:buSzPts val="1500"/>
            </a:pPr>
            <a:endParaRPr lang="en-GB" sz="1190" i="0" u="none" strike="noStrike" cap="none" dirty="0">
              <a:solidFill>
                <a:schemeClr val="dk1"/>
              </a:solidFill>
              <a:latin typeface="Calibri"/>
              <a:ea typeface="Calibri"/>
              <a:cs typeface="Calibri"/>
              <a:sym typeface="Calibri"/>
            </a:endParaRPr>
          </a:p>
          <a:p>
            <a:pPr marL="243450" marR="0" lvl="0" indent="-171450" algn="l" rtl="0">
              <a:lnSpc>
                <a:spcPct val="100000"/>
              </a:lnSpc>
              <a:spcBef>
                <a:spcPts val="0"/>
              </a:spcBef>
              <a:spcAft>
                <a:spcPts val="0"/>
              </a:spcAft>
              <a:buClr>
                <a:schemeClr val="dk1"/>
              </a:buClr>
              <a:buSzPts val="1500"/>
              <a:buFont typeface="Arial" panose="020B0604020202020204" pitchFamily="34" charset="0"/>
              <a:buChar char="•"/>
            </a:pPr>
            <a:r>
              <a:rPr lang="en-GB" sz="1190" i="0" u="none" strike="noStrike" cap="none" dirty="0">
                <a:solidFill>
                  <a:schemeClr val="dk1"/>
                </a:solidFill>
                <a:latin typeface="Calibri"/>
                <a:ea typeface="Calibri"/>
                <a:cs typeface="Calibri"/>
                <a:sym typeface="Calibri"/>
              </a:rPr>
              <a:t>84% of respondents confirm that they were able to apply Research Integrity training provided to their work.</a:t>
            </a:r>
          </a:p>
          <a:p>
            <a:pPr marL="243450" marR="0" lvl="0" indent="-171450" algn="l" rtl="0">
              <a:lnSpc>
                <a:spcPct val="100000"/>
              </a:lnSpc>
              <a:spcBef>
                <a:spcPts val="0"/>
              </a:spcBef>
              <a:spcAft>
                <a:spcPts val="0"/>
              </a:spcAft>
              <a:buClr>
                <a:schemeClr val="dk1"/>
              </a:buClr>
              <a:buSzPts val="1500"/>
              <a:buFont typeface="Arial" panose="020B0604020202020204" pitchFamily="34" charset="0"/>
              <a:buChar char="•"/>
            </a:pPr>
            <a:endParaRPr lang="en-GB" sz="1190" dirty="0">
              <a:solidFill>
                <a:schemeClr val="dk1"/>
              </a:solidFill>
              <a:latin typeface="Calibri"/>
              <a:ea typeface="Calibri"/>
              <a:cs typeface="Calibri"/>
              <a:sym typeface="Calibri"/>
            </a:endParaRPr>
          </a:p>
          <a:p>
            <a:pPr marL="243450" marR="0" lvl="0" indent="-171450" algn="l" rtl="0">
              <a:lnSpc>
                <a:spcPct val="100000"/>
              </a:lnSpc>
              <a:spcBef>
                <a:spcPts val="0"/>
              </a:spcBef>
              <a:spcAft>
                <a:spcPts val="0"/>
              </a:spcAft>
              <a:buClr>
                <a:schemeClr val="dk1"/>
              </a:buClr>
              <a:buSzPts val="1500"/>
              <a:buFont typeface="Arial" panose="020B0604020202020204" pitchFamily="34" charset="0"/>
              <a:buChar char="•"/>
            </a:pPr>
            <a:r>
              <a:rPr lang="en-GB" sz="1190" i="0" u="none" strike="noStrike" cap="none" dirty="0">
                <a:solidFill>
                  <a:schemeClr val="dk1"/>
                </a:solidFill>
                <a:latin typeface="Calibri"/>
                <a:ea typeface="Calibri"/>
                <a:cs typeface="Calibri"/>
                <a:sym typeface="Calibri"/>
              </a:rPr>
              <a:t>15% of respondents do not feel the Research Integrity training provided by their institution is comprehensive.</a:t>
            </a:r>
          </a:p>
          <a:p>
            <a:pPr marL="243450" marR="0" lvl="0" indent="-171450" algn="l" rtl="0">
              <a:lnSpc>
                <a:spcPct val="100000"/>
              </a:lnSpc>
              <a:spcBef>
                <a:spcPts val="0"/>
              </a:spcBef>
              <a:spcAft>
                <a:spcPts val="0"/>
              </a:spcAft>
              <a:buClr>
                <a:schemeClr val="dk1"/>
              </a:buClr>
              <a:buSzPts val="1500"/>
              <a:buFont typeface="Arial" panose="020B0604020202020204" pitchFamily="34" charset="0"/>
              <a:buChar char="•"/>
            </a:pPr>
            <a:endParaRPr lang="en-GB" sz="1190" dirty="0">
              <a:solidFill>
                <a:schemeClr val="dk1"/>
              </a:solidFill>
              <a:latin typeface="Calibri"/>
              <a:ea typeface="Calibri"/>
              <a:cs typeface="Calibri"/>
              <a:sym typeface="Calibri"/>
            </a:endParaRPr>
          </a:p>
          <a:p>
            <a:pPr marL="243450" marR="0" lvl="0" indent="-171450" algn="l" rtl="0">
              <a:lnSpc>
                <a:spcPct val="100000"/>
              </a:lnSpc>
              <a:spcBef>
                <a:spcPts val="0"/>
              </a:spcBef>
              <a:spcAft>
                <a:spcPts val="0"/>
              </a:spcAft>
              <a:buClr>
                <a:schemeClr val="dk1"/>
              </a:buClr>
              <a:buSzPts val="1500"/>
              <a:buFont typeface="Arial" panose="020B0604020202020204" pitchFamily="34" charset="0"/>
              <a:buChar char="•"/>
            </a:pPr>
            <a:r>
              <a:rPr lang="en-GB" sz="1190" i="0" u="none" strike="noStrike" cap="none" dirty="0">
                <a:solidFill>
                  <a:schemeClr val="dk1"/>
                </a:solidFill>
                <a:latin typeface="Calibri"/>
                <a:ea typeface="Calibri"/>
                <a:cs typeface="Calibri"/>
                <a:sym typeface="Calibri"/>
              </a:rPr>
              <a:t>14% of respondents do not feel their institution would support them to take the time for Research Integrity training and activities. </a:t>
            </a:r>
            <a:endParaRPr sz="1190" i="0" u="none" strike="noStrike" cap="none" dirty="0">
              <a:solidFill>
                <a:srgbClr val="0070A8"/>
              </a:solidFill>
              <a:latin typeface="Calibri"/>
              <a:ea typeface="Calibri"/>
              <a:cs typeface="Calibri"/>
              <a:sym typeface="Calibri"/>
            </a:endParaRPr>
          </a:p>
        </p:txBody>
      </p:sp>
      <p:sp>
        <p:nvSpPr>
          <p:cNvPr id="339" name="Google Shape;339;p48"/>
          <p:cNvSpPr/>
          <p:nvPr/>
        </p:nvSpPr>
        <p:spPr>
          <a:xfrm>
            <a:off x="419853" y="1222647"/>
            <a:ext cx="5711676" cy="340654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40" name="Google Shape;340;p48"/>
          <p:cNvSpPr txBox="1"/>
          <p:nvPr/>
        </p:nvSpPr>
        <p:spPr>
          <a:xfrm>
            <a:off x="419100" y="1066421"/>
            <a:ext cx="5719515" cy="483960"/>
          </a:xfrm>
          <a:prstGeom prst="rect">
            <a:avLst/>
          </a:prstGeom>
          <a:solidFill>
            <a:schemeClr val="dk1"/>
          </a:solidFill>
          <a:ln w="9525">
            <a:solidFill>
              <a:schemeClr val="tx1"/>
            </a:solid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1100" b="1" i="0" u="none" strike="noStrike" cap="none" dirty="0">
                <a:solidFill>
                  <a:schemeClr val="lt1"/>
                </a:solidFill>
                <a:latin typeface="Calibri"/>
                <a:ea typeface="Calibri"/>
                <a:cs typeface="Calibri"/>
                <a:sym typeface="Calibri"/>
              </a:rPr>
              <a:t>Q. Level of agreement with statements relating to the provision of training in research integrity?  (n=263-696)</a:t>
            </a:r>
            <a:endParaRPr sz="1400" b="0" i="0" u="none" strike="noStrike" cap="none" dirty="0">
              <a:solidFill>
                <a:srgbClr val="000000"/>
              </a:solidFill>
              <a:latin typeface="Calibri"/>
              <a:ea typeface="Calibri"/>
              <a:cs typeface="Calibri"/>
              <a:sym typeface="Calibri"/>
            </a:endParaRPr>
          </a:p>
        </p:txBody>
      </p:sp>
      <p:sp>
        <p:nvSpPr>
          <p:cNvPr id="341" name="Google Shape;341;p48"/>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Perceived quality of current research integrity training provision</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26"/>
          <p:cNvSpPr txBox="1">
            <a:spLocks noGrp="1"/>
          </p:cNvSpPr>
          <p:nvPr>
            <p:ph type="title"/>
          </p:nvPr>
        </p:nvSpPr>
        <p:spPr>
          <a:xfrm>
            <a:off x="825539" y="1275427"/>
            <a:ext cx="2876885" cy="566052"/>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Clr>
                <a:schemeClr val="lt1"/>
              </a:buClr>
              <a:buSzPts val="2800"/>
              <a:buFont typeface="Calibri"/>
              <a:buNone/>
            </a:pPr>
            <a:r>
              <a:rPr lang="en-GB" dirty="0"/>
              <a:t>Contents</a:t>
            </a:r>
            <a:endParaRPr dirty="0"/>
          </a:p>
        </p:txBody>
      </p:sp>
      <p:sp>
        <p:nvSpPr>
          <p:cNvPr id="81" name="Google Shape;81;p26"/>
          <p:cNvSpPr txBox="1">
            <a:spLocks noGrp="1"/>
          </p:cNvSpPr>
          <p:nvPr>
            <p:ph type="body" idx="1"/>
          </p:nvPr>
        </p:nvSpPr>
        <p:spPr>
          <a:xfrm>
            <a:off x="4733924" y="1331089"/>
            <a:ext cx="3984626" cy="2484000"/>
          </a:xfrm>
          <a:prstGeom prst="rect">
            <a:avLst/>
          </a:prstGeom>
          <a:noFill/>
          <a:ln>
            <a:noFill/>
          </a:ln>
        </p:spPr>
        <p:txBody>
          <a:bodyPr spcFirstLastPara="1" wrap="square" lIns="0" tIns="0" rIns="0" bIns="0" anchor="t" anchorCtr="0">
            <a:noAutofit/>
          </a:bodyPr>
          <a:lstStyle/>
          <a:p>
            <a:pPr marL="342900" lvl="0" indent="-342900" algn="l" rtl="0">
              <a:lnSpc>
                <a:spcPct val="100000"/>
              </a:lnSpc>
              <a:spcBef>
                <a:spcPts val="450"/>
              </a:spcBef>
              <a:spcAft>
                <a:spcPts val="0"/>
              </a:spcAft>
              <a:buSzPts val="1600"/>
              <a:buFont typeface="Calibri"/>
              <a:buAutoNum type="arabicPeriod"/>
            </a:pPr>
            <a:r>
              <a:rPr lang="en-GB" dirty="0"/>
              <a:t>Introduction</a:t>
            </a:r>
          </a:p>
          <a:p>
            <a:pPr marL="342900" lvl="0" indent="-342900" algn="l" rtl="0">
              <a:lnSpc>
                <a:spcPct val="100000"/>
              </a:lnSpc>
              <a:spcBef>
                <a:spcPts val="450"/>
              </a:spcBef>
              <a:spcAft>
                <a:spcPts val="0"/>
              </a:spcAft>
              <a:buSzPts val="1600"/>
              <a:buFont typeface="Calibri"/>
              <a:buAutoNum type="arabicPeriod"/>
            </a:pPr>
            <a:r>
              <a:rPr lang="en-GB" dirty="0"/>
              <a:t>What is understood by ‘research integrity’</a:t>
            </a:r>
            <a:endParaRPr dirty="0"/>
          </a:p>
          <a:p>
            <a:pPr marL="342900" lvl="0" indent="-342900" algn="l" rtl="0">
              <a:lnSpc>
                <a:spcPct val="100000"/>
              </a:lnSpc>
              <a:spcBef>
                <a:spcPts val="450"/>
              </a:spcBef>
              <a:spcAft>
                <a:spcPts val="0"/>
              </a:spcAft>
              <a:buSzPts val="1600"/>
              <a:buFont typeface="Calibri"/>
              <a:buAutoNum type="arabicPeriod"/>
            </a:pPr>
            <a:r>
              <a:rPr lang="en-GB" dirty="0"/>
              <a:t>Current research integrity training provision</a:t>
            </a:r>
            <a:endParaRPr dirty="0"/>
          </a:p>
          <a:p>
            <a:pPr marL="342900" lvl="0" indent="-342900" algn="l" rtl="0">
              <a:lnSpc>
                <a:spcPct val="100000"/>
              </a:lnSpc>
              <a:spcBef>
                <a:spcPts val="450"/>
              </a:spcBef>
              <a:spcAft>
                <a:spcPts val="0"/>
              </a:spcAft>
              <a:buSzPts val="1600"/>
              <a:buFont typeface="Calibri"/>
              <a:buAutoNum type="arabicPeriod"/>
            </a:pPr>
            <a:r>
              <a:rPr lang="en-GB" dirty="0"/>
              <a:t>Topic inclusion within training</a:t>
            </a:r>
            <a:endParaRPr dirty="0"/>
          </a:p>
          <a:p>
            <a:pPr marL="342900" lvl="0" indent="-342900" algn="l" rtl="0">
              <a:lnSpc>
                <a:spcPct val="100000"/>
              </a:lnSpc>
              <a:spcBef>
                <a:spcPts val="450"/>
              </a:spcBef>
              <a:spcAft>
                <a:spcPts val="0"/>
              </a:spcAft>
              <a:buSzPts val="1600"/>
              <a:buFont typeface="Calibri"/>
              <a:buAutoNum type="arabicPeriod"/>
            </a:pPr>
            <a:r>
              <a:rPr lang="en-GB" dirty="0"/>
              <a:t>Current training efficacy</a:t>
            </a:r>
            <a:endParaRPr dirty="0"/>
          </a:p>
          <a:p>
            <a:pPr marL="342900" lvl="0" indent="-342900" algn="l" rtl="0">
              <a:lnSpc>
                <a:spcPct val="100000"/>
              </a:lnSpc>
              <a:spcBef>
                <a:spcPts val="450"/>
              </a:spcBef>
              <a:spcAft>
                <a:spcPts val="0"/>
              </a:spcAft>
              <a:buSzPts val="1600"/>
              <a:buFont typeface="Calibri"/>
              <a:buAutoNum type="arabicPeriod"/>
            </a:pPr>
            <a:r>
              <a:rPr lang="en-GB" dirty="0"/>
              <a:t>Appendix</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91"/>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64% of respondents feel they are able to provide feedback on the RI training provided</a:t>
            </a:r>
            <a:endParaRPr sz="1800" dirty="0">
              <a:latin typeface="Calibri"/>
              <a:ea typeface="Calibri"/>
              <a:cs typeface="Calibri"/>
              <a:sym typeface="Calibri"/>
            </a:endParaRPr>
          </a:p>
        </p:txBody>
      </p:sp>
      <p:sp>
        <p:nvSpPr>
          <p:cNvPr id="347" name="Google Shape;347;p91"/>
          <p:cNvSpPr txBox="1"/>
          <p:nvPr/>
        </p:nvSpPr>
        <p:spPr>
          <a:xfrm>
            <a:off x="1513852" y="1066421"/>
            <a:ext cx="6116297" cy="483960"/>
          </a:xfrm>
          <a:prstGeom prst="rect">
            <a:avLst/>
          </a:prstGeom>
          <a:solidFill>
            <a:schemeClr val="dk1"/>
          </a:solidFill>
          <a:ln w="9525">
            <a:solidFill>
              <a:schemeClr val="tx1"/>
            </a:solid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1100" b="1" i="0" u="none" strike="noStrike" cap="none" dirty="0">
                <a:solidFill>
                  <a:schemeClr val="lt1"/>
                </a:solidFill>
                <a:latin typeface="Calibri"/>
                <a:ea typeface="Calibri"/>
                <a:cs typeface="Calibri"/>
                <a:sym typeface="Calibri"/>
              </a:rPr>
              <a:t>Q. Level of agreement with statements relating to the providers of training and feedback routes?  (n=263-696)</a:t>
            </a:r>
            <a:endParaRPr sz="1100" b="0" i="0" u="none" strike="noStrike" cap="none" dirty="0">
              <a:solidFill>
                <a:srgbClr val="000000"/>
              </a:solidFill>
              <a:latin typeface="Calibri"/>
              <a:ea typeface="Calibri"/>
              <a:cs typeface="Calibri"/>
              <a:sym typeface="Calibri"/>
            </a:endParaRPr>
          </a:p>
        </p:txBody>
      </p:sp>
      <p:sp>
        <p:nvSpPr>
          <p:cNvPr id="348" name="Google Shape;348;p91"/>
          <p:cNvSpPr/>
          <p:nvPr/>
        </p:nvSpPr>
        <p:spPr>
          <a:xfrm>
            <a:off x="1513852" y="1303542"/>
            <a:ext cx="6109950" cy="3292433"/>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50" name="Google Shape;350;p91"/>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Perceived quality of training providers and feedback mechanisms</a:t>
            </a:r>
            <a:endParaRPr dirty="0"/>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graphicFrame>
        <p:nvGraphicFramePr>
          <p:cNvPr id="8" name="Google Shape;337;p48" descr="c9aeee26-2fbd-49c0-bc5f-60418d2becb1 Q5.2_ To what extent do you agree/disagree with ...">
            <a:extLst>
              <a:ext uri="{FF2B5EF4-FFF2-40B4-BE49-F238E27FC236}">
                <a16:creationId xmlns:a16="http://schemas.microsoft.com/office/drawing/2014/main" id="{89F8807B-7321-48D8-8489-DD2F52C79243}"/>
              </a:ext>
            </a:extLst>
          </p:cNvPr>
          <p:cNvGraphicFramePr/>
          <p:nvPr>
            <p:extLst>
              <p:ext uri="{D42A27DB-BD31-4B8C-83A1-F6EECF244321}">
                <p14:modId xmlns:p14="http://schemas.microsoft.com/office/powerpoint/2010/main" val="701718970"/>
              </p:ext>
            </p:extLst>
          </p:nvPr>
        </p:nvGraphicFramePr>
        <p:xfrm>
          <a:off x="1123951" y="1550382"/>
          <a:ext cx="6525562" cy="300388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7"/>
          <p:cNvSpPr txBox="1">
            <a:spLocks noGrp="1"/>
          </p:cNvSpPr>
          <p:nvPr>
            <p:ph type="title"/>
          </p:nvPr>
        </p:nvSpPr>
        <p:spPr>
          <a:xfrm>
            <a:off x="419100" y="283073"/>
            <a:ext cx="81470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Comments emphasize the desire for comprehensive, engaging &amp; mandatory training</a:t>
            </a:r>
            <a:endParaRPr sz="1800" dirty="0">
              <a:latin typeface="Calibri"/>
              <a:ea typeface="Calibri"/>
              <a:cs typeface="Calibri"/>
              <a:sym typeface="Calibri"/>
            </a:endParaRPr>
          </a:p>
        </p:txBody>
      </p:sp>
      <p:sp>
        <p:nvSpPr>
          <p:cNvPr id="356" name="Google Shape;356;p7"/>
          <p:cNvSpPr txBox="1"/>
          <p:nvPr/>
        </p:nvSpPr>
        <p:spPr>
          <a:xfrm>
            <a:off x="433276" y="992476"/>
            <a:ext cx="4721300" cy="483960"/>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1100" b="1" i="0" u="none" strike="noStrike" cap="none" dirty="0">
                <a:solidFill>
                  <a:schemeClr val="lt1"/>
                </a:solidFill>
                <a:latin typeface="Calibri"/>
                <a:ea typeface="Calibri"/>
                <a:cs typeface="Calibri"/>
                <a:sym typeface="Calibri"/>
              </a:rPr>
              <a:t>Q. You indicated that your institution’s research integrity training was not effective and/or comprehensive. Please say more.  (n=39)</a:t>
            </a:r>
            <a:endParaRPr sz="1100" b="0" i="0" u="none" strike="noStrike" cap="none" dirty="0">
              <a:solidFill>
                <a:srgbClr val="000000"/>
              </a:solidFill>
              <a:latin typeface="Calibri"/>
              <a:ea typeface="Calibri"/>
              <a:cs typeface="Calibri"/>
              <a:sym typeface="Calibri"/>
            </a:endParaRPr>
          </a:p>
        </p:txBody>
      </p:sp>
      <p:sp>
        <p:nvSpPr>
          <p:cNvPr id="357" name="Google Shape;357;p7"/>
          <p:cNvSpPr/>
          <p:nvPr/>
        </p:nvSpPr>
        <p:spPr>
          <a:xfrm>
            <a:off x="439626" y="991155"/>
            <a:ext cx="4721300" cy="37080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58" name="Google Shape;358;p7"/>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Why is training not effective and what is your biggest unmet need in training?</a:t>
            </a:r>
            <a:endParaRPr sz="1500" b="1" i="0" u="none" strike="noStrike" cap="none" dirty="0">
              <a:solidFill>
                <a:schemeClr val="accent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500"/>
              <a:buFont typeface="Arial"/>
              <a:buNone/>
            </a:pPr>
            <a:endParaRPr sz="1500" b="1" i="0" u="none" strike="noStrike" cap="none" dirty="0">
              <a:solidFill>
                <a:schemeClr val="accent1"/>
              </a:solidFill>
              <a:latin typeface="Calibri"/>
              <a:ea typeface="Calibri"/>
              <a:cs typeface="Calibri"/>
              <a:sym typeface="Calibri"/>
            </a:endParaRPr>
          </a:p>
        </p:txBody>
      </p:sp>
      <p:sp>
        <p:nvSpPr>
          <p:cNvPr id="359" name="Google Shape;359;p7"/>
          <p:cNvSpPr txBox="1"/>
          <p:nvPr/>
        </p:nvSpPr>
        <p:spPr>
          <a:xfrm>
            <a:off x="5276850" y="991155"/>
            <a:ext cx="3455876" cy="483960"/>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None/>
            </a:pPr>
            <a:r>
              <a:rPr lang="en-GB" sz="1100" b="1" i="0" u="none" strike="noStrike" cap="none" dirty="0">
                <a:solidFill>
                  <a:schemeClr val="lt1"/>
                </a:solidFill>
                <a:latin typeface="Calibri"/>
                <a:ea typeface="Calibri"/>
                <a:cs typeface="Calibri"/>
                <a:sym typeface="Calibri"/>
              </a:rPr>
              <a:t>Q. What do you feel is the biggest unmet need in training in research integrity?  (n=229)</a:t>
            </a:r>
            <a:endParaRPr sz="1100" b="0" i="0" u="none" strike="noStrike" cap="none" dirty="0">
              <a:solidFill>
                <a:srgbClr val="000000"/>
              </a:solidFill>
              <a:latin typeface="Calibri"/>
              <a:ea typeface="Calibri"/>
              <a:cs typeface="Calibri"/>
              <a:sym typeface="Calibri"/>
            </a:endParaRPr>
          </a:p>
        </p:txBody>
      </p:sp>
      <p:sp>
        <p:nvSpPr>
          <p:cNvPr id="360" name="Google Shape;360;p7"/>
          <p:cNvSpPr/>
          <p:nvPr/>
        </p:nvSpPr>
        <p:spPr>
          <a:xfrm>
            <a:off x="5270500" y="991155"/>
            <a:ext cx="3455876" cy="3708000"/>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61" name="Google Shape;361;p7"/>
          <p:cNvSpPr txBox="1">
            <a:spLocks noGrp="1"/>
          </p:cNvSpPr>
          <p:nvPr>
            <p:ph type="body" idx="1"/>
          </p:nvPr>
        </p:nvSpPr>
        <p:spPr>
          <a:xfrm>
            <a:off x="445976" y="1489291"/>
            <a:ext cx="4583224" cy="3086870"/>
          </a:xfrm>
          <a:prstGeom prst="rect">
            <a:avLst/>
          </a:prstGeom>
          <a:noFill/>
          <a:ln>
            <a:noFill/>
          </a:ln>
        </p:spPr>
        <p:txBody>
          <a:bodyPr spcFirstLastPara="1" wrap="square" lIns="0" tIns="0" rIns="0" bIns="0" anchor="t" anchorCtr="0">
            <a:noAutofit/>
          </a:bodyPr>
          <a:lstStyle/>
          <a:p>
            <a:pPr marL="300600" lvl="0" algn="l" rtl="0">
              <a:lnSpc>
                <a:spcPct val="100000"/>
              </a:lnSpc>
              <a:spcBef>
                <a:spcPts val="0"/>
              </a:spcBef>
              <a:spcAft>
                <a:spcPts val="0"/>
              </a:spcAft>
              <a:buSzPct val="103000"/>
              <a:buFont typeface="+mj-lt"/>
              <a:buAutoNum type="arabicPeriod"/>
            </a:pPr>
            <a:r>
              <a:rPr lang="en-GB" sz="1200" dirty="0">
                <a:solidFill>
                  <a:schemeClr val="accent2"/>
                </a:solidFill>
                <a:latin typeface="Calibri"/>
                <a:ea typeface="Calibri"/>
                <a:cs typeface="Calibri"/>
                <a:sym typeface="Calibri"/>
              </a:rPr>
              <a:t>Insufficient Coverage and Relevance: Training is  too generic</a:t>
            </a:r>
          </a:p>
          <a:p>
            <a:pPr marL="539750" lvl="1" indent="-171450">
              <a:spcBef>
                <a:spcPts val="0"/>
              </a:spcBef>
              <a:buSzPct val="171000"/>
              <a:buFont typeface="Arial" panose="020B0604020202020204" pitchFamily="34" charset="0"/>
              <a:buChar char="•"/>
            </a:pPr>
            <a:r>
              <a:rPr lang="en-GB" sz="1050" b="0" i="1" dirty="0">
                <a:solidFill>
                  <a:schemeClr val="accent2"/>
                </a:solidFill>
                <a:latin typeface="Calibri"/>
                <a:ea typeface="Calibri"/>
                <a:cs typeface="Calibri"/>
                <a:sym typeface="Calibri"/>
              </a:rPr>
              <a:t>"Training was very good at covering big mistakes, but not so good at showing the best ways to do things. Additionally, it was quite generic […] More subject specific training would be great.”</a:t>
            </a:r>
          </a:p>
          <a:p>
            <a:pPr marL="539750" lvl="1" indent="-171450">
              <a:spcBef>
                <a:spcPts val="0"/>
              </a:spcBef>
              <a:buSzPct val="171000"/>
              <a:buFont typeface="Arial" panose="020B0604020202020204" pitchFamily="34" charset="0"/>
              <a:buChar char="•"/>
            </a:pPr>
            <a:r>
              <a:rPr lang="en-GB" sz="1050" b="0" i="1" dirty="0">
                <a:solidFill>
                  <a:schemeClr val="accent2"/>
                </a:solidFill>
                <a:latin typeface="Calibri"/>
                <a:ea typeface="Calibri"/>
                <a:cs typeface="Calibri"/>
                <a:sym typeface="Calibri"/>
              </a:rPr>
              <a:t>“The training offered could be far more comprehensive and cover more areas. It is very STEM-focused and misses many integrity issues with social science and humanities research.”</a:t>
            </a:r>
          </a:p>
          <a:p>
            <a:pPr marL="539750" lvl="1" indent="-171450">
              <a:spcBef>
                <a:spcPts val="0"/>
              </a:spcBef>
              <a:buSzPct val="171000"/>
              <a:buFont typeface="Arial" panose="020B0604020202020204" pitchFamily="34" charset="0"/>
              <a:buChar char="•"/>
            </a:pPr>
            <a:r>
              <a:rPr lang="en-GB" sz="1050" b="0" i="1" dirty="0">
                <a:solidFill>
                  <a:schemeClr val="accent2"/>
                </a:solidFill>
                <a:latin typeface="Calibri"/>
                <a:ea typeface="Calibri"/>
                <a:cs typeface="Calibri"/>
                <a:sym typeface="Calibri"/>
              </a:rPr>
              <a:t>"Many aspects not covered in detail.”</a:t>
            </a:r>
          </a:p>
          <a:p>
            <a:pPr marL="368300" lvl="1" indent="0">
              <a:spcBef>
                <a:spcPts val="0"/>
              </a:spcBef>
              <a:buSzPct val="171000"/>
            </a:pPr>
            <a:endParaRPr lang="en-GB" sz="600" b="0" i="1" dirty="0">
              <a:solidFill>
                <a:schemeClr val="accent2"/>
              </a:solidFill>
              <a:latin typeface="Calibri"/>
              <a:ea typeface="Calibri"/>
              <a:cs typeface="Calibri"/>
              <a:sym typeface="Calibri"/>
            </a:endParaRPr>
          </a:p>
          <a:p>
            <a:pPr marL="273050" indent="-184150">
              <a:buSzPct val="103000"/>
              <a:buFont typeface="+mj-lt"/>
              <a:buAutoNum type="arabicPeriod"/>
            </a:pPr>
            <a:r>
              <a:rPr lang="en-GB" sz="1200" dirty="0">
                <a:solidFill>
                  <a:schemeClr val="accent2"/>
                </a:solidFill>
                <a:latin typeface="Calibri"/>
                <a:ea typeface="Calibri"/>
                <a:cs typeface="Calibri"/>
                <a:sym typeface="Calibri"/>
              </a:rPr>
              <a:t>Lack of Engagement: Training is viewed as a box-ticking exercise</a:t>
            </a:r>
          </a:p>
          <a:p>
            <a:pPr marL="539750" lvl="1" indent="-171450">
              <a:buSzPct val="171000"/>
              <a:buFont typeface="Arial" panose="020B0604020202020204" pitchFamily="34" charset="0"/>
              <a:buChar char="•"/>
            </a:pPr>
            <a:r>
              <a:rPr lang="en-GB" sz="1050" i="1" dirty="0">
                <a:solidFill>
                  <a:schemeClr val="accent2"/>
                </a:solidFill>
                <a:latin typeface="Calibri"/>
                <a:ea typeface="Calibri"/>
                <a:cs typeface="Calibri"/>
                <a:sym typeface="Calibri"/>
              </a:rPr>
              <a:t>"Training consists of video and online questions. There is no scope for discussion nor feedback for improving training. It confuses training with legal requirements. It does not invite further enquiry and so is seen as a box-ticking exercise.“</a:t>
            </a:r>
          </a:p>
          <a:p>
            <a:pPr marL="539750" lvl="1" indent="-171450">
              <a:buSzPct val="171000"/>
              <a:buFont typeface="Arial" panose="020B0604020202020204" pitchFamily="34" charset="0"/>
              <a:buChar char="•"/>
            </a:pPr>
            <a:r>
              <a:rPr lang="en-GB" sz="1050" i="1" dirty="0">
                <a:solidFill>
                  <a:schemeClr val="accent2"/>
                </a:solidFill>
                <a:latin typeface="Calibri"/>
                <a:ea typeface="Calibri"/>
                <a:cs typeface="Calibri"/>
                <a:sym typeface="Calibri"/>
              </a:rPr>
              <a:t>'The current training provision appears mostly as a box-checking exercise to demonstrate to funders that "something is being done", but when it comes to implementation, the approach is not well-coordinated nor is research integrity very prominent at all in internal discussions. It does not appear to be valued by many </a:t>
            </a:r>
            <a:r>
              <a:rPr lang="en-GB" sz="1050" b="0" i="1" dirty="0">
                <a:solidFill>
                  <a:schemeClr val="accent2"/>
                </a:solidFill>
                <a:latin typeface="Calibri"/>
                <a:ea typeface="Calibri"/>
                <a:cs typeface="Calibri"/>
                <a:sym typeface="Calibri"/>
              </a:rPr>
              <a:t>senior researchers."</a:t>
            </a:r>
          </a:p>
        </p:txBody>
      </p:sp>
      <p:sp>
        <p:nvSpPr>
          <p:cNvPr id="362" name="Google Shape;362;p7"/>
          <p:cNvSpPr txBox="1"/>
          <p:nvPr/>
        </p:nvSpPr>
        <p:spPr>
          <a:xfrm>
            <a:off x="5283200" y="1489291"/>
            <a:ext cx="3333602" cy="3224476"/>
          </a:xfrm>
          <a:prstGeom prst="rect">
            <a:avLst/>
          </a:prstGeom>
          <a:noFill/>
          <a:ln>
            <a:noFill/>
          </a:ln>
        </p:spPr>
        <p:txBody>
          <a:bodyPr spcFirstLastPara="1" wrap="square" lIns="0" tIns="0" rIns="0" bIns="0" anchor="t" anchorCtr="0">
            <a:noAutofit/>
          </a:bodyPr>
          <a:lstStyle/>
          <a:p>
            <a:pPr marL="361950" lvl="0" indent="-273050" algn="l" rtl="0">
              <a:lnSpc>
                <a:spcPct val="100000"/>
              </a:lnSpc>
              <a:spcBef>
                <a:spcPts val="0"/>
              </a:spcBef>
              <a:spcAft>
                <a:spcPts val="0"/>
              </a:spcAft>
              <a:buSzPct val="103000"/>
              <a:buFont typeface="+mj-lt"/>
              <a:buAutoNum type="arabicPeriod"/>
            </a:pPr>
            <a:r>
              <a:rPr lang="en-GB" sz="1200" b="1" i="0" u="none" strike="noStrike" cap="none" dirty="0">
                <a:solidFill>
                  <a:schemeClr val="accent2"/>
                </a:solidFill>
                <a:latin typeface="Calibri"/>
                <a:ea typeface="Calibri"/>
                <a:cs typeface="Calibri"/>
                <a:sym typeface="Calibri"/>
              </a:rPr>
              <a:t>Many comments focused on the need to have any or mandatory research integrity training programmes:</a:t>
            </a:r>
            <a:endParaRPr lang="en-GB" sz="1200" b="1" dirty="0">
              <a:solidFill>
                <a:schemeClr val="accent2"/>
              </a:solidFill>
              <a:latin typeface="Calibri"/>
              <a:ea typeface="Calibri"/>
              <a:cs typeface="Calibri"/>
              <a:sym typeface="Calibri"/>
            </a:endParaRPr>
          </a:p>
          <a:p>
            <a:pPr marL="539750" lvl="1" indent="-171450">
              <a:spcBef>
                <a:spcPts val="0"/>
              </a:spcBef>
              <a:buSzPct val="171000"/>
              <a:buFont typeface="Arial" panose="020B0604020202020204" pitchFamily="34" charset="0"/>
              <a:buChar char="•"/>
            </a:pPr>
            <a:r>
              <a:rPr lang="en-GB" sz="1050" b="0" i="1" dirty="0">
                <a:solidFill>
                  <a:schemeClr val="accent2"/>
                </a:solidFill>
                <a:latin typeface="Calibri"/>
                <a:ea typeface="Calibri"/>
                <a:cs typeface="Calibri"/>
                <a:sym typeface="Calibri"/>
              </a:rPr>
              <a:t>“I</a:t>
            </a:r>
            <a:r>
              <a:rPr lang="en-GB" sz="1050" b="0" i="1" u="none" strike="noStrike" cap="none" dirty="0">
                <a:solidFill>
                  <a:schemeClr val="accent2"/>
                </a:solidFill>
                <a:latin typeface="Calibri"/>
                <a:ea typeface="Calibri"/>
                <a:cs typeface="Calibri"/>
                <a:sym typeface="Calibri"/>
              </a:rPr>
              <a:t>t is the lack of comprehensive and standardized training programs.“</a:t>
            </a:r>
          </a:p>
          <a:p>
            <a:pPr marL="539750" lvl="1" indent="-171450">
              <a:spcBef>
                <a:spcPts val="0"/>
              </a:spcBef>
              <a:buSzPct val="171000"/>
              <a:buFont typeface="Arial" panose="020B0604020202020204" pitchFamily="34" charset="0"/>
              <a:buChar char="•"/>
            </a:pPr>
            <a:r>
              <a:rPr lang="en-GB" sz="1050" b="0" i="1" u="none" strike="noStrike" cap="none" dirty="0">
                <a:solidFill>
                  <a:schemeClr val="accent2"/>
                </a:solidFill>
                <a:latin typeface="Calibri"/>
                <a:ea typeface="Calibri"/>
                <a:cs typeface="Calibri"/>
                <a:sym typeface="Calibri"/>
              </a:rPr>
              <a:t>"A formal training programme.“</a:t>
            </a:r>
          </a:p>
          <a:p>
            <a:pPr marL="539750" lvl="1" indent="-171450">
              <a:spcBef>
                <a:spcPts val="0"/>
              </a:spcBef>
              <a:buSzPct val="171000"/>
              <a:buFont typeface="Arial" panose="020B0604020202020204" pitchFamily="34" charset="0"/>
              <a:buChar char="•"/>
            </a:pPr>
            <a:r>
              <a:rPr lang="en-GB" sz="1050" b="0" i="1" u="none" strike="noStrike" cap="none" dirty="0">
                <a:solidFill>
                  <a:schemeClr val="accent2"/>
                </a:solidFill>
                <a:latin typeface="Calibri"/>
                <a:ea typeface="Calibri"/>
                <a:cs typeface="Calibri"/>
                <a:sym typeface="Calibri"/>
              </a:rPr>
              <a:t>"Within the international development and humanitarian sector, I do not believe that research integrity is something that is generally considered.“</a:t>
            </a:r>
          </a:p>
          <a:p>
            <a:pPr marL="539750" lvl="1" indent="-171450">
              <a:spcBef>
                <a:spcPts val="0"/>
              </a:spcBef>
              <a:buSzPct val="171000"/>
              <a:buFont typeface="Arial" panose="020B0604020202020204" pitchFamily="34" charset="0"/>
              <a:buChar char="•"/>
            </a:pPr>
            <a:r>
              <a:rPr lang="en-GB" sz="1050" b="0" i="1" u="none" strike="noStrike" cap="none" dirty="0">
                <a:solidFill>
                  <a:schemeClr val="accent2"/>
                </a:solidFill>
                <a:latin typeface="Calibri"/>
                <a:ea typeface="Calibri"/>
                <a:cs typeface="Calibri"/>
                <a:sym typeface="Calibri"/>
              </a:rPr>
              <a:t>"That training is not mandated, for example, like health and safety.“</a:t>
            </a:r>
          </a:p>
          <a:p>
            <a:pPr marL="539750" lvl="1" indent="-171450">
              <a:spcBef>
                <a:spcPts val="0"/>
              </a:spcBef>
              <a:buSzPct val="171000"/>
              <a:buFont typeface="Arial" panose="020B0604020202020204" pitchFamily="34" charset="0"/>
              <a:buChar char="•"/>
            </a:pPr>
            <a:r>
              <a:rPr lang="en-GB" sz="1050" b="0" i="1" u="none" strike="noStrike" cap="none" dirty="0">
                <a:solidFill>
                  <a:schemeClr val="accent2"/>
                </a:solidFill>
                <a:latin typeface="Calibri"/>
                <a:ea typeface="Calibri"/>
                <a:cs typeface="Calibri"/>
                <a:sym typeface="Calibri"/>
              </a:rPr>
              <a:t>"Ensuring ECR academics have adequate training.“</a:t>
            </a:r>
          </a:p>
          <a:p>
            <a:pPr marL="539750" lvl="1" indent="-171450">
              <a:spcBef>
                <a:spcPts val="0"/>
              </a:spcBef>
              <a:buSzPct val="171000"/>
              <a:buFont typeface="Arial" panose="020B0604020202020204" pitchFamily="34" charset="0"/>
              <a:buChar char="•"/>
            </a:pPr>
            <a:r>
              <a:rPr lang="en-GB" sz="1050" i="1" dirty="0">
                <a:solidFill>
                  <a:schemeClr val="accent2"/>
                </a:solidFill>
                <a:latin typeface="Calibri"/>
                <a:ea typeface="Calibri"/>
                <a:cs typeface="Calibri"/>
                <a:sym typeface="Calibri"/>
              </a:rPr>
              <a:t>“Training courses at every level”</a:t>
            </a:r>
          </a:p>
          <a:p>
            <a:pPr marL="368300" lvl="1">
              <a:spcBef>
                <a:spcPts val="0"/>
              </a:spcBef>
              <a:buSzPct val="171000"/>
            </a:pPr>
            <a:endParaRPr lang="en-GB" sz="1050" i="1" dirty="0">
              <a:solidFill>
                <a:schemeClr val="accent2"/>
              </a:solidFill>
              <a:latin typeface="Calibri"/>
              <a:ea typeface="Calibri"/>
              <a:cs typeface="Calibri"/>
              <a:sym typeface="Calibri"/>
            </a:endParaRPr>
          </a:p>
          <a:p>
            <a:pPr marL="361950" lvl="0" indent="-273050" algn="l" rtl="0">
              <a:lnSpc>
                <a:spcPct val="100000"/>
              </a:lnSpc>
              <a:spcBef>
                <a:spcPts val="0"/>
              </a:spcBef>
              <a:spcAft>
                <a:spcPts val="0"/>
              </a:spcAft>
              <a:buSzPct val="103000"/>
              <a:buFont typeface="+mj-lt"/>
              <a:buAutoNum type="arabicPeriod"/>
            </a:pPr>
            <a:r>
              <a:rPr lang="en-GB" sz="1200" b="1" i="0" u="none" strike="noStrike" cap="none" dirty="0">
                <a:solidFill>
                  <a:schemeClr val="accent2"/>
                </a:solidFill>
                <a:latin typeface="Calibri"/>
                <a:ea typeface="Calibri"/>
                <a:cs typeface="Calibri"/>
                <a:sym typeface="Calibri"/>
              </a:rPr>
              <a:t>Topic specific needs include:</a:t>
            </a:r>
            <a:endParaRPr lang="en-GB" sz="1200" b="1" dirty="0">
              <a:solidFill>
                <a:schemeClr val="accent2"/>
              </a:solidFill>
              <a:latin typeface="Calibri"/>
              <a:ea typeface="Calibri"/>
              <a:cs typeface="Calibri"/>
              <a:sym typeface="Calibri"/>
            </a:endParaRPr>
          </a:p>
          <a:p>
            <a:pPr marL="539750" lvl="1" indent="-171450">
              <a:spcBef>
                <a:spcPts val="0"/>
              </a:spcBef>
              <a:buSzPct val="171000"/>
              <a:buFont typeface="Arial" panose="020B0604020202020204" pitchFamily="34" charset="0"/>
              <a:buChar char="•"/>
            </a:pPr>
            <a:r>
              <a:rPr lang="en-GB" sz="1050" b="0" i="1" u="none" strike="noStrike" cap="none" dirty="0">
                <a:solidFill>
                  <a:schemeClr val="accent2"/>
                </a:solidFill>
                <a:latin typeface="Calibri"/>
                <a:ea typeface="Calibri"/>
                <a:cs typeface="Calibri"/>
                <a:sym typeface="Calibri"/>
              </a:rPr>
              <a:t>Data management, handling and sharing</a:t>
            </a:r>
          </a:p>
          <a:p>
            <a:pPr marL="539750" lvl="1" indent="-171450">
              <a:spcBef>
                <a:spcPts val="0"/>
              </a:spcBef>
              <a:buSzPct val="171000"/>
              <a:buFont typeface="Arial" panose="020B0604020202020204" pitchFamily="34" charset="0"/>
              <a:buChar char="•"/>
            </a:pPr>
            <a:r>
              <a:rPr lang="en-GB" sz="1050" b="0" i="1" u="none" strike="noStrike" cap="none" dirty="0">
                <a:solidFill>
                  <a:schemeClr val="accent2"/>
                </a:solidFill>
                <a:latin typeface="Calibri"/>
                <a:ea typeface="Calibri"/>
                <a:cs typeface="Calibri"/>
                <a:sym typeface="Calibri"/>
              </a:rPr>
              <a:t>Statistical methods</a:t>
            </a:r>
          </a:p>
          <a:p>
            <a:pPr marL="539750" lvl="1" indent="-171450">
              <a:spcBef>
                <a:spcPts val="0"/>
              </a:spcBef>
              <a:buSzPct val="171000"/>
              <a:buFont typeface="Arial" panose="020B0604020202020204" pitchFamily="34" charset="0"/>
              <a:buChar char="•"/>
            </a:pPr>
            <a:r>
              <a:rPr lang="en-GB" sz="1050" i="1" dirty="0">
                <a:solidFill>
                  <a:schemeClr val="accent2"/>
                </a:solidFill>
                <a:latin typeface="Calibri"/>
                <a:ea typeface="Calibri"/>
                <a:cs typeface="Calibri"/>
                <a:sym typeface="Calibri"/>
              </a:rPr>
              <a:t>Experiment methodology and design</a:t>
            </a:r>
          </a:p>
          <a:p>
            <a:pPr marL="539750" lvl="1" indent="-171450">
              <a:spcBef>
                <a:spcPts val="0"/>
              </a:spcBef>
              <a:buSzPct val="171000"/>
              <a:buFont typeface="Arial" panose="020B0604020202020204" pitchFamily="34" charset="0"/>
              <a:buChar char="•"/>
            </a:pPr>
            <a:r>
              <a:rPr lang="en-GB" sz="1050" b="0" i="1" u="none" strike="noStrike" cap="none" dirty="0">
                <a:solidFill>
                  <a:schemeClr val="accent2"/>
                </a:solidFill>
                <a:latin typeface="Calibri"/>
                <a:ea typeface="Calibri"/>
                <a:cs typeface="Calibri"/>
                <a:sym typeface="Calibri"/>
              </a:rPr>
              <a:t>Ethics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98"/>
          <p:cNvSpPr txBox="1">
            <a:spLocks noGrp="1"/>
          </p:cNvSpPr>
          <p:nvPr>
            <p:ph type="body" idx="1"/>
          </p:nvPr>
        </p:nvSpPr>
        <p:spPr>
          <a:xfrm>
            <a:off x="853899" y="1030889"/>
            <a:ext cx="2260600" cy="1354217"/>
          </a:xfrm>
          <a:prstGeom prst="rect">
            <a:avLst/>
          </a:prstGeom>
          <a:noFill/>
          <a:ln>
            <a:noFill/>
          </a:ln>
        </p:spPr>
        <p:txBody>
          <a:bodyPr spcFirstLastPara="1" wrap="square" lIns="0" tIns="0" rIns="0" bIns="0" anchor="b" anchorCtr="0">
            <a:noAutofit/>
          </a:bodyPr>
          <a:lstStyle/>
          <a:p>
            <a:pPr marL="457200" lvl="0" indent="-228600" algn="l" rtl="0">
              <a:lnSpc>
                <a:spcPct val="100000"/>
              </a:lnSpc>
              <a:spcBef>
                <a:spcPts val="0"/>
              </a:spcBef>
              <a:spcAft>
                <a:spcPts val="0"/>
              </a:spcAft>
              <a:buSzPts val="8800"/>
              <a:buNone/>
            </a:pPr>
            <a:r>
              <a:rPr lang="en-GB" dirty="0"/>
              <a:t>6.0</a:t>
            </a:r>
            <a:endParaRPr dirty="0"/>
          </a:p>
        </p:txBody>
      </p:sp>
      <p:sp>
        <p:nvSpPr>
          <p:cNvPr id="368" name="Google Shape;368;p98"/>
          <p:cNvSpPr txBox="1">
            <a:spLocks noGrp="1"/>
          </p:cNvSpPr>
          <p:nvPr>
            <p:ph type="title"/>
          </p:nvPr>
        </p:nvSpPr>
        <p:spPr>
          <a:xfrm>
            <a:off x="910732" y="2342750"/>
            <a:ext cx="2962689" cy="8116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2100"/>
              <a:buFont typeface="Calibri"/>
              <a:buNone/>
            </a:pPr>
            <a:r>
              <a:rPr lang="en-GB" dirty="0"/>
              <a:t>Appendix</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99"/>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Respondents profiles</a:t>
            </a:r>
            <a:endParaRPr sz="1800" dirty="0">
              <a:latin typeface="Calibri"/>
              <a:ea typeface="Calibri"/>
              <a:cs typeface="Calibri"/>
              <a:sym typeface="Calibri"/>
            </a:endParaRPr>
          </a:p>
        </p:txBody>
      </p:sp>
      <p:pic>
        <p:nvPicPr>
          <p:cNvPr id="374" name="Google Shape;374;p99"/>
          <p:cNvPicPr preferRelativeResize="0"/>
          <p:nvPr/>
        </p:nvPicPr>
        <p:blipFill rotWithShape="1">
          <a:blip r:embed="rId3">
            <a:alphaModFix/>
          </a:blip>
          <a:srcRect/>
          <a:stretch/>
        </p:blipFill>
        <p:spPr>
          <a:xfrm>
            <a:off x="6566413" y="3495892"/>
            <a:ext cx="441818" cy="396000"/>
          </a:xfrm>
          <a:prstGeom prst="rect">
            <a:avLst/>
          </a:prstGeom>
          <a:noFill/>
          <a:ln>
            <a:noFill/>
          </a:ln>
        </p:spPr>
      </p:pic>
      <p:pic>
        <p:nvPicPr>
          <p:cNvPr id="375" name="Google Shape;375;p99"/>
          <p:cNvPicPr preferRelativeResize="0"/>
          <p:nvPr/>
        </p:nvPicPr>
        <p:blipFill rotWithShape="1">
          <a:blip r:embed="rId4">
            <a:alphaModFix/>
          </a:blip>
          <a:srcRect/>
          <a:stretch/>
        </p:blipFill>
        <p:spPr>
          <a:xfrm>
            <a:off x="5261360" y="3495892"/>
            <a:ext cx="464164" cy="396000"/>
          </a:xfrm>
          <a:prstGeom prst="rect">
            <a:avLst/>
          </a:prstGeom>
          <a:noFill/>
          <a:ln>
            <a:noFill/>
          </a:ln>
        </p:spPr>
      </p:pic>
      <p:pic>
        <p:nvPicPr>
          <p:cNvPr id="376" name="Google Shape;376;p99"/>
          <p:cNvPicPr preferRelativeResize="0"/>
          <p:nvPr/>
        </p:nvPicPr>
        <p:blipFill rotWithShape="1">
          <a:blip r:embed="rId5">
            <a:alphaModFix/>
          </a:blip>
          <a:srcRect/>
          <a:stretch/>
        </p:blipFill>
        <p:spPr>
          <a:xfrm>
            <a:off x="7749169" y="3510300"/>
            <a:ext cx="486514" cy="396000"/>
          </a:xfrm>
          <a:prstGeom prst="rect">
            <a:avLst/>
          </a:prstGeom>
          <a:noFill/>
          <a:ln>
            <a:noFill/>
          </a:ln>
        </p:spPr>
      </p:pic>
      <p:sp>
        <p:nvSpPr>
          <p:cNvPr id="377" name="Google Shape;377;p99"/>
          <p:cNvSpPr txBox="1"/>
          <p:nvPr/>
        </p:nvSpPr>
        <p:spPr>
          <a:xfrm>
            <a:off x="5029784" y="3891892"/>
            <a:ext cx="927315" cy="560905"/>
          </a:xfrm>
          <a:prstGeom prst="rect">
            <a:avLst/>
          </a:prstGeom>
          <a:noFill/>
          <a:ln>
            <a:noFill/>
          </a:ln>
        </p:spPr>
        <p:txBody>
          <a:bodyPr spcFirstLastPara="1" wrap="square" lIns="72000" tIns="72000" rIns="72000" bIns="720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Decision-making responsibility:</a:t>
            </a:r>
            <a:endParaRPr sz="1400" b="0" i="0" u="none" strike="noStrike" cap="none" dirty="0">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900"/>
              <a:buFont typeface="Arial"/>
              <a:buNone/>
            </a:pPr>
            <a:r>
              <a:rPr lang="en-GB" sz="900" b="1" i="0" u="none" strike="noStrike" cap="none" dirty="0">
                <a:solidFill>
                  <a:srgbClr val="000000"/>
                </a:solidFill>
                <a:latin typeface="Calibri"/>
                <a:ea typeface="Calibri"/>
                <a:cs typeface="Calibri"/>
                <a:sym typeface="Calibri"/>
              </a:rPr>
              <a:t>33%</a:t>
            </a:r>
            <a:endParaRPr sz="1400" b="0" i="0" u="none" strike="noStrike" cap="none" dirty="0">
              <a:solidFill>
                <a:srgbClr val="000000"/>
              </a:solidFill>
              <a:latin typeface="Calibri"/>
              <a:ea typeface="Calibri"/>
              <a:cs typeface="Calibri"/>
              <a:sym typeface="Calibri"/>
            </a:endParaRPr>
          </a:p>
        </p:txBody>
      </p:sp>
      <p:sp>
        <p:nvSpPr>
          <p:cNvPr id="378" name="Google Shape;378;p99"/>
          <p:cNvSpPr txBox="1"/>
          <p:nvPr/>
        </p:nvSpPr>
        <p:spPr>
          <a:xfrm>
            <a:off x="6304832" y="3891891"/>
            <a:ext cx="964980" cy="560905"/>
          </a:xfrm>
          <a:prstGeom prst="rect">
            <a:avLst/>
          </a:prstGeom>
          <a:noFill/>
          <a:ln>
            <a:noFill/>
          </a:ln>
        </p:spPr>
        <p:txBody>
          <a:bodyPr spcFirstLastPara="1" wrap="square" lIns="72000" tIns="72000" rIns="72000" bIns="720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Budget-assigning responsibility:</a:t>
            </a:r>
            <a:endParaRPr sz="1400" b="0" i="0" u="none" strike="noStrike" cap="none" dirty="0">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900"/>
              <a:buFont typeface="Arial"/>
              <a:buNone/>
            </a:pPr>
            <a:r>
              <a:rPr lang="en-GB" sz="900" b="1" i="0" u="none" strike="noStrike" cap="none" dirty="0">
                <a:solidFill>
                  <a:srgbClr val="000000"/>
                </a:solidFill>
                <a:latin typeface="Calibri"/>
                <a:ea typeface="Calibri"/>
                <a:cs typeface="Calibri"/>
                <a:sym typeface="Calibri"/>
              </a:rPr>
              <a:t>17%</a:t>
            </a:r>
            <a:endParaRPr sz="1400" b="0" i="0" u="none" strike="noStrike" cap="none" dirty="0">
              <a:solidFill>
                <a:srgbClr val="000000"/>
              </a:solidFill>
              <a:latin typeface="Calibri"/>
              <a:ea typeface="Calibri"/>
              <a:cs typeface="Calibri"/>
              <a:sym typeface="Calibri"/>
            </a:endParaRPr>
          </a:p>
        </p:txBody>
      </p:sp>
      <p:sp>
        <p:nvSpPr>
          <p:cNvPr id="379" name="Google Shape;379;p99"/>
          <p:cNvSpPr txBox="1"/>
          <p:nvPr/>
        </p:nvSpPr>
        <p:spPr>
          <a:xfrm>
            <a:off x="7524079" y="3871780"/>
            <a:ext cx="927315" cy="560905"/>
          </a:xfrm>
          <a:prstGeom prst="rect">
            <a:avLst/>
          </a:prstGeom>
          <a:noFill/>
          <a:ln>
            <a:noFill/>
          </a:ln>
        </p:spPr>
        <p:txBody>
          <a:bodyPr spcFirstLastPara="1" wrap="square" lIns="72000" tIns="72000" rIns="72000" bIns="720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GB" sz="900" b="0" i="0" u="none" strike="noStrike" cap="none" dirty="0">
                <a:solidFill>
                  <a:srgbClr val="000000"/>
                </a:solidFill>
                <a:latin typeface="Calibri"/>
                <a:ea typeface="Calibri"/>
                <a:cs typeface="Calibri"/>
                <a:sym typeface="Calibri"/>
              </a:rPr>
              <a:t>No decision responsibility:</a:t>
            </a:r>
            <a:endParaRPr sz="1400" b="0" i="0" u="none" strike="noStrike" cap="none" dirty="0">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900"/>
              <a:buFont typeface="Arial"/>
              <a:buNone/>
            </a:pPr>
            <a:r>
              <a:rPr lang="en-GB" sz="900" b="1" i="0" u="none" strike="noStrike" cap="none" dirty="0">
                <a:solidFill>
                  <a:srgbClr val="000000"/>
                </a:solidFill>
                <a:latin typeface="Calibri"/>
                <a:ea typeface="Calibri"/>
                <a:cs typeface="Calibri"/>
                <a:sym typeface="Calibri"/>
              </a:rPr>
              <a:t>65%</a:t>
            </a:r>
            <a:endParaRPr sz="1400" b="0" i="0" u="none" strike="noStrike" cap="none" dirty="0">
              <a:solidFill>
                <a:srgbClr val="000000"/>
              </a:solidFill>
              <a:latin typeface="Calibri"/>
              <a:ea typeface="Calibri"/>
              <a:cs typeface="Calibri"/>
              <a:sym typeface="Calibri"/>
            </a:endParaRPr>
          </a:p>
        </p:txBody>
      </p:sp>
      <p:graphicFrame>
        <p:nvGraphicFramePr>
          <p:cNvPr id="380" name="Google Shape;380;p99" descr="872d7a7d-fff6-4dec-ab72-0a437314ee96 Workplace"/>
          <p:cNvGraphicFramePr/>
          <p:nvPr>
            <p:extLst>
              <p:ext uri="{D42A27DB-BD31-4B8C-83A1-F6EECF244321}">
                <p14:modId xmlns:p14="http://schemas.microsoft.com/office/powerpoint/2010/main" val="912545809"/>
              </p:ext>
            </p:extLst>
          </p:nvPr>
        </p:nvGraphicFramePr>
        <p:xfrm>
          <a:off x="609600" y="1249846"/>
          <a:ext cx="3800475" cy="170006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81" name="Google Shape;381;p99" descr="89e1f39c-16ea-4b5e-9760-b60d20661779 Q2.3 Job role? - Selected Choice"/>
          <p:cNvGraphicFramePr/>
          <p:nvPr>
            <p:extLst>
              <p:ext uri="{D42A27DB-BD31-4B8C-83A1-F6EECF244321}">
                <p14:modId xmlns:p14="http://schemas.microsoft.com/office/powerpoint/2010/main" val="4175872136"/>
              </p:ext>
            </p:extLst>
          </p:nvPr>
        </p:nvGraphicFramePr>
        <p:xfrm>
          <a:off x="4733925" y="1226283"/>
          <a:ext cx="4022855" cy="163088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82" name="Google Shape;382;p99" descr="18053ab8-75cd-4201-94e1-1fbd96ff2c04 Research Field"/>
          <p:cNvGraphicFramePr/>
          <p:nvPr>
            <p:extLst>
              <p:ext uri="{D42A27DB-BD31-4B8C-83A1-F6EECF244321}">
                <p14:modId xmlns:p14="http://schemas.microsoft.com/office/powerpoint/2010/main" val="1931775272"/>
              </p:ext>
            </p:extLst>
          </p:nvPr>
        </p:nvGraphicFramePr>
        <p:xfrm>
          <a:off x="465322" y="3183079"/>
          <a:ext cx="3898132" cy="1393081"/>
        </p:xfrm>
        <a:graphic>
          <a:graphicData uri="http://schemas.openxmlformats.org/drawingml/2006/chart">
            <c:chart xmlns:c="http://schemas.openxmlformats.org/drawingml/2006/chart" xmlns:r="http://schemas.openxmlformats.org/officeDocument/2006/relationships" r:id="rId8"/>
          </a:graphicData>
        </a:graphic>
      </p:graphicFrame>
      <p:sp>
        <p:nvSpPr>
          <p:cNvPr id="383" name="Google Shape;383;p99"/>
          <p:cNvSpPr/>
          <p:nvPr/>
        </p:nvSpPr>
        <p:spPr>
          <a:xfrm>
            <a:off x="468534" y="1070496"/>
            <a:ext cx="3941541" cy="169796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84" name="Google Shape;384;p99"/>
          <p:cNvSpPr/>
          <p:nvPr/>
        </p:nvSpPr>
        <p:spPr>
          <a:xfrm>
            <a:off x="468534" y="2966632"/>
            <a:ext cx="3941541" cy="169796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85" name="Google Shape;385;p99"/>
          <p:cNvSpPr/>
          <p:nvPr/>
        </p:nvSpPr>
        <p:spPr>
          <a:xfrm>
            <a:off x="4776971" y="2966632"/>
            <a:ext cx="3941541" cy="169796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86" name="Google Shape;386;p99"/>
          <p:cNvSpPr/>
          <p:nvPr/>
        </p:nvSpPr>
        <p:spPr>
          <a:xfrm>
            <a:off x="4777817" y="1070496"/>
            <a:ext cx="3941541" cy="1697969"/>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387" name="Google Shape;387;p99"/>
          <p:cNvSpPr txBox="1"/>
          <p:nvPr/>
        </p:nvSpPr>
        <p:spPr>
          <a:xfrm>
            <a:off x="466169" y="1070496"/>
            <a:ext cx="3944752" cy="330072"/>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dirty="0">
                <a:solidFill>
                  <a:schemeClr val="lt1"/>
                </a:solidFill>
                <a:latin typeface="Calibri"/>
                <a:ea typeface="Calibri"/>
                <a:cs typeface="Calibri"/>
                <a:sym typeface="Calibri"/>
              </a:rPr>
              <a:t>Workplace or student status (n=1078)</a:t>
            </a:r>
            <a:endParaRPr sz="1200" b="0" i="0" u="none" strike="noStrike" cap="none" dirty="0">
              <a:solidFill>
                <a:srgbClr val="000000"/>
              </a:solidFill>
              <a:latin typeface="Calibri"/>
              <a:ea typeface="Calibri"/>
              <a:cs typeface="Calibri"/>
              <a:sym typeface="Calibri"/>
            </a:endParaRPr>
          </a:p>
        </p:txBody>
      </p:sp>
      <p:sp>
        <p:nvSpPr>
          <p:cNvPr id="388" name="Google Shape;388;p99"/>
          <p:cNvSpPr txBox="1"/>
          <p:nvPr/>
        </p:nvSpPr>
        <p:spPr>
          <a:xfrm>
            <a:off x="466169" y="2853008"/>
            <a:ext cx="3951840" cy="330072"/>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dirty="0">
                <a:solidFill>
                  <a:schemeClr val="lt1"/>
                </a:solidFill>
                <a:latin typeface="Calibri"/>
                <a:ea typeface="Calibri"/>
                <a:cs typeface="Calibri"/>
                <a:sym typeface="Calibri"/>
              </a:rPr>
              <a:t>Primary field of interest (n=1078)</a:t>
            </a:r>
            <a:endParaRPr sz="1200" b="0" i="0" u="none" strike="noStrike" cap="none" dirty="0">
              <a:solidFill>
                <a:srgbClr val="000000"/>
              </a:solidFill>
              <a:latin typeface="Calibri"/>
              <a:ea typeface="Calibri"/>
              <a:cs typeface="Calibri"/>
              <a:sym typeface="Calibri"/>
            </a:endParaRPr>
          </a:p>
        </p:txBody>
      </p:sp>
      <p:sp>
        <p:nvSpPr>
          <p:cNvPr id="389" name="Google Shape;389;p99"/>
          <p:cNvSpPr txBox="1"/>
          <p:nvPr/>
        </p:nvSpPr>
        <p:spPr>
          <a:xfrm>
            <a:off x="4776971" y="1070496"/>
            <a:ext cx="3941578" cy="330072"/>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dirty="0">
                <a:solidFill>
                  <a:schemeClr val="lt1"/>
                </a:solidFill>
                <a:latin typeface="Calibri"/>
                <a:ea typeface="Calibri"/>
                <a:cs typeface="Calibri"/>
                <a:sym typeface="Calibri"/>
              </a:rPr>
              <a:t>Job role / Seniority  (n=1031)</a:t>
            </a:r>
            <a:endParaRPr sz="1200" b="0" i="0" u="none" strike="noStrike" cap="none" dirty="0">
              <a:solidFill>
                <a:srgbClr val="000000"/>
              </a:solidFill>
              <a:latin typeface="Calibri"/>
              <a:ea typeface="Calibri"/>
              <a:cs typeface="Calibri"/>
              <a:sym typeface="Calibri"/>
            </a:endParaRPr>
          </a:p>
        </p:txBody>
      </p:sp>
      <p:sp>
        <p:nvSpPr>
          <p:cNvPr id="390" name="Google Shape;390;p99"/>
          <p:cNvSpPr txBox="1"/>
          <p:nvPr/>
        </p:nvSpPr>
        <p:spPr>
          <a:xfrm>
            <a:off x="4776971" y="2853008"/>
            <a:ext cx="3944753" cy="330072"/>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GB" sz="1200" b="1" i="0" u="none" strike="noStrike" cap="none" dirty="0">
                <a:solidFill>
                  <a:schemeClr val="lt1"/>
                </a:solidFill>
                <a:latin typeface="Calibri"/>
                <a:ea typeface="Calibri"/>
                <a:cs typeface="Calibri"/>
                <a:sym typeface="Calibri"/>
              </a:rPr>
              <a:t>Training responsibility (n=1078)</a:t>
            </a:r>
            <a:endParaRPr sz="1200" b="0" i="0" u="none" strike="noStrike" cap="none" dirty="0">
              <a:solidFill>
                <a:srgbClr val="000000"/>
              </a:solidFill>
              <a:latin typeface="Calibri"/>
              <a:ea typeface="Calibri"/>
              <a:cs typeface="Calibri"/>
              <a:sym typeface="Calibri"/>
            </a:endParaRPr>
          </a:p>
        </p:txBody>
      </p:sp>
      <p:sp>
        <p:nvSpPr>
          <p:cNvPr id="391" name="Google Shape;391;p99"/>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Demographics</a:t>
            </a: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17"/>
          <p:cNvSpPr txBox="1">
            <a:spLocks noGrp="1"/>
          </p:cNvSpPr>
          <p:nvPr>
            <p:ph type="title"/>
          </p:nvPr>
        </p:nvSpPr>
        <p:spPr>
          <a:xfrm>
            <a:off x="825539" y="1275427"/>
            <a:ext cx="2876885" cy="566052"/>
          </a:xfrm>
          <a:prstGeom prst="rect">
            <a:avLst/>
          </a:prstGeom>
          <a:noFill/>
          <a:ln>
            <a:noFill/>
          </a:ln>
        </p:spPr>
        <p:txBody>
          <a:bodyPr spcFirstLastPara="1" wrap="square" lIns="0" tIns="0" rIns="0" bIns="0" anchor="t" anchorCtr="0">
            <a:noAutofit/>
          </a:bodyPr>
          <a:lstStyle/>
          <a:p>
            <a:pPr marL="0" lvl="0" indent="0" algn="l" rtl="0">
              <a:lnSpc>
                <a:spcPct val="85000"/>
              </a:lnSpc>
              <a:spcBef>
                <a:spcPts val="0"/>
              </a:spcBef>
              <a:spcAft>
                <a:spcPts val="0"/>
              </a:spcAft>
              <a:buClr>
                <a:schemeClr val="lt1"/>
              </a:buClr>
              <a:buSzPts val="2800"/>
              <a:buFont typeface="Calibri"/>
              <a:buNone/>
            </a:pPr>
            <a:r>
              <a:rPr lang="en-GB" dirty="0"/>
              <a:t>Thank you</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87"/>
          <p:cNvSpPr txBox="1">
            <a:spLocks noGrp="1"/>
          </p:cNvSpPr>
          <p:nvPr>
            <p:ph type="body" idx="1"/>
          </p:nvPr>
        </p:nvSpPr>
        <p:spPr>
          <a:xfrm>
            <a:off x="853899" y="1030889"/>
            <a:ext cx="2260600" cy="1354217"/>
          </a:xfrm>
          <a:prstGeom prst="rect">
            <a:avLst/>
          </a:prstGeom>
          <a:noFill/>
          <a:ln>
            <a:noFill/>
          </a:ln>
        </p:spPr>
        <p:txBody>
          <a:bodyPr spcFirstLastPara="1" wrap="square" lIns="0" tIns="0" rIns="0" bIns="0" anchor="b" anchorCtr="0">
            <a:noAutofit/>
          </a:bodyPr>
          <a:lstStyle/>
          <a:p>
            <a:pPr marL="457200" lvl="0" indent="-228600" algn="l" rtl="0">
              <a:lnSpc>
                <a:spcPct val="100000"/>
              </a:lnSpc>
              <a:spcBef>
                <a:spcPts val="0"/>
              </a:spcBef>
              <a:spcAft>
                <a:spcPts val="0"/>
              </a:spcAft>
              <a:buSzPts val="8800"/>
              <a:buNone/>
            </a:pPr>
            <a:r>
              <a:rPr lang="en-GB" dirty="0"/>
              <a:t>1.0</a:t>
            </a:r>
            <a:endParaRPr dirty="0"/>
          </a:p>
        </p:txBody>
      </p:sp>
      <p:sp>
        <p:nvSpPr>
          <p:cNvPr id="106" name="Google Shape;106;p87"/>
          <p:cNvSpPr txBox="1">
            <a:spLocks noGrp="1"/>
          </p:cNvSpPr>
          <p:nvPr>
            <p:ph type="title"/>
          </p:nvPr>
        </p:nvSpPr>
        <p:spPr>
          <a:xfrm>
            <a:off x="910732" y="2342750"/>
            <a:ext cx="2962689" cy="8116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2100"/>
              <a:buFont typeface="Calibri"/>
              <a:buNone/>
            </a:pPr>
            <a:r>
              <a:rPr lang="en-GB" sz="2000" dirty="0"/>
              <a:t>Introduction</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2" name="Google Shape;112;p27"/>
          <p:cNvSpPr txBox="1">
            <a:spLocks noGrp="1"/>
          </p:cNvSpPr>
          <p:nvPr>
            <p:ph type="body" idx="4294967295"/>
          </p:nvPr>
        </p:nvSpPr>
        <p:spPr>
          <a:xfrm>
            <a:off x="481192" y="1061615"/>
            <a:ext cx="8299450" cy="190865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500"/>
              <a:buNone/>
            </a:pPr>
            <a:r>
              <a:rPr lang="en-GB" sz="1200" b="0" i="0" dirty="0">
                <a:solidFill>
                  <a:srgbClr val="202124"/>
                </a:solidFill>
                <a:effectLst/>
                <a:latin typeface="Calibri" panose="020F0502020204030204" pitchFamily="34" charset="0"/>
                <a:cs typeface="Calibri" panose="020F0502020204030204" pitchFamily="34" charset="0"/>
              </a:rPr>
              <a:t>In 2019, Nature hosted a meeting of stakeholders from all parts of the Australian research community — including representatives from business, government bodies, university and research institutes, and funding organisations — to discuss research integrity and good research practices. </a:t>
            </a:r>
          </a:p>
          <a:p>
            <a:pPr marL="0" lvl="0" indent="0" algn="l" rtl="0">
              <a:lnSpc>
                <a:spcPct val="100000"/>
              </a:lnSpc>
              <a:spcBef>
                <a:spcPts val="0"/>
              </a:spcBef>
              <a:spcAft>
                <a:spcPts val="0"/>
              </a:spcAft>
              <a:buSzPts val="1500"/>
              <a:buNone/>
            </a:pPr>
            <a:endParaRPr lang="en-GB" sz="1200" b="0" dirty="0">
              <a:solidFill>
                <a:srgbClr val="202124"/>
              </a:solidFill>
              <a:latin typeface="Calibri" panose="020F0502020204030204" pitchFamily="34" charset="0"/>
              <a:cs typeface="Calibri" panose="020F0502020204030204" pitchFamily="34" charset="0"/>
            </a:endParaRPr>
          </a:p>
          <a:p>
            <a:pPr marL="0" lvl="0" indent="0" algn="l" rtl="0">
              <a:lnSpc>
                <a:spcPct val="100000"/>
              </a:lnSpc>
              <a:spcBef>
                <a:spcPts val="0"/>
              </a:spcBef>
              <a:spcAft>
                <a:spcPts val="0"/>
              </a:spcAft>
              <a:buSzPts val="1500"/>
              <a:buNone/>
            </a:pPr>
            <a:r>
              <a:rPr lang="en-GB" sz="1200" b="0" i="0" dirty="0">
                <a:solidFill>
                  <a:srgbClr val="202124"/>
                </a:solidFill>
                <a:effectLst/>
                <a:latin typeface="Calibri" panose="020F0502020204030204" pitchFamily="34" charset="0"/>
                <a:cs typeface="Calibri" panose="020F0502020204030204" pitchFamily="34" charset="0"/>
              </a:rPr>
              <a:t>One of the most striking outcomes of this meeting was the realisation of how little anyone knew about the level of understanding or training offered to researchers in research integrity. This led us, initially, to launch a survey of researchers at all levels of seniority, from PhD students to Vice-Chancellors, at institutions throughout Australia, to determine the level of understanding of research integrity and relevant training within the Australian research community. We have subsequently extended the survey to researchers in the UK and the USA, with more countries to follow.</a:t>
            </a:r>
          </a:p>
          <a:p>
            <a:pPr marL="0" lvl="0" indent="0" algn="l" rtl="0">
              <a:lnSpc>
                <a:spcPct val="100000"/>
              </a:lnSpc>
              <a:spcBef>
                <a:spcPts val="0"/>
              </a:spcBef>
              <a:spcAft>
                <a:spcPts val="0"/>
              </a:spcAft>
              <a:buSzPts val="1500"/>
              <a:buNone/>
            </a:pPr>
            <a:endParaRPr lang="en-GB" sz="1200" b="0" dirty="0">
              <a:solidFill>
                <a:srgbClr val="202124"/>
              </a:solidFill>
              <a:latin typeface="Calibri" panose="020F0502020204030204" pitchFamily="34" charset="0"/>
              <a:cs typeface="Calibri" panose="020F0502020204030204" pitchFamily="34" charset="0"/>
            </a:endParaRPr>
          </a:p>
          <a:p>
            <a:pPr marL="0" lvl="0" indent="0" algn="l" rtl="0">
              <a:lnSpc>
                <a:spcPct val="100000"/>
              </a:lnSpc>
              <a:spcBef>
                <a:spcPts val="0"/>
              </a:spcBef>
              <a:spcAft>
                <a:spcPts val="0"/>
              </a:spcAft>
              <a:buSzPts val="1500"/>
              <a:buNone/>
            </a:pPr>
            <a:r>
              <a:rPr lang="en-GB" sz="1200" b="0" i="0" dirty="0">
                <a:solidFill>
                  <a:srgbClr val="202124"/>
                </a:solidFill>
                <a:effectLst/>
                <a:latin typeface="Calibri" panose="020F0502020204030204" pitchFamily="34" charset="0"/>
                <a:cs typeface="Calibri" panose="020F0502020204030204" pitchFamily="34" charset="0"/>
              </a:rPr>
              <a:t>These surveys aim to address the following:</a:t>
            </a:r>
          </a:p>
          <a:p>
            <a:pPr marL="171450" lvl="0" indent="-171450" algn="l" rtl="0">
              <a:lnSpc>
                <a:spcPct val="100000"/>
              </a:lnSpc>
              <a:spcBef>
                <a:spcPts val="0"/>
              </a:spcBef>
              <a:spcAft>
                <a:spcPts val="0"/>
              </a:spcAft>
              <a:buSzPts val="1500"/>
              <a:buFont typeface="Arial" panose="020B0604020202020204" pitchFamily="34" charset="0"/>
              <a:buChar char="•"/>
            </a:pPr>
            <a:r>
              <a:rPr lang="en-GB" sz="1200" b="0" i="0" dirty="0">
                <a:solidFill>
                  <a:srgbClr val="202124"/>
                </a:solidFill>
                <a:effectLst/>
                <a:latin typeface="Calibri" panose="020F0502020204030204" pitchFamily="34" charset="0"/>
                <a:cs typeface="Calibri" panose="020F0502020204030204" pitchFamily="34" charset="0"/>
              </a:rPr>
              <a:t>To determine the scale of training on research integrity (as defined by the NIH) and good research practices provided to researchers, including how it is provided, who provides it, and with what frequency. </a:t>
            </a:r>
          </a:p>
          <a:p>
            <a:pPr marL="171450" lvl="0" indent="-171450" algn="l" rtl="0">
              <a:lnSpc>
                <a:spcPct val="100000"/>
              </a:lnSpc>
              <a:spcBef>
                <a:spcPts val="0"/>
              </a:spcBef>
              <a:spcAft>
                <a:spcPts val="0"/>
              </a:spcAft>
              <a:buSzPts val="1500"/>
              <a:buFont typeface="Arial" panose="020B0604020202020204" pitchFamily="34" charset="0"/>
              <a:buChar char="•"/>
            </a:pPr>
            <a:r>
              <a:rPr lang="en-GB" sz="1200" b="0" i="0" dirty="0">
                <a:solidFill>
                  <a:srgbClr val="202124"/>
                </a:solidFill>
                <a:effectLst/>
                <a:latin typeface="Calibri" panose="020F0502020204030204" pitchFamily="34" charset="0"/>
                <a:cs typeface="Calibri" panose="020F0502020204030204" pitchFamily="34" charset="0"/>
              </a:rPr>
              <a:t>To understand the perceived need and quality of such training. </a:t>
            </a:r>
          </a:p>
          <a:p>
            <a:pPr marL="171450" lvl="0" indent="-171450" algn="l" rtl="0">
              <a:lnSpc>
                <a:spcPct val="100000"/>
              </a:lnSpc>
              <a:spcBef>
                <a:spcPts val="0"/>
              </a:spcBef>
              <a:spcAft>
                <a:spcPts val="0"/>
              </a:spcAft>
              <a:buSzPts val="1500"/>
              <a:buFont typeface="Arial" panose="020B0604020202020204" pitchFamily="34" charset="0"/>
              <a:buChar char="•"/>
            </a:pPr>
            <a:r>
              <a:rPr lang="en-GB" sz="1200" b="0" i="0" dirty="0">
                <a:solidFill>
                  <a:srgbClr val="202124"/>
                </a:solidFill>
                <a:effectLst/>
                <a:latin typeface="Calibri" panose="020F0502020204030204" pitchFamily="34" charset="0"/>
                <a:cs typeface="Calibri" panose="020F0502020204030204" pitchFamily="34" charset="0"/>
              </a:rPr>
              <a:t>To understand what topics are covered and whether they align with the researchers’ needs (as identified by them).</a:t>
            </a:r>
          </a:p>
          <a:p>
            <a:pPr marL="0" lvl="0" indent="0" algn="l" rtl="0">
              <a:lnSpc>
                <a:spcPct val="100000"/>
              </a:lnSpc>
              <a:spcBef>
                <a:spcPts val="0"/>
              </a:spcBef>
              <a:spcAft>
                <a:spcPts val="0"/>
              </a:spcAft>
              <a:buSzPts val="1500"/>
              <a:buNone/>
            </a:pPr>
            <a:endParaRPr lang="en-GB" sz="1200" b="0" dirty="0">
              <a:solidFill>
                <a:srgbClr val="202124"/>
              </a:solidFill>
              <a:latin typeface="Calibri" panose="020F0502020204030204" pitchFamily="34" charset="0"/>
              <a:cs typeface="Calibri" panose="020F0502020204030204" pitchFamily="34" charset="0"/>
            </a:endParaRPr>
          </a:p>
          <a:p>
            <a:pPr marL="0" lvl="0" indent="0" algn="l" rtl="0">
              <a:lnSpc>
                <a:spcPct val="100000"/>
              </a:lnSpc>
              <a:spcBef>
                <a:spcPts val="0"/>
              </a:spcBef>
              <a:spcAft>
                <a:spcPts val="0"/>
              </a:spcAft>
              <a:buSzPts val="1500"/>
              <a:buNone/>
            </a:pPr>
            <a:r>
              <a:rPr lang="en-GB" sz="1200" b="0" i="0" dirty="0">
                <a:solidFill>
                  <a:srgbClr val="202124"/>
                </a:solidFill>
                <a:effectLst/>
                <a:latin typeface="Calibri" panose="020F0502020204030204" pitchFamily="34" charset="0"/>
                <a:cs typeface="Calibri" panose="020F0502020204030204" pitchFamily="34" charset="0"/>
              </a:rPr>
              <a:t>The following report describes the survey results received from 1078 participants from more than 287 organisations across the UK.</a:t>
            </a:r>
            <a:endParaRPr sz="1200" b="0" dirty="0">
              <a:solidFill>
                <a:schemeClr val="accent2"/>
              </a:solidFill>
              <a:latin typeface="Calibri" panose="020F0502020204030204" pitchFamily="34" charset="0"/>
              <a:cs typeface="Calibri" panose="020F0502020204030204" pitchFamily="34" charset="0"/>
              <a:sym typeface="Calibri"/>
            </a:endParaRPr>
          </a:p>
        </p:txBody>
      </p:sp>
      <p:sp>
        <p:nvSpPr>
          <p:cNvPr id="21" name="Google Shape;127;p2">
            <a:extLst>
              <a:ext uri="{FF2B5EF4-FFF2-40B4-BE49-F238E27FC236}">
                <a16:creationId xmlns:a16="http://schemas.microsoft.com/office/drawing/2014/main" id="{8D790633-12C0-480A-8DFB-5FE1C097FEB6}"/>
              </a:ext>
            </a:extLst>
          </p:cNvPr>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Introduction</a:t>
            </a:r>
          </a:p>
        </p:txBody>
      </p:sp>
    </p:spTree>
    <p:extLst>
      <p:ext uri="{BB962C8B-B14F-4D97-AF65-F5344CB8AC3E}">
        <p14:creationId xmlns:p14="http://schemas.microsoft.com/office/powerpoint/2010/main" val="3694629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87"/>
          <p:cNvSpPr txBox="1">
            <a:spLocks noGrp="1"/>
          </p:cNvSpPr>
          <p:nvPr>
            <p:ph type="body" idx="1"/>
          </p:nvPr>
        </p:nvSpPr>
        <p:spPr>
          <a:xfrm>
            <a:off x="853899" y="1030889"/>
            <a:ext cx="2260600" cy="1354217"/>
          </a:xfrm>
          <a:prstGeom prst="rect">
            <a:avLst/>
          </a:prstGeom>
          <a:noFill/>
          <a:ln>
            <a:noFill/>
          </a:ln>
        </p:spPr>
        <p:txBody>
          <a:bodyPr spcFirstLastPara="1" wrap="square" lIns="0" tIns="0" rIns="0" bIns="0" anchor="b" anchorCtr="0">
            <a:noAutofit/>
          </a:bodyPr>
          <a:lstStyle/>
          <a:p>
            <a:pPr marL="457200" lvl="0" indent="-228600" algn="l" rtl="0">
              <a:lnSpc>
                <a:spcPct val="100000"/>
              </a:lnSpc>
              <a:spcBef>
                <a:spcPts val="0"/>
              </a:spcBef>
              <a:spcAft>
                <a:spcPts val="0"/>
              </a:spcAft>
              <a:buSzPts val="8800"/>
              <a:buNone/>
            </a:pPr>
            <a:r>
              <a:rPr lang="en-GB" dirty="0"/>
              <a:t>2.0</a:t>
            </a:r>
            <a:endParaRPr dirty="0"/>
          </a:p>
        </p:txBody>
      </p:sp>
      <p:sp>
        <p:nvSpPr>
          <p:cNvPr id="106" name="Google Shape;106;p87"/>
          <p:cNvSpPr txBox="1">
            <a:spLocks noGrp="1"/>
          </p:cNvSpPr>
          <p:nvPr>
            <p:ph type="title"/>
          </p:nvPr>
        </p:nvSpPr>
        <p:spPr>
          <a:xfrm>
            <a:off x="910732" y="2342750"/>
            <a:ext cx="2962689" cy="81169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lt1"/>
              </a:buClr>
              <a:buSzPts val="2100"/>
              <a:buFont typeface="Calibri"/>
              <a:buNone/>
            </a:pPr>
            <a:r>
              <a:rPr lang="en-GB" sz="2000" dirty="0"/>
              <a:t>What is understood by “research integrity”</a:t>
            </a:r>
            <a:br>
              <a:rPr lang="en-GB" sz="2000" dirty="0"/>
            </a:br>
            <a:endParaRPr dirty="0"/>
          </a:p>
        </p:txBody>
      </p:sp>
    </p:spTree>
    <p:extLst>
      <p:ext uri="{BB962C8B-B14F-4D97-AF65-F5344CB8AC3E}">
        <p14:creationId xmlns:p14="http://schemas.microsoft.com/office/powerpoint/2010/main" val="1008294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2" name="Google Shape;112;p27"/>
          <p:cNvSpPr txBox="1">
            <a:spLocks noGrp="1"/>
          </p:cNvSpPr>
          <p:nvPr>
            <p:ph type="body" idx="4294967295"/>
          </p:nvPr>
        </p:nvSpPr>
        <p:spPr>
          <a:xfrm>
            <a:off x="481192" y="1061615"/>
            <a:ext cx="3821093" cy="2470995"/>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500"/>
              <a:buNone/>
            </a:pPr>
            <a:r>
              <a:rPr lang="en-GB" sz="1200" dirty="0">
                <a:solidFill>
                  <a:schemeClr val="accent2"/>
                </a:solidFill>
                <a:latin typeface="Calibri"/>
                <a:ea typeface="Calibri"/>
                <a:cs typeface="Calibri"/>
                <a:sym typeface="Calibri"/>
              </a:rPr>
              <a:t>The UK survey received 722 open text responses describing what researchers felt Research Integrity meant (unprompted). All of these comments were coded into overlapping themes provided on the right</a:t>
            </a:r>
            <a:r>
              <a:rPr lang="en-GB" sz="1200" b="0" dirty="0">
                <a:solidFill>
                  <a:schemeClr val="accent2"/>
                </a:solidFill>
                <a:latin typeface="Calibri"/>
                <a:ea typeface="Calibri"/>
                <a:cs typeface="Calibri"/>
                <a:sym typeface="Calibri"/>
              </a:rPr>
              <a:t>. </a:t>
            </a:r>
            <a:r>
              <a:rPr lang="en-GB" sz="1200" dirty="0">
                <a:solidFill>
                  <a:schemeClr val="accent2"/>
                </a:solidFill>
                <a:latin typeface="Calibri"/>
                <a:ea typeface="Calibri"/>
                <a:cs typeface="Calibri"/>
                <a:sym typeface="Calibri"/>
              </a:rPr>
              <a:t>The top 3 themes describing RI: Honest, Ethical and Transparent</a:t>
            </a:r>
            <a:r>
              <a:rPr lang="en-GB" sz="1200" b="0" dirty="0">
                <a:solidFill>
                  <a:schemeClr val="accent2"/>
                </a:solidFill>
                <a:latin typeface="Calibri"/>
                <a:ea typeface="Calibri"/>
                <a:cs typeface="Calibri"/>
                <a:sym typeface="Calibri"/>
              </a:rPr>
              <a:t>. </a:t>
            </a:r>
          </a:p>
          <a:p>
            <a:pPr marL="0" lvl="0" indent="0" algn="l" rtl="0">
              <a:lnSpc>
                <a:spcPct val="100000"/>
              </a:lnSpc>
              <a:spcBef>
                <a:spcPts val="0"/>
              </a:spcBef>
              <a:spcAft>
                <a:spcPts val="0"/>
              </a:spcAft>
              <a:buSzPts val="1500"/>
              <a:buNone/>
            </a:pPr>
            <a:endParaRPr lang="en-GB" sz="1200" b="0" dirty="0">
              <a:solidFill>
                <a:schemeClr val="accent2"/>
              </a:solidFill>
            </a:endParaRPr>
          </a:p>
          <a:p>
            <a:pPr marL="0" lvl="0" indent="0" algn="l" rtl="0">
              <a:lnSpc>
                <a:spcPct val="100000"/>
              </a:lnSpc>
              <a:spcBef>
                <a:spcPts val="0"/>
              </a:spcBef>
              <a:spcAft>
                <a:spcPts val="0"/>
              </a:spcAft>
              <a:buSzPts val="1500"/>
              <a:buNone/>
            </a:pPr>
            <a:r>
              <a:rPr lang="en-GB" sz="1100" b="0" dirty="0">
                <a:solidFill>
                  <a:schemeClr val="accent2"/>
                </a:solidFill>
                <a:latin typeface="Calibri"/>
                <a:ea typeface="Calibri"/>
                <a:cs typeface="Calibri"/>
                <a:sym typeface="Calibri"/>
              </a:rPr>
              <a:t>Researchers from the Humanities &amp; Social Sciences field were </a:t>
            </a:r>
            <a:r>
              <a:rPr lang="en-GB" sz="1100" b="0" dirty="0">
                <a:solidFill>
                  <a:schemeClr val="accent2"/>
                </a:solidFill>
              </a:rPr>
              <a:t>significantly more likely than other researchers to </a:t>
            </a:r>
            <a:r>
              <a:rPr lang="en-GB" sz="1100" b="0" dirty="0">
                <a:solidFill>
                  <a:schemeClr val="accent2"/>
                </a:solidFill>
                <a:latin typeface="Calibri"/>
                <a:ea typeface="Calibri"/>
                <a:cs typeface="Calibri"/>
                <a:sym typeface="Calibri"/>
              </a:rPr>
              <a:t>include “Ethical” in their RI descriptions, whereas, researchers from the Physical Sciences (including Chemistry &amp; Maths) were significantly less likely than other researchers to include “Ethical” in their descriptions. Instead, the latter group were significantly more likely than others to feel that RI that research must be “open and accessible.” </a:t>
            </a:r>
            <a:endParaRPr sz="1100" b="0" dirty="0">
              <a:solidFill>
                <a:schemeClr val="accent2"/>
              </a:solidFill>
              <a:latin typeface="Calibri"/>
              <a:ea typeface="Calibri"/>
              <a:cs typeface="Calibri"/>
              <a:sym typeface="Calibri"/>
            </a:endParaRPr>
          </a:p>
        </p:txBody>
      </p:sp>
      <p:sp>
        <p:nvSpPr>
          <p:cNvPr id="113" name="Google Shape;113;p27"/>
          <p:cNvSpPr txBox="1">
            <a:spLocks noGrp="1"/>
          </p:cNvSpPr>
          <p:nvPr>
            <p:ph type="subTitle" idx="2"/>
          </p:nvPr>
        </p:nvSpPr>
        <p:spPr>
          <a:xfrm>
            <a:off x="419100" y="567339"/>
            <a:ext cx="8299450" cy="230831"/>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500"/>
              <a:buNone/>
            </a:pPr>
            <a:r>
              <a:rPr lang="en-GB" dirty="0">
                <a:latin typeface="Calibri"/>
                <a:ea typeface="Calibri"/>
                <a:cs typeface="Calibri"/>
                <a:sym typeface="Calibri"/>
              </a:rPr>
              <a:t>Unprompted understanding of research integrity meaning</a:t>
            </a:r>
            <a:endParaRPr dirty="0">
              <a:latin typeface="Calibri"/>
              <a:ea typeface="Calibri"/>
              <a:cs typeface="Calibri"/>
              <a:sym typeface="Calibri"/>
            </a:endParaRPr>
          </a:p>
        </p:txBody>
      </p:sp>
      <p:graphicFrame>
        <p:nvGraphicFramePr>
          <p:cNvPr id="116" name="Google Shape;116;p27" descr="964597e0-c036-414c-a91f-281a89b8ddc2 Descrive RI - coded"/>
          <p:cNvGraphicFramePr/>
          <p:nvPr>
            <p:extLst>
              <p:ext uri="{D42A27DB-BD31-4B8C-83A1-F6EECF244321}">
                <p14:modId xmlns:p14="http://schemas.microsoft.com/office/powerpoint/2010/main" val="1399782126"/>
              </p:ext>
            </p:extLst>
          </p:nvPr>
        </p:nvGraphicFramePr>
        <p:xfrm>
          <a:off x="4442712" y="1438423"/>
          <a:ext cx="4325498" cy="3196844"/>
        </p:xfrm>
        <a:graphic>
          <a:graphicData uri="http://schemas.openxmlformats.org/drawingml/2006/chart">
            <c:chart xmlns:c="http://schemas.openxmlformats.org/drawingml/2006/chart" xmlns:r="http://schemas.openxmlformats.org/officeDocument/2006/relationships" r:id="rId3"/>
          </a:graphicData>
        </a:graphic>
      </p:graphicFrame>
      <p:sp>
        <p:nvSpPr>
          <p:cNvPr id="117" name="Google Shape;117;p27"/>
          <p:cNvSpPr/>
          <p:nvPr/>
        </p:nvSpPr>
        <p:spPr>
          <a:xfrm>
            <a:off x="4394382" y="1077517"/>
            <a:ext cx="4324167" cy="3498644"/>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118" name="Google Shape;118;p27"/>
          <p:cNvSpPr txBox="1"/>
          <p:nvPr/>
        </p:nvSpPr>
        <p:spPr>
          <a:xfrm>
            <a:off x="4393052" y="998676"/>
            <a:ext cx="4325498" cy="483960"/>
          </a:xfrm>
          <a:prstGeom prst="rect">
            <a:avLst/>
          </a:prstGeom>
          <a:solidFill>
            <a:schemeClr val="dk1"/>
          </a:solidFill>
          <a:ln w="9525" cap="flat" cmpd="sng">
            <a:solidFill>
              <a:srgbClr val="002436"/>
            </a:solidFill>
            <a:prstDash val="solid"/>
            <a:round/>
            <a:headEnd type="none" w="sm" len="sm"/>
            <a:tailEnd type="none" w="sm" len="sm"/>
          </a:ln>
        </p:spPr>
        <p:txBody>
          <a:bodyPr spcFirstLastPara="1" wrap="square" lIns="72000" tIns="72000" rIns="72000" bIns="72000" anchor="ctr" anchorCtr="0">
            <a:spAutoFit/>
          </a:bodyPr>
          <a:lstStyle/>
          <a:p>
            <a:pPr marL="0" marR="0" lvl="0" indent="0" algn="just" rtl="0">
              <a:lnSpc>
                <a:spcPct val="100000"/>
              </a:lnSpc>
              <a:spcBef>
                <a:spcPts val="0"/>
              </a:spcBef>
              <a:spcAft>
                <a:spcPts val="0"/>
              </a:spcAft>
              <a:buClr>
                <a:srgbClr val="000000"/>
              </a:buClr>
              <a:buSzPts val="1100"/>
              <a:buFont typeface="Arial"/>
              <a:buNone/>
            </a:pPr>
            <a:r>
              <a:rPr lang="en-GB" sz="1100" b="1" i="0" u="none" strike="noStrike" cap="none" dirty="0">
                <a:solidFill>
                  <a:schemeClr val="lt1"/>
                </a:solidFill>
                <a:latin typeface="Calibri"/>
                <a:ea typeface="Calibri"/>
                <a:cs typeface="Calibri"/>
                <a:sym typeface="Calibri"/>
              </a:rPr>
              <a:t>Q. How would you describe Research Integrity, including the practices it relates to? (n=722)</a:t>
            </a:r>
            <a:endParaRPr sz="1400" b="0" i="0" u="none" strike="noStrike" cap="none" dirty="0">
              <a:solidFill>
                <a:srgbClr val="000000"/>
              </a:solidFill>
              <a:latin typeface="Calibri"/>
              <a:ea typeface="Calibri"/>
              <a:cs typeface="Calibri"/>
              <a:sym typeface="Calibri"/>
            </a:endParaRPr>
          </a:p>
        </p:txBody>
      </p:sp>
      <p:sp>
        <p:nvSpPr>
          <p:cNvPr id="10" name="Google Shape;112;p27">
            <a:extLst>
              <a:ext uri="{FF2B5EF4-FFF2-40B4-BE49-F238E27FC236}">
                <a16:creationId xmlns:a16="http://schemas.microsoft.com/office/drawing/2014/main" id="{DD826E43-FDF3-4048-A2B9-17DCF627744B}"/>
              </a:ext>
            </a:extLst>
          </p:cNvPr>
          <p:cNvSpPr txBox="1">
            <a:spLocks/>
          </p:cNvSpPr>
          <p:nvPr/>
        </p:nvSpPr>
        <p:spPr>
          <a:xfrm>
            <a:off x="4361302" y="4569810"/>
            <a:ext cx="4324167" cy="27934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chemeClr val="dk1"/>
              </a:buClr>
              <a:buSzPts val="1500"/>
              <a:buFont typeface="Arial"/>
              <a:buNone/>
              <a:defRPr sz="1500" b="1" i="0" u="none" strike="noStrike" cap="none">
                <a:solidFill>
                  <a:schemeClr val="accent1"/>
                </a:solidFill>
                <a:latin typeface="Calibri"/>
                <a:ea typeface="Calibri"/>
                <a:cs typeface="Calibri"/>
                <a:sym typeface="Calibri"/>
              </a:defRPr>
            </a:lvl1pPr>
            <a:lvl2pPr marL="914400" marR="0" lvl="1" indent="-228600" algn="l" rtl="0">
              <a:lnSpc>
                <a:spcPct val="100000"/>
              </a:lnSpc>
              <a:spcBef>
                <a:spcPts val="45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L="1371600" marR="0" lvl="2"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450"/>
              </a:spcBef>
              <a:spcAft>
                <a:spcPts val="0"/>
              </a:spcAft>
              <a:buClr>
                <a:srgbClr val="0070A8"/>
              </a:buClr>
              <a:buSzPts val="1500"/>
              <a:buFont typeface="Calibri"/>
              <a:buChar char="−"/>
              <a:defRPr sz="15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50"/>
              </a:spcBef>
              <a:spcAft>
                <a:spcPts val="0"/>
              </a:spcAft>
              <a:buClr>
                <a:schemeClr val="dk1"/>
              </a:buClr>
              <a:buSzPts val="1500"/>
              <a:buFont typeface="Calibri"/>
              <a:buNone/>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450"/>
              </a:spcBef>
              <a:spcAft>
                <a:spcPts val="0"/>
              </a:spcAft>
              <a:buClr>
                <a:srgbClr val="0070A8"/>
              </a:buClr>
              <a:buSzPts val="1500"/>
              <a:buFont typeface="Calibri"/>
              <a:buAutoNum type="arabicPeriod"/>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450"/>
              </a:spcBef>
              <a:spcAft>
                <a:spcPts val="450"/>
              </a:spcAft>
              <a:buClr>
                <a:srgbClr val="0070A8"/>
              </a:buClr>
              <a:buSzPts val="1500"/>
              <a:buFont typeface="Calibri"/>
              <a:buAutoNum type="alphaLcPeriod"/>
              <a:defRPr sz="1500" b="0" i="0" u="none" strike="noStrike" cap="none">
                <a:solidFill>
                  <a:schemeClr val="dk1"/>
                </a:solidFill>
                <a:latin typeface="Calibri"/>
                <a:ea typeface="Calibri"/>
                <a:cs typeface="Calibri"/>
                <a:sym typeface="Calibri"/>
              </a:defRPr>
            </a:lvl9pPr>
          </a:lstStyle>
          <a:p>
            <a:pPr marL="0" indent="0"/>
            <a:r>
              <a:rPr lang="en-GB" sz="900" b="0" i="1" dirty="0">
                <a:solidFill>
                  <a:srgbClr val="202122"/>
                </a:solidFill>
                <a:effectLst/>
                <a:latin typeface="Calibri" panose="020F0502020204030204" pitchFamily="34" charset="0"/>
                <a:ea typeface="Calibri" panose="020F0502020204030204" pitchFamily="34" charset="0"/>
                <a:cs typeface="Calibri" panose="020F0502020204030204" pitchFamily="34" charset="0"/>
              </a:rPr>
              <a:t>These figures represent the weighted proportion of respondents to give a particular response. Many respondents named more than 1 factor. Total may not = 100%.</a:t>
            </a:r>
            <a:endParaRPr lang="en-GB" sz="900" i="1" dirty="0">
              <a:solidFill>
                <a:schemeClr val="accent2"/>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Google Shape;423;p16">
            <a:extLst>
              <a:ext uri="{FF2B5EF4-FFF2-40B4-BE49-F238E27FC236}">
                <a16:creationId xmlns:a16="http://schemas.microsoft.com/office/drawing/2014/main" id="{BB56CD89-FDD2-4343-B087-F6CB8F12062E}"/>
              </a:ext>
            </a:extLst>
          </p:cNvPr>
          <p:cNvSpPr/>
          <p:nvPr/>
        </p:nvSpPr>
        <p:spPr>
          <a:xfrm>
            <a:off x="481189" y="3427357"/>
            <a:ext cx="3830642" cy="449171"/>
          </a:xfrm>
          <a:prstGeom prst="wedgeRoundRectCallout">
            <a:avLst>
              <a:gd name="adj1" fmla="val -52238"/>
              <a:gd name="adj2" fmla="val -7197"/>
              <a:gd name="adj3" fmla="val 16667"/>
            </a:avLst>
          </a:prstGeom>
          <a:solidFill>
            <a:srgbClr val="D6EAF7"/>
          </a:solidFill>
          <a:ln>
            <a:noFill/>
          </a:ln>
        </p:spPr>
        <p:txBody>
          <a:bodyPr spcFirstLastPara="1" wrap="square" lIns="72000" tIns="72000" rIns="72000" bIns="72000" anchor="ctr" anchorCtr="1">
            <a:noAutofit/>
          </a:bodyPr>
          <a:lstStyle/>
          <a:p>
            <a:pPr marL="0" marR="0" lvl="0" indent="0" algn="ctr" rtl="0">
              <a:spcBef>
                <a:spcPts val="0"/>
              </a:spcBef>
              <a:spcAft>
                <a:spcPts val="0"/>
              </a:spcAft>
              <a:buNone/>
            </a:pPr>
            <a:r>
              <a:rPr lang="en-GB" sz="1100" b="0" i="0" u="none" strike="noStrike" cap="none" dirty="0">
                <a:solidFill>
                  <a:schemeClr val="dk1"/>
                </a:solidFill>
                <a:latin typeface="Calibri"/>
                <a:ea typeface="Calibri"/>
                <a:cs typeface="Calibri"/>
                <a:sym typeface="Calibri"/>
              </a:rPr>
              <a:t>“</a:t>
            </a:r>
            <a:r>
              <a:rPr lang="en-GB" sz="1100" b="0" i="0" dirty="0">
                <a:solidFill>
                  <a:srgbClr val="32363A"/>
                </a:solidFill>
                <a:effectLst/>
                <a:latin typeface="72"/>
              </a:rPr>
              <a:t>Encompasses honesty and ethical practice in relation to all research and evaluation activities</a:t>
            </a:r>
            <a:r>
              <a:rPr lang="en-GB" sz="1100" b="0" i="0" u="none" strike="noStrike" cap="none" dirty="0">
                <a:solidFill>
                  <a:schemeClr val="dk1"/>
                </a:solidFill>
                <a:latin typeface="Calibri"/>
                <a:ea typeface="Calibri"/>
                <a:cs typeface="Calibri"/>
                <a:sym typeface="Calibri"/>
              </a:rPr>
              <a:t>.”</a:t>
            </a:r>
            <a:endParaRPr sz="1100" dirty="0"/>
          </a:p>
        </p:txBody>
      </p:sp>
      <p:sp>
        <p:nvSpPr>
          <p:cNvPr id="15" name="Google Shape;423;p16">
            <a:extLst>
              <a:ext uri="{FF2B5EF4-FFF2-40B4-BE49-F238E27FC236}">
                <a16:creationId xmlns:a16="http://schemas.microsoft.com/office/drawing/2014/main" id="{5889BFBC-A31B-489E-BFA2-6DCCFDEFC1DE}"/>
              </a:ext>
            </a:extLst>
          </p:cNvPr>
          <p:cNvSpPr/>
          <p:nvPr/>
        </p:nvSpPr>
        <p:spPr>
          <a:xfrm>
            <a:off x="481189" y="3972357"/>
            <a:ext cx="3830642" cy="616503"/>
          </a:xfrm>
          <a:prstGeom prst="wedgeRoundRectCallout">
            <a:avLst>
              <a:gd name="adj1" fmla="val -52238"/>
              <a:gd name="adj2" fmla="val -7197"/>
              <a:gd name="adj3" fmla="val 16667"/>
            </a:avLst>
          </a:prstGeom>
          <a:solidFill>
            <a:srgbClr val="D6EAF7"/>
          </a:solidFill>
          <a:ln>
            <a:noFill/>
          </a:ln>
        </p:spPr>
        <p:txBody>
          <a:bodyPr spcFirstLastPara="1" wrap="square" lIns="72000" tIns="72000" rIns="72000" bIns="72000" anchor="ctr" anchorCtr="1">
            <a:noAutofit/>
          </a:bodyPr>
          <a:lstStyle/>
          <a:p>
            <a:pPr marL="0" marR="0" lvl="0" indent="0" algn="ctr" rtl="0">
              <a:spcBef>
                <a:spcPts val="0"/>
              </a:spcBef>
              <a:spcAft>
                <a:spcPts val="0"/>
              </a:spcAft>
              <a:buNone/>
            </a:pPr>
            <a:r>
              <a:rPr lang="en-GB" sz="1100" b="0" i="0" u="none" strike="noStrike" cap="none" dirty="0">
                <a:solidFill>
                  <a:schemeClr val="dk1"/>
                </a:solidFill>
                <a:latin typeface="Calibri"/>
                <a:ea typeface="Calibri"/>
                <a:cs typeface="Calibri"/>
                <a:sym typeface="Calibri"/>
              </a:rPr>
              <a:t>“</a:t>
            </a:r>
            <a:r>
              <a:rPr lang="en-GB" sz="1100" b="0" i="0" dirty="0">
                <a:solidFill>
                  <a:srgbClr val="32363A"/>
                </a:solidFill>
                <a:effectLst/>
                <a:latin typeface="72"/>
              </a:rPr>
              <a:t>Honest, transparent and open. Driven by curious mind to solve problems and find answers and understand the world, rather than financial, reputational, institutional or personal gain</a:t>
            </a:r>
            <a:r>
              <a:rPr lang="en-GB" sz="1100" b="0" i="0" u="none" strike="noStrike" cap="none" dirty="0">
                <a:solidFill>
                  <a:schemeClr val="dk1"/>
                </a:solidFill>
                <a:latin typeface="Calibri"/>
                <a:ea typeface="Calibri"/>
                <a:cs typeface="Calibri"/>
                <a:sym typeface="Calibri"/>
              </a:rPr>
              <a:t>.”</a:t>
            </a:r>
            <a:endParaRPr sz="1100" dirty="0"/>
          </a:p>
        </p:txBody>
      </p:sp>
      <p:sp>
        <p:nvSpPr>
          <p:cNvPr id="21" name="Google Shape;127;p2">
            <a:extLst>
              <a:ext uri="{FF2B5EF4-FFF2-40B4-BE49-F238E27FC236}">
                <a16:creationId xmlns:a16="http://schemas.microsoft.com/office/drawing/2014/main" id="{8D790633-12C0-480A-8DFB-5FE1C097FEB6}"/>
              </a:ext>
            </a:extLst>
          </p:cNvPr>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Unprompted, 44% of researchers included “Honest” in their RI definition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graphicFrame>
        <p:nvGraphicFramePr>
          <p:cNvPr id="124" name="Google Shape;124;p2" descr="58b3ae95-9b0f-4d01-b10c-cc6b3c4a0565 Rate RI factors"/>
          <p:cNvGraphicFramePr/>
          <p:nvPr>
            <p:extLst>
              <p:ext uri="{D42A27DB-BD31-4B8C-83A1-F6EECF244321}">
                <p14:modId xmlns:p14="http://schemas.microsoft.com/office/powerpoint/2010/main" val="1168283586"/>
              </p:ext>
            </p:extLst>
          </p:nvPr>
        </p:nvGraphicFramePr>
        <p:xfrm>
          <a:off x="419101" y="1545576"/>
          <a:ext cx="4152900" cy="3162526"/>
        </p:xfrm>
        <a:graphic>
          <a:graphicData uri="http://schemas.openxmlformats.org/drawingml/2006/chart">
            <c:chart xmlns:c="http://schemas.openxmlformats.org/drawingml/2006/chart" xmlns:r="http://schemas.openxmlformats.org/officeDocument/2006/relationships" r:id="rId3"/>
          </a:graphicData>
        </a:graphic>
      </p:graphicFrame>
      <p:sp>
        <p:nvSpPr>
          <p:cNvPr id="125" name="Google Shape;125;p2"/>
          <p:cNvSpPr txBox="1"/>
          <p:nvPr/>
        </p:nvSpPr>
        <p:spPr>
          <a:xfrm>
            <a:off x="475624" y="1061615"/>
            <a:ext cx="4308600" cy="483960"/>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GB" sz="1050" b="1" i="0" u="none" strike="noStrike" cap="none" dirty="0">
                <a:solidFill>
                  <a:schemeClr val="lt1"/>
                </a:solidFill>
                <a:latin typeface="Calibri"/>
                <a:ea typeface="Calibri"/>
                <a:cs typeface="Calibri"/>
                <a:sym typeface="Calibri"/>
              </a:rPr>
              <a:t>Q. How important, if at all, would you rate each of the following with regards to Research Integrity? (n=785)</a:t>
            </a:r>
            <a:endParaRPr sz="1200" b="0" i="0" u="none" strike="noStrike" cap="none" dirty="0">
              <a:solidFill>
                <a:srgbClr val="000000"/>
              </a:solidFill>
              <a:latin typeface="Calibri"/>
              <a:ea typeface="Calibri"/>
              <a:cs typeface="Calibri"/>
              <a:sym typeface="Calibri"/>
            </a:endParaRPr>
          </a:p>
        </p:txBody>
      </p:sp>
      <p:sp>
        <p:nvSpPr>
          <p:cNvPr id="126" name="Google Shape;126;p2"/>
          <p:cNvSpPr/>
          <p:nvPr/>
        </p:nvSpPr>
        <p:spPr>
          <a:xfrm>
            <a:off x="468534" y="1070496"/>
            <a:ext cx="4309200" cy="358044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127" name="Google Shape;127;p2"/>
          <p:cNvSpPr txBox="1">
            <a:spLocks noGrp="1"/>
          </p:cNvSpPr>
          <p:nvPr>
            <p:ph type="title"/>
          </p:nvPr>
        </p:nvSpPr>
        <p:spPr>
          <a:xfrm>
            <a:off x="419100" y="283073"/>
            <a:ext cx="8299450" cy="277919"/>
          </a:xfrm>
          <a:prstGeom prst="rect">
            <a:avLst/>
          </a:prstGeom>
          <a:noFill/>
          <a:ln>
            <a:noFill/>
          </a:ln>
        </p:spPr>
        <p:txBody>
          <a:bodyPr spcFirstLastPara="1" wrap="square" lIns="0" tIns="0" rIns="0" bIns="0" anchor="t" anchorCtr="0">
            <a:noAutofit/>
          </a:bodyPr>
          <a:lstStyle/>
          <a:p>
            <a:pPr marL="0" lvl="0" indent="0" algn="l" rtl="0">
              <a:lnSpc>
                <a:spcPct val="116666"/>
              </a:lnSpc>
              <a:spcBef>
                <a:spcPts val="0"/>
              </a:spcBef>
              <a:spcAft>
                <a:spcPts val="0"/>
              </a:spcAft>
              <a:buClr>
                <a:srgbClr val="01324B"/>
              </a:buClr>
              <a:buSzPts val="1800"/>
              <a:buNone/>
            </a:pPr>
            <a:r>
              <a:rPr lang="en-GB" sz="1800" dirty="0">
                <a:latin typeface="Calibri"/>
                <a:ea typeface="Calibri"/>
                <a:cs typeface="Calibri"/>
                <a:sym typeface="Calibri"/>
              </a:rPr>
              <a:t>Prompted, 98% of researchers rated “Honest” as important for Research Integrity </a:t>
            </a:r>
            <a:endParaRPr dirty="0">
              <a:latin typeface="Calibri"/>
              <a:ea typeface="Calibri"/>
              <a:cs typeface="Calibri"/>
              <a:sym typeface="Calibri"/>
            </a:endParaRPr>
          </a:p>
        </p:txBody>
      </p:sp>
      <p:sp>
        <p:nvSpPr>
          <p:cNvPr id="128" name="Google Shape;128;p2"/>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Prompted understanding of research integrity meaning</a:t>
            </a:r>
            <a:endParaRPr dirty="0"/>
          </a:p>
        </p:txBody>
      </p:sp>
      <p:sp>
        <p:nvSpPr>
          <p:cNvPr id="129" name="Google Shape;129;p2"/>
          <p:cNvSpPr txBox="1"/>
          <p:nvPr/>
        </p:nvSpPr>
        <p:spPr>
          <a:xfrm>
            <a:off x="4895194" y="1061615"/>
            <a:ext cx="3823356" cy="364648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200" b="1" i="0" u="none" strike="noStrike" cap="none" dirty="0">
                <a:solidFill>
                  <a:schemeClr val="accent2"/>
                </a:solidFill>
                <a:latin typeface="Calibri"/>
                <a:ea typeface="Calibri"/>
                <a:cs typeface="Calibri"/>
                <a:sym typeface="Calibri"/>
              </a:rPr>
              <a:t>Researchers’ prompted answers are mostly consistent with their unprompted understanding of Research Integrity – as Honest, Ethical and Transparent remain in the top 5 elements that are rated as “extremely important” or “very important” with regards to Research Integrity. </a:t>
            </a:r>
          </a:p>
          <a:p>
            <a:pPr marL="0" marR="0" lvl="0" indent="0" algn="l" rtl="0">
              <a:lnSpc>
                <a:spcPct val="100000"/>
              </a:lnSpc>
              <a:spcBef>
                <a:spcPts val="0"/>
              </a:spcBef>
              <a:spcAft>
                <a:spcPts val="0"/>
              </a:spcAft>
              <a:buClr>
                <a:schemeClr val="dk1"/>
              </a:buClr>
              <a:buSzPts val="1500"/>
              <a:buFont typeface="Arial"/>
              <a:buNone/>
            </a:pPr>
            <a:endParaRPr lang="en-GB" sz="1200" b="1" dirty="0">
              <a:solidFill>
                <a:schemeClr val="accent2"/>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500"/>
              <a:buFont typeface="Arial"/>
              <a:buNone/>
            </a:pPr>
            <a:r>
              <a:rPr lang="en-GB" sz="1100" i="0" u="none" strike="noStrike" cap="none" dirty="0">
                <a:solidFill>
                  <a:schemeClr val="accent2"/>
                </a:solidFill>
                <a:latin typeface="Calibri"/>
                <a:ea typeface="Calibri"/>
                <a:cs typeface="Calibri"/>
                <a:sym typeface="Calibri"/>
              </a:rPr>
              <a:t>However, prompted questioning finds that Accurate and Rigorous increased in importance, compared with unprompted understanding, as they climb the ranking into the top 5 elements with regards to Research Integrity.</a:t>
            </a:r>
          </a:p>
          <a:p>
            <a:pPr marL="0" marR="0" lvl="0" indent="0" algn="l" rtl="0">
              <a:lnSpc>
                <a:spcPct val="100000"/>
              </a:lnSpc>
              <a:spcBef>
                <a:spcPts val="0"/>
              </a:spcBef>
              <a:spcAft>
                <a:spcPts val="0"/>
              </a:spcAft>
              <a:buClr>
                <a:schemeClr val="dk1"/>
              </a:buClr>
              <a:buSzPts val="1500"/>
              <a:buFont typeface="Arial"/>
              <a:buNone/>
            </a:pPr>
            <a:endParaRPr lang="en-GB" sz="1100" dirty="0">
              <a:solidFill>
                <a:schemeClr val="accent2"/>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500"/>
              <a:buFont typeface="Arial"/>
              <a:buNone/>
            </a:pPr>
            <a:r>
              <a:rPr lang="en-GB" sz="1100" i="0" u="none" strike="noStrike" cap="none" dirty="0">
                <a:solidFill>
                  <a:schemeClr val="accent2"/>
                </a:solidFill>
                <a:latin typeface="Calibri"/>
                <a:ea typeface="Calibri"/>
                <a:cs typeface="Calibri"/>
                <a:sym typeface="Calibri"/>
              </a:rPr>
              <a:t>Interestingly, mid-career researchers were significantly less likely than early-career or senior researchers to feel that Accurate and Rigorous are important factors for Research Integrity. </a:t>
            </a:r>
          </a:p>
          <a:p>
            <a:pPr marL="0" marR="0" lvl="0" indent="0" algn="l" rtl="0">
              <a:lnSpc>
                <a:spcPct val="100000"/>
              </a:lnSpc>
              <a:spcBef>
                <a:spcPts val="0"/>
              </a:spcBef>
              <a:spcAft>
                <a:spcPts val="0"/>
              </a:spcAft>
              <a:buClr>
                <a:schemeClr val="dk1"/>
              </a:buClr>
              <a:buSzPts val="1500"/>
              <a:buFont typeface="Arial"/>
              <a:buNone/>
            </a:pPr>
            <a:endParaRPr lang="en-GB" sz="1100" dirty="0">
              <a:solidFill>
                <a:schemeClr val="accent2"/>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500"/>
              <a:buFont typeface="Arial"/>
              <a:buNone/>
            </a:pPr>
            <a:r>
              <a:rPr lang="en-GB" sz="1100" i="0" u="none" strike="noStrike" cap="none" dirty="0">
                <a:solidFill>
                  <a:schemeClr val="accent2"/>
                </a:solidFill>
                <a:latin typeface="Calibri"/>
                <a:ea typeface="Calibri"/>
                <a:cs typeface="Calibri"/>
                <a:sym typeface="Calibri"/>
              </a:rPr>
              <a:t>And those who were self-employed were significantly more likely than others to feel that Innovative was an important part of Research Integrity. However, Innovative was most likely to be rated as “not important at all” by all other researchers. </a:t>
            </a:r>
            <a:endParaRPr lang="en-GB" sz="1100" dirty="0">
              <a:solidFill>
                <a:schemeClr val="accent2"/>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graphicFrame>
        <p:nvGraphicFramePr>
          <p:cNvPr id="137" name="Google Shape;137;p3" descr="c737dcd4-4ade-47db-98aa-3ee46ca6e160 Rate RI factors"/>
          <p:cNvGraphicFramePr/>
          <p:nvPr>
            <p:extLst>
              <p:ext uri="{D42A27DB-BD31-4B8C-83A1-F6EECF244321}">
                <p14:modId xmlns:p14="http://schemas.microsoft.com/office/powerpoint/2010/main" val="3162660779"/>
              </p:ext>
            </p:extLst>
          </p:nvPr>
        </p:nvGraphicFramePr>
        <p:xfrm>
          <a:off x="4254501" y="1561478"/>
          <a:ext cx="4470399" cy="3475604"/>
        </p:xfrm>
        <a:graphic>
          <a:graphicData uri="http://schemas.openxmlformats.org/drawingml/2006/chart">
            <c:chart xmlns:c="http://schemas.openxmlformats.org/drawingml/2006/chart" xmlns:r="http://schemas.openxmlformats.org/officeDocument/2006/relationships" r:id="rId3"/>
          </a:graphicData>
        </a:graphic>
      </p:graphicFrame>
      <p:sp>
        <p:nvSpPr>
          <p:cNvPr id="139" name="Google Shape;139;p3"/>
          <p:cNvSpPr/>
          <p:nvPr/>
        </p:nvSpPr>
        <p:spPr>
          <a:xfrm>
            <a:off x="468533" y="2984466"/>
            <a:ext cx="3840068" cy="1666475"/>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135" name="Google Shape;135;p3"/>
          <p:cNvSpPr txBox="1"/>
          <p:nvPr/>
        </p:nvSpPr>
        <p:spPr>
          <a:xfrm>
            <a:off x="4409950" y="1077518"/>
            <a:ext cx="4308600" cy="468572"/>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GB" sz="1050" b="1" i="0" u="none" strike="noStrike" cap="none" dirty="0">
                <a:solidFill>
                  <a:schemeClr val="lt1"/>
                </a:solidFill>
                <a:latin typeface="Calibri"/>
                <a:ea typeface="Calibri"/>
                <a:cs typeface="Calibri"/>
                <a:sym typeface="Calibri"/>
              </a:rPr>
              <a:t>Q. How would you rate the importance of each of the below activities with reference to NIH definition of research integrity?  (n=740)</a:t>
            </a:r>
            <a:endParaRPr sz="1050" b="0" i="0" u="none" strike="noStrike" cap="none" dirty="0">
              <a:solidFill>
                <a:srgbClr val="000000"/>
              </a:solidFill>
              <a:latin typeface="Calibri"/>
              <a:ea typeface="Calibri"/>
              <a:cs typeface="Calibri"/>
              <a:sym typeface="Calibri"/>
            </a:endParaRPr>
          </a:p>
        </p:txBody>
      </p:sp>
      <p:sp>
        <p:nvSpPr>
          <p:cNvPr id="136" name="Google Shape;136;p3"/>
          <p:cNvSpPr/>
          <p:nvPr/>
        </p:nvSpPr>
        <p:spPr>
          <a:xfrm>
            <a:off x="4409948" y="1077517"/>
            <a:ext cx="4308601" cy="3573423"/>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dirty="0">
              <a:solidFill>
                <a:schemeClr val="lt1"/>
              </a:solidFill>
              <a:latin typeface="Calibri"/>
              <a:ea typeface="Calibri"/>
              <a:cs typeface="Calibri"/>
              <a:sym typeface="Calibri"/>
            </a:endParaRPr>
          </a:p>
        </p:txBody>
      </p:sp>
      <p:sp>
        <p:nvSpPr>
          <p:cNvPr id="140" name="Google Shape;140;p3"/>
          <p:cNvSpPr txBox="1"/>
          <p:nvPr/>
        </p:nvSpPr>
        <p:spPr>
          <a:xfrm>
            <a:off x="419100" y="1054755"/>
            <a:ext cx="3889501" cy="1922816"/>
          </a:xfrm>
          <a:prstGeom prst="rect">
            <a:avLst/>
          </a:prstGeom>
          <a:solidFill>
            <a:schemeClr val="lt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5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After initial questions (see slide 6 &amp; 7) respondents were provided with a definition of research integrity to provide context and consistency for further questioning: </a:t>
            </a:r>
            <a:endParaRPr lang="en-GB" sz="1050" b="0" i="0" u="none" strike="noStrike" cap="none"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a:p>
            <a:pPr marL="0" marR="0" lvl="0" indent="0" algn="l" rtl="0">
              <a:lnSpc>
                <a:spcPct val="100000"/>
              </a:lnSpc>
              <a:spcBef>
                <a:spcPts val="0"/>
              </a:spcBef>
              <a:spcAft>
                <a:spcPts val="0"/>
              </a:spcAft>
              <a:buClr>
                <a:srgbClr val="000000"/>
              </a:buClr>
              <a:buSzPts val="1000"/>
              <a:buFont typeface="Arial"/>
              <a:buNone/>
            </a:pPr>
            <a:endParaRPr lang="en-GB" sz="1050" b="0" i="1"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marL="0" marR="0" lvl="0" indent="0" algn="l" rtl="0">
              <a:lnSpc>
                <a:spcPct val="100000"/>
              </a:lnSpc>
              <a:spcBef>
                <a:spcPts val="0"/>
              </a:spcBef>
              <a:spcAft>
                <a:spcPts val="0"/>
              </a:spcAft>
              <a:buClr>
                <a:srgbClr val="000000"/>
              </a:buClr>
              <a:buSzPts val="1000"/>
              <a:buFont typeface="Arial"/>
              <a:buNone/>
            </a:pPr>
            <a:r>
              <a:rPr lang="en-GB" sz="1050" b="0" i="1"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“The use of honest and verifiable methods in proposing, performing, and evaluating research and reporting research results with particular attention to adherence to rules, regulations, guidelines, and commonly accepted professional codes and norms.”</a:t>
            </a:r>
          </a:p>
          <a:p>
            <a:pPr marL="0" marR="0" lvl="0" indent="0" algn="l" rtl="0">
              <a:lnSpc>
                <a:spcPct val="100000"/>
              </a:lnSpc>
              <a:spcBef>
                <a:spcPts val="0"/>
              </a:spcBef>
              <a:spcAft>
                <a:spcPts val="0"/>
              </a:spcAft>
              <a:buClr>
                <a:srgbClr val="000000"/>
              </a:buClr>
              <a:buSzPts val="1000"/>
              <a:buFont typeface="Arial"/>
              <a:buNone/>
            </a:pPr>
            <a:endParaRPr lang="en-GB" sz="1050" i="1"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marL="0" marR="0" lvl="0" indent="0" algn="l" rtl="0">
              <a:lnSpc>
                <a:spcPct val="100000"/>
              </a:lnSpc>
              <a:spcBef>
                <a:spcPts val="0"/>
              </a:spcBef>
              <a:spcAft>
                <a:spcPts val="0"/>
              </a:spcAft>
              <a:buClr>
                <a:srgbClr val="000000"/>
              </a:buClr>
              <a:buSzPts val="1000"/>
              <a:buFont typeface="Arial"/>
              <a:buNone/>
            </a:pPr>
            <a:r>
              <a:rPr lang="en-GB" sz="1050" b="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76% of respondents fel</a:t>
            </a:r>
            <a:r>
              <a:rPr lang="en-GB" sz="1050" dirty="0">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t that definition reflected their understanding of Research Integrity either “Extremely well” or ”Very well”. </a:t>
            </a:r>
            <a:endParaRPr sz="1050" b="0" u="none" strike="noStrike" cap="none"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141" name="Google Shape;141;p3"/>
          <p:cNvSpPr txBox="1"/>
          <p:nvPr/>
        </p:nvSpPr>
        <p:spPr>
          <a:xfrm>
            <a:off x="468534" y="2983399"/>
            <a:ext cx="3847155" cy="468572"/>
          </a:xfrm>
          <a:prstGeom prst="rect">
            <a:avLst/>
          </a:prstGeom>
          <a:solidFill>
            <a:schemeClr val="dk1"/>
          </a:solidFill>
          <a:ln>
            <a:noFill/>
          </a:ln>
        </p:spPr>
        <p:txBody>
          <a:bodyPr spcFirstLastPara="1" wrap="square" lIns="72000" tIns="72000" rIns="72000" bIns="720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GB" sz="1050" b="1" i="0" u="none" strike="noStrike" cap="none" dirty="0">
                <a:solidFill>
                  <a:schemeClr val="lt1"/>
                </a:solidFill>
                <a:latin typeface="Calibri"/>
                <a:ea typeface="Calibri"/>
                <a:cs typeface="Calibri"/>
                <a:sym typeface="Calibri"/>
              </a:rPr>
              <a:t>Q. To what extent does this definition reflect your understanding of Research Integrity?  (n=756)</a:t>
            </a:r>
            <a:endParaRPr sz="1050" b="0" i="0" u="none" strike="noStrike" cap="none" dirty="0">
              <a:solidFill>
                <a:srgbClr val="000000"/>
              </a:solidFill>
              <a:latin typeface="Calibri"/>
              <a:ea typeface="Calibri"/>
              <a:cs typeface="Calibri"/>
              <a:sym typeface="Calibri"/>
            </a:endParaRPr>
          </a:p>
        </p:txBody>
      </p:sp>
      <p:sp>
        <p:nvSpPr>
          <p:cNvPr id="142" name="Google Shape;142;p3"/>
          <p:cNvSpPr txBox="1"/>
          <p:nvPr/>
        </p:nvSpPr>
        <p:spPr>
          <a:xfrm>
            <a:off x="419100" y="283073"/>
            <a:ext cx="8299450" cy="277919"/>
          </a:xfrm>
          <a:prstGeom prst="rect">
            <a:avLst/>
          </a:prstGeom>
          <a:noFill/>
          <a:ln>
            <a:noFill/>
          </a:ln>
        </p:spPr>
        <p:txBody>
          <a:bodyPr spcFirstLastPara="1" wrap="square" lIns="0" tIns="0" rIns="0" bIns="0" anchor="t" anchorCtr="0">
            <a:noAutofit/>
          </a:bodyPr>
          <a:lstStyle/>
          <a:p>
            <a:pPr marL="0" marR="0" lvl="0" indent="0" algn="l" rtl="0">
              <a:lnSpc>
                <a:spcPct val="116666"/>
              </a:lnSpc>
              <a:spcBef>
                <a:spcPts val="0"/>
              </a:spcBef>
              <a:spcAft>
                <a:spcPts val="0"/>
              </a:spcAft>
              <a:buClr>
                <a:srgbClr val="01324B"/>
              </a:buClr>
              <a:buSzPts val="1800"/>
              <a:buFont typeface="Calibri"/>
              <a:buNone/>
            </a:pPr>
            <a:r>
              <a:rPr lang="en-GB" sz="1800" b="1" i="0" u="none" strike="noStrike" cap="none" dirty="0">
                <a:solidFill>
                  <a:srgbClr val="01324B"/>
                </a:solidFill>
                <a:latin typeface="Calibri"/>
                <a:ea typeface="Calibri"/>
                <a:cs typeface="Calibri"/>
                <a:sym typeface="Calibri"/>
              </a:rPr>
              <a:t>Declaring conflicts of interest was rated as the most important activity for integrity </a:t>
            </a:r>
            <a:endParaRPr sz="2000" b="1" i="0" u="none" strike="noStrike" cap="none" dirty="0">
              <a:solidFill>
                <a:srgbClr val="01324B"/>
              </a:solidFill>
              <a:latin typeface="Calibri"/>
              <a:ea typeface="Calibri"/>
              <a:cs typeface="Calibri"/>
              <a:sym typeface="Calibri"/>
            </a:endParaRPr>
          </a:p>
        </p:txBody>
      </p:sp>
      <p:sp>
        <p:nvSpPr>
          <p:cNvPr id="143" name="Google Shape;143;p3"/>
          <p:cNvSpPr txBox="1"/>
          <p:nvPr/>
        </p:nvSpPr>
        <p:spPr>
          <a:xfrm>
            <a:off x="419100" y="567339"/>
            <a:ext cx="8299450" cy="230831"/>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chemeClr val="dk1"/>
              </a:buClr>
              <a:buSzPts val="1500"/>
              <a:buFont typeface="Arial"/>
              <a:buNone/>
            </a:pPr>
            <a:r>
              <a:rPr lang="en-GB" sz="1500" b="1" i="0" u="none" strike="noStrike" cap="none" dirty="0">
                <a:solidFill>
                  <a:schemeClr val="accent1"/>
                </a:solidFill>
                <a:latin typeface="Calibri"/>
                <a:ea typeface="Calibri"/>
                <a:cs typeface="Calibri"/>
                <a:sym typeface="Calibri"/>
              </a:rPr>
              <a:t>Important aspects for maintaining integrity in research</a:t>
            </a:r>
            <a:endParaRPr dirty="0"/>
          </a:p>
        </p:txBody>
      </p:sp>
      <p:graphicFrame>
        <p:nvGraphicFramePr>
          <p:cNvPr id="11" name="Google Shape;137;p3" descr="c737dcd4-4ade-47db-98aa-3ee46ca6e160 Rate RI factors">
            <a:extLst>
              <a:ext uri="{FF2B5EF4-FFF2-40B4-BE49-F238E27FC236}">
                <a16:creationId xmlns:a16="http://schemas.microsoft.com/office/drawing/2014/main" id="{8DA241FE-9367-422E-8DF6-A6FB15260B09}"/>
              </a:ext>
            </a:extLst>
          </p:cNvPr>
          <p:cNvGraphicFramePr/>
          <p:nvPr>
            <p:extLst>
              <p:ext uri="{D42A27DB-BD31-4B8C-83A1-F6EECF244321}">
                <p14:modId xmlns:p14="http://schemas.microsoft.com/office/powerpoint/2010/main" val="926473977"/>
              </p:ext>
            </p:extLst>
          </p:nvPr>
        </p:nvGraphicFramePr>
        <p:xfrm>
          <a:off x="520449" y="3505603"/>
          <a:ext cx="3734052" cy="129343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theme/theme1.xml><?xml version="1.0" encoding="utf-8"?>
<a:theme xmlns:a="http://schemas.openxmlformats.org/drawingml/2006/main" name="Springer Nature Group master">
  <a:themeElements>
    <a:clrScheme name="Custom 3">
      <a:dk1>
        <a:srgbClr val="01324B"/>
      </a:dk1>
      <a:lt1>
        <a:srgbClr val="FFFFFF"/>
      </a:lt1>
      <a:dk2>
        <a:srgbClr val="CEDBE0"/>
      </a:dk2>
      <a:lt2>
        <a:srgbClr val="EBF1F5"/>
      </a:lt2>
      <a:accent1>
        <a:srgbClr val="0070A8"/>
      </a:accent1>
      <a:accent2>
        <a:srgbClr val="01324B"/>
      </a:accent2>
      <a:accent3>
        <a:srgbClr val="BE1818"/>
      </a:accent3>
      <a:accent4>
        <a:srgbClr val="785BA7"/>
      </a:accent4>
      <a:accent5>
        <a:srgbClr val="007373"/>
      </a:accent5>
      <a:accent6>
        <a:srgbClr val="C75301"/>
      </a:accent6>
      <a:hlink>
        <a:srgbClr val="0070A8"/>
      </a:hlink>
      <a:folHlink>
        <a:srgbClr val="0070A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9810</TotalTime>
  <Words>4278</Words>
  <Application>Microsoft Office PowerPoint</Application>
  <PresentationFormat>On-screen Show (16:9)</PresentationFormat>
  <Paragraphs>628</Paragraphs>
  <Slides>34</Slides>
  <Notes>34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72</vt:lpstr>
      <vt:lpstr>Arial</vt:lpstr>
      <vt:lpstr>Calibri</vt:lpstr>
      <vt:lpstr>Springer Nature Group master</vt:lpstr>
      <vt:lpstr>Research Integrity Training – Needs and provisions in institutions in the United Kingdom</vt:lpstr>
      <vt:lpstr>Executive summary</vt:lpstr>
      <vt:lpstr>Contents</vt:lpstr>
      <vt:lpstr>Introduction</vt:lpstr>
      <vt:lpstr>Introduction</vt:lpstr>
      <vt:lpstr>What is understood by “research integrity” </vt:lpstr>
      <vt:lpstr>Unprompted, 44% of researchers included “Honest” in their RI definition </vt:lpstr>
      <vt:lpstr>Prompted, 98% of researchers rated “Honest” as important for Research Integrity </vt:lpstr>
      <vt:lpstr>PowerPoint Presentation</vt:lpstr>
      <vt:lpstr>Current research integrity training provision </vt:lpstr>
      <vt:lpstr>Awareness of research integrity training based on seniority and work place</vt:lpstr>
      <vt:lpstr>On average, 81% of respondents who’ve been offered training have taken it</vt:lpstr>
      <vt:lpstr>63% of training provided is mandatory, 54% involves both online &amp; in person</vt:lpstr>
      <vt:lpstr>Research Offices &amp; Research Administrations are most likely responsible for RI training</vt:lpstr>
      <vt:lpstr>Research Integrity Training is most commonly offered to postgraduate students</vt:lpstr>
      <vt:lpstr>34%-44% of respondents say training offered is permanently available online</vt:lpstr>
      <vt:lpstr>Only 7% indicated they are required to prove their understanding to maintain their role</vt:lpstr>
      <vt:lpstr>A third (or less) of institutions encourage Research Integrity in other ways</vt:lpstr>
      <vt:lpstr>Topic inclusion within training </vt:lpstr>
      <vt:lpstr>Current training coverage focuses overarching Research Integrity concepts</vt:lpstr>
      <vt:lpstr>Current desire for training focuses on data management, sharing &amp; copyright/licensing</vt:lpstr>
      <vt:lpstr>Cross-plot of training topics provided and training topics needs identify key institutional training development areas</vt:lpstr>
      <vt:lpstr>Senior researchers’ cross-plot of training topics provided and training topics needs</vt:lpstr>
      <vt:lpstr>Mid-career researchers’ cross-plot of training topics provided and training topics needs</vt:lpstr>
      <vt:lpstr>Early career researchers’ cross-plot of training topics provided and training topics needs</vt:lpstr>
      <vt:lpstr>Current training efficacy </vt:lpstr>
      <vt:lpstr>Researchers from the Humanities field feel the greatest problem with research integrity</vt:lpstr>
      <vt:lpstr>4% of respondents do not feel training in RI should be mandatory</vt:lpstr>
      <vt:lpstr>2 out of 3 of respondents who were offered training felt that it was effective</vt:lpstr>
      <vt:lpstr>64% of respondents feel they are able to provide feedback on the RI training provided</vt:lpstr>
      <vt:lpstr>Comments emphasize the desire for comprehensive, engaging &amp; mandatory training</vt:lpstr>
      <vt:lpstr>Appendix</vt:lpstr>
      <vt:lpstr>Respondents profiles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Integrity Training– Needs and provisions in American Institutions</dc:title>
  <dc:creator>Microsoft Office User</dc:creator>
  <cp:lastModifiedBy>Ed Gerstner</cp:lastModifiedBy>
  <cp:revision>196</cp:revision>
  <dcterms:created xsi:type="dcterms:W3CDTF">2021-08-30T13:08:49Z</dcterms:created>
  <dcterms:modified xsi:type="dcterms:W3CDTF">2024-03-12T11:56:11Z</dcterms:modified>
</cp:coreProperties>
</file>