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notesMasterIdLst>
    <p:notesMasterId r:id="rId3"/>
  </p:notesMasterIdLst>
  <p:sldIdLst>
    <p:sldId id="28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33" autoAdjust="0"/>
  </p:normalViewPr>
  <p:slideViewPr>
    <p:cSldViewPr snapToGrid="0">
      <p:cViewPr varScale="1">
        <p:scale>
          <a:sx n="70" d="100"/>
          <a:sy n="70" d="100"/>
        </p:scale>
        <p:origin x="106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05D04-C831-4F7C-8704-290798E44CED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60F4F-0163-4C3D-B966-BB1C722E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271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211181-A4AB-4680-B24A-BB5F629D63A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34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DFACD-ABD9-4B2D-8913-9614E0FDC3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6027E4-632B-440E-889B-E05D02F994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1E6C5F-A8F5-419F-8719-252236B50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22F65-1CE0-4057-8A0F-3D1AF3DC99A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D6922-765B-411D-A6D9-9E848209C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270B9E-E833-43D8-8582-B55ABE06C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AD22-B114-4C96-8CCD-F64895EBE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59764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6B2B9-3C6C-442C-BC20-8C05B9815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78B4CE-9E54-47D9-90E4-D7EB5ADFF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292C6-D645-4CDE-B7E0-DF8620143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22F65-1CE0-4057-8A0F-3D1AF3DC99A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4636B-328C-4540-A918-718142361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DB90A-1265-4B46-B048-53146C691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AD22-B114-4C96-8CCD-F64895EBE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50905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9A9E9F-E65F-42DD-BE54-963B5D44AF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C31F79-E24E-4D1C-8F7F-B52CEAC285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2DDC4-1049-49E9-8380-7E5550B09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22F65-1CE0-4057-8A0F-3D1AF3DC99A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EE59A-8F10-46DC-A57B-5B0760F2C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88FF9-9889-4595-8DBA-F84E955DF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AD22-B114-4C96-8CCD-F64895EBE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18970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D5893-19BE-4BCA-91DF-5BD967509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5780D1-7EDC-4E74-883E-072E32FDAE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DF8D78-B83C-47EF-8ED7-185C94D31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22F65-1CE0-4057-8A0F-3D1AF3DC99A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BA5DEB-F65C-4682-B1A7-A30EABF19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2E811-F7B4-407B-90BA-74AECF7F2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AD22-B114-4C96-8CCD-F64895EBE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126189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7D2BF-4C58-42CD-AF8D-D4D5202B4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F9CFA1-6D97-4E48-828E-832A15FEF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863E9-376E-4FC6-B0A3-5D085C7B1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22F65-1CE0-4057-8A0F-3D1AF3DC99A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D30E5-ACA8-4C06-8981-60C4895F2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EF7DD-7288-4B84-B00E-8049DD9C6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AD22-B114-4C96-8CCD-F64895EBE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238777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9C650-CC84-46D8-93A4-985AAFCD8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B560F-9466-4003-80D9-7D52FA3B2B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81904C-9CAB-4D48-9F3A-42F5260C74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847574-014F-42CF-937B-BE2AF7FAC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22F65-1CE0-4057-8A0F-3D1AF3DC99A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15F7F8-40AA-4B60-8A9C-B74511E6C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13B1F-BC94-4D98-9CA5-D9956F14F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AD22-B114-4C96-8CCD-F64895EBE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895316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893A2-4D8A-41BE-A2F8-04E63B200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D557DD-8DB4-419B-8126-DA55835975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261DC-1A7F-4DDE-A970-5AFF9EBAC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BAB8B9-43D8-4C81-BA91-AD9EFB40B9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F05098-FB60-45E5-A13D-698696E261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5C9969-208C-4CA9-A22D-5D983BF0D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22F65-1CE0-4057-8A0F-3D1AF3DC99A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C2D8C3-9527-4366-84A3-41907D622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183EA2-9902-4A83-8146-781DFAEC7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AD22-B114-4C96-8CCD-F64895EBE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069413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3AAB1-857B-4168-8923-19337DD1E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344C03-FF8F-46D1-A4DE-48B342D47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22F65-1CE0-4057-8A0F-3D1AF3DC99A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8026F1-345E-4956-9FA3-2A7FED5E4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2F6F1-DFA8-45F8-A379-7E5D070EC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AD22-B114-4C96-8CCD-F64895EBE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482009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33C2CC-8046-4A1B-B467-6C61A14E6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22F65-1CE0-4057-8A0F-3D1AF3DC99A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9E8BAC-4670-4CB6-848F-1B857DBD8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B8C143-1330-4255-ADFB-0CD373F8D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AD22-B114-4C96-8CCD-F64895EBE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141644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1B811-3C23-4E6B-81F0-0B246092B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9ED3E-F609-4A3B-8FDF-9B64F3985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E94E12-1F48-4F05-80A1-34FE7E1718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6B251D-E822-45A3-98C6-32CBDE583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22F65-1CE0-4057-8A0F-3D1AF3DC99A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10308C-31D2-430C-B922-0AF6E598B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0C4203-68CA-435E-8D90-978E66DF9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AD22-B114-4C96-8CCD-F64895EBE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792957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5317B-7807-4E4B-9225-AE42908FC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4DE81C-D0FA-48FB-B356-052C10E0D2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3FC55F-B6BC-4B94-87F7-DBD51D1DEB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920BC1-279C-45B0-8DCE-D4F9FDE61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22F65-1CE0-4057-8A0F-3D1AF3DC99A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2DB97D-9180-44C1-83EA-C3F64FA8C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C4FA25-1B1A-4ED9-802E-B11B2DA4C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7AD22-B114-4C96-8CCD-F64895EBE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60884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4647D4-8ADA-48AF-99F7-7CEDBF061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E4F1FE-4BBF-43B0-8476-442A08C077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90CA9-FB1C-498A-B218-9A62BD83B1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22F65-1CE0-4057-8A0F-3D1AF3DC99A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3909D-43D5-4CC7-9ED6-182735276C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CD2A3-7CC9-46DF-AE14-17EB8F29D7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7AD22-B114-4C96-8CCD-F64895EBE0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56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ransition spd="slow">
    <p:randomBar dir="vert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hyperlink" Target="https://www.linkedin.com/in/amir-parnianifard-28749b91/" TargetMode="External"/><Relationship Id="rId3" Type="http://schemas.openxmlformats.org/officeDocument/2006/relationships/hyperlink" Target="mailto:amir.p@uestc.edu.cn" TargetMode="External"/><Relationship Id="rId7" Type="http://schemas.openxmlformats.org/officeDocument/2006/relationships/hyperlink" Target="https://scholar.google.com/citations?user=G9TebGYAAAAJ&amp;hl=en" TargetMode="Externa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hyperlink" Target="https://orcid.org/0000-0002-0760-2149" TargetMode="External"/><Relationship Id="rId5" Type="http://schemas.openxmlformats.org/officeDocument/2006/relationships/hyperlink" Target="https://www.researchgate.net/profile/Amir-Parnianifard" TargetMode="External"/><Relationship Id="rId15" Type="http://schemas.openxmlformats.org/officeDocument/2006/relationships/image" Target="../media/image6.png"/><Relationship Id="rId10" Type="http://schemas.openxmlformats.org/officeDocument/2006/relationships/image" Target="../media/image3.png"/><Relationship Id="rId4" Type="http://schemas.openxmlformats.org/officeDocument/2006/relationships/hyperlink" Target="mailto:amir.parnianifard@glasgow.ac.uk" TargetMode="External"/><Relationship Id="rId9" Type="http://schemas.openxmlformats.org/officeDocument/2006/relationships/hyperlink" Target="https://www.webofscience.com/wos/author/record/26761" TargetMode="Externa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28">
            <a:extLst>
              <a:ext uri="{FF2B5EF4-FFF2-40B4-BE49-F238E27FC236}">
                <a16:creationId xmlns:a16="http://schemas.microsoft.com/office/drawing/2014/main" id="{98417B8B-5073-E0EC-8610-4D15CCD67E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796" y="2845953"/>
            <a:ext cx="5556850" cy="9387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Ctr="0" compatLnSpc="1">
            <a:prstTxWarp prst="textNoShape">
              <a:avLst/>
            </a:prstTxWarp>
            <a:normAutofit/>
          </a:bodyPr>
          <a:lstStyle/>
          <a:p>
            <a:pPr marR="0"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effectLst/>
              </a:rPr>
              <a:t>Amir Parnianifard 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effectLst/>
            </a:endParaRPr>
          </a:p>
          <a:p>
            <a:pPr marR="0"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effectLst/>
              </a:rPr>
              <a:t>PhD,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effectLst/>
              </a:rPr>
              <a:t>PMP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effectLst/>
              </a:rPr>
              <a:t>®, IEEE Senior Member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9" name="Rectangle 29">
            <a:extLst>
              <a:ext uri="{FF2B5EF4-FFF2-40B4-BE49-F238E27FC236}">
                <a16:creationId xmlns:a16="http://schemas.microsoft.com/office/drawing/2014/main" id="{4CC7F53C-5495-4559-15A7-096C558F4C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796" y="3670083"/>
            <a:ext cx="6192718" cy="1215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1F3864"/>
                </a:solidFill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Glasgow College, University of Electronic Science and Technology of China, Chengdu, Sichuan, </a:t>
            </a:r>
            <a:r>
              <a:rPr kumimoji="0" lang="en-US" altLang="en-US" b="1" i="0" u="none" strike="noStrike" cap="none" normalizeH="0" baseline="0" dirty="0" err="1">
                <a:ln>
                  <a:noFill/>
                </a:ln>
                <a:solidFill>
                  <a:srgbClr val="1F3864"/>
                </a:solidFill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P.R.China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1F3864"/>
                </a:solidFill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611731.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sto MT" panose="02040603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E-Mail: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sto MT" panose="02040603050505030304" pitchFamily="18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amir.p@uestc.edu.cn</a:t>
            </a:r>
            <a:r>
              <a:rPr kumimoji="0" lang="en-US" altLang="en-US" sz="1400" b="0" i="0" u="sng" strike="noStrike" cap="none" normalizeH="0" baseline="0" dirty="0">
                <a:ln>
                  <a:noFill/>
                </a:ln>
                <a:solidFill>
                  <a:srgbClr val="0563C1"/>
                </a:solidFill>
                <a:effectLst/>
                <a:latin typeface="Calisto MT" panose="02040603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;   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sto MT" panose="02040603050505030304" pitchFamily="18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amir.parnianifard@glasgow.ac.uk</a:t>
            </a:r>
            <a:r>
              <a:rPr kumimoji="0" lang="en-US" altLang="en-US" sz="1400" b="0" i="0" u="sng" strike="noStrike" cap="none" normalizeH="0" baseline="0" dirty="0">
                <a:ln>
                  <a:noFill/>
                </a:ln>
                <a:solidFill>
                  <a:srgbClr val="0563C1"/>
                </a:solidFill>
                <a:effectLst/>
                <a:latin typeface="Calisto MT" panose="02040603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5" name="Picture 1052">
            <a:hlinkClick r:id="rId5"/>
            <a:extLst>
              <a:ext uri="{FF2B5EF4-FFF2-40B4-BE49-F238E27FC236}">
                <a16:creationId xmlns:a16="http://schemas.microsoft.com/office/drawing/2014/main" id="{B51CB09A-CFAE-84C5-0297-3F5E75B6A1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40" y="5755339"/>
            <a:ext cx="817507" cy="757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053">
            <a:hlinkClick r:id="rId7"/>
            <a:extLst>
              <a:ext uri="{FF2B5EF4-FFF2-40B4-BE49-F238E27FC236}">
                <a16:creationId xmlns:a16="http://schemas.microsoft.com/office/drawing/2014/main" id="{2F1F44FB-CA74-B723-A4D7-4DF00DC3D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326" y="5713876"/>
            <a:ext cx="915350" cy="874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055">
            <a:hlinkClick r:id="rId9"/>
            <a:extLst>
              <a:ext uri="{FF2B5EF4-FFF2-40B4-BE49-F238E27FC236}">
                <a16:creationId xmlns:a16="http://schemas.microsoft.com/office/drawing/2014/main" id="{6E962CA2-FA81-6455-99AE-705C40334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157"/>
          <a:stretch>
            <a:fillRect/>
          </a:stretch>
        </p:blipFill>
        <p:spPr bwMode="auto">
          <a:xfrm>
            <a:off x="2840403" y="5713876"/>
            <a:ext cx="885839" cy="88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054">
            <a:hlinkClick r:id="rId11"/>
            <a:extLst>
              <a:ext uri="{FF2B5EF4-FFF2-40B4-BE49-F238E27FC236}">
                <a16:creationId xmlns:a16="http://schemas.microsoft.com/office/drawing/2014/main" id="{32177658-BFF1-CBEB-8257-3B68662352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683" y="5759563"/>
            <a:ext cx="765603" cy="765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056" descr="Title: LinkedIn - Description: image of LinkedIn icon">
            <a:hlinkClick r:id="rId13"/>
            <a:extLst>
              <a:ext uri="{FF2B5EF4-FFF2-40B4-BE49-F238E27FC236}">
                <a16:creationId xmlns:a16="http://schemas.microsoft.com/office/drawing/2014/main" id="{EA9AFD2D-E49A-01B1-1C95-BB489E65C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530" y="5696029"/>
            <a:ext cx="892268" cy="89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359F2E74-B5CF-D6DA-FE6C-37557D44819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234940" y="5328934"/>
            <a:ext cx="3609861" cy="11836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614609-5339-E927-7D6A-A490934241FD}"/>
              </a:ext>
            </a:extLst>
          </p:cNvPr>
          <p:cNvSpPr txBox="1"/>
          <p:nvPr/>
        </p:nvSpPr>
        <p:spPr>
          <a:xfrm>
            <a:off x="686794" y="640008"/>
            <a:ext cx="7118263" cy="15806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>
                <a:latin typeface="Arial Black" panose="020B0A04020102020204" pitchFamily="34" charset="0"/>
                <a:ea typeface="+mj-ea"/>
                <a:cs typeface="+mj-cs"/>
              </a:rPr>
              <a:t>Computational Intelligence Assisted Engineering Design Optimization </a:t>
            </a:r>
            <a:r>
              <a:rPr lang="en-US" sz="2000" dirty="0">
                <a:latin typeface="Arial Black" panose="020B0A04020102020204" pitchFamily="34" charset="0"/>
                <a:ea typeface="+mj-ea"/>
                <a:cs typeface="+mj-cs"/>
              </a:rPr>
              <a:t>(using MATLAB®)</a:t>
            </a:r>
            <a:endParaRPr lang="en-US" sz="3200" kern="1200" dirty="0">
              <a:solidFill>
                <a:schemeClr val="tx1"/>
              </a:solidFill>
              <a:latin typeface="Arial Black" panose="020B0A04020102020204" pitchFamily="34" charset="0"/>
              <a:ea typeface="+mj-ea"/>
              <a:cs typeface="+mj-cs"/>
            </a:endParaRPr>
          </a:p>
        </p:txBody>
      </p:sp>
      <p:pic>
        <p:nvPicPr>
          <p:cNvPr id="5" name="Picture 6" descr="Deter wasteland Miss optimization examples The alps Dwell educate">
            <a:extLst>
              <a:ext uri="{FF2B5EF4-FFF2-40B4-BE49-F238E27FC236}">
                <a16:creationId xmlns:a16="http://schemas.microsoft.com/office/drawing/2014/main" id="{1CC134DE-C6F2-99FE-CB64-69E444A73B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8" r="6006" b="5"/>
          <a:stretch/>
        </p:blipFill>
        <p:spPr bwMode="auto">
          <a:xfrm>
            <a:off x="7917348" y="87088"/>
            <a:ext cx="4153767" cy="3548598"/>
          </a:xfrm>
          <a:custGeom>
            <a:avLst/>
            <a:gdLst/>
            <a:ahLst/>
            <a:cxnLst/>
            <a:rect l="l" t="t" r="r" b="b"/>
            <a:pathLst>
              <a:path w="4538463" h="3877247">
                <a:moveTo>
                  <a:pt x="0" y="0"/>
                </a:moveTo>
                <a:lnTo>
                  <a:pt x="4538463" y="0"/>
                </a:lnTo>
                <a:lnTo>
                  <a:pt x="4538463" y="3437173"/>
                </a:lnTo>
                <a:lnTo>
                  <a:pt x="4530710" y="3429000"/>
                </a:lnTo>
                <a:cubicBezTo>
                  <a:pt x="4370289" y="3495842"/>
                  <a:pt x="4239946" y="3686344"/>
                  <a:pt x="4056129" y="3636211"/>
                </a:cubicBezTo>
                <a:cubicBezTo>
                  <a:pt x="3872313" y="3589422"/>
                  <a:pt x="3788760" y="3830055"/>
                  <a:pt x="3618310" y="3756528"/>
                </a:cubicBezTo>
                <a:cubicBezTo>
                  <a:pt x="3394389" y="3823371"/>
                  <a:pt x="3163783" y="3823371"/>
                  <a:pt x="2933176" y="3810002"/>
                </a:cubicBezTo>
                <a:cubicBezTo>
                  <a:pt x="2702570" y="3840081"/>
                  <a:pt x="2471962" y="3873503"/>
                  <a:pt x="2238015" y="3850107"/>
                </a:cubicBezTo>
                <a:cubicBezTo>
                  <a:pt x="2007408" y="3870161"/>
                  <a:pt x="1783486" y="3883529"/>
                  <a:pt x="1552880" y="3863476"/>
                </a:cubicBezTo>
                <a:cubicBezTo>
                  <a:pt x="1322274" y="3886870"/>
                  <a:pt x="1091667" y="3876844"/>
                  <a:pt x="864402" y="3860134"/>
                </a:cubicBezTo>
                <a:cubicBezTo>
                  <a:pt x="757455" y="3860134"/>
                  <a:pt x="653849" y="3856792"/>
                  <a:pt x="546902" y="3856792"/>
                </a:cubicBezTo>
                <a:cubicBezTo>
                  <a:pt x="404861" y="3850108"/>
                  <a:pt x="262821" y="3845095"/>
                  <a:pt x="120363" y="3840499"/>
                </a:cubicBezTo>
                <a:lnTo>
                  <a:pt x="0" y="383663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473705"/>
      </p:ext>
    </p:extLst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2665</TotalTime>
  <Words>64</Words>
  <Application>Microsoft Office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Calisto MT</vt:lpstr>
      <vt:lpstr>Office Theme</vt:lpstr>
      <vt:lpstr>PowerPoint Presentation</vt:lpstr>
    </vt:vector>
  </TitlesOfParts>
  <Company>Novin Pendar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Bio-Intelligent Control System</dc:title>
  <dc:creator>Amir Parnianifard</dc:creator>
  <cp:lastModifiedBy>Amir Parnianifard</cp:lastModifiedBy>
  <cp:revision>257</cp:revision>
  <dcterms:created xsi:type="dcterms:W3CDTF">2017-12-05T02:50:39Z</dcterms:created>
  <dcterms:modified xsi:type="dcterms:W3CDTF">2023-11-24T06:05:10Z</dcterms:modified>
</cp:coreProperties>
</file>