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8" r:id="rId3"/>
    <p:sldId id="283" r:id="rId4"/>
    <p:sldId id="284" r:id="rId5"/>
    <p:sldId id="258" r:id="rId6"/>
    <p:sldId id="270" r:id="rId7"/>
    <p:sldId id="257" r:id="rId8"/>
    <p:sldId id="280" r:id="rId9"/>
    <p:sldId id="287" r:id="rId10"/>
    <p:sldId id="282" r:id="rId11"/>
    <p:sldId id="286" r:id="rId12"/>
    <p:sldId id="285" r:id="rId13"/>
    <p:sldId id="266" r:id="rId14"/>
    <p:sldId id="261" r:id="rId15"/>
    <p:sldId id="290" r:id="rId16"/>
    <p:sldId id="265" r:id="rId17"/>
    <p:sldId id="262" r:id="rId18"/>
    <p:sldId id="291" r:id="rId19"/>
    <p:sldId id="267" r:id="rId20"/>
    <p:sldId id="263" r:id="rId21"/>
    <p:sldId id="292" r:id="rId22"/>
    <p:sldId id="268" r:id="rId23"/>
    <p:sldId id="294" r:id="rId24"/>
    <p:sldId id="298" r:id="rId25"/>
    <p:sldId id="299" r:id="rId26"/>
    <p:sldId id="300" r:id="rId27"/>
    <p:sldId id="288" r:id="rId28"/>
    <p:sldId id="276" r:id="rId29"/>
    <p:sldId id="269" r:id="rId30"/>
  </p:sldIdLst>
  <p:sldSz cx="12192000" cy="6858000"/>
  <p:notesSz cx="6858000" cy="9144000"/>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830B1B3-3B61-44FD-AA1F-9E8FBBC33359}" v="5" dt="2023-10-23T09:12:34.48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5" d="100"/>
          <a:sy n="55" d="100"/>
        </p:scale>
        <p:origin x="1072"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microsoft.com/office/2016/11/relationships/changesInfo" Target="changesInfos/changesInfo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r. Béres András" userId="548e7313c8c3567c" providerId="Windows Live" clId="Web-{9BBCDA05-215F-4B33-8095-3C625BC4C20E}"/>
    <pc:docChg chg="addSld delSld modSld sldOrd">
      <pc:chgData name="Dr. Béres András" userId="548e7313c8c3567c" providerId="Windows Live" clId="Web-{9BBCDA05-215F-4B33-8095-3C625BC4C20E}" dt="2023-10-13T07:51:18.079" v="6"/>
      <pc:docMkLst>
        <pc:docMk/>
      </pc:docMkLst>
      <pc:sldChg chg="del">
        <pc:chgData name="Dr. Béres András" userId="548e7313c8c3567c" providerId="Windows Live" clId="Web-{9BBCDA05-215F-4B33-8095-3C625BC4C20E}" dt="2023-10-13T07:49:16.029" v="0"/>
        <pc:sldMkLst>
          <pc:docMk/>
          <pc:sldMk cId="2342148790" sldId="289"/>
        </pc:sldMkLst>
      </pc:sldChg>
      <pc:sldChg chg="addSp delSp modSp add ord replId">
        <pc:chgData name="Dr. Béres András" userId="548e7313c8c3567c" providerId="Windows Live" clId="Web-{9BBCDA05-215F-4B33-8095-3C625BC4C20E}" dt="2023-10-13T07:51:18.079" v="6"/>
        <pc:sldMkLst>
          <pc:docMk/>
          <pc:sldMk cId="242994420" sldId="295"/>
        </pc:sldMkLst>
        <pc:spChg chg="del">
          <ac:chgData name="Dr. Béres András" userId="548e7313c8c3567c" providerId="Windows Live" clId="Web-{9BBCDA05-215F-4B33-8095-3C625BC4C20E}" dt="2023-10-13T07:50:24.953" v="2"/>
          <ac:spMkLst>
            <pc:docMk/>
            <pc:sldMk cId="242994420" sldId="295"/>
            <ac:spMk id="2" creationId="{90AFB50E-A080-6A38-161C-60F7B8C77984}"/>
          </ac:spMkLst>
        </pc:spChg>
        <pc:spChg chg="del">
          <ac:chgData name="Dr. Béres András" userId="548e7313c8c3567c" providerId="Windows Live" clId="Web-{9BBCDA05-215F-4B33-8095-3C625BC4C20E}" dt="2023-10-13T07:50:31.625" v="4"/>
          <ac:spMkLst>
            <pc:docMk/>
            <pc:sldMk cId="242994420" sldId="295"/>
            <ac:spMk id="3" creationId="{EBE8F284-42FF-0AEF-BD74-BA11429C2064}"/>
          </ac:spMkLst>
        </pc:spChg>
        <pc:spChg chg="add del mod">
          <ac:chgData name="Dr. Béres András" userId="548e7313c8c3567c" providerId="Windows Live" clId="Web-{9BBCDA05-215F-4B33-8095-3C625BC4C20E}" dt="2023-10-13T07:50:28.390" v="3"/>
          <ac:spMkLst>
            <pc:docMk/>
            <pc:sldMk cId="242994420" sldId="295"/>
            <ac:spMk id="8" creationId="{D651F965-FD95-6BE9-8C42-357B9019A005}"/>
          </ac:spMkLst>
        </pc:spChg>
        <pc:spChg chg="add del mod">
          <ac:chgData name="Dr. Béres András" userId="548e7313c8c3567c" providerId="Windows Live" clId="Web-{9BBCDA05-215F-4B33-8095-3C625BC4C20E}" dt="2023-10-13T07:50:35.593" v="5"/>
          <ac:spMkLst>
            <pc:docMk/>
            <pc:sldMk cId="242994420" sldId="295"/>
            <ac:spMk id="12" creationId="{9B13B376-532E-830F-3A0A-5016882EFBC1}"/>
          </ac:spMkLst>
        </pc:spChg>
      </pc:sldChg>
    </pc:docChg>
  </pc:docChgLst>
  <pc:docChgLst>
    <pc:chgData name="Dr. Béres András" userId="548e7313c8c3567c" providerId="Windows Live" clId="Web-{B7564222-47CB-4E0D-B2D3-5E838EC2404F}"/>
    <pc:docChg chg="addSld delSld modSld">
      <pc:chgData name="Dr. Béres András" userId="548e7313c8c3567c" providerId="Windows Live" clId="Web-{B7564222-47CB-4E0D-B2D3-5E838EC2404F}" dt="2023-10-13T10:25:19.551" v="106"/>
      <pc:docMkLst>
        <pc:docMk/>
      </pc:docMkLst>
      <pc:sldChg chg="modSp">
        <pc:chgData name="Dr. Béres András" userId="548e7313c8c3567c" providerId="Windows Live" clId="Web-{B7564222-47CB-4E0D-B2D3-5E838EC2404F}" dt="2023-10-13T10:13:22.821" v="12" actId="1076"/>
        <pc:sldMkLst>
          <pc:docMk/>
          <pc:sldMk cId="2909298849" sldId="256"/>
        </pc:sldMkLst>
        <pc:spChg chg="mod">
          <ac:chgData name="Dr. Béres András" userId="548e7313c8c3567c" providerId="Windows Live" clId="Web-{B7564222-47CB-4E0D-B2D3-5E838EC2404F}" dt="2023-10-13T10:13:21.539" v="11" actId="20577"/>
          <ac:spMkLst>
            <pc:docMk/>
            <pc:sldMk cId="2909298849" sldId="256"/>
            <ac:spMk id="2" creationId="{EA2A725A-D009-719C-D4BE-D79DC56AF6C0}"/>
          </ac:spMkLst>
        </pc:spChg>
        <pc:spChg chg="mod">
          <ac:chgData name="Dr. Béres András" userId="548e7313c8c3567c" providerId="Windows Live" clId="Web-{B7564222-47CB-4E0D-B2D3-5E838EC2404F}" dt="2023-10-13T10:13:22.821" v="12" actId="1076"/>
          <ac:spMkLst>
            <pc:docMk/>
            <pc:sldMk cId="2909298849" sldId="256"/>
            <ac:spMk id="3" creationId="{BC8C9F16-6CA3-2FE1-AA6A-87AA3DD5151A}"/>
          </ac:spMkLst>
        </pc:spChg>
      </pc:sldChg>
      <pc:sldChg chg="addSp delSp modSp">
        <pc:chgData name="Dr. Béres András" userId="548e7313c8c3567c" providerId="Windows Live" clId="Web-{B7564222-47CB-4E0D-B2D3-5E838EC2404F}" dt="2023-10-13T10:24:23.313" v="93"/>
        <pc:sldMkLst>
          <pc:docMk/>
          <pc:sldMk cId="1810318058" sldId="294"/>
        </pc:sldMkLst>
        <pc:spChg chg="del">
          <ac:chgData name="Dr. Béres András" userId="548e7313c8c3567c" providerId="Windows Live" clId="Web-{B7564222-47CB-4E0D-B2D3-5E838EC2404F}" dt="2023-10-13T10:24:18.094" v="92"/>
          <ac:spMkLst>
            <pc:docMk/>
            <pc:sldMk cId="1810318058" sldId="294"/>
            <ac:spMk id="2" creationId="{90AFB50E-A080-6A38-161C-60F7B8C77984}"/>
          </ac:spMkLst>
        </pc:spChg>
        <pc:spChg chg="del">
          <ac:chgData name="Dr. Béres András" userId="548e7313c8c3567c" providerId="Windows Live" clId="Web-{B7564222-47CB-4E0D-B2D3-5E838EC2404F}" dt="2023-10-13T10:24:04.874" v="90"/>
          <ac:spMkLst>
            <pc:docMk/>
            <pc:sldMk cId="1810318058" sldId="294"/>
            <ac:spMk id="3" creationId="{EBE8F284-42FF-0AEF-BD74-BA11429C2064}"/>
          </ac:spMkLst>
        </pc:spChg>
        <pc:spChg chg="add mod">
          <ac:chgData name="Dr. Béres András" userId="548e7313c8c3567c" providerId="Windows Live" clId="Web-{B7564222-47CB-4E0D-B2D3-5E838EC2404F}" dt="2023-10-13T10:21:30.256" v="47" actId="1076"/>
          <ac:spMkLst>
            <pc:docMk/>
            <pc:sldMk cId="1810318058" sldId="294"/>
            <ac:spMk id="8" creationId="{E1B7EE96-2B3B-AA23-1EFA-EFFC0BB54BDD}"/>
          </ac:spMkLst>
        </pc:spChg>
        <pc:spChg chg="add del">
          <ac:chgData name="Dr. Béres András" userId="548e7313c8c3567c" providerId="Windows Live" clId="Web-{B7564222-47CB-4E0D-B2D3-5E838EC2404F}" dt="2023-10-13T10:21:38.819" v="49"/>
          <ac:spMkLst>
            <pc:docMk/>
            <pc:sldMk cId="1810318058" sldId="294"/>
            <ac:spMk id="12" creationId="{839D8A31-B331-800E-19DB-9FF39B1FF33E}"/>
          </ac:spMkLst>
        </pc:spChg>
        <pc:spChg chg="add del mod">
          <ac:chgData name="Dr. Béres András" userId="548e7313c8c3567c" providerId="Windows Live" clId="Web-{B7564222-47CB-4E0D-B2D3-5E838EC2404F}" dt="2023-10-13T10:23:51.733" v="86"/>
          <ac:spMkLst>
            <pc:docMk/>
            <pc:sldMk cId="1810318058" sldId="294"/>
            <ac:spMk id="14" creationId="{65432862-76C4-9AA6-1A95-A99F28351288}"/>
          </ac:spMkLst>
        </pc:spChg>
        <pc:spChg chg="add del">
          <ac:chgData name="Dr. Béres András" userId="548e7313c8c3567c" providerId="Windows Live" clId="Web-{B7564222-47CB-4E0D-B2D3-5E838EC2404F}" dt="2023-10-13T10:22:10.915" v="58"/>
          <ac:spMkLst>
            <pc:docMk/>
            <pc:sldMk cId="1810318058" sldId="294"/>
            <ac:spMk id="15" creationId="{05AE7904-737C-7173-DD0A-0F88852020C0}"/>
          </ac:spMkLst>
        </pc:spChg>
        <pc:spChg chg="add del mod">
          <ac:chgData name="Dr. Béres András" userId="548e7313c8c3567c" providerId="Windows Live" clId="Web-{B7564222-47CB-4E0D-B2D3-5E838EC2404F}" dt="2023-10-13T10:23:58.218" v="89"/>
          <ac:spMkLst>
            <pc:docMk/>
            <pc:sldMk cId="1810318058" sldId="294"/>
            <ac:spMk id="16" creationId="{3A68D880-6448-3275-A35A-57D9105475C6}"/>
          </ac:spMkLst>
        </pc:spChg>
        <pc:spChg chg="add del mod">
          <ac:chgData name="Dr. Béres András" userId="548e7313c8c3567c" providerId="Windows Live" clId="Web-{B7564222-47CB-4E0D-B2D3-5E838EC2404F}" dt="2023-10-13T10:24:12.656" v="91"/>
          <ac:spMkLst>
            <pc:docMk/>
            <pc:sldMk cId="1810318058" sldId="294"/>
            <ac:spMk id="18" creationId="{F75BDCB6-614F-34DE-A6F9-0BB6B5538F02}"/>
          </ac:spMkLst>
        </pc:spChg>
        <pc:spChg chg="add del mod">
          <ac:chgData name="Dr. Béres András" userId="548e7313c8c3567c" providerId="Windows Live" clId="Web-{B7564222-47CB-4E0D-B2D3-5E838EC2404F}" dt="2023-10-13T10:24:23.313" v="93"/>
          <ac:spMkLst>
            <pc:docMk/>
            <pc:sldMk cId="1810318058" sldId="294"/>
            <ac:spMk id="20" creationId="{528F3A6F-D623-6A28-A861-F48791234959}"/>
          </ac:spMkLst>
        </pc:spChg>
        <pc:picChg chg="add del mod">
          <ac:chgData name="Dr. Béres András" userId="548e7313c8c3567c" providerId="Windows Live" clId="Web-{B7564222-47CB-4E0D-B2D3-5E838EC2404F}" dt="2023-10-13T10:23:47.764" v="85"/>
          <ac:picMkLst>
            <pc:docMk/>
            <pc:sldMk cId="1810318058" sldId="294"/>
            <ac:picMk id="4" creationId="{029F1E76-E20F-EB70-0D13-1B5C7D1D8695}"/>
          </ac:picMkLst>
        </pc:picChg>
        <pc:picChg chg="del">
          <ac:chgData name="Dr. Béres András" userId="548e7313c8c3567c" providerId="Windows Live" clId="Web-{B7564222-47CB-4E0D-B2D3-5E838EC2404F}" dt="2023-10-13T10:23:42.748" v="83"/>
          <ac:picMkLst>
            <pc:docMk/>
            <pc:sldMk cId="1810318058" sldId="294"/>
            <ac:picMk id="7" creationId="{720F9D9E-6F9C-1C1E-BA8B-28AF7DFF6435}"/>
          </ac:picMkLst>
        </pc:picChg>
        <pc:picChg chg="del">
          <ac:chgData name="Dr. Béres András" userId="548e7313c8c3567c" providerId="Windows Live" clId="Web-{B7564222-47CB-4E0D-B2D3-5E838EC2404F}" dt="2023-10-13T10:23:53.311" v="87"/>
          <ac:picMkLst>
            <pc:docMk/>
            <pc:sldMk cId="1810318058" sldId="294"/>
            <ac:picMk id="11" creationId="{8C243A3F-FCC4-379C-8859-8C8A07840689}"/>
          </ac:picMkLst>
        </pc:picChg>
      </pc:sldChg>
      <pc:sldChg chg="addSp delSp modSp del">
        <pc:chgData name="Dr. Béres András" userId="548e7313c8c3567c" providerId="Windows Live" clId="Web-{B7564222-47CB-4E0D-B2D3-5E838EC2404F}" dt="2023-10-13T10:23:34.170" v="80"/>
        <pc:sldMkLst>
          <pc:docMk/>
          <pc:sldMk cId="242994420" sldId="295"/>
        </pc:sldMkLst>
        <pc:spChg chg="add del mod">
          <ac:chgData name="Dr. Béres András" userId="548e7313c8c3567c" providerId="Windows Live" clId="Web-{B7564222-47CB-4E0D-B2D3-5E838EC2404F}" dt="2023-10-13T10:16:52.505" v="16"/>
          <ac:spMkLst>
            <pc:docMk/>
            <pc:sldMk cId="242994420" sldId="295"/>
            <ac:spMk id="2" creationId="{E7147CCA-7AEF-B253-908A-D03EFD4CA9BF}"/>
          </ac:spMkLst>
        </pc:spChg>
      </pc:sldChg>
      <pc:sldChg chg="add del replId">
        <pc:chgData name="Dr. Béres András" userId="548e7313c8c3567c" providerId="Windows Live" clId="Web-{B7564222-47CB-4E0D-B2D3-5E838EC2404F}" dt="2023-10-13T10:23:35.201" v="81"/>
        <pc:sldMkLst>
          <pc:docMk/>
          <pc:sldMk cId="4118283123" sldId="296"/>
        </pc:sldMkLst>
      </pc:sldChg>
      <pc:sldChg chg="add del replId">
        <pc:chgData name="Dr. Béres András" userId="548e7313c8c3567c" providerId="Windows Live" clId="Web-{B7564222-47CB-4E0D-B2D3-5E838EC2404F}" dt="2023-10-13T10:23:37.388" v="82"/>
        <pc:sldMkLst>
          <pc:docMk/>
          <pc:sldMk cId="2030346630" sldId="297"/>
        </pc:sldMkLst>
      </pc:sldChg>
      <pc:sldChg chg="add del replId">
        <pc:chgData name="Dr. Béres András" userId="548e7313c8c3567c" providerId="Windows Live" clId="Web-{B7564222-47CB-4E0D-B2D3-5E838EC2404F}" dt="2023-10-13T10:17:20.397" v="20"/>
        <pc:sldMkLst>
          <pc:docMk/>
          <pc:sldMk cId="369218078" sldId="298"/>
        </pc:sldMkLst>
      </pc:sldChg>
      <pc:sldChg chg="add del replId">
        <pc:chgData name="Dr. Béres András" userId="548e7313c8c3567c" providerId="Windows Live" clId="Web-{B7564222-47CB-4E0D-B2D3-5E838EC2404F}" dt="2023-10-13T10:17:32.898" v="22"/>
        <pc:sldMkLst>
          <pc:docMk/>
          <pc:sldMk cId="717182575" sldId="298"/>
        </pc:sldMkLst>
      </pc:sldChg>
      <pc:sldChg chg="add del replId">
        <pc:chgData name="Dr. Béres András" userId="548e7313c8c3567c" providerId="Windows Live" clId="Web-{B7564222-47CB-4E0D-B2D3-5E838EC2404F}" dt="2023-10-13T10:17:46.227" v="24"/>
        <pc:sldMkLst>
          <pc:docMk/>
          <pc:sldMk cId="1034195521" sldId="298"/>
        </pc:sldMkLst>
      </pc:sldChg>
      <pc:sldChg chg="addSp delSp modSp add replId">
        <pc:chgData name="Dr. Béres András" userId="548e7313c8c3567c" providerId="Windows Live" clId="Web-{B7564222-47CB-4E0D-B2D3-5E838EC2404F}" dt="2023-10-13T10:24:49.783" v="101"/>
        <pc:sldMkLst>
          <pc:docMk/>
          <pc:sldMk cId="2455963686" sldId="298"/>
        </pc:sldMkLst>
        <pc:spChg chg="del">
          <ac:chgData name="Dr. Béres András" userId="548e7313c8c3567c" providerId="Windows Live" clId="Web-{B7564222-47CB-4E0D-B2D3-5E838EC2404F}" dt="2023-10-13T10:24:33.501" v="96"/>
          <ac:spMkLst>
            <pc:docMk/>
            <pc:sldMk cId="2455963686" sldId="298"/>
            <ac:spMk id="2" creationId="{90AFB50E-A080-6A38-161C-60F7B8C77984}"/>
          </ac:spMkLst>
        </pc:spChg>
        <pc:spChg chg="del">
          <ac:chgData name="Dr. Béres András" userId="548e7313c8c3567c" providerId="Windows Live" clId="Web-{B7564222-47CB-4E0D-B2D3-5E838EC2404F}" dt="2023-10-13T10:24:44.002" v="100"/>
          <ac:spMkLst>
            <pc:docMk/>
            <pc:sldMk cId="2455963686" sldId="298"/>
            <ac:spMk id="3" creationId="{EBE8F284-42FF-0AEF-BD74-BA11429C2064}"/>
          </ac:spMkLst>
        </pc:spChg>
        <pc:spChg chg="add del mod">
          <ac:chgData name="Dr. Béres András" userId="548e7313c8c3567c" providerId="Windows Live" clId="Web-{B7564222-47CB-4E0D-B2D3-5E838EC2404F}" dt="2023-10-13T10:24:41.502" v="99"/>
          <ac:spMkLst>
            <pc:docMk/>
            <pc:sldMk cId="2455963686" sldId="298"/>
            <ac:spMk id="10" creationId="{A3AA91F4-F3FC-0D43-1210-851003284904}"/>
          </ac:spMkLst>
        </pc:spChg>
        <pc:spChg chg="add del mod">
          <ac:chgData name="Dr. Béres András" userId="548e7313c8c3567c" providerId="Windows Live" clId="Web-{B7564222-47CB-4E0D-B2D3-5E838EC2404F}" dt="2023-10-13T10:24:49.783" v="101"/>
          <ac:spMkLst>
            <pc:docMk/>
            <pc:sldMk cId="2455963686" sldId="298"/>
            <ac:spMk id="15" creationId="{E0E4057E-E7C2-DAA4-B766-5B1004A7EA63}"/>
          </ac:spMkLst>
        </pc:spChg>
        <pc:spChg chg="del">
          <ac:chgData name="Dr. Béres András" userId="548e7313c8c3567c" providerId="Windows Live" clId="Web-{B7564222-47CB-4E0D-B2D3-5E838EC2404F}" dt="2023-10-13T10:24:30.392" v="95"/>
          <ac:spMkLst>
            <pc:docMk/>
            <pc:sldMk cId="2455963686" sldId="298"/>
            <ac:spMk id="16" creationId="{3A68D880-6448-3275-A35A-57D9105475C6}"/>
          </ac:spMkLst>
        </pc:spChg>
        <pc:picChg chg="add del">
          <ac:chgData name="Dr. Béres András" userId="548e7313c8c3567c" providerId="Windows Live" clId="Web-{B7564222-47CB-4E0D-B2D3-5E838EC2404F}" dt="2023-10-13T10:24:37.689" v="98"/>
          <ac:picMkLst>
            <pc:docMk/>
            <pc:sldMk cId="2455963686" sldId="298"/>
            <ac:picMk id="4" creationId="{029F1E76-E20F-EB70-0D13-1B5C7D1D8695}"/>
          </ac:picMkLst>
        </pc:picChg>
        <pc:picChg chg="del">
          <ac:chgData name="Dr. Béres András" userId="548e7313c8c3567c" providerId="Windows Live" clId="Web-{B7564222-47CB-4E0D-B2D3-5E838EC2404F}" dt="2023-10-13T10:24:27.673" v="94"/>
          <ac:picMkLst>
            <pc:docMk/>
            <pc:sldMk cId="2455963686" sldId="298"/>
            <ac:picMk id="11" creationId="{8C243A3F-FCC4-379C-8859-8C8A07840689}"/>
          </ac:picMkLst>
        </pc:picChg>
      </pc:sldChg>
      <pc:sldChg chg="addSp delSp modSp add replId">
        <pc:chgData name="Dr. Béres András" userId="548e7313c8c3567c" providerId="Windows Live" clId="Web-{B7564222-47CB-4E0D-B2D3-5E838EC2404F}" dt="2023-10-13T10:25:01.753" v="105"/>
        <pc:sldMkLst>
          <pc:docMk/>
          <pc:sldMk cId="4070323855" sldId="299"/>
        </pc:sldMkLst>
        <pc:spChg chg="del">
          <ac:chgData name="Dr. Béres András" userId="548e7313c8c3567c" providerId="Windows Live" clId="Web-{B7564222-47CB-4E0D-B2D3-5E838EC2404F}" dt="2023-10-13T10:24:55.065" v="102"/>
          <ac:spMkLst>
            <pc:docMk/>
            <pc:sldMk cId="4070323855" sldId="299"/>
            <ac:spMk id="2" creationId="{90AFB50E-A080-6A38-161C-60F7B8C77984}"/>
          </ac:spMkLst>
        </pc:spChg>
        <pc:spChg chg="del">
          <ac:chgData name="Dr. Béres András" userId="548e7313c8c3567c" providerId="Windows Live" clId="Web-{B7564222-47CB-4E0D-B2D3-5E838EC2404F}" dt="2023-10-13T10:24:57.581" v="103"/>
          <ac:spMkLst>
            <pc:docMk/>
            <pc:sldMk cId="4070323855" sldId="299"/>
            <ac:spMk id="3" creationId="{EBE8F284-42FF-0AEF-BD74-BA11429C2064}"/>
          </ac:spMkLst>
        </pc:spChg>
        <pc:spChg chg="add del mod">
          <ac:chgData name="Dr. Béres András" userId="548e7313c8c3567c" providerId="Windows Live" clId="Web-{B7564222-47CB-4E0D-B2D3-5E838EC2404F}" dt="2023-10-13T10:24:59.925" v="104"/>
          <ac:spMkLst>
            <pc:docMk/>
            <pc:sldMk cId="4070323855" sldId="299"/>
            <ac:spMk id="10" creationId="{2E2A7BFC-45E6-8395-8A0D-E90140CB2F8D}"/>
          </ac:spMkLst>
        </pc:spChg>
        <pc:spChg chg="add del mod">
          <ac:chgData name="Dr. Béres András" userId="548e7313c8c3567c" providerId="Windows Live" clId="Web-{B7564222-47CB-4E0D-B2D3-5E838EC2404F}" dt="2023-10-13T10:25:01.753" v="105"/>
          <ac:spMkLst>
            <pc:docMk/>
            <pc:sldMk cId="4070323855" sldId="299"/>
            <ac:spMk id="15" creationId="{FD0C337B-FEC7-EBE0-4579-3829CA21D112}"/>
          </ac:spMkLst>
        </pc:spChg>
      </pc:sldChg>
      <pc:sldChg chg="add replId">
        <pc:chgData name="Dr. Béres András" userId="548e7313c8c3567c" providerId="Windows Live" clId="Web-{B7564222-47CB-4E0D-B2D3-5E838EC2404F}" dt="2023-10-13T10:23:27.716" v="78"/>
        <pc:sldMkLst>
          <pc:docMk/>
          <pc:sldMk cId="2939321159" sldId="300"/>
        </pc:sldMkLst>
      </pc:sldChg>
      <pc:sldChg chg="add del replId">
        <pc:chgData name="Dr. Béres András" userId="548e7313c8c3567c" providerId="Windows Live" clId="Web-{B7564222-47CB-4E0D-B2D3-5E838EC2404F}" dt="2023-10-13T10:25:19.551" v="106"/>
        <pc:sldMkLst>
          <pc:docMk/>
          <pc:sldMk cId="729666979" sldId="301"/>
        </pc:sldMkLst>
      </pc:sldChg>
    </pc:docChg>
  </pc:docChgLst>
  <pc:docChgLst>
    <pc:chgData name="Dr. Béres András" userId="548e7313c8c3567c" providerId="Windows Live" clId="Web-{24DAE2D2-1495-49BD-BFF3-F3F5F33341A8}"/>
    <pc:docChg chg="modSld sldOrd">
      <pc:chgData name="Dr. Béres András" userId="548e7313c8c3567c" providerId="Windows Live" clId="Web-{24DAE2D2-1495-49BD-BFF3-F3F5F33341A8}" dt="2023-10-13T18:11:46.449" v="17"/>
      <pc:docMkLst>
        <pc:docMk/>
      </pc:docMkLst>
      <pc:sldChg chg="addSp delSp">
        <pc:chgData name="Dr. Béres András" userId="548e7313c8c3567c" providerId="Windows Live" clId="Web-{24DAE2D2-1495-49BD-BFF3-F3F5F33341A8}" dt="2023-10-13T18:09:36.502" v="16"/>
        <pc:sldMkLst>
          <pc:docMk/>
          <pc:sldMk cId="695453030" sldId="266"/>
        </pc:sldMkLst>
        <pc:spChg chg="del">
          <ac:chgData name="Dr. Béres András" userId="548e7313c8c3567c" providerId="Windows Live" clId="Web-{24DAE2D2-1495-49BD-BFF3-F3F5F33341A8}" dt="2023-10-13T18:09:35.643" v="15"/>
          <ac:spMkLst>
            <pc:docMk/>
            <pc:sldMk cId="695453030" sldId="266"/>
            <ac:spMk id="3" creationId="{5808EFC8-9D1C-3D4F-2BDD-B36A8BC75E0E}"/>
          </ac:spMkLst>
        </pc:spChg>
        <pc:spChg chg="add">
          <ac:chgData name="Dr. Béres András" userId="548e7313c8c3567c" providerId="Windows Live" clId="Web-{24DAE2D2-1495-49BD-BFF3-F3F5F33341A8}" dt="2023-10-13T18:09:36.502" v="16"/>
          <ac:spMkLst>
            <pc:docMk/>
            <pc:sldMk cId="695453030" sldId="266"/>
            <ac:spMk id="7" creationId="{B3FF966F-596D-96B0-1C8D-5D412619F465}"/>
          </ac:spMkLst>
        </pc:spChg>
      </pc:sldChg>
      <pc:sldChg chg="modSp">
        <pc:chgData name="Dr. Béres András" userId="548e7313c8c3567c" providerId="Windows Live" clId="Web-{24DAE2D2-1495-49BD-BFF3-F3F5F33341A8}" dt="2023-10-13T18:07:19.899" v="5" actId="20577"/>
        <pc:sldMkLst>
          <pc:docMk/>
          <pc:sldMk cId="3921147532" sldId="270"/>
        </pc:sldMkLst>
        <pc:spChg chg="mod">
          <ac:chgData name="Dr. Béres András" userId="548e7313c8c3567c" providerId="Windows Live" clId="Web-{24DAE2D2-1495-49BD-BFF3-F3F5F33341A8}" dt="2023-10-13T18:07:19.899" v="5" actId="20577"/>
          <ac:spMkLst>
            <pc:docMk/>
            <pc:sldMk cId="3921147532" sldId="270"/>
            <ac:spMk id="7" creationId="{DDDE5F4A-2AF5-F1FD-175B-7B765853A662}"/>
          </ac:spMkLst>
        </pc:spChg>
      </pc:sldChg>
      <pc:sldChg chg="modSp">
        <pc:chgData name="Dr. Béres András" userId="548e7313c8c3567c" providerId="Windows Live" clId="Web-{24DAE2D2-1495-49BD-BFF3-F3F5F33341A8}" dt="2023-10-13T18:07:46.885" v="7" actId="20577"/>
        <pc:sldMkLst>
          <pc:docMk/>
          <pc:sldMk cId="128829601" sldId="280"/>
        </pc:sldMkLst>
        <pc:spChg chg="mod">
          <ac:chgData name="Dr. Béres András" userId="548e7313c8c3567c" providerId="Windows Live" clId="Web-{24DAE2D2-1495-49BD-BFF3-F3F5F33341A8}" dt="2023-10-13T18:07:46.885" v="7" actId="20577"/>
          <ac:spMkLst>
            <pc:docMk/>
            <pc:sldMk cId="128829601" sldId="280"/>
            <ac:spMk id="4" creationId="{A66611BC-3255-FB32-4EC5-08D6A4FEFA9F}"/>
          </ac:spMkLst>
        </pc:spChg>
      </pc:sldChg>
      <pc:sldChg chg="ord">
        <pc:chgData name="Dr. Béres András" userId="548e7313c8c3567c" providerId="Windows Live" clId="Web-{24DAE2D2-1495-49BD-BFF3-F3F5F33341A8}" dt="2023-10-13T18:11:46.449" v="17"/>
        <pc:sldMkLst>
          <pc:docMk/>
          <pc:sldMk cId="802951107" sldId="282"/>
        </pc:sldMkLst>
      </pc:sldChg>
      <pc:sldChg chg="modSp">
        <pc:chgData name="Dr. Béres András" userId="548e7313c8c3567c" providerId="Windows Live" clId="Web-{24DAE2D2-1495-49BD-BFF3-F3F5F33341A8}" dt="2023-10-13T18:06:50.131" v="2" actId="14100"/>
        <pc:sldMkLst>
          <pc:docMk/>
          <pc:sldMk cId="161375962" sldId="284"/>
        </pc:sldMkLst>
        <pc:spChg chg="mod">
          <ac:chgData name="Dr. Béres András" userId="548e7313c8c3567c" providerId="Windows Live" clId="Web-{24DAE2D2-1495-49BD-BFF3-F3F5F33341A8}" dt="2023-10-13T18:06:40.083" v="1" actId="14100"/>
          <ac:spMkLst>
            <pc:docMk/>
            <pc:sldMk cId="161375962" sldId="284"/>
            <ac:spMk id="4" creationId="{D5431FC6-675E-B3DD-F4B4-46A3547149F6}"/>
          </ac:spMkLst>
        </pc:spChg>
        <pc:spChg chg="mod">
          <ac:chgData name="Dr. Béres András" userId="548e7313c8c3567c" providerId="Windows Live" clId="Web-{24DAE2D2-1495-49BD-BFF3-F3F5F33341A8}" dt="2023-10-13T18:06:50.131" v="2" actId="14100"/>
          <ac:spMkLst>
            <pc:docMk/>
            <pc:sldMk cId="161375962" sldId="284"/>
            <ac:spMk id="6" creationId="{A0E6EC03-5313-9FA0-B0C9-D53D4B4EA17A}"/>
          </ac:spMkLst>
        </pc:spChg>
      </pc:sldChg>
      <pc:sldChg chg="modSp">
        <pc:chgData name="Dr. Béres András" userId="548e7313c8c3567c" providerId="Windows Live" clId="Web-{24DAE2D2-1495-49BD-BFF3-F3F5F33341A8}" dt="2023-10-13T18:08:44.624" v="13" actId="20577"/>
        <pc:sldMkLst>
          <pc:docMk/>
          <pc:sldMk cId="1712293755" sldId="287"/>
        </pc:sldMkLst>
        <pc:spChg chg="mod">
          <ac:chgData name="Dr. Béres András" userId="548e7313c8c3567c" providerId="Windows Live" clId="Web-{24DAE2D2-1495-49BD-BFF3-F3F5F33341A8}" dt="2023-10-13T18:08:44.624" v="13" actId="20577"/>
          <ac:spMkLst>
            <pc:docMk/>
            <pc:sldMk cId="1712293755" sldId="287"/>
            <ac:spMk id="4" creationId="{DBF07D0B-05BF-3E51-738E-448C436D444A}"/>
          </ac:spMkLst>
        </pc:spChg>
        <pc:spChg chg="mod">
          <ac:chgData name="Dr. Béres András" userId="548e7313c8c3567c" providerId="Windows Live" clId="Web-{24DAE2D2-1495-49BD-BFF3-F3F5F33341A8}" dt="2023-10-13T18:07:59.839" v="8" actId="20577"/>
          <ac:spMkLst>
            <pc:docMk/>
            <pc:sldMk cId="1712293755" sldId="287"/>
            <ac:spMk id="5" creationId="{D8FD496E-80A7-CD22-A9BE-BD9AC26E50E7}"/>
          </ac:spMkLst>
        </pc:spChg>
      </pc:sldChg>
    </pc:docChg>
  </pc:docChgLst>
  <pc:docChgLst>
    <pc:chgData name="András Dr. Béres" userId="548e7313c8c3567c" providerId="LiveId" clId="{C830B1B3-3B61-44FD-AA1F-9E8FBBC33359}"/>
    <pc:docChg chg="undo custSel addSld delSld modSld">
      <pc:chgData name="András Dr. Béres" userId="548e7313c8c3567c" providerId="LiveId" clId="{C830B1B3-3B61-44FD-AA1F-9E8FBBC33359}" dt="2023-10-23T09:15:56.896" v="44" actId="27636"/>
      <pc:docMkLst>
        <pc:docMk/>
      </pc:docMkLst>
      <pc:sldChg chg="modSp mod">
        <pc:chgData name="András Dr. Béres" userId="548e7313c8c3567c" providerId="LiveId" clId="{C830B1B3-3B61-44FD-AA1F-9E8FBBC33359}" dt="2023-10-23T09:15:56.896" v="44" actId="27636"/>
        <pc:sldMkLst>
          <pc:docMk/>
          <pc:sldMk cId="1595108814" sldId="257"/>
        </pc:sldMkLst>
        <pc:spChg chg="mod">
          <ac:chgData name="András Dr. Béres" userId="548e7313c8c3567c" providerId="LiveId" clId="{C830B1B3-3B61-44FD-AA1F-9E8FBBC33359}" dt="2023-10-23T09:15:56.896" v="44" actId="27636"/>
          <ac:spMkLst>
            <pc:docMk/>
            <pc:sldMk cId="1595108814" sldId="257"/>
            <ac:spMk id="3" creationId="{24816720-E2B4-8396-F181-950EC39F449F}"/>
          </ac:spMkLst>
        </pc:spChg>
      </pc:sldChg>
      <pc:sldChg chg="modSp mod">
        <pc:chgData name="András Dr. Béres" userId="548e7313c8c3567c" providerId="LiveId" clId="{C830B1B3-3B61-44FD-AA1F-9E8FBBC33359}" dt="2023-10-23T09:14:54.436" v="38" actId="404"/>
        <pc:sldMkLst>
          <pc:docMk/>
          <pc:sldMk cId="3921147532" sldId="270"/>
        </pc:sldMkLst>
        <pc:spChg chg="mod">
          <ac:chgData name="András Dr. Béres" userId="548e7313c8c3567c" providerId="LiveId" clId="{C830B1B3-3B61-44FD-AA1F-9E8FBBC33359}" dt="2023-10-23T09:14:54.436" v="38" actId="404"/>
          <ac:spMkLst>
            <pc:docMk/>
            <pc:sldMk cId="3921147532" sldId="270"/>
            <ac:spMk id="7" creationId="{DDDE5F4A-2AF5-F1FD-175B-7B765853A662}"/>
          </ac:spMkLst>
        </pc:spChg>
      </pc:sldChg>
      <pc:sldChg chg="modSp mod">
        <pc:chgData name="András Dr. Béres" userId="548e7313c8c3567c" providerId="LiveId" clId="{C830B1B3-3B61-44FD-AA1F-9E8FBBC33359}" dt="2023-10-23T09:15:48.124" v="42" actId="27636"/>
        <pc:sldMkLst>
          <pc:docMk/>
          <pc:sldMk cId="128829601" sldId="280"/>
        </pc:sldMkLst>
        <pc:spChg chg="mod">
          <ac:chgData name="András Dr. Béres" userId="548e7313c8c3567c" providerId="LiveId" clId="{C830B1B3-3B61-44FD-AA1F-9E8FBBC33359}" dt="2023-10-23T09:15:48.124" v="42" actId="27636"/>
          <ac:spMkLst>
            <pc:docMk/>
            <pc:sldMk cId="128829601" sldId="280"/>
            <ac:spMk id="3" creationId="{24816720-E2B4-8396-F181-950EC39F449F}"/>
          </ac:spMkLst>
        </pc:spChg>
      </pc:sldChg>
      <pc:sldChg chg="addSp delSp modSp mod">
        <pc:chgData name="András Dr. Béres" userId="548e7313c8c3567c" providerId="LiveId" clId="{C830B1B3-3B61-44FD-AA1F-9E8FBBC33359}" dt="2023-10-23T09:13:07.466" v="31" actId="478"/>
        <pc:sldMkLst>
          <pc:docMk/>
          <pc:sldMk cId="802951107" sldId="282"/>
        </pc:sldMkLst>
        <pc:spChg chg="del">
          <ac:chgData name="András Dr. Béres" userId="548e7313c8c3567c" providerId="LiveId" clId="{C830B1B3-3B61-44FD-AA1F-9E8FBBC33359}" dt="2023-10-23T09:13:02.752" v="30" actId="478"/>
          <ac:spMkLst>
            <pc:docMk/>
            <pc:sldMk cId="802951107" sldId="282"/>
            <ac:spMk id="3" creationId="{2E1E033D-8943-156B-E6B8-01A7D802A2B2}"/>
          </ac:spMkLst>
        </pc:spChg>
        <pc:spChg chg="add del mod">
          <ac:chgData name="András Dr. Béres" userId="548e7313c8c3567c" providerId="LiveId" clId="{C830B1B3-3B61-44FD-AA1F-9E8FBBC33359}" dt="2023-10-23T09:13:07.466" v="31" actId="478"/>
          <ac:spMkLst>
            <pc:docMk/>
            <pc:sldMk cId="802951107" sldId="282"/>
            <ac:spMk id="5" creationId="{7D04C40D-6A4D-2486-D491-43ED594B30D4}"/>
          </ac:spMkLst>
        </pc:spChg>
      </pc:sldChg>
      <pc:sldChg chg="modSp mod">
        <pc:chgData name="András Dr. Béres" userId="548e7313c8c3567c" providerId="LiveId" clId="{C830B1B3-3B61-44FD-AA1F-9E8FBBC33359}" dt="2023-10-23T09:13:37.423" v="36" actId="1076"/>
        <pc:sldMkLst>
          <pc:docMk/>
          <pc:sldMk cId="1821946868" sldId="285"/>
        </pc:sldMkLst>
        <pc:spChg chg="mod">
          <ac:chgData name="András Dr. Béres" userId="548e7313c8c3567c" providerId="LiveId" clId="{C830B1B3-3B61-44FD-AA1F-9E8FBBC33359}" dt="2023-10-23T09:13:37.423" v="36" actId="1076"/>
          <ac:spMkLst>
            <pc:docMk/>
            <pc:sldMk cId="1821946868" sldId="285"/>
            <ac:spMk id="6" creationId="{6AF417BB-5A6A-A936-8AB9-BE90461F8D4F}"/>
          </ac:spMkLst>
        </pc:spChg>
      </pc:sldChg>
      <pc:sldChg chg="addSp delSp modSp mod">
        <pc:chgData name="András Dr. Béres" userId="548e7313c8c3567c" providerId="LiveId" clId="{C830B1B3-3B61-44FD-AA1F-9E8FBBC33359}" dt="2023-10-23T09:12:34.486" v="29"/>
        <pc:sldMkLst>
          <pc:docMk/>
          <pc:sldMk cId="1440252780" sldId="286"/>
        </pc:sldMkLst>
        <pc:spChg chg="add mod">
          <ac:chgData name="András Dr. Béres" userId="548e7313c8c3567c" providerId="LiveId" clId="{C830B1B3-3B61-44FD-AA1F-9E8FBBC33359}" dt="2023-10-23T09:12:34.486" v="29"/>
          <ac:spMkLst>
            <pc:docMk/>
            <pc:sldMk cId="1440252780" sldId="286"/>
            <ac:spMk id="2" creationId="{7E6D5004-2666-87F3-8627-C597DE887770}"/>
          </ac:spMkLst>
        </pc:spChg>
        <pc:spChg chg="del mod">
          <ac:chgData name="András Dr. Béres" userId="548e7313c8c3567c" providerId="LiveId" clId="{C830B1B3-3B61-44FD-AA1F-9E8FBBC33359}" dt="2023-10-23T09:12:33.719" v="28" actId="478"/>
          <ac:spMkLst>
            <pc:docMk/>
            <pc:sldMk cId="1440252780" sldId="286"/>
            <ac:spMk id="4" creationId="{36EF2E7F-9D13-5855-1FDC-2C98117AEE41}"/>
          </ac:spMkLst>
        </pc:spChg>
      </pc:sldChg>
      <pc:sldChg chg="modSp mod">
        <pc:chgData name="András Dr. Béres" userId="548e7313c8c3567c" providerId="LiveId" clId="{C830B1B3-3B61-44FD-AA1F-9E8FBBC33359}" dt="2023-10-23T09:15:41.412" v="40" actId="27636"/>
        <pc:sldMkLst>
          <pc:docMk/>
          <pc:sldMk cId="1712293755" sldId="287"/>
        </pc:sldMkLst>
        <pc:spChg chg="mod">
          <ac:chgData name="András Dr. Béres" userId="548e7313c8c3567c" providerId="LiveId" clId="{C830B1B3-3B61-44FD-AA1F-9E8FBBC33359}" dt="2023-10-23T09:15:41.412" v="40" actId="27636"/>
          <ac:spMkLst>
            <pc:docMk/>
            <pc:sldMk cId="1712293755" sldId="287"/>
            <ac:spMk id="3" creationId="{24816720-E2B4-8396-F181-950EC39F449F}"/>
          </ac:spMkLst>
        </pc:spChg>
      </pc:sldChg>
      <pc:sldChg chg="modSp mod">
        <pc:chgData name="András Dr. Béres" userId="548e7313c8c3567c" providerId="LiveId" clId="{C830B1B3-3B61-44FD-AA1F-9E8FBBC33359}" dt="2023-10-23T09:09:18.609" v="8" actId="1076"/>
        <pc:sldMkLst>
          <pc:docMk/>
          <pc:sldMk cId="2821449955" sldId="290"/>
        </pc:sldMkLst>
        <pc:spChg chg="mod">
          <ac:chgData name="András Dr. Béres" userId="548e7313c8c3567c" providerId="LiveId" clId="{C830B1B3-3B61-44FD-AA1F-9E8FBBC33359}" dt="2023-10-23T09:09:18.609" v="8" actId="1076"/>
          <ac:spMkLst>
            <pc:docMk/>
            <pc:sldMk cId="2821449955" sldId="290"/>
            <ac:spMk id="11" creationId="{529A8AA1-4E73-96EB-8151-80C2D07A8039}"/>
          </ac:spMkLst>
        </pc:spChg>
      </pc:sldChg>
      <pc:sldChg chg="modSp mod">
        <pc:chgData name="András Dr. Béres" userId="548e7313c8c3567c" providerId="LiveId" clId="{C830B1B3-3B61-44FD-AA1F-9E8FBBC33359}" dt="2023-10-23T09:08:57.794" v="6" actId="14100"/>
        <pc:sldMkLst>
          <pc:docMk/>
          <pc:sldMk cId="3731566577" sldId="291"/>
        </pc:sldMkLst>
        <pc:spChg chg="mod">
          <ac:chgData name="András Dr. Béres" userId="548e7313c8c3567c" providerId="LiveId" clId="{C830B1B3-3B61-44FD-AA1F-9E8FBBC33359}" dt="2023-10-23T09:08:57.794" v="6" actId="14100"/>
          <ac:spMkLst>
            <pc:docMk/>
            <pc:sldMk cId="3731566577" sldId="291"/>
            <ac:spMk id="11" creationId="{F41E24B3-53CD-7712-2190-B86D38C9C113}"/>
          </ac:spMkLst>
        </pc:spChg>
      </pc:sldChg>
      <pc:sldChg chg="modSp mod">
        <pc:chgData name="András Dr. Béres" userId="548e7313c8c3567c" providerId="LiveId" clId="{C830B1B3-3B61-44FD-AA1F-9E8FBBC33359}" dt="2023-10-23T09:09:48.397" v="11" actId="14100"/>
        <pc:sldMkLst>
          <pc:docMk/>
          <pc:sldMk cId="2232757033" sldId="292"/>
        </pc:sldMkLst>
        <pc:spChg chg="mod">
          <ac:chgData name="András Dr. Béres" userId="548e7313c8c3567c" providerId="LiveId" clId="{C830B1B3-3B61-44FD-AA1F-9E8FBBC33359}" dt="2023-10-23T09:09:48.397" v="11" actId="14100"/>
          <ac:spMkLst>
            <pc:docMk/>
            <pc:sldMk cId="2232757033" sldId="292"/>
            <ac:spMk id="10" creationId="{32FAAB27-8C34-33BB-D0E7-8DC5C9CDEECA}"/>
          </ac:spMkLst>
        </pc:spChg>
      </pc:sldChg>
      <pc:sldChg chg="addSp delSp add del setBg delDesignElem">
        <pc:chgData name="András Dr. Béres" userId="548e7313c8c3567c" providerId="LiveId" clId="{C830B1B3-3B61-44FD-AA1F-9E8FBBC33359}" dt="2023-10-23T09:10:27.225" v="17"/>
        <pc:sldMkLst>
          <pc:docMk/>
          <pc:sldMk cId="431601887" sldId="301"/>
        </pc:sldMkLst>
        <pc:spChg chg="add del">
          <ac:chgData name="András Dr. Béres" userId="548e7313c8c3567c" providerId="LiveId" clId="{C830B1B3-3B61-44FD-AA1F-9E8FBBC33359}" dt="2023-10-23T09:10:27.225" v="17"/>
          <ac:spMkLst>
            <pc:docMk/>
            <pc:sldMk cId="431601887" sldId="301"/>
            <ac:spMk id="16" creationId="{04812C46-200A-4DEB-A05E-3ED6C68C2387}"/>
          </ac:spMkLst>
        </pc:spChg>
        <pc:spChg chg="add del">
          <ac:chgData name="András Dr. Béres" userId="548e7313c8c3567c" providerId="LiveId" clId="{C830B1B3-3B61-44FD-AA1F-9E8FBBC33359}" dt="2023-10-23T09:10:27.225" v="17"/>
          <ac:spMkLst>
            <pc:docMk/>
            <pc:sldMk cId="431601887" sldId="301"/>
            <ac:spMk id="18" creationId="{D1EA859B-E555-4109-94F3-6700E046E008}"/>
          </ac:spMkLst>
        </pc:spChg>
      </pc:sldChg>
      <pc:sldChg chg="addSp delSp add del setBg delDesignElem">
        <pc:chgData name="András Dr. Béres" userId="548e7313c8c3567c" providerId="LiveId" clId="{C830B1B3-3B61-44FD-AA1F-9E8FBBC33359}" dt="2023-10-23T09:10:26.236" v="16"/>
        <pc:sldMkLst>
          <pc:docMk/>
          <pc:sldMk cId="134813298" sldId="302"/>
        </pc:sldMkLst>
        <pc:spChg chg="add del">
          <ac:chgData name="András Dr. Béres" userId="548e7313c8c3567c" providerId="LiveId" clId="{C830B1B3-3B61-44FD-AA1F-9E8FBBC33359}" dt="2023-10-23T09:10:26.236" v="16"/>
          <ac:spMkLst>
            <pc:docMk/>
            <pc:sldMk cId="134813298" sldId="302"/>
            <ac:spMk id="16" creationId="{04812C46-200A-4DEB-A05E-3ED6C68C2387}"/>
          </ac:spMkLst>
        </pc:spChg>
        <pc:spChg chg="add del">
          <ac:chgData name="András Dr. Béres" userId="548e7313c8c3567c" providerId="LiveId" clId="{C830B1B3-3B61-44FD-AA1F-9E8FBBC33359}" dt="2023-10-23T09:10:26.236" v="16"/>
          <ac:spMkLst>
            <pc:docMk/>
            <pc:sldMk cId="134813298" sldId="302"/>
            <ac:spMk id="18" creationId="{D1EA859B-E555-4109-94F3-6700E046E008}"/>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d.docs.live.net/548e7313c8c3567c/Asztali%20g&#233;p/R%20S%20Health%20Theo/v1/PubMed_Timeline_Results_by_Year.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d.docs.live.net/548e7313c8c3567c/Asztali%20g&#233;p/R%20S%20Health%20Theo/v1/PubMed_Timeline_Results_by_Year.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hu-H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R/S Health Theo PubMed 1999-2022</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hu-HU"/>
        </a:p>
      </c:txPr>
    </c:title>
    <c:autoTitleDeleted val="0"/>
    <c:plotArea>
      <c:layout/>
      <c:lineChart>
        <c:grouping val="standard"/>
        <c:varyColors val="0"/>
        <c:ser>
          <c:idx val="0"/>
          <c:order val="0"/>
          <c:tx>
            <c:v>R/S Health</c:v>
          </c:tx>
          <c:spPr>
            <a:ln w="28575" cap="rnd">
              <a:solidFill>
                <a:schemeClr val="accent1"/>
              </a:solidFill>
              <a:round/>
            </a:ln>
            <a:effectLst/>
          </c:spPr>
          <c:marker>
            <c:symbol val="none"/>
          </c:marker>
          <c:val>
            <c:numRef>
              <c:f>[PubMed_Timeline_Results_by_Year.xlsx]in!$E$3:$E$26</c:f>
              <c:numCache>
                <c:formatCode>General</c:formatCode>
                <c:ptCount val="24"/>
                <c:pt idx="0">
                  <c:v>93</c:v>
                </c:pt>
                <c:pt idx="1">
                  <c:v>99</c:v>
                </c:pt>
                <c:pt idx="2">
                  <c:v>146</c:v>
                </c:pt>
                <c:pt idx="3">
                  <c:v>207</c:v>
                </c:pt>
                <c:pt idx="4">
                  <c:v>197</c:v>
                </c:pt>
                <c:pt idx="5">
                  <c:v>267</c:v>
                </c:pt>
                <c:pt idx="6">
                  <c:v>257</c:v>
                </c:pt>
                <c:pt idx="7">
                  <c:v>338</c:v>
                </c:pt>
                <c:pt idx="8">
                  <c:v>396</c:v>
                </c:pt>
                <c:pt idx="9">
                  <c:v>403</c:v>
                </c:pt>
                <c:pt idx="10">
                  <c:v>339</c:v>
                </c:pt>
                <c:pt idx="11">
                  <c:v>348</c:v>
                </c:pt>
                <c:pt idx="12">
                  <c:v>407</c:v>
                </c:pt>
                <c:pt idx="13">
                  <c:v>450</c:v>
                </c:pt>
                <c:pt idx="14">
                  <c:v>427</c:v>
                </c:pt>
                <c:pt idx="15">
                  <c:v>443</c:v>
                </c:pt>
                <c:pt idx="16">
                  <c:v>485</c:v>
                </c:pt>
                <c:pt idx="17">
                  <c:v>478</c:v>
                </c:pt>
                <c:pt idx="18">
                  <c:v>553</c:v>
                </c:pt>
                <c:pt idx="19">
                  <c:v>520</c:v>
                </c:pt>
                <c:pt idx="20">
                  <c:v>503</c:v>
                </c:pt>
                <c:pt idx="21">
                  <c:v>624</c:v>
                </c:pt>
                <c:pt idx="22">
                  <c:v>669</c:v>
                </c:pt>
                <c:pt idx="23">
                  <c:v>497</c:v>
                </c:pt>
              </c:numCache>
            </c:numRef>
          </c:val>
          <c:smooth val="0"/>
          <c:extLst>
            <c:ext xmlns:c16="http://schemas.microsoft.com/office/drawing/2014/chart" uri="{C3380CC4-5D6E-409C-BE32-E72D297353CC}">
              <c16:uniqueId val="{00000000-776C-45C1-8E7B-F5B59ACD0E43}"/>
            </c:ext>
          </c:extLst>
        </c:ser>
        <c:dLbls>
          <c:showLegendKey val="0"/>
          <c:showVal val="0"/>
          <c:showCatName val="0"/>
          <c:showSerName val="0"/>
          <c:showPercent val="0"/>
          <c:showBubbleSize val="0"/>
        </c:dLbls>
        <c:smooth val="0"/>
        <c:axId val="454804087"/>
        <c:axId val="454804567"/>
      </c:lineChart>
      <c:catAx>
        <c:axId val="454804087"/>
        <c:scaling>
          <c:orientation val="minMax"/>
        </c:scaling>
        <c:delete val="0"/>
        <c:axPos val="b"/>
        <c:majorTickMark val="none"/>
        <c:minorTickMark val="none"/>
        <c:tickLblPos val="none"/>
        <c:spPr>
          <a:noFill/>
          <a:ln w="9525">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hu-HU"/>
          </a:p>
        </c:txPr>
        <c:crossAx val="454804567"/>
        <c:crosses val="autoZero"/>
        <c:auto val="1"/>
        <c:lblAlgn val="ctr"/>
        <c:lblOffset val="100"/>
        <c:noMultiLvlLbl val="0"/>
      </c:catAx>
      <c:valAx>
        <c:axId val="454804567"/>
        <c:scaling>
          <c:orientation val="minMax"/>
        </c:scaling>
        <c:delete val="0"/>
        <c:axPos val="l"/>
        <c:majorGridlines>
          <c:spPr>
            <a:ln w="9525">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Number of publications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hu-HU"/>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hu-HU"/>
          </a:p>
        </c:txPr>
        <c:crossAx val="45480408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hu-HU"/>
        </a:p>
      </c:txPr>
    </c:legend>
    <c:plotVisOnly val="1"/>
    <c:dispBlanksAs val="gap"/>
    <c:showDLblsOverMax val="0"/>
  </c:chart>
  <c:spPr>
    <a:noFill/>
    <a:ln>
      <a:noFill/>
    </a:ln>
    <a:effectLst/>
  </c:spPr>
  <c:txPr>
    <a:bodyPr/>
    <a:lstStyle/>
    <a:p>
      <a:pPr>
        <a:defRPr/>
      </a:pPr>
      <a:endParaRPr lang="hu-HU"/>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hu-H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R/S Health Theo PubMed 1999-2022</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hu-HU"/>
        </a:p>
      </c:txPr>
    </c:title>
    <c:autoTitleDeleted val="0"/>
    <c:plotArea>
      <c:layout/>
      <c:lineChart>
        <c:grouping val="standard"/>
        <c:varyColors val="0"/>
        <c:ser>
          <c:idx val="0"/>
          <c:order val="0"/>
          <c:tx>
            <c:v>R/S Health</c:v>
          </c:tx>
          <c:spPr>
            <a:ln w="28575" cap="rnd">
              <a:solidFill>
                <a:schemeClr val="accent1"/>
              </a:solidFill>
              <a:round/>
            </a:ln>
            <a:effectLst/>
          </c:spPr>
          <c:marker>
            <c:symbol val="none"/>
          </c:marker>
          <c:val>
            <c:numRef>
              <c:f>[PubMed_Timeline_Results_by_Year.xlsx]in!$E$3:$E$26</c:f>
              <c:numCache>
                <c:formatCode>General</c:formatCode>
                <c:ptCount val="24"/>
                <c:pt idx="0">
                  <c:v>93</c:v>
                </c:pt>
                <c:pt idx="1">
                  <c:v>99</c:v>
                </c:pt>
                <c:pt idx="2">
                  <c:v>146</c:v>
                </c:pt>
                <c:pt idx="3">
                  <c:v>207</c:v>
                </c:pt>
                <c:pt idx="4">
                  <c:v>197</c:v>
                </c:pt>
                <c:pt idx="5">
                  <c:v>267</c:v>
                </c:pt>
                <c:pt idx="6">
                  <c:v>257</c:v>
                </c:pt>
                <c:pt idx="7">
                  <c:v>338</c:v>
                </c:pt>
                <c:pt idx="8">
                  <c:v>396</c:v>
                </c:pt>
                <c:pt idx="9">
                  <c:v>403</c:v>
                </c:pt>
                <c:pt idx="10">
                  <c:v>339</c:v>
                </c:pt>
                <c:pt idx="11">
                  <c:v>348</c:v>
                </c:pt>
                <c:pt idx="12">
                  <c:v>407</c:v>
                </c:pt>
                <c:pt idx="13">
                  <c:v>450</c:v>
                </c:pt>
                <c:pt idx="14">
                  <c:v>427</c:v>
                </c:pt>
                <c:pt idx="15">
                  <c:v>443</c:v>
                </c:pt>
                <c:pt idx="16">
                  <c:v>485</c:v>
                </c:pt>
                <c:pt idx="17">
                  <c:v>478</c:v>
                </c:pt>
                <c:pt idx="18">
                  <c:v>553</c:v>
                </c:pt>
                <c:pt idx="19">
                  <c:v>520</c:v>
                </c:pt>
                <c:pt idx="20">
                  <c:v>503</c:v>
                </c:pt>
                <c:pt idx="21">
                  <c:v>624</c:v>
                </c:pt>
                <c:pt idx="22">
                  <c:v>669</c:v>
                </c:pt>
                <c:pt idx="23">
                  <c:v>497</c:v>
                </c:pt>
              </c:numCache>
            </c:numRef>
          </c:val>
          <c:smooth val="0"/>
          <c:extLst>
            <c:ext xmlns:c16="http://schemas.microsoft.com/office/drawing/2014/chart" uri="{C3380CC4-5D6E-409C-BE32-E72D297353CC}">
              <c16:uniqueId val="{00000000-776C-45C1-8E7B-F5B59ACD0E43}"/>
            </c:ext>
          </c:extLst>
        </c:ser>
        <c:ser>
          <c:idx val="1"/>
          <c:order val="1"/>
          <c:tx>
            <c:v>Theology</c:v>
          </c:tx>
          <c:spPr>
            <a:ln w="28575" cap="rnd">
              <a:solidFill>
                <a:schemeClr val="accent2"/>
              </a:solidFill>
              <a:round/>
            </a:ln>
            <a:effectLst/>
          </c:spPr>
          <c:marker>
            <c:symbol val="none"/>
          </c:marker>
          <c:val>
            <c:numRef>
              <c:f>[PubMed_Timeline_Results_by_Year.xlsx]in!$F$3:$F$26</c:f>
              <c:numCache>
                <c:formatCode>General</c:formatCode>
                <c:ptCount val="24"/>
                <c:pt idx="0">
                  <c:v>58</c:v>
                </c:pt>
                <c:pt idx="1">
                  <c:v>48</c:v>
                </c:pt>
                <c:pt idx="2">
                  <c:v>78</c:v>
                </c:pt>
                <c:pt idx="3">
                  <c:v>84</c:v>
                </c:pt>
                <c:pt idx="4">
                  <c:v>73</c:v>
                </c:pt>
                <c:pt idx="5">
                  <c:v>63</c:v>
                </c:pt>
                <c:pt idx="6">
                  <c:v>72</c:v>
                </c:pt>
                <c:pt idx="7">
                  <c:v>78</c:v>
                </c:pt>
                <c:pt idx="8">
                  <c:v>57</c:v>
                </c:pt>
                <c:pt idx="9">
                  <c:v>65</c:v>
                </c:pt>
                <c:pt idx="10">
                  <c:v>62</c:v>
                </c:pt>
                <c:pt idx="11">
                  <c:v>64</c:v>
                </c:pt>
                <c:pt idx="12">
                  <c:v>60</c:v>
                </c:pt>
                <c:pt idx="13">
                  <c:v>59</c:v>
                </c:pt>
                <c:pt idx="14">
                  <c:v>78</c:v>
                </c:pt>
                <c:pt idx="15">
                  <c:v>84</c:v>
                </c:pt>
                <c:pt idx="16">
                  <c:v>109</c:v>
                </c:pt>
                <c:pt idx="17">
                  <c:v>137</c:v>
                </c:pt>
                <c:pt idx="18">
                  <c:v>149</c:v>
                </c:pt>
                <c:pt idx="19">
                  <c:v>149</c:v>
                </c:pt>
                <c:pt idx="20">
                  <c:v>169</c:v>
                </c:pt>
                <c:pt idx="21">
                  <c:v>212</c:v>
                </c:pt>
                <c:pt idx="22">
                  <c:v>331</c:v>
                </c:pt>
                <c:pt idx="23">
                  <c:v>287</c:v>
                </c:pt>
              </c:numCache>
            </c:numRef>
          </c:val>
          <c:smooth val="0"/>
          <c:extLst>
            <c:ext xmlns:c16="http://schemas.microsoft.com/office/drawing/2014/chart" uri="{C3380CC4-5D6E-409C-BE32-E72D297353CC}">
              <c16:uniqueId val="{00000001-776C-45C1-8E7B-F5B59ACD0E43}"/>
            </c:ext>
          </c:extLst>
        </c:ser>
        <c:ser>
          <c:idx val="2"/>
          <c:order val="2"/>
          <c:tx>
            <c:v>R/S Health + Theology</c:v>
          </c:tx>
          <c:spPr>
            <a:ln w="28575" cap="rnd">
              <a:solidFill>
                <a:schemeClr val="accent3"/>
              </a:solidFill>
              <a:round/>
            </a:ln>
            <a:effectLst/>
          </c:spPr>
          <c:marker>
            <c:symbol val="none"/>
          </c:marker>
          <c:val>
            <c:numRef>
              <c:f>[PubMed_Timeline_Results_by_Year.xlsx]in!$G$3:$G$26</c:f>
              <c:numCache>
                <c:formatCode>General</c:formatCode>
                <c:ptCount val="24"/>
                <c:pt idx="0">
                  <c:v>2</c:v>
                </c:pt>
                <c:pt idx="1">
                  <c:v>3</c:v>
                </c:pt>
                <c:pt idx="2">
                  <c:v>1</c:v>
                </c:pt>
                <c:pt idx="3">
                  <c:v>7</c:v>
                </c:pt>
                <c:pt idx="4">
                  <c:v>2</c:v>
                </c:pt>
                <c:pt idx="5">
                  <c:v>3</c:v>
                </c:pt>
                <c:pt idx="7">
                  <c:v>6</c:v>
                </c:pt>
                <c:pt idx="8">
                  <c:v>3</c:v>
                </c:pt>
                <c:pt idx="9">
                  <c:v>6</c:v>
                </c:pt>
                <c:pt idx="10">
                  <c:v>8</c:v>
                </c:pt>
                <c:pt idx="11">
                  <c:v>7</c:v>
                </c:pt>
                <c:pt idx="12">
                  <c:v>6</c:v>
                </c:pt>
                <c:pt idx="13">
                  <c:v>9</c:v>
                </c:pt>
                <c:pt idx="14">
                  <c:v>8</c:v>
                </c:pt>
                <c:pt idx="15">
                  <c:v>7</c:v>
                </c:pt>
                <c:pt idx="16">
                  <c:v>17</c:v>
                </c:pt>
                <c:pt idx="17">
                  <c:v>13</c:v>
                </c:pt>
                <c:pt idx="18">
                  <c:v>28</c:v>
                </c:pt>
                <c:pt idx="19">
                  <c:v>16</c:v>
                </c:pt>
                <c:pt idx="20">
                  <c:v>18</c:v>
                </c:pt>
                <c:pt idx="21">
                  <c:v>16</c:v>
                </c:pt>
                <c:pt idx="22">
                  <c:v>45</c:v>
                </c:pt>
                <c:pt idx="23">
                  <c:v>29</c:v>
                </c:pt>
              </c:numCache>
            </c:numRef>
          </c:val>
          <c:smooth val="0"/>
          <c:extLst>
            <c:ext xmlns:c16="http://schemas.microsoft.com/office/drawing/2014/chart" uri="{C3380CC4-5D6E-409C-BE32-E72D297353CC}">
              <c16:uniqueId val="{00000002-776C-45C1-8E7B-F5B59ACD0E43}"/>
            </c:ext>
          </c:extLst>
        </c:ser>
        <c:dLbls>
          <c:showLegendKey val="0"/>
          <c:showVal val="0"/>
          <c:showCatName val="0"/>
          <c:showSerName val="0"/>
          <c:showPercent val="0"/>
          <c:showBubbleSize val="0"/>
        </c:dLbls>
        <c:smooth val="0"/>
        <c:axId val="454804087"/>
        <c:axId val="454804567"/>
      </c:lineChart>
      <c:catAx>
        <c:axId val="454804087"/>
        <c:scaling>
          <c:orientation val="minMax"/>
        </c:scaling>
        <c:delete val="0"/>
        <c:axPos val="b"/>
        <c:majorTickMark val="none"/>
        <c:minorTickMark val="none"/>
        <c:tickLblPos val="none"/>
        <c:spPr>
          <a:noFill/>
          <a:ln w="9525">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hu-HU"/>
          </a:p>
        </c:txPr>
        <c:crossAx val="454804567"/>
        <c:crosses val="autoZero"/>
        <c:auto val="1"/>
        <c:lblAlgn val="ctr"/>
        <c:lblOffset val="100"/>
        <c:noMultiLvlLbl val="0"/>
      </c:catAx>
      <c:valAx>
        <c:axId val="454804567"/>
        <c:scaling>
          <c:orientation val="minMax"/>
        </c:scaling>
        <c:delete val="0"/>
        <c:axPos val="l"/>
        <c:majorGridlines>
          <c:spPr>
            <a:ln w="9525">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Number of publications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hu-HU"/>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hu-HU"/>
          </a:p>
        </c:txPr>
        <c:crossAx val="45480408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hu-HU"/>
        </a:p>
      </c:txPr>
    </c:legend>
    <c:plotVisOnly val="1"/>
    <c:dispBlanksAs val="gap"/>
    <c:showDLblsOverMax val="0"/>
  </c:chart>
  <c:spPr>
    <a:noFill/>
    <a:ln>
      <a:noFill/>
    </a:ln>
    <a:effectLst/>
  </c:spPr>
  <c:txPr>
    <a:bodyPr/>
    <a:lstStyle/>
    <a:p>
      <a:pPr>
        <a:defRPr/>
      </a:pPr>
      <a:endParaRPr lang="hu-HU"/>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a:solidFill>
          <a:schemeClr val="tx1">
            <a:lumMod val="35000"/>
            <a:lumOff val="65000"/>
          </a:schemeClr>
        </a:solidFill>
        <a:round/>
      </a:ln>
    </cs:spPr>
  </cs:dropLine>
  <cs:errorBar>
    <cs:lnRef idx="0"/>
    <cs:fillRef idx="0"/>
    <cs:effectRef idx="0"/>
    <cs:fontRef idx="minor">
      <a:schemeClr val="tx1"/>
    </cs:fontRef>
    <cs:spPr>
      <a:ln w="9525">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a:solidFill>
          <a:schemeClr val="tx1">
            <a:lumMod val="15000"/>
            <a:lumOff val="85000"/>
          </a:schemeClr>
        </a:solidFill>
        <a:round/>
      </a:ln>
    </cs:spPr>
  </cs:gridlineMajor>
  <cs:gridlineMinor>
    <cs:lnRef idx="0"/>
    <cs:fillRef idx="0"/>
    <cs:effectRef idx="0"/>
    <cs:fontRef idx="minor">
      <a:schemeClr val="tx1"/>
    </cs:fontRef>
    <cs:spPr>
      <a:ln w="9525">
        <a:solidFill>
          <a:schemeClr val="tx1">
            <a:lumMod val="5000"/>
            <a:lumOff val="95000"/>
          </a:schemeClr>
        </a:solidFill>
        <a:round/>
      </a:ln>
    </cs:spPr>
  </cs:gridlineMinor>
  <cs:hiLoLine>
    <cs:lnRef idx="0"/>
    <cs:fillRef idx="0"/>
    <cs:effectRef idx="0"/>
    <cs:fontRef idx="minor">
      <a:schemeClr val="tx1"/>
    </cs:fontRef>
    <cs:spPr>
      <a:ln w="9525">
        <a:solidFill>
          <a:schemeClr val="tx1">
            <a:lumMod val="75000"/>
            <a:lumOff val="25000"/>
          </a:schemeClr>
        </a:solidFill>
        <a:round/>
      </a:ln>
    </cs:spPr>
  </cs:hiLoLine>
  <cs:leaderLine>
    <cs:lnRef idx="0"/>
    <cs:fillRef idx="0"/>
    <cs:effectRef idx="0"/>
    <cs:fontRef idx="minor">
      <a:schemeClr val="tx1"/>
    </cs:fontRef>
    <cs:spPr>
      <a:ln w="9525">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a:solidFill>
          <a:schemeClr val="tx1">
            <a:lumMod val="35000"/>
            <a:lumOff val="65000"/>
          </a:schemeClr>
        </a:solidFill>
        <a:round/>
      </a:ln>
    </cs:spPr>
  </cs:dropLine>
  <cs:errorBar>
    <cs:lnRef idx="0"/>
    <cs:fillRef idx="0"/>
    <cs:effectRef idx="0"/>
    <cs:fontRef idx="minor">
      <a:schemeClr val="tx1"/>
    </cs:fontRef>
    <cs:spPr>
      <a:ln w="9525">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a:solidFill>
          <a:schemeClr val="tx1">
            <a:lumMod val="15000"/>
            <a:lumOff val="85000"/>
          </a:schemeClr>
        </a:solidFill>
        <a:round/>
      </a:ln>
    </cs:spPr>
  </cs:gridlineMajor>
  <cs:gridlineMinor>
    <cs:lnRef idx="0"/>
    <cs:fillRef idx="0"/>
    <cs:effectRef idx="0"/>
    <cs:fontRef idx="minor">
      <a:schemeClr val="tx1"/>
    </cs:fontRef>
    <cs:spPr>
      <a:ln w="9525">
        <a:solidFill>
          <a:schemeClr val="tx1">
            <a:lumMod val="5000"/>
            <a:lumOff val="95000"/>
          </a:schemeClr>
        </a:solidFill>
        <a:round/>
      </a:ln>
    </cs:spPr>
  </cs:gridlineMinor>
  <cs:hiLoLine>
    <cs:lnRef idx="0"/>
    <cs:fillRef idx="0"/>
    <cs:effectRef idx="0"/>
    <cs:fontRef idx="minor">
      <a:schemeClr val="tx1"/>
    </cs:fontRef>
    <cs:spPr>
      <a:ln w="9525">
        <a:solidFill>
          <a:schemeClr val="tx1">
            <a:lumMod val="75000"/>
            <a:lumOff val="25000"/>
          </a:schemeClr>
        </a:solidFill>
        <a:round/>
      </a:ln>
    </cs:spPr>
  </cs:hiLoLine>
  <cs:leaderLine>
    <cs:lnRef idx="0"/>
    <cs:fillRef idx="0"/>
    <cs:effectRef idx="0"/>
    <cs:fontRef idx="minor">
      <a:schemeClr val="tx1"/>
    </cs:fontRef>
    <cs:spPr>
      <a:ln w="9525">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124C2953-F7C4-5A30-6379-79E0FF501B4E}"/>
              </a:ext>
            </a:extLst>
          </p:cNvPr>
          <p:cNvSpPr>
            <a:spLocks noGrp="1"/>
          </p:cNvSpPr>
          <p:nvPr>
            <p:ph type="ctrTitle"/>
          </p:nvPr>
        </p:nvSpPr>
        <p:spPr>
          <a:xfrm>
            <a:off x="1524000" y="1122363"/>
            <a:ext cx="9144000" cy="2387600"/>
          </a:xfrm>
        </p:spPr>
        <p:txBody>
          <a:bodyPr anchor="b"/>
          <a:lstStyle>
            <a:lvl1pPr algn="ctr">
              <a:defRPr sz="6000"/>
            </a:lvl1pPr>
          </a:lstStyle>
          <a:p>
            <a:r>
              <a:rPr lang="hu-HU"/>
              <a:t>Mintacím szerkesztése</a:t>
            </a:r>
          </a:p>
        </p:txBody>
      </p:sp>
      <p:sp>
        <p:nvSpPr>
          <p:cNvPr id="3" name="Alcím 2">
            <a:extLst>
              <a:ext uri="{FF2B5EF4-FFF2-40B4-BE49-F238E27FC236}">
                <a16:creationId xmlns:a16="http://schemas.microsoft.com/office/drawing/2014/main" id="{82F61CBC-FC2F-1E28-6673-CAC94BEBC6B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u-HU"/>
              <a:t>Kattintson ide az alcím mintájának szerkesztéséhez</a:t>
            </a:r>
          </a:p>
        </p:txBody>
      </p:sp>
      <p:sp>
        <p:nvSpPr>
          <p:cNvPr id="4" name="Dátum helye 3">
            <a:extLst>
              <a:ext uri="{FF2B5EF4-FFF2-40B4-BE49-F238E27FC236}">
                <a16:creationId xmlns:a16="http://schemas.microsoft.com/office/drawing/2014/main" id="{CA5AC88B-4401-82E6-D81F-1BEAB8CB9A18}"/>
              </a:ext>
            </a:extLst>
          </p:cNvPr>
          <p:cNvSpPr>
            <a:spLocks noGrp="1"/>
          </p:cNvSpPr>
          <p:nvPr>
            <p:ph type="dt" sz="half" idx="10"/>
          </p:nvPr>
        </p:nvSpPr>
        <p:spPr/>
        <p:txBody>
          <a:bodyPr/>
          <a:lstStyle/>
          <a:p>
            <a:fld id="{64CD5AC9-0234-4A8B-A1B6-41AC0E892954}" type="datetimeFigureOut">
              <a:rPr lang="hu-HU" smtClean="0"/>
              <a:t>2023. 10. 23.</a:t>
            </a:fld>
            <a:endParaRPr lang="hu-HU"/>
          </a:p>
        </p:txBody>
      </p:sp>
      <p:sp>
        <p:nvSpPr>
          <p:cNvPr id="5" name="Élőláb helye 4">
            <a:extLst>
              <a:ext uri="{FF2B5EF4-FFF2-40B4-BE49-F238E27FC236}">
                <a16:creationId xmlns:a16="http://schemas.microsoft.com/office/drawing/2014/main" id="{51EF398A-102A-B95D-EE2E-811AFC2BBA85}"/>
              </a:ext>
            </a:extLst>
          </p:cNvPr>
          <p:cNvSpPr>
            <a:spLocks noGrp="1"/>
          </p:cNvSpPr>
          <p:nvPr>
            <p:ph type="ftr" sz="quarter" idx="11"/>
          </p:nvPr>
        </p:nvSpPr>
        <p:spPr/>
        <p:txBody>
          <a:bodyPr/>
          <a:lstStyle/>
          <a:p>
            <a:r>
              <a:rPr lang="hu-HU"/>
              <a:t>Béres A. (2023). Religion, Spirituality, and Health Revisited: Bringing Mainline Western Protestant Perspectives Back into the Discourse-Theology's "Seat at the Table". Journal of religion and health, 10.1007/s10943-023-01888-3. Advance online publication. https://doi.org/10.1007/s10943-023-01888-3​</a:t>
            </a:r>
          </a:p>
        </p:txBody>
      </p:sp>
      <p:sp>
        <p:nvSpPr>
          <p:cNvPr id="6" name="Dia számának helye 5">
            <a:extLst>
              <a:ext uri="{FF2B5EF4-FFF2-40B4-BE49-F238E27FC236}">
                <a16:creationId xmlns:a16="http://schemas.microsoft.com/office/drawing/2014/main" id="{6FD012F3-B0C0-D5E3-94E1-8660F7E78121}"/>
              </a:ext>
            </a:extLst>
          </p:cNvPr>
          <p:cNvSpPr>
            <a:spLocks noGrp="1"/>
          </p:cNvSpPr>
          <p:nvPr>
            <p:ph type="sldNum" sz="quarter" idx="12"/>
          </p:nvPr>
        </p:nvSpPr>
        <p:spPr/>
        <p:txBody>
          <a:bodyPr/>
          <a:lstStyle/>
          <a:p>
            <a:fld id="{86F7E865-0670-4665-ADD5-1ECCE4C640D2}" type="slidenum">
              <a:rPr lang="hu-HU" smtClean="0"/>
              <a:t>‹#›</a:t>
            </a:fld>
            <a:endParaRPr lang="hu-HU"/>
          </a:p>
        </p:txBody>
      </p:sp>
    </p:spTree>
    <p:extLst>
      <p:ext uri="{BB962C8B-B14F-4D97-AF65-F5344CB8AC3E}">
        <p14:creationId xmlns:p14="http://schemas.microsoft.com/office/powerpoint/2010/main" val="895361660"/>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64E785BE-F706-585B-AD7B-47C67DB5C297}"/>
              </a:ext>
            </a:extLst>
          </p:cNvPr>
          <p:cNvSpPr>
            <a:spLocks noGrp="1"/>
          </p:cNvSpPr>
          <p:nvPr>
            <p:ph type="title"/>
          </p:nvPr>
        </p:nvSpPr>
        <p:spPr/>
        <p:txBody>
          <a:bodyPr/>
          <a:lstStyle/>
          <a:p>
            <a:r>
              <a:rPr lang="hu-HU"/>
              <a:t>Mintacím szerkesztése</a:t>
            </a:r>
          </a:p>
        </p:txBody>
      </p:sp>
      <p:sp>
        <p:nvSpPr>
          <p:cNvPr id="3" name="Függőleges szöveg helye 2">
            <a:extLst>
              <a:ext uri="{FF2B5EF4-FFF2-40B4-BE49-F238E27FC236}">
                <a16:creationId xmlns:a16="http://schemas.microsoft.com/office/drawing/2014/main" id="{64580FEB-136C-4495-A41C-00522E232A49}"/>
              </a:ext>
            </a:extLst>
          </p:cNvPr>
          <p:cNvSpPr>
            <a:spLocks noGrp="1"/>
          </p:cNvSpPr>
          <p:nvPr>
            <p:ph type="body" orient="vert" idx="1"/>
          </p:nvPr>
        </p:nvSpPr>
        <p:spPr/>
        <p:txBody>
          <a:bodyPr vert="eaVe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a:extLst>
              <a:ext uri="{FF2B5EF4-FFF2-40B4-BE49-F238E27FC236}">
                <a16:creationId xmlns:a16="http://schemas.microsoft.com/office/drawing/2014/main" id="{68F8C991-6A61-0DFC-DF6F-19681928804C}"/>
              </a:ext>
            </a:extLst>
          </p:cNvPr>
          <p:cNvSpPr>
            <a:spLocks noGrp="1"/>
          </p:cNvSpPr>
          <p:nvPr>
            <p:ph type="dt" sz="half" idx="10"/>
          </p:nvPr>
        </p:nvSpPr>
        <p:spPr/>
        <p:txBody>
          <a:bodyPr/>
          <a:lstStyle/>
          <a:p>
            <a:fld id="{64CD5AC9-0234-4A8B-A1B6-41AC0E892954}" type="datetimeFigureOut">
              <a:rPr lang="hu-HU" smtClean="0"/>
              <a:t>2023. 10. 23.</a:t>
            </a:fld>
            <a:endParaRPr lang="hu-HU"/>
          </a:p>
        </p:txBody>
      </p:sp>
      <p:sp>
        <p:nvSpPr>
          <p:cNvPr id="5" name="Élőláb helye 4">
            <a:extLst>
              <a:ext uri="{FF2B5EF4-FFF2-40B4-BE49-F238E27FC236}">
                <a16:creationId xmlns:a16="http://schemas.microsoft.com/office/drawing/2014/main" id="{34208AB5-5FAD-30F9-FF8C-7A335EB48338}"/>
              </a:ext>
            </a:extLst>
          </p:cNvPr>
          <p:cNvSpPr>
            <a:spLocks noGrp="1"/>
          </p:cNvSpPr>
          <p:nvPr>
            <p:ph type="ftr" sz="quarter" idx="11"/>
          </p:nvPr>
        </p:nvSpPr>
        <p:spPr/>
        <p:txBody>
          <a:bodyPr/>
          <a:lstStyle/>
          <a:p>
            <a:r>
              <a:rPr lang="hu-HU"/>
              <a:t>Béres A. (2023). Religion, Spirituality, and Health Revisited: Bringing Mainline Western Protestant Perspectives Back into the Discourse-Theology's "Seat at the Table". Journal of religion and health, 10.1007/s10943-023-01888-3. Advance online publication. https://doi.org/10.1007/s10943-023-01888-3​</a:t>
            </a:r>
          </a:p>
        </p:txBody>
      </p:sp>
      <p:sp>
        <p:nvSpPr>
          <p:cNvPr id="6" name="Dia számának helye 5">
            <a:extLst>
              <a:ext uri="{FF2B5EF4-FFF2-40B4-BE49-F238E27FC236}">
                <a16:creationId xmlns:a16="http://schemas.microsoft.com/office/drawing/2014/main" id="{B05B0CD5-1C00-D62F-5851-2B6A825CB79B}"/>
              </a:ext>
            </a:extLst>
          </p:cNvPr>
          <p:cNvSpPr>
            <a:spLocks noGrp="1"/>
          </p:cNvSpPr>
          <p:nvPr>
            <p:ph type="sldNum" sz="quarter" idx="12"/>
          </p:nvPr>
        </p:nvSpPr>
        <p:spPr/>
        <p:txBody>
          <a:bodyPr/>
          <a:lstStyle/>
          <a:p>
            <a:fld id="{86F7E865-0670-4665-ADD5-1ECCE4C640D2}" type="slidenum">
              <a:rPr lang="hu-HU" smtClean="0"/>
              <a:t>‹#›</a:t>
            </a:fld>
            <a:endParaRPr lang="hu-HU"/>
          </a:p>
        </p:txBody>
      </p:sp>
    </p:spTree>
    <p:extLst>
      <p:ext uri="{BB962C8B-B14F-4D97-AF65-F5344CB8AC3E}">
        <p14:creationId xmlns:p14="http://schemas.microsoft.com/office/powerpoint/2010/main" val="480844397"/>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a:extLst>
              <a:ext uri="{FF2B5EF4-FFF2-40B4-BE49-F238E27FC236}">
                <a16:creationId xmlns:a16="http://schemas.microsoft.com/office/drawing/2014/main" id="{FDC838CB-3B7A-7DDC-3A14-4771E443799D}"/>
              </a:ext>
            </a:extLst>
          </p:cNvPr>
          <p:cNvSpPr>
            <a:spLocks noGrp="1"/>
          </p:cNvSpPr>
          <p:nvPr>
            <p:ph type="title" orient="vert"/>
          </p:nvPr>
        </p:nvSpPr>
        <p:spPr>
          <a:xfrm>
            <a:off x="8724900" y="365125"/>
            <a:ext cx="2628900" cy="5811838"/>
          </a:xfrm>
        </p:spPr>
        <p:txBody>
          <a:bodyPr vert="eaVert"/>
          <a:lstStyle/>
          <a:p>
            <a:r>
              <a:rPr lang="hu-HU"/>
              <a:t>Mintacím szerkesztése</a:t>
            </a:r>
          </a:p>
        </p:txBody>
      </p:sp>
      <p:sp>
        <p:nvSpPr>
          <p:cNvPr id="3" name="Függőleges szöveg helye 2">
            <a:extLst>
              <a:ext uri="{FF2B5EF4-FFF2-40B4-BE49-F238E27FC236}">
                <a16:creationId xmlns:a16="http://schemas.microsoft.com/office/drawing/2014/main" id="{45495466-B0B4-0905-2060-67CA1391AE74}"/>
              </a:ext>
            </a:extLst>
          </p:cNvPr>
          <p:cNvSpPr>
            <a:spLocks noGrp="1"/>
          </p:cNvSpPr>
          <p:nvPr>
            <p:ph type="body" orient="vert" idx="1"/>
          </p:nvPr>
        </p:nvSpPr>
        <p:spPr>
          <a:xfrm>
            <a:off x="838200" y="365125"/>
            <a:ext cx="7734300" cy="5811838"/>
          </a:xfrm>
        </p:spPr>
        <p:txBody>
          <a:bodyPr vert="eaVe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a:extLst>
              <a:ext uri="{FF2B5EF4-FFF2-40B4-BE49-F238E27FC236}">
                <a16:creationId xmlns:a16="http://schemas.microsoft.com/office/drawing/2014/main" id="{73573700-5B8F-0FB5-AF6E-89B6B24D77A6}"/>
              </a:ext>
            </a:extLst>
          </p:cNvPr>
          <p:cNvSpPr>
            <a:spLocks noGrp="1"/>
          </p:cNvSpPr>
          <p:nvPr>
            <p:ph type="dt" sz="half" idx="10"/>
          </p:nvPr>
        </p:nvSpPr>
        <p:spPr/>
        <p:txBody>
          <a:bodyPr/>
          <a:lstStyle/>
          <a:p>
            <a:fld id="{64CD5AC9-0234-4A8B-A1B6-41AC0E892954}" type="datetimeFigureOut">
              <a:rPr lang="hu-HU" smtClean="0"/>
              <a:t>2023. 10. 23.</a:t>
            </a:fld>
            <a:endParaRPr lang="hu-HU"/>
          </a:p>
        </p:txBody>
      </p:sp>
      <p:sp>
        <p:nvSpPr>
          <p:cNvPr id="5" name="Élőláb helye 4">
            <a:extLst>
              <a:ext uri="{FF2B5EF4-FFF2-40B4-BE49-F238E27FC236}">
                <a16:creationId xmlns:a16="http://schemas.microsoft.com/office/drawing/2014/main" id="{0BA32423-7853-27B5-B9BB-1F73EF397288}"/>
              </a:ext>
            </a:extLst>
          </p:cNvPr>
          <p:cNvSpPr>
            <a:spLocks noGrp="1"/>
          </p:cNvSpPr>
          <p:nvPr>
            <p:ph type="ftr" sz="quarter" idx="11"/>
          </p:nvPr>
        </p:nvSpPr>
        <p:spPr/>
        <p:txBody>
          <a:bodyPr/>
          <a:lstStyle/>
          <a:p>
            <a:r>
              <a:rPr lang="hu-HU"/>
              <a:t>Béres A. (2023). Religion, Spirituality, and Health Revisited: Bringing Mainline Western Protestant Perspectives Back into the Discourse-Theology's "Seat at the Table". Journal of religion and health, 10.1007/s10943-023-01888-3. Advance online publication. https://doi.org/10.1007/s10943-023-01888-3​</a:t>
            </a:r>
          </a:p>
        </p:txBody>
      </p:sp>
      <p:sp>
        <p:nvSpPr>
          <p:cNvPr id="6" name="Dia számának helye 5">
            <a:extLst>
              <a:ext uri="{FF2B5EF4-FFF2-40B4-BE49-F238E27FC236}">
                <a16:creationId xmlns:a16="http://schemas.microsoft.com/office/drawing/2014/main" id="{96093413-1D6F-2DF1-4184-7F260F2A7F1C}"/>
              </a:ext>
            </a:extLst>
          </p:cNvPr>
          <p:cNvSpPr>
            <a:spLocks noGrp="1"/>
          </p:cNvSpPr>
          <p:nvPr>
            <p:ph type="sldNum" sz="quarter" idx="12"/>
          </p:nvPr>
        </p:nvSpPr>
        <p:spPr/>
        <p:txBody>
          <a:bodyPr/>
          <a:lstStyle/>
          <a:p>
            <a:fld id="{86F7E865-0670-4665-ADD5-1ECCE4C640D2}" type="slidenum">
              <a:rPr lang="hu-HU" smtClean="0"/>
              <a:t>‹#›</a:t>
            </a:fld>
            <a:endParaRPr lang="hu-HU"/>
          </a:p>
        </p:txBody>
      </p:sp>
    </p:spTree>
    <p:extLst>
      <p:ext uri="{BB962C8B-B14F-4D97-AF65-F5344CB8AC3E}">
        <p14:creationId xmlns:p14="http://schemas.microsoft.com/office/powerpoint/2010/main" val="3936562275"/>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67DCEE93-8B2D-19AF-6707-79353AB27888}"/>
              </a:ext>
            </a:extLst>
          </p:cNvPr>
          <p:cNvSpPr>
            <a:spLocks noGrp="1"/>
          </p:cNvSpPr>
          <p:nvPr>
            <p:ph type="title"/>
          </p:nvPr>
        </p:nvSpPr>
        <p:spPr/>
        <p:txBody>
          <a:bodyPr/>
          <a:lstStyle/>
          <a:p>
            <a:r>
              <a:rPr lang="hu-HU"/>
              <a:t>Mintacím szerkesztése</a:t>
            </a:r>
          </a:p>
        </p:txBody>
      </p:sp>
      <p:sp>
        <p:nvSpPr>
          <p:cNvPr id="3" name="Tartalom helye 2">
            <a:extLst>
              <a:ext uri="{FF2B5EF4-FFF2-40B4-BE49-F238E27FC236}">
                <a16:creationId xmlns:a16="http://schemas.microsoft.com/office/drawing/2014/main" id="{82DF37B8-C52A-C4EB-76BE-B79C3B450EEC}"/>
              </a:ext>
            </a:extLst>
          </p:cNvPr>
          <p:cNvSpPr>
            <a:spLocks noGrp="1"/>
          </p:cNvSpPr>
          <p:nvPr>
            <p:ph idx="1"/>
          </p:nvPr>
        </p:nvSpPr>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a:extLst>
              <a:ext uri="{FF2B5EF4-FFF2-40B4-BE49-F238E27FC236}">
                <a16:creationId xmlns:a16="http://schemas.microsoft.com/office/drawing/2014/main" id="{02742C79-5009-8B66-FE61-D59D4E98512C}"/>
              </a:ext>
            </a:extLst>
          </p:cNvPr>
          <p:cNvSpPr>
            <a:spLocks noGrp="1"/>
          </p:cNvSpPr>
          <p:nvPr>
            <p:ph type="dt" sz="half" idx="10"/>
          </p:nvPr>
        </p:nvSpPr>
        <p:spPr/>
        <p:txBody>
          <a:bodyPr/>
          <a:lstStyle/>
          <a:p>
            <a:fld id="{64CD5AC9-0234-4A8B-A1B6-41AC0E892954}" type="datetimeFigureOut">
              <a:rPr lang="hu-HU" smtClean="0"/>
              <a:t>2023. 10. 23.</a:t>
            </a:fld>
            <a:endParaRPr lang="hu-HU"/>
          </a:p>
        </p:txBody>
      </p:sp>
      <p:sp>
        <p:nvSpPr>
          <p:cNvPr id="5" name="Élőláb helye 4">
            <a:extLst>
              <a:ext uri="{FF2B5EF4-FFF2-40B4-BE49-F238E27FC236}">
                <a16:creationId xmlns:a16="http://schemas.microsoft.com/office/drawing/2014/main" id="{20B34806-86E1-925D-A807-DA6EEA18DFD1}"/>
              </a:ext>
            </a:extLst>
          </p:cNvPr>
          <p:cNvSpPr>
            <a:spLocks noGrp="1"/>
          </p:cNvSpPr>
          <p:nvPr>
            <p:ph type="ftr" sz="quarter" idx="11"/>
          </p:nvPr>
        </p:nvSpPr>
        <p:spPr/>
        <p:txBody>
          <a:bodyPr/>
          <a:lstStyle/>
          <a:p>
            <a:r>
              <a:rPr lang="hu-HU"/>
              <a:t>Béres A. (2023). Religion, Spirituality, and Health Revisited: Bringing Mainline Western Protestant Perspectives Back into the Discourse-Theology's "Seat at the Table". Journal of religion and health, 10.1007/s10943-023-01888-3. Advance online publication. https://doi.org/10.1007/s10943-023-01888-3​</a:t>
            </a:r>
          </a:p>
        </p:txBody>
      </p:sp>
      <p:sp>
        <p:nvSpPr>
          <p:cNvPr id="6" name="Dia számának helye 5">
            <a:extLst>
              <a:ext uri="{FF2B5EF4-FFF2-40B4-BE49-F238E27FC236}">
                <a16:creationId xmlns:a16="http://schemas.microsoft.com/office/drawing/2014/main" id="{045F4CC0-A743-108A-B02A-9C1CD58A89D8}"/>
              </a:ext>
            </a:extLst>
          </p:cNvPr>
          <p:cNvSpPr>
            <a:spLocks noGrp="1"/>
          </p:cNvSpPr>
          <p:nvPr>
            <p:ph type="sldNum" sz="quarter" idx="12"/>
          </p:nvPr>
        </p:nvSpPr>
        <p:spPr/>
        <p:txBody>
          <a:bodyPr/>
          <a:lstStyle/>
          <a:p>
            <a:fld id="{86F7E865-0670-4665-ADD5-1ECCE4C640D2}" type="slidenum">
              <a:rPr lang="hu-HU" smtClean="0"/>
              <a:t>‹#›</a:t>
            </a:fld>
            <a:endParaRPr lang="hu-HU"/>
          </a:p>
        </p:txBody>
      </p:sp>
    </p:spTree>
    <p:extLst>
      <p:ext uri="{BB962C8B-B14F-4D97-AF65-F5344CB8AC3E}">
        <p14:creationId xmlns:p14="http://schemas.microsoft.com/office/powerpoint/2010/main" val="4122862229"/>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F7B7B649-8FE3-C2B4-F3A2-9759D9232CB8}"/>
              </a:ext>
            </a:extLst>
          </p:cNvPr>
          <p:cNvSpPr>
            <a:spLocks noGrp="1"/>
          </p:cNvSpPr>
          <p:nvPr>
            <p:ph type="title"/>
          </p:nvPr>
        </p:nvSpPr>
        <p:spPr>
          <a:xfrm>
            <a:off x="831850" y="1709738"/>
            <a:ext cx="10515600" cy="2852737"/>
          </a:xfrm>
        </p:spPr>
        <p:txBody>
          <a:bodyPr anchor="b"/>
          <a:lstStyle>
            <a:lvl1pPr>
              <a:defRPr sz="6000"/>
            </a:lvl1pPr>
          </a:lstStyle>
          <a:p>
            <a:r>
              <a:rPr lang="hu-HU"/>
              <a:t>Mintacím szerkesztése</a:t>
            </a:r>
          </a:p>
        </p:txBody>
      </p:sp>
      <p:sp>
        <p:nvSpPr>
          <p:cNvPr id="3" name="Szöveg helye 2">
            <a:extLst>
              <a:ext uri="{FF2B5EF4-FFF2-40B4-BE49-F238E27FC236}">
                <a16:creationId xmlns:a16="http://schemas.microsoft.com/office/drawing/2014/main" id="{83A56048-699E-73BC-51BC-347ED00BB0A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u-HU"/>
              <a:t>Mintaszöveg szerkesztése</a:t>
            </a:r>
          </a:p>
        </p:txBody>
      </p:sp>
      <p:sp>
        <p:nvSpPr>
          <p:cNvPr id="4" name="Dátum helye 3">
            <a:extLst>
              <a:ext uri="{FF2B5EF4-FFF2-40B4-BE49-F238E27FC236}">
                <a16:creationId xmlns:a16="http://schemas.microsoft.com/office/drawing/2014/main" id="{F742215E-3980-F65E-B0F4-D1C20916F381}"/>
              </a:ext>
            </a:extLst>
          </p:cNvPr>
          <p:cNvSpPr>
            <a:spLocks noGrp="1"/>
          </p:cNvSpPr>
          <p:nvPr>
            <p:ph type="dt" sz="half" idx="10"/>
          </p:nvPr>
        </p:nvSpPr>
        <p:spPr/>
        <p:txBody>
          <a:bodyPr/>
          <a:lstStyle/>
          <a:p>
            <a:fld id="{64CD5AC9-0234-4A8B-A1B6-41AC0E892954}" type="datetimeFigureOut">
              <a:rPr lang="hu-HU" smtClean="0"/>
              <a:t>2023. 10. 23.</a:t>
            </a:fld>
            <a:endParaRPr lang="hu-HU"/>
          </a:p>
        </p:txBody>
      </p:sp>
      <p:sp>
        <p:nvSpPr>
          <p:cNvPr id="5" name="Élőláb helye 4">
            <a:extLst>
              <a:ext uri="{FF2B5EF4-FFF2-40B4-BE49-F238E27FC236}">
                <a16:creationId xmlns:a16="http://schemas.microsoft.com/office/drawing/2014/main" id="{4095ACE0-BEAE-A368-4C75-E5BEED5EBEC7}"/>
              </a:ext>
            </a:extLst>
          </p:cNvPr>
          <p:cNvSpPr>
            <a:spLocks noGrp="1"/>
          </p:cNvSpPr>
          <p:nvPr>
            <p:ph type="ftr" sz="quarter" idx="11"/>
          </p:nvPr>
        </p:nvSpPr>
        <p:spPr/>
        <p:txBody>
          <a:bodyPr/>
          <a:lstStyle/>
          <a:p>
            <a:r>
              <a:rPr lang="hu-HU"/>
              <a:t>Béres A. (2023). Religion, Spirituality, and Health Revisited: Bringing Mainline Western Protestant Perspectives Back into the Discourse-Theology's "Seat at the Table". Journal of religion and health, 10.1007/s10943-023-01888-3. Advance online publication. https://doi.org/10.1007/s10943-023-01888-3​</a:t>
            </a:r>
          </a:p>
        </p:txBody>
      </p:sp>
      <p:sp>
        <p:nvSpPr>
          <p:cNvPr id="6" name="Dia számának helye 5">
            <a:extLst>
              <a:ext uri="{FF2B5EF4-FFF2-40B4-BE49-F238E27FC236}">
                <a16:creationId xmlns:a16="http://schemas.microsoft.com/office/drawing/2014/main" id="{EA76FD3A-3B9C-4404-8B7C-94A5A1B8337B}"/>
              </a:ext>
            </a:extLst>
          </p:cNvPr>
          <p:cNvSpPr>
            <a:spLocks noGrp="1"/>
          </p:cNvSpPr>
          <p:nvPr>
            <p:ph type="sldNum" sz="quarter" idx="12"/>
          </p:nvPr>
        </p:nvSpPr>
        <p:spPr/>
        <p:txBody>
          <a:bodyPr/>
          <a:lstStyle/>
          <a:p>
            <a:fld id="{86F7E865-0670-4665-ADD5-1ECCE4C640D2}" type="slidenum">
              <a:rPr lang="hu-HU" smtClean="0"/>
              <a:t>‹#›</a:t>
            </a:fld>
            <a:endParaRPr lang="hu-HU"/>
          </a:p>
        </p:txBody>
      </p:sp>
    </p:spTree>
    <p:extLst>
      <p:ext uri="{BB962C8B-B14F-4D97-AF65-F5344CB8AC3E}">
        <p14:creationId xmlns:p14="http://schemas.microsoft.com/office/powerpoint/2010/main" val="3603823255"/>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217C2E49-25A8-9284-7A25-201E44AFABB1}"/>
              </a:ext>
            </a:extLst>
          </p:cNvPr>
          <p:cNvSpPr>
            <a:spLocks noGrp="1"/>
          </p:cNvSpPr>
          <p:nvPr>
            <p:ph type="title"/>
          </p:nvPr>
        </p:nvSpPr>
        <p:spPr/>
        <p:txBody>
          <a:bodyPr/>
          <a:lstStyle/>
          <a:p>
            <a:r>
              <a:rPr lang="hu-HU"/>
              <a:t>Mintacím szerkesztése</a:t>
            </a:r>
          </a:p>
        </p:txBody>
      </p:sp>
      <p:sp>
        <p:nvSpPr>
          <p:cNvPr id="3" name="Tartalom helye 2">
            <a:extLst>
              <a:ext uri="{FF2B5EF4-FFF2-40B4-BE49-F238E27FC236}">
                <a16:creationId xmlns:a16="http://schemas.microsoft.com/office/drawing/2014/main" id="{AF445F2D-618E-4EE3-B221-36F56FC30FF5}"/>
              </a:ext>
            </a:extLst>
          </p:cNvPr>
          <p:cNvSpPr>
            <a:spLocks noGrp="1"/>
          </p:cNvSpPr>
          <p:nvPr>
            <p:ph sz="half" idx="1"/>
          </p:nvPr>
        </p:nvSpPr>
        <p:spPr>
          <a:xfrm>
            <a:off x="838200" y="1825625"/>
            <a:ext cx="5181600" cy="435133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Tartalom helye 3">
            <a:extLst>
              <a:ext uri="{FF2B5EF4-FFF2-40B4-BE49-F238E27FC236}">
                <a16:creationId xmlns:a16="http://schemas.microsoft.com/office/drawing/2014/main" id="{05A37A70-2FA9-96F0-9B9F-893863262980}"/>
              </a:ext>
            </a:extLst>
          </p:cNvPr>
          <p:cNvSpPr>
            <a:spLocks noGrp="1"/>
          </p:cNvSpPr>
          <p:nvPr>
            <p:ph sz="half" idx="2"/>
          </p:nvPr>
        </p:nvSpPr>
        <p:spPr>
          <a:xfrm>
            <a:off x="6172200" y="1825625"/>
            <a:ext cx="5181600" cy="435133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5" name="Dátum helye 4">
            <a:extLst>
              <a:ext uri="{FF2B5EF4-FFF2-40B4-BE49-F238E27FC236}">
                <a16:creationId xmlns:a16="http://schemas.microsoft.com/office/drawing/2014/main" id="{94F139B7-1EFE-A285-6748-67A483913553}"/>
              </a:ext>
            </a:extLst>
          </p:cNvPr>
          <p:cNvSpPr>
            <a:spLocks noGrp="1"/>
          </p:cNvSpPr>
          <p:nvPr>
            <p:ph type="dt" sz="half" idx="10"/>
          </p:nvPr>
        </p:nvSpPr>
        <p:spPr/>
        <p:txBody>
          <a:bodyPr/>
          <a:lstStyle/>
          <a:p>
            <a:fld id="{64CD5AC9-0234-4A8B-A1B6-41AC0E892954}" type="datetimeFigureOut">
              <a:rPr lang="hu-HU" smtClean="0"/>
              <a:t>2023. 10. 23.</a:t>
            </a:fld>
            <a:endParaRPr lang="hu-HU"/>
          </a:p>
        </p:txBody>
      </p:sp>
      <p:sp>
        <p:nvSpPr>
          <p:cNvPr id="6" name="Élőláb helye 5">
            <a:extLst>
              <a:ext uri="{FF2B5EF4-FFF2-40B4-BE49-F238E27FC236}">
                <a16:creationId xmlns:a16="http://schemas.microsoft.com/office/drawing/2014/main" id="{CF2CC25D-9133-A88C-F7F7-AE2F1BB767F2}"/>
              </a:ext>
            </a:extLst>
          </p:cNvPr>
          <p:cNvSpPr>
            <a:spLocks noGrp="1"/>
          </p:cNvSpPr>
          <p:nvPr>
            <p:ph type="ftr" sz="quarter" idx="11"/>
          </p:nvPr>
        </p:nvSpPr>
        <p:spPr/>
        <p:txBody>
          <a:bodyPr/>
          <a:lstStyle/>
          <a:p>
            <a:r>
              <a:rPr lang="hu-HU"/>
              <a:t>Béres A. (2023). Religion, Spirituality, and Health Revisited: Bringing Mainline Western Protestant Perspectives Back into the Discourse-Theology's "Seat at the Table". Journal of religion and health, 10.1007/s10943-023-01888-3. Advance online publication. https://doi.org/10.1007/s10943-023-01888-3​</a:t>
            </a:r>
          </a:p>
        </p:txBody>
      </p:sp>
      <p:sp>
        <p:nvSpPr>
          <p:cNvPr id="7" name="Dia számának helye 6">
            <a:extLst>
              <a:ext uri="{FF2B5EF4-FFF2-40B4-BE49-F238E27FC236}">
                <a16:creationId xmlns:a16="http://schemas.microsoft.com/office/drawing/2014/main" id="{CA4F9FE7-EB6C-B27D-ABE0-DBC629D4BDD6}"/>
              </a:ext>
            </a:extLst>
          </p:cNvPr>
          <p:cNvSpPr>
            <a:spLocks noGrp="1"/>
          </p:cNvSpPr>
          <p:nvPr>
            <p:ph type="sldNum" sz="quarter" idx="12"/>
          </p:nvPr>
        </p:nvSpPr>
        <p:spPr/>
        <p:txBody>
          <a:bodyPr/>
          <a:lstStyle/>
          <a:p>
            <a:fld id="{86F7E865-0670-4665-ADD5-1ECCE4C640D2}" type="slidenum">
              <a:rPr lang="hu-HU" smtClean="0"/>
              <a:t>‹#›</a:t>
            </a:fld>
            <a:endParaRPr lang="hu-HU"/>
          </a:p>
        </p:txBody>
      </p:sp>
    </p:spTree>
    <p:extLst>
      <p:ext uri="{BB962C8B-B14F-4D97-AF65-F5344CB8AC3E}">
        <p14:creationId xmlns:p14="http://schemas.microsoft.com/office/powerpoint/2010/main" val="677152280"/>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32939954-A8F0-B73F-FD4B-13334F2B3E95}"/>
              </a:ext>
            </a:extLst>
          </p:cNvPr>
          <p:cNvSpPr>
            <a:spLocks noGrp="1"/>
          </p:cNvSpPr>
          <p:nvPr>
            <p:ph type="title"/>
          </p:nvPr>
        </p:nvSpPr>
        <p:spPr>
          <a:xfrm>
            <a:off x="839788" y="365125"/>
            <a:ext cx="10515600" cy="1325563"/>
          </a:xfrm>
        </p:spPr>
        <p:txBody>
          <a:bodyPr/>
          <a:lstStyle/>
          <a:p>
            <a:r>
              <a:rPr lang="hu-HU"/>
              <a:t>Mintacím szerkesztése</a:t>
            </a:r>
          </a:p>
        </p:txBody>
      </p:sp>
      <p:sp>
        <p:nvSpPr>
          <p:cNvPr id="3" name="Szöveg helye 2">
            <a:extLst>
              <a:ext uri="{FF2B5EF4-FFF2-40B4-BE49-F238E27FC236}">
                <a16:creationId xmlns:a16="http://schemas.microsoft.com/office/drawing/2014/main" id="{EA5942A9-C13B-EAE4-1260-13248CCD7EC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4" name="Tartalom helye 3">
            <a:extLst>
              <a:ext uri="{FF2B5EF4-FFF2-40B4-BE49-F238E27FC236}">
                <a16:creationId xmlns:a16="http://schemas.microsoft.com/office/drawing/2014/main" id="{8D049A02-91EC-7F6A-1CFA-92900061935B}"/>
              </a:ext>
            </a:extLst>
          </p:cNvPr>
          <p:cNvSpPr>
            <a:spLocks noGrp="1"/>
          </p:cNvSpPr>
          <p:nvPr>
            <p:ph sz="half" idx="2"/>
          </p:nvPr>
        </p:nvSpPr>
        <p:spPr>
          <a:xfrm>
            <a:off x="839788" y="2505075"/>
            <a:ext cx="5157787" cy="368458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5" name="Szöveg helye 4">
            <a:extLst>
              <a:ext uri="{FF2B5EF4-FFF2-40B4-BE49-F238E27FC236}">
                <a16:creationId xmlns:a16="http://schemas.microsoft.com/office/drawing/2014/main" id="{21C6E49B-9028-4648-4DAA-C5634494EEA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6" name="Tartalom helye 5">
            <a:extLst>
              <a:ext uri="{FF2B5EF4-FFF2-40B4-BE49-F238E27FC236}">
                <a16:creationId xmlns:a16="http://schemas.microsoft.com/office/drawing/2014/main" id="{816EDA70-BC45-3654-14FF-C3F1A6F2F465}"/>
              </a:ext>
            </a:extLst>
          </p:cNvPr>
          <p:cNvSpPr>
            <a:spLocks noGrp="1"/>
          </p:cNvSpPr>
          <p:nvPr>
            <p:ph sz="quarter" idx="4"/>
          </p:nvPr>
        </p:nvSpPr>
        <p:spPr>
          <a:xfrm>
            <a:off x="6172200" y="2505075"/>
            <a:ext cx="5183188" cy="368458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7" name="Dátum helye 6">
            <a:extLst>
              <a:ext uri="{FF2B5EF4-FFF2-40B4-BE49-F238E27FC236}">
                <a16:creationId xmlns:a16="http://schemas.microsoft.com/office/drawing/2014/main" id="{0A38FA3C-9BCE-2C83-9398-282674E8A27A}"/>
              </a:ext>
            </a:extLst>
          </p:cNvPr>
          <p:cNvSpPr>
            <a:spLocks noGrp="1"/>
          </p:cNvSpPr>
          <p:nvPr>
            <p:ph type="dt" sz="half" idx="10"/>
          </p:nvPr>
        </p:nvSpPr>
        <p:spPr/>
        <p:txBody>
          <a:bodyPr/>
          <a:lstStyle/>
          <a:p>
            <a:fld id="{64CD5AC9-0234-4A8B-A1B6-41AC0E892954}" type="datetimeFigureOut">
              <a:rPr lang="hu-HU" smtClean="0"/>
              <a:t>2023. 10. 23.</a:t>
            </a:fld>
            <a:endParaRPr lang="hu-HU"/>
          </a:p>
        </p:txBody>
      </p:sp>
      <p:sp>
        <p:nvSpPr>
          <p:cNvPr id="8" name="Élőláb helye 7">
            <a:extLst>
              <a:ext uri="{FF2B5EF4-FFF2-40B4-BE49-F238E27FC236}">
                <a16:creationId xmlns:a16="http://schemas.microsoft.com/office/drawing/2014/main" id="{C38CA39D-88F1-7311-2D83-DE68373D6B5D}"/>
              </a:ext>
            </a:extLst>
          </p:cNvPr>
          <p:cNvSpPr>
            <a:spLocks noGrp="1"/>
          </p:cNvSpPr>
          <p:nvPr>
            <p:ph type="ftr" sz="quarter" idx="11"/>
          </p:nvPr>
        </p:nvSpPr>
        <p:spPr/>
        <p:txBody>
          <a:bodyPr/>
          <a:lstStyle/>
          <a:p>
            <a:r>
              <a:rPr lang="hu-HU"/>
              <a:t>Béres A. (2023). Religion, Spirituality, and Health Revisited: Bringing Mainline Western Protestant Perspectives Back into the Discourse-Theology's "Seat at the Table". Journal of religion and health, 10.1007/s10943-023-01888-3. Advance online publication. https://doi.org/10.1007/s10943-023-01888-3​</a:t>
            </a:r>
          </a:p>
        </p:txBody>
      </p:sp>
      <p:sp>
        <p:nvSpPr>
          <p:cNvPr id="9" name="Dia számának helye 8">
            <a:extLst>
              <a:ext uri="{FF2B5EF4-FFF2-40B4-BE49-F238E27FC236}">
                <a16:creationId xmlns:a16="http://schemas.microsoft.com/office/drawing/2014/main" id="{D7A0463E-FB61-582D-ED0D-F5D94417BE15}"/>
              </a:ext>
            </a:extLst>
          </p:cNvPr>
          <p:cNvSpPr>
            <a:spLocks noGrp="1"/>
          </p:cNvSpPr>
          <p:nvPr>
            <p:ph type="sldNum" sz="quarter" idx="12"/>
          </p:nvPr>
        </p:nvSpPr>
        <p:spPr/>
        <p:txBody>
          <a:bodyPr/>
          <a:lstStyle/>
          <a:p>
            <a:fld id="{86F7E865-0670-4665-ADD5-1ECCE4C640D2}" type="slidenum">
              <a:rPr lang="hu-HU" smtClean="0"/>
              <a:t>‹#›</a:t>
            </a:fld>
            <a:endParaRPr lang="hu-HU"/>
          </a:p>
        </p:txBody>
      </p:sp>
    </p:spTree>
    <p:extLst>
      <p:ext uri="{BB962C8B-B14F-4D97-AF65-F5344CB8AC3E}">
        <p14:creationId xmlns:p14="http://schemas.microsoft.com/office/powerpoint/2010/main" val="3843667470"/>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1240EF7E-1ED4-9806-B73D-4A71E3991A9C}"/>
              </a:ext>
            </a:extLst>
          </p:cNvPr>
          <p:cNvSpPr>
            <a:spLocks noGrp="1"/>
          </p:cNvSpPr>
          <p:nvPr>
            <p:ph type="title"/>
          </p:nvPr>
        </p:nvSpPr>
        <p:spPr/>
        <p:txBody>
          <a:bodyPr/>
          <a:lstStyle/>
          <a:p>
            <a:r>
              <a:rPr lang="hu-HU"/>
              <a:t>Mintacím szerkesztése</a:t>
            </a:r>
          </a:p>
        </p:txBody>
      </p:sp>
      <p:sp>
        <p:nvSpPr>
          <p:cNvPr id="3" name="Dátum helye 2">
            <a:extLst>
              <a:ext uri="{FF2B5EF4-FFF2-40B4-BE49-F238E27FC236}">
                <a16:creationId xmlns:a16="http://schemas.microsoft.com/office/drawing/2014/main" id="{9EBE6AC0-E67E-598B-67F8-8C882E6178F3}"/>
              </a:ext>
            </a:extLst>
          </p:cNvPr>
          <p:cNvSpPr>
            <a:spLocks noGrp="1"/>
          </p:cNvSpPr>
          <p:nvPr>
            <p:ph type="dt" sz="half" idx="10"/>
          </p:nvPr>
        </p:nvSpPr>
        <p:spPr/>
        <p:txBody>
          <a:bodyPr/>
          <a:lstStyle/>
          <a:p>
            <a:fld id="{64CD5AC9-0234-4A8B-A1B6-41AC0E892954}" type="datetimeFigureOut">
              <a:rPr lang="hu-HU" smtClean="0"/>
              <a:t>2023. 10. 23.</a:t>
            </a:fld>
            <a:endParaRPr lang="hu-HU"/>
          </a:p>
        </p:txBody>
      </p:sp>
      <p:sp>
        <p:nvSpPr>
          <p:cNvPr id="4" name="Élőláb helye 3">
            <a:extLst>
              <a:ext uri="{FF2B5EF4-FFF2-40B4-BE49-F238E27FC236}">
                <a16:creationId xmlns:a16="http://schemas.microsoft.com/office/drawing/2014/main" id="{F416A24A-BCDF-267F-EEA5-B9F7B9B5D7F1}"/>
              </a:ext>
            </a:extLst>
          </p:cNvPr>
          <p:cNvSpPr>
            <a:spLocks noGrp="1"/>
          </p:cNvSpPr>
          <p:nvPr>
            <p:ph type="ftr" sz="quarter" idx="11"/>
          </p:nvPr>
        </p:nvSpPr>
        <p:spPr/>
        <p:txBody>
          <a:bodyPr/>
          <a:lstStyle/>
          <a:p>
            <a:r>
              <a:rPr lang="hu-HU"/>
              <a:t>Béres A. (2023). Religion, Spirituality, and Health Revisited: Bringing Mainline Western Protestant Perspectives Back into the Discourse-Theology's "Seat at the Table". Journal of religion and health, 10.1007/s10943-023-01888-3. Advance online publication. https://doi.org/10.1007/s10943-023-01888-3​</a:t>
            </a:r>
          </a:p>
        </p:txBody>
      </p:sp>
      <p:sp>
        <p:nvSpPr>
          <p:cNvPr id="5" name="Dia számának helye 4">
            <a:extLst>
              <a:ext uri="{FF2B5EF4-FFF2-40B4-BE49-F238E27FC236}">
                <a16:creationId xmlns:a16="http://schemas.microsoft.com/office/drawing/2014/main" id="{D2FD0B12-9396-3906-F621-44A526F9B121}"/>
              </a:ext>
            </a:extLst>
          </p:cNvPr>
          <p:cNvSpPr>
            <a:spLocks noGrp="1"/>
          </p:cNvSpPr>
          <p:nvPr>
            <p:ph type="sldNum" sz="quarter" idx="12"/>
          </p:nvPr>
        </p:nvSpPr>
        <p:spPr/>
        <p:txBody>
          <a:bodyPr/>
          <a:lstStyle/>
          <a:p>
            <a:fld id="{86F7E865-0670-4665-ADD5-1ECCE4C640D2}" type="slidenum">
              <a:rPr lang="hu-HU" smtClean="0"/>
              <a:t>‹#›</a:t>
            </a:fld>
            <a:endParaRPr lang="hu-HU"/>
          </a:p>
        </p:txBody>
      </p:sp>
    </p:spTree>
    <p:extLst>
      <p:ext uri="{BB962C8B-B14F-4D97-AF65-F5344CB8AC3E}">
        <p14:creationId xmlns:p14="http://schemas.microsoft.com/office/powerpoint/2010/main" val="1245819423"/>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a:extLst>
              <a:ext uri="{FF2B5EF4-FFF2-40B4-BE49-F238E27FC236}">
                <a16:creationId xmlns:a16="http://schemas.microsoft.com/office/drawing/2014/main" id="{2759DAB6-4152-E603-A04F-92A8452FEC43}"/>
              </a:ext>
            </a:extLst>
          </p:cNvPr>
          <p:cNvSpPr>
            <a:spLocks noGrp="1"/>
          </p:cNvSpPr>
          <p:nvPr>
            <p:ph type="dt" sz="half" idx="10"/>
          </p:nvPr>
        </p:nvSpPr>
        <p:spPr/>
        <p:txBody>
          <a:bodyPr/>
          <a:lstStyle/>
          <a:p>
            <a:fld id="{64CD5AC9-0234-4A8B-A1B6-41AC0E892954}" type="datetimeFigureOut">
              <a:rPr lang="hu-HU" smtClean="0"/>
              <a:t>2023. 10. 23.</a:t>
            </a:fld>
            <a:endParaRPr lang="hu-HU"/>
          </a:p>
        </p:txBody>
      </p:sp>
      <p:sp>
        <p:nvSpPr>
          <p:cNvPr id="3" name="Élőláb helye 2">
            <a:extLst>
              <a:ext uri="{FF2B5EF4-FFF2-40B4-BE49-F238E27FC236}">
                <a16:creationId xmlns:a16="http://schemas.microsoft.com/office/drawing/2014/main" id="{E5CB4BAA-32E4-008C-FC8C-E1C3AA6850EA}"/>
              </a:ext>
            </a:extLst>
          </p:cNvPr>
          <p:cNvSpPr>
            <a:spLocks noGrp="1"/>
          </p:cNvSpPr>
          <p:nvPr>
            <p:ph type="ftr" sz="quarter" idx="11"/>
          </p:nvPr>
        </p:nvSpPr>
        <p:spPr/>
        <p:txBody>
          <a:bodyPr/>
          <a:lstStyle/>
          <a:p>
            <a:r>
              <a:rPr lang="hu-HU"/>
              <a:t>Béres A. (2023). Religion, Spirituality, and Health Revisited: Bringing Mainline Western Protestant Perspectives Back into the Discourse-Theology's "Seat at the Table". Journal of religion and health, 10.1007/s10943-023-01888-3. Advance online publication. https://doi.org/10.1007/s10943-023-01888-3​</a:t>
            </a:r>
          </a:p>
        </p:txBody>
      </p:sp>
      <p:sp>
        <p:nvSpPr>
          <p:cNvPr id="4" name="Dia számának helye 3">
            <a:extLst>
              <a:ext uri="{FF2B5EF4-FFF2-40B4-BE49-F238E27FC236}">
                <a16:creationId xmlns:a16="http://schemas.microsoft.com/office/drawing/2014/main" id="{4975916B-792C-9A80-806A-45E0F0CD09CA}"/>
              </a:ext>
            </a:extLst>
          </p:cNvPr>
          <p:cNvSpPr>
            <a:spLocks noGrp="1"/>
          </p:cNvSpPr>
          <p:nvPr>
            <p:ph type="sldNum" sz="quarter" idx="12"/>
          </p:nvPr>
        </p:nvSpPr>
        <p:spPr/>
        <p:txBody>
          <a:bodyPr/>
          <a:lstStyle/>
          <a:p>
            <a:fld id="{86F7E865-0670-4665-ADD5-1ECCE4C640D2}" type="slidenum">
              <a:rPr lang="hu-HU" smtClean="0"/>
              <a:t>‹#›</a:t>
            </a:fld>
            <a:endParaRPr lang="hu-HU"/>
          </a:p>
        </p:txBody>
      </p:sp>
    </p:spTree>
    <p:extLst>
      <p:ext uri="{BB962C8B-B14F-4D97-AF65-F5344CB8AC3E}">
        <p14:creationId xmlns:p14="http://schemas.microsoft.com/office/powerpoint/2010/main" val="184361599"/>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2836575D-0DCD-E355-DFA7-BAF1E4EF9BD1}"/>
              </a:ext>
            </a:extLst>
          </p:cNvPr>
          <p:cNvSpPr>
            <a:spLocks noGrp="1"/>
          </p:cNvSpPr>
          <p:nvPr>
            <p:ph type="title"/>
          </p:nvPr>
        </p:nvSpPr>
        <p:spPr>
          <a:xfrm>
            <a:off x="839788" y="457200"/>
            <a:ext cx="3932237" cy="1600200"/>
          </a:xfrm>
        </p:spPr>
        <p:txBody>
          <a:bodyPr anchor="b"/>
          <a:lstStyle>
            <a:lvl1pPr>
              <a:defRPr sz="3200"/>
            </a:lvl1pPr>
          </a:lstStyle>
          <a:p>
            <a:r>
              <a:rPr lang="hu-HU"/>
              <a:t>Mintacím szerkesztése</a:t>
            </a:r>
          </a:p>
        </p:txBody>
      </p:sp>
      <p:sp>
        <p:nvSpPr>
          <p:cNvPr id="3" name="Tartalom helye 2">
            <a:extLst>
              <a:ext uri="{FF2B5EF4-FFF2-40B4-BE49-F238E27FC236}">
                <a16:creationId xmlns:a16="http://schemas.microsoft.com/office/drawing/2014/main" id="{A3C42C28-0CAA-BF6A-25E5-134B9A5264D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Szöveg helye 3">
            <a:extLst>
              <a:ext uri="{FF2B5EF4-FFF2-40B4-BE49-F238E27FC236}">
                <a16:creationId xmlns:a16="http://schemas.microsoft.com/office/drawing/2014/main" id="{5D0E4280-9413-9634-8989-5A106673647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a:t>Mintaszöveg szerkesztése</a:t>
            </a:r>
          </a:p>
        </p:txBody>
      </p:sp>
      <p:sp>
        <p:nvSpPr>
          <p:cNvPr id="5" name="Dátum helye 4">
            <a:extLst>
              <a:ext uri="{FF2B5EF4-FFF2-40B4-BE49-F238E27FC236}">
                <a16:creationId xmlns:a16="http://schemas.microsoft.com/office/drawing/2014/main" id="{2C6047FD-967B-5299-3828-83695FE6C241}"/>
              </a:ext>
            </a:extLst>
          </p:cNvPr>
          <p:cNvSpPr>
            <a:spLocks noGrp="1"/>
          </p:cNvSpPr>
          <p:nvPr>
            <p:ph type="dt" sz="half" idx="10"/>
          </p:nvPr>
        </p:nvSpPr>
        <p:spPr/>
        <p:txBody>
          <a:bodyPr/>
          <a:lstStyle/>
          <a:p>
            <a:fld id="{64CD5AC9-0234-4A8B-A1B6-41AC0E892954}" type="datetimeFigureOut">
              <a:rPr lang="hu-HU" smtClean="0"/>
              <a:t>2023. 10. 23.</a:t>
            </a:fld>
            <a:endParaRPr lang="hu-HU"/>
          </a:p>
        </p:txBody>
      </p:sp>
      <p:sp>
        <p:nvSpPr>
          <p:cNvPr id="6" name="Élőláb helye 5">
            <a:extLst>
              <a:ext uri="{FF2B5EF4-FFF2-40B4-BE49-F238E27FC236}">
                <a16:creationId xmlns:a16="http://schemas.microsoft.com/office/drawing/2014/main" id="{26E6EC67-2AD0-29BE-D2F5-27F5C95ECA54}"/>
              </a:ext>
            </a:extLst>
          </p:cNvPr>
          <p:cNvSpPr>
            <a:spLocks noGrp="1"/>
          </p:cNvSpPr>
          <p:nvPr>
            <p:ph type="ftr" sz="quarter" idx="11"/>
          </p:nvPr>
        </p:nvSpPr>
        <p:spPr/>
        <p:txBody>
          <a:bodyPr/>
          <a:lstStyle/>
          <a:p>
            <a:r>
              <a:rPr lang="hu-HU"/>
              <a:t>Béres A. (2023). Religion, Spirituality, and Health Revisited: Bringing Mainline Western Protestant Perspectives Back into the Discourse-Theology's "Seat at the Table". Journal of religion and health, 10.1007/s10943-023-01888-3. Advance online publication. https://doi.org/10.1007/s10943-023-01888-3​</a:t>
            </a:r>
          </a:p>
        </p:txBody>
      </p:sp>
      <p:sp>
        <p:nvSpPr>
          <p:cNvPr id="7" name="Dia számának helye 6">
            <a:extLst>
              <a:ext uri="{FF2B5EF4-FFF2-40B4-BE49-F238E27FC236}">
                <a16:creationId xmlns:a16="http://schemas.microsoft.com/office/drawing/2014/main" id="{68750F66-4304-FEE2-B128-7C90F7E14090}"/>
              </a:ext>
            </a:extLst>
          </p:cNvPr>
          <p:cNvSpPr>
            <a:spLocks noGrp="1"/>
          </p:cNvSpPr>
          <p:nvPr>
            <p:ph type="sldNum" sz="quarter" idx="12"/>
          </p:nvPr>
        </p:nvSpPr>
        <p:spPr/>
        <p:txBody>
          <a:bodyPr/>
          <a:lstStyle/>
          <a:p>
            <a:fld id="{86F7E865-0670-4665-ADD5-1ECCE4C640D2}" type="slidenum">
              <a:rPr lang="hu-HU" smtClean="0"/>
              <a:t>‹#›</a:t>
            </a:fld>
            <a:endParaRPr lang="hu-HU"/>
          </a:p>
        </p:txBody>
      </p:sp>
    </p:spTree>
    <p:extLst>
      <p:ext uri="{BB962C8B-B14F-4D97-AF65-F5344CB8AC3E}">
        <p14:creationId xmlns:p14="http://schemas.microsoft.com/office/powerpoint/2010/main" val="1992152812"/>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902AD9A5-E42A-115D-25C9-615F99810EC0}"/>
              </a:ext>
            </a:extLst>
          </p:cNvPr>
          <p:cNvSpPr>
            <a:spLocks noGrp="1"/>
          </p:cNvSpPr>
          <p:nvPr>
            <p:ph type="title"/>
          </p:nvPr>
        </p:nvSpPr>
        <p:spPr>
          <a:xfrm>
            <a:off x="839788" y="457200"/>
            <a:ext cx="3932237" cy="1600200"/>
          </a:xfrm>
        </p:spPr>
        <p:txBody>
          <a:bodyPr anchor="b"/>
          <a:lstStyle>
            <a:lvl1pPr>
              <a:defRPr sz="3200"/>
            </a:lvl1pPr>
          </a:lstStyle>
          <a:p>
            <a:r>
              <a:rPr lang="hu-HU"/>
              <a:t>Mintacím szerkesztése</a:t>
            </a:r>
          </a:p>
        </p:txBody>
      </p:sp>
      <p:sp>
        <p:nvSpPr>
          <p:cNvPr id="3" name="Kép helye 2">
            <a:extLst>
              <a:ext uri="{FF2B5EF4-FFF2-40B4-BE49-F238E27FC236}">
                <a16:creationId xmlns:a16="http://schemas.microsoft.com/office/drawing/2014/main" id="{630FC935-914F-0EA4-4E29-AA2015F2E2A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u-HU"/>
          </a:p>
        </p:txBody>
      </p:sp>
      <p:sp>
        <p:nvSpPr>
          <p:cNvPr id="4" name="Szöveg helye 3">
            <a:extLst>
              <a:ext uri="{FF2B5EF4-FFF2-40B4-BE49-F238E27FC236}">
                <a16:creationId xmlns:a16="http://schemas.microsoft.com/office/drawing/2014/main" id="{A32A913B-44DB-A307-674C-E478A17BEBB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a:t>Mintaszöveg szerkesztése</a:t>
            </a:r>
          </a:p>
        </p:txBody>
      </p:sp>
      <p:sp>
        <p:nvSpPr>
          <p:cNvPr id="5" name="Dátum helye 4">
            <a:extLst>
              <a:ext uri="{FF2B5EF4-FFF2-40B4-BE49-F238E27FC236}">
                <a16:creationId xmlns:a16="http://schemas.microsoft.com/office/drawing/2014/main" id="{252F0EC0-E5D3-9CE6-133C-0B82B3E28CC8}"/>
              </a:ext>
            </a:extLst>
          </p:cNvPr>
          <p:cNvSpPr>
            <a:spLocks noGrp="1"/>
          </p:cNvSpPr>
          <p:nvPr>
            <p:ph type="dt" sz="half" idx="10"/>
          </p:nvPr>
        </p:nvSpPr>
        <p:spPr/>
        <p:txBody>
          <a:bodyPr/>
          <a:lstStyle/>
          <a:p>
            <a:fld id="{64CD5AC9-0234-4A8B-A1B6-41AC0E892954}" type="datetimeFigureOut">
              <a:rPr lang="hu-HU" smtClean="0"/>
              <a:t>2023. 10. 23.</a:t>
            </a:fld>
            <a:endParaRPr lang="hu-HU"/>
          </a:p>
        </p:txBody>
      </p:sp>
      <p:sp>
        <p:nvSpPr>
          <p:cNvPr id="6" name="Élőláb helye 5">
            <a:extLst>
              <a:ext uri="{FF2B5EF4-FFF2-40B4-BE49-F238E27FC236}">
                <a16:creationId xmlns:a16="http://schemas.microsoft.com/office/drawing/2014/main" id="{2E7BBE94-125E-970B-02FD-8EFA861B529D}"/>
              </a:ext>
            </a:extLst>
          </p:cNvPr>
          <p:cNvSpPr>
            <a:spLocks noGrp="1"/>
          </p:cNvSpPr>
          <p:nvPr>
            <p:ph type="ftr" sz="quarter" idx="11"/>
          </p:nvPr>
        </p:nvSpPr>
        <p:spPr/>
        <p:txBody>
          <a:bodyPr/>
          <a:lstStyle/>
          <a:p>
            <a:r>
              <a:rPr lang="hu-HU"/>
              <a:t>Béres A. (2023). Religion, Spirituality, and Health Revisited: Bringing Mainline Western Protestant Perspectives Back into the Discourse-Theology's "Seat at the Table". Journal of religion and health, 10.1007/s10943-023-01888-3. Advance online publication. https://doi.org/10.1007/s10943-023-01888-3​</a:t>
            </a:r>
          </a:p>
        </p:txBody>
      </p:sp>
      <p:sp>
        <p:nvSpPr>
          <p:cNvPr id="7" name="Dia számának helye 6">
            <a:extLst>
              <a:ext uri="{FF2B5EF4-FFF2-40B4-BE49-F238E27FC236}">
                <a16:creationId xmlns:a16="http://schemas.microsoft.com/office/drawing/2014/main" id="{571862CC-CE60-DC38-88FF-2ACFCD3EDAB2}"/>
              </a:ext>
            </a:extLst>
          </p:cNvPr>
          <p:cNvSpPr>
            <a:spLocks noGrp="1"/>
          </p:cNvSpPr>
          <p:nvPr>
            <p:ph type="sldNum" sz="quarter" idx="12"/>
          </p:nvPr>
        </p:nvSpPr>
        <p:spPr/>
        <p:txBody>
          <a:bodyPr/>
          <a:lstStyle/>
          <a:p>
            <a:fld id="{86F7E865-0670-4665-ADD5-1ECCE4C640D2}" type="slidenum">
              <a:rPr lang="hu-HU" smtClean="0"/>
              <a:t>‹#›</a:t>
            </a:fld>
            <a:endParaRPr lang="hu-HU"/>
          </a:p>
        </p:txBody>
      </p:sp>
    </p:spTree>
    <p:extLst>
      <p:ext uri="{BB962C8B-B14F-4D97-AF65-F5344CB8AC3E}">
        <p14:creationId xmlns:p14="http://schemas.microsoft.com/office/powerpoint/2010/main" val="1496925410"/>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ím helye 1">
            <a:extLst>
              <a:ext uri="{FF2B5EF4-FFF2-40B4-BE49-F238E27FC236}">
                <a16:creationId xmlns:a16="http://schemas.microsoft.com/office/drawing/2014/main" id="{BA71BC4A-2BD8-6FD1-8168-924914F1C1F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hu-HU"/>
              <a:t>Mintacím szerkesztése</a:t>
            </a:r>
          </a:p>
        </p:txBody>
      </p:sp>
      <p:sp>
        <p:nvSpPr>
          <p:cNvPr id="3" name="Szöveg helye 2">
            <a:extLst>
              <a:ext uri="{FF2B5EF4-FFF2-40B4-BE49-F238E27FC236}">
                <a16:creationId xmlns:a16="http://schemas.microsoft.com/office/drawing/2014/main" id="{224CD2C4-ACFB-58F2-D33F-32B104CC1B5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a:extLst>
              <a:ext uri="{FF2B5EF4-FFF2-40B4-BE49-F238E27FC236}">
                <a16:creationId xmlns:a16="http://schemas.microsoft.com/office/drawing/2014/main" id="{CD981B4E-7B95-FEED-A35A-2F96160643A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CD5AC9-0234-4A8B-A1B6-41AC0E892954}" type="datetimeFigureOut">
              <a:rPr lang="hu-HU" smtClean="0"/>
              <a:t>2023. 10. 23.</a:t>
            </a:fld>
            <a:endParaRPr lang="hu-HU"/>
          </a:p>
        </p:txBody>
      </p:sp>
      <p:sp>
        <p:nvSpPr>
          <p:cNvPr id="5" name="Élőláb helye 4">
            <a:extLst>
              <a:ext uri="{FF2B5EF4-FFF2-40B4-BE49-F238E27FC236}">
                <a16:creationId xmlns:a16="http://schemas.microsoft.com/office/drawing/2014/main" id="{8F718742-AB71-7CE9-58C5-7C4C0BED791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hu-HU"/>
              <a:t>Béres A. (2023). Religion, Spirituality, and Health Revisited: Bringing Mainline Western Protestant Perspectives Back into the Discourse-Theology's "Seat at the Table". Journal of religion and health, 10.1007/s10943-023-01888-3. Advance online publication. https://doi.org/10.1007/s10943-023-01888-3​</a:t>
            </a:r>
          </a:p>
        </p:txBody>
      </p:sp>
      <p:sp>
        <p:nvSpPr>
          <p:cNvPr id="6" name="Dia számának helye 5">
            <a:extLst>
              <a:ext uri="{FF2B5EF4-FFF2-40B4-BE49-F238E27FC236}">
                <a16:creationId xmlns:a16="http://schemas.microsoft.com/office/drawing/2014/main" id="{CB8CA80A-6637-9365-FD4C-1BAEB982270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F7E865-0670-4665-ADD5-1ECCE4C640D2}" type="slidenum">
              <a:rPr lang="hu-HU" smtClean="0"/>
              <a:t>‹#›</a:t>
            </a:fld>
            <a:endParaRPr lang="hu-HU"/>
          </a:p>
        </p:txBody>
      </p:sp>
    </p:spTree>
    <p:extLst>
      <p:ext uri="{BB962C8B-B14F-4D97-AF65-F5344CB8AC3E}">
        <p14:creationId xmlns:p14="http://schemas.microsoft.com/office/powerpoint/2010/main" val="20969833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tiff"/><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tiff"/><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8.tif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tif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tif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6.tiff"/></Relationships>
</file>

<file path=ppt/slides/_rels/slide25.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0.tiff"/><Relationship Id="rId4" Type="http://schemas.openxmlformats.org/officeDocument/2006/relationships/image" Target="../media/image6.tiff"/></Relationships>
</file>

<file path=ppt/slides/_rels/slide26.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0.tiff"/><Relationship Id="rId4" Type="http://schemas.openxmlformats.org/officeDocument/2006/relationships/image" Target="../media/image6.tiff"/></Relationships>
</file>

<file path=ppt/slides/_rels/slide2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EA2A725A-D009-719C-D4BE-D79DC56AF6C0}"/>
              </a:ext>
            </a:extLst>
          </p:cNvPr>
          <p:cNvSpPr>
            <a:spLocks noGrp="1"/>
          </p:cNvSpPr>
          <p:nvPr>
            <p:ph type="ctrTitle"/>
          </p:nvPr>
        </p:nvSpPr>
        <p:spPr>
          <a:xfrm>
            <a:off x="1524000" y="685608"/>
            <a:ext cx="9144000" cy="2740721"/>
          </a:xfrm>
        </p:spPr>
        <p:txBody>
          <a:bodyPr>
            <a:normAutofit fontScale="90000"/>
          </a:bodyPr>
          <a:lstStyle/>
          <a:p>
            <a:r>
              <a:rPr lang="hu-HU" dirty="0" err="1">
                <a:ea typeface="Calibri Light"/>
                <a:cs typeface="Calibri Light"/>
              </a:rPr>
              <a:t>Theology's</a:t>
            </a:r>
            <a:r>
              <a:rPr lang="hu-HU" dirty="0">
                <a:solidFill>
                  <a:srgbClr val="000000"/>
                </a:solidFill>
                <a:latin typeface="Calibri Light"/>
                <a:ea typeface="Calibri Light"/>
                <a:cs typeface="Calibri Light"/>
              </a:rPr>
              <a:t> </a:t>
            </a:r>
            <a:br>
              <a:rPr lang="hu-HU" dirty="0">
                <a:solidFill>
                  <a:srgbClr val="000000"/>
                </a:solidFill>
                <a:latin typeface="Calibri Light"/>
                <a:ea typeface="Calibri Light"/>
                <a:cs typeface="Calibri Light"/>
              </a:rPr>
            </a:br>
            <a:r>
              <a:rPr lang="hu-HU" dirty="0">
                <a:solidFill>
                  <a:srgbClr val="000000"/>
                </a:solidFill>
                <a:latin typeface="Calibri Light"/>
                <a:ea typeface="Calibri Light"/>
                <a:cs typeface="Calibri Light"/>
              </a:rPr>
              <a:t>"</a:t>
            </a:r>
            <a:r>
              <a:rPr lang="hu-HU" dirty="0" err="1">
                <a:solidFill>
                  <a:srgbClr val="000000"/>
                </a:solidFill>
                <a:latin typeface="Calibri Light"/>
                <a:ea typeface="Calibri Light"/>
                <a:cs typeface="Calibri Light"/>
              </a:rPr>
              <a:t>Seat</a:t>
            </a:r>
            <a:r>
              <a:rPr lang="hu-HU" dirty="0">
                <a:solidFill>
                  <a:srgbClr val="000000"/>
                </a:solidFill>
                <a:latin typeface="Calibri Light"/>
                <a:ea typeface="Calibri Light"/>
                <a:cs typeface="Calibri Light"/>
              </a:rPr>
              <a:t> </a:t>
            </a:r>
            <a:r>
              <a:rPr lang="hu-HU" dirty="0" err="1">
                <a:solidFill>
                  <a:srgbClr val="000000"/>
                </a:solidFill>
                <a:latin typeface="Calibri Light"/>
                <a:ea typeface="Calibri Light"/>
                <a:cs typeface="Calibri Light"/>
              </a:rPr>
              <a:t>at</a:t>
            </a:r>
            <a:r>
              <a:rPr lang="hu-HU" dirty="0">
                <a:solidFill>
                  <a:srgbClr val="000000"/>
                </a:solidFill>
                <a:latin typeface="Calibri Light"/>
                <a:ea typeface="Calibri Light"/>
                <a:cs typeface="Calibri Light"/>
              </a:rPr>
              <a:t> </a:t>
            </a:r>
            <a:r>
              <a:rPr lang="hu-HU" dirty="0" err="1">
                <a:solidFill>
                  <a:srgbClr val="000000"/>
                </a:solidFill>
                <a:latin typeface="Calibri Light"/>
                <a:ea typeface="Calibri Light"/>
                <a:cs typeface="Calibri Light"/>
              </a:rPr>
              <a:t>the</a:t>
            </a:r>
            <a:r>
              <a:rPr lang="hu-HU" dirty="0">
                <a:solidFill>
                  <a:srgbClr val="000000"/>
                </a:solidFill>
                <a:latin typeface="Calibri Light"/>
                <a:ea typeface="Calibri Light"/>
                <a:cs typeface="Calibri Light"/>
              </a:rPr>
              <a:t> </a:t>
            </a:r>
            <a:r>
              <a:rPr lang="hu-HU" dirty="0" err="1">
                <a:solidFill>
                  <a:srgbClr val="000000"/>
                </a:solidFill>
                <a:latin typeface="Calibri Light"/>
                <a:ea typeface="Calibri Light"/>
                <a:cs typeface="Calibri Light"/>
              </a:rPr>
              <a:t>Table</a:t>
            </a:r>
            <a:r>
              <a:rPr lang="hu-HU" dirty="0">
                <a:solidFill>
                  <a:srgbClr val="000000"/>
                </a:solidFill>
                <a:latin typeface="Calibri Light"/>
                <a:ea typeface="Calibri Light"/>
                <a:cs typeface="Calibri Light"/>
              </a:rPr>
              <a:t>"</a:t>
            </a:r>
            <a:br>
              <a:rPr lang="hu-HU" dirty="0">
                <a:solidFill>
                  <a:srgbClr val="000000"/>
                </a:solidFill>
                <a:latin typeface="Calibri Light"/>
                <a:ea typeface="Calibri Light"/>
                <a:cs typeface="Calibri Light"/>
              </a:rPr>
            </a:br>
            <a:br>
              <a:rPr lang="hu-HU" dirty="0">
                <a:latin typeface="Calibri Light"/>
                <a:ea typeface="Calibri Light"/>
                <a:cs typeface="Calibri Light"/>
              </a:rPr>
            </a:br>
            <a:r>
              <a:rPr lang="en-US" sz="1600" b="1" dirty="0">
                <a:solidFill>
                  <a:srgbClr val="00000A"/>
                </a:solidFill>
                <a:latin typeface="Times New Roman"/>
                <a:ea typeface="Calibri Light"/>
                <a:cs typeface="Times New Roman"/>
              </a:rPr>
              <a:t>Religion, spirituality, and health revisited: </a:t>
            </a:r>
            <a:endParaRPr lang="hu-HU" sz="1600" dirty="0">
              <a:solidFill>
                <a:srgbClr val="00000A"/>
              </a:solidFill>
              <a:latin typeface="Times New Roman"/>
              <a:ea typeface="Calibri Light"/>
              <a:cs typeface="Times New Roman"/>
            </a:endParaRPr>
          </a:p>
          <a:p>
            <a:r>
              <a:rPr lang="en-US" sz="1600" b="1" dirty="0">
                <a:solidFill>
                  <a:srgbClr val="00000A"/>
                </a:solidFill>
                <a:latin typeface="Times New Roman"/>
                <a:ea typeface="Calibri Light"/>
                <a:cs typeface="Times New Roman"/>
              </a:rPr>
              <a:t>Bringing mainline Western Protestant perspectives back into the discourse </a:t>
            </a:r>
            <a:br>
              <a:rPr lang="en-US" sz="1600" b="1" dirty="0">
                <a:latin typeface="Times New Roman"/>
                <a:ea typeface="Calibri Light"/>
                <a:cs typeface="Times New Roman"/>
              </a:rPr>
            </a:br>
            <a:br>
              <a:rPr lang="en-US" sz="1600" b="1" dirty="0">
                <a:solidFill>
                  <a:srgbClr val="00000A"/>
                </a:solidFill>
                <a:latin typeface="Times New Roman"/>
                <a:ea typeface="Calibri Light"/>
                <a:cs typeface="Times New Roman"/>
              </a:rPr>
            </a:br>
            <a:r>
              <a:rPr lang="en-US" sz="1600" b="1" dirty="0">
                <a:solidFill>
                  <a:srgbClr val="00000A"/>
                </a:solidFill>
                <a:latin typeface="Times New Roman"/>
                <a:ea typeface="Calibri Light"/>
                <a:cs typeface="Times New Roman"/>
              </a:rPr>
              <a:t>- an Overview - </a:t>
            </a:r>
            <a:endParaRPr lang="hu-HU" sz="1600">
              <a:solidFill>
                <a:srgbClr val="00000A"/>
              </a:solidFill>
              <a:latin typeface="Times New Roman"/>
              <a:ea typeface="Calibri Light"/>
              <a:cs typeface="Times New Roman"/>
            </a:endParaRPr>
          </a:p>
        </p:txBody>
      </p:sp>
      <p:sp>
        <p:nvSpPr>
          <p:cNvPr id="3" name="Alcím 2">
            <a:extLst>
              <a:ext uri="{FF2B5EF4-FFF2-40B4-BE49-F238E27FC236}">
                <a16:creationId xmlns:a16="http://schemas.microsoft.com/office/drawing/2014/main" id="{BC8C9F16-6CA3-2FE1-AA6A-87AA3DD5151A}"/>
              </a:ext>
            </a:extLst>
          </p:cNvPr>
          <p:cNvSpPr>
            <a:spLocks noGrp="1"/>
          </p:cNvSpPr>
          <p:nvPr>
            <p:ph type="subTitle" idx="1"/>
          </p:nvPr>
        </p:nvSpPr>
        <p:spPr>
          <a:xfrm>
            <a:off x="1524000" y="3685672"/>
            <a:ext cx="9144000" cy="1655762"/>
          </a:xfrm>
        </p:spPr>
        <p:txBody>
          <a:bodyPr vert="horz" lIns="91440" tIns="45720" rIns="91440" bIns="45720" rtlCol="0" anchor="t">
            <a:normAutofit/>
          </a:bodyPr>
          <a:lstStyle/>
          <a:p>
            <a:r>
              <a:rPr lang="hu-HU">
                <a:ea typeface="Calibri"/>
                <a:cs typeface="Calibri"/>
              </a:rPr>
              <a:t>András Béres MD</a:t>
            </a:r>
            <a:endParaRPr lang="hu-HU"/>
          </a:p>
        </p:txBody>
      </p:sp>
      <p:pic>
        <p:nvPicPr>
          <p:cNvPr id="4" name="Kép 4" descr="A képen szöveg, szimbólum, embléma látható&#10;&#10;Automatikusan generált leírás">
            <a:extLst>
              <a:ext uri="{FF2B5EF4-FFF2-40B4-BE49-F238E27FC236}">
                <a16:creationId xmlns:a16="http://schemas.microsoft.com/office/drawing/2014/main" id="{CE6BD3C4-FD15-0CD6-2154-171302D816BD}"/>
              </a:ext>
            </a:extLst>
          </p:cNvPr>
          <p:cNvPicPr>
            <a:picLocks noChangeAspect="1"/>
          </p:cNvPicPr>
          <p:nvPr/>
        </p:nvPicPr>
        <p:blipFill>
          <a:blip r:embed="rId2"/>
          <a:stretch>
            <a:fillRect/>
          </a:stretch>
        </p:blipFill>
        <p:spPr>
          <a:xfrm>
            <a:off x="1167975" y="3788511"/>
            <a:ext cx="2143125" cy="2143125"/>
          </a:xfrm>
          <a:prstGeom prst="rect">
            <a:avLst/>
          </a:prstGeom>
        </p:spPr>
      </p:pic>
      <p:sp>
        <p:nvSpPr>
          <p:cNvPr id="6" name="Szövegdoboz 5">
            <a:extLst>
              <a:ext uri="{FF2B5EF4-FFF2-40B4-BE49-F238E27FC236}">
                <a16:creationId xmlns:a16="http://schemas.microsoft.com/office/drawing/2014/main" id="{C094D4A9-8905-5C4B-D255-35978074C1F1}"/>
              </a:ext>
            </a:extLst>
          </p:cNvPr>
          <p:cNvSpPr txBox="1"/>
          <p:nvPr/>
        </p:nvSpPr>
        <p:spPr>
          <a:xfrm>
            <a:off x="3685710" y="4425357"/>
            <a:ext cx="6096000" cy="1815882"/>
          </a:xfrm>
          <a:prstGeom prst="rect">
            <a:avLst/>
          </a:prstGeom>
          <a:noFill/>
        </p:spPr>
        <p:txBody>
          <a:bodyPr wrap="square" lIns="91440" tIns="45720" rIns="91440" bIns="45720" anchor="t">
            <a:spAutoFit/>
          </a:bodyPr>
          <a:lstStyle/>
          <a:p>
            <a:pPr algn="just"/>
            <a:r>
              <a:rPr lang="en-US" sz="1600" dirty="0">
                <a:solidFill>
                  <a:srgbClr val="212121"/>
                </a:solidFill>
                <a:ea typeface="+mn-lt"/>
                <a:cs typeface="+mn-lt"/>
              </a:rPr>
              <a:t>This presentation provides an overview of the impressionistic reporting – open access article published online:</a:t>
            </a:r>
            <a:endParaRPr lang="hu-HU" sz="1600" dirty="0">
              <a:solidFill>
                <a:srgbClr val="000000"/>
              </a:solidFill>
              <a:latin typeface="Calibri" panose="020F0502020204030204"/>
              <a:ea typeface="+mn-lt"/>
              <a:cs typeface="+mn-lt"/>
            </a:endParaRPr>
          </a:p>
          <a:p>
            <a:pPr algn="just"/>
            <a:r>
              <a:rPr lang="en-US" sz="1600" dirty="0">
                <a:solidFill>
                  <a:srgbClr val="212121"/>
                </a:solidFill>
                <a:latin typeface="Calibri"/>
                <a:ea typeface="+mn-lt"/>
                <a:cs typeface="+mn-lt"/>
              </a:rPr>
              <a:t>Béres</a:t>
            </a:r>
            <a:r>
              <a:rPr lang="en-US" sz="1600" b="0" i="0" dirty="0">
                <a:solidFill>
                  <a:srgbClr val="212121"/>
                </a:solidFill>
                <a:effectLst/>
                <a:latin typeface="Calibri"/>
                <a:ea typeface="Calibri"/>
                <a:cs typeface="Calibri"/>
              </a:rPr>
              <a:t> A. (2023). Religion, Spirituality, and Health Revisited: Bringing Mainline Western Protestant Perspectives Back into the Discourse-Theology's "Seat at the Table". </a:t>
            </a:r>
            <a:endParaRPr lang="hu-HU" sz="1600">
              <a:solidFill>
                <a:srgbClr val="000000"/>
              </a:solidFill>
              <a:latin typeface="Calibri"/>
              <a:ea typeface="Calibri"/>
              <a:cs typeface="Calibri"/>
            </a:endParaRPr>
          </a:p>
          <a:p>
            <a:pPr algn="just"/>
            <a:r>
              <a:rPr lang="en-US" sz="1600" b="0" i="1" dirty="0">
                <a:solidFill>
                  <a:srgbClr val="212121"/>
                </a:solidFill>
                <a:effectLst/>
                <a:latin typeface="Calibri"/>
                <a:ea typeface="Calibri"/>
                <a:cs typeface="Calibri"/>
              </a:rPr>
              <a:t>Journal of religion and health</a:t>
            </a:r>
            <a:r>
              <a:rPr lang="en-US" sz="1600" b="0" i="0" dirty="0">
                <a:solidFill>
                  <a:srgbClr val="212121"/>
                </a:solidFill>
                <a:effectLst/>
                <a:latin typeface="Calibri"/>
                <a:ea typeface="Calibri"/>
                <a:cs typeface="Calibri"/>
              </a:rPr>
              <a:t>, 10.1007/s10943-023-01888-3. Advance online publication. https://doi.org/10.1007/s10943-023-01888-3</a:t>
            </a:r>
            <a:endParaRPr lang="hu-HU" sz="1600">
              <a:latin typeface="Calibri"/>
              <a:ea typeface="Calibri"/>
              <a:cs typeface="Calibri"/>
            </a:endParaRPr>
          </a:p>
        </p:txBody>
      </p:sp>
    </p:spTree>
    <p:extLst>
      <p:ext uri="{BB962C8B-B14F-4D97-AF65-F5344CB8AC3E}">
        <p14:creationId xmlns:p14="http://schemas.microsoft.com/office/powerpoint/2010/main" val="29092988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4" descr="Abstract blurred public library with bookshelves">
            <a:extLst>
              <a:ext uri="{FF2B5EF4-FFF2-40B4-BE49-F238E27FC236}">
                <a16:creationId xmlns:a16="http://schemas.microsoft.com/office/drawing/2014/main" id="{7EBBE696-581B-BAFC-7E47-9AF7EB068E65}"/>
              </a:ext>
            </a:extLst>
          </p:cNvPr>
          <p:cNvPicPr>
            <a:picLocks noChangeAspect="1"/>
          </p:cNvPicPr>
          <p:nvPr/>
        </p:nvPicPr>
        <p:blipFill rotWithShape="1">
          <a:blip r:embed="rId2"/>
          <a:srcRect r="5890" b="4"/>
          <a:stretch/>
        </p:blipFill>
        <p:spPr>
          <a:xfrm>
            <a:off x="1" y="10"/>
            <a:ext cx="9669642" cy="6857990"/>
          </a:xfrm>
          <a:prstGeom prst="rect">
            <a:avLst/>
          </a:prstGeom>
        </p:spPr>
      </p:pic>
      <p:sp>
        <p:nvSpPr>
          <p:cNvPr id="18" name="Rectangle 1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Élőláb helye 1">
            <a:extLst>
              <a:ext uri="{FF2B5EF4-FFF2-40B4-BE49-F238E27FC236}">
                <a16:creationId xmlns:a16="http://schemas.microsoft.com/office/drawing/2014/main" id="{0F1FCBD6-2C43-A082-27A7-27244151AA64}"/>
              </a:ext>
            </a:extLst>
          </p:cNvPr>
          <p:cNvSpPr>
            <a:spLocks noGrp="1"/>
          </p:cNvSpPr>
          <p:nvPr/>
        </p:nvSpPr>
        <p:spPr>
          <a:xfrm>
            <a:off x="209786" y="6356350"/>
            <a:ext cx="10662354" cy="365125"/>
          </a:xfrm>
          <a:prstGeom prst="rect">
            <a:avLst/>
          </a:prstGeom>
        </p:spPr>
        <p:txBody>
          <a:bodyPr vert="horz" lIns="91440" tIns="45720" rIns="91440" bIns="45720" rtlCol="0" anchor="ctr"/>
          <a:lstStyle>
            <a:defPPr>
              <a:defRPr lang="hu-HU"/>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a:t>Béres A. (2023). Religion, Spirituality, and Health Revisited: Bringing Mainline Western Protestant Perspectives Back into the Discourse-Theology's "Seat at the Table". Journal of religion and health, 10.1007/s10943-023-01888-3. Advance online publication. https://doi.org/10.1007/s10943-023-01888-3​</a:t>
            </a:r>
          </a:p>
        </p:txBody>
      </p:sp>
      <p:sp>
        <p:nvSpPr>
          <p:cNvPr id="6" name="Cím 1">
            <a:extLst>
              <a:ext uri="{FF2B5EF4-FFF2-40B4-BE49-F238E27FC236}">
                <a16:creationId xmlns:a16="http://schemas.microsoft.com/office/drawing/2014/main" id="{B75D5A6A-64F1-55ED-B43D-46B2C72C18C4}"/>
              </a:ext>
            </a:extLst>
          </p:cNvPr>
          <p:cNvSpPr>
            <a:spLocks noGrp="1"/>
          </p:cNvSpPr>
          <p:nvPr>
            <p:ph type="title"/>
          </p:nvPr>
        </p:nvSpPr>
        <p:spPr>
          <a:xfrm>
            <a:off x="6855874" y="192596"/>
            <a:ext cx="4716694" cy="2118533"/>
          </a:xfrm>
        </p:spPr>
        <p:txBody>
          <a:bodyPr>
            <a:normAutofit/>
          </a:bodyPr>
          <a:lstStyle/>
          <a:p>
            <a:r>
              <a:rPr lang="en-US" sz="1600" dirty="0">
                <a:latin typeface="Times New Roman"/>
                <a:cs typeface="Times New Roman"/>
              </a:rPr>
              <a:t>Interestingly, although traditionally delegated to the study of spiritual life for centuries—to the extent of once being designated as </a:t>
            </a:r>
            <a:r>
              <a:rPr lang="en-US" sz="1600" i="1" dirty="0">
                <a:latin typeface="Times New Roman"/>
                <a:cs typeface="Times New Roman"/>
              </a:rPr>
              <a:t>mater </a:t>
            </a:r>
            <a:r>
              <a:rPr lang="en-US" sz="1600" i="1" dirty="0" err="1">
                <a:latin typeface="Times New Roman"/>
                <a:cs typeface="Times New Roman"/>
              </a:rPr>
              <a:t>studiorum</a:t>
            </a:r>
            <a:r>
              <a:rPr lang="en-US" sz="1600" dirty="0">
                <a:latin typeface="Times New Roman"/>
                <a:cs typeface="Times New Roman"/>
              </a:rPr>
              <a:t>, the mother of the sciences (McGrath, 1994)—it seems the incorporation of the field of theology into the discourse on the effects of R/S on health has only recently followed the expansion of relevant literature</a:t>
            </a:r>
            <a:endParaRPr lang="hu-HU" sz="1600" dirty="0">
              <a:ea typeface="Calibri Light"/>
              <a:cs typeface="Calibri Light"/>
            </a:endParaRPr>
          </a:p>
        </p:txBody>
      </p:sp>
      <p:sp>
        <p:nvSpPr>
          <p:cNvPr id="4" name="Szövegdoboz 3">
            <a:extLst>
              <a:ext uri="{FF2B5EF4-FFF2-40B4-BE49-F238E27FC236}">
                <a16:creationId xmlns:a16="http://schemas.microsoft.com/office/drawing/2014/main" id="{35D64974-3B07-CFF3-4511-733A1D000983}"/>
              </a:ext>
            </a:extLst>
          </p:cNvPr>
          <p:cNvSpPr txBox="1"/>
          <p:nvPr/>
        </p:nvSpPr>
        <p:spPr>
          <a:xfrm>
            <a:off x="9257477" y="2306724"/>
            <a:ext cx="2631688"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hu-HU" sz="800" err="1">
                <a:solidFill>
                  <a:schemeClr val="accent3"/>
                </a:solidFill>
                <a:latin typeface="Calibri"/>
                <a:ea typeface="+mn-lt"/>
                <a:cs typeface="Times New Roman"/>
              </a:rPr>
              <a:t>McGrath</a:t>
            </a:r>
            <a:r>
              <a:rPr lang="hu-HU" sz="800" dirty="0">
                <a:solidFill>
                  <a:schemeClr val="accent3"/>
                </a:solidFill>
                <a:latin typeface="Calibri"/>
                <a:ea typeface="+mn-lt"/>
                <a:cs typeface="Times New Roman"/>
              </a:rPr>
              <a:t>, A. E. (1994). Christian </a:t>
            </a:r>
            <a:r>
              <a:rPr lang="hu-HU" sz="800" err="1">
                <a:solidFill>
                  <a:schemeClr val="accent3"/>
                </a:solidFill>
                <a:latin typeface="Calibri"/>
                <a:ea typeface="+mn-lt"/>
                <a:cs typeface="Times New Roman"/>
              </a:rPr>
              <a:t>theology</a:t>
            </a:r>
            <a:r>
              <a:rPr lang="hu-HU" sz="800" dirty="0">
                <a:solidFill>
                  <a:schemeClr val="accent3"/>
                </a:solidFill>
                <a:latin typeface="Calibri"/>
                <a:ea typeface="+mn-lt"/>
                <a:cs typeface="Times New Roman"/>
              </a:rPr>
              <a:t>: An </a:t>
            </a:r>
            <a:r>
              <a:rPr lang="hu-HU" sz="800" err="1">
                <a:solidFill>
                  <a:schemeClr val="accent3"/>
                </a:solidFill>
                <a:latin typeface="Calibri"/>
                <a:ea typeface="+mn-lt"/>
                <a:cs typeface="Times New Roman"/>
              </a:rPr>
              <a:t>introduction</a:t>
            </a:r>
            <a:r>
              <a:rPr lang="hu-HU" sz="800" dirty="0">
                <a:solidFill>
                  <a:schemeClr val="accent3"/>
                </a:solidFill>
                <a:latin typeface="Calibri"/>
                <a:ea typeface="+mn-lt"/>
                <a:cs typeface="Times New Roman"/>
              </a:rPr>
              <a:t>. </a:t>
            </a:r>
            <a:r>
              <a:rPr lang="hu-HU" sz="800" err="1">
                <a:solidFill>
                  <a:schemeClr val="accent3"/>
                </a:solidFill>
                <a:latin typeface="Calibri"/>
                <a:ea typeface="+mn-lt"/>
                <a:cs typeface="Times New Roman"/>
              </a:rPr>
              <a:t>Blackwell</a:t>
            </a:r>
            <a:r>
              <a:rPr lang="hu-HU" sz="800" dirty="0">
                <a:solidFill>
                  <a:schemeClr val="accent3"/>
                </a:solidFill>
                <a:latin typeface="Calibri"/>
                <a:ea typeface="+mn-lt"/>
                <a:cs typeface="Times New Roman"/>
              </a:rPr>
              <a:t> Publishing.</a:t>
            </a:r>
            <a:endParaRPr lang="hu-HU" sz="800">
              <a:solidFill>
                <a:schemeClr val="accent3"/>
              </a:solidFill>
              <a:latin typeface="Calibri"/>
              <a:cs typeface="Calibri"/>
            </a:endParaRPr>
          </a:p>
        </p:txBody>
      </p:sp>
    </p:spTree>
    <p:extLst>
      <p:ext uri="{BB962C8B-B14F-4D97-AF65-F5344CB8AC3E}">
        <p14:creationId xmlns:p14="http://schemas.microsoft.com/office/powerpoint/2010/main" val="8029511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4" descr="Abstract blurred public library with bookshelves">
            <a:extLst>
              <a:ext uri="{FF2B5EF4-FFF2-40B4-BE49-F238E27FC236}">
                <a16:creationId xmlns:a16="http://schemas.microsoft.com/office/drawing/2014/main" id="{7EBBE696-581B-BAFC-7E47-9AF7EB068E65}"/>
              </a:ext>
            </a:extLst>
          </p:cNvPr>
          <p:cNvPicPr>
            <a:picLocks noChangeAspect="1"/>
          </p:cNvPicPr>
          <p:nvPr/>
        </p:nvPicPr>
        <p:blipFill rotWithShape="1">
          <a:blip r:embed="rId2"/>
          <a:srcRect r="5890" b="4"/>
          <a:stretch/>
        </p:blipFill>
        <p:spPr>
          <a:xfrm>
            <a:off x="1" y="10"/>
            <a:ext cx="9669642" cy="6857990"/>
          </a:xfrm>
          <a:prstGeom prst="rect">
            <a:avLst/>
          </a:prstGeom>
        </p:spPr>
      </p:pic>
      <p:sp>
        <p:nvSpPr>
          <p:cNvPr id="18" name="Rectangle 1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artalom helye 2">
            <a:extLst>
              <a:ext uri="{FF2B5EF4-FFF2-40B4-BE49-F238E27FC236}">
                <a16:creationId xmlns:a16="http://schemas.microsoft.com/office/drawing/2014/main" id="{2E1E033D-8943-156B-E6B8-01A7D802A2B2}"/>
              </a:ext>
            </a:extLst>
          </p:cNvPr>
          <p:cNvSpPr>
            <a:spLocks noGrp="1"/>
          </p:cNvSpPr>
          <p:nvPr>
            <p:ph idx="1"/>
          </p:nvPr>
        </p:nvSpPr>
        <p:spPr>
          <a:xfrm>
            <a:off x="1076176" y="1916615"/>
            <a:ext cx="3822189" cy="2319404"/>
          </a:xfrm>
        </p:spPr>
        <p:txBody>
          <a:bodyPr vert="horz" lIns="91440" tIns="45720" rIns="91440" bIns="45720" rtlCol="0" anchor="t">
            <a:normAutofit/>
          </a:bodyPr>
          <a:lstStyle/>
          <a:p>
            <a:r>
              <a:rPr lang="hu-HU" sz="1400" dirty="0" err="1">
                <a:latin typeface="Times New Roman"/>
                <a:cs typeface="Times New Roman"/>
              </a:rPr>
              <a:t>Not</a:t>
            </a:r>
            <a:r>
              <a:rPr lang="hu-HU" sz="1400" dirty="0">
                <a:latin typeface="Times New Roman"/>
                <a:cs typeface="Times New Roman"/>
              </a:rPr>
              <a:t> </a:t>
            </a:r>
            <a:r>
              <a:rPr lang="hu-HU" sz="1400" dirty="0" err="1">
                <a:latin typeface="Times New Roman"/>
                <a:cs typeface="Times New Roman"/>
              </a:rPr>
              <a:t>practicing</a:t>
            </a:r>
            <a:r>
              <a:rPr lang="hu-HU" sz="1400" dirty="0">
                <a:latin typeface="Times New Roman"/>
                <a:cs typeface="Times New Roman"/>
              </a:rPr>
              <a:t> </a:t>
            </a:r>
            <a:r>
              <a:rPr lang="hu-HU" sz="1400" dirty="0" err="1">
                <a:latin typeface="Times New Roman"/>
                <a:cs typeface="Times New Roman"/>
              </a:rPr>
              <a:t>theology</a:t>
            </a:r>
            <a:r>
              <a:rPr lang="hu-HU" sz="1400" dirty="0">
                <a:latin typeface="Times New Roman"/>
                <a:cs typeface="Times New Roman"/>
              </a:rPr>
              <a:t> </a:t>
            </a:r>
            <a:r>
              <a:rPr lang="hu-HU" sz="1400" dirty="0" err="1">
                <a:latin typeface="Times New Roman"/>
                <a:cs typeface="Times New Roman"/>
              </a:rPr>
              <a:t>when</a:t>
            </a:r>
            <a:r>
              <a:rPr lang="hu-HU" sz="1400" dirty="0">
                <a:latin typeface="Times New Roman"/>
                <a:cs typeface="Times New Roman"/>
              </a:rPr>
              <a:t> </a:t>
            </a:r>
            <a:r>
              <a:rPr lang="hu-HU" sz="1400" dirty="0" err="1">
                <a:latin typeface="Times New Roman"/>
                <a:cs typeface="Times New Roman"/>
              </a:rPr>
              <a:t>investigating</a:t>
            </a:r>
            <a:r>
              <a:rPr lang="hu-HU" sz="1400" dirty="0">
                <a:latin typeface="Times New Roman"/>
                <a:cs typeface="Times New Roman"/>
              </a:rPr>
              <a:t> </a:t>
            </a:r>
            <a:r>
              <a:rPr lang="hu-HU" sz="1400" dirty="0" err="1">
                <a:latin typeface="Times New Roman"/>
                <a:cs typeface="Times New Roman"/>
              </a:rPr>
              <a:t>the</a:t>
            </a:r>
            <a:r>
              <a:rPr lang="hu-HU" sz="1400" dirty="0">
                <a:latin typeface="Times New Roman"/>
                <a:cs typeface="Times New Roman"/>
              </a:rPr>
              <a:t> </a:t>
            </a:r>
            <a:r>
              <a:rPr lang="hu-HU" sz="1400" dirty="0" err="1">
                <a:latin typeface="Times New Roman"/>
                <a:cs typeface="Times New Roman"/>
              </a:rPr>
              <a:t>realm</a:t>
            </a:r>
            <a:r>
              <a:rPr lang="hu-HU" sz="1400" dirty="0">
                <a:latin typeface="Times New Roman"/>
                <a:cs typeface="Times New Roman"/>
              </a:rPr>
              <a:t> of </a:t>
            </a:r>
            <a:r>
              <a:rPr lang="hu-HU" sz="1400" dirty="0" err="1">
                <a:latin typeface="Times New Roman"/>
                <a:cs typeface="Times New Roman"/>
              </a:rPr>
              <a:t>the</a:t>
            </a:r>
            <a:r>
              <a:rPr lang="hu-HU" sz="1400" dirty="0">
                <a:latin typeface="Times New Roman"/>
                <a:cs typeface="Times New Roman"/>
              </a:rPr>
              <a:t> </a:t>
            </a:r>
            <a:r>
              <a:rPr lang="hu-HU" sz="1400" dirty="0" err="1">
                <a:latin typeface="Times New Roman"/>
                <a:cs typeface="Times New Roman"/>
              </a:rPr>
              <a:t>spiritual</a:t>
            </a:r>
            <a:r>
              <a:rPr lang="hu-HU" sz="1400" dirty="0">
                <a:latin typeface="Times New Roman"/>
                <a:cs typeface="Times New Roman"/>
              </a:rPr>
              <a:t> </a:t>
            </a:r>
            <a:r>
              <a:rPr lang="hu-HU" sz="1400" dirty="0" err="1">
                <a:latin typeface="Times New Roman"/>
                <a:cs typeface="Times New Roman"/>
              </a:rPr>
              <a:t>would</a:t>
            </a:r>
            <a:r>
              <a:rPr lang="hu-HU" sz="1400" dirty="0">
                <a:latin typeface="Times New Roman"/>
                <a:cs typeface="Times New Roman"/>
              </a:rPr>
              <a:t> be a paradox, like </a:t>
            </a:r>
            <a:r>
              <a:rPr lang="hu-HU" sz="1400" dirty="0" err="1">
                <a:latin typeface="Times New Roman"/>
                <a:cs typeface="Times New Roman"/>
              </a:rPr>
              <a:t>pretending</a:t>
            </a:r>
            <a:r>
              <a:rPr lang="hu-HU" sz="1400" dirty="0">
                <a:latin typeface="Times New Roman"/>
                <a:cs typeface="Times New Roman"/>
              </a:rPr>
              <a:t> </a:t>
            </a:r>
            <a:r>
              <a:rPr lang="hu-HU" sz="1400" dirty="0" err="1">
                <a:latin typeface="Times New Roman"/>
                <a:cs typeface="Times New Roman"/>
              </a:rPr>
              <a:t>that</a:t>
            </a:r>
            <a:r>
              <a:rPr lang="hu-HU" sz="1400" dirty="0">
                <a:latin typeface="Times New Roman"/>
                <a:cs typeface="Times New Roman"/>
              </a:rPr>
              <a:t> </a:t>
            </a:r>
            <a:r>
              <a:rPr lang="hu-HU" sz="1400" dirty="0" err="1">
                <a:latin typeface="Times New Roman"/>
                <a:cs typeface="Times New Roman"/>
              </a:rPr>
              <a:t>not</a:t>
            </a:r>
            <a:r>
              <a:rPr lang="hu-HU" sz="1400" dirty="0">
                <a:latin typeface="Times New Roman"/>
                <a:cs typeface="Times New Roman"/>
              </a:rPr>
              <a:t> </a:t>
            </a:r>
            <a:r>
              <a:rPr lang="hu-HU" sz="1400" dirty="0" err="1">
                <a:latin typeface="Times New Roman"/>
                <a:cs typeface="Times New Roman"/>
              </a:rPr>
              <a:t>communicating</a:t>
            </a:r>
            <a:r>
              <a:rPr lang="hu-HU" sz="1400" dirty="0">
                <a:latin typeface="Times New Roman"/>
                <a:cs typeface="Times New Roman"/>
              </a:rPr>
              <a:t> is </a:t>
            </a:r>
            <a:r>
              <a:rPr lang="hu-HU" sz="1400" dirty="0" err="1">
                <a:latin typeface="Times New Roman"/>
                <a:cs typeface="Times New Roman"/>
              </a:rPr>
              <a:t>possible</a:t>
            </a:r>
            <a:r>
              <a:rPr lang="hu-HU" sz="1400" dirty="0">
                <a:latin typeface="Times New Roman"/>
                <a:cs typeface="Times New Roman"/>
              </a:rPr>
              <a:t>, </a:t>
            </a:r>
            <a:r>
              <a:rPr lang="hu-HU" sz="1400" dirty="0" err="1">
                <a:latin typeface="Times New Roman"/>
                <a:cs typeface="Times New Roman"/>
              </a:rPr>
              <a:t>unaware</a:t>
            </a:r>
            <a:r>
              <a:rPr lang="hu-HU" sz="1400" dirty="0">
                <a:latin typeface="Times New Roman"/>
                <a:cs typeface="Times New Roman"/>
              </a:rPr>
              <a:t> of </a:t>
            </a:r>
            <a:r>
              <a:rPr lang="hu-HU" sz="1400" dirty="0" err="1">
                <a:latin typeface="Times New Roman"/>
                <a:cs typeface="Times New Roman"/>
              </a:rPr>
              <a:t>the</a:t>
            </a:r>
            <a:r>
              <a:rPr lang="hu-HU" sz="1400" dirty="0">
                <a:latin typeface="Times New Roman"/>
                <a:cs typeface="Times New Roman"/>
              </a:rPr>
              <a:t> </a:t>
            </a:r>
            <a:r>
              <a:rPr lang="hu-HU" sz="1400" dirty="0" err="1">
                <a:latin typeface="Times New Roman"/>
                <a:cs typeface="Times New Roman"/>
              </a:rPr>
              <a:t>fact</a:t>
            </a:r>
            <a:r>
              <a:rPr lang="hu-HU" sz="1400" dirty="0">
                <a:latin typeface="Times New Roman"/>
                <a:cs typeface="Times New Roman"/>
              </a:rPr>
              <a:t> </a:t>
            </a:r>
            <a:r>
              <a:rPr lang="hu-HU" sz="1400" dirty="0" err="1">
                <a:latin typeface="Times New Roman"/>
                <a:cs typeface="Times New Roman"/>
              </a:rPr>
              <a:t>that</a:t>
            </a:r>
            <a:r>
              <a:rPr lang="hu-HU" sz="1400" dirty="0">
                <a:latin typeface="Times New Roman"/>
                <a:cs typeface="Times New Roman"/>
              </a:rPr>
              <a:t> </a:t>
            </a:r>
            <a:r>
              <a:rPr lang="hu-HU" sz="1400" dirty="0" err="1">
                <a:latin typeface="Times New Roman"/>
                <a:cs typeface="Times New Roman"/>
              </a:rPr>
              <a:t>not</a:t>
            </a:r>
            <a:r>
              <a:rPr lang="hu-HU" sz="1400" dirty="0">
                <a:latin typeface="Times New Roman"/>
                <a:cs typeface="Times New Roman"/>
              </a:rPr>
              <a:t> </a:t>
            </a:r>
            <a:r>
              <a:rPr lang="hu-HU" sz="1400" dirty="0" err="1">
                <a:latin typeface="Times New Roman"/>
                <a:cs typeface="Times New Roman"/>
              </a:rPr>
              <a:t>sending</a:t>
            </a:r>
            <a:r>
              <a:rPr lang="hu-HU" sz="1400" dirty="0">
                <a:latin typeface="Times New Roman"/>
                <a:cs typeface="Times New Roman"/>
              </a:rPr>
              <a:t> </a:t>
            </a:r>
            <a:r>
              <a:rPr lang="hu-HU" sz="1400" dirty="0" err="1">
                <a:latin typeface="Times New Roman"/>
                <a:cs typeface="Times New Roman"/>
              </a:rPr>
              <a:t>clear</a:t>
            </a:r>
            <a:r>
              <a:rPr lang="hu-HU" sz="1400" dirty="0">
                <a:latin typeface="Times New Roman"/>
                <a:cs typeface="Times New Roman"/>
              </a:rPr>
              <a:t> </a:t>
            </a:r>
            <a:r>
              <a:rPr lang="hu-HU" sz="1400" dirty="0" err="1">
                <a:latin typeface="Times New Roman"/>
                <a:cs typeface="Times New Roman"/>
              </a:rPr>
              <a:t>communicative</a:t>
            </a:r>
            <a:r>
              <a:rPr lang="hu-HU" sz="1400" dirty="0">
                <a:latin typeface="Times New Roman"/>
                <a:cs typeface="Times New Roman"/>
              </a:rPr>
              <a:t> </a:t>
            </a:r>
            <a:r>
              <a:rPr lang="hu-HU" sz="1400" dirty="0" err="1">
                <a:latin typeface="Times New Roman"/>
                <a:cs typeface="Times New Roman"/>
              </a:rPr>
              <a:t>signals</a:t>
            </a:r>
            <a:r>
              <a:rPr lang="hu-HU" sz="1400" dirty="0">
                <a:latin typeface="Times New Roman"/>
                <a:cs typeface="Times New Roman"/>
              </a:rPr>
              <a:t> is </a:t>
            </a:r>
            <a:r>
              <a:rPr lang="hu-HU" sz="1400" dirty="0" err="1">
                <a:latin typeface="Times New Roman"/>
                <a:cs typeface="Times New Roman"/>
              </a:rPr>
              <a:t>also</a:t>
            </a:r>
            <a:r>
              <a:rPr lang="hu-HU" sz="1400" dirty="0">
                <a:latin typeface="Times New Roman"/>
                <a:cs typeface="Times New Roman"/>
              </a:rPr>
              <a:t> a </a:t>
            </a:r>
            <a:r>
              <a:rPr lang="hu-HU" sz="1400" dirty="0" err="1">
                <a:latin typeface="Times New Roman"/>
                <a:cs typeface="Times New Roman"/>
              </a:rPr>
              <a:t>form</a:t>
            </a:r>
            <a:r>
              <a:rPr lang="hu-HU" sz="1400" dirty="0">
                <a:latin typeface="Times New Roman"/>
                <a:cs typeface="Times New Roman"/>
              </a:rPr>
              <a:t> of </a:t>
            </a:r>
            <a:r>
              <a:rPr lang="hu-HU" sz="1400" dirty="0" err="1">
                <a:latin typeface="Times New Roman"/>
                <a:cs typeface="Times New Roman"/>
              </a:rPr>
              <a:t>communication</a:t>
            </a:r>
            <a:r>
              <a:rPr lang="hu-HU" sz="1400" dirty="0">
                <a:latin typeface="Times New Roman"/>
                <a:cs typeface="Times New Roman"/>
              </a:rPr>
              <a:t>. </a:t>
            </a:r>
            <a:r>
              <a:rPr lang="hu-HU" sz="1400" dirty="0" err="1">
                <a:latin typeface="Times New Roman"/>
                <a:cs typeface="Times New Roman"/>
              </a:rPr>
              <a:t>For</a:t>
            </a:r>
            <a:r>
              <a:rPr lang="hu-HU" sz="1400" dirty="0">
                <a:latin typeface="Times New Roman"/>
                <a:cs typeface="Times New Roman"/>
              </a:rPr>
              <a:t> </a:t>
            </a:r>
            <a:r>
              <a:rPr lang="hu-HU" sz="1400" dirty="0" err="1">
                <a:latin typeface="Times New Roman"/>
                <a:cs typeface="Times New Roman"/>
              </a:rPr>
              <a:t>instance</a:t>
            </a:r>
            <a:r>
              <a:rPr lang="hu-HU" sz="1400" dirty="0">
                <a:latin typeface="Times New Roman"/>
                <a:cs typeface="Times New Roman"/>
              </a:rPr>
              <a:t>, </a:t>
            </a:r>
            <a:r>
              <a:rPr lang="hu-HU" sz="1400" dirty="0" err="1">
                <a:latin typeface="Times New Roman"/>
                <a:cs typeface="Times New Roman"/>
              </a:rPr>
              <a:t>researchers</a:t>
            </a:r>
            <a:r>
              <a:rPr lang="hu-HU" sz="1400" dirty="0">
                <a:latin typeface="Times New Roman"/>
                <a:cs typeface="Times New Roman"/>
              </a:rPr>
              <a:t> </a:t>
            </a:r>
            <a:r>
              <a:rPr lang="hu-HU" sz="1400" dirty="0" err="1">
                <a:latin typeface="Times New Roman"/>
                <a:cs typeface="Times New Roman"/>
              </a:rPr>
              <a:t>who</a:t>
            </a:r>
            <a:r>
              <a:rPr lang="hu-HU" sz="1400" dirty="0">
                <a:latin typeface="Times New Roman"/>
                <a:cs typeface="Times New Roman"/>
              </a:rPr>
              <a:t> </a:t>
            </a:r>
            <a:r>
              <a:rPr lang="hu-HU" sz="1400" dirty="0" err="1">
                <a:latin typeface="Times New Roman"/>
                <a:cs typeface="Times New Roman"/>
              </a:rPr>
              <a:t>consider</a:t>
            </a:r>
            <a:r>
              <a:rPr lang="hu-HU" sz="1400" dirty="0">
                <a:latin typeface="Times New Roman"/>
                <a:cs typeface="Times New Roman"/>
              </a:rPr>
              <a:t> </a:t>
            </a:r>
            <a:r>
              <a:rPr lang="hu-HU" sz="1400" dirty="0" err="1">
                <a:latin typeface="Times New Roman"/>
                <a:cs typeface="Times New Roman"/>
              </a:rPr>
              <a:t>spirituality</a:t>
            </a:r>
            <a:r>
              <a:rPr lang="hu-HU" sz="1400" dirty="0">
                <a:latin typeface="Times New Roman"/>
                <a:cs typeface="Times New Roman"/>
              </a:rPr>
              <a:t> </a:t>
            </a:r>
            <a:r>
              <a:rPr lang="hu-HU" sz="1400" dirty="0" err="1">
                <a:latin typeface="Times New Roman"/>
                <a:cs typeface="Times New Roman"/>
              </a:rPr>
              <a:t>to</a:t>
            </a:r>
            <a:r>
              <a:rPr lang="hu-HU" sz="1400" dirty="0">
                <a:latin typeface="Times New Roman"/>
                <a:cs typeface="Times New Roman"/>
              </a:rPr>
              <a:t> be an </a:t>
            </a:r>
            <a:r>
              <a:rPr lang="hu-HU" sz="1400" dirty="0" err="1">
                <a:latin typeface="Times New Roman"/>
                <a:cs typeface="Times New Roman"/>
              </a:rPr>
              <a:t>elicitable</a:t>
            </a:r>
            <a:r>
              <a:rPr lang="hu-HU" sz="1400" dirty="0">
                <a:latin typeface="Times New Roman"/>
                <a:cs typeface="Times New Roman"/>
              </a:rPr>
              <a:t>, </a:t>
            </a:r>
            <a:r>
              <a:rPr lang="hu-HU" sz="1400" dirty="0" err="1">
                <a:latin typeface="Times New Roman"/>
                <a:cs typeface="Times New Roman"/>
              </a:rPr>
              <a:t>measurable</a:t>
            </a:r>
            <a:r>
              <a:rPr lang="hu-HU" sz="1400" dirty="0">
                <a:latin typeface="Times New Roman"/>
                <a:cs typeface="Times New Roman"/>
              </a:rPr>
              <a:t>, and </a:t>
            </a:r>
            <a:r>
              <a:rPr lang="hu-HU" sz="1400" dirty="0" err="1">
                <a:latin typeface="Times New Roman"/>
                <a:cs typeface="Times New Roman"/>
              </a:rPr>
              <a:t>replicable</a:t>
            </a:r>
            <a:r>
              <a:rPr lang="hu-HU" sz="1400" dirty="0">
                <a:latin typeface="Times New Roman"/>
                <a:cs typeface="Times New Roman"/>
              </a:rPr>
              <a:t> human </a:t>
            </a:r>
            <a:r>
              <a:rPr lang="hu-HU" sz="1400" dirty="0" err="1">
                <a:latin typeface="Times New Roman"/>
                <a:cs typeface="Times New Roman"/>
              </a:rPr>
              <a:t>phenomenon</a:t>
            </a:r>
            <a:r>
              <a:rPr lang="hu-HU" sz="1400" dirty="0">
                <a:latin typeface="Times New Roman"/>
                <a:cs typeface="Times New Roman"/>
              </a:rPr>
              <a:t> </a:t>
            </a:r>
            <a:r>
              <a:rPr lang="hu-HU" sz="1400" dirty="0" err="1">
                <a:latin typeface="Times New Roman"/>
                <a:cs typeface="Times New Roman"/>
              </a:rPr>
              <a:t>inadvertently</a:t>
            </a:r>
            <a:r>
              <a:rPr lang="hu-HU" sz="1400" dirty="0">
                <a:latin typeface="Times New Roman"/>
                <a:cs typeface="Times New Roman"/>
              </a:rPr>
              <a:t> </a:t>
            </a:r>
            <a:r>
              <a:rPr lang="hu-HU" sz="1400" dirty="0" err="1">
                <a:latin typeface="Times New Roman"/>
                <a:cs typeface="Times New Roman"/>
              </a:rPr>
              <a:t>take</a:t>
            </a:r>
            <a:r>
              <a:rPr lang="hu-HU" sz="1400" dirty="0">
                <a:latin typeface="Times New Roman"/>
                <a:cs typeface="Times New Roman"/>
              </a:rPr>
              <a:t> </a:t>
            </a:r>
            <a:r>
              <a:rPr lang="hu-HU" sz="1400" dirty="0" err="1">
                <a:latin typeface="Times New Roman"/>
                <a:cs typeface="Times New Roman"/>
              </a:rPr>
              <a:t>the</a:t>
            </a:r>
            <a:r>
              <a:rPr lang="hu-HU" sz="1400" dirty="0">
                <a:latin typeface="Times New Roman"/>
                <a:cs typeface="Times New Roman"/>
              </a:rPr>
              <a:t> </a:t>
            </a:r>
            <a:r>
              <a:rPr lang="hu-HU" sz="1400" dirty="0" err="1">
                <a:latin typeface="Times New Roman"/>
                <a:cs typeface="Times New Roman"/>
              </a:rPr>
              <a:t>stance</a:t>
            </a:r>
            <a:r>
              <a:rPr lang="hu-HU" sz="1400" dirty="0">
                <a:latin typeface="Times New Roman"/>
                <a:cs typeface="Times New Roman"/>
              </a:rPr>
              <a:t> of </a:t>
            </a:r>
            <a:r>
              <a:rPr lang="hu-HU" sz="1400" dirty="0" err="1">
                <a:latin typeface="Times New Roman"/>
                <a:cs typeface="Times New Roman"/>
              </a:rPr>
              <a:t>liberal</a:t>
            </a:r>
            <a:r>
              <a:rPr lang="hu-HU" sz="1400" dirty="0">
                <a:latin typeface="Times New Roman"/>
                <a:cs typeface="Times New Roman"/>
              </a:rPr>
              <a:t> </a:t>
            </a:r>
            <a:r>
              <a:rPr lang="hu-HU" sz="1400" dirty="0" err="1">
                <a:latin typeface="Times New Roman"/>
                <a:cs typeface="Times New Roman"/>
              </a:rPr>
              <a:t>theologians</a:t>
            </a:r>
            <a:endParaRPr lang="hu-HU" sz="1400" dirty="0" err="1"/>
          </a:p>
        </p:txBody>
      </p:sp>
      <p:sp>
        <p:nvSpPr>
          <p:cNvPr id="7" name="Élőláb helye 1">
            <a:extLst>
              <a:ext uri="{FF2B5EF4-FFF2-40B4-BE49-F238E27FC236}">
                <a16:creationId xmlns:a16="http://schemas.microsoft.com/office/drawing/2014/main" id="{0F1FCBD6-2C43-A082-27A7-27244151AA64}"/>
              </a:ext>
            </a:extLst>
          </p:cNvPr>
          <p:cNvSpPr>
            <a:spLocks noGrp="1"/>
          </p:cNvSpPr>
          <p:nvPr/>
        </p:nvSpPr>
        <p:spPr>
          <a:xfrm>
            <a:off x="209786" y="6356350"/>
            <a:ext cx="10662354" cy="365125"/>
          </a:xfrm>
          <a:prstGeom prst="rect">
            <a:avLst/>
          </a:prstGeom>
        </p:spPr>
        <p:txBody>
          <a:bodyPr vert="horz" lIns="91440" tIns="45720" rIns="91440" bIns="45720" rtlCol="0" anchor="ctr"/>
          <a:lstStyle>
            <a:defPPr>
              <a:defRPr lang="hu-HU"/>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a:t>Béres A. (2023). Religion, Spirituality, and Health Revisited: Bringing Mainline Western Protestant Perspectives Back into the Discourse-Theology's "Seat at the Table". Journal of religion and health, 10.1007/s10943-023-01888-3. Advance online publication. https://doi.org/10.1007/s10943-023-01888-3​</a:t>
            </a:r>
          </a:p>
        </p:txBody>
      </p:sp>
      <p:sp>
        <p:nvSpPr>
          <p:cNvPr id="8" name="Cím 1">
            <a:extLst>
              <a:ext uri="{FF2B5EF4-FFF2-40B4-BE49-F238E27FC236}">
                <a16:creationId xmlns:a16="http://schemas.microsoft.com/office/drawing/2014/main" id="{7E4F279F-CC6B-C79C-6761-8F6C4A845847}"/>
              </a:ext>
            </a:extLst>
          </p:cNvPr>
          <p:cNvSpPr>
            <a:spLocks noGrp="1"/>
          </p:cNvSpPr>
          <p:nvPr>
            <p:ph type="title"/>
          </p:nvPr>
        </p:nvSpPr>
        <p:spPr>
          <a:xfrm>
            <a:off x="6855874" y="192596"/>
            <a:ext cx="4716694" cy="2118533"/>
          </a:xfrm>
        </p:spPr>
        <p:txBody>
          <a:bodyPr>
            <a:normAutofit/>
          </a:bodyPr>
          <a:lstStyle/>
          <a:p>
            <a:r>
              <a:rPr lang="en-US" sz="1600" dirty="0">
                <a:latin typeface="Times New Roman"/>
                <a:cs typeface="Times New Roman"/>
              </a:rPr>
              <a:t>Interestingly, although traditionally delegated to the study of spiritual life for centuries—to the extent of once being designated as </a:t>
            </a:r>
            <a:r>
              <a:rPr lang="en-US" sz="1600" i="1" dirty="0">
                <a:latin typeface="Times New Roman"/>
                <a:cs typeface="Times New Roman"/>
              </a:rPr>
              <a:t>mater </a:t>
            </a:r>
            <a:r>
              <a:rPr lang="en-US" sz="1600" i="1" dirty="0" err="1">
                <a:latin typeface="Times New Roman"/>
                <a:cs typeface="Times New Roman"/>
              </a:rPr>
              <a:t>studiorum</a:t>
            </a:r>
            <a:r>
              <a:rPr lang="en-US" sz="1600" dirty="0">
                <a:latin typeface="Times New Roman"/>
                <a:cs typeface="Times New Roman"/>
              </a:rPr>
              <a:t>, the mother of the sciences (McGrath, 1994)—it seems the incorporation of the field of theology into the discourse on the effects of R/S on health has only recently followed the expansion of relevant literature</a:t>
            </a:r>
            <a:endParaRPr lang="hu-HU" sz="1600" dirty="0">
              <a:ea typeface="Calibri Light"/>
              <a:cs typeface="Calibri Light"/>
            </a:endParaRPr>
          </a:p>
        </p:txBody>
      </p:sp>
      <p:sp>
        <p:nvSpPr>
          <p:cNvPr id="5" name="Szövegdoboz 4">
            <a:extLst>
              <a:ext uri="{FF2B5EF4-FFF2-40B4-BE49-F238E27FC236}">
                <a16:creationId xmlns:a16="http://schemas.microsoft.com/office/drawing/2014/main" id="{49079297-BD83-7F9C-AA2F-38204A0326A0}"/>
              </a:ext>
            </a:extLst>
          </p:cNvPr>
          <p:cNvSpPr txBox="1"/>
          <p:nvPr/>
        </p:nvSpPr>
        <p:spPr>
          <a:xfrm>
            <a:off x="9257477" y="2306724"/>
            <a:ext cx="2631688"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hu-HU" sz="800" err="1">
                <a:solidFill>
                  <a:schemeClr val="accent3"/>
                </a:solidFill>
                <a:latin typeface="Calibri"/>
                <a:ea typeface="+mn-lt"/>
                <a:cs typeface="Times New Roman"/>
              </a:rPr>
              <a:t>McGrath</a:t>
            </a:r>
            <a:r>
              <a:rPr lang="hu-HU" sz="800" dirty="0">
                <a:solidFill>
                  <a:schemeClr val="accent3"/>
                </a:solidFill>
                <a:latin typeface="Calibri"/>
                <a:ea typeface="+mn-lt"/>
                <a:cs typeface="Times New Roman"/>
              </a:rPr>
              <a:t>, A. E. (1994). Christian </a:t>
            </a:r>
            <a:r>
              <a:rPr lang="hu-HU" sz="800" err="1">
                <a:solidFill>
                  <a:schemeClr val="accent3"/>
                </a:solidFill>
                <a:latin typeface="Calibri"/>
                <a:ea typeface="+mn-lt"/>
                <a:cs typeface="Times New Roman"/>
              </a:rPr>
              <a:t>theology</a:t>
            </a:r>
            <a:r>
              <a:rPr lang="hu-HU" sz="800" dirty="0">
                <a:solidFill>
                  <a:schemeClr val="accent3"/>
                </a:solidFill>
                <a:latin typeface="Calibri"/>
                <a:ea typeface="+mn-lt"/>
                <a:cs typeface="Times New Roman"/>
              </a:rPr>
              <a:t>: An </a:t>
            </a:r>
            <a:r>
              <a:rPr lang="hu-HU" sz="800" err="1">
                <a:solidFill>
                  <a:schemeClr val="accent3"/>
                </a:solidFill>
                <a:latin typeface="Calibri"/>
                <a:ea typeface="+mn-lt"/>
                <a:cs typeface="Times New Roman"/>
              </a:rPr>
              <a:t>introduction</a:t>
            </a:r>
            <a:r>
              <a:rPr lang="hu-HU" sz="800" dirty="0">
                <a:solidFill>
                  <a:schemeClr val="accent3"/>
                </a:solidFill>
                <a:latin typeface="Calibri"/>
                <a:ea typeface="+mn-lt"/>
                <a:cs typeface="Times New Roman"/>
              </a:rPr>
              <a:t>. </a:t>
            </a:r>
            <a:r>
              <a:rPr lang="hu-HU" sz="800" err="1">
                <a:solidFill>
                  <a:schemeClr val="accent3"/>
                </a:solidFill>
                <a:latin typeface="Calibri"/>
                <a:ea typeface="+mn-lt"/>
                <a:cs typeface="Times New Roman"/>
              </a:rPr>
              <a:t>Blackwell</a:t>
            </a:r>
            <a:r>
              <a:rPr lang="hu-HU" sz="800" dirty="0">
                <a:solidFill>
                  <a:schemeClr val="accent3"/>
                </a:solidFill>
                <a:latin typeface="Calibri"/>
                <a:ea typeface="+mn-lt"/>
                <a:cs typeface="Times New Roman"/>
              </a:rPr>
              <a:t> Publishing.</a:t>
            </a:r>
          </a:p>
          <a:p>
            <a:r>
              <a:rPr lang="hu-HU" sz="800" err="1">
                <a:solidFill>
                  <a:schemeClr val="accent3"/>
                </a:solidFill>
                <a:latin typeface="Calibri"/>
                <a:cs typeface="Times New Roman"/>
              </a:rPr>
              <a:t>Schleiermacher</a:t>
            </a:r>
            <a:r>
              <a:rPr lang="hu-HU" sz="800" dirty="0">
                <a:solidFill>
                  <a:schemeClr val="accent3"/>
                </a:solidFill>
                <a:latin typeface="Calibri"/>
                <a:cs typeface="Times New Roman"/>
              </a:rPr>
              <a:t>, F. (1999). The Christian </a:t>
            </a:r>
            <a:r>
              <a:rPr lang="hu-HU" sz="800" err="1">
                <a:solidFill>
                  <a:schemeClr val="accent3"/>
                </a:solidFill>
                <a:latin typeface="Calibri"/>
                <a:cs typeface="Times New Roman"/>
              </a:rPr>
              <a:t>faith</a:t>
            </a:r>
            <a:r>
              <a:rPr lang="hu-HU" sz="800" dirty="0">
                <a:solidFill>
                  <a:schemeClr val="accent3"/>
                </a:solidFill>
                <a:latin typeface="Calibri"/>
                <a:cs typeface="Times New Roman"/>
              </a:rPr>
              <a:t>. A &amp; C Black.</a:t>
            </a:r>
            <a:endParaRPr lang="hu-HU" sz="800">
              <a:solidFill>
                <a:schemeClr val="accent3"/>
              </a:solidFill>
              <a:latin typeface="Calibri"/>
              <a:cs typeface="Calibri"/>
            </a:endParaRPr>
          </a:p>
        </p:txBody>
      </p:sp>
      <p:sp>
        <p:nvSpPr>
          <p:cNvPr id="2" name="Szövegdoboz 1">
            <a:extLst>
              <a:ext uri="{FF2B5EF4-FFF2-40B4-BE49-F238E27FC236}">
                <a16:creationId xmlns:a16="http://schemas.microsoft.com/office/drawing/2014/main" id="{7E6D5004-2666-87F3-8627-C597DE887770}"/>
              </a:ext>
            </a:extLst>
          </p:cNvPr>
          <p:cNvSpPr txBox="1"/>
          <p:nvPr/>
        </p:nvSpPr>
        <p:spPr>
          <a:xfrm>
            <a:off x="5189561" y="2335128"/>
            <a:ext cx="4021733" cy="235449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dirty="0">
                <a:solidFill>
                  <a:srgbClr val="00000A"/>
                </a:solidFill>
                <a:latin typeface="Times New Roman"/>
                <a:cs typeface="Segoe UI"/>
              </a:rPr>
              <a:t>In this mode of thinking, the religious experience becomes part of the human psyche, which can be studied like any other psychological factor (Schleiermacher, 1999). </a:t>
            </a:r>
            <a:r>
              <a:rPr lang="hu-HU" sz="1100" dirty="0">
                <a:solidFill>
                  <a:srgbClr val="00000A"/>
                </a:solidFill>
                <a:latin typeface="Times New Roman"/>
                <a:cs typeface="Times New Roman"/>
              </a:rPr>
              <a:t> </a:t>
            </a:r>
            <a:endParaRPr lang="hu-HU" dirty="0">
              <a:solidFill>
                <a:srgbClr val="000000"/>
              </a:solidFill>
              <a:latin typeface="Calibri" panose="020F0502020204030204"/>
              <a:cs typeface="Calibri" panose="020F0502020204030204"/>
            </a:endParaRPr>
          </a:p>
          <a:p>
            <a:endParaRPr lang="en-US" sz="1100" dirty="0">
              <a:solidFill>
                <a:srgbClr val="00000A"/>
              </a:solidFill>
              <a:latin typeface="Times New Roman"/>
              <a:cs typeface="Segoe UI"/>
            </a:endParaRPr>
          </a:p>
          <a:p>
            <a:r>
              <a:rPr lang="en-US" sz="1100" dirty="0">
                <a:solidFill>
                  <a:srgbClr val="00000A"/>
                </a:solidFill>
                <a:latin typeface="Times New Roman"/>
                <a:cs typeface="Segoe UI"/>
              </a:rPr>
              <a:t>Liberal theology remains an important school of thought to this day; however, it only represents a fraction of all theological thinking. </a:t>
            </a:r>
            <a:endParaRPr lang="hu-HU" dirty="0">
              <a:cs typeface="Calibri"/>
            </a:endParaRPr>
          </a:p>
          <a:p>
            <a:endParaRPr lang="en-US" sz="1100" dirty="0">
              <a:solidFill>
                <a:srgbClr val="00000A"/>
              </a:solidFill>
              <a:latin typeface="Times New Roman"/>
              <a:cs typeface="Segoe UI"/>
            </a:endParaRPr>
          </a:p>
          <a:p>
            <a:pPr algn="just"/>
            <a:r>
              <a:rPr lang="en-US" sz="1400" dirty="0">
                <a:solidFill>
                  <a:srgbClr val="00000A"/>
                </a:solidFill>
                <a:latin typeface="Times New Roman"/>
                <a:cs typeface="Segoe UI"/>
              </a:rPr>
              <a:t>This study proposes reincorporating the entire field of theology into mainstream discourse and presents </a:t>
            </a:r>
            <a:r>
              <a:rPr lang="en-US" sz="1400" b="1" dirty="0">
                <a:solidFill>
                  <a:schemeClr val="accent2"/>
                </a:solidFill>
                <a:latin typeface="Times New Roman"/>
                <a:cs typeface="Segoe UI"/>
              </a:rPr>
              <a:t>three major currents that have shaped theology</a:t>
            </a:r>
            <a:r>
              <a:rPr lang="en-US" sz="1400" dirty="0">
                <a:solidFill>
                  <a:srgbClr val="00000A"/>
                </a:solidFill>
                <a:latin typeface="Times New Roman"/>
                <a:cs typeface="Segoe UI"/>
              </a:rPr>
              <a:t> in recent decades and that could be especially relevant in terms of the R/S–health relationship.</a:t>
            </a:r>
            <a:r>
              <a:rPr lang="en-US" sz="1100" dirty="0">
                <a:solidFill>
                  <a:srgbClr val="00000A"/>
                </a:solidFill>
                <a:latin typeface="Times New Roman"/>
                <a:cs typeface="Segoe UI"/>
              </a:rPr>
              <a:t> </a:t>
            </a:r>
            <a:endParaRPr lang="en-US" dirty="0">
              <a:ea typeface="Calibri" panose="020F0502020204030204"/>
              <a:cs typeface="Calibri" panose="020F0502020204030204"/>
            </a:endParaRPr>
          </a:p>
        </p:txBody>
      </p:sp>
    </p:spTree>
    <p:extLst>
      <p:ext uri="{BB962C8B-B14F-4D97-AF65-F5344CB8AC3E}">
        <p14:creationId xmlns:p14="http://schemas.microsoft.com/office/powerpoint/2010/main" val="14402527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4" descr="Abstract blurred public library with bookshelves">
            <a:extLst>
              <a:ext uri="{FF2B5EF4-FFF2-40B4-BE49-F238E27FC236}">
                <a16:creationId xmlns:a16="http://schemas.microsoft.com/office/drawing/2014/main" id="{7EBBE696-581B-BAFC-7E47-9AF7EB068E65}"/>
              </a:ext>
            </a:extLst>
          </p:cNvPr>
          <p:cNvPicPr>
            <a:picLocks noChangeAspect="1"/>
          </p:cNvPicPr>
          <p:nvPr/>
        </p:nvPicPr>
        <p:blipFill rotWithShape="1">
          <a:blip r:embed="rId2"/>
          <a:srcRect r="5890" b="4"/>
          <a:stretch/>
        </p:blipFill>
        <p:spPr>
          <a:xfrm>
            <a:off x="1" y="10"/>
            <a:ext cx="9669642" cy="6857990"/>
          </a:xfrm>
          <a:prstGeom prst="rect">
            <a:avLst/>
          </a:prstGeom>
        </p:spPr>
      </p:pic>
      <p:sp>
        <p:nvSpPr>
          <p:cNvPr id="18" name="Rectangle 1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Cím 1">
            <a:extLst>
              <a:ext uri="{FF2B5EF4-FFF2-40B4-BE49-F238E27FC236}">
                <a16:creationId xmlns:a16="http://schemas.microsoft.com/office/drawing/2014/main" id="{0AE4E069-8201-CF2F-9C31-61A13A1428BE}"/>
              </a:ext>
            </a:extLst>
          </p:cNvPr>
          <p:cNvSpPr>
            <a:spLocks noGrp="1"/>
          </p:cNvSpPr>
          <p:nvPr>
            <p:ph type="title"/>
          </p:nvPr>
        </p:nvSpPr>
        <p:spPr>
          <a:xfrm>
            <a:off x="6855874" y="192596"/>
            <a:ext cx="4716694" cy="2118533"/>
          </a:xfrm>
        </p:spPr>
        <p:txBody>
          <a:bodyPr>
            <a:normAutofit/>
          </a:bodyPr>
          <a:lstStyle/>
          <a:p>
            <a:r>
              <a:rPr lang="en-US" sz="1600" dirty="0">
                <a:latin typeface="Times New Roman"/>
                <a:cs typeface="Times New Roman"/>
              </a:rPr>
              <a:t>Interestingly, although traditionally delegated to the study of spiritual life for centuries—to the extent of once being designated as </a:t>
            </a:r>
            <a:r>
              <a:rPr lang="en-US" sz="1600" i="1" dirty="0">
                <a:latin typeface="Times New Roman"/>
                <a:cs typeface="Times New Roman"/>
              </a:rPr>
              <a:t>mater </a:t>
            </a:r>
            <a:r>
              <a:rPr lang="en-US" sz="1600" i="1" dirty="0" err="1">
                <a:latin typeface="Times New Roman"/>
                <a:cs typeface="Times New Roman"/>
              </a:rPr>
              <a:t>studiorum</a:t>
            </a:r>
            <a:r>
              <a:rPr lang="en-US" sz="1600" dirty="0">
                <a:latin typeface="Times New Roman"/>
                <a:cs typeface="Times New Roman"/>
              </a:rPr>
              <a:t>, the mother of the sciences (McGrath, 1994)—it seems the incorporation of the field of theology into the discourse on the effects of R/S on health has only recently followed the expansion of relevant literature</a:t>
            </a:r>
            <a:endParaRPr lang="hu-HU" sz="1600" dirty="0">
              <a:ea typeface="Calibri Light"/>
              <a:cs typeface="Calibri Light"/>
            </a:endParaRPr>
          </a:p>
        </p:txBody>
      </p:sp>
      <p:sp>
        <p:nvSpPr>
          <p:cNvPr id="3" name="Tartalom helye 2">
            <a:extLst>
              <a:ext uri="{FF2B5EF4-FFF2-40B4-BE49-F238E27FC236}">
                <a16:creationId xmlns:a16="http://schemas.microsoft.com/office/drawing/2014/main" id="{2E1E033D-8943-156B-E6B8-01A7D802A2B2}"/>
              </a:ext>
            </a:extLst>
          </p:cNvPr>
          <p:cNvSpPr>
            <a:spLocks noGrp="1"/>
          </p:cNvSpPr>
          <p:nvPr>
            <p:ph idx="1"/>
          </p:nvPr>
        </p:nvSpPr>
        <p:spPr>
          <a:xfrm>
            <a:off x="1076176" y="1916615"/>
            <a:ext cx="3822189" cy="2319404"/>
          </a:xfrm>
        </p:spPr>
        <p:txBody>
          <a:bodyPr vert="horz" lIns="91440" tIns="45720" rIns="91440" bIns="45720" rtlCol="0" anchor="t">
            <a:normAutofit/>
          </a:bodyPr>
          <a:lstStyle/>
          <a:p>
            <a:r>
              <a:rPr lang="hu-HU" sz="1400" dirty="0" err="1">
                <a:latin typeface="Times New Roman"/>
                <a:cs typeface="Times New Roman"/>
              </a:rPr>
              <a:t>Not</a:t>
            </a:r>
            <a:r>
              <a:rPr lang="hu-HU" sz="1400" dirty="0">
                <a:latin typeface="Times New Roman"/>
                <a:cs typeface="Times New Roman"/>
              </a:rPr>
              <a:t> </a:t>
            </a:r>
            <a:r>
              <a:rPr lang="hu-HU" sz="1400" dirty="0" err="1">
                <a:latin typeface="Times New Roman"/>
                <a:cs typeface="Times New Roman"/>
              </a:rPr>
              <a:t>practicing</a:t>
            </a:r>
            <a:r>
              <a:rPr lang="hu-HU" sz="1400" dirty="0">
                <a:latin typeface="Times New Roman"/>
                <a:cs typeface="Times New Roman"/>
              </a:rPr>
              <a:t> </a:t>
            </a:r>
            <a:r>
              <a:rPr lang="hu-HU" sz="1400" dirty="0" err="1">
                <a:latin typeface="Times New Roman"/>
                <a:cs typeface="Times New Roman"/>
              </a:rPr>
              <a:t>theology</a:t>
            </a:r>
            <a:r>
              <a:rPr lang="hu-HU" sz="1400" dirty="0">
                <a:latin typeface="Times New Roman"/>
                <a:cs typeface="Times New Roman"/>
              </a:rPr>
              <a:t> </a:t>
            </a:r>
            <a:r>
              <a:rPr lang="hu-HU" sz="1400" dirty="0" err="1">
                <a:latin typeface="Times New Roman"/>
                <a:cs typeface="Times New Roman"/>
              </a:rPr>
              <a:t>when</a:t>
            </a:r>
            <a:r>
              <a:rPr lang="hu-HU" sz="1400" dirty="0">
                <a:latin typeface="Times New Roman"/>
                <a:cs typeface="Times New Roman"/>
              </a:rPr>
              <a:t> </a:t>
            </a:r>
            <a:r>
              <a:rPr lang="hu-HU" sz="1400" dirty="0" err="1">
                <a:latin typeface="Times New Roman"/>
                <a:cs typeface="Times New Roman"/>
              </a:rPr>
              <a:t>investigating</a:t>
            </a:r>
            <a:r>
              <a:rPr lang="hu-HU" sz="1400" dirty="0">
                <a:latin typeface="Times New Roman"/>
                <a:cs typeface="Times New Roman"/>
              </a:rPr>
              <a:t> </a:t>
            </a:r>
            <a:r>
              <a:rPr lang="hu-HU" sz="1400" dirty="0" err="1">
                <a:latin typeface="Times New Roman"/>
                <a:cs typeface="Times New Roman"/>
              </a:rPr>
              <a:t>the</a:t>
            </a:r>
            <a:r>
              <a:rPr lang="hu-HU" sz="1400" dirty="0">
                <a:latin typeface="Times New Roman"/>
                <a:cs typeface="Times New Roman"/>
              </a:rPr>
              <a:t> </a:t>
            </a:r>
            <a:r>
              <a:rPr lang="hu-HU" sz="1400" dirty="0" err="1">
                <a:latin typeface="Times New Roman"/>
                <a:cs typeface="Times New Roman"/>
              </a:rPr>
              <a:t>realm</a:t>
            </a:r>
            <a:r>
              <a:rPr lang="hu-HU" sz="1400" dirty="0">
                <a:latin typeface="Times New Roman"/>
                <a:cs typeface="Times New Roman"/>
              </a:rPr>
              <a:t> of </a:t>
            </a:r>
            <a:r>
              <a:rPr lang="hu-HU" sz="1400" dirty="0" err="1">
                <a:latin typeface="Times New Roman"/>
                <a:cs typeface="Times New Roman"/>
              </a:rPr>
              <a:t>the</a:t>
            </a:r>
            <a:r>
              <a:rPr lang="hu-HU" sz="1400" dirty="0">
                <a:latin typeface="Times New Roman"/>
                <a:cs typeface="Times New Roman"/>
              </a:rPr>
              <a:t> </a:t>
            </a:r>
            <a:r>
              <a:rPr lang="hu-HU" sz="1400" dirty="0" err="1">
                <a:latin typeface="Times New Roman"/>
                <a:cs typeface="Times New Roman"/>
              </a:rPr>
              <a:t>spiritual</a:t>
            </a:r>
            <a:r>
              <a:rPr lang="hu-HU" sz="1400" dirty="0">
                <a:latin typeface="Times New Roman"/>
                <a:cs typeface="Times New Roman"/>
              </a:rPr>
              <a:t> </a:t>
            </a:r>
            <a:r>
              <a:rPr lang="hu-HU" sz="1400" dirty="0" err="1">
                <a:latin typeface="Times New Roman"/>
                <a:cs typeface="Times New Roman"/>
              </a:rPr>
              <a:t>would</a:t>
            </a:r>
            <a:r>
              <a:rPr lang="hu-HU" sz="1400" dirty="0">
                <a:latin typeface="Times New Roman"/>
                <a:cs typeface="Times New Roman"/>
              </a:rPr>
              <a:t> be a paradox, like </a:t>
            </a:r>
            <a:r>
              <a:rPr lang="hu-HU" sz="1400" dirty="0" err="1">
                <a:latin typeface="Times New Roman"/>
                <a:cs typeface="Times New Roman"/>
              </a:rPr>
              <a:t>pretending</a:t>
            </a:r>
            <a:r>
              <a:rPr lang="hu-HU" sz="1400" dirty="0">
                <a:latin typeface="Times New Roman"/>
                <a:cs typeface="Times New Roman"/>
              </a:rPr>
              <a:t> </a:t>
            </a:r>
            <a:r>
              <a:rPr lang="hu-HU" sz="1400" dirty="0" err="1">
                <a:latin typeface="Times New Roman"/>
                <a:cs typeface="Times New Roman"/>
              </a:rPr>
              <a:t>that</a:t>
            </a:r>
            <a:r>
              <a:rPr lang="hu-HU" sz="1400" dirty="0">
                <a:latin typeface="Times New Roman"/>
                <a:cs typeface="Times New Roman"/>
              </a:rPr>
              <a:t> </a:t>
            </a:r>
            <a:r>
              <a:rPr lang="hu-HU" sz="1400" dirty="0" err="1">
                <a:latin typeface="Times New Roman"/>
                <a:cs typeface="Times New Roman"/>
              </a:rPr>
              <a:t>not</a:t>
            </a:r>
            <a:r>
              <a:rPr lang="hu-HU" sz="1400" dirty="0">
                <a:latin typeface="Times New Roman"/>
                <a:cs typeface="Times New Roman"/>
              </a:rPr>
              <a:t> </a:t>
            </a:r>
            <a:r>
              <a:rPr lang="hu-HU" sz="1400" dirty="0" err="1">
                <a:latin typeface="Times New Roman"/>
                <a:cs typeface="Times New Roman"/>
              </a:rPr>
              <a:t>communicating</a:t>
            </a:r>
            <a:r>
              <a:rPr lang="hu-HU" sz="1400" dirty="0">
                <a:latin typeface="Times New Roman"/>
                <a:cs typeface="Times New Roman"/>
              </a:rPr>
              <a:t> is </a:t>
            </a:r>
            <a:r>
              <a:rPr lang="hu-HU" sz="1400" dirty="0" err="1">
                <a:latin typeface="Times New Roman"/>
                <a:cs typeface="Times New Roman"/>
              </a:rPr>
              <a:t>possible</a:t>
            </a:r>
            <a:r>
              <a:rPr lang="hu-HU" sz="1400" dirty="0">
                <a:latin typeface="Times New Roman"/>
                <a:cs typeface="Times New Roman"/>
              </a:rPr>
              <a:t>, </a:t>
            </a:r>
            <a:r>
              <a:rPr lang="hu-HU" sz="1400" dirty="0" err="1">
                <a:latin typeface="Times New Roman"/>
                <a:cs typeface="Times New Roman"/>
              </a:rPr>
              <a:t>unaware</a:t>
            </a:r>
            <a:r>
              <a:rPr lang="hu-HU" sz="1400" dirty="0">
                <a:latin typeface="Times New Roman"/>
                <a:cs typeface="Times New Roman"/>
              </a:rPr>
              <a:t> of </a:t>
            </a:r>
            <a:r>
              <a:rPr lang="hu-HU" sz="1400" dirty="0" err="1">
                <a:latin typeface="Times New Roman"/>
                <a:cs typeface="Times New Roman"/>
              </a:rPr>
              <a:t>the</a:t>
            </a:r>
            <a:r>
              <a:rPr lang="hu-HU" sz="1400" dirty="0">
                <a:latin typeface="Times New Roman"/>
                <a:cs typeface="Times New Roman"/>
              </a:rPr>
              <a:t> </a:t>
            </a:r>
            <a:r>
              <a:rPr lang="hu-HU" sz="1400" dirty="0" err="1">
                <a:latin typeface="Times New Roman"/>
                <a:cs typeface="Times New Roman"/>
              </a:rPr>
              <a:t>fact</a:t>
            </a:r>
            <a:r>
              <a:rPr lang="hu-HU" sz="1400" dirty="0">
                <a:latin typeface="Times New Roman"/>
                <a:cs typeface="Times New Roman"/>
              </a:rPr>
              <a:t> </a:t>
            </a:r>
            <a:r>
              <a:rPr lang="hu-HU" sz="1400" dirty="0" err="1">
                <a:latin typeface="Times New Roman"/>
                <a:cs typeface="Times New Roman"/>
              </a:rPr>
              <a:t>that</a:t>
            </a:r>
            <a:r>
              <a:rPr lang="hu-HU" sz="1400" dirty="0">
                <a:latin typeface="Times New Roman"/>
                <a:cs typeface="Times New Roman"/>
              </a:rPr>
              <a:t> </a:t>
            </a:r>
            <a:r>
              <a:rPr lang="hu-HU" sz="1400" dirty="0" err="1">
                <a:latin typeface="Times New Roman"/>
                <a:cs typeface="Times New Roman"/>
              </a:rPr>
              <a:t>not</a:t>
            </a:r>
            <a:r>
              <a:rPr lang="hu-HU" sz="1400" dirty="0">
                <a:latin typeface="Times New Roman"/>
                <a:cs typeface="Times New Roman"/>
              </a:rPr>
              <a:t> </a:t>
            </a:r>
            <a:r>
              <a:rPr lang="hu-HU" sz="1400" dirty="0" err="1">
                <a:latin typeface="Times New Roman"/>
                <a:cs typeface="Times New Roman"/>
              </a:rPr>
              <a:t>sending</a:t>
            </a:r>
            <a:r>
              <a:rPr lang="hu-HU" sz="1400" dirty="0">
                <a:latin typeface="Times New Roman"/>
                <a:cs typeface="Times New Roman"/>
              </a:rPr>
              <a:t> </a:t>
            </a:r>
            <a:r>
              <a:rPr lang="hu-HU" sz="1400" dirty="0" err="1">
                <a:latin typeface="Times New Roman"/>
                <a:cs typeface="Times New Roman"/>
              </a:rPr>
              <a:t>clear</a:t>
            </a:r>
            <a:r>
              <a:rPr lang="hu-HU" sz="1400" dirty="0">
                <a:latin typeface="Times New Roman"/>
                <a:cs typeface="Times New Roman"/>
              </a:rPr>
              <a:t> </a:t>
            </a:r>
            <a:r>
              <a:rPr lang="hu-HU" sz="1400" dirty="0" err="1">
                <a:latin typeface="Times New Roman"/>
                <a:cs typeface="Times New Roman"/>
              </a:rPr>
              <a:t>communicative</a:t>
            </a:r>
            <a:r>
              <a:rPr lang="hu-HU" sz="1400" dirty="0">
                <a:latin typeface="Times New Roman"/>
                <a:cs typeface="Times New Roman"/>
              </a:rPr>
              <a:t> </a:t>
            </a:r>
            <a:r>
              <a:rPr lang="hu-HU" sz="1400" dirty="0" err="1">
                <a:latin typeface="Times New Roman"/>
                <a:cs typeface="Times New Roman"/>
              </a:rPr>
              <a:t>signals</a:t>
            </a:r>
            <a:r>
              <a:rPr lang="hu-HU" sz="1400" dirty="0">
                <a:latin typeface="Times New Roman"/>
                <a:cs typeface="Times New Roman"/>
              </a:rPr>
              <a:t> is </a:t>
            </a:r>
            <a:r>
              <a:rPr lang="hu-HU" sz="1400" dirty="0" err="1">
                <a:latin typeface="Times New Roman"/>
                <a:cs typeface="Times New Roman"/>
              </a:rPr>
              <a:t>also</a:t>
            </a:r>
            <a:r>
              <a:rPr lang="hu-HU" sz="1400" dirty="0">
                <a:latin typeface="Times New Roman"/>
                <a:cs typeface="Times New Roman"/>
              </a:rPr>
              <a:t> a </a:t>
            </a:r>
            <a:r>
              <a:rPr lang="hu-HU" sz="1400" dirty="0" err="1">
                <a:latin typeface="Times New Roman"/>
                <a:cs typeface="Times New Roman"/>
              </a:rPr>
              <a:t>form</a:t>
            </a:r>
            <a:r>
              <a:rPr lang="hu-HU" sz="1400" dirty="0">
                <a:latin typeface="Times New Roman"/>
                <a:cs typeface="Times New Roman"/>
              </a:rPr>
              <a:t> of </a:t>
            </a:r>
            <a:r>
              <a:rPr lang="hu-HU" sz="1400" dirty="0" err="1">
                <a:latin typeface="Times New Roman"/>
                <a:cs typeface="Times New Roman"/>
              </a:rPr>
              <a:t>communication</a:t>
            </a:r>
            <a:r>
              <a:rPr lang="hu-HU" sz="1400" dirty="0">
                <a:latin typeface="Times New Roman"/>
                <a:cs typeface="Times New Roman"/>
              </a:rPr>
              <a:t>. </a:t>
            </a:r>
            <a:r>
              <a:rPr lang="hu-HU" sz="1400" dirty="0" err="1">
                <a:latin typeface="Times New Roman"/>
                <a:cs typeface="Times New Roman"/>
              </a:rPr>
              <a:t>For</a:t>
            </a:r>
            <a:r>
              <a:rPr lang="hu-HU" sz="1400" dirty="0">
                <a:latin typeface="Times New Roman"/>
                <a:cs typeface="Times New Roman"/>
              </a:rPr>
              <a:t> </a:t>
            </a:r>
            <a:r>
              <a:rPr lang="hu-HU" sz="1400" dirty="0" err="1">
                <a:latin typeface="Times New Roman"/>
                <a:cs typeface="Times New Roman"/>
              </a:rPr>
              <a:t>instance</a:t>
            </a:r>
            <a:r>
              <a:rPr lang="hu-HU" sz="1400" dirty="0">
                <a:latin typeface="Times New Roman"/>
                <a:cs typeface="Times New Roman"/>
              </a:rPr>
              <a:t>, </a:t>
            </a:r>
            <a:r>
              <a:rPr lang="hu-HU" sz="1400" dirty="0" err="1">
                <a:latin typeface="Times New Roman"/>
                <a:cs typeface="Times New Roman"/>
              </a:rPr>
              <a:t>researchers</a:t>
            </a:r>
            <a:r>
              <a:rPr lang="hu-HU" sz="1400" dirty="0">
                <a:latin typeface="Times New Roman"/>
                <a:cs typeface="Times New Roman"/>
              </a:rPr>
              <a:t> </a:t>
            </a:r>
            <a:r>
              <a:rPr lang="hu-HU" sz="1400" dirty="0" err="1">
                <a:latin typeface="Times New Roman"/>
                <a:cs typeface="Times New Roman"/>
              </a:rPr>
              <a:t>who</a:t>
            </a:r>
            <a:r>
              <a:rPr lang="hu-HU" sz="1400" dirty="0">
                <a:latin typeface="Times New Roman"/>
                <a:cs typeface="Times New Roman"/>
              </a:rPr>
              <a:t> </a:t>
            </a:r>
            <a:r>
              <a:rPr lang="hu-HU" sz="1400" dirty="0" err="1">
                <a:latin typeface="Times New Roman"/>
                <a:cs typeface="Times New Roman"/>
              </a:rPr>
              <a:t>consider</a:t>
            </a:r>
            <a:r>
              <a:rPr lang="hu-HU" sz="1400" dirty="0">
                <a:latin typeface="Times New Roman"/>
                <a:cs typeface="Times New Roman"/>
              </a:rPr>
              <a:t> </a:t>
            </a:r>
            <a:r>
              <a:rPr lang="hu-HU" sz="1400" dirty="0" err="1">
                <a:latin typeface="Times New Roman"/>
                <a:cs typeface="Times New Roman"/>
              </a:rPr>
              <a:t>spirituality</a:t>
            </a:r>
            <a:r>
              <a:rPr lang="hu-HU" sz="1400" dirty="0">
                <a:latin typeface="Times New Roman"/>
                <a:cs typeface="Times New Roman"/>
              </a:rPr>
              <a:t> </a:t>
            </a:r>
            <a:r>
              <a:rPr lang="hu-HU" sz="1400" dirty="0" err="1">
                <a:latin typeface="Times New Roman"/>
                <a:cs typeface="Times New Roman"/>
              </a:rPr>
              <a:t>to</a:t>
            </a:r>
            <a:r>
              <a:rPr lang="hu-HU" sz="1400" dirty="0">
                <a:latin typeface="Times New Roman"/>
                <a:cs typeface="Times New Roman"/>
              </a:rPr>
              <a:t> be an </a:t>
            </a:r>
            <a:r>
              <a:rPr lang="hu-HU" sz="1400" dirty="0" err="1">
                <a:latin typeface="Times New Roman"/>
                <a:cs typeface="Times New Roman"/>
              </a:rPr>
              <a:t>elicitable</a:t>
            </a:r>
            <a:r>
              <a:rPr lang="hu-HU" sz="1400" dirty="0">
                <a:latin typeface="Times New Roman"/>
                <a:cs typeface="Times New Roman"/>
              </a:rPr>
              <a:t>, </a:t>
            </a:r>
            <a:r>
              <a:rPr lang="hu-HU" sz="1400" dirty="0" err="1">
                <a:latin typeface="Times New Roman"/>
                <a:cs typeface="Times New Roman"/>
              </a:rPr>
              <a:t>measurable</a:t>
            </a:r>
            <a:r>
              <a:rPr lang="hu-HU" sz="1400" dirty="0">
                <a:latin typeface="Times New Roman"/>
                <a:cs typeface="Times New Roman"/>
              </a:rPr>
              <a:t>, and </a:t>
            </a:r>
            <a:r>
              <a:rPr lang="hu-HU" sz="1400" dirty="0" err="1">
                <a:latin typeface="Times New Roman"/>
                <a:cs typeface="Times New Roman"/>
              </a:rPr>
              <a:t>replicable</a:t>
            </a:r>
            <a:r>
              <a:rPr lang="hu-HU" sz="1400" dirty="0">
                <a:latin typeface="Times New Roman"/>
                <a:cs typeface="Times New Roman"/>
              </a:rPr>
              <a:t> human </a:t>
            </a:r>
            <a:r>
              <a:rPr lang="hu-HU" sz="1400" dirty="0" err="1">
                <a:latin typeface="Times New Roman"/>
                <a:cs typeface="Times New Roman"/>
              </a:rPr>
              <a:t>phenomenon</a:t>
            </a:r>
            <a:r>
              <a:rPr lang="hu-HU" sz="1400" dirty="0">
                <a:latin typeface="Times New Roman"/>
                <a:cs typeface="Times New Roman"/>
              </a:rPr>
              <a:t> </a:t>
            </a:r>
            <a:r>
              <a:rPr lang="hu-HU" sz="1400" dirty="0" err="1">
                <a:latin typeface="Times New Roman"/>
                <a:cs typeface="Times New Roman"/>
              </a:rPr>
              <a:t>inadvertently</a:t>
            </a:r>
            <a:r>
              <a:rPr lang="hu-HU" sz="1400" dirty="0">
                <a:latin typeface="Times New Roman"/>
                <a:cs typeface="Times New Roman"/>
              </a:rPr>
              <a:t> </a:t>
            </a:r>
            <a:r>
              <a:rPr lang="hu-HU" sz="1400" dirty="0" err="1">
                <a:latin typeface="Times New Roman"/>
                <a:cs typeface="Times New Roman"/>
              </a:rPr>
              <a:t>take</a:t>
            </a:r>
            <a:r>
              <a:rPr lang="hu-HU" sz="1400" dirty="0">
                <a:latin typeface="Times New Roman"/>
                <a:cs typeface="Times New Roman"/>
              </a:rPr>
              <a:t> </a:t>
            </a:r>
            <a:r>
              <a:rPr lang="hu-HU" sz="1400" dirty="0" err="1">
                <a:latin typeface="Times New Roman"/>
                <a:cs typeface="Times New Roman"/>
              </a:rPr>
              <a:t>the</a:t>
            </a:r>
            <a:r>
              <a:rPr lang="hu-HU" sz="1400" dirty="0">
                <a:latin typeface="Times New Roman"/>
                <a:cs typeface="Times New Roman"/>
              </a:rPr>
              <a:t> </a:t>
            </a:r>
            <a:r>
              <a:rPr lang="hu-HU" sz="1400" dirty="0" err="1">
                <a:latin typeface="Times New Roman"/>
                <a:cs typeface="Times New Roman"/>
              </a:rPr>
              <a:t>stance</a:t>
            </a:r>
            <a:r>
              <a:rPr lang="hu-HU" sz="1400" dirty="0">
                <a:latin typeface="Times New Roman"/>
                <a:cs typeface="Times New Roman"/>
              </a:rPr>
              <a:t> of </a:t>
            </a:r>
            <a:r>
              <a:rPr lang="hu-HU" sz="1400" dirty="0" err="1">
                <a:latin typeface="Times New Roman"/>
                <a:cs typeface="Times New Roman"/>
              </a:rPr>
              <a:t>liberal</a:t>
            </a:r>
            <a:r>
              <a:rPr lang="hu-HU" sz="1400" dirty="0">
                <a:latin typeface="Times New Roman"/>
                <a:cs typeface="Times New Roman"/>
              </a:rPr>
              <a:t> </a:t>
            </a:r>
            <a:r>
              <a:rPr lang="hu-HU" sz="1400" dirty="0" err="1">
                <a:latin typeface="Times New Roman"/>
                <a:cs typeface="Times New Roman"/>
              </a:rPr>
              <a:t>theologians</a:t>
            </a:r>
            <a:endParaRPr lang="hu-HU" sz="1400" dirty="0" err="1"/>
          </a:p>
        </p:txBody>
      </p:sp>
      <p:sp>
        <p:nvSpPr>
          <p:cNvPr id="4" name="Szövegdoboz 3">
            <a:extLst>
              <a:ext uri="{FF2B5EF4-FFF2-40B4-BE49-F238E27FC236}">
                <a16:creationId xmlns:a16="http://schemas.microsoft.com/office/drawing/2014/main" id="{36EF2E7F-9D13-5855-1FDC-2C98117AEE41}"/>
              </a:ext>
            </a:extLst>
          </p:cNvPr>
          <p:cNvSpPr txBox="1"/>
          <p:nvPr/>
        </p:nvSpPr>
        <p:spPr>
          <a:xfrm>
            <a:off x="5189561" y="2335128"/>
            <a:ext cx="4021733" cy="235449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dirty="0">
                <a:solidFill>
                  <a:srgbClr val="00000A"/>
                </a:solidFill>
                <a:latin typeface="Times New Roman"/>
                <a:cs typeface="Segoe UI"/>
              </a:rPr>
              <a:t>In this mode of thinking, the religious experience becomes part of the human psyche, which can be studied like any other psychological factor (Schleiermacher, 1999). </a:t>
            </a:r>
            <a:r>
              <a:rPr lang="hu-HU" sz="1100" dirty="0">
                <a:solidFill>
                  <a:srgbClr val="00000A"/>
                </a:solidFill>
                <a:latin typeface="Times New Roman"/>
                <a:cs typeface="Times New Roman"/>
              </a:rPr>
              <a:t> </a:t>
            </a:r>
            <a:endParaRPr lang="hu-HU" dirty="0">
              <a:solidFill>
                <a:srgbClr val="000000"/>
              </a:solidFill>
              <a:latin typeface="Calibri" panose="020F0502020204030204"/>
              <a:cs typeface="Calibri" panose="020F0502020204030204"/>
            </a:endParaRPr>
          </a:p>
          <a:p>
            <a:endParaRPr lang="en-US" sz="1100" dirty="0">
              <a:solidFill>
                <a:srgbClr val="00000A"/>
              </a:solidFill>
              <a:latin typeface="Times New Roman"/>
              <a:cs typeface="Segoe UI"/>
            </a:endParaRPr>
          </a:p>
          <a:p>
            <a:r>
              <a:rPr lang="en-US" sz="1100" dirty="0">
                <a:solidFill>
                  <a:srgbClr val="00000A"/>
                </a:solidFill>
                <a:latin typeface="Times New Roman"/>
                <a:cs typeface="Segoe UI"/>
              </a:rPr>
              <a:t>Liberal theology remains an important school of thought to this day; however, it only represents a fraction of all theological thinking. </a:t>
            </a:r>
            <a:endParaRPr lang="hu-HU" dirty="0">
              <a:cs typeface="Calibri"/>
            </a:endParaRPr>
          </a:p>
          <a:p>
            <a:endParaRPr lang="en-US" sz="1100" dirty="0">
              <a:solidFill>
                <a:srgbClr val="00000A"/>
              </a:solidFill>
              <a:latin typeface="Times New Roman"/>
              <a:cs typeface="Segoe UI"/>
            </a:endParaRPr>
          </a:p>
          <a:p>
            <a:pPr algn="just"/>
            <a:r>
              <a:rPr lang="en-US" sz="1400" dirty="0">
                <a:solidFill>
                  <a:srgbClr val="00000A"/>
                </a:solidFill>
                <a:latin typeface="Times New Roman"/>
                <a:cs typeface="Segoe UI"/>
              </a:rPr>
              <a:t>This study proposes reincorporating the entire field of theology into mainstream discourse and presents </a:t>
            </a:r>
            <a:r>
              <a:rPr lang="en-US" sz="1400" b="1" dirty="0">
                <a:solidFill>
                  <a:schemeClr val="accent2"/>
                </a:solidFill>
                <a:latin typeface="Times New Roman"/>
                <a:cs typeface="Segoe UI"/>
              </a:rPr>
              <a:t>three major currents that have shaped theology</a:t>
            </a:r>
            <a:r>
              <a:rPr lang="en-US" sz="1400" dirty="0">
                <a:solidFill>
                  <a:srgbClr val="00000A"/>
                </a:solidFill>
                <a:latin typeface="Times New Roman"/>
                <a:cs typeface="Segoe UI"/>
              </a:rPr>
              <a:t> in recent decades and that could be especially relevant in terms of the R/S–health relationship.</a:t>
            </a:r>
            <a:r>
              <a:rPr lang="en-US" sz="1100" dirty="0">
                <a:solidFill>
                  <a:srgbClr val="00000A"/>
                </a:solidFill>
                <a:latin typeface="Times New Roman"/>
                <a:cs typeface="Segoe UI"/>
              </a:rPr>
              <a:t> </a:t>
            </a:r>
            <a:endParaRPr lang="en-US" dirty="0">
              <a:ea typeface="Calibri" panose="020F0502020204030204"/>
              <a:cs typeface="Calibri" panose="020F0502020204030204"/>
            </a:endParaRPr>
          </a:p>
        </p:txBody>
      </p:sp>
      <p:sp>
        <p:nvSpPr>
          <p:cNvPr id="6" name="Szövegdoboz 5">
            <a:extLst>
              <a:ext uri="{FF2B5EF4-FFF2-40B4-BE49-F238E27FC236}">
                <a16:creationId xmlns:a16="http://schemas.microsoft.com/office/drawing/2014/main" id="{6AF417BB-5A6A-A936-8AB9-BE90461F8D4F}"/>
              </a:ext>
            </a:extLst>
          </p:cNvPr>
          <p:cNvSpPr txBox="1"/>
          <p:nvPr/>
        </p:nvSpPr>
        <p:spPr>
          <a:xfrm>
            <a:off x="3396977" y="4941104"/>
            <a:ext cx="5261531"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dirty="0">
                <a:latin typeface="Times New Roman"/>
              </a:rPr>
              <a:t>The schools of thought presented below do not contradict—but rather complement—each other’s perceptions; they only differ in where they place an emphasis on the interpretations of their sources. Hence, they stress different aspects in the way they conceive of human health.</a:t>
            </a:r>
            <a:r>
              <a:rPr lang="hu-HU" sz="1600" dirty="0">
                <a:latin typeface="Times New Roman"/>
                <a:cs typeface="Times New Roman"/>
              </a:rPr>
              <a:t> </a:t>
            </a:r>
            <a:endParaRPr lang="hu-HU" sz="2800" dirty="0"/>
          </a:p>
        </p:txBody>
      </p:sp>
      <p:sp>
        <p:nvSpPr>
          <p:cNvPr id="7" name="Élőláb helye 1">
            <a:extLst>
              <a:ext uri="{FF2B5EF4-FFF2-40B4-BE49-F238E27FC236}">
                <a16:creationId xmlns:a16="http://schemas.microsoft.com/office/drawing/2014/main" id="{0F1FCBD6-2C43-A082-27A7-27244151AA64}"/>
              </a:ext>
            </a:extLst>
          </p:cNvPr>
          <p:cNvSpPr>
            <a:spLocks noGrp="1"/>
          </p:cNvSpPr>
          <p:nvPr/>
        </p:nvSpPr>
        <p:spPr>
          <a:xfrm>
            <a:off x="209786" y="6356350"/>
            <a:ext cx="10662354" cy="365125"/>
          </a:xfrm>
          <a:prstGeom prst="rect">
            <a:avLst/>
          </a:prstGeom>
        </p:spPr>
        <p:txBody>
          <a:bodyPr vert="horz" lIns="91440" tIns="45720" rIns="91440" bIns="45720" rtlCol="0" anchor="ctr"/>
          <a:lstStyle>
            <a:defPPr>
              <a:defRPr lang="hu-HU"/>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a:t>Béres A. (2023). Religion, Spirituality, and Health Revisited: Bringing Mainline Western Protestant Perspectives Back into the Discourse-Theology's "Seat at the Table". Journal of religion and health, 10.1007/s10943-023-01888-3. Advance online publication. https://doi.org/10.1007/s10943-023-01888-3​</a:t>
            </a:r>
          </a:p>
        </p:txBody>
      </p:sp>
      <p:sp>
        <p:nvSpPr>
          <p:cNvPr id="8" name="Szövegdoboz 7">
            <a:extLst>
              <a:ext uri="{FF2B5EF4-FFF2-40B4-BE49-F238E27FC236}">
                <a16:creationId xmlns:a16="http://schemas.microsoft.com/office/drawing/2014/main" id="{2E2F0983-F50B-967E-AB3A-806AC63A33D9}"/>
              </a:ext>
            </a:extLst>
          </p:cNvPr>
          <p:cNvSpPr txBox="1"/>
          <p:nvPr/>
        </p:nvSpPr>
        <p:spPr>
          <a:xfrm>
            <a:off x="9257477" y="2306724"/>
            <a:ext cx="2631688"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hu-HU" sz="800" err="1">
                <a:solidFill>
                  <a:schemeClr val="accent3"/>
                </a:solidFill>
                <a:latin typeface="Calibri"/>
                <a:ea typeface="+mn-lt"/>
                <a:cs typeface="Times New Roman"/>
              </a:rPr>
              <a:t>McGrath</a:t>
            </a:r>
            <a:r>
              <a:rPr lang="hu-HU" sz="800" dirty="0">
                <a:solidFill>
                  <a:schemeClr val="accent3"/>
                </a:solidFill>
                <a:latin typeface="Calibri"/>
                <a:ea typeface="+mn-lt"/>
                <a:cs typeface="Times New Roman"/>
              </a:rPr>
              <a:t>, A. E. (1994). Christian </a:t>
            </a:r>
            <a:r>
              <a:rPr lang="hu-HU" sz="800" err="1">
                <a:solidFill>
                  <a:schemeClr val="accent3"/>
                </a:solidFill>
                <a:latin typeface="Calibri"/>
                <a:ea typeface="+mn-lt"/>
                <a:cs typeface="Times New Roman"/>
              </a:rPr>
              <a:t>theology</a:t>
            </a:r>
            <a:r>
              <a:rPr lang="hu-HU" sz="800" dirty="0">
                <a:solidFill>
                  <a:schemeClr val="accent3"/>
                </a:solidFill>
                <a:latin typeface="Calibri"/>
                <a:ea typeface="+mn-lt"/>
                <a:cs typeface="Times New Roman"/>
              </a:rPr>
              <a:t>: An </a:t>
            </a:r>
            <a:r>
              <a:rPr lang="hu-HU" sz="800" err="1">
                <a:solidFill>
                  <a:schemeClr val="accent3"/>
                </a:solidFill>
                <a:latin typeface="Calibri"/>
                <a:ea typeface="+mn-lt"/>
                <a:cs typeface="Times New Roman"/>
              </a:rPr>
              <a:t>introduction</a:t>
            </a:r>
            <a:r>
              <a:rPr lang="hu-HU" sz="800" dirty="0">
                <a:solidFill>
                  <a:schemeClr val="accent3"/>
                </a:solidFill>
                <a:latin typeface="Calibri"/>
                <a:ea typeface="+mn-lt"/>
                <a:cs typeface="Times New Roman"/>
              </a:rPr>
              <a:t>. </a:t>
            </a:r>
            <a:r>
              <a:rPr lang="hu-HU" sz="800" err="1">
                <a:solidFill>
                  <a:schemeClr val="accent3"/>
                </a:solidFill>
                <a:latin typeface="Calibri"/>
                <a:ea typeface="+mn-lt"/>
                <a:cs typeface="Times New Roman"/>
              </a:rPr>
              <a:t>Blackwell</a:t>
            </a:r>
            <a:r>
              <a:rPr lang="hu-HU" sz="800" dirty="0">
                <a:solidFill>
                  <a:schemeClr val="accent3"/>
                </a:solidFill>
                <a:latin typeface="Calibri"/>
                <a:ea typeface="+mn-lt"/>
                <a:cs typeface="Times New Roman"/>
              </a:rPr>
              <a:t> Publishing.</a:t>
            </a:r>
          </a:p>
          <a:p>
            <a:r>
              <a:rPr lang="hu-HU" sz="800" err="1">
                <a:solidFill>
                  <a:schemeClr val="accent3"/>
                </a:solidFill>
                <a:latin typeface="Calibri"/>
                <a:cs typeface="Times New Roman"/>
              </a:rPr>
              <a:t>Schleiermacher</a:t>
            </a:r>
            <a:r>
              <a:rPr lang="hu-HU" sz="800" dirty="0">
                <a:solidFill>
                  <a:schemeClr val="accent3"/>
                </a:solidFill>
                <a:latin typeface="Calibri"/>
                <a:cs typeface="Times New Roman"/>
              </a:rPr>
              <a:t>, F. (1999). The Christian </a:t>
            </a:r>
            <a:r>
              <a:rPr lang="hu-HU" sz="800" err="1">
                <a:solidFill>
                  <a:schemeClr val="accent3"/>
                </a:solidFill>
                <a:latin typeface="Calibri"/>
                <a:cs typeface="Times New Roman"/>
              </a:rPr>
              <a:t>faith</a:t>
            </a:r>
            <a:r>
              <a:rPr lang="hu-HU" sz="800" dirty="0">
                <a:solidFill>
                  <a:schemeClr val="accent3"/>
                </a:solidFill>
                <a:latin typeface="Calibri"/>
                <a:cs typeface="Times New Roman"/>
              </a:rPr>
              <a:t>. A &amp; C Black.</a:t>
            </a:r>
            <a:endParaRPr lang="hu-HU" sz="800">
              <a:solidFill>
                <a:schemeClr val="accent3"/>
              </a:solidFill>
              <a:latin typeface="Calibri"/>
              <a:cs typeface="Calibri"/>
            </a:endParaRPr>
          </a:p>
        </p:txBody>
      </p:sp>
    </p:spTree>
    <p:extLst>
      <p:ext uri="{BB962C8B-B14F-4D97-AF65-F5344CB8AC3E}">
        <p14:creationId xmlns:p14="http://schemas.microsoft.com/office/powerpoint/2010/main" val="18219468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Tartalom helye 8" descr="A képen Emberi arc, portré, ember, személy látható&#10;&#10;Automatikusan generált leírás">
            <a:extLst>
              <a:ext uri="{FF2B5EF4-FFF2-40B4-BE49-F238E27FC236}">
                <a16:creationId xmlns:a16="http://schemas.microsoft.com/office/drawing/2014/main" id="{12450319-7A45-4CA0-456B-F1AA722CBE6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64149" y="2225741"/>
            <a:ext cx="1542354" cy="1937525"/>
          </a:xfrm>
        </p:spPr>
      </p:pic>
      <p:pic>
        <p:nvPicPr>
          <p:cNvPr id="11" name="Kép 10" descr="A képen Emberi arc, személy, ruházat, szemüvegek látható&#10;&#10;Automatikusan generált leírás">
            <a:extLst>
              <a:ext uri="{FF2B5EF4-FFF2-40B4-BE49-F238E27FC236}">
                <a16:creationId xmlns:a16="http://schemas.microsoft.com/office/drawing/2014/main" id="{1A13322E-1706-FA00-5489-0CA6F6B28E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5761" y="366702"/>
            <a:ext cx="2502953" cy="1612764"/>
          </a:xfrm>
          <a:prstGeom prst="rect">
            <a:avLst/>
          </a:prstGeom>
        </p:spPr>
      </p:pic>
      <p:sp>
        <p:nvSpPr>
          <p:cNvPr id="4" name="Szövegdoboz 3">
            <a:extLst>
              <a:ext uri="{FF2B5EF4-FFF2-40B4-BE49-F238E27FC236}">
                <a16:creationId xmlns:a16="http://schemas.microsoft.com/office/drawing/2014/main" id="{A21803D4-3B95-C7D5-38A8-49494B92A1E3}"/>
              </a:ext>
            </a:extLst>
          </p:cNvPr>
          <p:cNvSpPr txBox="1"/>
          <p:nvPr/>
        </p:nvSpPr>
        <p:spPr>
          <a:xfrm>
            <a:off x="7228691" y="1052388"/>
            <a:ext cx="2743200" cy="470898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latin typeface="Times New Roman"/>
                <a:cs typeface="Times New Roman"/>
              </a:rPr>
              <a:t>According to </a:t>
            </a:r>
            <a:r>
              <a:rPr lang="en-US" err="1">
                <a:latin typeface="Times New Roman"/>
                <a:cs typeface="Times New Roman"/>
              </a:rPr>
              <a:t>Pannenberg</a:t>
            </a:r>
            <a:r>
              <a:rPr lang="en-US" dirty="0">
                <a:latin typeface="Times New Roman"/>
                <a:cs typeface="Times New Roman"/>
              </a:rPr>
              <a:t> (2006), if “[like Teilhard de Chardin,] we can consider life’s evolution as the process of the creation of life forms of increasing complexity and at the same time becoming increasingly introspective, then we can also state that in the succession of different forms of life by creatures, is expressed the increase in the shareholding of the divine spirit, of life’s spirit” </a:t>
            </a:r>
            <a:r>
              <a:rPr lang="en-US" sz="1000" dirty="0">
                <a:solidFill>
                  <a:schemeClr val="bg2">
                    <a:lumMod val="75000"/>
                  </a:schemeClr>
                </a:solidFill>
                <a:latin typeface="Times New Roman"/>
                <a:cs typeface="Times New Roman"/>
              </a:rPr>
              <a:t>(</a:t>
            </a:r>
            <a:r>
              <a:rPr lang="en-US" sz="1000" err="1">
                <a:solidFill>
                  <a:schemeClr val="bg2">
                    <a:lumMod val="75000"/>
                  </a:schemeClr>
                </a:solidFill>
                <a:ea typeface="+mn-lt"/>
                <a:cs typeface="+mn-lt"/>
              </a:rPr>
              <a:t>Pannenberg</a:t>
            </a:r>
            <a:r>
              <a:rPr lang="en-US" sz="1000" dirty="0">
                <a:solidFill>
                  <a:schemeClr val="bg2">
                    <a:lumMod val="75000"/>
                  </a:schemeClr>
                </a:solidFill>
                <a:ea typeface="+mn-lt"/>
                <a:cs typeface="+mn-lt"/>
              </a:rPr>
              <a:t>, W. (2006). </a:t>
            </a:r>
            <a:r>
              <a:rPr lang="en-US" sz="1000" i="1" err="1">
                <a:solidFill>
                  <a:schemeClr val="bg2">
                    <a:lumMod val="75000"/>
                  </a:schemeClr>
                </a:solidFill>
                <a:ea typeface="+mn-lt"/>
                <a:cs typeface="+mn-lt"/>
              </a:rPr>
              <a:t>Rendszeres</a:t>
            </a:r>
            <a:r>
              <a:rPr lang="en-US" sz="1000" i="1" dirty="0">
                <a:solidFill>
                  <a:schemeClr val="bg2">
                    <a:lumMod val="75000"/>
                  </a:schemeClr>
                </a:solidFill>
                <a:ea typeface="+mn-lt"/>
                <a:cs typeface="+mn-lt"/>
              </a:rPr>
              <a:t> </a:t>
            </a:r>
            <a:r>
              <a:rPr lang="en-US" sz="1000" i="1" err="1">
                <a:solidFill>
                  <a:schemeClr val="bg2">
                    <a:lumMod val="75000"/>
                  </a:schemeClr>
                </a:solidFill>
                <a:ea typeface="+mn-lt"/>
                <a:cs typeface="+mn-lt"/>
              </a:rPr>
              <a:t>teológia</a:t>
            </a:r>
            <a:r>
              <a:rPr lang="en-US" sz="1000" i="1" dirty="0">
                <a:solidFill>
                  <a:schemeClr val="bg2">
                    <a:lumMod val="75000"/>
                  </a:schemeClr>
                </a:solidFill>
                <a:ea typeface="+mn-lt"/>
                <a:cs typeface="+mn-lt"/>
              </a:rPr>
              <a:t>, II </a:t>
            </a:r>
            <a:r>
              <a:rPr lang="en-US" sz="1000" i="1" err="1">
                <a:solidFill>
                  <a:schemeClr val="bg2">
                    <a:lumMod val="75000"/>
                  </a:schemeClr>
                </a:solidFill>
                <a:ea typeface="+mn-lt"/>
                <a:cs typeface="+mn-lt"/>
              </a:rPr>
              <a:t>kötet</a:t>
            </a:r>
            <a:r>
              <a:rPr lang="en-US" sz="1000" dirty="0">
                <a:solidFill>
                  <a:schemeClr val="bg2">
                    <a:lumMod val="75000"/>
                  </a:schemeClr>
                </a:solidFill>
                <a:ea typeface="+mn-lt"/>
                <a:cs typeface="+mn-lt"/>
              </a:rPr>
              <a:t> [</a:t>
            </a:r>
            <a:r>
              <a:rPr lang="en-US" sz="1000" i="1" dirty="0">
                <a:solidFill>
                  <a:schemeClr val="bg2">
                    <a:lumMod val="75000"/>
                  </a:schemeClr>
                </a:solidFill>
                <a:ea typeface="+mn-lt"/>
                <a:cs typeface="+mn-lt"/>
              </a:rPr>
              <a:t>Systematic theology vol. 2</a:t>
            </a:r>
            <a:r>
              <a:rPr lang="en-US" sz="1000" dirty="0">
                <a:solidFill>
                  <a:schemeClr val="bg2">
                    <a:lumMod val="75000"/>
                  </a:schemeClr>
                </a:solidFill>
                <a:ea typeface="+mn-lt"/>
                <a:cs typeface="+mn-lt"/>
              </a:rPr>
              <a:t>] (T. </a:t>
            </a:r>
            <a:r>
              <a:rPr lang="en-US" sz="1000" err="1">
                <a:solidFill>
                  <a:schemeClr val="bg2">
                    <a:lumMod val="75000"/>
                  </a:schemeClr>
                </a:solidFill>
                <a:ea typeface="+mn-lt"/>
                <a:cs typeface="+mn-lt"/>
              </a:rPr>
              <a:t>Görföl</a:t>
            </a:r>
            <a:r>
              <a:rPr lang="en-US" sz="1000" dirty="0">
                <a:solidFill>
                  <a:schemeClr val="bg2">
                    <a:lumMod val="75000"/>
                  </a:schemeClr>
                </a:solidFill>
                <a:ea typeface="+mn-lt"/>
                <a:cs typeface="+mn-lt"/>
              </a:rPr>
              <a:t>, Trans.). Osiris, </a:t>
            </a:r>
            <a:r>
              <a:rPr lang="en-US" sz="1000" dirty="0">
                <a:solidFill>
                  <a:schemeClr val="bg2">
                    <a:lumMod val="75000"/>
                  </a:schemeClr>
                </a:solidFill>
                <a:latin typeface="Times New Roman"/>
                <a:cs typeface="Times New Roman"/>
              </a:rPr>
              <a:t>p. 99)</a:t>
            </a:r>
            <a:endParaRPr lang="en-US" sz="1000">
              <a:solidFill>
                <a:schemeClr val="bg2">
                  <a:lumMod val="75000"/>
                </a:schemeClr>
              </a:solidFill>
              <a:ea typeface="Calibri"/>
              <a:cs typeface="Calibri"/>
            </a:endParaRPr>
          </a:p>
        </p:txBody>
      </p:sp>
      <p:sp>
        <p:nvSpPr>
          <p:cNvPr id="6" name="Élőláb helye 1">
            <a:extLst>
              <a:ext uri="{FF2B5EF4-FFF2-40B4-BE49-F238E27FC236}">
                <a16:creationId xmlns:a16="http://schemas.microsoft.com/office/drawing/2014/main" id="{0F1FCBD6-2C43-A082-27A7-27244151AA64}"/>
              </a:ext>
            </a:extLst>
          </p:cNvPr>
          <p:cNvSpPr>
            <a:spLocks noGrp="1"/>
          </p:cNvSpPr>
          <p:nvPr/>
        </p:nvSpPr>
        <p:spPr>
          <a:xfrm>
            <a:off x="209786" y="6356350"/>
            <a:ext cx="10662354" cy="365125"/>
          </a:xfrm>
          <a:prstGeom prst="rect">
            <a:avLst/>
          </a:prstGeom>
        </p:spPr>
        <p:txBody>
          <a:bodyPr vert="horz" lIns="91440" tIns="45720" rIns="91440" bIns="45720" rtlCol="0" anchor="ctr"/>
          <a:lstStyle>
            <a:defPPr>
              <a:defRPr lang="hu-HU"/>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a:t>Béres A. (2023). Religion, Spirituality, and Health Revisited: Bringing Mainline Western Protestant Perspectives Back into the Discourse-Theology's "Seat at the Table". Journal of religion and health, 10.1007/s10943-023-01888-3. Advance online publication. https://doi.org/10.1007/s10943-023-01888-3​</a:t>
            </a:r>
          </a:p>
        </p:txBody>
      </p:sp>
      <p:sp>
        <p:nvSpPr>
          <p:cNvPr id="12" name="Cím 1">
            <a:extLst>
              <a:ext uri="{FF2B5EF4-FFF2-40B4-BE49-F238E27FC236}">
                <a16:creationId xmlns:a16="http://schemas.microsoft.com/office/drawing/2014/main" id="{8FCACF7A-37AD-3D4F-6FFB-9B10B10F0EAD}"/>
              </a:ext>
            </a:extLst>
          </p:cNvPr>
          <p:cNvSpPr txBox="1">
            <a:spLocks/>
          </p:cNvSpPr>
          <p:nvPr/>
        </p:nvSpPr>
        <p:spPr>
          <a:xfrm>
            <a:off x="4701150" y="-164558"/>
            <a:ext cx="3125639" cy="133994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hu-HU" dirty="0" err="1">
                <a:ea typeface="Calibri Light"/>
                <a:cs typeface="Calibri Light"/>
              </a:rPr>
              <a:t>Evolutionist</a:t>
            </a:r>
            <a:r>
              <a:rPr lang="hu-HU" dirty="0">
                <a:ea typeface="Calibri Light"/>
                <a:cs typeface="Calibri Light"/>
              </a:rPr>
              <a:t> </a:t>
            </a:r>
            <a:endParaRPr lang="hu-HU" dirty="0"/>
          </a:p>
        </p:txBody>
      </p:sp>
      <p:sp>
        <p:nvSpPr>
          <p:cNvPr id="2" name="Szövegdoboz 1">
            <a:extLst>
              <a:ext uri="{FF2B5EF4-FFF2-40B4-BE49-F238E27FC236}">
                <a16:creationId xmlns:a16="http://schemas.microsoft.com/office/drawing/2014/main" id="{50202C9F-CF4B-5A99-97E2-DECDCAF03F7C}"/>
              </a:ext>
            </a:extLst>
          </p:cNvPr>
          <p:cNvSpPr txBox="1"/>
          <p:nvPr/>
        </p:nvSpPr>
        <p:spPr>
          <a:xfrm>
            <a:off x="866184" y="4406871"/>
            <a:ext cx="2743200" cy="261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hu-HU" sz="1100" err="1">
                <a:solidFill>
                  <a:schemeClr val="bg2">
                    <a:lumMod val="90000"/>
                  </a:schemeClr>
                </a:solidFill>
                <a:latin typeface="Times New Roman"/>
                <a:cs typeface="Times New Roman"/>
              </a:rPr>
              <a:t>Photos</a:t>
            </a:r>
            <a:r>
              <a:rPr lang="hu-HU" sz="1100" dirty="0">
                <a:solidFill>
                  <a:schemeClr val="bg2">
                    <a:lumMod val="90000"/>
                  </a:schemeClr>
                </a:solidFill>
                <a:latin typeface="Times New Roman"/>
                <a:cs typeface="Times New Roman"/>
              </a:rPr>
              <a:t>: Wikipedia.org</a:t>
            </a:r>
          </a:p>
        </p:txBody>
      </p:sp>
      <p:sp>
        <p:nvSpPr>
          <p:cNvPr id="7" name="Szövegdoboz 6">
            <a:extLst>
              <a:ext uri="{FF2B5EF4-FFF2-40B4-BE49-F238E27FC236}">
                <a16:creationId xmlns:a16="http://schemas.microsoft.com/office/drawing/2014/main" id="{B3FF966F-596D-96B0-1C8D-5D412619F465}"/>
              </a:ext>
            </a:extLst>
          </p:cNvPr>
          <p:cNvSpPr txBox="1"/>
          <p:nvPr/>
        </p:nvSpPr>
        <p:spPr>
          <a:xfrm>
            <a:off x="2799062" y="2408944"/>
            <a:ext cx="2743200" cy="293926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dirty="0">
                <a:latin typeface="Times New Roman"/>
                <a:cs typeface="Times New Roman"/>
              </a:rPr>
              <a:t>Teilhard de Chardin (2008), “as early as in St. Paul and St. John we read that to create, to fulfill and to purify the world is, for God, to unify it by uniting it organically with himself” (pp. 293–294). God is “from this point of vantage in the heart of [the] matter, assuming the control and leadership of what we now call evolution” (p. 294). He stated that “through human socialization, whose specific effect is to involute upon itself the whole bundle of reflexive scales and fibers of the earth, it is the very axis of the cosmic vortex of interiorization which is pursuing its course”</a:t>
            </a:r>
            <a:endParaRPr lang="hu-HU" sz="1100" dirty="0">
              <a:latin typeface="Times New Roman"/>
              <a:cs typeface="Times New Roman"/>
            </a:endParaRPr>
          </a:p>
          <a:p>
            <a:r>
              <a:rPr lang="en-US" sz="1000" dirty="0">
                <a:solidFill>
                  <a:schemeClr val="bg2">
                    <a:lumMod val="75000"/>
                  </a:schemeClr>
                </a:solidFill>
                <a:latin typeface="Times New Roman"/>
                <a:cs typeface="Times New Roman"/>
              </a:rPr>
              <a:t>(</a:t>
            </a:r>
            <a:r>
              <a:rPr lang="en-US" sz="1000" dirty="0">
                <a:solidFill>
                  <a:schemeClr val="bg2">
                    <a:lumMod val="75000"/>
                  </a:schemeClr>
                </a:solidFill>
                <a:latin typeface="Calibri"/>
                <a:ea typeface="Calibri"/>
                <a:cs typeface="Calibri"/>
              </a:rPr>
              <a:t>De Chardin, P. T. (2008). </a:t>
            </a:r>
            <a:r>
              <a:rPr lang="en-US" sz="1000" i="1" dirty="0">
                <a:solidFill>
                  <a:schemeClr val="bg2">
                    <a:lumMod val="75000"/>
                  </a:schemeClr>
                </a:solidFill>
                <a:latin typeface="Calibri"/>
                <a:ea typeface="Calibri"/>
                <a:cs typeface="Calibri"/>
              </a:rPr>
              <a:t>The phenomenon of man (B. Wall, Trans.)</a:t>
            </a:r>
            <a:r>
              <a:rPr lang="en-US" sz="1000" dirty="0">
                <a:solidFill>
                  <a:schemeClr val="bg2">
                    <a:lumMod val="75000"/>
                  </a:schemeClr>
                </a:solidFill>
                <a:latin typeface="Calibri"/>
                <a:ea typeface="Calibri"/>
                <a:cs typeface="Calibri"/>
              </a:rPr>
              <a:t>. Harper Perennial Modern Thought, </a:t>
            </a:r>
            <a:r>
              <a:rPr lang="en-US" sz="1000" dirty="0">
                <a:solidFill>
                  <a:schemeClr val="bg2">
                    <a:lumMod val="75000"/>
                  </a:schemeClr>
                </a:solidFill>
                <a:latin typeface="Times New Roman"/>
                <a:cs typeface="Times New Roman"/>
              </a:rPr>
              <a:t>p. 306)</a:t>
            </a:r>
            <a:r>
              <a:rPr lang="en-US" sz="1100" dirty="0">
                <a:solidFill>
                  <a:schemeClr val="bg2">
                    <a:lumMod val="75000"/>
                  </a:schemeClr>
                </a:solidFill>
                <a:latin typeface="Times New Roman"/>
                <a:cs typeface="Times New Roman"/>
              </a:rPr>
              <a:t>.</a:t>
            </a:r>
            <a:endParaRPr lang="hu-HU" dirty="0">
              <a:solidFill>
                <a:schemeClr val="bg2">
                  <a:lumMod val="75000"/>
                </a:schemeClr>
              </a:solidFill>
            </a:endParaRPr>
          </a:p>
        </p:txBody>
      </p:sp>
    </p:spTree>
    <p:extLst>
      <p:ext uri="{BB962C8B-B14F-4D97-AF65-F5344CB8AC3E}">
        <p14:creationId xmlns:p14="http://schemas.microsoft.com/office/powerpoint/2010/main" val="6954530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FECA3A4B-25CC-E3CD-FADD-4F7777C6DD24}"/>
              </a:ext>
            </a:extLst>
          </p:cNvPr>
          <p:cNvSpPr>
            <a:spLocks noGrp="1"/>
          </p:cNvSpPr>
          <p:nvPr>
            <p:ph idx="1"/>
          </p:nvPr>
        </p:nvSpPr>
        <p:spPr>
          <a:xfrm>
            <a:off x="5494866" y="4939593"/>
            <a:ext cx="5557897" cy="1039813"/>
          </a:xfrm>
        </p:spPr>
        <p:txBody>
          <a:bodyPr vert="horz" lIns="91440" tIns="45720" rIns="91440" bIns="45720" rtlCol="0" anchor="t">
            <a:normAutofit fontScale="77500" lnSpcReduction="20000"/>
          </a:bodyPr>
          <a:lstStyle/>
          <a:p>
            <a:r>
              <a:rPr lang="en-US" sz="1800" b="1" i="1" dirty="0">
                <a:solidFill>
                  <a:srgbClr val="00000A"/>
                </a:solidFill>
                <a:latin typeface="Times New Roman"/>
                <a:ea typeface="Times New Roman" panose="02020603050405020304" pitchFamily="18" charset="0"/>
                <a:cs typeface="Times New Roman"/>
              </a:rPr>
              <a:t>Figure 2: </a:t>
            </a:r>
            <a:r>
              <a:rPr lang="en-US" sz="1800" i="1" dirty="0">
                <a:solidFill>
                  <a:srgbClr val="00000A"/>
                </a:solidFill>
                <a:effectLst/>
                <a:latin typeface="Times New Roman"/>
                <a:ea typeface="Times New Roman" panose="02020603050405020304" pitchFamily="18" charset="0"/>
                <a:cs typeface="Times New Roman"/>
              </a:rPr>
              <a:t>From the perspective of evolutionist theologians, a healthy life implies growth toward the spirit (Holy Spirit). Each correlation between a religious intervention and a health parameter can be considered an additional vector along the guiding axis of growth toward the transcendent/spiritual. R: religion; H: health; S: spirituality.</a:t>
            </a:r>
            <a:endParaRPr lang="hu-HU" sz="1800" dirty="0">
              <a:solidFill>
                <a:srgbClr val="00000A"/>
              </a:solidFill>
              <a:effectLst/>
              <a:latin typeface="Times New Roman"/>
              <a:ea typeface="Calibri" panose="020F0502020204030204" pitchFamily="34" charset="0"/>
              <a:cs typeface="Times New Roman"/>
            </a:endParaRPr>
          </a:p>
          <a:p>
            <a:endParaRPr lang="hu-HU"/>
          </a:p>
        </p:txBody>
      </p:sp>
      <p:pic>
        <p:nvPicPr>
          <p:cNvPr id="6" name="Picture 1700508764" descr="A képen szöveg, ég, hó, kép látható&#10;&#10;Automatikusan generált leírás">
            <a:extLst>
              <a:ext uri="{FF2B5EF4-FFF2-40B4-BE49-F238E27FC236}">
                <a16:creationId xmlns:a16="http://schemas.microsoft.com/office/drawing/2014/main" id="{32169FBA-CBFA-3CAD-9C91-87C6A01416D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7158682" y="1069329"/>
            <a:ext cx="1998980" cy="3416300"/>
          </a:xfrm>
          <a:prstGeom prst="rect">
            <a:avLst/>
          </a:prstGeom>
          <a:noFill/>
          <a:ln>
            <a:noFill/>
          </a:ln>
        </p:spPr>
      </p:pic>
      <p:pic>
        <p:nvPicPr>
          <p:cNvPr id="5" name="Kép 4" descr="A képen Emberi arc, személy, ruházat, szemüvegek látható&#10;&#10;Automatikusan generált leírás">
            <a:extLst>
              <a:ext uri="{FF2B5EF4-FFF2-40B4-BE49-F238E27FC236}">
                <a16:creationId xmlns:a16="http://schemas.microsoft.com/office/drawing/2014/main" id="{418633A2-5332-E44C-ADCF-7B1CF9568B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5761" y="366702"/>
            <a:ext cx="2502953" cy="1612764"/>
          </a:xfrm>
          <a:prstGeom prst="rect">
            <a:avLst/>
          </a:prstGeom>
        </p:spPr>
      </p:pic>
      <p:pic>
        <p:nvPicPr>
          <p:cNvPr id="8" name="Tartalom helye 8" descr="A képen Emberi arc, portré, ember, személy látható&#10;&#10;Automatikusan generált leírás">
            <a:extLst>
              <a:ext uri="{FF2B5EF4-FFF2-40B4-BE49-F238E27FC236}">
                <a16:creationId xmlns:a16="http://schemas.microsoft.com/office/drawing/2014/main" id="{33D80E87-6E51-0E9F-378C-A79B6AC3F0A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4149" y="2225741"/>
            <a:ext cx="1542354" cy="1937525"/>
          </a:xfrm>
          <a:prstGeom prst="rect">
            <a:avLst/>
          </a:prstGeom>
        </p:spPr>
      </p:pic>
      <p:sp>
        <p:nvSpPr>
          <p:cNvPr id="7" name="Cím 1">
            <a:extLst>
              <a:ext uri="{FF2B5EF4-FFF2-40B4-BE49-F238E27FC236}">
                <a16:creationId xmlns:a16="http://schemas.microsoft.com/office/drawing/2014/main" id="{54DDBEE9-3CDF-2E9F-DED0-89C29785EAC9}"/>
              </a:ext>
            </a:extLst>
          </p:cNvPr>
          <p:cNvSpPr txBox="1">
            <a:spLocks/>
          </p:cNvSpPr>
          <p:nvPr/>
        </p:nvSpPr>
        <p:spPr>
          <a:xfrm>
            <a:off x="4701150" y="-164558"/>
            <a:ext cx="3125639" cy="133994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hu-HU" dirty="0" err="1">
                <a:ea typeface="Calibri Light"/>
                <a:cs typeface="Calibri Light"/>
              </a:rPr>
              <a:t>Evolutionist</a:t>
            </a:r>
            <a:r>
              <a:rPr lang="hu-HU" dirty="0">
                <a:ea typeface="Calibri Light"/>
                <a:cs typeface="Calibri Light"/>
              </a:rPr>
              <a:t> </a:t>
            </a:r>
            <a:endParaRPr lang="hu-HU" dirty="0"/>
          </a:p>
        </p:txBody>
      </p:sp>
      <p:sp>
        <p:nvSpPr>
          <p:cNvPr id="4" name="Élőláb helye 1">
            <a:extLst>
              <a:ext uri="{FF2B5EF4-FFF2-40B4-BE49-F238E27FC236}">
                <a16:creationId xmlns:a16="http://schemas.microsoft.com/office/drawing/2014/main" id="{0F1FCBD6-2C43-A082-27A7-27244151AA64}"/>
              </a:ext>
            </a:extLst>
          </p:cNvPr>
          <p:cNvSpPr>
            <a:spLocks noGrp="1"/>
          </p:cNvSpPr>
          <p:nvPr/>
        </p:nvSpPr>
        <p:spPr>
          <a:xfrm>
            <a:off x="209786" y="6356350"/>
            <a:ext cx="10662354" cy="365125"/>
          </a:xfrm>
          <a:prstGeom prst="rect">
            <a:avLst/>
          </a:prstGeom>
        </p:spPr>
        <p:txBody>
          <a:bodyPr vert="horz" lIns="91440" tIns="45720" rIns="91440" bIns="45720" rtlCol="0" anchor="ctr"/>
          <a:lstStyle>
            <a:defPPr>
              <a:defRPr lang="hu-HU"/>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a:t>Béres A. (2023). Religion, Spirituality, and Health Revisited: Bringing Mainline Western Protestant Perspectives Back into the Discourse-Theology's "Seat at the Table". Journal of religion and health, 10.1007/s10943-023-01888-3. Advance online publication. https://doi.org/10.1007/s10943-023-01888-3​</a:t>
            </a:r>
          </a:p>
        </p:txBody>
      </p:sp>
      <p:sp>
        <p:nvSpPr>
          <p:cNvPr id="10" name="Szövegdoboz 9">
            <a:extLst>
              <a:ext uri="{FF2B5EF4-FFF2-40B4-BE49-F238E27FC236}">
                <a16:creationId xmlns:a16="http://schemas.microsoft.com/office/drawing/2014/main" id="{300D9CFD-AF9B-F4C1-7D46-642EABDEADD6}"/>
              </a:ext>
            </a:extLst>
          </p:cNvPr>
          <p:cNvSpPr txBox="1"/>
          <p:nvPr/>
        </p:nvSpPr>
        <p:spPr>
          <a:xfrm>
            <a:off x="2799062" y="2408944"/>
            <a:ext cx="2743200" cy="293926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dirty="0">
                <a:latin typeface="Times New Roman"/>
                <a:cs typeface="Times New Roman"/>
              </a:rPr>
              <a:t>Teilhard de Chardin (2008), “as early as in St. Paul and St. John we read that to create, to fulfill and to purify the world is, for God, to unify it by uniting it organically with himself” (pp. 293–294). God is “from this point of vantage in the heart of [the] matter, assuming the control and leadership of what we now call evolution” (p. 294). He stated that “through human socialization, whose specific effect is to involute upon itself the whole bundle of reflexive scales and fibers of the earth, it is the very axis of the cosmic vortex of interiorization which is pursuing its course”</a:t>
            </a:r>
            <a:endParaRPr lang="hu-HU" sz="1100" dirty="0">
              <a:latin typeface="Times New Roman"/>
              <a:cs typeface="Times New Roman"/>
            </a:endParaRPr>
          </a:p>
          <a:p>
            <a:r>
              <a:rPr lang="en-US" sz="1000" dirty="0">
                <a:solidFill>
                  <a:schemeClr val="bg2">
                    <a:lumMod val="75000"/>
                  </a:schemeClr>
                </a:solidFill>
                <a:latin typeface="Times New Roman"/>
                <a:cs typeface="Times New Roman"/>
              </a:rPr>
              <a:t>(</a:t>
            </a:r>
            <a:r>
              <a:rPr lang="en-US" sz="1000" dirty="0">
                <a:solidFill>
                  <a:schemeClr val="bg2">
                    <a:lumMod val="75000"/>
                  </a:schemeClr>
                </a:solidFill>
                <a:latin typeface="Calibri"/>
                <a:ea typeface="Calibri"/>
                <a:cs typeface="Calibri"/>
              </a:rPr>
              <a:t>De Chardin, P. T. (2008). </a:t>
            </a:r>
            <a:r>
              <a:rPr lang="en-US" sz="1000" i="1" dirty="0">
                <a:solidFill>
                  <a:schemeClr val="bg2">
                    <a:lumMod val="75000"/>
                  </a:schemeClr>
                </a:solidFill>
                <a:latin typeface="Calibri"/>
                <a:ea typeface="Calibri"/>
                <a:cs typeface="Calibri"/>
              </a:rPr>
              <a:t>The phenomenon of man (B. Wall, Trans.)</a:t>
            </a:r>
            <a:r>
              <a:rPr lang="en-US" sz="1000" dirty="0">
                <a:solidFill>
                  <a:schemeClr val="bg2">
                    <a:lumMod val="75000"/>
                  </a:schemeClr>
                </a:solidFill>
                <a:latin typeface="Calibri"/>
                <a:ea typeface="Calibri"/>
                <a:cs typeface="Calibri"/>
              </a:rPr>
              <a:t>. Harper Perennial Modern Thought, </a:t>
            </a:r>
            <a:r>
              <a:rPr lang="en-US" sz="1000" dirty="0">
                <a:solidFill>
                  <a:schemeClr val="bg2">
                    <a:lumMod val="75000"/>
                  </a:schemeClr>
                </a:solidFill>
                <a:latin typeface="Times New Roman"/>
                <a:cs typeface="Times New Roman"/>
              </a:rPr>
              <a:t>p. 306)</a:t>
            </a:r>
            <a:r>
              <a:rPr lang="en-US" sz="1100" dirty="0">
                <a:solidFill>
                  <a:schemeClr val="bg2">
                    <a:lumMod val="75000"/>
                  </a:schemeClr>
                </a:solidFill>
                <a:latin typeface="Times New Roman"/>
                <a:cs typeface="Times New Roman"/>
              </a:rPr>
              <a:t>.</a:t>
            </a:r>
            <a:endParaRPr lang="hu-HU" dirty="0">
              <a:solidFill>
                <a:schemeClr val="bg2">
                  <a:lumMod val="75000"/>
                </a:schemeClr>
              </a:solidFill>
            </a:endParaRPr>
          </a:p>
        </p:txBody>
      </p:sp>
      <p:sp>
        <p:nvSpPr>
          <p:cNvPr id="9" name="Szövegdoboz 8">
            <a:extLst>
              <a:ext uri="{FF2B5EF4-FFF2-40B4-BE49-F238E27FC236}">
                <a16:creationId xmlns:a16="http://schemas.microsoft.com/office/drawing/2014/main" id="{FF0BCFB7-CCEF-B9BD-53DD-43CFF7F3B1E5}"/>
              </a:ext>
            </a:extLst>
          </p:cNvPr>
          <p:cNvSpPr txBox="1"/>
          <p:nvPr/>
        </p:nvSpPr>
        <p:spPr>
          <a:xfrm>
            <a:off x="866184" y="4406871"/>
            <a:ext cx="2743200" cy="261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hu-HU" sz="1100" err="1">
                <a:solidFill>
                  <a:schemeClr val="bg2">
                    <a:lumMod val="90000"/>
                  </a:schemeClr>
                </a:solidFill>
                <a:latin typeface="Times New Roman"/>
                <a:cs typeface="Times New Roman"/>
              </a:rPr>
              <a:t>Photos</a:t>
            </a:r>
            <a:r>
              <a:rPr lang="hu-HU" sz="1100" dirty="0">
                <a:solidFill>
                  <a:schemeClr val="bg2">
                    <a:lumMod val="90000"/>
                  </a:schemeClr>
                </a:solidFill>
                <a:latin typeface="Times New Roman"/>
                <a:cs typeface="Times New Roman"/>
              </a:rPr>
              <a:t>: Wikipedia.org</a:t>
            </a:r>
          </a:p>
        </p:txBody>
      </p:sp>
    </p:spTree>
    <p:extLst>
      <p:ext uri="{BB962C8B-B14F-4D97-AF65-F5344CB8AC3E}">
        <p14:creationId xmlns:p14="http://schemas.microsoft.com/office/powerpoint/2010/main" val="966472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FECA3A4B-25CC-E3CD-FADD-4F7777C6DD24}"/>
              </a:ext>
            </a:extLst>
          </p:cNvPr>
          <p:cNvSpPr>
            <a:spLocks noGrp="1"/>
          </p:cNvSpPr>
          <p:nvPr>
            <p:ph idx="1"/>
          </p:nvPr>
        </p:nvSpPr>
        <p:spPr>
          <a:xfrm>
            <a:off x="5494866" y="4939593"/>
            <a:ext cx="5557897" cy="1039813"/>
          </a:xfrm>
        </p:spPr>
        <p:txBody>
          <a:bodyPr vert="horz" lIns="91440" tIns="45720" rIns="91440" bIns="45720" rtlCol="0" anchor="t">
            <a:normAutofit fontScale="77500" lnSpcReduction="20000"/>
          </a:bodyPr>
          <a:lstStyle/>
          <a:p>
            <a:r>
              <a:rPr lang="en-US" sz="1800" b="1" i="1" dirty="0">
                <a:solidFill>
                  <a:srgbClr val="00000A"/>
                </a:solidFill>
                <a:latin typeface="Times New Roman"/>
                <a:ea typeface="Times New Roman" panose="02020603050405020304" pitchFamily="18" charset="0"/>
                <a:cs typeface="Times New Roman"/>
              </a:rPr>
              <a:t>Figure 2: </a:t>
            </a:r>
            <a:r>
              <a:rPr lang="en-US" sz="1800" i="1" dirty="0">
                <a:solidFill>
                  <a:srgbClr val="00000A"/>
                </a:solidFill>
                <a:effectLst/>
                <a:latin typeface="Times New Roman"/>
                <a:ea typeface="Times New Roman" panose="02020603050405020304" pitchFamily="18" charset="0"/>
                <a:cs typeface="Times New Roman"/>
              </a:rPr>
              <a:t>From the perspective of evolutionist theologians, a healthy life implies growth toward the spirit (Holy Spirit). Each correlation between a religious intervention and a health parameter can be considered an additional vector along the guiding axis of growth toward the transcendent/spiritual. R: religion; H: health; S: spirituality.</a:t>
            </a:r>
            <a:endParaRPr lang="hu-HU" sz="1800" dirty="0">
              <a:solidFill>
                <a:srgbClr val="00000A"/>
              </a:solidFill>
              <a:effectLst/>
              <a:latin typeface="Times New Roman"/>
              <a:ea typeface="Calibri" panose="020F0502020204030204" pitchFamily="34" charset="0"/>
              <a:cs typeface="Times New Roman"/>
            </a:endParaRPr>
          </a:p>
          <a:p>
            <a:endParaRPr lang="hu-HU"/>
          </a:p>
        </p:txBody>
      </p:sp>
      <p:pic>
        <p:nvPicPr>
          <p:cNvPr id="6" name="Picture 1700508764" descr="A képen szöveg, ég, hó, kép látható&#10;&#10;Automatikusan generált leírás">
            <a:extLst>
              <a:ext uri="{FF2B5EF4-FFF2-40B4-BE49-F238E27FC236}">
                <a16:creationId xmlns:a16="http://schemas.microsoft.com/office/drawing/2014/main" id="{32169FBA-CBFA-3CAD-9C91-87C6A01416D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7158682" y="1069329"/>
            <a:ext cx="1998980" cy="3416300"/>
          </a:xfrm>
          <a:prstGeom prst="rect">
            <a:avLst/>
          </a:prstGeom>
          <a:noFill/>
          <a:ln>
            <a:noFill/>
          </a:ln>
        </p:spPr>
      </p:pic>
      <p:pic>
        <p:nvPicPr>
          <p:cNvPr id="5" name="Kép 4" descr="A képen Emberi arc, személy, ruházat, szemüvegek látható&#10;&#10;Automatikusan generált leírás">
            <a:extLst>
              <a:ext uri="{FF2B5EF4-FFF2-40B4-BE49-F238E27FC236}">
                <a16:creationId xmlns:a16="http://schemas.microsoft.com/office/drawing/2014/main" id="{418633A2-5332-E44C-ADCF-7B1CF9568B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5761" y="366702"/>
            <a:ext cx="2502953" cy="1612764"/>
          </a:xfrm>
          <a:prstGeom prst="rect">
            <a:avLst/>
          </a:prstGeom>
        </p:spPr>
      </p:pic>
      <p:pic>
        <p:nvPicPr>
          <p:cNvPr id="8" name="Tartalom helye 8" descr="A képen Emberi arc, portré, ember, személy látható&#10;&#10;Automatikusan generált leírás">
            <a:extLst>
              <a:ext uri="{FF2B5EF4-FFF2-40B4-BE49-F238E27FC236}">
                <a16:creationId xmlns:a16="http://schemas.microsoft.com/office/drawing/2014/main" id="{33D80E87-6E51-0E9F-378C-A79B6AC3F0A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4149" y="2225741"/>
            <a:ext cx="1542354" cy="1937525"/>
          </a:xfrm>
          <a:prstGeom prst="rect">
            <a:avLst/>
          </a:prstGeom>
        </p:spPr>
      </p:pic>
      <p:sp>
        <p:nvSpPr>
          <p:cNvPr id="7" name="Cím 1">
            <a:extLst>
              <a:ext uri="{FF2B5EF4-FFF2-40B4-BE49-F238E27FC236}">
                <a16:creationId xmlns:a16="http://schemas.microsoft.com/office/drawing/2014/main" id="{54DDBEE9-3CDF-2E9F-DED0-89C29785EAC9}"/>
              </a:ext>
            </a:extLst>
          </p:cNvPr>
          <p:cNvSpPr txBox="1">
            <a:spLocks/>
          </p:cNvSpPr>
          <p:nvPr/>
        </p:nvSpPr>
        <p:spPr>
          <a:xfrm>
            <a:off x="4701150" y="-164558"/>
            <a:ext cx="3125639" cy="133994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hu-HU" dirty="0" err="1">
                <a:ea typeface="Calibri Light"/>
                <a:cs typeface="Calibri Light"/>
              </a:rPr>
              <a:t>Evolutionist</a:t>
            </a:r>
            <a:r>
              <a:rPr lang="hu-HU" dirty="0">
                <a:ea typeface="Calibri Light"/>
                <a:cs typeface="Calibri Light"/>
              </a:rPr>
              <a:t> </a:t>
            </a:r>
            <a:endParaRPr lang="hu-HU" dirty="0"/>
          </a:p>
        </p:txBody>
      </p:sp>
      <p:sp>
        <p:nvSpPr>
          <p:cNvPr id="4" name="Élőláb helye 1">
            <a:extLst>
              <a:ext uri="{FF2B5EF4-FFF2-40B4-BE49-F238E27FC236}">
                <a16:creationId xmlns:a16="http://schemas.microsoft.com/office/drawing/2014/main" id="{0F1FCBD6-2C43-A082-27A7-27244151AA64}"/>
              </a:ext>
            </a:extLst>
          </p:cNvPr>
          <p:cNvSpPr>
            <a:spLocks noGrp="1"/>
          </p:cNvSpPr>
          <p:nvPr/>
        </p:nvSpPr>
        <p:spPr>
          <a:xfrm>
            <a:off x="209786" y="6356350"/>
            <a:ext cx="10662354" cy="365125"/>
          </a:xfrm>
          <a:prstGeom prst="rect">
            <a:avLst/>
          </a:prstGeom>
        </p:spPr>
        <p:txBody>
          <a:bodyPr vert="horz" lIns="91440" tIns="45720" rIns="91440" bIns="45720" rtlCol="0" anchor="ctr"/>
          <a:lstStyle>
            <a:defPPr>
              <a:defRPr lang="hu-HU"/>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a:t>Béres A. (2023). Religion, Spirituality, and Health Revisited: Bringing Mainline Western Protestant Perspectives Back into the Discourse-Theology's "Seat at the Table". Journal of religion and health, 10.1007/s10943-023-01888-3. Advance online publication. https://doi.org/10.1007/s10943-023-01888-3​</a:t>
            </a:r>
          </a:p>
        </p:txBody>
      </p:sp>
      <p:sp>
        <p:nvSpPr>
          <p:cNvPr id="10" name="Szövegdoboz 9">
            <a:extLst>
              <a:ext uri="{FF2B5EF4-FFF2-40B4-BE49-F238E27FC236}">
                <a16:creationId xmlns:a16="http://schemas.microsoft.com/office/drawing/2014/main" id="{300D9CFD-AF9B-F4C1-7D46-642EABDEADD6}"/>
              </a:ext>
            </a:extLst>
          </p:cNvPr>
          <p:cNvSpPr txBox="1"/>
          <p:nvPr/>
        </p:nvSpPr>
        <p:spPr>
          <a:xfrm>
            <a:off x="2799062" y="2408944"/>
            <a:ext cx="2743200" cy="293926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dirty="0">
                <a:latin typeface="Times New Roman"/>
                <a:cs typeface="Times New Roman"/>
              </a:rPr>
              <a:t>Teilhard de Chardin (2008), “as early as in St. Paul and St. John we read that to create, to fulfill and to purify the world is, for God, to unify it by uniting it organically with himself” (pp. 293–294). God is “from this point of vantage in the heart of [the] matter, assuming the control and leadership of what we now call evolution” (p. 294). He stated that “through human socialization, whose specific effect is to involute upon itself the whole bundle of reflexive scales and fibers of the earth, it is the very axis of the cosmic vortex of interiorization which is pursuing its course”</a:t>
            </a:r>
            <a:endParaRPr lang="hu-HU" sz="1100" dirty="0">
              <a:latin typeface="Times New Roman"/>
              <a:cs typeface="Times New Roman"/>
            </a:endParaRPr>
          </a:p>
          <a:p>
            <a:r>
              <a:rPr lang="en-US" sz="1000" dirty="0">
                <a:solidFill>
                  <a:schemeClr val="bg2">
                    <a:lumMod val="75000"/>
                  </a:schemeClr>
                </a:solidFill>
                <a:latin typeface="Times New Roman"/>
                <a:cs typeface="Times New Roman"/>
              </a:rPr>
              <a:t>(</a:t>
            </a:r>
            <a:r>
              <a:rPr lang="en-US" sz="1000" dirty="0">
                <a:solidFill>
                  <a:schemeClr val="bg2">
                    <a:lumMod val="75000"/>
                  </a:schemeClr>
                </a:solidFill>
                <a:latin typeface="Calibri"/>
                <a:ea typeface="Calibri"/>
                <a:cs typeface="Calibri"/>
              </a:rPr>
              <a:t>De Chardin, P. T. (2008). </a:t>
            </a:r>
            <a:r>
              <a:rPr lang="en-US" sz="1000" i="1" dirty="0">
                <a:solidFill>
                  <a:schemeClr val="bg2">
                    <a:lumMod val="75000"/>
                  </a:schemeClr>
                </a:solidFill>
                <a:latin typeface="Calibri"/>
                <a:ea typeface="Calibri"/>
                <a:cs typeface="Calibri"/>
              </a:rPr>
              <a:t>The phenomenon of man (B. Wall, Trans.)</a:t>
            </a:r>
            <a:r>
              <a:rPr lang="en-US" sz="1000" dirty="0">
                <a:solidFill>
                  <a:schemeClr val="bg2">
                    <a:lumMod val="75000"/>
                  </a:schemeClr>
                </a:solidFill>
                <a:latin typeface="Calibri"/>
                <a:ea typeface="Calibri"/>
                <a:cs typeface="Calibri"/>
              </a:rPr>
              <a:t>. Harper Perennial Modern Thought, </a:t>
            </a:r>
            <a:r>
              <a:rPr lang="en-US" sz="1000" dirty="0">
                <a:solidFill>
                  <a:schemeClr val="bg2">
                    <a:lumMod val="75000"/>
                  </a:schemeClr>
                </a:solidFill>
                <a:latin typeface="Times New Roman"/>
                <a:cs typeface="Times New Roman"/>
              </a:rPr>
              <a:t>p. 306)</a:t>
            </a:r>
            <a:r>
              <a:rPr lang="en-US" sz="1100" dirty="0">
                <a:solidFill>
                  <a:schemeClr val="bg2">
                    <a:lumMod val="75000"/>
                  </a:schemeClr>
                </a:solidFill>
                <a:latin typeface="Times New Roman"/>
                <a:cs typeface="Times New Roman"/>
              </a:rPr>
              <a:t>.</a:t>
            </a:r>
            <a:endParaRPr lang="hu-HU" dirty="0">
              <a:solidFill>
                <a:schemeClr val="bg2">
                  <a:lumMod val="75000"/>
                </a:schemeClr>
              </a:solidFill>
            </a:endParaRPr>
          </a:p>
        </p:txBody>
      </p:sp>
      <p:sp>
        <p:nvSpPr>
          <p:cNvPr id="9" name="Szövegdoboz 8">
            <a:extLst>
              <a:ext uri="{FF2B5EF4-FFF2-40B4-BE49-F238E27FC236}">
                <a16:creationId xmlns:a16="http://schemas.microsoft.com/office/drawing/2014/main" id="{FF0BCFB7-CCEF-B9BD-53DD-43CFF7F3B1E5}"/>
              </a:ext>
            </a:extLst>
          </p:cNvPr>
          <p:cNvSpPr txBox="1"/>
          <p:nvPr/>
        </p:nvSpPr>
        <p:spPr>
          <a:xfrm>
            <a:off x="866184" y="4406871"/>
            <a:ext cx="2743200" cy="261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hu-HU" sz="1100" err="1">
                <a:solidFill>
                  <a:schemeClr val="bg2">
                    <a:lumMod val="90000"/>
                  </a:schemeClr>
                </a:solidFill>
                <a:latin typeface="Times New Roman"/>
                <a:cs typeface="Times New Roman"/>
              </a:rPr>
              <a:t>Photos</a:t>
            </a:r>
            <a:r>
              <a:rPr lang="hu-HU" sz="1100" dirty="0">
                <a:solidFill>
                  <a:schemeClr val="bg2">
                    <a:lumMod val="90000"/>
                  </a:schemeClr>
                </a:solidFill>
                <a:latin typeface="Times New Roman"/>
                <a:cs typeface="Times New Roman"/>
              </a:rPr>
              <a:t>: Wikipedia.org</a:t>
            </a:r>
          </a:p>
        </p:txBody>
      </p:sp>
      <p:sp>
        <p:nvSpPr>
          <p:cNvPr id="11" name="Beszédbuborék: lekerekített sarkú téglalap 10">
            <a:extLst>
              <a:ext uri="{FF2B5EF4-FFF2-40B4-BE49-F238E27FC236}">
                <a16:creationId xmlns:a16="http://schemas.microsoft.com/office/drawing/2014/main" id="{529A8AA1-4E73-96EB-8151-80C2D07A8039}"/>
              </a:ext>
            </a:extLst>
          </p:cNvPr>
          <p:cNvSpPr/>
          <p:nvPr/>
        </p:nvSpPr>
        <p:spPr>
          <a:xfrm>
            <a:off x="9332230" y="366702"/>
            <a:ext cx="2706897" cy="2650998"/>
          </a:xfrm>
          <a:prstGeom prst="wedgeRoundRectCallout">
            <a:avLst>
              <a:gd name="adj1" fmla="val -59826"/>
              <a:gd name="adj2" fmla="val -6833"/>
              <a:gd name="adj3" fmla="val 16667"/>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dirty="0">
                <a:solidFill>
                  <a:srgbClr val="000000"/>
                </a:solidFill>
                <a:latin typeface="Times New Roman"/>
                <a:ea typeface="Times New Roman" panose="02020603050405020304" pitchFamily="18" charset="0"/>
                <a:cs typeface="Times New Roman"/>
              </a:rPr>
              <a:t>From evolutionist theologians’ point </a:t>
            </a:r>
            <a:r>
              <a:rPr lang="en-US" sz="1400" dirty="0">
                <a:solidFill>
                  <a:srgbClr val="000000"/>
                </a:solidFill>
                <a:effectLst/>
                <a:latin typeface="Times New Roman"/>
                <a:ea typeface="Times New Roman" panose="02020603050405020304" pitchFamily="18" charset="0"/>
                <a:cs typeface="Times New Roman"/>
              </a:rPr>
              <a:t>of </a:t>
            </a:r>
            <a:r>
              <a:rPr lang="en-US" sz="1400" dirty="0">
                <a:solidFill>
                  <a:srgbClr val="000000"/>
                </a:solidFill>
                <a:latin typeface="Times New Roman"/>
                <a:ea typeface="Times New Roman" panose="02020603050405020304" pitchFamily="18" charset="0"/>
                <a:cs typeface="Times New Roman"/>
              </a:rPr>
              <a:t>view</a:t>
            </a:r>
            <a:r>
              <a:rPr lang="en-US" sz="1400" dirty="0">
                <a:solidFill>
                  <a:srgbClr val="000000"/>
                </a:solidFill>
                <a:effectLst/>
                <a:latin typeface="Times New Roman"/>
                <a:ea typeface="Times New Roman" panose="02020603050405020304" pitchFamily="18" charset="0"/>
                <a:cs typeface="Times New Roman"/>
              </a:rPr>
              <a:t>, the </a:t>
            </a:r>
            <a:r>
              <a:rPr lang="en-US" sz="1400" dirty="0">
                <a:solidFill>
                  <a:srgbClr val="000000"/>
                </a:solidFill>
                <a:latin typeface="Times New Roman"/>
                <a:ea typeface="Times New Roman" panose="02020603050405020304" pitchFamily="18" charset="0"/>
                <a:cs typeface="Times New Roman"/>
              </a:rPr>
              <a:t>effect </a:t>
            </a:r>
            <a:r>
              <a:rPr lang="en-US" sz="1400" dirty="0">
                <a:solidFill>
                  <a:srgbClr val="000000"/>
                </a:solidFill>
                <a:effectLst/>
                <a:latin typeface="Times New Roman"/>
                <a:ea typeface="Times New Roman" panose="02020603050405020304" pitchFamily="18" charset="0"/>
                <a:cs typeface="Times New Roman"/>
              </a:rPr>
              <a:t>of </a:t>
            </a:r>
            <a:r>
              <a:rPr lang="en-US" sz="1400" dirty="0">
                <a:solidFill>
                  <a:srgbClr val="000000"/>
                </a:solidFill>
                <a:latin typeface="Times New Roman"/>
                <a:ea typeface="Times New Roman" panose="02020603050405020304" pitchFamily="18" charset="0"/>
                <a:cs typeface="Times New Roman"/>
              </a:rPr>
              <a:t>religion on health is </a:t>
            </a:r>
            <a:r>
              <a:rPr lang="en-US" sz="1400" dirty="0">
                <a:solidFill>
                  <a:schemeClr val="accent2"/>
                </a:solidFill>
                <a:latin typeface="Times New Roman"/>
                <a:ea typeface="Times New Roman" panose="02020603050405020304" pitchFamily="18" charset="0"/>
                <a:cs typeface="Times New Roman"/>
              </a:rPr>
              <a:t>measurable, reproducible,</a:t>
            </a:r>
            <a:r>
              <a:rPr lang="en-US" sz="1400" dirty="0">
                <a:solidFill>
                  <a:srgbClr val="000000"/>
                </a:solidFill>
                <a:latin typeface="Times New Roman"/>
                <a:ea typeface="Times New Roman" panose="02020603050405020304" pitchFamily="18" charset="0"/>
                <a:cs typeface="Times New Roman"/>
              </a:rPr>
              <a:t> and positive </a:t>
            </a:r>
            <a:r>
              <a:rPr lang="en-US" sz="1400" dirty="0">
                <a:solidFill>
                  <a:schemeClr val="accent2"/>
                </a:solidFill>
                <a:latin typeface="Times New Roman"/>
                <a:ea typeface="Times New Roman" panose="02020603050405020304" pitchFamily="18" charset="0"/>
                <a:cs typeface="Times New Roman"/>
              </a:rPr>
              <a:t>because, ultimately, God’s intention</a:t>
            </a:r>
            <a:r>
              <a:rPr lang="en-US" sz="1400" dirty="0">
                <a:solidFill>
                  <a:srgbClr val="000000"/>
                </a:solidFill>
                <a:latin typeface="Times New Roman"/>
                <a:ea typeface="Times New Roman" panose="02020603050405020304" pitchFamily="18" charset="0"/>
                <a:cs typeface="Times New Roman"/>
              </a:rPr>
              <a:t> with humankind is to attract humans to Himself and to endow them with a full life </a:t>
            </a:r>
            <a:r>
              <a:rPr lang="en-US" sz="1400" dirty="0">
                <a:solidFill>
                  <a:srgbClr val="000000"/>
                </a:solidFill>
                <a:effectLst/>
                <a:latin typeface="Times New Roman"/>
                <a:ea typeface="Times New Roman" panose="02020603050405020304" pitchFamily="18" charset="0"/>
                <a:cs typeface="Times New Roman"/>
              </a:rPr>
              <a:t>in </a:t>
            </a:r>
            <a:r>
              <a:rPr lang="en-US" sz="1400" dirty="0">
                <a:solidFill>
                  <a:srgbClr val="000000"/>
                </a:solidFill>
                <a:latin typeface="Times New Roman"/>
                <a:ea typeface="Times New Roman" panose="02020603050405020304" pitchFamily="18" charset="0"/>
                <a:cs typeface="Times New Roman"/>
              </a:rPr>
              <a:t>health</a:t>
            </a:r>
            <a:r>
              <a:rPr lang="en-US" sz="1400" dirty="0">
                <a:solidFill>
                  <a:srgbClr val="000000"/>
                </a:solidFill>
                <a:effectLst/>
                <a:latin typeface="Times New Roman"/>
                <a:ea typeface="Times New Roman" panose="02020603050405020304" pitchFamily="18" charset="0"/>
                <a:cs typeface="Times New Roman"/>
              </a:rPr>
              <a:t>.</a:t>
            </a:r>
            <a:endParaRPr lang="hu-HU" dirty="0"/>
          </a:p>
        </p:txBody>
      </p:sp>
    </p:spTree>
    <p:extLst>
      <p:ext uri="{BB962C8B-B14F-4D97-AF65-F5344CB8AC3E}">
        <p14:creationId xmlns:p14="http://schemas.microsoft.com/office/powerpoint/2010/main" val="28214499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Tartalom helye 4" descr="A képen Emberi arc, fekete-fehér, személy, portré látható&#10;&#10;Automatikusan generált leírás">
            <a:extLst>
              <a:ext uri="{FF2B5EF4-FFF2-40B4-BE49-F238E27FC236}">
                <a16:creationId xmlns:a16="http://schemas.microsoft.com/office/drawing/2014/main" id="{8CA99451-948F-A648-CE96-B033E20DE9F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665" y="362047"/>
            <a:ext cx="1974696" cy="2604275"/>
          </a:xfrm>
        </p:spPr>
      </p:pic>
      <p:sp>
        <p:nvSpPr>
          <p:cNvPr id="3" name="Szövegdoboz 2">
            <a:extLst>
              <a:ext uri="{FF2B5EF4-FFF2-40B4-BE49-F238E27FC236}">
                <a16:creationId xmlns:a16="http://schemas.microsoft.com/office/drawing/2014/main" id="{66384508-0154-0569-C594-101FD83CDC49}"/>
              </a:ext>
            </a:extLst>
          </p:cNvPr>
          <p:cNvSpPr txBox="1"/>
          <p:nvPr/>
        </p:nvSpPr>
        <p:spPr>
          <a:xfrm>
            <a:off x="3045522" y="1105711"/>
            <a:ext cx="2743200" cy="127727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dirty="0">
                <a:latin typeface="Times New Roman"/>
                <a:cs typeface="Times New Roman"/>
              </a:rPr>
              <a:t>“In using the method of correlation, systematic theology proceeds in the following way: It analyzes the human situation out of which existential questions arise, and it demonstrates that the symbols used in the Christian message are the answers to these questions” (Tillich, 1951, p. 62)</a:t>
            </a:r>
            <a:endParaRPr lang="en-US" sz="1100" dirty="0"/>
          </a:p>
        </p:txBody>
      </p:sp>
      <p:sp>
        <p:nvSpPr>
          <p:cNvPr id="4" name="Szövegdoboz 3">
            <a:extLst>
              <a:ext uri="{FF2B5EF4-FFF2-40B4-BE49-F238E27FC236}">
                <a16:creationId xmlns:a16="http://schemas.microsoft.com/office/drawing/2014/main" id="{5AE3F33A-80C1-1BEC-7CD1-E8CA48240236}"/>
              </a:ext>
            </a:extLst>
          </p:cNvPr>
          <p:cNvSpPr txBox="1"/>
          <p:nvPr/>
        </p:nvSpPr>
        <p:spPr>
          <a:xfrm>
            <a:off x="6311532" y="912778"/>
            <a:ext cx="5438077" cy="33239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dirty="0">
                <a:solidFill>
                  <a:srgbClr val="00000A"/>
                </a:solidFill>
                <a:latin typeface="Times New Roman"/>
              </a:rPr>
              <a:t>Tillich (1981) writes, “the healing of the spirit is not possible by good will, because the good will is just that which needs healing. In order to be healed the spirit must be grasped by something which transcends it, which is not strange to it, but within which is the fulfillment of its potentialities. It is called ‘Spirit’ (with a capital </a:t>
            </a:r>
            <a:r>
              <a:rPr lang="en-US" sz="1400" i="1" dirty="0">
                <a:solidFill>
                  <a:srgbClr val="00000A"/>
                </a:solidFill>
                <a:latin typeface="Times New Roman"/>
              </a:rPr>
              <a:t>S</a:t>
            </a:r>
            <a:r>
              <a:rPr lang="en-US" sz="1400" dirty="0">
                <a:solidFill>
                  <a:srgbClr val="00000A"/>
                </a:solidFill>
                <a:latin typeface="Times New Roman"/>
              </a:rPr>
              <a:t>). Spirit is </a:t>
            </a:r>
            <a:r>
              <a:rPr lang="en-US" sz="1400" dirty="0">
                <a:latin typeface="Times New Roman"/>
              </a:rPr>
              <a:t>…</a:t>
            </a:r>
            <a:r>
              <a:rPr lang="en-US" sz="1400" dirty="0">
                <a:solidFill>
                  <a:srgbClr val="00000A"/>
                </a:solidFill>
                <a:latin typeface="Times New Roman"/>
              </a:rPr>
              <a:t> the ground of our being and meaning” and </a:t>
            </a:r>
            <a:r>
              <a:rPr lang="en-US" sz="1400" dirty="0">
                <a:latin typeface="Times New Roman"/>
              </a:rPr>
              <a:t>“[t]</a:t>
            </a:r>
            <a:r>
              <a:rPr lang="en-US" sz="1400" dirty="0">
                <a:solidFill>
                  <a:srgbClr val="00000A"/>
                </a:solidFill>
                <a:latin typeface="Times New Roman"/>
              </a:rPr>
              <a:t>his is the intention of religion, but it is not identical with religion. For as a function of the human spirit and as a realm of human activities, religion also stands under the dialectics of all life and under its ambiguities” (p. 57). In line with the above, </a:t>
            </a:r>
            <a:r>
              <a:rPr lang="en-US" sz="1400" dirty="0">
                <a:latin typeface="Times New Roman"/>
              </a:rPr>
              <a:t>“[r]</a:t>
            </a:r>
            <a:r>
              <a:rPr lang="en-US" sz="1400" err="1">
                <a:solidFill>
                  <a:srgbClr val="00000A"/>
                </a:solidFill>
                <a:latin typeface="Times New Roman"/>
              </a:rPr>
              <a:t>eligious</a:t>
            </a:r>
            <a:r>
              <a:rPr lang="en-US" sz="1400" dirty="0">
                <a:solidFill>
                  <a:srgbClr val="00000A"/>
                </a:solidFill>
                <a:latin typeface="Times New Roman"/>
              </a:rPr>
              <a:t> health is the state of being grasped by the Spirit, namely the divine presence, enabling us to transcend our religion and to return to it in the same experience,” while</a:t>
            </a:r>
            <a:r>
              <a:rPr lang="en-US" sz="1400" dirty="0">
                <a:latin typeface="Times New Roman"/>
              </a:rPr>
              <a:t> “[u]</a:t>
            </a:r>
            <a:r>
              <a:rPr lang="en-US" sz="1400" err="1">
                <a:solidFill>
                  <a:srgbClr val="00000A"/>
                </a:solidFill>
                <a:latin typeface="Times New Roman"/>
              </a:rPr>
              <a:t>nhealthy</a:t>
            </a:r>
            <a:r>
              <a:rPr lang="en-US" sz="1400" dirty="0">
                <a:solidFill>
                  <a:srgbClr val="00000A"/>
                </a:solidFill>
                <a:latin typeface="Times New Roman"/>
              </a:rPr>
              <a:t> religion is the state of being enslaved—socially or personally—by a concrete religious system, producing bigotry, fanaticism, inordinate self-destructive ecstasy, dogmatism, ritualism” (p. 57).</a:t>
            </a:r>
            <a:endParaRPr lang="hu-HU" sz="1400" dirty="0"/>
          </a:p>
        </p:txBody>
      </p:sp>
      <p:sp>
        <p:nvSpPr>
          <p:cNvPr id="6" name="Szövegdoboz 5">
            <a:extLst>
              <a:ext uri="{FF2B5EF4-FFF2-40B4-BE49-F238E27FC236}">
                <a16:creationId xmlns:a16="http://schemas.microsoft.com/office/drawing/2014/main" id="{02604B02-3A88-C9C6-D571-49A4EAD565ED}"/>
              </a:ext>
            </a:extLst>
          </p:cNvPr>
          <p:cNvSpPr txBox="1"/>
          <p:nvPr/>
        </p:nvSpPr>
        <p:spPr>
          <a:xfrm>
            <a:off x="841828" y="3260877"/>
            <a:ext cx="2743200" cy="93871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a:latin typeface="Times New Roman"/>
              </a:rPr>
              <a:t>“Faith is not an opinion but a state. It is the state of being grasped by the power of being, which transcends everything that is, and in which everything that is, participates” (Tillich, 1980, p. 173). </a:t>
            </a:r>
            <a:r>
              <a:rPr lang="hu-HU" sz="1100">
                <a:latin typeface="Times New Roman"/>
                <a:cs typeface="Times New Roman"/>
              </a:rPr>
              <a:t> </a:t>
            </a:r>
            <a:endParaRPr lang="hu-HU"/>
          </a:p>
        </p:txBody>
      </p:sp>
      <p:sp>
        <p:nvSpPr>
          <p:cNvPr id="7" name="Szövegdoboz 6">
            <a:extLst>
              <a:ext uri="{FF2B5EF4-FFF2-40B4-BE49-F238E27FC236}">
                <a16:creationId xmlns:a16="http://schemas.microsoft.com/office/drawing/2014/main" id="{B6C1D9B0-BA7A-42AC-1342-4C9B40DDFE34}"/>
              </a:ext>
            </a:extLst>
          </p:cNvPr>
          <p:cNvSpPr txBox="1"/>
          <p:nvPr/>
        </p:nvSpPr>
        <p:spPr>
          <a:xfrm>
            <a:off x="484578" y="4196192"/>
            <a:ext cx="6141961" cy="203132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atin typeface="Times New Roman"/>
                <a:cs typeface="Times New Roman"/>
              </a:rPr>
              <a:t>The “courage to be” cannot be conceived of without the “courage to die.” That is to say, the courage to be involves accepting “oneself in spite of being unacceptable” (Tillich, 1980, p. 164) and “is rooted in a God who appears when God has disappeared in the anxiety of doubt” (p. 190). In this context “doubt is not the opposite of faith; it is one element of faith” (Tillich, 1957, p. 116)</a:t>
            </a:r>
            <a:endParaRPr lang="en-US"/>
          </a:p>
        </p:txBody>
      </p:sp>
      <p:sp>
        <p:nvSpPr>
          <p:cNvPr id="8" name="Szövegdoboz 7">
            <a:extLst>
              <a:ext uri="{FF2B5EF4-FFF2-40B4-BE49-F238E27FC236}">
                <a16:creationId xmlns:a16="http://schemas.microsoft.com/office/drawing/2014/main" id="{533AC46D-6F8D-FD00-EF18-210057306D50}"/>
              </a:ext>
            </a:extLst>
          </p:cNvPr>
          <p:cNvSpPr txBox="1"/>
          <p:nvPr/>
        </p:nvSpPr>
        <p:spPr>
          <a:xfrm>
            <a:off x="7775940" y="4399746"/>
            <a:ext cx="2743200" cy="161582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a:solidFill>
                  <a:srgbClr val="00000A"/>
                </a:solidFill>
                <a:latin typeface="Times New Roman"/>
              </a:rPr>
              <a:t>“The concept of health cannot be defined without its relation to its opposite—disease. </a:t>
            </a:r>
            <a:r>
              <a:rPr lang="en-US" sz="1100">
                <a:latin typeface="Times New Roman"/>
              </a:rPr>
              <a:t>… </a:t>
            </a:r>
            <a:r>
              <a:rPr lang="en-US" sz="1100">
                <a:solidFill>
                  <a:srgbClr val="00000A"/>
                </a:solidFill>
                <a:latin typeface="Times New Roman"/>
              </a:rPr>
              <a:t>In reality, health is not health without the essential possibility and the existential reality of disease. In this sense, health is disease conquered, as eternally the positive is positive by conquering the negative. This is the deepest theological significance of medicine” (Tillich, 1981, p. 60).</a:t>
            </a:r>
            <a:r>
              <a:rPr lang="hu-HU" sz="1100">
                <a:solidFill>
                  <a:srgbClr val="00000A"/>
                </a:solidFill>
                <a:latin typeface="Times New Roman"/>
                <a:cs typeface="Times New Roman"/>
              </a:rPr>
              <a:t> </a:t>
            </a:r>
            <a:endParaRPr lang="hu-HU"/>
          </a:p>
        </p:txBody>
      </p:sp>
      <p:sp>
        <p:nvSpPr>
          <p:cNvPr id="10" name="Cím 1">
            <a:extLst>
              <a:ext uri="{FF2B5EF4-FFF2-40B4-BE49-F238E27FC236}">
                <a16:creationId xmlns:a16="http://schemas.microsoft.com/office/drawing/2014/main" id="{1A2DBCC0-8269-D91A-C7B5-9284B5D62113}"/>
              </a:ext>
            </a:extLst>
          </p:cNvPr>
          <p:cNvSpPr>
            <a:spLocks noGrp="1"/>
          </p:cNvSpPr>
          <p:nvPr>
            <p:ph type="title"/>
          </p:nvPr>
        </p:nvSpPr>
        <p:spPr>
          <a:xfrm>
            <a:off x="4413077" y="-136680"/>
            <a:ext cx="3571337" cy="1339940"/>
          </a:xfrm>
        </p:spPr>
        <p:txBody>
          <a:bodyPr/>
          <a:lstStyle/>
          <a:p>
            <a:r>
              <a:rPr lang="hu-HU" dirty="0" err="1">
                <a:ea typeface="Calibri Light"/>
                <a:cs typeface="Calibri Light"/>
              </a:rPr>
              <a:t>Correlationist</a:t>
            </a:r>
            <a:endParaRPr lang="hu-HU" dirty="0" err="1"/>
          </a:p>
        </p:txBody>
      </p:sp>
      <p:sp>
        <p:nvSpPr>
          <p:cNvPr id="9" name="Élőláb helye 1">
            <a:extLst>
              <a:ext uri="{FF2B5EF4-FFF2-40B4-BE49-F238E27FC236}">
                <a16:creationId xmlns:a16="http://schemas.microsoft.com/office/drawing/2014/main" id="{0F1FCBD6-2C43-A082-27A7-27244151AA64}"/>
              </a:ext>
            </a:extLst>
          </p:cNvPr>
          <p:cNvSpPr>
            <a:spLocks noGrp="1"/>
          </p:cNvSpPr>
          <p:nvPr/>
        </p:nvSpPr>
        <p:spPr>
          <a:xfrm>
            <a:off x="209786" y="6356350"/>
            <a:ext cx="10662354" cy="365125"/>
          </a:xfrm>
          <a:prstGeom prst="rect">
            <a:avLst/>
          </a:prstGeom>
        </p:spPr>
        <p:txBody>
          <a:bodyPr vert="horz" lIns="91440" tIns="45720" rIns="91440" bIns="45720" rtlCol="0" anchor="ctr"/>
          <a:lstStyle>
            <a:defPPr>
              <a:defRPr lang="hu-HU"/>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a:t>Béres A. (2023). Religion, Spirituality, and Health Revisited: Bringing Mainline Western Protestant Perspectives Back into the Discourse-Theology's "Seat at the Table". Journal of religion and health, 10.1007/s10943-023-01888-3. Advance online publication. https://doi.org/10.1007/s10943-023-01888-3​</a:t>
            </a:r>
          </a:p>
        </p:txBody>
      </p:sp>
      <p:sp>
        <p:nvSpPr>
          <p:cNvPr id="11" name="Szövegdoboz 10">
            <a:extLst>
              <a:ext uri="{FF2B5EF4-FFF2-40B4-BE49-F238E27FC236}">
                <a16:creationId xmlns:a16="http://schemas.microsoft.com/office/drawing/2014/main" id="{DA83E072-57EA-90AB-85B9-FDDF70F518AD}"/>
              </a:ext>
            </a:extLst>
          </p:cNvPr>
          <p:cNvSpPr txBox="1"/>
          <p:nvPr/>
        </p:nvSpPr>
        <p:spPr>
          <a:xfrm>
            <a:off x="838306" y="3050139"/>
            <a:ext cx="2743200" cy="261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hu-HU" sz="1100" dirty="0">
                <a:solidFill>
                  <a:schemeClr val="bg2">
                    <a:lumMod val="90000"/>
                  </a:schemeClr>
                </a:solidFill>
                <a:latin typeface="Times New Roman"/>
                <a:cs typeface="Times New Roman"/>
              </a:rPr>
              <a:t>Photo: Wikipedia.org</a:t>
            </a:r>
          </a:p>
        </p:txBody>
      </p:sp>
      <p:sp>
        <p:nvSpPr>
          <p:cNvPr id="2" name="Szövegdoboz 1">
            <a:extLst>
              <a:ext uri="{FF2B5EF4-FFF2-40B4-BE49-F238E27FC236}">
                <a16:creationId xmlns:a16="http://schemas.microsoft.com/office/drawing/2014/main" id="{E2366F5D-25DB-7DB5-E07A-C89E60A8B4D5}"/>
              </a:ext>
            </a:extLst>
          </p:cNvPr>
          <p:cNvSpPr txBox="1"/>
          <p:nvPr/>
        </p:nvSpPr>
        <p:spPr>
          <a:xfrm>
            <a:off x="3412379" y="2594797"/>
            <a:ext cx="3087029"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hu-HU" sz="800" err="1">
                <a:solidFill>
                  <a:schemeClr val="bg2">
                    <a:lumMod val="75000"/>
                  </a:schemeClr>
                </a:solidFill>
                <a:ea typeface="+mn-lt"/>
                <a:cs typeface="+mn-lt"/>
              </a:rPr>
              <a:t>Tillich</a:t>
            </a:r>
            <a:r>
              <a:rPr lang="hu-HU" sz="800" dirty="0">
                <a:solidFill>
                  <a:schemeClr val="bg2">
                    <a:lumMod val="75000"/>
                  </a:schemeClr>
                </a:solidFill>
                <a:ea typeface="+mn-lt"/>
                <a:cs typeface="+mn-lt"/>
              </a:rPr>
              <a:t>, P. (1951). </a:t>
            </a:r>
            <a:r>
              <a:rPr lang="hu-HU" sz="800" i="1" err="1">
                <a:solidFill>
                  <a:schemeClr val="bg2">
                    <a:lumMod val="75000"/>
                  </a:schemeClr>
                </a:solidFill>
                <a:ea typeface="+mn-lt"/>
                <a:cs typeface="+mn-lt"/>
              </a:rPr>
              <a:t>Systematic</a:t>
            </a:r>
            <a:r>
              <a:rPr lang="hu-HU" sz="800" i="1" dirty="0">
                <a:solidFill>
                  <a:schemeClr val="bg2">
                    <a:lumMod val="75000"/>
                  </a:schemeClr>
                </a:solidFill>
                <a:ea typeface="+mn-lt"/>
                <a:cs typeface="+mn-lt"/>
              </a:rPr>
              <a:t> </a:t>
            </a:r>
            <a:r>
              <a:rPr lang="hu-HU" sz="800" i="1" err="1">
                <a:solidFill>
                  <a:schemeClr val="bg2">
                    <a:lumMod val="75000"/>
                  </a:schemeClr>
                </a:solidFill>
                <a:ea typeface="+mn-lt"/>
                <a:cs typeface="+mn-lt"/>
              </a:rPr>
              <a:t>theology</a:t>
            </a:r>
            <a:r>
              <a:rPr lang="hu-HU" sz="800" i="1" dirty="0">
                <a:solidFill>
                  <a:schemeClr val="bg2">
                    <a:lumMod val="75000"/>
                  </a:schemeClr>
                </a:solidFill>
                <a:ea typeface="+mn-lt"/>
                <a:cs typeface="+mn-lt"/>
              </a:rPr>
              <a:t> I</a:t>
            </a:r>
            <a:r>
              <a:rPr lang="hu-HU" sz="800" dirty="0">
                <a:solidFill>
                  <a:schemeClr val="bg2">
                    <a:lumMod val="75000"/>
                  </a:schemeClr>
                </a:solidFill>
                <a:ea typeface="+mn-lt"/>
                <a:cs typeface="+mn-lt"/>
              </a:rPr>
              <a:t>. University of Chicago Press.</a:t>
            </a:r>
          </a:p>
          <a:p>
            <a:r>
              <a:rPr lang="hu-HU" sz="800" err="1">
                <a:solidFill>
                  <a:schemeClr val="bg2">
                    <a:lumMod val="75000"/>
                  </a:schemeClr>
                </a:solidFill>
                <a:ea typeface="+mn-lt"/>
                <a:cs typeface="+mn-lt"/>
              </a:rPr>
              <a:t>Tillich</a:t>
            </a:r>
            <a:r>
              <a:rPr lang="hu-HU" sz="800" dirty="0">
                <a:solidFill>
                  <a:schemeClr val="bg2">
                    <a:lumMod val="75000"/>
                  </a:schemeClr>
                </a:solidFill>
                <a:ea typeface="+mn-lt"/>
                <a:cs typeface="+mn-lt"/>
              </a:rPr>
              <a:t>, P. (1957). </a:t>
            </a:r>
            <a:r>
              <a:rPr lang="hu-HU" sz="800" i="1" err="1">
                <a:solidFill>
                  <a:schemeClr val="bg2">
                    <a:lumMod val="75000"/>
                  </a:schemeClr>
                </a:solidFill>
                <a:ea typeface="+mn-lt"/>
                <a:cs typeface="+mn-lt"/>
              </a:rPr>
              <a:t>Systematic</a:t>
            </a:r>
            <a:r>
              <a:rPr lang="hu-HU" sz="800" i="1" dirty="0">
                <a:solidFill>
                  <a:schemeClr val="bg2">
                    <a:lumMod val="75000"/>
                  </a:schemeClr>
                </a:solidFill>
                <a:ea typeface="+mn-lt"/>
                <a:cs typeface="+mn-lt"/>
              </a:rPr>
              <a:t> </a:t>
            </a:r>
            <a:r>
              <a:rPr lang="hu-HU" sz="800" i="1" err="1">
                <a:solidFill>
                  <a:schemeClr val="bg2">
                    <a:lumMod val="75000"/>
                  </a:schemeClr>
                </a:solidFill>
                <a:ea typeface="+mn-lt"/>
                <a:cs typeface="+mn-lt"/>
              </a:rPr>
              <a:t>theology</a:t>
            </a:r>
            <a:r>
              <a:rPr lang="hu-HU" sz="800" i="1" dirty="0">
                <a:solidFill>
                  <a:schemeClr val="bg2">
                    <a:lumMod val="75000"/>
                  </a:schemeClr>
                </a:solidFill>
                <a:ea typeface="+mn-lt"/>
                <a:cs typeface="+mn-lt"/>
              </a:rPr>
              <a:t> II</a:t>
            </a:r>
            <a:r>
              <a:rPr lang="hu-HU" sz="800" dirty="0">
                <a:solidFill>
                  <a:schemeClr val="bg2">
                    <a:lumMod val="75000"/>
                  </a:schemeClr>
                </a:solidFill>
                <a:ea typeface="+mn-lt"/>
                <a:cs typeface="+mn-lt"/>
              </a:rPr>
              <a:t>. University of Chicago Press.</a:t>
            </a:r>
          </a:p>
          <a:p>
            <a:r>
              <a:rPr lang="hu-HU" sz="800" err="1">
                <a:solidFill>
                  <a:schemeClr val="bg2">
                    <a:lumMod val="75000"/>
                  </a:schemeClr>
                </a:solidFill>
                <a:ea typeface="+mn-lt"/>
                <a:cs typeface="+mn-lt"/>
              </a:rPr>
              <a:t>Tillich</a:t>
            </a:r>
            <a:r>
              <a:rPr lang="hu-HU" sz="800" dirty="0">
                <a:solidFill>
                  <a:schemeClr val="bg2">
                    <a:lumMod val="75000"/>
                  </a:schemeClr>
                </a:solidFill>
                <a:ea typeface="+mn-lt"/>
                <a:cs typeface="+mn-lt"/>
              </a:rPr>
              <a:t>, P. (1980). </a:t>
            </a:r>
            <a:r>
              <a:rPr lang="hu-HU" sz="800" i="1" dirty="0">
                <a:solidFill>
                  <a:schemeClr val="bg2">
                    <a:lumMod val="75000"/>
                  </a:schemeClr>
                </a:solidFill>
                <a:ea typeface="+mn-lt"/>
                <a:cs typeface="+mn-lt"/>
              </a:rPr>
              <a:t>The </a:t>
            </a:r>
            <a:r>
              <a:rPr lang="hu-HU" sz="800" i="1" err="1">
                <a:solidFill>
                  <a:schemeClr val="bg2">
                    <a:lumMod val="75000"/>
                  </a:schemeClr>
                </a:solidFill>
                <a:ea typeface="+mn-lt"/>
                <a:cs typeface="+mn-lt"/>
              </a:rPr>
              <a:t>courage</a:t>
            </a:r>
            <a:r>
              <a:rPr lang="hu-HU" sz="800" i="1" dirty="0">
                <a:solidFill>
                  <a:schemeClr val="bg2">
                    <a:lumMod val="75000"/>
                  </a:schemeClr>
                </a:solidFill>
                <a:ea typeface="+mn-lt"/>
                <a:cs typeface="+mn-lt"/>
              </a:rPr>
              <a:t> </a:t>
            </a:r>
            <a:r>
              <a:rPr lang="hu-HU" sz="800" i="1" err="1">
                <a:solidFill>
                  <a:schemeClr val="bg2">
                    <a:lumMod val="75000"/>
                  </a:schemeClr>
                </a:solidFill>
                <a:ea typeface="+mn-lt"/>
                <a:cs typeface="+mn-lt"/>
              </a:rPr>
              <a:t>to</a:t>
            </a:r>
            <a:r>
              <a:rPr lang="hu-HU" sz="800" i="1" dirty="0">
                <a:solidFill>
                  <a:schemeClr val="bg2">
                    <a:lumMod val="75000"/>
                  </a:schemeClr>
                </a:solidFill>
                <a:ea typeface="+mn-lt"/>
                <a:cs typeface="+mn-lt"/>
              </a:rPr>
              <a:t> be</a:t>
            </a:r>
            <a:r>
              <a:rPr lang="hu-HU" sz="800" dirty="0">
                <a:solidFill>
                  <a:schemeClr val="bg2">
                    <a:lumMod val="75000"/>
                  </a:schemeClr>
                </a:solidFill>
                <a:ea typeface="+mn-lt"/>
                <a:cs typeface="+mn-lt"/>
              </a:rPr>
              <a:t>. Yale University Press.</a:t>
            </a:r>
          </a:p>
          <a:p>
            <a:r>
              <a:rPr lang="hu-HU" sz="800" err="1">
                <a:solidFill>
                  <a:schemeClr val="bg2">
                    <a:lumMod val="75000"/>
                  </a:schemeClr>
                </a:solidFill>
                <a:ea typeface="+mn-lt"/>
                <a:cs typeface="+mn-lt"/>
              </a:rPr>
              <a:t>Tillich</a:t>
            </a:r>
            <a:r>
              <a:rPr lang="hu-HU" sz="800" dirty="0">
                <a:solidFill>
                  <a:schemeClr val="bg2">
                    <a:lumMod val="75000"/>
                  </a:schemeClr>
                </a:solidFill>
                <a:ea typeface="+mn-lt"/>
                <a:cs typeface="+mn-lt"/>
              </a:rPr>
              <a:t>, P. (1981). </a:t>
            </a:r>
            <a:r>
              <a:rPr lang="hu-HU" sz="800" i="1" dirty="0">
                <a:solidFill>
                  <a:schemeClr val="bg2">
                    <a:lumMod val="75000"/>
                  </a:schemeClr>
                </a:solidFill>
                <a:ea typeface="+mn-lt"/>
                <a:cs typeface="+mn-lt"/>
              </a:rPr>
              <a:t>The </a:t>
            </a:r>
            <a:r>
              <a:rPr lang="hu-HU" sz="800" i="1" err="1">
                <a:solidFill>
                  <a:schemeClr val="bg2">
                    <a:lumMod val="75000"/>
                  </a:schemeClr>
                </a:solidFill>
                <a:ea typeface="+mn-lt"/>
                <a:cs typeface="+mn-lt"/>
              </a:rPr>
              <a:t>meaning</a:t>
            </a:r>
            <a:r>
              <a:rPr lang="hu-HU" sz="800" i="1" dirty="0">
                <a:solidFill>
                  <a:schemeClr val="bg2">
                    <a:lumMod val="75000"/>
                  </a:schemeClr>
                </a:solidFill>
                <a:ea typeface="+mn-lt"/>
                <a:cs typeface="+mn-lt"/>
              </a:rPr>
              <a:t> of </a:t>
            </a:r>
            <a:r>
              <a:rPr lang="hu-HU" sz="800" i="1" err="1">
                <a:solidFill>
                  <a:schemeClr val="bg2">
                    <a:lumMod val="75000"/>
                  </a:schemeClr>
                </a:solidFill>
                <a:ea typeface="+mn-lt"/>
                <a:cs typeface="+mn-lt"/>
              </a:rPr>
              <a:t>health</a:t>
            </a:r>
            <a:r>
              <a:rPr lang="hu-HU" sz="800" dirty="0">
                <a:solidFill>
                  <a:schemeClr val="bg2">
                    <a:lumMod val="75000"/>
                  </a:schemeClr>
                </a:solidFill>
                <a:ea typeface="+mn-lt"/>
                <a:cs typeface="+mn-lt"/>
              </a:rPr>
              <a:t>. </a:t>
            </a:r>
            <a:r>
              <a:rPr lang="hu-HU" sz="800" err="1">
                <a:solidFill>
                  <a:schemeClr val="bg2">
                    <a:lumMod val="75000"/>
                  </a:schemeClr>
                </a:solidFill>
                <a:ea typeface="+mn-lt"/>
                <a:cs typeface="+mn-lt"/>
              </a:rPr>
              <a:t>North</a:t>
            </a:r>
            <a:r>
              <a:rPr lang="hu-HU" sz="800" dirty="0">
                <a:solidFill>
                  <a:schemeClr val="bg2">
                    <a:lumMod val="75000"/>
                  </a:schemeClr>
                </a:solidFill>
                <a:ea typeface="+mn-lt"/>
                <a:cs typeface="+mn-lt"/>
              </a:rPr>
              <a:t> </a:t>
            </a:r>
            <a:r>
              <a:rPr lang="hu-HU" sz="800" err="1">
                <a:solidFill>
                  <a:schemeClr val="bg2">
                    <a:lumMod val="75000"/>
                  </a:schemeClr>
                </a:solidFill>
                <a:ea typeface="+mn-lt"/>
                <a:cs typeface="+mn-lt"/>
              </a:rPr>
              <a:t>Atlantic</a:t>
            </a:r>
            <a:r>
              <a:rPr lang="hu-HU" sz="800" dirty="0">
                <a:solidFill>
                  <a:schemeClr val="bg2">
                    <a:lumMod val="75000"/>
                  </a:schemeClr>
                </a:solidFill>
                <a:ea typeface="+mn-lt"/>
                <a:cs typeface="+mn-lt"/>
              </a:rPr>
              <a:t> </a:t>
            </a:r>
            <a:r>
              <a:rPr lang="hu-HU" sz="800" err="1">
                <a:solidFill>
                  <a:schemeClr val="bg2">
                    <a:lumMod val="75000"/>
                  </a:schemeClr>
                </a:solidFill>
                <a:ea typeface="+mn-lt"/>
                <a:cs typeface="+mn-lt"/>
              </a:rPr>
              <a:t>Books</a:t>
            </a:r>
            <a:r>
              <a:rPr lang="hu-HU" sz="800" dirty="0">
                <a:solidFill>
                  <a:schemeClr val="bg2">
                    <a:lumMod val="75000"/>
                  </a:schemeClr>
                </a:solidFill>
                <a:ea typeface="+mn-lt"/>
                <a:cs typeface="+mn-lt"/>
              </a:rPr>
              <a:t>.</a:t>
            </a:r>
            <a:endParaRPr lang="hu-HU" sz="800">
              <a:solidFill>
                <a:schemeClr val="bg2">
                  <a:lumMod val="75000"/>
                </a:schemeClr>
              </a:solidFill>
              <a:ea typeface="Calibri"/>
              <a:cs typeface="Calibri"/>
            </a:endParaRPr>
          </a:p>
        </p:txBody>
      </p:sp>
    </p:spTree>
    <p:extLst>
      <p:ext uri="{BB962C8B-B14F-4D97-AF65-F5344CB8AC3E}">
        <p14:creationId xmlns:p14="http://schemas.microsoft.com/office/powerpoint/2010/main" val="27314416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Tartalom helye 4" descr="A képen Emberi arc, fekete-fehér, személy, portré látható&#10;&#10;Automatikusan generált leírás">
            <a:extLst>
              <a:ext uri="{FF2B5EF4-FFF2-40B4-BE49-F238E27FC236}">
                <a16:creationId xmlns:a16="http://schemas.microsoft.com/office/drawing/2014/main" id="{6C71C523-E0CB-963B-844F-950FBDC9AC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665" y="362047"/>
            <a:ext cx="1974696" cy="2604275"/>
          </a:xfrm>
          <a:prstGeom prst="rect">
            <a:avLst/>
          </a:prstGeom>
        </p:spPr>
      </p:pic>
      <p:sp>
        <p:nvSpPr>
          <p:cNvPr id="5" name="Élőláb helye 1">
            <a:extLst>
              <a:ext uri="{FF2B5EF4-FFF2-40B4-BE49-F238E27FC236}">
                <a16:creationId xmlns:a16="http://schemas.microsoft.com/office/drawing/2014/main" id="{0F1FCBD6-2C43-A082-27A7-27244151AA64}"/>
              </a:ext>
            </a:extLst>
          </p:cNvPr>
          <p:cNvSpPr>
            <a:spLocks noGrp="1"/>
          </p:cNvSpPr>
          <p:nvPr/>
        </p:nvSpPr>
        <p:spPr>
          <a:xfrm>
            <a:off x="209786" y="6356350"/>
            <a:ext cx="10662354" cy="365125"/>
          </a:xfrm>
          <a:prstGeom prst="rect">
            <a:avLst/>
          </a:prstGeom>
        </p:spPr>
        <p:txBody>
          <a:bodyPr vert="horz" lIns="91440" tIns="45720" rIns="91440" bIns="45720" rtlCol="0" anchor="ctr"/>
          <a:lstStyle>
            <a:defPPr>
              <a:defRPr lang="hu-HU"/>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a:t>Béres A. (2023). Religion, Spirituality, and Health Revisited: Bringing Mainline Western Protestant Perspectives Back into the Discourse-Theology's "Seat at the Table". Journal of religion and health, 10.1007/s10943-023-01888-3. Advance online publication. https://doi.org/10.1007/s10943-023-01888-3​</a:t>
            </a:r>
          </a:p>
        </p:txBody>
      </p:sp>
      <p:sp>
        <p:nvSpPr>
          <p:cNvPr id="8" name="Cím 1">
            <a:extLst>
              <a:ext uri="{FF2B5EF4-FFF2-40B4-BE49-F238E27FC236}">
                <a16:creationId xmlns:a16="http://schemas.microsoft.com/office/drawing/2014/main" id="{22C1416E-CCAA-1CCC-D39A-A80715B1A7BF}"/>
              </a:ext>
            </a:extLst>
          </p:cNvPr>
          <p:cNvSpPr>
            <a:spLocks noGrp="1"/>
          </p:cNvSpPr>
          <p:nvPr>
            <p:ph type="title"/>
          </p:nvPr>
        </p:nvSpPr>
        <p:spPr>
          <a:xfrm>
            <a:off x="4413077" y="-136680"/>
            <a:ext cx="3571337" cy="1339940"/>
          </a:xfrm>
        </p:spPr>
        <p:txBody>
          <a:bodyPr/>
          <a:lstStyle/>
          <a:p>
            <a:r>
              <a:rPr lang="hu-HU" dirty="0" err="1">
                <a:ea typeface="Calibri Light"/>
                <a:cs typeface="Calibri Light"/>
              </a:rPr>
              <a:t>Correlationist</a:t>
            </a:r>
            <a:endParaRPr lang="hu-HU" dirty="0" err="1"/>
          </a:p>
        </p:txBody>
      </p:sp>
      <p:sp>
        <p:nvSpPr>
          <p:cNvPr id="10" name="Szövegdoboz 9">
            <a:extLst>
              <a:ext uri="{FF2B5EF4-FFF2-40B4-BE49-F238E27FC236}">
                <a16:creationId xmlns:a16="http://schemas.microsoft.com/office/drawing/2014/main" id="{FF9DE154-5063-6AEC-DE74-79A4DF40C6AD}"/>
              </a:ext>
            </a:extLst>
          </p:cNvPr>
          <p:cNvSpPr txBox="1"/>
          <p:nvPr/>
        </p:nvSpPr>
        <p:spPr>
          <a:xfrm>
            <a:off x="3045522" y="1105711"/>
            <a:ext cx="2743200" cy="127727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dirty="0">
                <a:latin typeface="Times New Roman"/>
                <a:cs typeface="Times New Roman"/>
              </a:rPr>
              <a:t>“In using the method of correlation, systematic theology proceeds in the following way: It analyzes the human situation out of which existential questions arise, and it demonstrates that the symbols used in the Christian message are the answers to these questions” (Tillich, 1951, p. 62)</a:t>
            </a:r>
            <a:endParaRPr lang="en-US" sz="1100" dirty="0"/>
          </a:p>
        </p:txBody>
      </p:sp>
      <p:sp>
        <p:nvSpPr>
          <p:cNvPr id="14" name="Szövegdoboz 13">
            <a:extLst>
              <a:ext uri="{FF2B5EF4-FFF2-40B4-BE49-F238E27FC236}">
                <a16:creationId xmlns:a16="http://schemas.microsoft.com/office/drawing/2014/main" id="{C6635111-8135-D7AB-E58C-67414D44105E}"/>
              </a:ext>
            </a:extLst>
          </p:cNvPr>
          <p:cNvSpPr txBox="1"/>
          <p:nvPr/>
        </p:nvSpPr>
        <p:spPr>
          <a:xfrm>
            <a:off x="841828" y="3260877"/>
            <a:ext cx="2743200" cy="93871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a:latin typeface="Times New Roman"/>
              </a:rPr>
              <a:t>“Faith is not an opinion but a state. It is the state of being grasped by the power of being, which transcends everything that is, and in which everything that is, participates” (Tillich, 1980, p. 173). </a:t>
            </a:r>
            <a:r>
              <a:rPr lang="hu-HU" sz="1100">
                <a:latin typeface="Times New Roman"/>
                <a:cs typeface="Times New Roman"/>
              </a:rPr>
              <a:t> </a:t>
            </a:r>
            <a:endParaRPr lang="hu-HU"/>
          </a:p>
        </p:txBody>
      </p:sp>
      <p:sp>
        <p:nvSpPr>
          <p:cNvPr id="7" name="Szövegdoboz 6">
            <a:extLst>
              <a:ext uri="{FF2B5EF4-FFF2-40B4-BE49-F238E27FC236}">
                <a16:creationId xmlns:a16="http://schemas.microsoft.com/office/drawing/2014/main" id="{9A410538-34E1-C672-D5CF-FC72917F4E2A}"/>
              </a:ext>
            </a:extLst>
          </p:cNvPr>
          <p:cNvSpPr txBox="1"/>
          <p:nvPr/>
        </p:nvSpPr>
        <p:spPr>
          <a:xfrm>
            <a:off x="838306" y="3050139"/>
            <a:ext cx="2743200" cy="261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hu-HU" sz="1100" dirty="0">
                <a:solidFill>
                  <a:schemeClr val="bg2">
                    <a:lumMod val="90000"/>
                  </a:schemeClr>
                </a:solidFill>
                <a:latin typeface="Times New Roman"/>
                <a:cs typeface="Times New Roman"/>
              </a:rPr>
              <a:t>Photo: Wikipedia.org</a:t>
            </a:r>
          </a:p>
        </p:txBody>
      </p:sp>
      <p:sp>
        <p:nvSpPr>
          <p:cNvPr id="13" name="Szövegdoboz 12">
            <a:extLst>
              <a:ext uri="{FF2B5EF4-FFF2-40B4-BE49-F238E27FC236}">
                <a16:creationId xmlns:a16="http://schemas.microsoft.com/office/drawing/2014/main" id="{8888D129-D3DD-D83D-C034-A00F5349B42C}"/>
              </a:ext>
            </a:extLst>
          </p:cNvPr>
          <p:cNvSpPr txBox="1"/>
          <p:nvPr/>
        </p:nvSpPr>
        <p:spPr>
          <a:xfrm>
            <a:off x="3579647" y="2566919"/>
            <a:ext cx="1823225"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hu-HU" sz="800" err="1">
                <a:solidFill>
                  <a:schemeClr val="bg2">
                    <a:lumMod val="75000"/>
                  </a:schemeClr>
                </a:solidFill>
                <a:ea typeface="+mn-lt"/>
                <a:cs typeface="+mn-lt"/>
              </a:rPr>
              <a:t>Tillich</a:t>
            </a:r>
            <a:r>
              <a:rPr lang="hu-HU" sz="800" dirty="0">
                <a:solidFill>
                  <a:schemeClr val="bg2">
                    <a:lumMod val="75000"/>
                  </a:schemeClr>
                </a:solidFill>
                <a:ea typeface="+mn-lt"/>
                <a:cs typeface="+mn-lt"/>
              </a:rPr>
              <a:t>, P. (1951). </a:t>
            </a:r>
            <a:r>
              <a:rPr lang="hu-HU" sz="800" i="1" err="1">
                <a:solidFill>
                  <a:schemeClr val="bg2">
                    <a:lumMod val="75000"/>
                  </a:schemeClr>
                </a:solidFill>
                <a:ea typeface="+mn-lt"/>
                <a:cs typeface="+mn-lt"/>
              </a:rPr>
              <a:t>Systematic</a:t>
            </a:r>
            <a:r>
              <a:rPr lang="hu-HU" sz="800" i="1" dirty="0">
                <a:solidFill>
                  <a:schemeClr val="bg2">
                    <a:lumMod val="75000"/>
                  </a:schemeClr>
                </a:solidFill>
                <a:ea typeface="+mn-lt"/>
                <a:cs typeface="+mn-lt"/>
              </a:rPr>
              <a:t> </a:t>
            </a:r>
            <a:r>
              <a:rPr lang="hu-HU" sz="800" i="1" err="1">
                <a:solidFill>
                  <a:schemeClr val="bg2">
                    <a:lumMod val="75000"/>
                  </a:schemeClr>
                </a:solidFill>
                <a:ea typeface="+mn-lt"/>
                <a:cs typeface="+mn-lt"/>
              </a:rPr>
              <a:t>theology</a:t>
            </a:r>
            <a:r>
              <a:rPr lang="hu-HU" sz="800" i="1" dirty="0">
                <a:solidFill>
                  <a:schemeClr val="bg2">
                    <a:lumMod val="75000"/>
                  </a:schemeClr>
                </a:solidFill>
                <a:ea typeface="+mn-lt"/>
                <a:cs typeface="+mn-lt"/>
              </a:rPr>
              <a:t> I</a:t>
            </a:r>
            <a:r>
              <a:rPr lang="hu-HU" sz="800" dirty="0">
                <a:solidFill>
                  <a:schemeClr val="bg2">
                    <a:lumMod val="75000"/>
                  </a:schemeClr>
                </a:solidFill>
                <a:ea typeface="+mn-lt"/>
                <a:cs typeface="+mn-lt"/>
              </a:rPr>
              <a:t>. University of Chicago Press.</a:t>
            </a:r>
          </a:p>
          <a:p>
            <a:r>
              <a:rPr lang="hu-HU" sz="800" err="1">
                <a:solidFill>
                  <a:schemeClr val="bg2">
                    <a:lumMod val="75000"/>
                  </a:schemeClr>
                </a:solidFill>
                <a:ea typeface="+mn-lt"/>
                <a:cs typeface="+mn-lt"/>
              </a:rPr>
              <a:t>Tillich</a:t>
            </a:r>
            <a:r>
              <a:rPr lang="hu-HU" sz="800" dirty="0">
                <a:solidFill>
                  <a:schemeClr val="bg2">
                    <a:lumMod val="75000"/>
                  </a:schemeClr>
                </a:solidFill>
                <a:ea typeface="+mn-lt"/>
                <a:cs typeface="+mn-lt"/>
              </a:rPr>
              <a:t>, P. (1980). </a:t>
            </a:r>
            <a:r>
              <a:rPr lang="hu-HU" sz="800" i="1" dirty="0">
                <a:solidFill>
                  <a:schemeClr val="bg2">
                    <a:lumMod val="75000"/>
                  </a:schemeClr>
                </a:solidFill>
                <a:ea typeface="+mn-lt"/>
                <a:cs typeface="+mn-lt"/>
              </a:rPr>
              <a:t>The </a:t>
            </a:r>
            <a:r>
              <a:rPr lang="hu-HU" sz="800" i="1" err="1">
                <a:solidFill>
                  <a:schemeClr val="bg2">
                    <a:lumMod val="75000"/>
                  </a:schemeClr>
                </a:solidFill>
                <a:ea typeface="+mn-lt"/>
                <a:cs typeface="+mn-lt"/>
              </a:rPr>
              <a:t>courage</a:t>
            </a:r>
            <a:r>
              <a:rPr lang="hu-HU" sz="800" i="1" dirty="0">
                <a:solidFill>
                  <a:schemeClr val="bg2">
                    <a:lumMod val="75000"/>
                  </a:schemeClr>
                </a:solidFill>
                <a:ea typeface="+mn-lt"/>
                <a:cs typeface="+mn-lt"/>
              </a:rPr>
              <a:t> </a:t>
            </a:r>
            <a:r>
              <a:rPr lang="hu-HU" sz="800" i="1" err="1">
                <a:solidFill>
                  <a:schemeClr val="bg2">
                    <a:lumMod val="75000"/>
                  </a:schemeClr>
                </a:solidFill>
                <a:ea typeface="+mn-lt"/>
                <a:cs typeface="+mn-lt"/>
              </a:rPr>
              <a:t>to</a:t>
            </a:r>
            <a:r>
              <a:rPr lang="hu-HU" sz="800" i="1" dirty="0">
                <a:solidFill>
                  <a:schemeClr val="bg2">
                    <a:lumMod val="75000"/>
                  </a:schemeClr>
                </a:solidFill>
                <a:ea typeface="+mn-lt"/>
                <a:cs typeface="+mn-lt"/>
              </a:rPr>
              <a:t> be</a:t>
            </a:r>
            <a:r>
              <a:rPr lang="hu-HU" sz="800" dirty="0">
                <a:solidFill>
                  <a:schemeClr val="bg2">
                    <a:lumMod val="75000"/>
                  </a:schemeClr>
                </a:solidFill>
                <a:ea typeface="+mn-lt"/>
                <a:cs typeface="+mn-lt"/>
              </a:rPr>
              <a:t>. Yale University Press.</a:t>
            </a:r>
            <a:endParaRPr lang="hu-HU" sz="800">
              <a:solidFill>
                <a:schemeClr val="bg2">
                  <a:lumMod val="75000"/>
                </a:schemeClr>
              </a:solidFill>
              <a:ea typeface="Calibri"/>
              <a:cs typeface="Calibri"/>
            </a:endParaRPr>
          </a:p>
        </p:txBody>
      </p:sp>
      <p:pic>
        <p:nvPicPr>
          <p:cNvPr id="16" name="Picture 1860786855" descr="A képen diagram látható&#10;&#10;Automatikusan generált leírás">
            <a:extLst>
              <a:ext uri="{FF2B5EF4-FFF2-40B4-BE49-F238E27FC236}">
                <a16:creationId xmlns:a16="http://schemas.microsoft.com/office/drawing/2014/main" id="{A19C5915-ED2D-04C9-7207-7972E69D273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5697036" y="1276306"/>
            <a:ext cx="3898042" cy="2452228"/>
          </a:xfrm>
          <a:prstGeom prst="rect">
            <a:avLst/>
          </a:prstGeom>
          <a:noFill/>
          <a:ln>
            <a:noFill/>
          </a:ln>
        </p:spPr>
      </p:pic>
      <p:sp>
        <p:nvSpPr>
          <p:cNvPr id="22" name="Tartalom helye 2">
            <a:extLst>
              <a:ext uri="{FF2B5EF4-FFF2-40B4-BE49-F238E27FC236}">
                <a16:creationId xmlns:a16="http://schemas.microsoft.com/office/drawing/2014/main" id="{7373DCC3-F011-40A3-6E63-84D90356A018}"/>
              </a:ext>
            </a:extLst>
          </p:cNvPr>
          <p:cNvSpPr txBox="1">
            <a:spLocks/>
          </p:cNvSpPr>
          <p:nvPr/>
        </p:nvSpPr>
        <p:spPr>
          <a:xfrm>
            <a:off x="4836348" y="3970301"/>
            <a:ext cx="5016971" cy="147288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b="1" i="1" dirty="0">
                <a:solidFill>
                  <a:srgbClr val="00000A"/>
                </a:solidFill>
                <a:latin typeface="Times New Roman"/>
                <a:ea typeface="Times New Roman" panose="02020603050405020304" pitchFamily="18" charset="0"/>
                <a:cs typeface="Times New Roman"/>
              </a:rPr>
              <a:t>Figure 3: </a:t>
            </a:r>
            <a:r>
              <a:rPr lang="en-US" sz="1400" i="1" dirty="0">
                <a:solidFill>
                  <a:srgbClr val="00000A"/>
                </a:solidFill>
                <a:latin typeface="Times New Roman"/>
                <a:ea typeface="Times New Roman" panose="02020603050405020304" pitchFamily="18" charset="0"/>
                <a:cs typeface="Times New Roman"/>
              </a:rPr>
              <a:t>From correlational theologians’ perspective, life is a quest for integrity, and theology/spirituality has the mission to find authentic answers to actual questions of modern existence (including questions pertaining to religion and health). R: religion; H: health; S: spirituality.</a:t>
            </a:r>
            <a:endParaRPr lang="hu-HU" sz="1400" dirty="0">
              <a:solidFill>
                <a:srgbClr val="00000A"/>
              </a:solidFill>
              <a:latin typeface="Times New Roman"/>
              <a:ea typeface="Calibri" panose="020F0502020204030204" pitchFamily="34" charset="0"/>
              <a:cs typeface="Times New Roman"/>
            </a:endParaRPr>
          </a:p>
          <a:p>
            <a:endParaRPr lang="hu-HU"/>
          </a:p>
        </p:txBody>
      </p:sp>
    </p:spTree>
    <p:extLst>
      <p:ext uri="{BB962C8B-B14F-4D97-AF65-F5344CB8AC3E}">
        <p14:creationId xmlns:p14="http://schemas.microsoft.com/office/powerpoint/2010/main" val="26056068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9AC4B714-FEEE-26F7-9B1F-FC6E8B03B5CD}"/>
              </a:ext>
            </a:extLst>
          </p:cNvPr>
          <p:cNvSpPr>
            <a:spLocks noGrp="1"/>
          </p:cNvSpPr>
          <p:nvPr>
            <p:ph idx="1"/>
          </p:nvPr>
        </p:nvSpPr>
        <p:spPr>
          <a:xfrm>
            <a:off x="4836348" y="3970301"/>
            <a:ext cx="5016971" cy="1472883"/>
          </a:xfrm>
        </p:spPr>
        <p:txBody>
          <a:bodyPr vert="horz" lIns="91440" tIns="45720" rIns="91440" bIns="45720" rtlCol="0" anchor="t">
            <a:normAutofit/>
          </a:bodyPr>
          <a:lstStyle/>
          <a:p>
            <a:r>
              <a:rPr lang="en-US" sz="1400" b="1" i="1" dirty="0">
                <a:solidFill>
                  <a:srgbClr val="00000A"/>
                </a:solidFill>
                <a:latin typeface="Times New Roman"/>
                <a:ea typeface="Times New Roman" panose="02020603050405020304" pitchFamily="18" charset="0"/>
                <a:cs typeface="Times New Roman"/>
              </a:rPr>
              <a:t>Figure 3: </a:t>
            </a:r>
            <a:r>
              <a:rPr lang="en-US" sz="1400" i="1" dirty="0">
                <a:solidFill>
                  <a:srgbClr val="00000A"/>
                </a:solidFill>
                <a:latin typeface="Times New Roman"/>
                <a:ea typeface="Times New Roman" panose="02020603050405020304" pitchFamily="18" charset="0"/>
                <a:cs typeface="Times New Roman"/>
              </a:rPr>
              <a:t>From</a:t>
            </a:r>
            <a:r>
              <a:rPr lang="en-US" sz="1400" i="1" dirty="0">
                <a:solidFill>
                  <a:srgbClr val="00000A"/>
                </a:solidFill>
                <a:effectLst/>
                <a:latin typeface="Times New Roman"/>
                <a:ea typeface="Times New Roman" panose="02020603050405020304" pitchFamily="18" charset="0"/>
                <a:cs typeface="Times New Roman"/>
              </a:rPr>
              <a:t> correlational theologians’ perspective, life is a quest for integrity, and theology/spirituality has the mission to find authentic answers to actual questions of modern existence (including questions pertaining to religion and health). R: religion; H: health; S: spirituality.</a:t>
            </a:r>
            <a:endParaRPr lang="hu-HU" sz="1400" dirty="0">
              <a:solidFill>
                <a:srgbClr val="00000A"/>
              </a:solidFill>
              <a:effectLst/>
              <a:latin typeface="Times New Roman"/>
              <a:ea typeface="Calibri" panose="020F0502020204030204" pitchFamily="34" charset="0"/>
              <a:cs typeface="Times New Roman"/>
            </a:endParaRPr>
          </a:p>
          <a:p>
            <a:endParaRPr lang="hu-HU"/>
          </a:p>
        </p:txBody>
      </p:sp>
      <p:pic>
        <p:nvPicPr>
          <p:cNvPr id="4" name="Picture 1860786855" descr="A képen diagram látható&#10;&#10;Automatikusan generált leírás">
            <a:extLst>
              <a:ext uri="{FF2B5EF4-FFF2-40B4-BE49-F238E27FC236}">
                <a16:creationId xmlns:a16="http://schemas.microsoft.com/office/drawing/2014/main" id="{AB135998-7E32-644F-BEC6-9479DDEED1A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697036" y="1276306"/>
            <a:ext cx="3898042" cy="2452228"/>
          </a:xfrm>
          <a:prstGeom prst="rect">
            <a:avLst/>
          </a:prstGeom>
          <a:noFill/>
          <a:ln>
            <a:noFill/>
          </a:ln>
        </p:spPr>
      </p:pic>
      <p:pic>
        <p:nvPicPr>
          <p:cNvPr id="6" name="Tartalom helye 4" descr="A képen Emberi arc, fekete-fehér, személy, portré látható&#10;&#10;Automatikusan generált leírás">
            <a:extLst>
              <a:ext uri="{FF2B5EF4-FFF2-40B4-BE49-F238E27FC236}">
                <a16:creationId xmlns:a16="http://schemas.microsoft.com/office/drawing/2014/main" id="{6C71C523-E0CB-963B-844F-950FBDC9AC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665" y="362047"/>
            <a:ext cx="1974696" cy="2604275"/>
          </a:xfrm>
          <a:prstGeom prst="rect">
            <a:avLst/>
          </a:prstGeom>
        </p:spPr>
      </p:pic>
      <p:sp>
        <p:nvSpPr>
          <p:cNvPr id="5" name="Élőláb helye 1">
            <a:extLst>
              <a:ext uri="{FF2B5EF4-FFF2-40B4-BE49-F238E27FC236}">
                <a16:creationId xmlns:a16="http://schemas.microsoft.com/office/drawing/2014/main" id="{0F1FCBD6-2C43-A082-27A7-27244151AA64}"/>
              </a:ext>
            </a:extLst>
          </p:cNvPr>
          <p:cNvSpPr>
            <a:spLocks noGrp="1"/>
          </p:cNvSpPr>
          <p:nvPr/>
        </p:nvSpPr>
        <p:spPr>
          <a:xfrm>
            <a:off x="209786" y="6356350"/>
            <a:ext cx="10662354" cy="365125"/>
          </a:xfrm>
          <a:prstGeom prst="rect">
            <a:avLst/>
          </a:prstGeom>
        </p:spPr>
        <p:txBody>
          <a:bodyPr vert="horz" lIns="91440" tIns="45720" rIns="91440" bIns="45720" rtlCol="0" anchor="ctr"/>
          <a:lstStyle>
            <a:defPPr>
              <a:defRPr lang="hu-HU"/>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a:t>Béres A. (2023). Religion, Spirituality, and Health Revisited: Bringing Mainline Western Protestant Perspectives Back into the Discourse-Theology's "Seat at the Table". Journal of religion and health, 10.1007/s10943-023-01888-3. Advance online publication. https://doi.org/10.1007/s10943-023-01888-3​</a:t>
            </a:r>
          </a:p>
        </p:txBody>
      </p:sp>
      <p:sp>
        <p:nvSpPr>
          <p:cNvPr id="8" name="Cím 1">
            <a:extLst>
              <a:ext uri="{FF2B5EF4-FFF2-40B4-BE49-F238E27FC236}">
                <a16:creationId xmlns:a16="http://schemas.microsoft.com/office/drawing/2014/main" id="{22C1416E-CCAA-1CCC-D39A-A80715B1A7BF}"/>
              </a:ext>
            </a:extLst>
          </p:cNvPr>
          <p:cNvSpPr>
            <a:spLocks noGrp="1"/>
          </p:cNvSpPr>
          <p:nvPr>
            <p:ph type="title"/>
          </p:nvPr>
        </p:nvSpPr>
        <p:spPr>
          <a:xfrm>
            <a:off x="4413077" y="-136680"/>
            <a:ext cx="3571337" cy="1339940"/>
          </a:xfrm>
        </p:spPr>
        <p:txBody>
          <a:bodyPr/>
          <a:lstStyle/>
          <a:p>
            <a:r>
              <a:rPr lang="hu-HU" dirty="0" err="1">
                <a:ea typeface="Calibri Light"/>
                <a:cs typeface="Calibri Light"/>
              </a:rPr>
              <a:t>Correlationist</a:t>
            </a:r>
            <a:endParaRPr lang="hu-HU" dirty="0" err="1"/>
          </a:p>
        </p:txBody>
      </p:sp>
      <p:sp>
        <p:nvSpPr>
          <p:cNvPr id="10" name="Szövegdoboz 9">
            <a:extLst>
              <a:ext uri="{FF2B5EF4-FFF2-40B4-BE49-F238E27FC236}">
                <a16:creationId xmlns:a16="http://schemas.microsoft.com/office/drawing/2014/main" id="{FF9DE154-5063-6AEC-DE74-79A4DF40C6AD}"/>
              </a:ext>
            </a:extLst>
          </p:cNvPr>
          <p:cNvSpPr txBox="1"/>
          <p:nvPr/>
        </p:nvSpPr>
        <p:spPr>
          <a:xfrm>
            <a:off x="3045522" y="1105711"/>
            <a:ext cx="2743200" cy="127727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dirty="0">
                <a:latin typeface="Times New Roman"/>
                <a:cs typeface="Times New Roman"/>
              </a:rPr>
              <a:t>“In using the method of correlation, systematic theology proceeds in the following way: It analyzes the human situation out of which existential questions arise, and it demonstrates that the symbols used in the Christian message are the answers to these questions” (Tillich, 1951, p. 62)</a:t>
            </a:r>
            <a:endParaRPr lang="en-US" sz="1100" dirty="0"/>
          </a:p>
        </p:txBody>
      </p:sp>
      <p:sp>
        <p:nvSpPr>
          <p:cNvPr id="14" name="Szövegdoboz 13">
            <a:extLst>
              <a:ext uri="{FF2B5EF4-FFF2-40B4-BE49-F238E27FC236}">
                <a16:creationId xmlns:a16="http://schemas.microsoft.com/office/drawing/2014/main" id="{C6635111-8135-D7AB-E58C-67414D44105E}"/>
              </a:ext>
            </a:extLst>
          </p:cNvPr>
          <p:cNvSpPr txBox="1"/>
          <p:nvPr/>
        </p:nvSpPr>
        <p:spPr>
          <a:xfrm>
            <a:off x="841828" y="3260877"/>
            <a:ext cx="2743200" cy="93871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a:latin typeface="Times New Roman"/>
              </a:rPr>
              <a:t>“Faith is not an opinion but a state. It is the state of being grasped by the power of being, which transcends everything that is, and in which everything that is, participates” (Tillich, 1980, p. 173). </a:t>
            </a:r>
            <a:r>
              <a:rPr lang="hu-HU" sz="1100">
                <a:latin typeface="Times New Roman"/>
                <a:cs typeface="Times New Roman"/>
              </a:rPr>
              <a:t> </a:t>
            </a:r>
            <a:endParaRPr lang="hu-HU"/>
          </a:p>
        </p:txBody>
      </p:sp>
      <p:sp>
        <p:nvSpPr>
          <p:cNvPr id="7" name="Szövegdoboz 6">
            <a:extLst>
              <a:ext uri="{FF2B5EF4-FFF2-40B4-BE49-F238E27FC236}">
                <a16:creationId xmlns:a16="http://schemas.microsoft.com/office/drawing/2014/main" id="{9A410538-34E1-C672-D5CF-FC72917F4E2A}"/>
              </a:ext>
            </a:extLst>
          </p:cNvPr>
          <p:cNvSpPr txBox="1"/>
          <p:nvPr/>
        </p:nvSpPr>
        <p:spPr>
          <a:xfrm>
            <a:off x="838306" y="3050139"/>
            <a:ext cx="2743200" cy="261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hu-HU" sz="1100" dirty="0">
                <a:solidFill>
                  <a:schemeClr val="bg2">
                    <a:lumMod val="90000"/>
                  </a:schemeClr>
                </a:solidFill>
                <a:latin typeface="Times New Roman"/>
                <a:cs typeface="Times New Roman"/>
              </a:rPr>
              <a:t>Photo: Wikipedia.org</a:t>
            </a:r>
          </a:p>
        </p:txBody>
      </p:sp>
      <p:sp>
        <p:nvSpPr>
          <p:cNvPr id="9" name="Szövegdoboz 8">
            <a:extLst>
              <a:ext uri="{FF2B5EF4-FFF2-40B4-BE49-F238E27FC236}">
                <a16:creationId xmlns:a16="http://schemas.microsoft.com/office/drawing/2014/main" id="{5F942931-20A8-647C-D429-4D7201E710F4}"/>
              </a:ext>
            </a:extLst>
          </p:cNvPr>
          <p:cNvSpPr txBox="1"/>
          <p:nvPr/>
        </p:nvSpPr>
        <p:spPr>
          <a:xfrm>
            <a:off x="3579647" y="2566919"/>
            <a:ext cx="1823225"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hu-HU" sz="800" err="1">
                <a:solidFill>
                  <a:schemeClr val="bg2">
                    <a:lumMod val="75000"/>
                  </a:schemeClr>
                </a:solidFill>
                <a:ea typeface="+mn-lt"/>
                <a:cs typeface="+mn-lt"/>
              </a:rPr>
              <a:t>Tillich</a:t>
            </a:r>
            <a:r>
              <a:rPr lang="hu-HU" sz="800" dirty="0">
                <a:solidFill>
                  <a:schemeClr val="bg2">
                    <a:lumMod val="75000"/>
                  </a:schemeClr>
                </a:solidFill>
                <a:ea typeface="+mn-lt"/>
                <a:cs typeface="+mn-lt"/>
              </a:rPr>
              <a:t>, P. (1951). </a:t>
            </a:r>
            <a:r>
              <a:rPr lang="hu-HU" sz="800" i="1" err="1">
                <a:solidFill>
                  <a:schemeClr val="bg2">
                    <a:lumMod val="75000"/>
                  </a:schemeClr>
                </a:solidFill>
                <a:ea typeface="+mn-lt"/>
                <a:cs typeface="+mn-lt"/>
              </a:rPr>
              <a:t>Systematic</a:t>
            </a:r>
            <a:r>
              <a:rPr lang="hu-HU" sz="800" i="1" dirty="0">
                <a:solidFill>
                  <a:schemeClr val="bg2">
                    <a:lumMod val="75000"/>
                  </a:schemeClr>
                </a:solidFill>
                <a:ea typeface="+mn-lt"/>
                <a:cs typeface="+mn-lt"/>
              </a:rPr>
              <a:t> </a:t>
            </a:r>
            <a:r>
              <a:rPr lang="hu-HU" sz="800" i="1" err="1">
                <a:solidFill>
                  <a:schemeClr val="bg2">
                    <a:lumMod val="75000"/>
                  </a:schemeClr>
                </a:solidFill>
                <a:ea typeface="+mn-lt"/>
                <a:cs typeface="+mn-lt"/>
              </a:rPr>
              <a:t>theology</a:t>
            </a:r>
            <a:r>
              <a:rPr lang="hu-HU" sz="800" i="1" dirty="0">
                <a:solidFill>
                  <a:schemeClr val="bg2">
                    <a:lumMod val="75000"/>
                  </a:schemeClr>
                </a:solidFill>
                <a:ea typeface="+mn-lt"/>
                <a:cs typeface="+mn-lt"/>
              </a:rPr>
              <a:t> I</a:t>
            </a:r>
            <a:r>
              <a:rPr lang="hu-HU" sz="800" dirty="0">
                <a:solidFill>
                  <a:schemeClr val="bg2">
                    <a:lumMod val="75000"/>
                  </a:schemeClr>
                </a:solidFill>
                <a:ea typeface="+mn-lt"/>
                <a:cs typeface="+mn-lt"/>
              </a:rPr>
              <a:t>. University of Chicago Press.</a:t>
            </a:r>
          </a:p>
          <a:p>
            <a:r>
              <a:rPr lang="hu-HU" sz="800" err="1">
                <a:solidFill>
                  <a:schemeClr val="bg2">
                    <a:lumMod val="75000"/>
                  </a:schemeClr>
                </a:solidFill>
                <a:ea typeface="+mn-lt"/>
                <a:cs typeface="+mn-lt"/>
              </a:rPr>
              <a:t>Tillich</a:t>
            </a:r>
            <a:r>
              <a:rPr lang="hu-HU" sz="800" dirty="0">
                <a:solidFill>
                  <a:schemeClr val="bg2">
                    <a:lumMod val="75000"/>
                  </a:schemeClr>
                </a:solidFill>
                <a:ea typeface="+mn-lt"/>
                <a:cs typeface="+mn-lt"/>
              </a:rPr>
              <a:t>, P. (1980). </a:t>
            </a:r>
            <a:r>
              <a:rPr lang="hu-HU" sz="800" i="1" dirty="0">
                <a:solidFill>
                  <a:schemeClr val="bg2">
                    <a:lumMod val="75000"/>
                  </a:schemeClr>
                </a:solidFill>
                <a:ea typeface="+mn-lt"/>
                <a:cs typeface="+mn-lt"/>
              </a:rPr>
              <a:t>The </a:t>
            </a:r>
            <a:r>
              <a:rPr lang="hu-HU" sz="800" i="1" err="1">
                <a:solidFill>
                  <a:schemeClr val="bg2">
                    <a:lumMod val="75000"/>
                  </a:schemeClr>
                </a:solidFill>
                <a:ea typeface="+mn-lt"/>
                <a:cs typeface="+mn-lt"/>
              </a:rPr>
              <a:t>courage</a:t>
            </a:r>
            <a:r>
              <a:rPr lang="hu-HU" sz="800" i="1" dirty="0">
                <a:solidFill>
                  <a:schemeClr val="bg2">
                    <a:lumMod val="75000"/>
                  </a:schemeClr>
                </a:solidFill>
                <a:ea typeface="+mn-lt"/>
                <a:cs typeface="+mn-lt"/>
              </a:rPr>
              <a:t> </a:t>
            </a:r>
            <a:r>
              <a:rPr lang="hu-HU" sz="800" i="1" err="1">
                <a:solidFill>
                  <a:schemeClr val="bg2">
                    <a:lumMod val="75000"/>
                  </a:schemeClr>
                </a:solidFill>
                <a:ea typeface="+mn-lt"/>
                <a:cs typeface="+mn-lt"/>
              </a:rPr>
              <a:t>to</a:t>
            </a:r>
            <a:r>
              <a:rPr lang="hu-HU" sz="800" i="1" dirty="0">
                <a:solidFill>
                  <a:schemeClr val="bg2">
                    <a:lumMod val="75000"/>
                  </a:schemeClr>
                </a:solidFill>
                <a:ea typeface="+mn-lt"/>
                <a:cs typeface="+mn-lt"/>
              </a:rPr>
              <a:t> be</a:t>
            </a:r>
            <a:r>
              <a:rPr lang="hu-HU" sz="800" dirty="0">
                <a:solidFill>
                  <a:schemeClr val="bg2">
                    <a:lumMod val="75000"/>
                  </a:schemeClr>
                </a:solidFill>
                <a:ea typeface="+mn-lt"/>
                <a:cs typeface="+mn-lt"/>
              </a:rPr>
              <a:t>. Yale University Press.</a:t>
            </a:r>
            <a:endParaRPr lang="hu-HU" sz="800">
              <a:solidFill>
                <a:schemeClr val="bg2">
                  <a:lumMod val="75000"/>
                </a:schemeClr>
              </a:solidFill>
              <a:ea typeface="Calibri"/>
              <a:cs typeface="Calibri"/>
            </a:endParaRPr>
          </a:p>
        </p:txBody>
      </p:sp>
      <p:sp>
        <p:nvSpPr>
          <p:cNvPr id="11" name="Beszédbuborék: lekerekített sarkú téglalap 10">
            <a:extLst>
              <a:ext uri="{FF2B5EF4-FFF2-40B4-BE49-F238E27FC236}">
                <a16:creationId xmlns:a16="http://schemas.microsoft.com/office/drawing/2014/main" id="{F41E24B3-53CD-7712-2190-B86D38C9C113}"/>
              </a:ext>
            </a:extLst>
          </p:cNvPr>
          <p:cNvSpPr/>
          <p:nvPr/>
        </p:nvSpPr>
        <p:spPr>
          <a:xfrm>
            <a:off x="9788150" y="1661395"/>
            <a:ext cx="2149336" cy="3097048"/>
          </a:xfrm>
          <a:prstGeom prst="wedgeRoundRectCallout">
            <a:avLst>
              <a:gd name="adj1" fmla="val -67666"/>
              <a:gd name="adj2" fmla="val -30052"/>
              <a:gd name="adj3" fmla="val 16667"/>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dirty="0">
                <a:solidFill>
                  <a:srgbClr val="000000"/>
                </a:solidFill>
                <a:latin typeface="Times New Roman"/>
                <a:cs typeface="Times New Roman"/>
              </a:rPr>
              <a:t>the </a:t>
            </a:r>
            <a:r>
              <a:rPr lang="en-US" sz="1400" dirty="0">
                <a:solidFill>
                  <a:schemeClr val="accent2"/>
                </a:solidFill>
                <a:latin typeface="Times New Roman"/>
                <a:cs typeface="Times New Roman"/>
              </a:rPr>
              <a:t>elicitability</a:t>
            </a:r>
            <a:r>
              <a:rPr lang="en-US" sz="1400" dirty="0">
                <a:solidFill>
                  <a:srgbClr val="000000"/>
                </a:solidFill>
                <a:latin typeface="Times New Roman"/>
                <a:cs typeface="Times New Roman"/>
              </a:rPr>
              <a:t> of spiritual interventions </a:t>
            </a:r>
            <a:r>
              <a:rPr lang="en-US" sz="1400" dirty="0">
                <a:solidFill>
                  <a:schemeClr val="accent2"/>
                </a:solidFill>
                <a:latin typeface="Times New Roman"/>
                <a:cs typeface="Times New Roman"/>
              </a:rPr>
              <a:t>will depend on the efforts</a:t>
            </a:r>
            <a:r>
              <a:rPr lang="en-US" sz="1400" dirty="0">
                <a:solidFill>
                  <a:srgbClr val="000000"/>
                </a:solidFill>
                <a:latin typeface="Times New Roman"/>
                <a:cs typeface="Times New Roman"/>
              </a:rPr>
              <a:t> made to make interventions as personalized as possible, and the effect of R/S on health will depend on the degree to which the spiritual message is understood in terms of participants’ efforts to internalize it.</a:t>
            </a:r>
            <a:endParaRPr lang="hu-HU">
              <a:solidFill>
                <a:srgbClr val="000000"/>
              </a:solidFill>
              <a:latin typeface="Calibri"/>
              <a:cs typeface="Calibri"/>
            </a:endParaRPr>
          </a:p>
        </p:txBody>
      </p:sp>
    </p:spTree>
    <p:extLst>
      <p:ext uri="{BB962C8B-B14F-4D97-AF65-F5344CB8AC3E}">
        <p14:creationId xmlns:p14="http://schemas.microsoft.com/office/powerpoint/2010/main" val="37315665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Tartalom helye 4" descr="A képen Emberi arc, ruházat, személy, mosoly látható&#10;&#10;Automatikusan generált leírás">
            <a:extLst>
              <a:ext uri="{FF2B5EF4-FFF2-40B4-BE49-F238E27FC236}">
                <a16:creationId xmlns:a16="http://schemas.microsoft.com/office/drawing/2014/main" id="{75BF49D3-FA4B-A99A-FDF2-F7887A801E9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5187" y="366674"/>
            <a:ext cx="1935187" cy="2353411"/>
          </a:xfrm>
        </p:spPr>
      </p:pic>
      <p:sp>
        <p:nvSpPr>
          <p:cNvPr id="3" name="Szövegdoboz 2">
            <a:extLst>
              <a:ext uri="{FF2B5EF4-FFF2-40B4-BE49-F238E27FC236}">
                <a16:creationId xmlns:a16="http://schemas.microsoft.com/office/drawing/2014/main" id="{DC484601-9A53-CCB4-F1E4-BC0BCDC4FCF7}"/>
              </a:ext>
            </a:extLst>
          </p:cNvPr>
          <p:cNvSpPr txBox="1"/>
          <p:nvPr/>
        </p:nvSpPr>
        <p:spPr>
          <a:xfrm>
            <a:off x="574428" y="3368194"/>
            <a:ext cx="2743200" cy="280076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a:latin typeface="Times New Roman"/>
              </a:rPr>
              <a:t>“One of the absolutely crucial metaphors that Barth turned to again and again is the image of a tangent, i.e., a line touching a circle at only one point. This image, Barth thought, captured the theological reality of God’s relationship to the world …. The first detail worth noticing in this picture is that God is totally other, not in any way part of, or knowable apart from, his choice to make himself known. Second, all of humanity’s efforts to strive toward God are doomed to fail since they are situated within a horizon that does not in any way include God. Third, God made and makes himself known at one point and at one point only—in God/man, Jesus” (Michaud et al., 2005).</a:t>
            </a:r>
            <a:r>
              <a:rPr lang="hu-HU" sz="1100">
                <a:latin typeface="Times New Roman"/>
                <a:cs typeface="Times New Roman"/>
              </a:rPr>
              <a:t> </a:t>
            </a:r>
            <a:endParaRPr lang="hu-HU"/>
          </a:p>
        </p:txBody>
      </p:sp>
      <p:sp>
        <p:nvSpPr>
          <p:cNvPr id="4" name="Szövegdoboz 3">
            <a:extLst>
              <a:ext uri="{FF2B5EF4-FFF2-40B4-BE49-F238E27FC236}">
                <a16:creationId xmlns:a16="http://schemas.microsoft.com/office/drawing/2014/main" id="{FA3846E0-E854-2C53-F728-AE71B1C22CCB}"/>
              </a:ext>
            </a:extLst>
          </p:cNvPr>
          <p:cNvSpPr txBox="1"/>
          <p:nvPr/>
        </p:nvSpPr>
        <p:spPr>
          <a:xfrm>
            <a:off x="2872526" y="768873"/>
            <a:ext cx="2743200" cy="246221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a:latin typeface="Times New Roman"/>
              </a:rPr>
              <a:t>“Faith is not an art. Faith is not an achievement. Faith is not a good work of which some may boast while others can excuse themselves with a shrug of the shoulders for not being capable of it. It is a decisive insight of faith itself that all of us are incapable of faith in ourselves, whether we think of its preparation, beginning, continuation, or completion. In this respect, believers understand unbelievers, skeptics, and atheists better than they understand themselves. Unlike unbelievers, they regard the impossibility of faith as necessary, not accidental ….” (Barth, 1986, p. 38).</a:t>
            </a:r>
            <a:r>
              <a:rPr lang="hu-HU" sz="1100">
                <a:latin typeface="Times New Roman"/>
                <a:cs typeface="Times New Roman"/>
              </a:rPr>
              <a:t> </a:t>
            </a:r>
            <a:endParaRPr lang="hu-HU"/>
          </a:p>
        </p:txBody>
      </p:sp>
      <p:sp>
        <p:nvSpPr>
          <p:cNvPr id="6" name="Szövegdoboz 5">
            <a:extLst>
              <a:ext uri="{FF2B5EF4-FFF2-40B4-BE49-F238E27FC236}">
                <a16:creationId xmlns:a16="http://schemas.microsoft.com/office/drawing/2014/main" id="{56D03BC8-CB8E-C41C-C309-57B00D6BCC35}"/>
              </a:ext>
            </a:extLst>
          </p:cNvPr>
          <p:cNvSpPr txBox="1"/>
          <p:nvPr/>
        </p:nvSpPr>
        <p:spPr>
          <a:xfrm>
            <a:off x="3888058" y="3432717"/>
            <a:ext cx="4397297" cy="23083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sz="1600" dirty="0">
                <a:latin typeface="Times New Roman"/>
                <a:cs typeface="Times New Roman"/>
              </a:rPr>
              <a:t>“[Barth’s] theology depended on a distinction between the Word (i.e., God’s self-revelation as concretely manifested in Christ) and religion. Religion, according to Barth, is [a] human attempt to grasp at God and is opposed to revelation, in which God has come to humans through Christ. ‘Religion is the enemy of faith.’ ‘Religion is [a] human’s attempt to enter into communion with God on his own terms’” (Michaud et al., 2005).</a:t>
            </a:r>
            <a:endParaRPr lang="en-US" sz="1600" dirty="0">
              <a:cs typeface="Calibri"/>
            </a:endParaRPr>
          </a:p>
        </p:txBody>
      </p:sp>
      <p:sp>
        <p:nvSpPr>
          <p:cNvPr id="7" name="Szövegdoboz 6">
            <a:extLst>
              <a:ext uri="{FF2B5EF4-FFF2-40B4-BE49-F238E27FC236}">
                <a16:creationId xmlns:a16="http://schemas.microsoft.com/office/drawing/2014/main" id="{D1F481F5-0D80-58BB-7880-0201A2F77558}"/>
              </a:ext>
            </a:extLst>
          </p:cNvPr>
          <p:cNvSpPr txBox="1"/>
          <p:nvPr/>
        </p:nvSpPr>
        <p:spPr>
          <a:xfrm>
            <a:off x="8566260" y="432951"/>
            <a:ext cx="3096321" cy="36009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sz="1200" dirty="0">
                <a:latin typeface="Times New Roman"/>
              </a:rPr>
              <a:t>Cobb (1962, p. 43) captures this characteristic feature of Barthian thinking, “God’s presence in Scripture is always [an] </a:t>
            </a:r>
            <a:r>
              <a:rPr lang="en-US" sz="1200" i="1" dirty="0">
                <a:latin typeface="Times New Roman"/>
              </a:rPr>
              <a:t>event, </a:t>
            </a:r>
            <a:r>
              <a:rPr lang="en-US" sz="1200" dirty="0">
                <a:latin typeface="Times New Roman"/>
              </a:rPr>
              <a:t>wholly uncontrollable and unpredictable from man’s side. Hence, the Roman Catholic understanding of the church’s authoritative definition of doctrine through its interpretation of Scripture and tradition must be vehemently rejected as denying God’s free sovereignty. In a similar way, by identifying the Bible with the Word of God, Protestant orthodoxy attempted to divinize a human and worldly entity and to bind God’s freedom (Barth, 1954, p. 217).</a:t>
            </a:r>
            <a:r>
              <a:rPr lang="en-US" sz="900" baseline="30000" dirty="0">
                <a:latin typeface="Times New Roman"/>
              </a:rPr>
              <a:t> </a:t>
            </a:r>
            <a:r>
              <a:rPr lang="en-US" sz="1200" dirty="0">
                <a:latin typeface="Times New Roman"/>
              </a:rPr>
              <a:t>Church and the Bible become God’s Word when and as God freely chooses, but they do not thereby attain some permanently divine quality (Barth, 1977, p. 127). They remain in themselves wholly fallible, wholly human, and worldly (Barth, 1977, pp. 174–175).”</a:t>
            </a:r>
            <a:r>
              <a:rPr lang="en-US" sz="900" baseline="30000" dirty="0">
                <a:latin typeface="Times New Roman"/>
              </a:rPr>
              <a:t> </a:t>
            </a:r>
            <a:endParaRPr lang="hu-HU" sz="2000">
              <a:cs typeface="Calibri"/>
            </a:endParaRPr>
          </a:p>
        </p:txBody>
      </p:sp>
      <p:sp>
        <p:nvSpPr>
          <p:cNvPr id="9" name="Cím 1">
            <a:extLst>
              <a:ext uri="{FF2B5EF4-FFF2-40B4-BE49-F238E27FC236}">
                <a16:creationId xmlns:a16="http://schemas.microsoft.com/office/drawing/2014/main" id="{069C4B74-8737-93D3-B1A7-DDF078F9F891}"/>
              </a:ext>
            </a:extLst>
          </p:cNvPr>
          <p:cNvSpPr>
            <a:spLocks noGrp="1"/>
          </p:cNvSpPr>
          <p:nvPr>
            <p:ph type="title"/>
          </p:nvPr>
        </p:nvSpPr>
        <p:spPr>
          <a:xfrm>
            <a:off x="4533882" y="-211021"/>
            <a:ext cx="3125639" cy="1339940"/>
          </a:xfrm>
        </p:spPr>
        <p:txBody>
          <a:bodyPr/>
          <a:lstStyle/>
          <a:p>
            <a:r>
              <a:rPr lang="hu-HU" dirty="0" err="1">
                <a:ea typeface="Calibri Light"/>
                <a:cs typeface="Calibri Light"/>
              </a:rPr>
              <a:t>Dialectical</a:t>
            </a:r>
            <a:endParaRPr lang="hu-HU" dirty="0" err="1"/>
          </a:p>
        </p:txBody>
      </p:sp>
      <p:sp>
        <p:nvSpPr>
          <p:cNvPr id="8" name="Élőláb helye 1">
            <a:extLst>
              <a:ext uri="{FF2B5EF4-FFF2-40B4-BE49-F238E27FC236}">
                <a16:creationId xmlns:a16="http://schemas.microsoft.com/office/drawing/2014/main" id="{0F1FCBD6-2C43-A082-27A7-27244151AA64}"/>
              </a:ext>
            </a:extLst>
          </p:cNvPr>
          <p:cNvSpPr>
            <a:spLocks noGrp="1"/>
          </p:cNvSpPr>
          <p:nvPr/>
        </p:nvSpPr>
        <p:spPr>
          <a:xfrm>
            <a:off x="209786" y="6356350"/>
            <a:ext cx="10662354" cy="365125"/>
          </a:xfrm>
          <a:prstGeom prst="rect">
            <a:avLst/>
          </a:prstGeom>
        </p:spPr>
        <p:txBody>
          <a:bodyPr vert="horz" lIns="91440" tIns="45720" rIns="91440" bIns="45720" rtlCol="0" anchor="ctr"/>
          <a:lstStyle>
            <a:defPPr>
              <a:defRPr lang="hu-HU"/>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a:t>Béres A. (2023). Religion, Spirituality, and Health Revisited: Bringing Mainline Western Protestant Perspectives Back into the Discourse-Theology's "Seat at the Table". Journal of religion and health, 10.1007/s10943-023-01888-3. Advance online publication. https://doi.org/10.1007/s10943-023-01888-3​</a:t>
            </a:r>
          </a:p>
        </p:txBody>
      </p:sp>
      <p:sp>
        <p:nvSpPr>
          <p:cNvPr id="10" name="Szövegdoboz 9">
            <a:extLst>
              <a:ext uri="{FF2B5EF4-FFF2-40B4-BE49-F238E27FC236}">
                <a16:creationId xmlns:a16="http://schemas.microsoft.com/office/drawing/2014/main" id="{1B110591-8249-100A-7ED3-DC444C53ECC8}"/>
              </a:ext>
            </a:extLst>
          </p:cNvPr>
          <p:cNvSpPr txBox="1"/>
          <p:nvPr/>
        </p:nvSpPr>
        <p:spPr>
          <a:xfrm>
            <a:off x="838306" y="3050139"/>
            <a:ext cx="2743200" cy="261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hu-HU" sz="1100" dirty="0">
                <a:solidFill>
                  <a:schemeClr val="bg2">
                    <a:lumMod val="90000"/>
                  </a:schemeClr>
                </a:solidFill>
                <a:latin typeface="Times New Roman"/>
                <a:cs typeface="Times New Roman"/>
              </a:rPr>
              <a:t>Photo: Wikipedia.org</a:t>
            </a:r>
          </a:p>
        </p:txBody>
      </p:sp>
      <p:sp>
        <p:nvSpPr>
          <p:cNvPr id="2" name="Szövegdoboz 1">
            <a:extLst>
              <a:ext uri="{FF2B5EF4-FFF2-40B4-BE49-F238E27FC236}">
                <a16:creationId xmlns:a16="http://schemas.microsoft.com/office/drawing/2014/main" id="{B7645F76-B2C4-8C05-2377-1D6CE9F89A2E}"/>
              </a:ext>
            </a:extLst>
          </p:cNvPr>
          <p:cNvSpPr txBox="1"/>
          <p:nvPr/>
        </p:nvSpPr>
        <p:spPr>
          <a:xfrm>
            <a:off x="8634867" y="4406870"/>
            <a:ext cx="2743200" cy="178510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hu-HU" sz="1000" err="1">
                <a:solidFill>
                  <a:schemeClr val="bg2">
                    <a:lumMod val="75000"/>
                  </a:schemeClr>
                </a:solidFill>
                <a:ea typeface="+mn-lt"/>
                <a:cs typeface="+mn-lt"/>
              </a:rPr>
              <a:t>Barth</a:t>
            </a:r>
            <a:r>
              <a:rPr lang="hu-HU" sz="1000" dirty="0">
                <a:solidFill>
                  <a:schemeClr val="bg2">
                    <a:lumMod val="75000"/>
                  </a:schemeClr>
                </a:solidFill>
                <a:ea typeface="+mn-lt"/>
                <a:cs typeface="+mn-lt"/>
              </a:rPr>
              <a:t>, K. (1954). </a:t>
            </a:r>
            <a:r>
              <a:rPr lang="hu-HU" sz="1000" i="1" err="1">
                <a:solidFill>
                  <a:schemeClr val="bg2">
                    <a:lumMod val="75000"/>
                  </a:schemeClr>
                </a:solidFill>
                <a:ea typeface="+mn-lt"/>
                <a:cs typeface="+mn-lt"/>
              </a:rPr>
              <a:t>Against</a:t>
            </a:r>
            <a:r>
              <a:rPr lang="hu-HU" sz="1000" i="1" dirty="0">
                <a:solidFill>
                  <a:schemeClr val="bg2">
                    <a:lumMod val="75000"/>
                  </a:schemeClr>
                </a:solidFill>
                <a:ea typeface="+mn-lt"/>
                <a:cs typeface="+mn-lt"/>
              </a:rPr>
              <a:t> </a:t>
            </a:r>
            <a:r>
              <a:rPr lang="hu-HU" sz="1000" i="1" err="1">
                <a:solidFill>
                  <a:schemeClr val="bg2">
                    <a:lumMod val="75000"/>
                  </a:schemeClr>
                </a:solidFill>
                <a:ea typeface="+mn-lt"/>
                <a:cs typeface="+mn-lt"/>
              </a:rPr>
              <a:t>the</a:t>
            </a:r>
            <a:r>
              <a:rPr lang="hu-HU" sz="1000" i="1" dirty="0">
                <a:solidFill>
                  <a:schemeClr val="bg2">
                    <a:lumMod val="75000"/>
                  </a:schemeClr>
                </a:solidFill>
                <a:ea typeface="+mn-lt"/>
                <a:cs typeface="+mn-lt"/>
              </a:rPr>
              <a:t> </a:t>
            </a:r>
            <a:r>
              <a:rPr lang="hu-HU" sz="1000" i="1" err="1">
                <a:solidFill>
                  <a:schemeClr val="bg2">
                    <a:lumMod val="75000"/>
                  </a:schemeClr>
                </a:solidFill>
                <a:ea typeface="+mn-lt"/>
                <a:cs typeface="+mn-lt"/>
              </a:rPr>
              <a:t>stream</a:t>
            </a:r>
            <a:r>
              <a:rPr lang="hu-HU" sz="1000" i="1" dirty="0">
                <a:solidFill>
                  <a:schemeClr val="bg2">
                    <a:lumMod val="75000"/>
                  </a:schemeClr>
                </a:solidFill>
                <a:ea typeface="+mn-lt"/>
                <a:cs typeface="+mn-lt"/>
              </a:rPr>
              <a:t>? </a:t>
            </a:r>
            <a:r>
              <a:rPr lang="hu-HU" sz="1000" i="1" err="1">
                <a:solidFill>
                  <a:schemeClr val="bg2">
                    <a:lumMod val="75000"/>
                  </a:schemeClr>
                </a:solidFill>
                <a:ea typeface="+mn-lt"/>
                <a:cs typeface="+mn-lt"/>
              </a:rPr>
              <a:t>Shorter</a:t>
            </a:r>
            <a:r>
              <a:rPr lang="hu-HU" sz="1000" i="1" dirty="0">
                <a:solidFill>
                  <a:schemeClr val="bg2">
                    <a:lumMod val="75000"/>
                  </a:schemeClr>
                </a:solidFill>
                <a:ea typeface="+mn-lt"/>
                <a:cs typeface="+mn-lt"/>
              </a:rPr>
              <a:t> post-</a:t>
            </a:r>
            <a:r>
              <a:rPr lang="hu-HU" sz="1000" i="1" err="1">
                <a:solidFill>
                  <a:schemeClr val="bg2">
                    <a:lumMod val="75000"/>
                  </a:schemeClr>
                </a:solidFill>
                <a:ea typeface="+mn-lt"/>
                <a:cs typeface="+mn-lt"/>
              </a:rPr>
              <a:t>war</a:t>
            </a:r>
            <a:r>
              <a:rPr lang="hu-HU" sz="1000" i="1" dirty="0">
                <a:solidFill>
                  <a:schemeClr val="bg2">
                    <a:lumMod val="75000"/>
                  </a:schemeClr>
                </a:solidFill>
                <a:ea typeface="+mn-lt"/>
                <a:cs typeface="+mn-lt"/>
              </a:rPr>
              <a:t> </a:t>
            </a:r>
            <a:r>
              <a:rPr lang="hu-HU" sz="1000" i="1" err="1">
                <a:solidFill>
                  <a:schemeClr val="bg2">
                    <a:lumMod val="75000"/>
                  </a:schemeClr>
                </a:solidFill>
                <a:ea typeface="+mn-lt"/>
                <a:cs typeface="+mn-lt"/>
              </a:rPr>
              <a:t>writings</a:t>
            </a:r>
            <a:r>
              <a:rPr lang="hu-HU" sz="1000" i="1" dirty="0">
                <a:solidFill>
                  <a:schemeClr val="bg2">
                    <a:lumMod val="75000"/>
                  </a:schemeClr>
                </a:solidFill>
                <a:ea typeface="+mn-lt"/>
                <a:cs typeface="+mn-lt"/>
              </a:rPr>
              <a:t> (1945–1952)</a:t>
            </a:r>
            <a:r>
              <a:rPr lang="hu-HU" sz="1000" dirty="0">
                <a:solidFill>
                  <a:schemeClr val="bg2">
                    <a:lumMod val="75000"/>
                  </a:schemeClr>
                </a:solidFill>
                <a:ea typeface="+mn-lt"/>
                <a:cs typeface="+mn-lt"/>
              </a:rPr>
              <a:t>. SCM Press.</a:t>
            </a:r>
            <a:endParaRPr lang="hu-HU" sz="1000">
              <a:solidFill>
                <a:schemeClr val="bg2">
                  <a:lumMod val="75000"/>
                </a:schemeClr>
              </a:solidFill>
              <a:ea typeface="+mn-lt"/>
              <a:cs typeface="+mn-lt"/>
            </a:endParaRPr>
          </a:p>
          <a:p>
            <a:r>
              <a:rPr lang="hu-HU" sz="1000" err="1">
                <a:solidFill>
                  <a:schemeClr val="bg2">
                    <a:lumMod val="75000"/>
                  </a:schemeClr>
                </a:solidFill>
                <a:ea typeface="+mn-lt"/>
                <a:cs typeface="+mn-lt"/>
              </a:rPr>
              <a:t>Barth</a:t>
            </a:r>
            <a:r>
              <a:rPr lang="hu-HU" sz="1000" dirty="0">
                <a:solidFill>
                  <a:schemeClr val="bg2">
                    <a:lumMod val="75000"/>
                  </a:schemeClr>
                </a:solidFill>
                <a:ea typeface="+mn-lt"/>
                <a:cs typeface="+mn-lt"/>
              </a:rPr>
              <a:t>, K. (1977). </a:t>
            </a:r>
            <a:r>
              <a:rPr lang="hu-HU" sz="1000" i="1" err="1">
                <a:solidFill>
                  <a:schemeClr val="bg2">
                    <a:lumMod val="75000"/>
                  </a:schemeClr>
                </a:solidFill>
                <a:ea typeface="+mn-lt"/>
                <a:cs typeface="+mn-lt"/>
              </a:rPr>
              <a:t>Church</a:t>
            </a:r>
            <a:r>
              <a:rPr lang="hu-HU" sz="1000" i="1" dirty="0">
                <a:solidFill>
                  <a:schemeClr val="bg2">
                    <a:lumMod val="75000"/>
                  </a:schemeClr>
                </a:solidFill>
                <a:ea typeface="+mn-lt"/>
                <a:cs typeface="+mn-lt"/>
              </a:rPr>
              <a:t> </a:t>
            </a:r>
            <a:r>
              <a:rPr lang="hu-HU" sz="1000" i="1" err="1">
                <a:solidFill>
                  <a:schemeClr val="bg2">
                    <a:lumMod val="75000"/>
                  </a:schemeClr>
                </a:solidFill>
                <a:ea typeface="+mn-lt"/>
                <a:cs typeface="+mn-lt"/>
              </a:rPr>
              <a:t>dogmatics</a:t>
            </a:r>
            <a:r>
              <a:rPr lang="hu-HU" sz="1000" i="1" dirty="0">
                <a:solidFill>
                  <a:schemeClr val="bg2">
                    <a:lumMod val="75000"/>
                  </a:schemeClr>
                </a:solidFill>
                <a:ea typeface="+mn-lt"/>
                <a:cs typeface="+mn-lt"/>
              </a:rPr>
              <a:t> I</a:t>
            </a:r>
            <a:r>
              <a:rPr lang="hu-HU" sz="1000" dirty="0">
                <a:solidFill>
                  <a:schemeClr val="bg2">
                    <a:lumMod val="75000"/>
                  </a:schemeClr>
                </a:solidFill>
                <a:ea typeface="+mn-lt"/>
                <a:cs typeface="+mn-lt"/>
              </a:rPr>
              <a:t>. T &amp; T Clark.</a:t>
            </a:r>
            <a:endParaRPr lang="hu-HU" sz="1000">
              <a:solidFill>
                <a:schemeClr val="bg2">
                  <a:lumMod val="75000"/>
                </a:schemeClr>
              </a:solidFill>
              <a:ea typeface="+mn-lt"/>
              <a:cs typeface="+mn-lt"/>
            </a:endParaRPr>
          </a:p>
          <a:p>
            <a:r>
              <a:rPr lang="hu-HU" sz="1000" err="1">
                <a:solidFill>
                  <a:schemeClr val="bg2">
                    <a:lumMod val="75000"/>
                  </a:schemeClr>
                </a:solidFill>
                <a:ea typeface="+mn-lt"/>
                <a:cs typeface="+mn-lt"/>
              </a:rPr>
              <a:t>Barth</a:t>
            </a:r>
            <a:r>
              <a:rPr lang="hu-HU" sz="1000" dirty="0">
                <a:solidFill>
                  <a:schemeClr val="bg2">
                    <a:lumMod val="75000"/>
                  </a:schemeClr>
                </a:solidFill>
                <a:ea typeface="+mn-lt"/>
                <a:cs typeface="+mn-lt"/>
              </a:rPr>
              <a:t>, K. (1986). </a:t>
            </a:r>
            <a:r>
              <a:rPr lang="hu-HU" sz="1000" i="1" dirty="0">
                <a:solidFill>
                  <a:schemeClr val="bg2">
                    <a:lumMod val="75000"/>
                  </a:schemeClr>
                </a:solidFill>
                <a:ea typeface="+mn-lt"/>
                <a:cs typeface="+mn-lt"/>
              </a:rPr>
              <a:t>A Karl </a:t>
            </a:r>
            <a:r>
              <a:rPr lang="hu-HU" sz="1000" i="1" err="1">
                <a:solidFill>
                  <a:schemeClr val="bg2">
                    <a:lumMod val="75000"/>
                  </a:schemeClr>
                </a:solidFill>
                <a:ea typeface="+mn-lt"/>
                <a:cs typeface="+mn-lt"/>
              </a:rPr>
              <a:t>Barth</a:t>
            </a:r>
            <a:r>
              <a:rPr lang="hu-HU" sz="1000" i="1" dirty="0">
                <a:solidFill>
                  <a:schemeClr val="bg2">
                    <a:lumMod val="75000"/>
                  </a:schemeClr>
                </a:solidFill>
                <a:ea typeface="+mn-lt"/>
                <a:cs typeface="+mn-lt"/>
              </a:rPr>
              <a:t> </a:t>
            </a:r>
            <a:r>
              <a:rPr lang="hu-HU" sz="1000" i="1" err="1">
                <a:solidFill>
                  <a:schemeClr val="bg2">
                    <a:lumMod val="75000"/>
                  </a:schemeClr>
                </a:solidFill>
                <a:ea typeface="+mn-lt"/>
                <a:cs typeface="+mn-lt"/>
              </a:rPr>
              <a:t>reader</a:t>
            </a:r>
            <a:r>
              <a:rPr lang="hu-HU" sz="1000" dirty="0">
                <a:solidFill>
                  <a:schemeClr val="bg2">
                    <a:lumMod val="75000"/>
                  </a:schemeClr>
                </a:solidFill>
                <a:ea typeface="+mn-lt"/>
                <a:cs typeface="+mn-lt"/>
              </a:rPr>
              <a:t>. T &amp; T Clark.</a:t>
            </a:r>
            <a:endParaRPr lang="hu-HU" sz="1000">
              <a:solidFill>
                <a:schemeClr val="bg2">
                  <a:lumMod val="75000"/>
                </a:schemeClr>
              </a:solidFill>
              <a:ea typeface="Calibri"/>
              <a:cs typeface="Calibri"/>
            </a:endParaRPr>
          </a:p>
          <a:p>
            <a:r>
              <a:rPr lang="hu-HU" sz="1000" err="1">
                <a:solidFill>
                  <a:schemeClr val="bg2">
                    <a:lumMod val="75000"/>
                  </a:schemeClr>
                </a:solidFill>
                <a:ea typeface="+mn-lt"/>
                <a:cs typeface="+mn-lt"/>
              </a:rPr>
              <a:t>Cobb</a:t>
            </a:r>
            <a:r>
              <a:rPr lang="hu-HU" sz="1000">
                <a:solidFill>
                  <a:schemeClr val="bg2">
                    <a:lumMod val="75000"/>
                  </a:schemeClr>
                </a:solidFill>
                <a:ea typeface="+mn-lt"/>
                <a:cs typeface="+mn-lt"/>
              </a:rPr>
              <a:t>, J. B., </a:t>
            </a:r>
            <a:r>
              <a:rPr lang="hu-HU" sz="1000" err="1">
                <a:solidFill>
                  <a:schemeClr val="bg2">
                    <a:lumMod val="75000"/>
                  </a:schemeClr>
                </a:solidFill>
                <a:ea typeface="+mn-lt"/>
                <a:cs typeface="+mn-lt"/>
              </a:rPr>
              <a:t>Jr</a:t>
            </a:r>
            <a:r>
              <a:rPr lang="hu-HU" sz="1000" dirty="0">
                <a:solidFill>
                  <a:schemeClr val="bg2">
                    <a:lumMod val="75000"/>
                  </a:schemeClr>
                </a:solidFill>
                <a:ea typeface="+mn-lt"/>
                <a:cs typeface="+mn-lt"/>
              </a:rPr>
              <a:t>. (1962). </a:t>
            </a:r>
            <a:r>
              <a:rPr lang="hu-HU" sz="1000" i="1" err="1">
                <a:solidFill>
                  <a:schemeClr val="bg2">
                    <a:lumMod val="75000"/>
                  </a:schemeClr>
                </a:solidFill>
                <a:ea typeface="+mn-lt"/>
                <a:cs typeface="+mn-lt"/>
              </a:rPr>
              <a:t>Living</a:t>
            </a:r>
            <a:r>
              <a:rPr lang="hu-HU" sz="1000" i="1" dirty="0">
                <a:solidFill>
                  <a:schemeClr val="bg2">
                    <a:lumMod val="75000"/>
                  </a:schemeClr>
                </a:solidFill>
                <a:ea typeface="+mn-lt"/>
                <a:cs typeface="+mn-lt"/>
              </a:rPr>
              <a:t> </a:t>
            </a:r>
            <a:r>
              <a:rPr lang="hu-HU" sz="1000" i="1" err="1">
                <a:solidFill>
                  <a:schemeClr val="bg2">
                    <a:lumMod val="75000"/>
                  </a:schemeClr>
                </a:solidFill>
                <a:ea typeface="+mn-lt"/>
                <a:cs typeface="+mn-lt"/>
              </a:rPr>
              <a:t>options</a:t>
            </a:r>
            <a:r>
              <a:rPr lang="hu-HU" sz="1000" i="1" dirty="0">
                <a:solidFill>
                  <a:schemeClr val="bg2">
                    <a:lumMod val="75000"/>
                  </a:schemeClr>
                </a:solidFill>
                <a:ea typeface="+mn-lt"/>
                <a:cs typeface="+mn-lt"/>
              </a:rPr>
              <a:t> in </a:t>
            </a:r>
            <a:r>
              <a:rPr lang="hu-HU" sz="1000" i="1" err="1">
                <a:solidFill>
                  <a:schemeClr val="bg2">
                    <a:lumMod val="75000"/>
                  </a:schemeClr>
                </a:solidFill>
                <a:ea typeface="+mn-lt"/>
                <a:cs typeface="+mn-lt"/>
              </a:rPr>
              <a:t>protestant</a:t>
            </a:r>
            <a:r>
              <a:rPr lang="hu-HU" sz="1000" i="1" dirty="0">
                <a:solidFill>
                  <a:schemeClr val="bg2">
                    <a:lumMod val="75000"/>
                  </a:schemeClr>
                </a:solidFill>
                <a:ea typeface="+mn-lt"/>
                <a:cs typeface="+mn-lt"/>
              </a:rPr>
              <a:t> </a:t>
            </a:r>
            <a:r>
              <a:rPr lang="hu-HU" sz="1000" i="1" err="1">
                <a:solidFill>
                  <a:schemeClr val="bg2">
                    <a:lumMod val="75000"/>
                  </a:schemeClr>
                </a:solidFill>
                <a:ea typeface="+mn-lt"/>
                <a:cs typeface="+mn-lt"/>
              </a:rPr>
              <a:t>theology</a:t>
            </a:r>
            <a:r>
              <a:rPr lang="hu-HU" sz="1000" i="1" dirty="0">
                <a:solidFill>
                  <a:schemeClr val="bg2">
                    <a:lumMod val="75000"/>
                  </a:schemeClr>
                </a:solidFill>
                <a:ea typeface="+mn-lt"/>
                <a:cs typeface="+mn-lt"/>
              </a:rPr>
              <a:t>: A </a:t>
            </a:r>
            <a:r>
              <a:rPr lang="hu-HU" sz="1000" i="1" err="1">
                <a:solidFill>
                  <a:schemeClr val="bg2">
                    <a:lumMod val="75000"/>
                  </a:schemeClr>
                </a:solidFill>
                <a:ea typeface="+mn-lt"/>
                <a:cs typeface="+mn-lt"/>
              </a:rPr>
              <a:t>survey</a:t>
            </a:r>
            <a:r>
              <a:rPr lang="hu-HU" sz="1000" i="1" dirty="0">
                <a:solidFill>
                  <a:schemeClr val="bg2">
                    <a:lumMod val="75000"/>
                  </a:schemeClr>
                </a:solidFill>
                <a:ea typeface="+mn-lt"/>
                <a:cs typeface="+mn-lt"/>
              </a:rPr>
              <a:t> of </a:t>
            </a:r>
            <a:r>
              <a:rPr lang="hu-HU" sz="1000" i="1" err="1">
                <a:solidFill>
                  <a:schemeClr val="bg2">
                    <a:lumMod val="75000"/>
                  </a:schemeClr>
                </a:solidFill>
                <a:ea typeface="+mn-lt"/>
                <a:cs typeface="+mn-lt"/>
              </a:rPr>
              <a:t>methods</a:t>
            </a:r>
            <a:r>
              <a:rPr lang="hu-HU" sz="1000" dirty="0">
                <a:solidFill>
                  <a:schemeClr val="bg2">
                    <a:lumMod val="75000"/>
                  </a:schemeClr>
                </a:solidFill>
                <a:ea typeface="+mn-lt"/>
                <a:cs typeface="+mn-lt"/>
              </a:rPr>
              <a:t>. Westminster </a:t>
            </a:r>
            <a:r>
              <a:rPr lang="hu-HU" sz="1000">
                <a:solidFill>
                  <a:schemeClr val="bg2">
                    <a:lumMod val="75000"/>
                  </a:schemeClr>
                </a:solidFill>
                <a:ea typeface="+mn-lt"/>
                <a:cs typeface="+mn-lt"/>
              </a:rPr>
              <a:t>Press.</a:t>
            </a:r>
          </a:p>
          <a:p>
            <a:r>
              <a:rPr lang="hu-HU" sz="1000" dirty="0" err="1">
                <a:solidFill>
                  <a:schemeClr val="bg2">
                    <a:lumMod val="75000"/>
                  </a:schemeClr>
                </a:solidFill>
                <a:ea typeface="+mn-lt"/>
                <a:cs typeface="+mn-lt"/>
              </a:rPr>
              <a:t>Michaud</a:t>
            </a:r>
            <a:r>
              <a:rPr lang="hu-HU" sz="1000" dirty="0">
                <a:solidFill>
                  <a:schemeClr val="bg2">
                    <a:lumMod val="75000"/>
                  </a:schemeClr>
                </a:solidFill>
                <a:ea typeface="+mn-lt"/>
                <a:cs typeface="+mn-lt"/>
              </a:rPr>
              <a:t>, D., </a:t>
            </a:r>
            <a:r>
              <a:rPr lang="hu-HU" sz="1000" dirty="0" err="1">
                <a:solidFill>
                  <a:schemeClr val="bg2">
                    <a:lumMod val="75000"/>
                  </a:schemeClr>
                </a:solidFill>
                <a:ea typeface="+mn-lt"/>
                <a:cs typeface="+mn-lt"/>
              </a:rPr>
              <a:t>Kujundzija</a:t>
            </a:r>
            <a:r>
              <a:rPr lang="hu-HU" sz="1000" dirty="0">
                <a:solidFill>
                  <a:schemeClr val="bg2">
                    <a:lumMod val="75000"/>
                  </a:schemeClr>
                </a:solidFill>
                <a:ea typeface="+mn-lt"/>
                <a:cs typeface="+mn-lt"/>
              </a:rPr>
              <a:t>, Z., &amp; </a:t>
            </a:r>
            <a:r>
              <a:rPr lang="hu-HU" sz="1000" dirty="0" err="1">
                <a:solidFill>
                  <a:schemeClr val="bg2">
                    <a:lumMod val="75000"/>
                  </a:schemeClr>
                </a:solidFill>
                <a:ea typeface="+mn-lt"/>
                <a:cs typeface="+mn-lt"/>
              </a:rPr>
              <a:t>Cassell</a:t>
            </a:r>
            <a:r>
              <a:rPr lang="hu-HU" sz="1000" dirty="0">
                <a:solidFill>
                  <a:schemeClr val="bg2">
                    <a:lumMod val="75000"/>
                  </a:schemeClr>
                </a:solidFill>
                <a:ea typeface="+mn-lt"/>
                <a:cs typeface="+mn-lt"/>
              </a:rPr>
              <a:t>, P. (2005). </a:t>
            </a:r>
            <a:r>
              <a:rPr lang="hu-HU" sz="1000" i="1" dirty="0">
                <a:solidFill>
                  <a:schemeClr val="bg2">
                    <a:lumMod val="75000"/>
                  </a:schemeClr>
                </a:solidFill>
                <a:ea typeface="+mn-lt"/>
                <a:cs typeface="+mn-lt"/>
              </a:rPr>
              <a:t>Karl </a:t>
            </a:r>
            <a:r>
              <a:rPr lang="hu-HU" sz="1000" i="1" dirty="0" err="1">
                <a:solidFill>
                  <a:schemeClr val="bg2">
                    <a:lumMod val="75000"/>
                  </a:schemeClr>
                </a:solidFill>
                <a:ea typeface="+mn-lt"/>
                <a:cs typeface="+mn-lt"/>
              </a:rPr>
              <a:t>Barth</a:t>
            </a:r>
            <a:r>
              <a:rPr lang="hu-HU" sz="1000" i="1" dirty="0">
                <a:solidFill>
                  <a:schemeClr val="bg2">
                    <a:lumMod val="75000"/>
                  </a:schemeClr>
                </a:solidFill>
                <a:ea typeface="+mn-lt"/>
                <a:cs typeface="+mn-lt"/>
              </a:rPr>
              <a:t> (1886–1968)</a:t>
            </a:r>
            <a:r>
              <a:rPr lang="hu-HU" sz="1000" dirty="0">
                <a:solidFill>
                  <a:schemeClr val="bg2">
                    <a:lumMod val="75000"/>
                  </a:schemeClr>
                </a:solidFill>
                <a:ea typeface="+mn-lt"/>
                <a:cs typeface="+mn-lt"/>
              </a:rPr>
              <a:t>. Boston </a:t>
            </a:r>
            <a:r>
              <a:rPr lang="hu-HU" sz="1000" dirty="0" err="1">
                <a:solidFill>
                  <a:schemeClr val="bg2">
                    <a:lumMod val="75000"/>
                  </a:schemeClr>
                </a:solidFill>
                <a:ea typeface="+mn-lt"/>
                <a:cs typeface="+mn-lt"/>
              </a:rPr>
              <a:t>collaborative</a:t>
            </a:r>
            <a:r>
              <a:rPr lang="hu-HU" sz="1000" dirty="0">
                <a:solidFill>
                  <a:schemeClr val="bg2">
                    <a:lumMod val="75000"/>
                  </a:schemeClr>
                </a:solidFill>
                <a:ea typeface="+mn-lt"/>
                <a:cs typeface="+mn-lt"/>
              </a:rPr>
              <a:t> </a:t>
            </a:r>
            <a:r>
              <a:rPr lang="hu-HU" sz="1000" dirty="0" err="1">
                <a:solidFill>
                  <a:schemeClr val="bg2">
                    <a:lumMod val="75000"/>
                  </a:schemeClr>
                </a:solidFill>
                <a:ea typeface="+mn-lt"/>
                <a:cs typeface="+mn-lt"/>
              </a:rPr>
              <a:t>encyclopedia</a:t>
            </a:r>
            <a:r>
              <a:rPr lang="hu-HU" sz="1000" dirty="0">
                <a:solidFill>
                  <a:schemeClr val="bg2">
                    <a:lumMod val="75000"/>
                  </a:schemeClr>
                </a:solidFill>
                <a:ea typeface="+mn-lt"/>
                <a:cs typeface="+mn-lt"/>
              </a:rPr>
              <a:t> of Western </a:t>
            </a:r>
            <a:r>
              <a:rPr lang="hu-HU" sz="1000" dirty="0" err="1">
                <a:solidFill>
                  <a:schemeClr val="bg2">
                    <a:lumMod val="75000"/>
                  </a:schemeClr>
                </a:solidFill>
                <a:ea typeface="+mn-lt"/>
                <a:cs typeface="+mn-lt"/>
              </a:rPr>
              <a:t>theology</a:t>
            </a:r>
            <a:r>
              <a:rPr lang="hu-HU" sz="1000" dirty="0">
                <a:solidFill>
                  <a:schemeClr val="bg2">
                    <a:lumMod val="75000"/>
                  </a:schemeClr>
                </a:solidFill>
                <a:ea typeface="+mn-lt"/>
                <a:cs typeface="+mn-lt"/>
              </a:rPr>
              <a:t>.</a:t>
            </a:r>
            <a:endParaRPr lang="hu-HU" sz="1000">
              <a:solidFill>
                <a:schemeClr val="bg2">
                  <a:lumMod val="75000"/>
                </a:schemeClr>
              </a:solidFill>
              <a:ea typeface="Calibri"/>
              <a:cs typeface="Calibri"/>
            </a:endParaRPr>
          </a:p>
          <a:p>
            <a:endParaRPr lang="hu-HU" sz="1000" dirty="0">
              <a:solidFill>
                <a:schemeClr val="bg2">
                  <a:lumMod val="75000"/>
                </a:schemeClr>
              </a:solidFill>
              <a:ea typeface="Calibri"/>
              <a:cs typeface="Calibri"/>
            </a:endParaRPr>
          </a:p>
        </p:txBody>
      </p:sp>
    </p:spTree>
    <p:extLst>
      <p:ext uri="{BB962C8B-B14F-4D97-AF65-F5344CB8AC3E}">
        <p14:creationId xmlns:p14="http://schemas.microsoft.com/office/powerpoint/2010/main" val="30487901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9F089A05-DC0C-9DF3-7CF0-5081301A2BED}"/>
              </a:ext>
            </a:extLst>
          </p:cNvPr>
          <p:cNvSpPr>
            <a:spLocks noGrp="1"/>
          </p:cNvSpPr>
          <p:nvPr>
            <p:ph idx="1"/>
          </p:nvPr>
        </p:nvSpPr>
        <p:spPr>
          <a:xfrm>
            <a:off x="509975" y="4024897"/>
            <a:ext cx="11335109" cy="2249644"/>
          </a:xfrm>
        </p:spPr>
        <p:txBody>
          <a:bodyPr vert="horz" lIns="91440" tIns="45720" rIns="91440" bIns="45720" rtlCol="0" anchor="t">
            <a:normAutofit/>
          </a:bodyPr>
          <a:lstStyle/>
          <a:p>
            <a:r>
              <a:rPr lang="en-US" sz="2000" dirty="0">
                <a:effectLst/>
                <a:latin typeface="Times New Roman"/>
                <a:ea typeface="Times New Roman" panose="02020603050405020304" pitchFamily="18" charset="0"/>
                <a:cs typeface="Times New Roman"/>
              </a:rPr>
              <a:t>In his exhaustive review encompassing more than 2,300 relevant studies on the religion/spirituality (R/S)–health relationship from 1970 to 2010, Koenig (2012)</a:t>
            </a:r>
            <a:r>
              <a:rPr lang="en-US" sz="2000" i="1" dirty="0">
                <a:effectLst/>
                <a:latin typeface="Times New Roman"/>
                <a:ea typeface="Times New Roman" panose="02020603050405020304" pitchFamily="18" charset="0"/>
                <a:cs typeface="Times New Roman"/>
              </a:rPr>
              <a:t> </a:t>
            </a:r>
            <a:r>
              <a:rPr lang="en-US" sz="2000" dirty="0">
                <a:effectLst/>
                <a:latin typeface="Times New Roman"/>
                <a:ea typeface="Times New Roman" panose="02020603050405020304" pitchFamily="18" charset="0"/>
                <a:cs typeface="Times New Roman"/>
              </a:rPr>
              <a:t>presented a potentially beneficial effect of R/S on mental and physical health, including cardiovascular, cerebrovascular, neuroendocrine, and immunological aspects.</a:t>
            </a:r>
            <a:endParaRPr lang="hu-HU" sz="2000">
              <a:latin typeface="Times New Roman"/>
              <a:cs typeface="Times New Roman"/>
            </a:endParaRPr>
          </a:p>
        </p:txBody>
      </p:sp>
      <p:sp>
        <p:nvSpPr>
          <p:cNvPr id="5" name="Szövegdoboz 4">
            <a:extLst>
              <a:ext uri="{FF2B5EF4-FFF2-40B4-BE49-F238E27FC236}">
                <a16:creationId xmlns:a16="http://schemas.microsoft.com/office/drawing/2014/main" id="{E7734535-E774-C327-A34D-030995D76820}"/>
              </a:ext>
            </a:extLst>
          </p:cNvPr>
          <p:cNvSpPr txBox="1"/>
          <p:nvPr/>
        </p:nvSpPr>
        <p:spPr>
          <a:xfrm>
            <a:off x="774248" y="5219265"/>
            <a:ext cx="11444377" cy="409984"/>
          </a:xfrm>
          <a:prstGeom prst="rect">
            <a:avLst/>
          </a:prstGeom>
          <a:noFill/>
        </p:spPr>
        <p:txBody>
          <a:bodyPr wrap="square" lIns="91440" tIns="45720" rIns="91440" bIns="45720" anchor="t">
            <a:spAutoFit/>
          </a:bodyPr>
          <a:lstStyle/>
          <a:p>
            <a:pPr marL="457200" indent="-457200">
              <a:lnSpc>
                <a:spcPct val="200000"/>
              </a:lnSpc>
              <a:spcAft>
                <a:spcPts val="800"/>
              </a:spcAft>
            </a:pPr>
            <a:r>
              <a:rPr lang="en-US" sz="1200" dirty="0">
                <a:solidFill>
                  <a:srgbClr val="212121"/>
                </a:solidFill>
                <a:ea typeface="+mn-lt"/>
                <a:cs typeface="+mn-lt"/>
              </a:rPr>
              <a:t>Figure: Koenig H. G. (2012). Religion, spirituality, and health: the research and clinical implications. </a:t>
            </a:r>
            <a:r>
              <a:rPr lang="en-US" sz="1200" i="1" dirty="0">
                <a:solidFill>
                  <a:srgbClr val="212121"/>
                </a:solidFill>
                <a:ea typeface="+mn-lt"/>
                <a:cs typeface="+mn-lt"/>
              </a:rPr>
              <a:t>ISRN psychiatry</a:t>
            </a:r>
            <a:r>
              <a:rPr lang="en-US" sz="1200" dirty="0">
                <a:solidFill>
                  <a:srgbClr val="212121"/>
                </a:solidFill>
                <a:ea typeface="+mn-lt"/>
                <a:cs typeface="+mn-lt"/>
              </a:rPr>
              <a:t>, </a:t>
            </a:r>
            <a:r>
              <a:rPr lang="en-US" sz="1200" i="1" dirty="0">
                <a:solidFill>
                  <a:srgbClr val="212121"/>
                </a:solidFill>
                <a:ea typeface="+mn-lt"/>
                <a:cs typeface="+mn-lt"/>
              </a:rPr>
              <a:t>2012</a:t>
            </a:r>
            <a:r>
              <a:rPr lang="en-US" sz="1200" dirty="0">
                <a:solidFill>
                  <a:srgbClr val="212121"/>
                </a:solidFill>
                <a:ea typeface="+mn-lt"/>
                <a:cs typeface="+mn-lt"/>
              </a:rPr>
              <a:t>, 278730. https://doi.org/10.5402/2012/278730</a:t>
            </a:r>
            <a:endParaRPr lang="hu-HU" dirty="0"/>
          </a:p>
        </p:txBody>
      </p:sp>
      <p:pic>
        <p:nvPicPr>
          <p:cNvPr id="7" name="Kép 6">
            <a:extLst>
              <a:ext uri="{FF2B5EF4-FFF2-40B4-BE49-F238E27FC236}">
                <a16:creationId xmlns:a16="http://schemas.microsoft.com/office/drawing/2014/main" id="{822D2FD8-31FE-9DAF-D323-DA09AB294A5B}"/>
              </a:ext>
            </a:extLst>
          </p:cNvPr>
          <p:cNvPicPr>
            <a:picLocks noChangeAspect="1"/>
          </p:cNvPicPr>
          <p:nvPr/>
        </p:nvPicPr>
        <p:blipFill>
          <a:blip r:embed="rId2"/>
          <a:stretch>
            <a:fillRect/>
          </a:stretch>
        </p:blipFill>
        <p:spPr>
          <a:xfrm>
            <a:off x="2727289" y="158390"/>
            <a:ext cx="6167122" cy="3637280"/>
          </a:xfrm>
          <a:prstGeom prst="rect">
            <a:avLst/>
          </a:prstGeom>
        </p:spPr>
      </p:pic>
      <p:sp>
        <p:nvSpPr>
          <p:cNvPr id="11" name="Élőláb helye 1">
            <a:extLst>
              <a:ext uri="{FF2B5EF4-FFF2-40B4-BE49-F238E27FC236}">
                <a16:creationId xmlns:a16="http://schemas.microsoft.com/office/drawing/2014/main" id="{0F1FCBD6-2C43-A082-27A7-27244151AA64}"/>
              </a:ext>
            </a:extLst>
          </p:cNvPr>
          <p:cNvSpPr>
            <a:spLocks noGrp="1"/>
          </p:cNvSpPr>
          <p:nvPr/>
        </p:nvSpPr>
        <p:spPr>
          <a:xfrm>
            <a:off x="209786" y="6356350"/>
            <a:ext cx="10662354" cy="365125"/>
          </a:xfrm>
          <a:prstGeom prst="rect">
            <a:avLst/>
          </a:prstGeom>
        </p:spPr>
        <p:txBody>
          <a:bodyPr vert="horz" lIns="91440" tIns="45720" rIns="91440" bIns="45720" rtlCol="0" anchor="ctr"/>
          <a:lstStyle>
            <a:defPPr>
              <a:defRPr lang="hu-HU"/>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dirty="0"/>
              <a:t>Béres A. (2023). Religion, </a:t>
            </a:r>
            <a:r>
              <a:rPr lang="hu-HU" dirty="0" err="1"/>
              <a:t>Spirituality</a:t>
            </a:r>
            <a:r>
              <a:rPr lang="hu-HU" dirty="0"/>
              <a:t>, and Health </a:t>
            </a:r>
            <a:r>
              <a:rPr lang="hu-HU" dirty="0" err="1"/>
              <a:t>Revisited</a:t>
            </a:r>
            <a:r>
              <a:rPr lang="hu-HU" dirty="0"/>
              <a:t>: </a:t>
            </a:r>
            <a:r>
              <a:rPr lang="hu-HU" dirty="0" err="1"/>
              <a:t>Bringing</a:t>
            </a:r>
            <a:r>
              <a:rPr lang="hu-HU" dirty="0"/>
              <a:t> </a:t>
            </a:r>
            <a:r>
              <a:rPr lang="hu-HU" dirty="0" err="1"/>
              <a:t>Mainline</a:t>
            </a:r>
            <a:r>
              <a:rPr lang="hu-HU" dirty="0"/>
              <a:t> Western </a:t>
            </a:r>
            <a:r>
              <a:rPr lang="hu-HU" dirty="0" err="1"/>
              <a:t>Protestant</a:t>
            </a:r>
            <a:r>
              <a:rPr lang="hu-HU" dirty="0"/>
              <a:t> </a:t>
            </a:r>
            <a:r>
              <a:rPr lang="hu-HU" dirty="0" err="1"/>
              <a:t>Perspectives</a:t>
            </a:r>
            <a:r>
              <a:rPr lang="hu-HU" dirty="0"/>
              <a:t> Back </a:t>
            </a:r>
            <a:r>
              <a:rPr lang="hu-HU" dirty="0" err="1"/>
              <a:t>into</a:t>
            </a:r>
            <a:r>
              <a:rPr lang="hu-HU" dirty="0"/>
              <a:t> </a:t>
            </a:r>
            <a:r>
              <a:rPr lang="hu-HU" dirty="0" err="1"/>
              <a:t>the</a:t>
            </a:r>
            <a:r>
              <a:rPr lang="hu-HU" dirty="0"/>
              <a:t> </a:t>
            </a:r>
            <a:r>
              <a:rPr lang="hu-HU" dirty="0" err="1"/>
              <a:t>Discourse-Theology's</a:t>
            </a:r>
            <a:r>
              <a:rPr lang="hu-HU" dirty="0"/>
              <a:t> "</a:t>
            </a:r>
            <a:r>
              <a:rPr lang="hu-HU" dirty="0" err="1"/>
              <a:t>Seat</a:t>
            </a:r>
            <a:r>
              <a:rPr lang="hu-HU" dirty="0"/>
              <a:t> </a:t>
            </a:r>
            <a:r>
              <a:rPr lang="hu-HU" dirty="0" err="1"/>
              <a:t>at</a:t>
            </a:r>
            <a:r>
              <a:rPr lang="hu-HU" dirty="0"/>
              <a:t> </a:t>
            </a:r>
            <a:r>
              <a:rPr lang="hu-HU" dirty="0" err="1"/>
              <a:t>the</a:t>
            </a:r>
            <a:r>
              <a:rPr lang="hu-HU" dirty="0"/>
              <a:t> </a:t>
            </a:r>
            <a:r>
              <a:rPr lang="hu-HU" dirty="0" err="1"/>
              <a:t>Table</a:t>
            </a:r>
            <a:r>
              <a:rPr lang="hu-HU" dirty="0"/>
              <a:t>". Journal of religion and </a:t>
            </a:r>
            <a:r>
              <a:rPr lang="hu-HU" dirty="0" err="1"/>
              <a:t>health</a:t>
            </a:r>
            <a:r>
              <a:rPr lang="hu-HU" dirty="0"/>
              <a:t>, 10.1007/s10943-023-01888-3. </a:t>
            </a:r>
            <a:r>
              <a:rPr lang="hu-HU" dirty="0" err="1"/>
              <a:t>Advance</a:t>
            </a:r>
            <a:r>
              <a:rPr lang="hu-HU" dirty="0"/>
              <a:t> online </a:t>
            </a:r>
            <a:r>
              <a:rPr lang="hu-HU" dirty="0" err="1"/>
              <a:t>publication</a:t>
            </a:r>
            <a:r>
              <a:rPr lang="hu-HU" dirty="0"/>
              <a:t>. https://doi.org/10.1007/s10943-023-01888-3​</a:t>
            </a:r>
          </a:p>
        </p:txBody>
      </p:sp>
    </p:spTree>
    <p:extLst>
      <p:ext uri="{BB962C8B-B14F-4D97-AF65-F5344CB8AC3E}">
        <p14:creationId xmlns:p14="http://schemas.microsoft.com/office/powerpoint/2010/main" val="28302169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7F77118F-FCEB-6142-B8B4-512BCD5DF915}"/>
              </a:ext>
            </a:extLst>
          </p:cNvPr>
          <p:cNvSpPr>
            <a:spLocks noGrp="1"/>
          </p:cNvSpPr>
          <p:nvPr>
            <p:ph idx="1"/>
          </p:nvPr>
        </p:nvSpPr>
        <p:spPr>
          <a:xfrm>
            <a:off x="4140200" y="4643119"/>
            <a:ext cx="7213600" cy="1533843"/>
          </a:xfrm>
        </p:spPr>
        <p:txBody>
          <a:bodyPr vert="horz" lIns="91440" tIns="45720" rIns="91440" bIns="45720" rtlCol="0" anchor="t">
            <a:normAutofit/>
          </a:bodyPr>
          <a:lstStyle/>
          <a:p>
            <a:r>
              <a:rPr lang="en-US" sz="1400" b="1" i="1" dirty="0">
                <a:solidFill>
                  <a:srgbClr val="00000A"/>
                </a:solidFill>
                <a:latin typeface="Times New Roman"/>
                <a:ea typeface="Times New Roman" panose="02020603050405020304" pitchFamily="18" charset="0"/>
                <a:cs typeface="Times New Roman"/>
              </a:rPr>
              <a:t>Figure 4:</a:t>
            </a:r>
            <a:r>
              <a:rPr lang="en-US" sz="1400" i="1" dirty="0">
                <a:solidFill>
                  <a:srgbClr val="00000A"/>
                </a:solidFill>
                <a:latin typeface="Times New Roman"/>
                <a:ea typeface="Times New Roman" panose="02020603050405020304" pitchFamily="18" charset="0"/>
                <a:cs typeface="Times New Roman"/>
              </a:rPr>
              <a:t> From</a:t>
            </a:r>
            <a:r>
              <a:rPr lang="en-US" sz="1400" i="1" dirty="0">
                <a:solidFill>
                  <a:srgbClr val="00000A"/>
                </a:solidFill>
                <a:effectLst/>
                <a:latin typeface="Times New Roman"/>
                <a:ea typeface="Times New Roman" panose="02020603050405020304" pitchFamily="18" charset="0"/>
                <a:cs typeface="Times New Roman"/>
              </a:rPr>
              <a:t> dialectical theologians’ perspective, health means being in harmony with God. According to Christian neo-orthodoxy, God is the Total Other, and the sole point of intersection between the transcendent realm and the human world (including religion and health) is Jesus Christ (indicated by a single red dot in the figure). He is the singular and sole opportunity for humankind to have access to the Total Other; hence, one’s relationship to him is the sole indicator of genuine spirituality. R: religion; H: health; S: spirituality.</a:t>
            </a:r>
            <a:endParaRPr lang="hu-HU" sz="1400" dirty="0">
              <a:solidFill>
                <a:srgbClr val="00000A"/>
              </a:solidFill>
              <a:effectLst/>
              <a:latin typeface="Times New Roman"/>
              <a:ea typeface="Calibri" panose="020F0502020204030204" pitchFamily="34" charset="0"/>
              <a:cs typeface="Times New Roman"/>
            </a:endParaRPr>
          </a:p>
          <a:p>
            <a:endParaRPr lang="hu-HU"/>
          </a:p>
        </p:txBody>
      </p:sp>
      <p:pic>
        <p:nvPicPr>
          <p:cNvPr id="4" name="Picture 1912660602" descr="A képen diagram látható&#10;&#10;Automatikusan generált leírás">
            <a:extLst>
              <a:ext uri="{FF2B5EF4-FFF2-40B4-BE49-F238E27FC236}">
                <a16:creationId xmlns:a16="http://schemas.microsoft.com/office/drawing/2014/main" id="{734E3FD2-4F44-1E1A-EABD-9E437E93D4E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540963" y="1351043"/>
            <a:ext cx="3680305" cy="2738084"/>
          </a:xfrm>
          <a:prstGeom prst="rect">
            <a:avLst/>
          </a:prstGeom>
          <a:noFill/>
          <a:ln>
            <a:noFill/>
          </a:ln>
        </p:spPr>
      </p:pic>
      <p:pic>
        <p:nvPicPr>
          <p:cNvPr id="6" name="Tartalom helye 4" descr="A képen Emberi arc, ruházat, személy, mosoly látható&#10;&#10;Automatikusan generált leírás">
            <a:extLst>
              <a:ext uri="{FF2B5EF4-FFF2-40B4-BE49-F238E27FC236}">
                <a16:creationId xmlns:a16="http://schemas.microsoft.com/office/drawing/2014/main" id="{AF46960E-4907-FC1F-19FB-F687017FDA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5187" y="366674"/>
            <a:ext cx="1935187" cy="2353411"/>
          </a:xfrm>
          <a:prstGeom prst="rect">
            <a:avLst/>
          </a:prstGeom>
        </p:spPr>
      </p:pic>
      <p:sp>
        <p:nvSpPr>
          <p:cNvPr id="5" name="Élőláb helye 1">
            <a:extLst>
              <a:ext uri="{FF2B5EF4-FFF2-40B4-BE49-F238E27FC236}">
                <a16:creationId xmlns:a16="http://schemas.microsoft.com/office/drawing/2014/main" id="{0F1FCBD6-2C43-A082-27A7-27244151AA64}"/>
              </a:ext>
            </a:extLst>
          </p:cNvPr>
          <p:cNvSpPr>
            <a:spLocks noGrp="1"/>
          </p:cNvSpPr>
          <p:nvPr/>
        </p:nvSpPr>
        <p:spPr>
          <a:xfrm>
            <a:off x="209786" y="6356350"/>
            <a:ext cx="10662354" cy="365125"/>
          </a:xfrm>
          <a:prstGeom prst="rect">
            <a:avLst/>
          </a:prstGeom>
        </p:spPr>
        <p:txBody>
          <a:bodyPr vert="horz" lIns="91440" tIns="45720" rIns="91440" bIns="45720" rtlCol="0" anchor="ctr"/>
          <a:lstStyle>
            <a:defPPr>
              <a:defRPr lang="hu-HU"/>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a:t>Béres A. (2023). Religion, Spirituality, and Health Revisited: Bringing Mainline Western Protestant Perspectives Back into the Discourse-Theology's "Seat at the Table". Journal of religion and health, 10.1007/s10943-023-01888-3. Advance online publication. https://doi.org/10.1007/s10943-023-01888-3​</a:t>
            </a:r>
          </a:p>
        </p:txBody>
      </p:sp>
      <p:sp>
        <p:nvSpPr>
          <p:cNvPr id="9" name="Szövegdoboz 8">
            <a:extLst>
              <a:ext uri="{FF2B5EF4-FFF2-40B4-BE49-F238E27FC236}">
                <a16:creationId xmlns:a16="http://schemas.microsoft.com/office/drawing/2014/main" id="{0C832D09-BFEC-41A4-7B09-D5273CFB50A3}"/>
              </a:ext>
            </a:extLst>
          </p:cNvPr>
          <p:cNvSpPr txBox="1"/>
          <p:nvPr/>
        </p:nvSpPr>
        <p:spPr>
          <a:xfrm>
            <a:off x="2872526" y="768873"/>
            <a:ext cx="2743200" cy="246221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a:latin typeface="Times New Roman"/>
              </a:rPr>
              <a:t>“Faith is not an art. Faith is not an achievement. Faith is not a good work of which some may boast while others can excuse themselves with a shrug of the shoulders for not being capable of it. It is a decisive insight of faith itself that all of us are incapable of faith in ourselves, whether we think of its preparation, beginning, continuation, or completion. In this respect, believers understand unbelievers, skeptics, and atheists better than they understand themselves. Unlike unbelievers, they regard the impossibility of faith as necessary, not accidental ….” (Barth, 1986, p. 38).</a:t>
            </a:r>
            <a:r>
              <a:rPr lang="hu-HU" sz="1100">
                <a:latin typeface="Times New Roman"/>
                <a:cs typeface="Times New Roman"/>
              </a:rPr>
              <a:t> </a:t>
            </a:r>
            <a:endParaRPr lang="hu-HU"/>
          </a:p>
        </p:txBody>
      </p:sp>
      <p:sp>
        <p:nvSpPr>
          <p:cNvPr id="11" name="Szövegdoboz 10">
            <a:extLst>
              <a:ext uri="{FF2B5EF4-FFF2-40B4-BE49-F238E27FC236}">
                <a16:creationId xmlns:a16="http://schemas.microsoft.com/office/drawing/2014/main" id="{77D27262-D350-63E6-8F76-E440E6C9873C}"/>
              </a:ext>
            </a:extLst>
          </p:cNvPr>
          <p:cNvSpPr txBox="1"/>
          <p:nvPr/>
        </p:nvSpPr>
        <p:spPr>
          <a:xfrm>
            <a:off x="574428" y="3368194"/>
            <a:ext cx="2743200" cy="280076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a:latin typeface="Times New Roman"/>
              </a:rPr>
              <a:t>“One of the absolutely crucial metaphors that Barth turned to again and again is the image of a tangent, i.e., a line touching a circle at only one point. This image, Barth thought, captured the theological reality of God’s relationship to the world …. The first detail worth noticing in this picture is that God is totally other, not in any way part of, or knowable apart from, his choice to make himself known. Second, all of humanity’s efforts to strive toward God are doomed to fail since they are situated within a horizon that does not in any way include God. Third, God made and makes himself known at one point and at one point only—in God/man, Jesus” (Michaud et al., 2005).</a:t>
            </a:r>
            <a:r>
              <a:rPr lang="hu-HU" sz="1100">
                <a:latin typeface="Times New Roman"/>
                <a:cs typeface="Times New Roman"/>
              </a:rPr>
              <a:t> </a:t>
            </a:r>
            <a:endParaRPr lang="hu-HU"/>
          </a:p>
        </p:txBody>
      </p:sp>
      <p:sp>
        <p:nvSpPr>
          <p:cNvPr id="13" name="Cím 1">
            <a:extLst>
              <a:ext uri="{FF2B5EF4-FFF2-40B4-BE49-F238E27FC236}">
                <a16:creationId xmlns:a16="http://schemas.microsoft.com/office/drawing/2014/main" id="{E36F28D6-77E4-083D-1611-4DD78E4735BF}"/>
              </a:ext>
            </a:extLst>
          </p:cNvPr>
          <p:cNvSpPr txBox="1">
            <a:spLocks/>
          </p:cNvSpPr>
          <p:nvPr/>
        </p:nvSpPr>
        <p:spPr>
          <a:xfrm>
            <a:off x="4533882" y="-211021"/>
            <a:ext cx="3125639" cy="133994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hu-HU" dirty="0" err="1">
                <a:ea typeface="Calibri Light"/>
                <a:cs typeface="Calibri Light"/>
              </a:rPr>
              <a:t>Dialectical</a:t>
            </a:r>
            <a:endParaRPr lang="hu-HU" dirty="0" err="1"/>
          </a:p>
        </p:txBody>
      </p:sp>
      <p:sp>
        <p:nvSpPr>
          <p:cNvPr id="7" name="Szövegdoboz 6">
            <a:extLst>
              <a:ext uri="{FF2B5EF4-FFF2-40B4-BE49-F238E27FC236}">
                <a16:creationId xmlns:a16="http://schemas.microsoft.com/office/drawing/2014/main" id="{44F6D267-082A-7D39-FB76-0448071CB1C2}"/>
              </a:ext>
            </a:extLst>
          </p:cNvPr>
          <p:cNvSpPr txBox="1"/>
          <p:nvPr/>
        </p:nvSpPr>
        <p:spPr>
          <a:xfrm>
            <a:off x="838306" y="3050139"/>
            <a:ext cx="2743200" cy="261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hu-HU" sz="1100" dirty="0">
                <a:solidFill>
                  <a:schemeClr val="bg2">
                    <a:lumMod val="90000"/>
                  </a:schemeClr>
                </a:solidFill>
                <a:latin typeface="Times New Roman"/>
                <a:cs typeface="Times New Roman"/>
              </a:rPr>
              <a:t>Photo: Wikipedia.org</a:t>
            </a:r>
          </a:p>
        </p:txBody>
      </p:sp>
      <p:sp>
        <p:nvSpPr>
          <p:cNvPr id="16" name="Szövegdoboz 15">
            <a:extLst>
              <a:ext uri="{FF2B5EF4-FFF2-40B4-BE49-F238E27FC236}">
                <a16:creationId xmlns:a16="http://schemas.microsoft.com/office/drawing/2014/main" id="{DA02A7AB-65D1-20EB-EED1-30F5F8EE57F4}"/>
              </a:ext>
            </a:extLst>
          </p:cNvPr>
          <p:cNvSpPr txBox="1"/>
          <p:nvPr/>
        </p:nvSpPr>
        <p:spPr>
          <a:xfrm>
            <a:off x="3412381" y="3310332"/>
            <a:ext cx="1730299"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hu-HU" sz="800" dirty="0">
              <a:solidFill>
                <a:schemeClr val="bg2">
                  <a:lumMod val="75000"/>
                </a:schemeClr>
              </a:solidFill>
              <a:ea typeface="+mn-lt"/>
              <a:cs typeface="+mn-lt"/>
            </a:endParaRPr>
          </a:p>
          <a:p>
            <a:r>
              <a:rPr lang="hu-HU" sz="800" err="1">
                <a:solidFill>
                  <a:schemeClr val="bg2">
                    <a:lumMod val="75000"/>
                  </a:schemeClr>
                </a:solidFill>
                <a:ea typeface="+mn-lt"/>
                <a:cs typeface="+mn-lt"/>
              </a:rPr>
              <a:t>Barth</a:t>
            </a:r>
            <a:r>
              <a:rPr lang="hu-HU" sz="800" dirty="0">
                <a:solidFill>
                  <a:schemeClr val="bg2">
                    <a:lumMod val="75000"/>
                  </a:schemeClr>
                </a:solidFill>
                <a:ea typeface="+mn-lt"/>
                <a:cs typeface="+mn-lt"/>
              </a:rPr>
              <a:t>, K. (1986). </a:t>
            </a:r>
            <a:r>
              <a:rPr lang="hu-HU" sz="800" i="1" dirty="0">
                <a:solidFill>
                  <a:schemeClr val="bg2">
                    <a:lumMod val="75000"/>
                  </a:schemeClr>
                </a:solidFill>
                <a:ea typeface="+mn-lt"/>
                <a:cs typeface="+mn-lt"/>
              </a:rPr>
              <a:t>A Karl </a:t>
            </a:r>
            <a:r>
              <a:rPr lang="hu-HU" sz="800" i="1" err="1">
                <a:solidFill>
                  <a:schemeClr val="bg2">
                    <a:lumMod val="75000"/>
                  </a:schemeClr>
                </a:solidFill>
                <a:ea typeface="+mn-lt"/>
                <a:cs typeface="+mn-lt"/>
              </a:rPr>
              <a:t>Barth</a:t>
            </a:r>
            <a:r>
              <a:rPr lang="hu-HU" sz="800" i="1" dirty="0">
                <a:solidFill>
                  <a:schemeClr val="bg2">
                    <a:lumMod val="75000"/>
                  </a:schemeClr>
                </a:solidFill>
                <a:ea typeface="+mn-lt"/>
                <a:cs typeface="+mn-lt"/>
              </a:rPr>
              <a:t> </a:t>
            </a:r>
            <a:r>
              <a:rPr lang="hu-HU" sz="800" i="1" err="1">
                <a:solidFill>
                  <a:schemeClr val="bg2">
                    <a:lumMod val="75000"/>
                  </a:schemeClr>
                </a:solidFill>
                <a:ea typeface="+mn-lt"/>
                <a:cs typeface="+mn-lt"/>
              </a:rPr>
              <a:t>reader</a:t>
            </a:r>
            <a:r>
              <a:rPr lang="hu-HU" sz="800" dirty="0">
                <a:solidFill>
                  <a:schemeClr val="bg2">
                    <a:lumMod val="75000"/>
                  </a:schemeClr>
                </a:solidFill>
                <a:ea typeface="+mn-lt"/>
                <a:cs typeface="+mn-lt"/>
              </a:rPr>
              <a:t>. T &amp; T Clark.</a:t>
            </a:r>
            <a:endParaRPr lang="hu-HU" sz="800" dirty="0">
              <a:solidFill>
                <a:schemeClr val="bg2">
                  <a:lumMod val="75000"/>
                </a:schemeClr>
              </a:solidFill>
              <a:ea typeface="Calibri"/>
              <a:cs typeface="Calibri"/>
            </a:endParaRPr>
          </a:p>
          <a:p>
            <a:r>
              <a:rPr lang="hu-HU" sz="800" err="1">
                <a:solidFill>
                  <a:schemeClr val="bg2">
                    <a:lumMod val="75000"/>
                  </a:schemeClr>
                </a:solidFill>
                <a:ea typeface="+mn-lt"/>
                <a:cs typeface="+mn-lt"/>
              </a:rPr>
              <a:t>Michaud</a:t>
            </a:r>
            <a:r>
              <a:rPr lang="hu-HU" sz="800" dirty="0">
                <a:solidFill>
                  <a:schemeClr val="bg2">
                    <a:lumMod val="75000"/>
                  </a:schemeClr>
                </a:solidFill>
                <a:ea typeface="+mn-lt"/>
                <a:cs typeface="+mn-lt"/>
              </a:rPr>
              <a:t>, D., </a:t>
            </a:r>
            <a:r>
              <a:rPr lang="hu-HU" sz="800" err="1">
                <a:solidFill>
                  <a:schemeClr val="bg2">
                    <a:lumMod val="75000"/>
                  </a:schemeClr>
                </a:solidFill>
                <a:ea typeface="+mn-lt"/>
                <a:cs typeface="+mn-lt"/>
              </a:rPr>
              <a:t>Kujundzija</a:t>
            </a:r>
            <a:r>
              <a:rPr lang="hu-HU" sz="800" dirty="0">
                <a:solidFill>
                  <a:schemeClr val="bg2">
                    <a:lumMod val="75000"/>
                  </a:schemeClr>
                </a:solidFill>
                <a:ea typeface="+mn-lt"/>
                <a:cs typeface="+mn-lt"/>
              </a:rPr>
              <a:t>, Z., &amp; </a:t>
            </a:r>
            <a:r>
              <a:rPr lang="hu-HU" sz="800" err="1">
                <a:solidFill>
                  <a:schemeClr val="bg2">
                    <a:lumMod val="75000"/>
                  </a:schemeClr>
                </a:solidFill>
                <a:ea typeface="+mn-lt"/>
                <a:cs typeface="+mn-lt"/>
              </a:rPr>
              <a:t>Cassell</a:t>
            </a:r>
            <a:r>
              <a:rPr lang="hu-HU" sz="800" dirty="0">
                <a:solidFill>
                  <a:schemeClr val="bg2">
                    <a:lumMod val="75000"/>
                  </a:schemeClr>
                </a:solidFill>
                <a:ea typeface="+mn-lt"/>
                <a:cs typeface="+mn-lt"/>
              </a:rPr>
              <a:t>, P. (2005). </a:t>
            </a:r>
            <a:r>
              <a:rPr lang="hu-HU" sz="800" i="1" dirty="0">
                <a:solidFill>
                  <a:schemeClr val="bg2">
                    <a:lumMod val="75000"/>
                  </a:schemeClr>
                </a:solidFill>
                <a:ea typeface="+mn-lt"/>
                <a:cs typeface="+mn-lt"/>
              </a:rPr>
              <a:t>Karl </a:t>
            </a:r>
            <a:r>
              <a:rPr lang="hu-HU" sz="800" i="1" err="1">
                <a:solidFill>
                  <a:schemeClr val="bg2">
                    <a:lumMod val="75000"/>
                  </a:schemeClr>
                </a:solidFill>
                <a:ea typeface="+mn-lt"/>
                <a:cs typeface="+mn-lt"/>
              </a:rPr>
              <a:t>Barth</a:t>
            </a:r>
            <a:r>
              <a:rPr lang="hu-HU" sz="800" i="1" dirty="0">
                <a:solidFill>
                  <a:schemeClr val="bg2">
                    <a:lumMod val="75000"/>
                  </a:schemeClr>
                </a:solidFill>
                <a:ea typeface="+mn-lt"/>
                <a:cs typeface="+mn-lt"/>
              </a:rPr>
              <a:t> (1886–1968)</a:t>
            </a:r>
            <a:r>
              <a:rPr lang="hu-HU" sz="800" dirty="0">
                <a:solidFill>
                  <a:schemeClr val="bg2">
                    <a:lumMod val="75000"/>
                  </a:schemeClr>
                </a:solidFill>
                <a:ea typeface="+mn-lt"/>
                <a:cs typeface="+mn-lt"/>
              </a:rPr>
              <a:t>. Boston </a:t>
            </a:r>
            <a:r>
              <a:rPr lang="hu-HU" sz="800" err="1">
                <a:solidFill>
                  <a:schemeClr val="bg2">
                    <a:lumMod val="75000"/>
                  </a:schemeClr>
                </a:solidFill>
                <a:ea typeface="+mn-lt"/>
                <a:cs typeface="+mn-lt"/>
              </a:rPr>
              <a:t>collaborative</a:t>
            </a:r>
            <a:r>
              <a:rPr lang="hu-HU" sz="800" dirty="0">
                <a:solidFill>
                  <a:schemeClr val="bg2">
                    <a:lumMod val="75000"/>
                  </a:schemeClr>
                </a:solidFill>
                <a:ea typeface="+mn-lt"/>
                <a:cs typeface="+mn-lt"/>
              </a:rPr>
              <a:t> </a:t>
            </a:r>
            <a:r>
              <a:rPr lang="hu-HU" sz="800" err="1">
                <a:solidFill>
                  <a:schemeClr val="bg2">
                    <a:lumMod val="75000"/>
                  </a:schemeClr>
                </a:solidFill>
                <a:ea typeface="+mn-lt"/>
                <a:cs typeface="+mn-lt"/>
              </a:rPr>
              <a:t>encyclopedia</a:t>
            </a:r>
            <a:r>
              <a:rPr lang="hu-HU" sz="800" dirty="0">
                <a:solidFill>
                  <a:schemeClr val="bg2">
                    <a:lumMod val="75000"/>
                  </a:schemeClr>
                </a:solidFill>
                <a:ea typeface="+mn-lt"/>
                <a:cs typeface="+mn-lt"/>
              </a:rPr>
              <a:t> of Western </a:t>
            </a:r>
            <a:r>
              <a:rPr lang="hu-HU" sz="800" err="1">
                <a:solidFill>
                  <a:schemeClr val="bg2">
                    <a:lumMod val="75000"/>
                  </a:schemeClr>
                </a:solidFill>
                <a:ea typeface="+mn-lt"/>
                <a:cs typeface="+mn-lt"/>
              </a:rPr>
              <a:t>theology</a:t>
            </a:r>
            <a:r>
              <a:rPr lang="hu-HU" sz="800" dirty="0">
                <a:solidFill>
                  <a:schemeClr val="bg2">
                    <a:lumMod val="75000"/>
                  </a:schemeClr>
                </a:solidFill>
                <a:ea typeface="+mn-lt"/>
                <a:cs typeface="+mn-lt"/>
              </a:rPr>
              <a:t>.</a:t>
            </a:r>
            <a:endParaRPr lang="hu-HU" sz="800" dirty="0">
              <a:solidFill>
                <a:schemeClr val="bg2">
                  <a:lumMod val="75000"/>
                </a:schemeClr>
              </a:solidFill>
              <a:ea typeface="Calibri"/>
              <a:cs typeface="Calibri"/>
            </a:endParaRPr>
          </a:p>
          <a:p>
            <a:endParaRPr lang="hu-HU" sz="800" dirty="0">
              <a:solidFill>
                <a:schemeClr val="bg2">
                  <a:lumMod val="75000"/>
                </a:schemeClr>
              </a:solidFill>
              <a:ea typeface="Calibri"/>
              <a:cs typeface="Calibri"/>
            </a:endParaRPr>
          </a:p>
        </p:txBody>
      </p:sp>
    </p:spTree>
    <p:extLst>
      <p:ext uri="{BB962C8B-B14F-4D97-AF65-F5344CB8AC3E}">
        <p14:creationId xmlns:p14="http://schemas.microsoft.com/office/powerpoint/2010/main" val="7391169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7F77118F-FCEB-6142-B8B4-512BCD5DF915}"/>
              </a:ext>
            </a:extLst>
          </p:cNvPr>
          <p:cNvSpPr>
            <a:spLocks noGrp="1"/>
          </p:cNvSpPr>
          <p:nvPr>
            <p:ph idx="1"/>
          </p:nvPr>
        </p:nvSpPr>
        <p:spPr>
          <a:xfrm>
            <a:off x="4140200" y="4643119"/>
            <a:ext cx="7213600" cy="1533843"/>
          </a:xfrm>
        </p:spPr>
        <p:txBody>
          <a:bodyPr vert="horz" lIns="91440" tIns="45720" rIns="91440" bIns="45720" rtlCol="0" anchor="t">
            <a:normAutofit/>
          </a:bodyPr>
          <a:lstStyle/>
          <a:p>
            <a:r>
              <a:rPr lang="en-US" sz="1400" b="1" i="1" dirty="0">
                <a:solidFill>
                  <a:srgbClr val="00000A"/>
                </a:solidFill>
                <a:latin typeface="Times New Roman"/>
                <a:ea typeface="Times New Roman" panose="02020603050405020304" pitchFamily="18" charset="0"/>
                <a:cs typeface="Times New Roman"/>
              </a:rPr>
              <a:t>Figure 4:</a:t>
            </a:r>
            <a:r>
              <a:rPr lang="en-US" sz="1400" i="1" dirty="0">
                <a:solidFill>
                  <a:srgbClr val="00000A"/>
                </a:solidFill>
                <a:latin typeface="Times New Roman"/>
                <a:ea typeface="Times New Roman" panose="02020603050405020304" pitchFamily="18" charset="0"/>
                <a:cs typeface="Times New Roman"/>
              </a:rPr>
              <a:t> From</a:t>
            </a:r>
            <a:r>
              <a:rPr lang="en-US" sz="1400" i="1" dirty="0">
                <a:solidFill>
                  <a:srgbClr val="00000A"/>
                </a:solidFill>
                <a:effectLst/>
                <a:latin typeface="Times New Roman"/>
                <a:ea typeface="Times New Roman" panose="02020603050405020304" pitchFamily="18" charset="0"/>
                <a:cs typeface="Times New Roman"/>
              </a:rPr>
              <a:t> dialectical theologians’ perspective, health means being in harmony with God. According to Christian neo-orthodoxy, God is the Total Other, and the sole point of intersection between the transcendent realm and the human world (including religion and health) is Jesus Christ (indicated by a single red dot in the figure). He is the singular and sole opportunity for humankind to have access to the Total Other; hence, one’s relationship to him is the sole indicator of genuine spirituality. R: religion; H: health; S: spirituality.</a:t>
            </a:r>
            <a:endParaRPr lang="hu-HU" sz="1400" dirty="0">
              <a:solidFill>
                <a:srgbClr val="00000A"/>
              </a:solidFill>
              <a:effectLst/>
              <a:latin typeface="Times New Roman"/>
              <a:ea typeface="Calibri" panose="020F0502020204030204" pitchFamily="34" charset="0"/>
              <a:cs typeface="Times New Roman"/>
            </a:endParaRPr>
          </a:p>
          <a:p>
            <a:endParaRPr lang="hu-HU"/>
          </a:p>
        </p:txBody>
      </p:sp>
      <p:pic>
        <p:nvPicPr>
          <p:cNvPr id="4" name="Picture 1912660602" descr="A képen diagram látható&#10;&#10;Automatikusan generált leírás">
            <a:extLst>
              <a:ext uri="{FF2B5EF4-FFF2-40B4-BE49-F238E27FC236}">
                <a16:creationId xmlns:a16="http://schemas.microsoft.com/office/drawing/2014/main" id="{734E3FD2-4F44-1E1A-EABD-9E437E93D4E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5540963" y="1351043"/>
            <a:ext cx="3680305" cy="2738084"/>
          </a:xfrm>
          <a:prstGeom prst="rect">
            <a:avLst/>
          </a:prstGeom>
          <a:noFill/>
          <a:ln>
            <a:noFill/>
          </a:ln>
        </p:spPr>
      </p:pic>
      <p:pic>
        <p:nvPicPr>
          <p:cNvPr id="6" name="Tartalom helye 4" descr="A képen Emberi arc, ruházat, személy, mosoly látható&#10;&#10;Automatikusan generált leírás">
            <a:extLst>
              <a:ext uri="{FF2B5EF4-FFF2-40B4-BE49-F238E27FC236}">
                <a16:creationId xmlns:a16="http://schemas.microsoft.com/office/drawing/2014/main" id="{AF46960E-4907-FC1F-19FB-F687017FDA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5187" y="366674"/>
            <a:ext cx="1935187" cy="2353411"/>
          </a:xfrm>
          <a:prstGeom prst="rect">
            <a:avLst/>
          </a:prstGeom>
        </p:spPr>
      </p:pic>
      <p:sp>
        <p:nvSpPr>
          <p:cNvPr id="5" name="Élőláb helye 1">
            <a:extLst>
              <a:ext uri="{FF2B5EF4-FFF2-40B4-BE49-F238E27FC236}">
                <a16:creationId xmlns:a16="http://schemas.microsoft.com/office/drawing/2014/main" id="{0F1FCBD6-2C43-A082-27A7-27244151AA64}"/>
              </a:ext>
            </a:extLst>
          </p:cNvPr>
          <p:cNvSpPr>
            <a:spLocks noGrp="1"/>
          </p:cNvSpPr>
          <p:nvPr/>
        </p:nvSpPr>
        <p:spPr>
          <a:xfrm>
            <a:off x="209786" y="6356350"/>
            <a:ext cx="10662354" cy="365125"/>
          </a:xfrm>
          <a:prstGeom prst="rect">
            <a:avLst/>
          </a:prstGeom>
        </p:spPr>
        <p:txBody>
          <a:bodyPr vert="horz" lIns="91440" tIns="45720" rIns="91440" bIns="45720" rtlCol="0" anchor="ctr"/>
          <a:lstStyle>
            <a:defPPr>
              <a:defRPr lang="hu-HU"/>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a:t>Béres A. (2023). Religion, Spirituality, and Health Revisited: Bringing Mainline Western Protestant Perspectives Back into the Discourse-Theology's "Seat at the Table". Journal of religion and health, 10.1007/s10943-023-01888-3. Advance online publication. https://doi.org/10.1007/s10943-023-01888-3​</a:t>
            </a:r>
          </a:p>
        </p:txBody>
      </p:sp>
      <p:sp>
        <p:nvSpPr>
          <p:cNvPr id="9" name="Szövegdoboz 8">
            <a:extLst>
              <a:ext uri="{FF2B5EF4-FFF2-40B4-BE49-F238E27FC236}">
                <a16:creationId xmlns:a16="http://schemas.microsoft.com/office/drawing/2014/main" id="{0C832D09-BFEC-41A4-7B09-D5273CFB50A3}"/>
              </a:ext>
            </a:extLst>
          </p:cNvPr>
          <p:cNvSpPr txBox="1"/>
          <p:nvPr/>
        </p:nvSpPr>
        <p:spPr>
          <a:xfrm>
            <a:off x="2872526" y="768873"/>
            <a:ext cx="2743200" cy="246221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a:latin typeface="Times New Roman"/>
              </a:rPr>
              <a:t>“Faith is not an art. Faith is not an achievement. Faith is not a good work of which some may boast while others can excuse themselves with a shrug of the shoulders for not being capable of it. It is a decisive insight of faith itself that all of us are incapable of faith in ourselves, whether we think of its preparation, beginning, continuation, or completion. In this respect, believers understand unbelievers, skeptics, and atheists better than they understand themselves. Unlike unbelievers, they regard the impossibility of faith as necessary, not accidental ….” (Barth, 1986, p. 38).</a:t>
            </a:r>
            <a:r>
              <a:rPr lang="hu-HU" sz="1100">
                <a:latin typeface="Times New Roman"/>
                <a:cs typeface="Times New Roman"/>
              </a:rPr>
              <a:t> </a:t>
            </a:r>
            <a:endParaRPr lang="hu-HU"/>
          </a:p>
        </p:txBody>
      </p:sp>
      <p:sp>
        <p:nvSpPr>
          <p:cNvPr id="11" name="Szövegdoboz 10">
            <a:extLst>
              <a:ext uri="{FF2B5EF4-FFF2-40B4-BE49-F238E27FC236}">
                <a16:creationId xmlns:a16="http://schemas.microsoft.com/office/drawing/2014/main" id="{77D27262-D350-63E6-8F76-E440E6C9873C}"/>
              </a:ext>
            </a:extLst>
          </p:cNvPr>
          <p:cNvSpPr txBox="1"/>
          <p:nvPr/>
        </p:nvSpPr>
        <p:spPr>
          <a:xfrm>
            <a:off x="574428" y="3368194"/>
            <a:ext cx="2743200" cy="280076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100">
                <a:latin typeface="Times New Roman"/>
              </a:rPr>
              <a:t>“One of the absolutely crucial metaphors that Barth turned to again and again is the image of a tangent, i.e., a line touching a circle at only one point. This image, Barth thought, captured the theological reality of God’s relationship to the world …. The first detail worth noticing in this picture is that God is totally other, not in any way part of, or knowable apart from, his choice to make himself known. Second, all of humanity’s efforts to strive toward God are doomed to fail since they are situated within a horizon that does not in any way include God. Third, God made and makes himself known at one point and at one point only—in God/man, Jesus” (Michaud et al., 2005).</a:t>
            </a:r>
            <a:r>
              <a:rPr lang="hu-HU" sz="1100">
                <a:latin typeface="Times New Roman"/>
                <a:cs typeface="Times New Roman"/>
              </a:rPr>
              <a:t> </a:t>
            </a:r>
            <a:endParaRPr lang="hu-HU"/>
          </a:p>
        </p:txBody>
      </p:sp>
      <p:sp>
        <p:nvSpPr>
          <p:cNvPr id="13" name="Cím 1">
            <a:extLst>
              <a:ext uri="{FF2B5EF4-FFF2-40B4-BE49-F238E27FC236}">
                <a16:creationId xmlns:a16="http://schemas.microsoft.com/office/drawing/2014/main" id="{E36F28D6-77E4-083D-1611-4DD78E4735BF}"/>
              </a:ext>
            </a:extLst>
          </p:cNvPr>
          <p:cNvSpPr txBox="1">
            <a:spLocks/>
          </p:cNvSpPr>
          <p:nvPr/>
        </p:nvSpPr>
        <p:spPr>
          <a:xfrm>
            <a:off x="4533882" y="-211021"/>
            <a:ext cx="3125639" cy="133994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hu-HU" dirty="0" err="1">
                <a:ea typeface="Calibri Light"/>
                <a:cs typeface="Calibri Light"/>
              </a:rPr>
              <a:t>Dialectical</a:t>
            </a:r>
            <a:endParaRPr lang="hu-HU" dirty="0" err="1"/>
          </a:p>
        </p:txBody>
      </p:sp>
      <p:sp>
        <p:nvSpPr>
          <p:cNvPr id="7" name="Szövegdoboz 6">
            <a:extLst>
              <a:ext uri="{FF2B5EF4-FFF2-40B4-BE49-F238E27FC236}">
                <a16:creationId xmlns:a16="http://schemas.microsoft.com/office/drawing/2014/main" id="{44F6D267-082A-7D39-FB76-0448071CB1C2}"/>
              </a:ext>
            </a:extLst>
          </p:cNvPr>
          <p:cNvSpPr txBox="1"/>
          <p:nvPr/>
        </p:nvSpPr>
        <p:spPr>
          <a:xfrm>
            <a:off x="838306" y="3050139"/>
            <a:ext cx="2743200" cy="2616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hu-HU" sz="1100" dirty="0">
                <a:solidFill>
                  <a:schemeClr val="bg2">
                    <a:lumMod val="90000"/>
                  </a:schemeClr>
                </a:solidFill>
                <a:latin typeface="Times New Roman"/>
                <a:cs typeface="Times New Roman"/>
              </a:rPr>
              <a:t>Photo: Wikipedia.org</a:t>
            </a:r>
          </a:p>
        </p:txBody>
      </p:sp>
      <p:sp>
        <p:nvSpPr>
          <p:cNvPr id="8" name="Szövegdoboz 7">
            <a:extLst>
              <a:ext uri="{FF2B5EF4-FFF2-40B4-BE49-F238E27FC236}">
                <a16:creationId xmlns:a16="http://schemas.microsoft.com/office/drawing/2014/main" id="{E57CF2DD-D6D3-6DDB-83A3-A760A2180739}"/>
              </a:ext>
            </a:extLst>
          </p:cNvPr>
          <p:cNvSpPr txBox="1"/>
          <p:nvPr/>
        </p:nvSpPr>
        <p:spPr>
          <a:xfrm>
            <a:off x="3412381" y="3310332"/>
            <a:ext cx="1730299"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hu-HU" sz="800" dirty="0">
              <a:solidFill>
                <a:schemeClr val="bg2">
                  <a:lumMod val="75000"/>
                </a:schemeClr>
              </a:solidFill>
              <a:ea typeface="+mn-lt"/>
              <a:cs typeface="+mn-lt"/>
            </a:endParaRPr>
          </a:p>
          <a:p>
            <a:r>
              <a:rPr lang="hu-HU" sz="800" err="1">
                <a:solidFill>
                  <a:schemeClr val="bg2">
                    <a:lumMod val="75000"/>
                  </a:schemeClr>
                </a:solidFill>
                <a:ea typeface="+mn-lt"/>
                <a:cs typeface="+mn-lt"/>
              </a:rPr>
              <a:t>Barth</a:t>
            </a:r>
            <a:r>
              <a:rPr lang="hu-HU" sz="800" dirty="0">
                <a:solidFill>
                  <a:schemeClr val="bg2">
                    <a:lumMod val="75000"/>
                  </a:schemeClr>
                </a:solidFill>
                <a:ea typeface="+mn-lt"/>
                <a:cs typeface="+mn-lt"/>
              </a:rPr>
              <a:t>, K. (1986). </a:t>
            </a:r>
            <a:r>
              <a:rPr lang="hu-HU" sz="800" i="1" dirty="0">
                <a:solidFill>
                  <a:schemeClr val="bg2">
                    <a:lumMod val="75000"/>
                  </a:schemeClr>
                </a:solidFill>
                <a:ea typeface="+mn-lt"/>
                <a:cs typeface="+mn-lt"/>
              </a:rPr>
              <a:t>A Karl </a:t>
            </a:r>
            <a:r>
              <a:rPr lang="hu-HU" sz="800" i="1" err="1">
                <a:solidFill>
                  <a:schemeClr val="bg2">
                    <a:lumMod val="75000"/>
                  </a:schemeClr>
                </a:solidFill>
                <a:ea typeface="+mn-lt"/>
                <a:cs typeface="+mn-lt"/>
              </a:rPr>
              <a:t>Barth</a:t>
            </a:r>
            <a:r>
              <a:rPr lang="hu-HU" sz="800" i="1" dirty="0">
                <a:solidFill>
                  <a:schemeClr val="bg2">
                    <a:lumMod val="75000"/>
                  </a:schemeClr>
                </a:solidFill>
                <a:ea typeface="+mn-lt"/>
                <a:cs typeface="+mn-lt"/>
              </a:rPr>
              <a:t> </a:t>
            </a:r>
            <a:r>
              <a:rPr lang="hu-HU" sz="800" i="1" err="1">
                <a:solidFill>
                  <a:schemeClr val="bg2">
                    <a:lumMod val="75000"/>
                  </a:schemeClr>
                </a:solidFill>
                <a:ea typeface="+mn-lt"/>
                <a:cs typeface="+mn-lt"/>
              </a:rPr>
              <a:t>reader</a:t>
            </a:r>
            <a:r>
              <a:rPr lang="hu-HU" sz="800" dirty="0">
                <a:solidFill>
                  <a:schemeClr val="bg2">
                    <a:lumMod val="75000"/>
                  </a:schemeClr>
                </a:solidFill>
                <a:ea typeface="+mn-lt"/>
                <a:cs typeface="+mn-lt"/>
              </a:rPr>
              <a:t>. T &amp; T Clark.</a:t>
            </a:r>
            <a:endParaRPr lang="hu-HU" sz="800" dirty="0">
              <a:solidFill>
                <a:schemeClr val="bg2">
                  <a:lumMod val="75000"/>
                </a:schemeClr>
              </a:solidFill>
              <a:ea typeface="Calibri"/>
              <a:cs typeface="Calibri"/>
            </a:endParaRPr>
          </a:p>
          <a:p>
            <a:r>
              <a:rPr lang="hu-HU" sz="800" err="1">
                <a:solidFill>
                  <a:schemeClr val="bg2">
                    <a:lumMod val="75000"/>
                  </a:schemeClr>
                </a:solidFill>
                <a:ea typeface="+mn-lt"/>
                <a:cs typeface="+mn-lt"/>
              </a:rPr>
              <a:t>Michaud</a:t>
            </a:r>
            <a:r>
              <a:rPr lang="hu-HU" sz="800" dirty="0">
                <a:solidFill>
                  <a:schemeClr val="bg2">
                    <a:lumMod val="75000"/>
                  </a:schemeClr>
                </a:solidFill>
                <a:ea typeface="+mn-lt"/>
                <a:cs typeface="+mn-lt"/>
              </a:rPr>
              <a:t>, D., </a:t>
            </a:r>
            <a:r>
              <a:rPr lang="hu-HU" sz="800" err="1">
                <a:solidFill>
                  <a:schemeClr val="bg2">
                    <a:lumMod val="75000"/>
                  </a:schemeClr>
                </a:solidFill>
                <a:ea typeface="+mn-lt"/>
                <a:cs typeface="+mn-lt"/>
              </a:rPr>
              <a:t>Kujundzija</a:t>
            </a:r>
            <a:r>
              <a:rPr lang="hu-HU" sz="800" dirty="0">
                <a:solidFill>
                  <a:schemeClr val="bg2">
                    <a:lumMod val="75000"/>
                  </a:schemeClr>
                </a:solidFill>
                <a:ea typeface="+mn-lt"/>
                <a:cs typeface="+mn-lt"/>
              </a:rPr>
              <a:t>, Z., &amp; </a:t>
            </a:r>
            <a:r>
              <a:rPr lang="hu-HU" sz="800" err="1">
                <a:solidFill>
                  <a:schemeClr val="bg2">
                    <a:lumMod val="75000"/>
                  </a:schemeClr>
                </a:solidFill>
                <a:ea typeface="+mn-lt"/>
                <a:cs typeface="+mn-lt"/>
              </a:rPr>
              <a:t>Cassell</a:t>
            </a:r>
            <a:r>
              <a:rPr lang="hu-HU" sz="800" dirty="0">
                <a:solidFill>
                  <a:schemeClr val="bg2">
                    <a:lumMod val="75000"/>
                  </a:schemeClr>
                </a:solidFill>
                <a:ea typeface="+mn-lt"/>
                <a:cs typeface="+mn-lt"/>
              </a:rPr>
              <a:t>, P. (2005). </a:t>
            </a:r>
            <a:r>
              <a:rPr lang="hu-HU" sz="800" i="1" dirty="0">
                <a:solidFill>
                  <a:schemeClr val="bg2">
                    <a:lumMod val="75000"/>
                  </a:schemeClr>
                </a:solidFill>
                <a:ea typeface="+mn-lt"/>
                <a:cs typeface="+mn-lt"/>
              </a:rPr>
              <a:t>Karl </a:t>
            </a:r>
            <a:r>
              <a:rPr lang="hu-HU" sz="800" i="1" err="1">
                <a:solidFill>
                  <a:schemeClr val="bg2">
                    <a:lumMod val="75000"/>
                  </a:schemeClr>
                </a:solidFill>
                <a:ea typeface="+mn-lt"/>
                <a:cs typeface="+mn-lt"/>
              </a:rPr>
              <a:t>Barth</a:t>
            </a:r>
            <a:r>
              <a:rPr lang="hu-HU" sz="800" i="1" dirty="0">
                <a:solidFill>
                  <a:schemeClr val="bg2">
                    <a:lumMod val="75000"/>
                  </a:schemeClr>
                </a:solidFill>
                <a:ea typeface="+mn-lt"/>
                <a:cs typeface="+mn-lt"/>
              </a:rPr>
              <a:t> (1886–1968)</a:t>
            </a:r>
            <a:r>
              <a:rPr lang="hu-HU" sz="800" dirty="0">
                <a:solidFill>
                  <a:schemeClr val="bg2">
                    <a:lumMod val="75000"/>
                  </a:schemeClr>
                </a:solidFill>
                <a:ea typeface="+mn-lt"/>
                <a:cs typeface="+mn-lt"/>
              </a:rPr>
              <a:t>. Boston </a:t>
            </a:r>
            <a:r>
              <a:rPr lang="hu-HU" sz="800" err="1">
                <a:solidFill>
                  <a:schemeClr val="bg2">
                    <a:lumMod val="75000"/>
                  </a:schemeClr>
                </a:solidFill>
                <a:ea typeface="+mn-lt"/>
                <a:cs typeface="+mn-lt"/>
              </a:rPr>
              <a:t>collaborative</a:t>
            </a:r>
            <a:r>
              <a:rPr lang="hu-HU" sz="800" dirty="0">
                <a:solidFill>
                  <a:schemeClr val="bg2">
                    <a:lumMod val="75000"/>
                  </a:schemeClr>
                </a:solidFill>
                <a:ea typeface="+mn-lt"/>
                <a:cs typeface="+mn-lt"/>
              </a:rPr>
              <a:t> </a:t>
            </a:r>
            <a:r>
              <a:rPr lang="hu-HU" sz="800" err="1">
                <a:solidFill>
                  <a:schemeClr val="bg2">
                    <a:lumMod val="75000"/>
                  </a:schemeClr>
                </a:solidFill>
                <a:ea typeface="+mn-lt"/>
                <a:cs typeface="+mn-lt"/>
              </a:rPr>
              <a:t>encyclopedia</a:t>
            </a:r>
            <a:r>
              <a:rPr lang="hu-HU" sz="800" dirty="0">
                <a:solidFill>
                  <a:schemeClr val="bg2">
                    <a:lumMod val="75000"/>
                  </a:schemeClr>
                </a:solidFill>
                <a:ea typeface="+mn-lt"/>
                <a:cs typeface="+mn-lt"/>
              </a:rPr>
              <a:t> of Western </a:t>
            </a:r>
            <a:r>
              <a:rPr lang="hu-HU" sz="800" err="1">
                <a:solidFill>
                  <a:schemeClr val="bg2">
                    <a:lumMod val="75000"/>
                  </a:schemeClr>
                </a:solidFill>
                <a:ea typeface="+mn-lt"/>
                <a:cs typeface="+mn-lt"/>
              </a:rPr>
              <a:t>theology</a:t>
            </a:r>
            <a:r>
              <a:rPr lang="hu-HU" sz="800" dirty="0">
                <a:solidFill>
                  <a:schemeClr val="bg2">
                    <a:lumMod val="75000"/>
                  </a:schemeClr>
                </a:solidFill>
                <a:ea typeface="+mn-lt"/>
                <a:cs typeface="+mn-lt"/>
              </a:rPr>
              <a:t>.</a:t>
            </a:r>
            <a:endParaRPr lang="hu-HU" sz="800" dirty="0">
              <a:solidFill>
                <a:schemeClr val="bg2">
                  <a:lumMod val="75000"/>
                </a:schemeClr>
              </a:solidFill>
              <a:ea typeface="Calibri"/>
              <a:cs typeface="Calibri"/>
            </a:endParaRPr>
          </a:p>
          <a:p>
            <a:endParaRPr lang="hu-HU" sz="800" dirty="0">
              <a:solidFill>
                <a:schemeClr val="bg2">
                  <a:lumMod val="75000"/>
                </a:schemeClr>
              </a:solidFill>
              <a:ea typeface="Calibri"/>
              <a:cs typeface="Calibri"/>
            </a:endParaRPr>
          </a:p>
        </p:txBody>
      </p:sp>
      <p:sp>
        <p:nvSpPr>
          <p:cNvPr id="10" name="Beszédbuborék: lekerekített sarkú téglalap 9">
            <a:extLst>
              <a:ext uri="{FF2B5EF4-FFF2-40B4-BE49-F238E27FC236}">
                <a16:creationId xmlns:a16="http://schemas.microsoft.com/office/drawing/2014/main" id="{32FAAB27-8C34-33BB-D0E7-8DC5C9CDEECA}"/>
              </a:ext>
            </a:extLst>
          </p:cNvPr>
          <p:cNvSpPr/>
          <p:nvPr/>
        </p:nvSpPr>
        <p:spPr>
          <a:xfrm>
            <a:off x="9423029" y="644683"/>
            <a:ext cx="2493167" cy="3998436"/>
          </a:xfrm>
          <a:prstGeom prst="wedgeRoundRectCallout">
            <a:avLst>
              <a:gd name="adj1" fmla="val -63283"/>
              <a:gd name="adj2" fmla="val 9947"/>
              <a:gd name="adj3" fmla="val 16667"/>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dirty="0">
                <a:solidFill>
                  <a:srgbClr val="000000"/>
                </a:solidFill>
                <a:latin typeface="Times New Roman"/>
                <a:cs typeface="Times New Roman"/>
              </a:rPr>
              <a:t>From the dialectical theologians’ point of view, </a:t>
            </a:r>
            <a:r>
              <a:rPr lang="en-US" sz="1400" dirty="0">
                <a:solidFill>
                  <a:schemeClr val="accent2"/>
                </a:solidFill>
                <a:latin typeface="Times New Roman"/>
                <a:cs typeface="Times New Roman"/>
              </a:rPr>
              <a:t>religion is measurable, but spirituality is not</a:t>
            </a:r>
            <a:r>
              <a:rPr lang="en-US" sz="1400" dirty="0">
                <a:solidFill>
                  <a:srgbClr val="000000"/>
                </a:solidFill>
                <a:latin typeface="Times New Roman"/>
                <a:cs typeface="Times New Roman"/>
              </a:rPr>
              <a:t>; the effect of religion on health is </a:t>
            </a:r>
            <a:r>
              <a:rPr lang="en-US" sz="1400" dirty="0">
                <a:solidFill>
                  <a:schemeClr val="tx1"/>
                </a:solidFill>
                <a:latin typeface="Times New Roman"/>
                <a:cs typeface="Times New Roman"/>
              </a:rPr>
              <a:t>measurable and elicitable, but in itself is not relevant</a:t>
            </a:r>
            <a:r>
              <a:rPr lang="en-US" sz="1400" dirty="0">
                <a:solidFill>
                  <a:srgbClr val="000000"/>
                </a:solidFill>
                <a:latin typeface="Times New Roman"/>
                <a:cs typeface="Times New Roman"/>
              </a:rPr>
              <a:t> from a spiritual perspective because religion is just a human attempt, a human construct that is unable to reach the goal it was created for</a:t>
            </a:r>
            <a:r>
              <a:rPr lang="en-US" sz="1400" dirty="0">
                <a:solidFill>
                  <a:schemeClr val="tx1"/>
                </a:solidFill>
                <a:latin typeface="Times New Roman"/>
                <a:cs typeface="Times New Roman"/>
              </a:rPr>
              <a:t>. In contrast, an authentic </a:t>
            </a:r>
            <a:r>
              <a:rPr lang="en-US" sz="1400" dirty="0">
                <a:solidFill>
                  <a:schemeClr val="accent2"/>
                </a:solidFill>
                <a:latin typeface="Times New Roman"/>
                <a:cs typeface="Times New Roman"/>
              </a:rPr>
              <a:t>spiritual life remains under the authority of the Total Other </a:t>
            </a:r>
            <a:r>
              <a:rPr lang="en-US" sz="1400" dirty="0">
                <a:solidFill>
                  <a:srgbClr val="000000"/>
                </a:solidFill>
                <a:latin typeface="Times New Roman"/>
                <a:cs typeface="Times New Roman"/>
              </a:rPr>
              <a:t>and, therefore, </a:t>
            </a:r>
            <a:r>
              <a:rPr lang="en-US" sz="1400" dirty="0">
                <a:solidFill>
                  <a:schemeClr val="accent2"/>
                </a:solidFill>
                <a:latin typeface="Times New Roman"/>
                <a:cs typeface="Times New Roman"/>
              </a:rPr>
              <a:t>remains irreproducible for humans</a:t>
            </a:r>
            <a:r>
              <a:rPr lang="en-US" sz="1400" dirty="0">
                <a:solidFill>
                  <a:srgbClr val="000000"/>
                </a:solidFill>
                <a:latin typeface="Times New Roman"/>
                <a:cs typeface="Times New Roman"/>
              </a:rPr>
              <a:t>.</a:t>
            </a:r>
            <a:endParaRPr lang="hu-HU" dirty="0"/>
          </a:p>
        </p:txBody>
      </p:sp>
    </p:spTree>
    <p:extLst>
      <p:ext uri="{BB962C8B-B14F-4D97-AF65-F5344CB8AC3E}">
        <p14:creationId xmlns:p14="http://schemas.microsoft.com/office/powerpoint/2010/main" val="22327570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2" name="Rectangle 2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Kép 3" descr="konferenciaterem 3d - Jogdíjmentes Asztal témájú stock fotó">
            <a:extLst>
              <a:ext uri="{FF2B5EF4-FFF2-40B4-BE49-F238E27FC236}">
                <a16:creationId xmlns:a16="http://schemas.microsoft.com/office/drawing/2014/main" id="{029F1E76-E20F-EB70-0D13-1B5C7D1D8695}"/>
              </a:ext>
            </a:extLst>
          </p:cNvPr>
          <p:cNvPicPr>
            <a:picLocks noChangeAspect="1"/>
          </p:cNvPicPr>
          <p:nvPr/>
        </p:nvPicPr>
        <p:blipFill rotWithShape="1">
          <a:blip r:embed="rId2"/>
          <a:srcRect l="4074" r="1459" b="2"/>
          <a:stretch/>
        </p:blipFill>
        <p:spPr>
          <a:xfrm>
            <a:off x="1" y="10"/>
            <a:ext cx="9669642" cy="6857990"/>
          </a:xfrm>
          <a:prstGeom prst="rect">
            <a:avLst/>
          </a:prstGeom>
        </p:spPr>
      </p:pic>
      <p:sp>
        <p:nvSpPr>
          <p:cNvPr id="43" name="Rectangle 31">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Élőláb helye 1">
            <a:extLst>
              <a:ext uri="{FF2B5EF4-FFF2-40B4-BE49-F238E27FC236}">
                <a16:creationId xmlns:a16="http://schemas.microsoft.com/office/drawing/2014/main" id="{0F1FCBD6-2C43-A082-27A7-27244151AA64}"/>
              </a:ext>
            </a:extLst>
          </p:cNvPr>
          <p:cNvSpPr>
            <a:spLocks noGrp="1"/>
          </p:cNvSpPr>
          <p:nvPr/>
        </p:nvSpPr>
        <p:spPr>
          <a:xfrm>
            <a:off x="209786" y="6356350"/>
            <a:ext cx="10662354" cy="365125"/>
          </a:xfrm>
          <a:prstGeom prst="rect">
            <a:avLst/>
          </a:prstGeom>
        </p:spPr>
        <p:txBody>
          <a:bodyPr vert="horz" lIns="91440" tIns="45720" rIns="91440" bIns="45720" rtlCol="0" anchor="ctr"/>
          <a:lstStyle>
            <a:defPPr>
              <a:defRPr lang="hu-HU"/>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a:t>Béres A. (2023). Religion, Spirituality, and Health Revisited: Bringing Mainline Western Protestant Perspectives Back into the Discourse-Theology's "Seat at the Table". Journal of religion and health, 10.1007/s10943-023-01888-3. Advance online publication. https://doi.org/10.1007/s10943-023-01888-3​</a:t>
            </a:r>
          </a:p>
        </p:txBody>
      </p:sp>
      <p:sp>
        <p:nvSpPr>
          <p:cNvPr id="13" name="Cím 1">
            <a:extLst>
              <a:ext uri="{FF2B5EF4-FFF2-40B4-BE49-F238E27FC236}">
                <a16:creationId xmlns:a16="http://schemas.microsoft.com/office/drawing/2014/main" id="{4AE7091C-EE2B-3574-EE70-C909FD83853B}"/>
              </a:ext>
            </a:extLst>
          </p:cNvPr>
          <p:cNvSpPr txBox="1">
            <a:spLocks/>
          </p:cNvSpPr>
          <p:nvPr/>
        </p:nvSpPr>
        <p:spPr>
          <a:xfrm>
            <a:off x="2000397" y="-2832"/>
            <a:ext cx="8059943" cy="70115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hu-HU" sz="2400" b="1" dirty="0">
                <a:ea typeface="Calibri Light"/>
                <a:cs typeface="Calibri Light"/>
              </a:rPr>
              <a:t>Religion (R), </a:t>
            </a:r>
            <a:r>
              <a:rPr lang="hu-HU" sz="2400" b="1" err="1">
                <a:ea typeface="Calibri Light"/>
                <a:cs typeface="Calibri Light"/>
              </a:rPr>
              <a:t>Spirituality</a:t>
            </a:r>
            <a:r>
              <a:rPr lang="hu-HU" sz="2400" b="1" dirty="0">
                <a:ea typeface="Calibri Light"/>
                <a:cs typeface="Calibri Light"/>
              </a:rPr>
              <a:t> (S) and Health (H) </a:t>
            </a:r>
            <a:r>
              <a:rPr lang="hu-HU" sz="2400" b="1" err="1">
                <a:ea typeface="Calibri Light"/>
                <a:cs typeface="Calibri Light"/>
              </a:rPr>
              <a:t>Relationship</a:t>
            </a:r>
            <a:r>
              <a:rPr lang="hu-HU" sz="2400" b="1" dirty="0">
                <a:ea typeface="Calibri Light"/>
                <a:cs typeface="Calibri Light"/>
              </a:rPr>
              <a:t> </a:t>
            </a:r>
            <a:r>
              <a:rPr lang="hu-HU" sz="2400" b="1" err="1">
                <a:ea typeface="Calibri Light"/>
                <a:cs typeface="Calibri Light"/>
              </a:rPr>
              <a:t>revisited</a:t>
            </a:r>
            <a:r>
              <a:rPr lang="hu-HU" sz="2400" b="1" dirty="0">
                <a:ea typeface="Calibri Light"/>
                <a:cs typeface="Calibri Light"/>
              </a:rPr>
              <a:t>:</a:t>
            </a:r>
          </a:p>
        </p:txBody>
      </p:sp>
    </p:spTree>
    <p:extLst>
      <p:ext uri="{BB962C8B-B14F-4D97-AF65-F5344CB8AC3E}">
        <p14:creationId xmlns:p14="http://schemas.microsoft.com/office/powerpoint/2010/main" val="31527251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2" name="Rectangle 2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Kép 3" descr="konferenciaterem 3d - Jogdíjmentes Asztal témájú stock fotó">
            <a:extLst>
              <a:ext uri="{FF2B5EF4-FFF2-40B4-BE49-F238E27FC236}">
                <a16:creationId xmlns:a16="http://schemas.microsoft.com/office/drawing/2014/main" id="{029F1E76-E20F-EB70-0D13-1B5C7D1D8695}"/>
              </a:ext>
            </a:extLst>
          </p:cNvPr>
          <p:cNvPicPr>
            <a:picLocks noChangeAspect="1"/>
          </p:cNvPicPr>
          <p:nvPr/>
        </p:nvPicPr>
        <p:blipFill rotWithShape="1">
          <a:blip r:embed="rId2"/>
          <a:srcRect l="4074" r="1459" b="2"/>
          <a:stretch/>
        </p:blipFill>
        <p:spPr>
          <a:xfrm>
            <a:off x="1" y="10"/>
            <a:ext cx="9669642" cy="6857990"/>
          </a:xfrm>
          <a:prstGeom prst="rect">
            <a:avLst/>
          </a:prstGeom>
        </p:spPr>
      </p:pic>
      <p:sp>
        <p:nvSpPr>
          <p:cNvPr id="43" name="Rectangle 31">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Élőláb helye 1">
            <a:extLst>
              <a:ext uri="{FF2B5EF4-FFF2-40B4-BE49-F238E27FC236}">
                <a16:creationId xmlns:a16="http://schemas.microsoft.com/office/drawing/2014/main" id="{0F1FCBD6-2C43-A082-27A7-27244151AA64}"/>
              </a:ext>
            </a:extLst>
          </p:cNvPr>
          <p:cNvSpPr>
            <a:spLocks noGrp="1"/>
          </p:cNvSpPr>
          <p:nvPr/>
        </p:nvSpPr>
        <p:spPr>
          <a:xfrm>
            <a:off x="209786" y="6356350"/>
            <a:ext cx="10662354" cy="365125"/>
          </a:xfrm>
          <a:prstGeom prst="rect">
            <a:avLst/>
          </a:prstGeom>
        </p:spPr>
        <p:txBody>
          <a:bodyPr vert="horz" lIns="91440" tIns="45720" rIns="91440" bIns="45720" rtlCol="0" anchor="ctr"/>
          <a:lstStyle>
            <a:defPPr>
              <a:defRPr lang="hu-HU"/>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a:t>Béres A. (2023). Religion, Spirituality, and Health Revisited: Bringing Mainline Western Protestant Perspectives Back into the Discourse-Theology's "Seat at the Table". Journal of religion and health, 10.1007/s10943-023-01888-3. Advance online publication. https://doi.org/10.1007/s10943-023-01888-3​</a:t>
            </a:r>
          </a:p>
        </p:txBody>
      </p:sp>
      <p:pic>
        <p:nvPicPr>
          <p:cNvPr id="9" name="Picture 1700508764" descr="A képen szöveg, ég, hó, kép látható&#10;&#10;Automatikusan generált leírás">
            <a:extLst>
              <a:ext uri="{FF2B5EF4-FFF2-40B4-BE49-F238E27FC236}">
                <a16:creationId xmlns:a16="http://schemas.microsoft.com/office/drawing/2014/main" id="{FE73E98F-159C-C5C5-F792-8DECA4AC76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4556414" y="2555492"/>
            <a:ext cx="852609" cy="1454695"/>
          </a:xfrm>
          <a:prstGeom prst="rect">
            <a:avLst/>
          </a:prstGeom>
          <a:noFill/>
          <a:ln>
            <a:noFill/>
          </a:ln>
        </p:spPr>
      </p:pic>
      <p:sp>
        <p:nvSpPr>
          <p:cNvPr id="13" name="Cím 1">
            <a:extLst>
              <a:ext uri="{FF2B5EF4-FFF2-40B4-BE49-F238E27FC236}">
                <a16:creationId xmlns:a16="http://schemas.microsoft.com/office/drawing/2014/main" id="{4AE7091C-EE2B-3574-EE70-C909FD83853B}"/>
              </a:ext>
            </a:extLst>
          </p:cNvPr>
          <p:cNvSpPr txBox="1">
            <a:spLocks/>
          </p:cNvSpPr>
          <p:nvPr/>
        </p:nvSpPr>
        <p:spPr>
          <a:xfrm>
            <a:off x="2000397" y="-2832"/>
            <a:ext cx="8059943" cy="70115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hu-HU" sz="2400" b="1" dirty="0">
                <a:ea typeface="Calibri Light"/>
                <a:cs typeface="Calibri Light"/>
              </a:rPr>
              <a:t>Religion (R), </a:t>
            </a:r>
            <a:r>
              <a:rPr lang="hu-HU" sz="2400" b="1" err="1">
                <a:ea typeface="Calibri Light"/>
                <a:cs typeface="Calibri Light"/>
              </a:rPr>
              <a:t>Spirituality</a:t>
            </a:r>
            <a:r>
              <a:rPr lang="hu-HU" sz="2400" b="1" dirty="0">
                <a:ea typeface="Calibri Light"/>
                <a:cs typeface="Calibri Light"/>
              </a:rPr>
              <a:t> (S) and Health (H) </a:t>
            </a:r>
            <a:r>
              <a:rPr lang="hu-HU" sz="2400" b="1" err="1">
                <a:ea typeface="Calibri Light"/>
                <a:cs typeface="Calibri Light"/>
              </a:rPr>
              <a:t>Relationship</a:t>
            </a:r>
            <a:r>
              <a:rPr lang="hu-HU" sz="2400" b="1" dirty="0">
                <a:ea typeface="Calibri Light"/>
                <a:cs typeface="Calibri Light"/>
              </a:rPr>
              <a:t> </a:t>
            </a:r>
            <a:r>
              <a:rPr lang="hu-HU" sz="2400" b="1" err="1">
                <a:ea typeface="Calibri Light"/>
                <a:cs typeface="Calibri Light"/>
              </a:rPr>
              <a:t>revisited</a:t>
            </a:r>
            <a:r>
              <a:rPr lang="hu-HU" sz="2400" b="1" dirty="0">
                <a:ea typeface="Calibri Light"/>
                <a:cs typeface="Calibri Light"/>
              </a:rPr>
              <a:t>:</a:t>
            </a:r>
          </a:p>
        </p:txBody>
      </p:sp>
      <p:sp>
        <p:nvSpPr>
          <p:cNvPr id="8" name="Cím 1">
            <a:extLst>
              <a:ext uri="{FF2B5EF4-FFF2-40B4-BE49-F238E27FC236}">
                <a16:creationId xmlns:a16="http://schemas.microsoft.com/office/drawing/2014/main" id="{E1B7EE96-2B3B-AA23-1EFA-EFFC0BB54BDD}"/>
              </a:ext>
            </a:extLst>
          </p:cNvPr>
          <p:cNvSpPr txBox="1">
            <a:spLocks/>
          </p:cNvSpPr>
          <p:nvPr/>
        </p:nvSpPr>
        <p:spPr>
          <a:xfrm>
            <a:off x="4552376" y="3881476"/>
            <a:ext cx="1155190" cy="58964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hu-HU" sz="1400" b="1" err="1">
                <a:ea typeface="Calibri Light"/>
                <a:cs typeface="Calibri Light"/>
              </a:rPr>
              <a:t>Evolutionist</a:t>
            </a:r>
            <a:endParaRPr lang="hu-HU" sz="1400" b="1">
              <a:ea typeface="Calibri Light"/>
              <a:cs typeface="Calibri Light"/>
            </a:endParaRPr>
          </a:p>
        </p:txBody>
      </p:sp>
    </p:spTree>
    <p:extLst>
      <p:ext uri="{BB962C8B-B14F-4D97-AF65-F5344CB8AC3E}">
        <p14:creationId xmlns:p14="http://schemas.microsoft.com/office/powerpoint/2010/main" val="18103180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2" name="Rectangle 2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Kép 3" descr="konferenciaterem 3d - Jogdíjmentes Asztal témájú stock fotó">
            <a:extLst>
              <a:ext uri="{FF2B5EF4-FFF2-40B4-BE49-F238E27FC236}">
                <a16:creationId xmlns:a16="http://schemas.microsoft.com/office/drawing/2014/main" id="{029F1E76-E20F-EB70-0D13-1B5C7D1D8695}"/>
              </a:ext>
            </a:extLst>
          </p:cNvPr>
          <p:cNvPicPr>
            <a:picLocks noChangeAspect="1"/>
          </p:cNvPicPr>
          <p:nvPr/>
        </p:nvPicPr>
        <p:blipFill rotWithShape="1">
          <a:blip r:embed="rId2"/>
          <a:srcRect l="4074" r="1459" b="2"/>
          <a:stretch/>
        </p:blipFill>
        <p:spPr>
          <a:xfrm>
            <a:off x="1" y="10"/>
            <a:ext cx="9669642" cy="6857990"/>
          </a:xfrm>
          <a:prstGeom prst="rect">
            <a:avLst/>
          </a:prstGeom>
        </p:spPr>
      </p:pic>
      <p:sp>
        <p:nvSpPr>
          <p:cNvPr id="43" name="Rectangle 31">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Élőláb helye 1">
            <a:extLst>
              <a:ext uri="{FF2B5EF4-FFF2-40B4-BE49-F238E27FC236}">
                <a16:creationId xmlns:a16="http://schemas.microsoft.com/office/drawing/2014/main" id="{0F1FCBD6-2C43-A082-27A7-27244151AA64}"/>
              </a:ext>
            </a:extLst>
          </p:cNvPr>
          <p:cNvSpPr>
            <a:spLocks noGrp="1"/>
          </p:cNvSpPr>
          <p:nvPr/>
        </p:nvSpPr>
        <p:spPr>
          <a:xfrm>
            <a:off x="209786" y="6356350"/>
            <a:ext cx="10662354" cy="365125"/>
          </a:xfrm>
          <a:prstGeom prst="rect">
            <a:avLst/>
          </a:prstGeom>
        </p:spPr>
        <p:txBody>
          <a:bodyPr vert="horz" lIns="91440" tIns="45720" rIns="91440" bIns="45720" rtlCol="0" anchor="ctr"/>
          <a:lstStyle>
            <a:defPPr>
              <a:defRPr lang="hu-HU"/>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a:t>Béres A. (2023). Religion, Spirituality, and Health Revisited: Bringing Mainline Western Protestant Perspectives Back into the Discourse-Theology's "Seat at the Table". Journal of religion and health, 10.1007/s10943-023-01888-3. Advance online publication. https://doi.org/10.1007/s10943-023-01888-3​</a:t>
            </a:r>
          </a:p>
        </p:txBody>
      </p:sp>
      <p:pic>
        <p:nvPicPr>
          <p:cNvPr id="7" name="Picture 1860786855" descr="A képen diagram látható&#10;&#10;Automatikusan generált leírás">
            <a:extLst>
              <a:ext uri="{FF2B5EF4-FFF2-40B4-BE49-F238E27FC236}">
                <a16:creationId xmlns:a16="http://schemas.microsoft.com/office/drawing/2014/main" id="{720F9D9E-6F9C-1C1E-BA8B-28AF7DFF643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3197348" y="2909022"/>
            <a:ext cx="1189103" cy="749206"/>
          </a:xfrm>
          <a:prstGeom prst="rect">
            <a:avLst/>
          </a:prstGeom>
          <a:noFill/>
          <a:ln>
            <a:noFill/>
          </a:ln>
        </p:spPr>
      </p:pic>
      <p:pic>
        <p:nvPicPr>
          <p:cNvPr id="9" name="Picture 1700508764" descr="A képen szöveg, ég, hó, kép látható&#10;&#10;Automatikusan generált leírás">
            <a:extLst>
              <a:ext uri="{FF2B5EF4-FFF2-40B4-BE49-F238E27FC236}">
                <a16:creationId xmlns:a16="http://schemas.microsoft.com/office/drawing/2014/main" id="{FE73E98F-159C-C5C5-F792-8DECA4AC76F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4556414" y="2555492"/>
            <a:ext cx="852609" cy="1454695"/>
          </a:xfrm>
          <a:prstGeom prst="rect">
            <a:avLst/>
          </a:prstGeom>
          <a:noFill/>
          <a:ln>
            <a:noFill/>
          </a:ln>
        </p:spPr>
      </p:pic>
      <p:sp>
        <p:nvSpPr>
          <p:cNvPr id="13" name="Cím 1">
            <a:extLst>
              <a:ext uri="{FF2B5EF4-FFF2-40B4-BE49-F238E27FC236}">
                <a16:creationId xmlns:a16="http://schemas.microsoft.com/office/drawing/2014/main" id="{4AE7091C-EE2B-3574-EE70-C909FD83853B}"/>
              </a:ext>
            </a:extLst>
          </p:cNvPr>
          <p:cNvSpPr txBox="1">
            <a:spLocks/>
          </p:cNvSpPr>
          <p:nvPr/>
        </p:nvSpPr>
        <p:spPr>
          <a:xfrm>
            <a:off x="2000397" y="-2832"/>
            <a:ext cx="8059943" cy="70115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hu-HU" sz="2400" b="1" dirty="0">
                <a:ea typeface="Calibri Light"/>
                <a:cs typeface="Calibri Light"/>
              </a:rPr>
              <a:t>Religion (R), </a:t>
            </a:r>
            <a:r>
              <a:rPr lang="hu-HU" sz="2400" b="1" err="1">
                <a:ea typeface="Calibri Light"/>
                <a:cs typeface="Calibri Light"/>
              </a:rPr>
              <a:t>Spirituality</a:t>
            </a:r>
            <a:r>
              <a:rPr lang="hu-HU" sz="2400" b="1" dirty="0">
                <a:ea typeface="Calibri Light"/>
                <a:cs typeface="Calibri Light"/>
              </a:rPr>
              <a:t> (S) and Health (H) </a:t>
            </a:r>
            <a:r>
              <a:rPr lang="hu-HU" sz="2400" b="1" err="1">
                <a:ea typeface="Calibri Light"/>
                <a:cs typeface="Calibri Light"/>
              </a:rPr>
              <a:t>Relationship</a:t>
            </a:r>
            <a:r>
              <a:rPr lang="hu-HU" sz="2400" b="1" dirty="0">
                <a:ea typeface="Calibri Light"/>
                <a:cs typeface="Calibri Light"/>
              </a:rPr>
              <a:t> </a:t>
            </a:r>
            <a:r>
              <a:rPr lang="hu-HU" sz="2400" b="1" err="1">
                <a:ea typeface="Calibri Light"/>
                <a:cs typeface="Calibri Light"/>
              </a:rPr>
              <a:t>revisited</a:t>
            </a:r>
            <a:r>
              <a:rPr lang="hu-HU" sz="2400" b="1" dirty="0">
                <a:ea typeface="Calibri Light"/>
                <a:cs typeface="Calibri Light"/>
              </a:rPr>
              <a:t>:</a:t>
            </a:r>
          </a:p>
        </p:txBody>
      </p:sp>
      <p:sp>
        <p:nvSpPr>
          <p:cNvPr id="8" name="Cím 1">
            <a:extLst>
              <a:ext uri="{FF2B5EF4-FFF2-40B4-BE49-F238E27FC236}">
                <a16:creationId xmlns:a16="http://schemas.microsoft.com/office/drawing/2014/main" id="{E1B7EE96-2B3B-AA23-1EFA-EFFC0BB54BDD}"/>
              </a:ext>
            </a:extLst>
          </p:cNvPr>
          <p:cNvSpPr txBox="1">
            <a:spLocks/>
          </p:cNvSpPr>
          <p:nvPr/>
        </p:nvSpPr>
        <p:spPr>
          <a:xfrm>
            <a:off x="4552376" y="3881476"/>
            <a:ext cx="1155190" cy="58964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hu-HU" sz="1400" b="1" err="1">
                <a:ea typeface="Calibri Light"/>
                <a:cs typeface="Calibri Light"/>
              </a:rPr>
              <a:t>Evolutionist</a:t>
            </a:r>
            <a:endParaRPr lang="hu-HU" sz="1400" b="1">
              <a:ea typeface="Calibri Light"/>
              <a:cs typeface="Calibri Light"/>
            </a:endParaRPr>
          </a:p>
        </p:txBody>
      </p:sp>
      <p:sp>
        <p:nvSpPr>
          <p:cNvPr id="14" name="Cím 1">
            <a:extLst>
              <a:ext uri="{FF2B5EF4-FFF2-40B4-BE49-F238E27FC236}">
                <a16:creationId xmlns:a16="http://schemas.microsoft.com/office/drawing/2014/main" id="{65432862-76C4-9AA6-1A95-A99F28351288}"/>
              </a:ext>
            </a:extLst>
          </p:cNvPr>
          <p:cNvSpPr txBox="1">
            <a:spLocks/>
          </p:cNvSpPr>
          <p:nvPr/>
        </p:nvSpPr>
        <p:spPr>
          <a:xfrm>
            <a:off x="3269985" y="3454012"/>
            <a:ext cx="1155190" cy="58964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hu-HU" sz="1400" b="1" dirty="0" err="1">
                <a:ea typeface="Calibri Light"/>
                <a:cs typeface="Calibri Light"/>
              </a:rPr>
              <a:t>Correlationist</a:t>
            </a:r>
          </a:p>
        </p:txBody>
      </p:sp>
    </p:spTree>
    <p:extLst>
      <p:ext uri="{BB962C8B-B14F-4D97-AF65-F5344CB8AC3E}">
        <p14:creationId xmlns:p14="http://schemas.microsoft.com/office/powerpoint/2010/main" val="24559636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2" name="Rectangle 2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Kép 3" descr="konferenciaterem 3d - Jogdíjmentes Asztal témájú stock fotó">
            <a:extLst>
              <a:ext uri="{FF2B5EF4-FFF2-40B4-BE49-F238E27FC236}">
                <a16:creationId xmlns:a16="http://schemas.microsoft.com/office/drawing/2014/main" id="{029F1E76-E20F-EB70-0D13-1B5C7D1D8695}"/>
              </a:ext>
            </a:extLst>
          </p:cNvPr>
          <p:cNvPicPr>
            <a:picLocks noChangeAspect="1"/>
          </p:cNvPicPr>
          <p:nvPr/>
        </p:nvPicPr>
        <p:blipFill rotWithShape="1">
          <a:blip r:embed="rId2"/>
          <a:srcRect l="4074" r="1459" b="2"/>
          <a:stretch/>
        </p:blipFill>
        <p:spPr>
          <a:xfrm>
            <a:off x="1" y="10"/>
            <a:ext cx="9669642" cy="6857990"/>
          </a:xfrm>
          <a:prstGeom prst="rect">
            <a:avLst/>
          </a:prstGeom>
        </p:spPr>
      </p:pic>
      <p:sp>
        <p:nvSpPr>
          <p:cNvPr id="43" name="Rectangle 31">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Élőláb helye 1">
            <a:extLst>
              <a:ext uri="{FF2B5EF4-FFF2-40B4-BE49-F238E27FC236}">
                <a16:creationId xmlns:a16="http://schemas.microsoft.com/office/drawing/2014/main" id="{0F1FCBD6-2C43-A082-27A7-27244151AA64}"/>
              </a:ext>
            </a:extLst>
          </p:cNvPr>
          <p:cNvSpPr>
            <a:spLocks noGrp="1"/>
          </p:cNvSpPr>
          <p:nvPr/>
        </p:nvSpPr>
        <p:spPr>
          <a:xfrm>
            <a:off x="209786" y="6356350"/>
            <a:ext cx="10662354" cy="365125"/>
          </a:xfrm>
          <a:prstGeom prst="rect">
            <a:avLst/>
          </a:prstGeom>
        </p:spPr>
        <p:txBody>
          <a:bodyPr vert="horz" lIns="91440" tIns="45720" rIns="91440" bIns="45720" rtlCol="0" anchor="ctr"/>
          <a:lstStyle>
            <a:defPPr>
              <a:defRPr lang="hu-HU"/>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a:t>Béres A. (2023). Religion, Spirituality, and Health Revisited: Bringing Mainline Western Protestant Perspectives Back into the Discourse-Theology's "Seat at the Table". Journal of religion and health, 10.1007/s10943-023-01888-3. Advance online publication. https://doi.org/10.1007/s10943-023-01888-3​</a:t>
            </a:r>
          </a:p>
        </p:txBody>
      </p:sp>
      <p:pic>
        <p:nvPicPr>
          <p:cNvPr id="7" name="Picture 1860786855" descr="A képen diagram látható&#10;&#10;Automatikusan generált leírás">
            <a:extLst>
              <a:ext uri="{FF2B5EF4-FFF2-40B4-BE49-F238E27FC236}">
                <a16:creationId xmlns:a16="http://schemas.microsoft.com/office/drawing/2014/main" id="{720F9D9E-6F9C-1C1E-BA8B-28AF7DFF643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3197348" y="2909022"/>
            <a:ext cx="1189103" cy="749206"/>
          </a:xfrm>
          <a:prstGeom prst="rect">
            <a:avLst/>
          </a:prstGeom>
          <a:noFill/>
          <a:ln>
            <a:noFill/>
          </a:ln>
        </p:spPr>
      </p:pic>
      <p:pic>
        <p:nvPicPr>
          <p:cNvPr id="9" name="Picture 1700508764" descr="A képen szöveg, ég, hó, kép látható&#10;&#10;Automatikusan generált leírás">
            <a:extLst>
              <a:ext uri="{FF2B5EF4-FFF2-40B4-BE49-F238E27FC236}">
                <a16:creationId xmlns:a16="http://schemas.microsoft.com/office/drawing/2014/main" id="{FE73E98F-159C-C5C5-F792-8DECA4AC76F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4556414" y="2555492"/>
            <a:ext cx="852609" cy="1454695"/>
          </a:xfrm>
          <a:prstGeom prst="rect">
            <a:avLst/>
          </a:prstGeom>
          <a:noFill/>
          <a:ln>
            <a:noFill/>
          </a:ln>
        </p:spPr>
      </p:pic>
      <p:pic>
        <p:nvPicPr>
          <p:cNvPr id="11" name="Picture 1912660602" descr="A képen diagram látható&#10;&#10;Automatikusan generált leírás">
            <a:extLst>
              <a:ext uri="{FF2B5EF4-FFF2-40B4-BE49-F238E27FC236}">
                <a16:creationId xmlns:a16="http://schemas.microsoft.com/office/drawing/2014/main" id="{8C243A3F-FCC4-379C-8859-8C8A0784068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bwMode="auto">
          <a:xfrm>
            <a:off x="5595217" y="2839012"/>
            <a:ext cx="990811" cy="740543"/>
          </a:xfrm>
          <a:prstGeom prst="rect">
            <a:avLst/>
          </a:prstGeom>
          <a:noFill/>
          <a:ln>
            <a:noFill/>
          </a:ln>
        </p:spPr>
      </p:pic>
      <p:sp>
        <p:nvSpPr>
          <p:cNvPr id="13" name="Cím 1">
            <a:extLst>
              <a:ext uri="{FF2B5EF4-FFF2-40B4-BE49-F238E27FC236}">
                <a16:creationId xmlns:a16="http://schemas.microsoft.com/office/drawing/2014/main" id="{4AE7091C-EE2B-3574-EE70-C909FD83853B}"/>
              </a:ext>
            </a:extLst>
          </p:cNvPr>
          <p:cNvSpPr txBox="1">
            <a:spLocks/>
          </p:cNvSpPr>
          <p:nvPr/>
        </p:nvSpPr>
        <p:spPr>
          <a:xfrm>
            <a:off x="2000397" y="-2832"/>
            <a:ext cx="8059943" cy="70115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hu-HU" sz="2400" b="1" dirty="0">
                <a:ea typeface="Calibri Light"/>
                <a:cs typeface="Calibri Light"/>
              </a:rPr>
              <a:t>Religion (R), </a:t>
            </a:r>
            <a:r>
              <a:rPr lang="hu-HU" sz="2400" b="1" err="1">
                <a:ea typeface="Calibri Light"/>
                <a:cs typeface="Calibri Light"/>
              </a:rPr>
              <a:t>Spirituality</a:t>
            </a:r>
            <a:r>
              <a:rPr lang="hu-HU" sz="2400" b="1" dirty="0">
                <a:ea typeface="Calibri Light"/>
                <a:cs typeface="Calibri Light"/>
              </a:rPr>
              <a:t> (S) and Health (H) </a:t>
            </a:r>
            <a:r>
              <a:rPr lang="hu-HU" sz="2400" b="1" err="1">
                <a:ea typeface="Calibri Light"/>
                <a:cs typeface="Calibri Light"/>
              </a:rPr>
              <a:t>Relationship</a:t>
            </a:r>
            <a:r>
              <a:rPr lang="hu-HU" sz="2400" b="1" dirty="0">
                <a:ea typeface="Calibri Light"/>
                <a:cs typeface="Calibri Light"/>
              </a:rPr>
              <a:t> </a:t>
            </a:r>
            <a:r>
              <a:rPr lang="hu-HU" sz="2400" b="1" err="1">
                <a:ea typeface="Calibri Light"/>
                <a:cs typeface="Calibri Light"/>
              </a:rPr>
              <a:t>revisited</a:t>
            </a:r>
            <a:r>
              <a:rPr lang="hu-HU" sz="2400" b="1" dirty="0">
                <a:ea typeface="Calibri Light"/>
                <a:cs typeface="Calibri Light"/>
              </a:rPr>
              <a:t>:</a:t>
            </a:r>
          </a:p>
        </p:txBody>
      </p:sp>
      <p:sp>
        <p:nvSpPr>
          <p:cNvPr id="8" name="Cím 1">
            <a:extLst>
              <a:ext uri="{FF2B5EF4-FFF2-40B4-BE49-F238E27FC236}">
                <a16:creationId xmlns:a16="http://schemas.microsoft.com/office/drawing/2014/main" id="{E1B7EE96-2B3B-AA23-1EFA-EFFC0BB54BDD}"/>
              </a:ext>
            </a:extLst>
          </p:cNvPr>
          <p:cNvSpPr txBox="1">
            <a:spLocks/>
          </p:cNvSpPr>
          <p:nvPr/>
        </p:nvSpPr>
        <p:spPr>
          <a:xfrm>
            <a:off x="4552376" y="3881476"/>
            <a:ext cx="1155190" cy="58964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hu-HU" sz="1400" b="1" err="1">
                <a:ea typeface="Calibri Light"/>
                <a:cs typeface="Calibri Light"/>
              </a:rPr>
              <a:t>Evolutionist</a:t>
            </a:r>
            <a:endParaRPr lang="hu-HU" sz="1400" b="1">
              <a:ea typeface="Calibri Light"/>
              <a:cs typeface="Calibri Light"/>
            </a:endParaRPr>
          </a:p>
        </p:txBody>
      </p:sp>
      <p:sp>
        <p:nvSpPr>
          <p:cNvPr id="14" name="Cím 1">
            <a:extLst>
              <a:ext uri="{FF2B5EF4-FFF2-40B4-BE49-F238E27FC236}">
                <a16:creationId xmlns:a16="http://schemas.microsoft.com/office/drawing/2014/main" id="{65432862-76C4-9AA6-1A95-A99F28351288}"/>
              </a:ext>
            </a:extLst>
          </p:cNvPr>
          <p:cNvSpPr txBox="1">
            <a:spLocks/>
          </p:cNvSpPr>
          <p:nvPr/>
        </p:nvSpPr>
        <p:spPr>
          <a:xfrm>
            <a:off x="3269985" y="3454012"/>
            <a:ext cx="1155190" cy="58964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hu-HU" sz="1400" b="1" dirty="0" err="1">
                <a:ea typeface="Calibri Light"/>
                <a:cs typeface="Calibri Light"/>
              </a:rPr>
              <a:t>Correlationist</a:t>
            </a:r>
          </a:p>
        </p:txBody>
      </p:sp>
      <p:sp>
        <p:nvSpPr>
          <p:cNvPr id="16" name="Cím 1">
            <a:extLst>
              <a:ext uri="{FF2B5EF4-FFF2-40B4-BE49-F238E27FC236}">
                <a16:creationId xmlns:a16="http://schemas.microsoft.com/office/drawing/2014/main" id="{3A68D880-6448-3275-A35A-57D9105475C6}"/>
              </a:ext>
            </a:extLst>
          </p:cNvPr>
          <p:cNvSpPr txBox="1">
            <a:spLocks/>
          </p:cNvSpPr>
          <p:nvPr/>
        </p:nvSpPr>
        <p:spPr>
          <a:xfrm>
            <a:off x="5704667" y="3370378"/>
            <a:ext cx="1183068" cy="58964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hu-HU" sz="1400" b="1" dirty="0" err="1">
                <a:ea typeface="Calibri Light"/>
                <a:cs typeface="Calibri Light"/>
              </a:rPr>
              <a:t>Dialectical</a:t>
            </a:r>
          </a:p>
        </p:txBody>
      </p:sp>
    </p:spTree>
    <p:extLst>
      <p:ext uri="{BB962C8B-B14F-4D97-AF65-F5344CB8AC3E}">
        <p14:creationId xmlns:p14="http://schemas.microsoft.com/office/powerpoint/2010/main" val="40703238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2" name="Rectangle 2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Kép 3" descr="konferenciaterem 3d - Jogdíjmentes Asztal témájú stock fotó">
            <a:extLst>
              <a:ext uri="{FF2B5EF4-FFF2-40B4-BE49-F238E27FC236}">
                <a16:creationId xmlns:a16="http://schemas.microsoft.com/office/drawing/2014/main" id="{029F1E76-E20F-EB70-0D13-1B5C7D1D8695}"/>
              </a:ext>
            </a:extLst>
          </p:cNvPr>
          <p:cNvPicPr>
            <a:picLocks noChangeAspect="1"/>
          </p:cNvPicPr>
          <p:nvPr/>
        </p:nvPicPr>
        <p:blipFill rotWithShape="1">
          <a:blip r:embed="rId2"/>
          <a:srcRect l="4074" r="1459" b="2"/>
          <a:stretch/>
        </p:blipFill>
        <p:spPr>
          <a:xfrm>
            <a:off x="1" y="10"/>
            <a:ext cx="9669642" cy="6857990"/>
          </a:xfrm>
          <a:prstGeom prst="rect">
            <a:avLst/>
          </a:prstGeom>
        </p:spPr>
      </p:pic>
      <p:sp>
        <p:nvSpPr>
          <p:cNvPr id="43" name="Rectangle 31">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Cím 1">
            <a:extLst>
              <a:ext uri="{FF2B5EF4-FFF2-40B4-BE49-F238E27FC236}">
                <a16:creationId xmlns:a16="http://schemas.microsoft.com/office/drawing/2014/main" id="{90AFB50E-A080-6A38-161C-60F7B8C77984}"/>
              </a:ext>
            </a:extLst>
          </p:cNvPr>
          <p:cNvSpPr>
            <a:spLocks noGrp="1"/>
          </p:cNvSpPr>
          <p:nvPr>
            <p:ph type="title"/>
          </p:nvPr>
        </p:nvSpPr>
        <p:spPr>
          <a:xfrm>
            <a:off x="7726757" y="569564"/>
            <a:ext cx="3822189" cy="1918497"/>
          </a:xfrm>
        </p:spPr>
        <p:txBody>
          <a:bodyPr>
            <a:normAutofit/>
          </a:bodyPr>
          <a:lstStyle/>
          <a:p>
            <a:r>
              <a:rPr lang="hu-HU" sz="4000">
                <a:ea typeface="Calibri Light"/>
                <a:cs typeface="Calibri Light"/>
              </a:rPr>
              <a:t>Theologians</a:t>
            </a:r>
            <a:r>
              <a:rPr lang="hu-HU" sz="4000" dirty="0">
                <a:ea typeface="Calibri Light"/>
                <a:cs typeface="Calibri Light"/>
              </a:rPr>
              <a:t>' </a:t>
            </a:r>
            <a:br>
              <a:rPr lang="hu-HU" sz="4000" dirty="0">
                <a:ea typeface="Calibri Light"/>
                <a:cs typeface="Calibri Light"/>
              </a:rPr>
            </a:br>
            <a:r>
              <a:rPr lang="hu-HU" sz="4000" dirty="0">
                <a:ea typeface="Calibri Light"/>
                <a:cs typeface="Calibri Light"/>
              </a:rPr>
              <a:t>"</a:t>
            </a:r>
            <a:r>
              <a:rPr lang="hu-HU" sz="4000">
                <a:ea typeface="Calibri Light"/>
                <a:cs typeface="Calibri Light"/>
              </a:rPr>
              <a:t>Seat</a:t>
            </a:r>
            <a:r>
              <a:rPr lang="hu-HU" sz="4000" dirty="0">
                <a:ea typeface="Calibri Light"/>
                <a:cs typeface="Calibri Light"/>
              </a:rPr>
              <a:t> </a:t>
            </a:r>
            <a:r>
              <a:rPr lang="hu-HU" sz="4000">
                <a:ea typeface="Calibri Light"/>
                <a:cs typeface="Calibri Light"/>
              </a:rPr>
              <a:t>at</a:t>
            </a:r>
            <a:r>
              <a:rPr lang="hu-HU" sz="4000" dirty="0">
                <a:ea typeface="Calibri Light"/>
                <a:cs typeface="Calibri Light"/>
              </a:rPr>
              <a:t> </a:t>
            </a:r>
            <a:r>
              <a:rPr lang="hu-HU" sz="4000">
                <a:ea typeface="Calibri Light"/>
                <a:cs typeface="Calibri Light"/>
              </a:rPr>
              <a:t>the</a:t>
            </a:r>
            <a:r>
              <a:rPr lang="hu-HU" sz="4000" dirty="0">
                <a:ea typeface="Calibri Light"/>
                <a:cs typeface="Calibri Light"/>
              </a:rPr>
              <a:t> </a:t>
            </a:r>
            <a:r>
              <a:rPr lang="hu-HU" sz="4000">
                <a:ea typeface="Calibri Light"/>
                <a:cs typeface="Calibri Light"/>
              </a:rPr>
              <a:t>Table</a:t>
            </a:r>
            <a:r>
              <a:rPr lang="hu-HU" sz="4000" dirty="0">
                <a:ea typeface="Calibri Light"/>
                <a:cs typeface="Calibri Light"/>
              </a:rPr>
              <a:t>"</a:t>
            </a:r>
          </a:p>
        </p:txBody>
      </p:sp>
      <p:sp>
        <p:nvSpPr>
          <p:cNvPr id="3" name="Tartalom helye 2">
            <a:extLst>
              <a:ext uri="{FF2B5EF4-FFF2-40B4-BE49-F238E27FC236}">
                <a16:creationId xmlns:a16="http://schemas.microsoft.com/office/drawing/2014/main" id="{EBE8F284-42FF-0AEF-BD74-BA11429C2064}"/>
              </a:ext>
            </a:extLst>
          </p:cNvPr>
          <p:cNvSpPr>
            <a:spLocks noGrp="1"/>
          </p:cNvSpPr>
          <p:nvPr>
            <p:ph idx="1"/>
          </p:nvPr>
        </p:nvSpPr>
        <p:spPr>
          <a:xfrm>
            <a:off x="7531610" y="2555006"/>
            <a:ext cx="3822189" cy="3742762"/>
          </a:xfrm>
        </p:spPr>
        <p:txBody>
          <a:bodyPr>
            <a:normAutofit/>
          </a:bodyPr>
          <a:lstStyle/>
          <a:p>
            <a:r>
              <a:rPr lang="en-US" sz="1600">
                <a:latin typeface="Times New Roman"/>
                <a:cs typeface="Times New Roman"/>
              </a:rPr>
              <a:t>Assuming, based on </a:t>
            </a:r>
            <a:r>
              <a:rPr lang="en-US" sz="1600" b="1" i="1">
                <a:latin typeface="Times New Roman"/>
                <a:cs typeface="Times New Roman"/>
              </a:rPr>
              <a:t>evolutionist</a:t>
            </a:r>
            <a:r>
              <a:rPr lang="en-US" sz="1600">
                <a:latin typeface="Times New Roman"/>
                <a:cs typeface="Times New Roman"/>
              </a:rPr>
              <a:t> theologians’ perspective, that the main aspects with which to measure a person’s evolution are the degree of their proximity to God and the extent to which they are intimately related to the Divine, </a:t>
            </a:r>
            <a:r>
              <a:rPr lang="en-US" sz="1600" b="1" i="1">
                <a:latin typeface="Times New Roman"/>
                <a:cs typeface="Times New Roman"/>
              </a:rPr>
              <a:t>correlationist</a:t>
            </a:r>
            <a:r>
              <a:rPr lang="en-US" sz="1600">
                <a:latin typeface="Times New Roman"/>
                <a:cs typeface="Times New Roman"/>
              </a:rPr>
              <a:t> theologians point out that evolution toward the divine is a learning process. This process not only has possible setbacks characterizing all learning processes but also contains phases of sacrifice, including negative outcomes for health. Meanwhile, </a:t>
            </a:r>
            <a:r>
              <a:rPr lang="en-US" sz="1600" b="1" i="1">
                <a:latin typeface="Times New Roman"/>
                <a:cs typeface="Times New Roman"/>
              </a:rPr>
              <a:t>dialectical </a:t>
            </a:r>
            <a:r>
              <a:rPr lang="en-US" sz="1600">
                <a:latin typeface="Times New Roman"/>
                <a:cs typeface="Times New Roman"/>
              </a:rPr>
              <a:t>theologians stress that the ultimate personal experience of God is out of one’s control. </a:t>
            </a:r>
            <a:r>
              <a:rPr lang="hu-HU" sz="1600">
                <a:latin typeface="Times New Roman"/>
                <a:cs typeface="Times New Roman"/>
              </a:rPr>
              <a:t> </a:t>
            </a:r>
            <a:endParaRPr lang="hu-HU" sz="1600"/>
          </a:p>
        </p:txBody>
      </p:sp>
      <p:sp>
        <p:nvSpPr>
          <p:cNvPr id="6" name="Élőláb helye 1">
            <a:extLst>
              <a:ext uri="{FF2B5EF4-FFF2-40B4-BE49-F238E27FC236}">
                <a16:creationId xmlns:a16="http://schemas.microsoft.com/office/drawing/2014/main" id="{0F1FCBD6-2C43-A082-27A7-27244151AA64}"/>
              </a:ext>
            </a:extLst>
          </p:cNvPr>
          <p:cNvSpPr>
            <a:spLocks noGrp="1"/>
          </p:cNvSpPr>
          <p:nvPr/>
        </p:nvSpPr>
        <p:spPr>
          <a:xfrm>
            <a:off x="209786" y="6356350"/>
            <a:ext cx="10662354" cy="365125"/>
          </a:xfrm>
          <a:prstGeom prst="rect">
            <a:avLst/>
          </a:prstGeom>
        </p:spPr>
        <p:txBody>
          <a:bodyPr vert="horz" lIns="91440" tIns="45720" rIns="91440" bIns="45720" rtlCol="0" anchor="ctr"/>
          <a:lstStyle>
            <a:defPPr>
              <a:defRPr lang="hu-HU"/>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a:t>Béres A. (2023). Religion, Spirituality, and Health Revisited: Bringing Mainline Western Protestant Perspectives Back into the Discourse-Theology's "Seat at the Table". Journal of religion and health, 10.1007/s10943-023-01888-3. Advance online publication. https://doi.org/10.1007/s10943-023-01888-3​</a:t>
            </a:r>
          </a:p>
        </p:txBody>
      </p:sp>
      <p:pic>
        <p:nvPicPr>
          <p:cNvPr id="7" name="Picture 1860786855" descr="A képen diagram látható&#10;&#10;Automatikusan generált leírás">
            <a:extLst>
              <a:ext uri="{FF2B5EF4-FFF2-40B4-BE49-F238E27FC236}">
                <a16:creationId xmlns:a16="http://schemas.microsoft.com/office/drawing/2014/main" id="{720F9D9E-6F9C-1C1E-BA8B-28AF7DFF643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3197348" y="2909022"/>
            <a:ext cx="1189103" cy="749206"/>
          </a:xfrm>
          <a:prstGeom prst="rect">
            <a:avLst/>
          </a:prstGeom>
          <a:noFill/>
          <a:ln>
            <a:noFill/>
          </a:ln>
        </p:spPr>
      </p:pic>
      <p:pic>
        <p:nvPicPr>
          <p:cNvPr id="9" name="Picture 1700508764" descr="A képen szöveg, ég, hó, kép látható&#10;&#10;Automatikusan generált leírás">
            <a:extLst>
              <a:ext uri="{FF2B5EF4-FFF2-40B4-BE49-F238E27FC236}">
                <a16:creationId xmlns:a16="http://schemas.microsoft.com/office/drawing/2014/main" id="{FE73E98F-159C-C5C5-F792-8DECA4AC76F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4556414" y="2555492"/>
            <a:ext cx="852609" cy="1454695"/>
          </a:xfrm>
          <a:prstGeom prst="rect">
            <a:avLst/>
          </a:prstGeom>
          <a:noFill/>
          <a:ln>
            <a:noFill/>
          </a:ln>
        </p:spPr>
      </p:pic>
      <p:pic>
        <p:nvPicPr>
          <p:cNvPr id="11" name="Picture 1912660602" descr="A képen diagram látható&#10;&#10;Automatikusan generált leírás">
            <a:extLst>
              <a:ext uri="{FF2B5EF4-FFF2-40B4-BE49-F238E27FC236}">
                <a16:creationId xmlns:a16="http://schemas.microsoft.com/office/drawing/2014/main" id="{8C243A3F-FCC4-379C-8859-8C8A0784068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bwMode="auto">
          <a:xfrm>
            <a:off x="5595217" y="2839012"/>
            <a:ext cx="990811" cy="740543"/>
          </a:xfrm>
          <a:prstGeom prst="rect">
            <a:avLst/>
          </a:prstGeom>
          <a:noFill/>
          <a:ln>
            <a:noFill/>
          </a:ln>
        </p:spPr>
      </p:pic>
      <p:sp>
        <p:nvSpPr>
          <p:cNvPr id="13" name="Cím 1">
            <a:extLst>
              <a:ext uri="{FF2B5EF4-FFF2-40B4-BE49-F238E27FC236}">
                <a16:creationId xmlns:a16="http://schemas.microsoft.com/office/drawing/2014/main" id="{4AE7091C-EE2B-3574-EE70-C909FD83853B}"/>
              </a:ext>
            </a:extLst>
          </p:cNvPr>
          <p:cNvSpPr txBox="1">
            <a:spLocks/>
          </p:cNvSpPr>
          <p:nvPr/>
        </p:nvSpPr>
        <p:spPr>
          <a:xfrm>
            <a:off x="2000397" y="-2832"/>
            <a:ext cx="8059943" cy="70115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hu-HU" sz="2400" b="1" dirty="0">
                <a:ea typeface="Calibri Light"/>
                <a:cs typeface="Calibri Light"/>
              </a:rPr>
              <a:t>Religion (R), </a:t>
            </a:r>
            <a:r>
              <a:rPr lang="hu-HU" sz="2400" b="1" err="1">
                <a:ea typeface="Calibri Light"/>
                <a:cs typeface="Calibri Light"/>
              </a:rPr>
              <a:t>Spirituality</a:t>
            </a:r>
            <a:r>
              <a:rPr lang="hu-HU" sz="2400" b="1" dirty="0">
                <a:ea typeface="Calibri Light"/>
                <a:cs typeface="Calibri Light"/>
              </a:rPr>
              <a:t> (S) and Health (H) </a:t>
            </a:r>
            <a:r>
              <a:rPr lang="hu-HU" sz="2400" b="1" err="1">
                <a:ea typeface="Calibri Light"/>
                <a:cs typeface="Calibri Light"/>
              </a:rPr>
              <a:t>Relationship</a:t>
            </a:r>
            <a:r>
              <a:rPr lang="hu-HU" sz="2400" b="1" dirty="0">
                <a:ea typeface="Calibri Light"/>
                <a:cs typeface="Calibri Light"/>
              </a:rPr>
              <a:t> </a:t>
            </a:r>
            <a:r>
              <a:rPr lang="hu-HU" sz="2400" b="1" err="1">
                <a:ea typeface="Calibri Light"/>
                <a:cs typeface="Calibri Light"/>
              </a:rPr>
              <a:t>revisited</a:t>
            </a:r>
            <a:r>
              <a:rPr lang="hu-HU" sz="2400" b="1" dirty="0">
                <a:ea typeface="Calibri Light"/>
                <a:cs typeface="Calibri Light"/>
              </a:rPr>
              <a:t>:</a:t>
            </a:r>
          </a:p>
        </p:txBody>
      </p:sp>
      <p:sp>
        <p:nvSpPr>
          <p:cNvPr id="8" name="Cím 1">
            <a:extLst>
              <a:ext uri="{FF2B5EF4-FFF2-40B4-BE49-F238E27FC236}">
                <a16:creationId xmlns:a16="http://schemas.microsoft.com/office/drawing/2014/main" id="{E1B7EE96-2B3B-AA23-1EFA-EFFC0BB54BDD}"/>
              </a:ext>
            </a:extLst>
          </p:cNvPr>
          <p:cNvSpPr txBox="1">
            <a:spLocks/>
          </p:cNvSpPr>
          <p:nvPr/>
        </p:nvSpPr>
        <p:spPr>
          <a:xfrm>
            <a:off x="4552376" y="3881476"/>
            <a:ext cx="1155190" cy="58964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hu-HU" sz="1400" b="1" err="1">
                <a:ea typeface="Calibri Light"/>
                <a:cs typeface="Calibri Light"/>
              </a:rPr>
              <a:t>Evolutionist</a:t>
            </a:r>
            <a:endParaRPr lang="hu-HU" sz="1400" b="1">
              <a:ea typeface="Calibri Light"/>
              <a:cs typeface="Calibri Light"/>
            </a:endParaRPr>
          </a:p>
        </p:txBody>
      </p:sp>
      <p:sp>
        <p:nvSpPr>
          <p:cNvPr id="14" name="Cím 1">
            <a:extLst>
              <a:ext uri="{FF2B5EF4-FFF2-40B4-BE49-F238E27FC236}">
                <a16:creationId xmlns:a16="http://schemas.microsoft.com/office/drawing/2014/main" id="{65432862-76C4-9AA6-1A95-A99F28351288}"/>
              </a:ext>
            </a:extLst>
          </p:cNvPr>
          <p:cNvSpPr txBox="1">
            <a:spLocks/>
          </p:cNvSpPr>
          <p:nvPr/>
        </p:nvSpPr>
        <p:spPr>
          <a:xfrm>
            <a:off x="3269985" y="3454012"/>
            <a:ext cx="1155190" cy="58964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hu-HU" sz="1400" b="1" dirty="0" err="1">
                <a:ea typeface="Calibri Light"/>
                <a:cs typeface="Calibri Light"/>
              </a:rPr>
              <a:t>Correlationist</a:t>
            </a:r>
          </a:p>
        </p:txBody>
      </p:sp>
      <p:sp>
        <p:nvSpPr>
          <p:cNvPr id="16" name="Cím 1">
            <a:extLst>
              <a:ext uri="{FF2B5EF4-FFF2-40B4-BE49-F238E27FC236}">
                <a16:creationId xmlns:a16="http://schemas.microsoft.com/office/drawing/2014/main" id="{3A68D880-6448-3275-A35A-57D9105475C6}"/>
              </a:ext>
            </a:extLst>
          </p:cNvPr>
          <p:cNvSpPr txBox="1">
            <a:spLocks/>
          </p:cNvSpPr>
          <p:nvPr/>
        </p:nvSpPr>
        <p:spPr>
          <a:xfrm>
            <a:off x="5704667" y="3370378"/>
            <a:ext cx="1183068" cy="58964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hu-HU" sz="1400" b="1" dirty="0" err="1">
                <a:ea typeface="Calibri Light"/>
                <a:cs typeface="Calibri Light"/>
              </a:rPr>
              <a:t>Dialectical</a:t>
            </a:r>
          </a:p>
        </p:txBody>
      </p:sp>
    </p:spTree>
    <p:extLst>
      <p:ext uri="{BB962C8B-B14F-4D97-AF65-F5344CB8AC3E}">
        <p14:creationId xmlns:p14="http://schemas.microsoft.com/office/powerpoint/2010/main" val="29393211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2" name="Rectangle 2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Kép 3" descr="konferenciaterem 3d - Jogdíjmentes Asztal témájú stock fotó">
            <a:extLst>
              <a:ext uri="{FF2B5EF4-FFF2-40B4-BE49-F238E27FC236}">
                <a16:creationId xmlns:a16="http://schemas.microsoft.com/office/drawing/2014/main" id="{029F1E76-E20F-EB70-0D13-1B5C7D1D8695}"/>
              </a:ext>
            </a:extLst>
          </p:cNvPr>
          <p:cNvPicPr>
            <a:picLocks noChangeAspect="1"/>
          </p:cNvPicPr>
          <p:nvPr/>
        </p:nvPicPr>
        <p:blipFill rotWithShape="1">
          <a:blip r:embed="rId2"/>
          <a:srcRect l="4074" r="1459" b="2"/>
          <a:stretch/>
        </p:blipFill>
        <p:spPr>
          <a:xfrm>
            <a:off x="1" y="10"/>
            <a:ext cx="9669642" cy="6857990"/>
          </a:xfrm>
          <a:prstGeom prst="rect">
            <a:avLst/>
          </a:prstGeom>
        </p:spPr>
      </p:pic>
      <p:sp>
        <p:nvSpPr>
          <p:cNvPr id="43" name="Rectangle 31">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Cím 1">
            <a:extLst>
              <a:ext uri="{FF2B5EF4-FFF2-40B4-BE49-F238E27FC236}">
                <a16:creationId xmlns:a16="http://schemas.microsoft.com/office/drawing/2014/main" id="{90AFB50E-A080-6A38-161C-60F7B8C77984}"/>
              </a:ext>
            </a:extLst>
          </p:cNvPr>
          <p:cNvSpPr>
            <a:spLocks noGrp="1"/>
          </p:cNvSpPr>
          <p:nvPr>
            <p:ph type="title"/>
          </p:nvPr>
        </p:nvSpPr>
        <p:spPr>
          <a:xfrm>
            <a:off x="7531610" y="365125"/>
            <a:ext cx="3822189" cy="1899912"/>
          </a:xfrm>
        </p:spPr>
        <p:txBody>
          <a:bodyPr>
            <a:normAutofit/>
          </a:bodyPr>
          <a:lstStyle/>
          <a:p>
            <a:r>
              <a:rPr lang="hu-HU" sz="4000">
                <a:ea typeface="Calibri Light"/>
                <a:cs typeface="Calibri Light"/>
              </a:rPr>
              <a:t>Theologians</a:t>
            </a:r>
            <a:r>
              <a:rPr lang="hu-HU" sz="4000" dirty="0">
                <a:ea typeface="Calibri Light"/>
                <a:cs typeface="Calibri Light"/>
              </a:rPr>
              <a:t>' </a:t>
            </a:r>
            <a:br>
              <a:rPr lang="hu-HU" sz="4000" dirty="0">
                <a:ea typeface="Calibri Light"/>
                <a:cs typeface="Calibri Light"/>
              </a:rPr>
            </a:br>
            <a:r>
              <a:rPr lang="hu-HU" sz="4000" dirty="0">
                <a:ea typeface="Calibri Light"/>
                <a:cs typeface="Calibri Light"/>
              </a:rPr>
              <a:t>"</a:t>
            </a:r>
            <a:r>
              <a:rPr lang="hu-HU" sz="4000">
                <a:ea typeface="Calibri Light"/>
                <a:cs typeface="Calibri Light"/>
              </a:rPr>
              <a:t>Seat</a:t>
            </a:r>
            <a:r>
              <a:rPr lang="hu-HU" sz="4000" dirty="0">
                <a:ea typeface="Calibri Light"/>
                <a:cs typeface="Calibri Light"/>
              </a:rPr>
              <a:t> </a:t>
            </a:r>
            <a:r>
              <a:rPr lang="hu-HU" sz="4000">
                <a:ea typeface="Calibri Light"/>
                <a:cs typeface="Calibri Light"/>
              </a:rPr>
              <a:t>at</a:t>
            </a:r>
            <a:r>
              <a:rPr lang="hu-HU" sz="4000" dirty="0">
                <a:ea typeface="Calibri Light"/>
                <a:cs typeface="Calibri Light"/>
              </a:rPr>
              <a:t> </a:t>
            </a:r>
            <a:r>
              <a:rPr lang="hu-HU" sz="4000">
                <a:ea typeface="Calibri Light"/>
                <a:cs typeface="Calibri Light"/>
              </a:rPr>
              <a:t>the</a:t>
            </a:r>
            <a:r>
              <a:rPr lang="hu-HU" sz="4000" dirty="0">
                <a:ea typeface="Calibri Light"/>
                <a:cs typeface="Calibri Light"/>
              </a:rPr>
              <a:t> </a:t>
            </a:r>
            <a:r>
              <a:rPr lang="hu-HU" sz="4000">
                <a:ea typeface="Calibri Light"/>
                <a:cs typeface="Calibri Light"/>
              </a:rPr>
              <a:t>Table</a:t>
            </a:r>
            <a:r>
              <a:rPr lang="hu-HU" sz="4000" dirty="0">
                <a:ea typeface="Calibri Light"/>
                <a:cs typeface="Calibri Light"/>
              </a:rPr>
              <a:t>"</a:t>
            </a:r>
          </a:p>
        </p:txBody>
      </p:sp>
      <p:sp>
        <p:nvSpPr>
          <p:cNvPr id="3" name="Tartalom helye 2">
            <a:extLst>
              <a:ext uri="{FF2B5EF4-FFF2-40B4-BE49-F238E27FC236}">
                <a16:creationId xmlns:a16="http://schemas.microsoft.com/office/drawing/2014/main" id="{EBE8F284-42FF-0AEF-BD74-BA11429C2064}"/>
              </a:ext>
            </a:extLst>
          </p:cNvPr>
          <p:cNvSpPr>
            <a:spLocks noGrp="1"/>
          </p:cNvSpPr>
          <p:nvPr>
            <p:ph idx="1"/>
          </p:nvPr>
        </p:nvSpPr>
        <p:spPr>
          <a:xfrm>
            <a:off x="7531610" y="2434201"/>
            <a:ext cx="3822189" cy="3742762"/>
          </a:xfrm>
        </p:spPr>
        <p:txBody>
          <a:bodyPr vert="horz" lIns="91440" tIns="45720" rIns="91440" bIns="45720" rtlCol="0" anchor="t">
            <a:normAutofit/>
          </a:bodyPr>
          <a:lstStyle/>
          <a:p>
            <a:r>
              <a:rPr lang="en-US" sz="1600" dirty="0">
                <a:latin typeface="Times New Roman"/>
                <a:cs typeface="Times New Roman"/>
              </a:rPr>
              <a:t>For implications in basic research and clinical practice, please visit: </a:t>
            </a:r>
            <a:endParaRPr lang="hu-HU" sz="1600" dirty="0">
              <a:latin typeface="Calibri" panose="020F0502020204030204"/>
              <a:ea typeface="Calibri" panose="020F0502020204030204"/>
              <a:cs typeface="Calibri" panose="020F0502020204030204"/>
            </a:endParaRPr>
          </a:p>
          <a:p>
            <a:pPr marL="0" indent="0" algn="just">
              <a:buNone/>
            </a:pPr>
            <a:r>
              <a:rPr lang="hu-HU" sz="1200" dirty="0">
                <a:latin typeface="Calibri"/>
                <a:ea typeface="Calibri"/>
                <a:cs typeface="Calibri"/>
              </a:rPr>
              <a:t>Béres A. (2023). Religion, </a:t>
            </a:r>
            <a:r>
              <a:rPr lang="hu-HU" sz="1200" err="1">
                <a:latin typeface="Calibri"/>
                <a:ea typeface="Calibri"/>
                <a:cs typeface="Calibri"/>
              </a:rPr>
              <a:t>Spirituality</a:t>
            </a:r>
            <a:r>
              <a:rPr lang="hu-HU" sz="1200" dirty="0">
                <a:latin typeface="Calibri"/>
                <a:ea typeface="Calibri"/>
                <a:cs typeface="Calibri"/>
              </a:rPr>
              <a:t>, and Health </a:t>
            </a:r>
            <a:r>
              <a:rPr lang="hu-HU" sz="1200" err="1">
                <a:latin typeface="Calibri"/>
                <a:ea typeface="Calibri"/>
                <a:cs typeface="Calibri"/>
              </a:rPr>
              <a:t>Revisited</a:t>
            </a:r>
            <a:r>
              <a:rPr lang="hu-HU" sz="1200" dirty="0">
                <a:latin typeface="Calibri"/>
                <a:ea typeface="Calibri"/>
                <a:cs typeface="Calibri"/>
              </a:rPr>
              <a:t>: </a:t>
            </a:r>
            <a:r>
              <a:rPr lang="hu-HU" sz="1200" err="1">
                <a:latin typeface="Calibri"/>
                <a:ea typeface="Calibri"/>
                <a:cs typeface="Calibri"/>
              </a:rPr>
              <a:t>Bringing</a:t>
            </a:r>
            <a:r>
              <a:rPr lang="hu-HU" sz="1200" dirty="0">
                <a:latin typeface="Calibri"/>
                <a:ea typeface="Calibri"/>
                <a:cs typeface="Calibri"/>
              </a:rPr>
              <a:t> </a:t>
            </a:r>
            <a:r>
              <a:rPr lang="hu-HU" sz="1200" err="1">
                <a:latin typeface="Calibri"/>
                <a:ea typeface="Calibri"/>
                <a:cs typeface="Calibri"/>
              </a:rPr>
              <a:t>Mainline</a:t>
            </a:r>
            <a:r>
              <a:rPr lang="hu-HU" sz="1200" dirty="0">
                <a:latin typeface="Calibri"/>
                <a:ea typeface="Calibri"/>
                <a:cs typeface="Calibri"/>
              </a:rPr>
              <a:t> Western </a:t>
            </a:r>
            <a:r>
              <a:rPr lang="hu-HU" sz="1200" err="1">
                <a:latin typeface="Calibri"/>
                <a:ea typeface="Calibri"/>
                <a:cs typeface="Calibri"/>
              </a:rPr>
              <a:t>Protestant</a:t>
            </a:r>
            <a:r>
              <a:rPr lang="hu-HU" sz="1200" dirty="0">
                <a:latin typeface="Calibri"/>
                <a:ea typeface="Calibri"/>
                <a:cs typeface="Calibri"/>
              </a:rPr>
              <a:t> </a:t>
            </a:r>
            <a:r>
              <a:rPr lang="hu-HU" sz="1200" err="1">
                <a:latin typeface="Calibri"/>
                <a:ea typeface="Calibri"/>
                <a:cs typeface="Calibri"/>
              </a:rPr>
              <a:t>Perspectives</a:t>
            </a:r>
            <a:r>
              <a:rPr lang="hu-HU" sz="1200" dirty="0">
                <a:latin typeface="Calibri"/>
                <a:ea typeface="Calibri"/>
                <a:cs typeface="Calibri"/>
              </a:rPr>
              <a:t> Back </a:t>
            </a:r>
            <a:r>
              <a:rPr lang="hu-HU" sz="1200" err="1">
                <a:latin typeface="Calibri"/>
                <a:ea typeface="Calibri"/>
                <a:cs typeface="Calibri"/>
              </a:rPr>
              <a:t>into</a:t>
            </a:r>
            <a:r>
              <a:rPr lang="hu-HU" sz="1200" dirty="0">
                <a:latin typeface="Calibri"/>
                <a:ea typeface="Calibri"/>
                <a:cs typeface="Calibri"/>
              </a:rPr>
              <a:t> </a:t>
            </a:r>
            <a:r>
              <a:rPr lang="hu-HU" sz="1200" err="1">
                <a:latin typeface="Calibri"/>
                <a:ea typeface="Calibri"/>
                <a:cs typeface="Calibri"/>
              </a:rPr>
              <a:t>the</a:t>
            </a:r>
            <a:r>
              <a:rPr lang="hu-HU" sz="1200" dirty="0">
                <a:latin typeface="Calibri"/>
                <a:ea typeface="Calibri"/>
                <a:cs typeface="Calibri"/>
              </a:rPr>
              <a:t> </a:t>
            </a:r>
            <a:r>
              <a:rPr lang="hu-HU" sz="1200" err="1">
                <a:latin typeface="Calibri"/>
                <a:ea typeface="Calibri"/>
                <a:cs typeface="Calibri"/>
              </a:rPr>
              <a:t>Discourse-Theology's</a:t>
            </a:r>
            <a:r>
              <a:rPr lang="hu-HU" sz="1200" dirty="0">
                <a:latin typeface="Calibri"/>
                <a:ea typeface="Calibri"/>
                <a:cs typeface="Calibri"/>
              </a:rPr>
              <a:t> "</a:t>
            </a:r>
            <a:r>
              <a:rPr lang="hu-HU" sz="1200" err="1">
                <a:latin typeface="Calibri"/>
                <a:ea typeface="Calibri"/>
                <a:cs typeface="Calibri"/>
              </a:rPr>
              <a:t>Seat</a:t>
            </a:r>
            <a:r>
              <a:rPr lang="hu-HU" sz="1200" dirty="0">
                <a:latin typeface="Calibri"/>
                <a:ea typeface="Calibri"/>
                <a:cs typeface="Calibri"/>
              </a:rPr>
              <a:t> </a:t>
            </a:r>
            <a:r>
              <a:rPr lang="hu-HU" sz="1200" err="1">
                <a:latin typeface="Calibri"/>
                <a:ea typeface="Calibri"/>
                <a:cs typeface="Calibri"/>
              </a:rPr>
              <a:t>at</a:t>
            </a:r>
            <a:r>
              <a:rPr lang="hu-HU" sz="1200" dirty="0">
                <a:latin typeface="Calibri"/>
                <a:ea typeface="Calibri"/>
                <a:cs typeface="Calibri"/>
              </a:rPr>
              <a:t> </a:t>
            </a:r>
            <a:r>
              <a:rPr lang="hu-HU" sz="1200" err="1">
                <a:latin typeface="Calibri"/>
                <a:ea typeface="Calibri"/>
                <a:cs typeface="Calibri"/>
              </a:rPr>
              <a:t>the</a:t>
            </a:r>
            <a:r>
              <a:rPr lang="hu-HU" sz="1200" dirty="0">
                <a:latin typeface="Calibri"/>
                <a:ea typeface="Calibri"/>
                <a:cs typeface="Calibri"/>
              </a:rPr>
              <a:t> </a:t>
            </a:r>
            <a:r>
              <a:rPr lang="hu-HU" sz="1200" err="1">
                <a:latin typeface="Calibri"/>
                <a:ea typeface="Calibri"/>
                <a:cs typeface="Calibri"/>
              </a:rPr>
              <a:t>Table</a:t>
            </a:r>
            <a:r>
              <a:rPr lang="hu-HU" sz="1200" dirty="0">
                <a:latin typeface="Calibri"/>
                <a:ea typeface="Calibri"/>
                <a:cs typeface="Calibri"/>
              </a:rPr>
              <a:t>". Journal of religion and </a:t>
            </a:r>
            <a:r>
              <a:rPr lang="hu-HU" sz="1200" err="1">
                <a:latin typeface="Calibri"/>
                <a:ea typeface="Calibri"/>
                <a:cs typeface="Calibri"/>
              </a:rPr>
              <a:t>health</a:t>
            </a:r>
            <a:r>
              <a:rPr lang="hu-HU" sz="1200" dirty="0">
                <a:latin typeface="Calibri"/>
                <a:ea typeface="Calibri"/>
                <a:cs typeface="Calibri"/>
              </a:rPr>
              <a:t>, 10.1007/s10943-023-01888-3. </a:t>
            </a:r>
            <a:r>
              <a:rPr lang="hu-HU" sz="1200" err="1">
                <a:latin typeface="Calibri"/>
                <a:ea typeface="Calibri"/>
                <a:cs typeface="Calibri"/>
              </a:rPr>
              <a:t>Advance</a:t>
            </a:r>
            <a:r>
              <a:rPr lang="hu-HU" sz="1200" dirty="0">
                <a:latin typeface="Calibri"/>
                <a:ea typeface="Calibri"/>
                <a:cs typeface="Calibri"/>
              </a:rPr>
              <a:t> online </a:t>
            </a:r>
            <a:r>
              <a:rPr lang="hu-HU" sz="1200" err="1">
                <a:latin typeface="Calibri"/>
                <a:ea typeface="Calibri"/>
                <a:cs typeface="Calibri"/>
              </a:rPr>
              <a:t>publication</a:t>
            </a:r>
            <a:r>
              <a:rPr lang="hu-HU" sz="1200" dirty="0">
                <a:latin typeface="Calibri"/>
                <a:ea typeface="Calibri"/>
                <a:cs typeface="Calibri"/>
              </a:rPr>
              <a:t>.</a:t>
            </a:r>
            <a:endParaRPr lang="en-US" sz="1200" dirty="0">
              <a:latin typeface="Calibri"/>
              <a:ea typeface="Calibri"/>
              <a:cs typeface="Calibri"/>
            </a:endParaRPr>
          </a:p>
          <a:p>
            <a:pPr marL="0" indent="0" algn="ctr">
              <a:buNone/>
            </a:pPr>
            <a:r>
              <a:rPr lang="hu-HU" sz="1200" b="1" dirty="0">
                <a:solidFill>
                  <a:schemeClr val="accent5"/>
                </a:solidFill>
                <a:latin typeface="Calibri"/>
                <a:ea typeface="Calibri"/>
                <a:cs typeface="Calibri"/>
              </a:rPr>
              <a:t> https://doi.org/10.1007/s10943-023-01888-3</a:t>
            </a:r>
            <a:r>
              <a:rPr lang="hu-HU" sz="1200" dirty="0">
                <a:latin typeface="Calibri"/>
                <a:ea typeface="Calibri"/>
                <a:cs typeface="Calibri"/>
              </a:rPr>
              <a:t> </a:t>
            </a:r>
            <a:endParaRPr lang="en-US" sz="1200">
              <a:latin typeface="Calibri"/>
              <a:ea typeface="Calibri"/>
              <a:cs typeface="Calibri"/>
            </a:endParaRPr>
          </a:p>
          <a:p>
            <a:endParaRPr lang="en-US" sz="1600" dirty="0">
              <a:latin typeface="Times New Roman"/>
              <a:cs typeface="Times New Roman"/>
            </a:endParaRPr>
          </a:p>
          <a:p>
            <a:pPr marL="0" indent="0">
              <a:buNone/>
            </a:pPr>
            <a:r>
              <a:rPr lang="en-US" sz="1600" dirty="0">
                <a:latin typeface="Times New Roman"/>
                <a:cs typeface="Times New Roman"/>
              </a:rPr>
              <a:t> </a:t>
            </a:r>
            <a:r>
              <a:rPr lang="hu-HU" sz="1600" dirty="0">
                <a:latin typeface="Times New Roman"/>
                <a:cs typeface="Times New Roman"/>
              </a:rPr>
              <a:t> </a:t>
            </a:r>
            <a:endParaRPr lang="hu-HU" sz="1600">
              <a:ea typeface="Calibri"/>
              <a:cs typeface="Calibri"/>
            </a:endParaRPr>
          </a:p>
        </p:txBody>
      </p:sp>
      <p:sp>
        <p:nvSpPr>
          <p:cNvPr id="6" name="Élőláb helye 1">
            <a:extLst>
              <a:ext uri="{FF2B5EF4-FFF2-40B4-BE49-F238E27FC236}">
                <a16:creationId xmlns:a16="http://schemas.microsoft.com/office/drawing/2014/main" id="{0F1FCBD6-2C43-A082-27A7-27244151AA64}"/>
              </a:ext>
            </a:extLst>
          </p:cNvPr>
          <p:cNvSpPr>
            <a:spLocks noGrp="1"/>
          </p:cNvSpPr>
          <p:nvPr/>
        </p:nvSpPr>
        <p:spPr>
          <a:xfrm>
            <a:off x="209786" y="6356350"/>
            <a:ext cx="10662354" cy="365125"/>
          </a:xfrm>
          <a:prstGeom prst="rect">
            <a:avLst/>
          </a:prstGeom>
        </p:spPr>
        <p:txBody>
          <a:bodyPr vert="horz" lIns="91440" tIns="45720" rIns="91440" bIns="45720" rtlCol="0" anchor="ctr"/>
          <a:lstStyle>
            <a:defPPr>
              <a:defRPr lang="hu-HU"/>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a:t>Béres A. (2023). Religion, Spirituality, and Health Revisited: Bringing Mainline Western Protestant Perspectives Back into the Discourse-Theology's "Seat at the Table". Journal of religion and health, 10.1007/s10943-023-01888-3. Advance online publication. https://doi.org/10.1007/s10943-023-01888-3​</a:t>
            </a:r>
          </a:p>
        </p:txBody>
      </p:sp>
    </p:spTree>
    <p:extLst>
      <p:ext uri="{BB962C8B-B14F-4D97-AF65-F5344CB8AC3E}">
        <p14:creationId xmlns:p14="http://schemas.microsoft.com/office/powerpoint/2010/main" val="10317023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7" name="Picture 5" descr="White stones balanced in a stack">
            <a:extLst>
              <a:ext uri="{FF2B5EF4-FFF2-40B4-BE49-F238E27FC236}">
                <a16:creationId xmlns:a16="http://schemas.microsoft.com/office/drawing/2014/main" id="{D9BC1044-C14E-66A3-1E5D-723E71AB52DE}"/>
              </a:ext>
            </a:extLst>
          </p:cNvPr>
          <p:cNvPicPr>
            <a:picLocks noChangeAspect="1"/>
          </p:cNvPicPr>
          <p:nvPr/>
        </p:nvPicPr>
        <p:blipFill rotWithShape="1">
          <a:blip r:embed="rId2"/>
          <a:srcRect l="49939" r="-3" b="-3"/>
          <a:stretch/>
        </p:blipFill>
        <p:spPr>
          <a:xfrm>
            <a:off x="-1" y="10"/>
            <a:ext cx="5151179" cy="6857990"/>
          </a:xfrm>
          <a:prstGeom prst="rect">
            <a:avLst/>
          </a:prstGeom>
        </p:spPr>
      </p:pic>
      <p:cxnSp>
        <p:nvCxnSpPr>
          <p:cNvPr id="18" name="Straight Connector 9">
            <a:extLst>
              <a:ext uri="{FF2B5EF4-FFF2-40B4-BE49-F238E27FC236}">
                <a16:creationId xmlns:a16="http://schemas.microsoft.com/office/drawing/2014/main" id="{1503BFE4-729B-D9D0-C17B-501E6AF112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971697"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Tartalom helye 2">
            <a:extLst>
              <a:ext uri="{FF2B5EF4-FFF2-40B4-BE49-F238E27FC236}">
                <a16:creationId xmlns:a16="http://schemas.microsoft.com/office/drawing/2014/main" id="{9DF5535C-E05A-E75A-3FB9-B46B92A51862}"/>
              </a:ext>
            </a:extLst>
          </p:cNvPr>
          <p:cNvSpPr>
            <a:spLocks noGrp="1"/>
          </p:cNvSpPr>
          <p:nvPr>
            <p:ph idx="1"/>
          </p:nvPr>
        </p:nvSpPr>
        <p:spPr>
          <a:xfrm>
            <a:off x="5868557" y="1616648"/>
            <a:ext cx="5444382" cy="4525735"/>
          </a:xfrm>
        </p:spPr>
        <p:txBody>
          <a:bodyPr vert="horz" lIns="91440" tIns="45720" rIns="91440" bIns="45720" rtlCol="0" anchor="t">
            <a:normAutofit/>
          </a:bodyPr>
          <a:lstStyle/>
          <a:p>
            <a:r>
              <a:rPr lang="en-US" sz="2000" dirty="0">
                <a:latin typeface="Times New Roman"/>
              </a:rPr>
              <a:t>“Those who put themselves in His hands will become perfect, as He is perfect—perfect in love, wisdom, joy, beauty, health, and immortality. The change will not be completed in this life, for death is an important part of the treatment. How far the change will have gone before death in any particular Christian is uncertain” C.S. Lewis</a:t>
            </a:r>
            <a:endParaRPr lang="hu-HU" sz="1100" dirty="0">
              <a:solidFill>
                <a:schemeClr val="bg2">
                  <a:lumMod val="75000"/>
                </a:schemeClr>
              </a:solidFill>
              <a:latin typeface="Calibri" panose="020F0502020204030204"/>
              <a:ea typeface="Calibri"/>
              <a:cs typeface="Calibri"/>
            </a:endParaRPr>
          </a:p>
          <a:p>
            <a:pPr marL="0" indent="0">
              <a:buNone/>
            </a:pPr>
            <a:r>
              <a:rPr lang="en-US" sz="1100" dirty="0">
                <a:solidFill>
                  <a:schemeClr val="bg2">
                    <a:lumMod val="75000"/>
                  </a:schemeClr>
                </a:solidFill>
                <a:latin typeface="Times New Roman"/>
              </a:rPr>
              <a:t>                                               (</a:t>
            </a:r>
            <a:r>
              <a:rPr lang="en-US" sz="1100" dirty="0">
                <a:solidFill>
                  <a:schemeClr val="bg2">
                    <a:lumMod val="75000"/>
                  </a:schemeClr>
                </a:solidFill>
                <a:ea typeface="+mn-lt"/>
                <a:cs typeface="+mn-lt"/>
              </a:rPr>
              <a:t>Lewis, C. S. (2009). </a:t>
            </a:r>
            <a:r>
              <a:rPr lang="en-US" sz="1100" i="1" dirty="0">
                <a:solidFill>
                  <a:schemeClr val="bg2">
                    <a:lumMod val="75000"/>
                  </a:schemeClr>
                </a:solidFill>
                <a:ea typeface="+mn-lt"/>
                <a:cs typeface="+mn-lt"/>
              </a:rPr>
              <a:t>Mere Christianity</a:t>
            </a:r>
            <a:r>
              <a:rPr lang="en-US" sz="1100" dirty="0">
                <a:solidFill>
                  <a:schemeClr val="bg2">
                    <a:lumMod val="75000"/>
                  </a:schemeClr>
                </a:solidFill>
                <a:ea typeface="+mn-lt"/>
                <a:cs typeface="+mn-lt"/>
              </a:rPr>
              <a:t>. HarperCollins,</a:t>
            </a:r>
            <a:r>
              <a:rPr lang="en-US" sz="1100" dirty="0">
                <a:solidFill>
                  <a:schemeClr val="bg2">
                    <a:lumMod val="75000"/>
                  </a:schemeClr>
                </a:solidFill>
                <a:latin typeface="Calibri"/>
                <a:ea typeface="Calibri"/>
                <a:cs typeface="Calibri"/>
              </a:rPr>
              <a:t> </a:t>
            </a:r>
            <a:r>
              <a:rPr lang="en-US" sz="1100" dirty="0">
                <a:solidFill>
                  <a:schemeClr val="bg2">
                    <a:lumMod val="75000"/>
                  </a:schemeClr>
                </a:solidFill>
                <a:latin typeface="Times New Roman"/>
              </a:rPr>
              <a:t>p. 207).</a:t>
            </a:r>
            <a:r>
              <a:rPr lang="hu-HU" sz="1100" dirty="0">
                <a:solidFill>
                  <a:schemeClr val="bg2">
                    <a:lumMod val="75000"/>
                  </a:schemeClr>
                </a:solidFill>
                <a:latin typeface="Times New Roman"/>
                <a:cs typeface="Times New Roman"/>
              </a:rPr>
              <a:t> </a:t>
            </a:r>
            <a:endParaRPr lang="hu-HU" sz="1100" dirty="0">
              <a:solidFill>
                <a:schemeClr val="bg2">
                  <a:lumMod val="75000"/>
                </a:schemeClr>
              </a:solidFill>
              <a:ea typeface="Calibri"/>
              <a:cs typeface="Calibri"/>
            </a:endParaRPr>
          </a:p>
        </p:txBody>
      </p:sp>
      <p:sp>
        <p:nvSpPr>
          <p:cNvPr id="4" name="Élőláb helye 1">
            <a:extLst>
              <a:ext uri="{FF2B5EF4-FFF2-40B4-BE49-F238E27FC236}">
                <a16:creationId xmlns:a16="http://schemas.microsoft.com/office/drawing/2014/main" id="{0F1FCBD6-2C43-A082-27A7-27244151AA64}"/>
              </a:ext>
            </a:extLst>
          </p:cNvPr>
          <p:cNvSpPr>
            <a:spLocks noGrp="1"/>
          </p:cNvSpPr>
          <p:nvPr/>
        </p:nvSpPr>
        <p:spPr>
          <a:xfrm>
            <a:off x="209786" y="6356350"/>
            <a:ext cx="10662354" cy="365125"/>
          </a:xfrm>
          <a:prstGeom prst="rect">
            <a:avLst/>
          </a:prstGeom>
        </p:spPr>
        <p:txBody>
          <a:bodyPr vert="horz" lIns="91440" tIns="45720" rIns="91440" bIns="45720" rtlCol="0" anchor="ctr"/>
          <a:lstStyle>
            <a:defPPr>
              <a:defRPr lang="hu-HU"/>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a:t>Béres A. (2023). Religion, Spirituality, and Health Revisited: Bringing Mainline Western Protestant Perspectives Back into the Discourse-Theology's "Seat at the Table". Journal of religion and health, 10.1007/s10943-023-01888-3. Advance online publication. https://doi.org/10.1007/s10943-023-01888-3​</a:t>
            </a:r>
          </a:p>
        </p:txBody>
      </p:sp>
    </p:spTree>
    <p:extLst>
      <p:ext uri="{BB962C8B-B14F-4D97-AF65-F5344CB8AC3E}">
        <p14:creationId xmlns:p14="http://schemas.microsoft.com/office/powerpoint/2010/main" val="35271176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F7A2D2CB-678C-AAC1-B5AD-7918979DC10E}"/>
              </a:ext>
            </a:extLst>
          </p:cNvPr>
          <p:cNvSpPr>
            <a:spLocks noGrp="1"/>
          </p:cNvSpPr>
          <p:nvPr>
            <p:ph type="title"/>
          </p:nvPr>
        </p:nvSpPr>
        <p:spPr>
          <a:xfrm>
            <a:off x="4017903" y="2105495"/>
            <a:ext cx="3478860" cy="1325563"/>
          </a:xfrm>
        </p:spPr>
        <p:txBody>
          <a:bodyPr/>
          <a:lstStyle/>
          <a:p>
            <a:pPr algn="ctr"/>
            <a:r>
              <a:rPr lang="hu-HU" sz="2800"/>
              <a:t>Judit Fodor, </a:t>
            </a:r>
            <a:r>
              <a:rPr lang="hu-HU" sz="2800" err="1"/>
              <a:t>chaplain</a:t>
            </a:r>
            <a:endParaRPr lang="hu-HU" sz="2800">
              <a:ea typeface="Calibri Light"/>
              <a:cs typeface="Calibri Light"/>
            </a:endParaRPr>
          </a:p>
        </p:txBody>
      </p:sp>
      <p:pic>
        <p:nvPicPr>
          <p:cNvPr id="5" name="Tartalom helye 4" descr="A képen Emberi arc, ruházat, portré, Retro stílus látható&#10;&#10;Automatikusan generált leírás">
            <a:extLst>
              <a:ext uri="{FF2B5EF4-FFF2-40B4-BE49-F238E27FC236}">
                <a16:creationId xmlns:a16="http://schemas.microsoft.com/office/drawing/2014/main" id="{B3104D11-D3D9-F716-320A-EE8880DB3F9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96021" y="1027906"/>
            <a:ext cx="1591056" cy="2075688"/>
          </a:xfrm>
        </p:spPr>
      </p:pic>
      <p:pic>
        <p:nvPicPr>
          <p:cNvPr id="7" name="Kép 6" descr="A képen Emberi arc, személy, ruházat, Homlok látható&#10;&#10;Automatikusan generált leírás">
            <a:extLst>
              <a:ext uri="{FF2B5EF4-FFF2-40B4-BE49-F238E27FC236}">
                <a16:creationId xmlns:a16="http://schemas.microsoft.com/office/drawing/2014/main" id="{B0BD35B9-06DD-64CB-E686-F8F87A4017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96021" y="3918998"/>
            <a:ext cx="2143125" cy="2143125"/>
          </a:xfrm>
          <a:prstGeom prst="rect">
            <a:avLst/>
          </a:prstGeom>
        </p:spPr>
      </p:pic>
      <p:sp>
        <p:nvSpPr>
          <p:cNvPr id="4" name="Cím 1">
            <a:extLst>
              <a:ext uri="{FF2B5EF4-FFF2-40B4-BE49-F238E27FC236}">
                <a16:creationId xmlns:a16="http://schemas.microsoft.com/office/drawing/2014/main" id="{3F6C3E13-B8B6-72A1-1342-DD70F8222249}"/>
              </a:ext>
            </a:extLst>
          </p:cNvPr>
          <p:cNvSpPr txBox="1">
            <a:spLocks/>
          </p:cNvSpPr>
          <p:nvPr/>
        </p:nvSpPr>
        <p:spPr>
          <a:xfrm>
            <a:off x="990600" y="5175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hu-HU" dirty="0" err="1"/>
              <a:t>Acknowledgements</a:t>
            </a:r>
            <a:endParaRPr lang="hu-HU" dirty="0"/>
          </a:p>
        </p:txBody>
      </p:sp>
      <p:sp>
        <p:nvSpPr>
          <p:cNvPr id="8" name="Cím 1">
            <a:extLst>
              <a:ext uri="{FF2B5EF4-FFF2-40B4-BE49-F238E27FC236}">
                <a16:creationId xmlns:a16="http://schemas.microsoft.com/office/drawing/2014/main" id="{15742067-1369-6394-4096-C088F4682F2A}"/>
              </a:ext>
            </a:extLst>
          </p:cNvPr>
          <p:cNvSpPr txBox="1">
            <a:spLocks/>
          </p:cNvSpPr>
          <p:nvPr/>
        </p:nvSpPr>
        <p:spPr>
          <a:xfrm>
            <a:off x="4057414" y="5334117"/>
            <a:ext cx="4297304"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hu-HU" sz="2800"/>
              <a:t>Pál </a:t>
            </a:r>
            <a:r>
              <a:rPr lang="hu-HU" sz="2800" err="1"/>
              <a:t>Bödecs</a:t>
            </a:r>
            <a:r>
              <a:rPr lang="hu-HU" sz="2800"/>
              <a:t>, </a:t>
            </a:r>
            <a:r>
              <a:rPr lang="hu-HU" sz="2800" err="1"/>
              <a:t>Reformed</a:t>
            </a:r>
            <a:r>
              <a:rPr lang="hu-HU" sz="2800"/>
              <a:t> </a:t>
            </a:r>
            <a:r>
              <a:rPr lang="hu-HU" sz="2800" err="1"/>
              <a:t>priest</a:t>
            </a:r>
            <a:endParaRPr lang="hu-HU" sz="2800" err="1">
              <a:ea typeface="Calibri Light"/>
              <a:cs typeface="Calibri Light"/>
            </a:endParaRPr>
          </a:p>
        </p:txBody>
      </p:sp>
      <p:sp>
        <p:nvSpPr>
          <p:cNvPr id="6" name="Élőláb helye 1">
            <a:extLst>
              <a:ext uri="{FF2B5EF4-FFF2-40B4-BE49-F238E27FC236}">
                <a16:creationId xmlns:a16="http://schemas.microsoft.com/office/drawing/2014/main" id="{0F1FCBD6-2C43-A082-27A7-27244151AA64}"/>
              </a:ext>
            </a:extLst>
          </p:cNvPr>
          <p:cNvSpPr>
            <a:spLocks noGrp="1"/>
          </p:cNvSpPr>
          <p:nvPr/>
        </p:nvSpPr>
        <p:spPr>
          <a:xfrm>
            <a:off x="209786" y="6356350"/>
            <a:ext cx="10662354" cy="365125"/>
          </a:xfrm>
          <a:prstGeom prst="rect">
            <a:avLst/>
          </a:prstGeom>
        </p:spPr>
        <p:txBody>
          <a:bodyPr vert="horz" lIns="91440" tIns="45720" rIns="91440" bIns="45720" rtlCol="0" anchor="ctr"/>
          <a:lstStyle>
            <a:defPPr>
              <a:defRPr lang="hu-HU"/>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a:t>Béres A. (2023). Religion, Spirituality, and Health Revisited: Bringing Mainline Western Protestant Perspectives Back into the Discourse-Theology's "Seat at the Table". Journal of religion and health, 10.1007/s10943-023-01888-3. Advance online publication. https://doi.org/10.1007/s10943-023-01888-3​</a:t>
            </a:r>
          </a:p>
        </p:txBody>
      </p:sp>
    </p:spTree>
    <p:extLst>
      <p:ext uri="{BB962C8B-B14F-4D97-AF65-F5344CB8AC3E}">
        <p14:creationId xmlns:p14="http://schemas.microsoft.com/office/powerpoint/2010/main" val="28623454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9F089A05-DC0C-9DF3-7CF0-5081301A2BED}"/>
              </a:ext>
            </a:extLst>
          </p:cNvPr>
          <p:cNvSpPr>
            <a:spLocks noGrp="1"/>
          </p:cNvSpPr>
          <p:nvPr>
            <p:ph idx="1"/>
          </p:nvPr>
        </p:nvSpPr>
        <p:spPr>
          <a:xfrm>
            <a:off x="509975" y="4024897"/>
            <a:ext cx="11335109" cy="2249644"/>
          </a:xfrm>
        </p:spPr>
        <p:txBody>
          <a:bodyPr vert="horz" lIns="91440" tIns="45720" rIns="91440" bIns="45720" rtlCol="0" anchor="t">
            <a:normAutofit/>
          </a:bodyPr>
          <a:lstStyle/>
          <a:p>
            <a:r>
              <a:rPr lang="en-US" sz="2000" dirty="0">
                <a:effectLst/>
                <a:latin typeface="Times New Roman"/>
                <a:ea typeface="Times New Roman" panose="02020603050405020304" pitchFamily="18" charset="0"/>
                <a:cs typeface="Times New Roman"/>
              </a:rPr>
              <a:t>In his exhaustive review encompassing more than 2,300 relevant studies on the religion/spirituality (R/S)–health relationship from 1970 to 2010, Koenig (2012)</a:t>
            </a:r>
            <a:r>
              <a:rPr lang="en-US" sz="2000" i="1" dirty="0">
                <a:effectLst/>
                <a:latin typeface="Times New Roman"/>
                <a:ea typeface="Times New Roman" panose="02020603050405020304" pitchFamily="18" charset="0"/>
                <a:cs typeface="Times New Roman"/>
              </a:rPr>
              <a:t> </a:t>
            </a:r>
            <a:r>
              <a:rPr lang="en-US" sz="2000" dirty="0">
                <a:effectLst/>
                <a:latin typeface="Times New Roman"/>
                <a:ea typeface="Times New Roman" panose="02020603050405020304" pitchFamily="18" charset="0"/>
                <a:cs typeface="Times New Roman"/>
              </a:rPr>
              <a:t>presented a potentially beneficial effect of R/S on mental and physical health, including cardiovascular, cerebrovascular, neuroendocrine, and immunological aspects.</a:t>
            </a:r>
            <a:endParaRPr lang="hu-HU" sz="2000">
              <a:latin typeface="Times New Roman"/>
              <a:cs typeface="Times New Roman"/>
            </a:endParaRPr>
          </a:p>
        </p:txBody>
      </p:sp>
      <p:pic>
        <p:nvPicPr>
          <p:cNvPr id="7" name="Kép 6">
            <a:extLst>
              <a:ext uri="{FF2B5EF4-FFF2-40B4-BE49-F238E27FC236}">
                <a16:creationId xmlns:a16="http://schemas.microsoft.com/office/drawing/2014/main" id="{822D2FD8-31FE-9DAF-D323-DA09AB294A5B}"/>
              </a:ext>
            </a:extLst>
          </p:cNvPr>
          <p:cNvPicPr>
            <a:picLocks noChangeAspect="1"/>
          </p:cNvPicPr>
          <p:nvPr/>
        </p:nvPicPr>
        <p:blipFill>
          <a:blip r:embed="rId2"/>
          <a:stretch>
            <a:fillRect/>
          </a:stretch>
        </p:blipFill>
        <p:spPr>
          <a:xfrm>
            <a:off x="2727289" y="158390"/>
            <a:ext cx="6167122" cy="3637280"/>
          </a:xfrm>
          <a:prstGeom prst="rect">
            <a:avLst/>
          </a:prstGeom>
        </p:spPr>
      </p:pic>
      <p:sp>
        <p:nvSpPr>
          <p:cNvPr id="8" name="Beszédbuborék: lekerekített sarkú téglalap 7">
            <a:extLst>
              <a:ext uri="{FF2B5EF4-FFF2-40B4-BE49-F238E27FC236}">
                <a16:creationId xmlns:a16="http://schemas.microsoft.com/office/drawing/2014/main" id="{D535AF9B-0231-FB4C-73CC-557AB619930D}"/>
              </a:ext>
            </a:extLst>
          </p:cNvPr>
          <p:cNvSpPr/>
          <p:nvPr/>
        </p:nvSpPr>
        <p:spPr>
          <a:xfrm>
            <a:off x="6382834" y="244320"/>
            <a:ext cx="3931920" cy="3455035"/>
          </a:xfrm>
          <a:prstGeom prst="wedgeRoundRectCallo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spcAft>
                <a:spcPts val="800"/>
              </a:spcAft>
            </a:pPr>
            <a:r>
              <a:rPr lang="en-US" sz="1800" b="1" i="1" dirty="0">
                <a:solidFill>
                  <a:srgbClr val="00000A"/>
                </a:solidFill>
                <a:effectLst/>
                <a:latin typeface="Times New Roman" panose="02020603050405020304" pitchFamily="18" charset="0"/>
                <a:ea typeface="Times New Roman" panose="02020603050405020304" pitchFamily="18" charset="0"/>
              </a:rPr>
              <a:t>Basic assumptions</a:t>
            </a:r>
            <a:endParaRPr lang="hu-HU" sz="1800" dirty="0">
              <a:solidFill>
                <a:srgbClr val="00000A"/>
              </a:solidFill>
              <a:effectLst/>
              <a:latin typeface="Calibri" panose="020F0502020204030204" pitchFamily="34" charset="0"/>
              <a:ea typeface="Calibri" panose="020F0502020204030204" pitchFamily="34" charset="0"/>
            </a:endParaRPr>
          </a:p>
          <a:p>
            <a:pPr indent="228600">
              <a:spcAft>
                <a:spcPts val="800"/>
              </a:spcAft>
            </a:pPr>
            <a:r>
              <a:rPr lang="en-US" sz="1800" dirty="0">
                <a:solidFill>
                  <a:srgbClr val="00000A"/>
                </a:solidFill>
                <a:effectLst/>
                <a:latin typeface="Times New Roman" panose="02020603050405020304" pitchFamily="18" charset="0"/>
                <a:ea typeface="Times New Roman" panose="02020603050405020304" pitchFamily="18" charset="0"/>
              </a:rPr>
              <a:t>Most of the experimental studies on the effects of R/S on health implicitly assume that the phenomenon of R/S: </a:t>
            </a:r>
            <a:endParaRPr lang="hu-HU" sz="1800" dirty="0">
              <a:solidFill>
                <a:srgbClr val="00000A"/>
              </a:solidFill>
              <a:effectLst/>
              <a:latin typeface="Calibri" panose="020F0502020204030204" pitchFamily="34" charset="0"/>
              <a:ea typeface="Calibri" panose="020F0502020204030204" pitchFamily="34" charset="0"/>
            </a:endParaRPr>
          </a:p>
          <a:p>
            <a:pPr marL="342900" lvl="0" indent="-342900">
              <a:buFont typeface="+mj-lt"/>
              <a:buAutoNum type="arabicPeriod"/>
            </a:pPr>
            <a:r>
              <a:rPr lang="en-US" sz="1800" dirty="0">
                <a:solidFill>
                  <a:srgbClr val="00000A"/>
                </a:solidFill>
                <a:effectLst/>
                <a:latin typeface="Times New Roman" panose="02020603050405020304" pitchFamily="18" charset="0"/>
                <a:ea typeface="Times New Roman" panose="02020603050405020304" pitchFamily="18" charset="0"/>
                <a:cs typeface="Wingdings" panose="05000000000000000000" pitchFamily="2" charset="2"/>
              </a:rPr>
              <a:t>can be </a:t>
            </a:r>
            <a:r>
              <a:rPr lang="en-US" sz="1800" b="1" dirty="0">
                <a:solidFill>
                  <a:srgbClr val="00000A"/>
                </a:solidFill>
                <a:effectLst/>
                <a:latin typeface="Times New Roman" panose="02020603050405020304" pitchFamily="18" charset="0"/>
                <a:ea typeface="Times New Roman" panose="02020603050405020304" pitchFamily="18" charset="0"/>
                <a:cs typeface="Wingdings" panose="05000000000000000000" pitchFamily="2" charset="2"/>
              </a:rPr>
              <a:t>measured</a:t>
            </a:r>
            <a:r>
              <a:rPr lang="en-US" sz="1800" dirty="0">
                <a:solidFill>
                  <a:srgbClr val="00000A"/>
                </a:solidFill>
                <a:effectLst/>
                <a:latin typeface="Times New Roman" panose="02020603050405020304" pitchFamily="18" charset="0"/>
                <a:ea typeface="Times New Roman" panose="02020603050405020304" pitchFamily="18" charset="0"/>
                <a:cs typeface="Wingdings" panose="05000000000000000000" pitchFamily="2" charset="2"/>
              </a:rPr>
              <a:t> either retrospectively as a personality trait or prospectively as a quantifiable intervention, and</a:t>
            </a:r>
            <a:endParaRPr lang="hu-HU" sz="1800" dirty="0">
              <a:solidFill>
                <a:srgbClr val="00000A"/>
              </a:solidFill>
              <a:effectLst/>
              <a:latin typeface="Wingdings" panose="05000000000000000000" pitchFamily="2" charset="2"/>
              <a:ea typeface="Wingdings" panose="05000000000000000000" pitchFamily="2" charset="2"/>
              <a:cs typeface="Wingdings" panose="05000000000000000000" pitchFamily="2" charset="2"/>
            </a:endParaRPr>
          </a:p>
          <a:p>
            <a:pPr marL="342900" lvl="0" indent="-342900">
              <a:spcAft>
                <a:spcPts val="800"/>
              </a:spcAft>
              <a:buFont typeface="+mj-lt"/>
              <a:buAutoNum type="arabicPeriod"/>
            </a:pPr>
            <a:r>
              <a:rPr lang="en-US" sz="1800" dirty="0">
                <a:solidFill>
                  <a:srgbClr val="00000A"/>
                </a:solidFill>
                <a:effectLst/>
                <a:latin typeface="Times New Roman" panose="02020603050405020304" pitchFamily="18" charset="0"/>
                <a:ea typeface="Times New Roman" panose="02020603050405020304" pitchFamily="18" charset="0"/>
                <a:cs typeface="Wingdings" panose="05000000000000000000" pitchFamily="2" charset="2"/>
              </a:rPr>
              <a:t>can be </a:t>
            </a:r>
            <a:r>
              <a:rPr lang="en-US" sz="1800" b="1" dirty="0">
                <a:solidFill>
                  <a:srgbClr val="00000A"/>
                </a:solidFill>
                <a:effectLst/>
                <a:latin typeface="Times New Roman" panose="02020603050405020304" pitchFamily="18" charset="0"/>
                <a:ea typeface="Times New Roman" panose="02020603050405020304" pitchFamily="18" charset="0"/>
                <a:cs typeface="Wingdings" panose="05000000000000000000" pitchFamily="2" charset="2"/>
              </a:rPr>
              <a:t>elicited</a:t>
            </a:r>
            <a:r>
              <a:rPr lang="en-US" sz="1800" dirty="0">
                <a:solidFill>
                  <a:srgbClr val="00000A"/>
                </a:solidFill>
                <a:effectLst/>
                <a:latin typeface="Times New Roman" panose="02020603050405020304" pitchFamily="18" charset="0"/>
                <a:ea typeface="Times New Roman" panose="02020603050405020304" pitchFamily="18" charset="0"/>
                <a:cs typeface="Wingdings" panose="05000000000000000000" pitchFamily="2" charset="2"/>
              </a:rPr>
              <a:t> in the context of an intervention.</a:t>
            </a:r>
            <a:endParaRPr lang="hu-HU" sz="1800" dirty="0">
              <a:solidFill>
                <a:srgbClr val="00000A"/>
              </a:solidFill>
              <a:effectLst/>
              <a:latin typeface="Wingdings" panose="05000000000000000000" pitchFamily="2" charset="2"/>
              <a:ea typeface="Wingdings" panose="05000000000000000000" pitchFamily="2" charset="2"/>
              <a:cs typeface="Wingdings" panose="05000000000000000000" pitchFamily="2" charset="2"/>
            </a:endParaRPr>
          </a:p>
        </p:txBody>
      </p:sp>
      <p:sp>
        <p:nvSpPr>
          <p:cNvPr id="11" name="Élőláb helye 1">
            <a:extLst>
              <a:ext uri="{FF2B5EF4-FFF2-40B4-BE49-F238E27FC236}">
                <a16:creationId xmlns:a16="http://schemas.microsoft.com/office/drawing/2014/main" id="{0F1FCBD6-2C43-A082-27A7-27244151AA64}"/>
              </a:ext>
            </a:extLst>
          </p:cNvPr>
          <p:cNvSpPr>
            <a:spLocks noGrp="1"/>
          </p:cNvSpPr>
          <p:nvPr/>
        </p:nvSpPr>
        <p:spPr>
          <a:xfrm>
            <a:off x="209786" y="6356350"/>
            <a:ext cx="10662354" cy="365125"/>
          </a:xfrm>
          <a:prstGeom prst="rect">
            <a:avLst/>
          </a:prstGeom>
        </p:spPr>
        <p:txBody>
          <a:bodyPr vert="horz" lIns="91440" tIns="45720" rIns="91440" bIns="45720" rtlCol="0" anchor="ctr"/>
          <a:lstStyle>
            <a:defPPr>
              <a:defRPr lang="hu-HU"/>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dirty="0"/>
              <a:t>Béres A. (2023). Religion, </a:t>
            </a:r>
            <a:r>
              <a:rPr lang="hu-HU" dirty="0" err="1"/>
              <a:t>Spirituality</a:t>
            </a:r>
            <a:r>
              <a:rPr lang="hu-HU" dirty="0"/>
              <a:t>, and Health </a:t>
            </a:r>
            <a:r>
              <a:rPr lang="hu-HU" dirty="0" err="1"/>
              <a:t>Revisited</a:t>
            </a:r>
            <a:r>
              <a:rPr lang="hu-HU" dirty="0"/>
              <a:t>: </a:t>
            </a:r>
            <a:r>
              <a:rPr lang="hu-HU" dirty="0" err="1"/>
              <a:t>Bringing</a:t>
            </a:r>
            <a:r>
              <a:rPr lang="hu-HU" dirty="0"/>
              <a:t> </a:t>
            </a:r>
            <a:r>
              <a:rPr lang="hu-HU" dirty="0" err="1"/>
              <a:t>Mainline</a:t>
            </a:r>
            <a:r>
              <a:rPr lang="hu-HU" dirty="0"/>
              <a:t> Western </a:t>
            </a:r>
            <a:r>
              <a:rPr lang="hu-HU" dirty="0" err="1"/>
              <a:t>Protestant</a:t>
            </a:r>
            <a:r>
              <a:rPr lang="hu-HU" dirty="0"/>
              <a:t> </a:t>
            </a:r>
            <a:r>
              <a:rPr lang="hu-HU" dirty="0" err="1"/>
              <a:t>Perspectives</a:t>
            </a:r>
            <a:r>
              <a:rPr lang="hu-HU" dirty="0"/>
              <a:t> Back </a:t>
            </a:r>
            <a:r>
              <a:rPr lang="hu-HU" dirty="0" err="1"/>
              <a:t>into</a:t>
            </a:r>
            <a:r>
              <a:rPr lang="hu-HU" dirty="0"/>
              <a:t> </a:t>
            </a:r>
            <a:r>
              <a:rPr lang="hu-HU" dirty="0" err="1"/>
              <a:t>the</a:t>
            </a:r>
            <a:r>
              <a:rPr lang="hu-HU" dirty="0"/>
              <a:t> </a:t>
            </a:r>
            <a:r>
              <a:rPr lang="hu-HU" dirty="0" err="1"/>
              <a:t>Discourse-Theology's</a:t>
            </a:r>
            <a:r>
              <a:rPr lang="hu-HU" dirty="0"/>
              <a:t> "</a:t>
            </a:r>
            <a:r>
              <a:rPr lang="hu-HU" dirty="0" err="1"/>
              <a:t>Seat</a:t>
            </a:r>
            <a:r>
              <a:rPr lang="hu-HU" dirty="0"/>
              <a:t> </a:t>
            </a:r>
            <a:r>
              <a:rPr lang="hu-HU" dirty="0" err="1"/>
              <a:t>at</a:t>
            </a:r>
            <a:r>
              <a:rPr lang="hu-HU" dirty="0"/>
              <a:t> </a:t>
            </a:r>
            <a:r>
              <a:rPr lang="hu-HU" dirty="0" err="1"/>
              <a:t>the</a:t>
            </a:r>
            <a:r>
              <a:rPr lang="hu-HU" dirty="0"/>
              <a:t> </a:t>
            </a:r>
            <a:r>
              <a:rPr lang="hu-HU" dirty="0" err="1"/>
              <a:t>Table</a:t>
            </a:r>
            <a:r>
              <a:rPr lang="hu-HU" dirty="0"/>
              <a:t>". Journal of religion and </a:t>
            </a:r>
            <a:r>
              <a:rPr lang="hu-HU" dirty="0" err="1"/>
              <a:t>health</a:t>
            </a:r>
            <a:r>
              <a:rPr lang="hu-HU" dirty="0"/>
              <a:t>, 10.1007/s10943-023-01888-3. </a:t>
            </a:r>
            <a:r>
              <a:rPr lang="hu-HU" dirty="0" err="1"/>
              <a:t>Advance</a:t>
            </a:r>
            <a:r>
              <a:rPr lang="hu-HU" dirty="0"/>
              <a:t> online </a:t>
            </a:r>
            <a:r>
              <a:rPr lang="hu-HU" dirty="0" err="1"/>
              <a:t>publication</a:t>
            </a:r>
            <a:r>
              <a:rPr lang="hu-HU" dirty="0"/>
              <a:t>. https://doi.org/10.1007/s10943-023-01888-3​</a:t>
            </a:r>
          </a:p>
        </p:txBody>
      </p:sp>
      <p:sp>
        <p:nvSpPr>
          <p:cNvPr id="4" name="Szövegdoboz 3">
            <a:extLst>
              <a:ext uri="{FF2B5EF4-FFF2-40B4-BE49-F238E27FC236}">
                <a16:creationId xmlns:a16="http://schemas.microsoft.com/office/drawing/2014/main" id="{C95E128E-6A6B-0EFA-9BC0-4B83DD8897BF}"/>
              </a:ext>
            </a:extLst>
          </p:cNvPr>
          <p:cNvSpPr txBox="1"/>
          <p:nvPr/>
        </p:nvSpPr>
        <p:spPr>
          <a:xfrm>
            <a:off x="774248" y="5219265"/>
            <a:ext cx="11444377" cy="409984"/>
          </a:xfrm>
          <a:prstGeom prst="rect">
            <a:avLst/>
          </a:prstGeom>
          <a:noFill/>
        </p:spPr>
        <p:txBody>
          <a:bodyPr wrap="square" lIns="91440" tIns="45720" rIns="91440" bIns="45720" anchor="t">
            <a:spAutoFit/>
          </a:bodyPr>
          <a:lstStyle/>
          <a:p>
            <a:pPr marL="457200" indent="-457200">
              <a:lnSpc>
                <a:spcPct val="200000"/>
              </a:lnSpc>
              <a:spcAft>
                <a:spcPts val="800"/>
              </a:spcAft>
            </a:pPr>
            <a:r>
              <a:rPr lang="en-US" sz="1200" dirty="0">
                <a:solidFill>
                  <a:srgbClr val="212121"/>
                </a:solidFill>
                <a:ea typeface="+mn-lt"/>
                <a:cs typeface="+mn-lt"/>
              </a:rPr>
              <a:t>Figure: Koenig H. G. (2012). Religion, spirituality, and health: the research and clinical implications. </a:t>
            </a:r>
            <a:r>
              <a:rPr lang="en-US" sz="1200" i="1" dirty="0">
                <a:solidFill>
                  <a:srgbClr val="212121"/>
                </a:solidFill>
                <a:ea typeface="+mn-lt"/>
                <a:cs typeface="+mn-lt"/>
              </a:rPr>
              <a:t>ISRN psychiatry</a:t>
            </a:r>
            <a:r>
              <a:rPr lang="en-US" sz="1200" dirty="0">
                <a:solidFill>
                  <a:srgbClr val="212121"/>
                </a:solidFill>
                <a:ea typeface="+mn-lt"/>
                <a:cs typeface="+mn-lt"/>
              </a:rPr>
              <a:t>, </a:t>
            </a:r>
            <a:r>
              <a:rPr lang="en-US" sz="1200" i="1" dirty="0">
                <a:solidFill>
                  <a:srgbClr val="212121"/>
                </a:solidFill>
                <a:ea typeface="+mn-lt"/>
                <a:cs typeface="+mn-lt"/>
              </a:rPr>
              <a:t>2012</a:t>
            </a:r>
            <a:r>
              <a:rPr lang="en-US" sz="1200" dirty="0">
                <a:solidFill>
                  <a:srgbClr val="212121"/>
                </a:solidFill>
                <a:ea typeface="+mn-lt"/>
                <a:cs typeface="+mn-lt"/>
              </a:rPr>
              <a:t>, 278730. https://doi.org/10.5402/2012/278730</a:t>
            </a:r>
            <a:endParaRPr lang="hu-HU" dirty="0"/>
          </a:p>
        </p:txBody>
      </p:sp>
    </p:spTree>
    <p:extLst>
      <p:ext uri="{BB962C8B-B14F-4D97-AF65-F5344CB8AC3E}">
        <p14:creationId xmlns:p14="http://schemas.microsoft.com/office/powerpoint/2010/main" val="41470413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zövegdoboz 13">
            <a:extLst>
              <a:ext uri="{FF2B5EF4-FFF2-40B4-BE49-F238E27FC236}">
                <a16:creationId xmlns:a16="http://schemas.microsoft.com/office/drawing/2014/main" id="{692BBAFA-AA0E-E141-67E6-9A55A219031D}"/>
              </a:ext>
            </a:extLst>
          </p:cNvPr>
          <p:cNvSpPr txBox="1"/>
          <p:nvPr/>
        </p:nvSpPr>
        <p:spPr>
          <a:xfrm>
            <a:off x="774248" y="5219265"/>
            <a:ext cx="11444377" cy="409984"/>
          </a:xfrm>
          <a:prstGeom prst="rect">
            <a:avLst/>
          </a:prstGeom>
          <a:noFill/>
        </p:spPr>
        <p:txBody>
          <a:bodyPr wrap="square" lIns="91440" tIns="45720" rIns="91440" bIns="45720" anchor="t">
            <a:spAutoFit/>
          </a:bodyPr>
          <a:lstStyle/>
          <a:p>
            <a:pPr marL="457200" indent="-457200">
              <a:lnSpc>
                <a:spcPct val="200000"/>
              </a:lnSpc>
              <a:spcAft>
                <a:spcPts val="800"/>
              </a:spcAft>
            </a:pPr>
            <a:r>
              <a:rPr lang="en-US" sz="1200" dirty="0">
                <a:solidFill>
                  <a:srgbClr val="212121"/>
                </a:solidFill>
                <a:ea typeface="+mn-lt"/>
                <a:cs typeface="+mn-lt"/>
              </a:rPr>
              <a:t>Figure: Koenig H. G. (2012). Religion, spirituality, and health: the research and clinical implications. </a:t>
            </a:r>
            <a:r>
              <a:rPr lang="en-US" sz="1200" i="1" dirty="0">
                <a:solidFill>
                  <a:srgbClr val="212121"/>
                </a:solidFill>
                <a:ea typeface="+mn-lt"/>
                <a:cs typeface="+mn-lt"/>
              </a:rPr>
              <a:t>ISRN psychiatry</a:t>
            </a:r>
            <a:r>
              <a:rPr lang="en-US" sz="1200" dirty="0">
                <a:solidFill>
                  <a:srgbClr val="212121"/>
                </a:solidFill>
                <a:ea typeface="+mn-lt"/>
                <a:cs typeface="+mn-lt"/>
              </a:rPr>
              <a:t>, </a:t>
            </a:r>
            <a:r>
              <a:rPr lang="en-US" sz="1200" i="1" dirty="0">
                <a:solidFill>
                  <a:srgbClr val="212121"/>
                </a:solidFill>
                <a:ea typeface="+mn-lt"/>
                <a:cs typeface="+mn-lt"/>
              </a:rPr>
              <a:t>2012</a:t>
            </a:r>
            <a:r>
              <a:rPr lang="en-US" sz="1200" dirty="0">
                <a:solidFill>
                  <a:srgbClr val="212121"/>
                </a:solidFill>
                <a:ea typeface="+mn-lt"/>
                <a:cs typeface="+mn-lt"/>
              </a:rPr>
              <a:t>, 278730. https://doi.org/10.5402/2012/278730</a:t>
            </a:r>
            <a:endParaRPr lang="hu-HU" dirty="0"/>
          </a:p>
        </p:txBody>
      </p:sp>
      <p:sp>
        <p:nvSpPr>
          <p:cNvPr id="3" name="Tartalom helye 2">
            <a:extLst>
              <a:ext uri="{FF2B5EF4-FFF2-40B4-BE49-F238E27FC236}">
                <a16:creationId xmlns:a16="http://schemas.microsoft.com/office/drawing/2014/main" id="{9F089A05-DC0C-9DF3-7CF0-5081301A2BED}"/>
              </a:ext>
            </a:extLst>
          </p:cNvPr>
          <p:cNvSpPr>
            <a:spLocks noGrp="1"/>
          </p:cNvSpPr>
          <p:nvPr>
            <p:ph idx="1"/>
          </p:nvPr>
        </p:nvSpPr>
        <p:spPr>
          <a:xfrm>
            <a:off x="509975" y="4024897"/>
            <a:ext cx="11335109" cy="2249644"/>
          </a:xfrm>
        </p:spPr>
        <p:txBody>
          <a:bodyPr vert="horz" lIns="91440" tIns="45720" rIns="91440" bIns="45720" rtlCol="0" anchor="t">
            <a:normAutofit/>
          </a:bodyPr>
          <a:lstStyle/>
          <a:p>
            <a:r>
              <a:rPr lang="en-US" sz="2000" dirty="0">
                <a:effectLst/>
                <a:latin typeface="Times New Roman"/>
                <a:ea typeface="Times New Roman" panose="02020603050405020304" pitchFamily="18" charset="0"/>
                <a:cs typeface="Times New Roman"/>
              </a:rPr>
              <a:t>In his exhaustive review encompassing more than 2,300 relevant studies on the religion/spirituality (R/S)–health relationship from 1970 to 2010, Koenig (2012)</a:t>
            </a:r>
            <a:r>
              <a:rPr lang="en-US" sz="2000" i="1" dirty="0">
                <a:effectLst/>
                <a:latin typeface="Times New Roman"/>
                <a:ea typeface="Times New Roman" panose="02020603050405020304" pitchFamily="18" charset="0"/>
                <a:cs typeface="Times New Roman"/>
              </a:rPr>
              <a:t> </a:t>
            </a:r>
            <a:r>
              <a:rPr lang="en-US" sz="2000" dirty="0">
                <a:effectLst/>
                <a:latin typeface="Times New Roman"/>
                <a:ea typeface="Times New Roman" panose="02020603050405020304" pitchFamily="18" charset="0"/>
                <a:cs typeface="Times New Roman"/>
              </a:rPr>
              <a:t>presented a potentially beneficial effect of R/S on mental and physical health, including cardiovascular, cerebrovascular, neuroendocrine, and immunological aspects.</a:t>
            </a:r>
            <a:endParaRPr lang="hu-HU" sz="2000">
              <a:latin typeface="Times New Roman"/>
              <a:cs typeface="Times New Roman"/>
            </a:endParaRPr>
          </a:p>
        </p:txBody>
      </p:sp>
      <p:sp>
        <p:nvSpPr>
          <p:cNvPr id="4" name="Beszédbuborék: lekerekített sarkú téglalap 3">
            <a:extLst>
              <a:ext uri="{FF2B5EF4-FFF2-40B4-BE49-F238E27FC236}">
                <a16:creationId xmlns:a16="http://schemas.microsoft.com/office/drawing/2014/main" id="{D5431FC6-675E-B3DD-F4B4-46A3547149F6}"/>
              </a:ext>
            </a:extLst>
          </p:cNvPr>
          <p:cNvSpPr/>
          <p:nvPr/>
        </p:nvSpPr>
        <p:spPr>
          <a:xfrm>
            <a:off x="7325589" y="4681519"/>
            <a:ext cx="4277360" cy="2037681"/>
          </a:xfrm>
          <a:prstGeom prst="wedgeRoundRectCallout">
            <a:avLst>
              <a:gd name="adj1" fmla="val -62819"/>
              <a:gd name="adj2" fmla="val -87607"/>
              <a:gd name="adj3" fmla="val 16667"/>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1400" dirty="0">
                <a:effectLst/>
                <a:latin typeface="Times New Roman"/>
                <a:ea typeface="Times New Roman" panose="02020603050405020304" pitchFamily="18" charset="0"/>
                <a:cs typeface="Times New Roman"/>
              </a:rPr>
              <a:t>However, reading between the lines of this all-encompassing meta-analysis, the number of </a:t>
            </a:r>
            <a:r>
              <a:rPr lang="en-US" sz="1400" b="1" dirty="0">
                <a:solidFill>
                  <a:schemeClr val="accent2"/>
                </a:solidFill>
                <a:effectLst/>
                <a:latin typeface="Times New Roman"/>
                <a:ea typeface="Times New Roman" panose="02020603050405020304" pitchFamily="18" charset="0"/>
                <a:cs typeface="Times New Roman"/>
              </a:rPr>
              <a:t>inconclusive studies and controversial outcomes is not to be underestimated</a:t>
            </a:r>
            <a:r>
              <a:rPr lang="en-US" sz="1400" dirty="0">
                <a:effectLst/>
                <a:latin typeface="Times New Roman"/>
                <a:ea typeface="Times New Roman" panose="02020603050405020304" pitchFamily="18" charset="0"/>
                <a:cs typeface="Times New Roman"/>
              </a:rPr>
              <a:t>, especially in terms of the scarcer studies that examine the impact of religion on physical health.</a:t>
            </a:r>
            <a:r>
              <a:rPr lang="en-US" sz="1400" dirty="0">
                <a:latin typeface="Times New Roman"/>
                <a:ea typeface="Times New Roman" panose="02020603050405020304" pitchFamily="18" charset="0"/>
                <a:cs typeface="Times New Roman"/>
              </a:rPr>
              <a:t> </a:t>
            </a:r>
            <a:endParaRPr lang="hu-HU" sz="1400" dirty="0"/>
          </a:p>
        </p:txBody>
      </p:sp>
      <p:sp>
        <p:nvSpPr>
          <p:cNvPr id="6" name="Beszédbuborék: lekerekített sarkú téglalap 5">
            <a:extLst>
              <a:ext uri="{FF2B5EF4-FFF2-40B4-BE49-F238E27FC236}">
                <a16:creationId xmlns:a16="http://schemas.microsoft.com/office/drawing/2014/main" id="{A0E6EC03-5313-9FA0-B0C9-D53D4B4EA17A}"/>
              </a:ext>
            </a:extLst>
          </p:cNvPr>
          <p:cNvSpPr/>
          <p:nvPr/>
        </p:nvSpPr>
        <p:spPr>
          <a:xfrm>
            <a:off x="348267" y="4684322"/>
            <a:ext cx="5257800" cy="2176594"/>
          </a:xfrm>
          <a:prstGeom prst="wedgeRoundRectCallout">
            <a:avLst>
              <a:gd name="adj1" fmla="val 58435"/>
              <a:gd name="adj2" fmla="val -69504"/>
              <a:gd name="adj3" fmla="val 16667"/>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spcAft>
                <a:spcPts val="800"/>
              </a:spcAft>
            </a:pPr>
            <a:r>
              <a:rPr lang="en-US" sz="1800" dirty="0">
                <a:solidFill>
                  <a:schemeClr val="bg1"/>
                </a:solidFill>
                <a:effectLst/>
                <a:latin typeface="Times New Roman"/>
                <a:ea typeface="Times New Roman" panose="02020603050405020304" pitchFamily="18" charset="0"/>
                <a:cs typeface="Wingdings" panose="05000000000000000000" pitchFamily="2" charset="2"/>
              </a:rPr>
              <a:t>The balance is clearly on the </a:t>
            </a:r>
            <a:r>
              <a:rPr lang="en-US" sz="1800" b="1" u="sng" dirty="0">
                <a:solidFill>
                  <a:schemeClr val="accent2"/>
                </a:solidFill>
                <a:effectLst/>
                <a:latin typeface="Times New Roman"/>
                <a:ea typeface="Times New Roman" panose="02020603050405020304" pitchFamily="18" charset="0"/>
                <a:cs typeface="Wingdings" panose="05000000000000000000" pitchFamily="2" charset="2"/>
              </a:rPr>
              <a:t>positive</a:t>
            </a:r>
            <a:r>
              <a:rPr lang="en-US" sz="1800" dirty="0">
                <a:solidFill>
                  <a:schemeClr val="bg1"/>
                </a:solidFill>
                <a:effectLst/>
                <a:latin typeface="Times New Roman"/>
                <a:ea typeface="Times New Roman" panose="02020603050405020304" pitchFamily="18" charset="0"/>
                <a:cs typeface="Wingdings" panose="05000000000000000000" pitchFamily="2" charset="2"/>
              </a:rPr>
              <a:t> side with respect to health benefits. Most studies report beneficial effects on a wide range of health outcomes (Koenig, 2012),</a:t>
            </a:r>
            <a:r>
              <a:rPr lang="en-US" dirty="0">
                <a:solidFill>
                  <a:schemeClr val="bg1"/>
                </a:solidFill>
                <a:latin typeface="Times New Roman"/>
                <a:ea typeface="Times New Roman" panose="02020603050405020304" pitchFamily="18" charset="0"/>
                <a:cs typeface="Wingdings" panose="05000000000000000000" pitchFamily="2" charset="2"/>
              </a:rPr>
              <a:t> </a:t>
            </a:r>
            <a:endParaRPr lang="hu-HU" sz="1800" dirty="0">
              <a:solidFill>
                <a:schemeClr val="bg1"/>
              </a:solidFill>
              <a:effectLst/>
              <a:latin typeface="Times New Roman"/>
              <a:ea typeface="Wingdings" panose="05000000000000000000" pitchFamily="2" charset="2"/>
              <a:cs typeface="Wingdings" panose="05000000000000000000" pitchFamily="2" charset="2"/>
              <a:sym typeface="Wingdings" panose="05000000000000000000" pitchFamily="2" charset="2"/>
            </a:endParaRPr>
          </a:p>
        </p:txBody>
      </p:sp>
      <p:pic>
        <p:nvPicPr>
          <p:cNvPr id="7" name="Kép 6">
            <a:extLst>
              <a:ext uri="{FF2B5EF4-FFF2-40B4-BE49-F238E27FC236}">
                <a16:creationId xmlns:a16="http://schemas.microsoft.com/office/drawing/2014/main" id="{822D2FD8-31FE-9DAF-D323-DA09AB294A5B}"/>
              </a:ext>
            </a:extLst>
          </p:cNvPr>
          <p:cNvPicPr>
            <a:picLocks noChangeAspect="1"/>
          </p:cNvPicPr>
          <p:nvPr/>
        </p:nvPicPr>
        <p:blipFill>
          <a:blip r:embed="rId2"/>
          <a:stretch>
            <a:fillRect/>
          </a:stretch>
        </p:blipFill>
        <p:spPr>
          <a:xfrm>
            <a:off x="2727289" y="158390"/>
            <a:ext cx="6167122" cy="3637280"/>
          </a:xfrm>
          <a:prstGeom prst="rect">
            <a:avLst/>
          </a:prstGeom>
        </p:spPr>
      </p:pic>
      <p:sp>
        <p:nvSpPr>
          <p:cNvPr id="11" name="Élőláb helye 1">
            <a:extLst>
              <a:ext uri="{FF2B5EF4-FFF2-40B4-BE49-F238E27FC236}">
                <a16:creationId xmlns:a16="http://schemas.microsoft.com/office/drawing/2014/main" id="{0F1FCBD6-2C43-A082-27A7-27244151AA64}"/>
              </a:ext>
            </a:extLst>
          </p:cNvPr>
          <p:cNvSpPr>
            <a:spLocks noGrp="1"/>
          </p:cNvSpPr>
          <p:nvPr/>
        </p:nvSpPr>
        <p:spPr>
          <a:xfrm>
            <a:off x="209786" y="6356350"/>
            <a:ext cx="10662354" cy="365125"/>
          </a:xfrm>
          <a:prstGeom prst="rect">
            <a:avLst/>
          </a:prstGeom>
        </p:spPr>
        <p:txBody>
          <a:bodyPr vert="horz" lIns="91440" tIns="45720" rIns="91440" bIns="45720" rtlCol="0" anchor="ctr"/>
          <a:lstStyle>
            <a:defPPr>
              <a:defRPr lang="hu-HU"/>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dirty="0"/>
              <a:t>Béres A. (2023). Religion, </a:t>
            </a:r>
            <a:r>
              <a:rPr lang="hu-HU" dirty="0" err="1"/>
              <a:t>Spirituality</a:t>
            </a:r>
            <a:r>
              <a:rPr lang="hu-HU" dirty="0"/>
              <a:t>, and Health </a:t>
            </a:r>
            <a:r>
              <a:rPr lang="hu-HU" dirty="0" err="1"/>
              <a:t>Revisited</a:t>
            </a:r>
            <a:r>
              <a:rPr lang="hu-HU" dirty="0"/>
              <a:t>: </a:t>
            </a:r>
            <a:r>
              <a:rPr lang="hu-HU" dirty="0" err="1"/>
              <a:t>Bringing</a:t>
            </a:r>
            <a:r>
              <a:rPr lang="hu-HU" dirty="0"/>
              <a:t> </a:t>
            </a:r>
            <a:r>
              <a:rPr lang="hu-HU" dirty="0" err="1"/>
              <a:t>Mainline</a:t>
            </a:r>
            <a:r>
              <a:rPr lang="hu-HU" dirty="0"/>
              <a:t> Western </a:t>
            </a:r>
            <a:r>
              <a:rPr lang="hu-HU" dirty="0" err="1"/>
              <a:t>Protestant</a:t>
            </a:r>
            <a:r>
              <a:rPr lang="hu-HU" dirty="0"/>
              <a:t> </a:t>
            </a:r>
            <a:r>
              <a:rPr lang="hu-HU" dirty="0" err="1"/>
              <a:t>Perspectives</a:t>
            </a:r>
            <a:r>
              <a:rPr lang="hu-HU" dirty="0"/>
              <a:t> Back </a:t>
            </a:r>
            <a:r>
              <a:rPr lang="hu-HU" dirty="0" err="1"/>
              <a:t>into</a:t>
            </a:r>
            <a:r>
              <a:rPr lang="hu-HU" dirty="0"/>
              <a:t> </a:t>
            </a:r>
            <a:r>
              <a:rPr lang="hu-HU" dirty="0" err="1"/>
              <a:t>the</a:t>
            </a:r>
            <a:r>
              <a:rPr lang="hu-HU" dirty="0"/>
              <a:t> </a:t>
            </a:r>
            <a:r>
              <a:rPr lang="hu-HU" dirty="0" err="1"/>
              <a:t>Discourse-Theology's</a:t>
            </a:r>
            <a:r>
              <a:rPr lang="hu-HU" dirty="0"/>
              <a:t> "</a:t>
            </a:r>
            <a:r>
              <a:rPr lang="hu-HU" dirty="0" err="1"/>
              <a:t>Seat</a:t>
            </a:r>
            <a:r>
              <a:rPr lang="hu-HU" dirty="0"/>
              <a:t> </a:t>
            </a:r>
            <a:r>
              <a:rPr lang="hu-HU" dirty="0" err="1"/>
              <a:t>at</a:t>
            </a:r>
            <a:r>
              <a:rPr lang="hu-HU" dirty="0"/>
              <a:t> </a:t>
            </a:r>
            <a:r>
              <a:rPr lang="hu-HU" dirty="0" err="1"/>
              <a:t>the</a:t>
            </a:r>
            <a:r>
              <a:rPr lang="hu-HU" dirty="0"/>
              <a:t> </a:t>
            </a:r>
            <a:r>
              <a:rPr lang="hu-HU" dirty="0" err="1"/>
              <a:t>Table</a:t>
            </a:r>
            <a:r>
              <a:rPr lang="hu-HU" dirty="0"/>
              <a:t>". Journal of religion and </a:t>
            </a:r>
            <a:r>
              <a:rPr lang="hu-HU" dirty="0" err="1"/>
              <a:t>health</a:t>
            </a:r>
            <a:r>
              <a:rPr lang="hu-HU" dirty="0"/>
              <a:t>, 10.1007/s10943-023-01888-3. </a:t>
            </a:r>
            <a:r>
              <a:rPr lang="hu-HU" dirty="0" err="1"/>
              <a:t>Advance</a:t>
            </a:r>
            <a:r>
              <a:rPr lang="hu-HU" dirty="0"/>
              <a:t> online </a:t>
            </a:r>
            <a:r>
              <a:rPr lang="hu-HU" dirty="0" err="1"/>
              <a:t>publication</a:t>
            </a:r>
            <a:r>
              <a:rPr lang="hu-HU" dirty="0"/>
              <a:t>. https://doi.org/10.1007/s10943-023-01888-3​</a:t>
            </a:r>
          </a:p>
        </p:txBody>
      </p:sp>
      <p:sp>
        <p:nvSpPr>
          <p:cNvPr id="9" name="Beszédbuborék: lekerekített sarkú téglalap 8">
            <a:extLst>
              <a:ext uri="{FF2B5EF4-FFF2-40B4-BE49-F238E27FC236}">
                <a16:creationId xmlns:a16="http://schemas.microsoft.com/office/drawing/2014/main" id="{41AE4991-CDFF-1067-D358-C07DC89C524C}"/>
              </a:ext>
            </a:extLst>
          </p:cNvPr>
          <p:cNvSpPr/>
          <p:nvPr/>
        </p:nvSpPr>
        <p:spPr>
          <a:xfrm>
            <a:off x="6382834" y="244320"/>
            <a:ext cx="3931920" cy="3455035"/>
          </a:xfrm>
          <a:prstGeom prst="wedgeRoundRectCallout">
            <a:avLst>
              <a:gd name="adj1" fmla="val -21110"/>
              <a:gd name="adj2" fmla="val 58719"/>
              <a:gd name="adj3" fmla="val 1666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spcAft>
                <a:spcPts val="800"/>
              </a:spcAft>
            </a:pPr>
            <a:r>
              <a:rPr lang="en-US" sz="1800" b="1" i="1" dirty="0">
                <a:solidFill>
                  <a:srgbClr val="00000A"/>
                </a:solidFill>
                <a:effectLst/>
                <a:latin typeface="Times New Roman" panose="02020603050405020304" pitchFamily="18" charset="0"/>
                <a:ea typeface="Times New Roman" panose="02020603050405020304" pitchFamily="18" charset="0"/>
              </a:rPr>
              <a:t>Basic assumptions</a:t>
            </a:r>
            <a:endParaRPr lang="hu-HU" sz="1800" dirty="0">
              <a:solidFill>
                <a:srgbClr val="00000A"/>
              </a:solidFill>
              <a:effectLst/>
              <a:latin typeface="Calibri" panose="020F0502020204030204" pitchFamily="34" charset="0"/>
              <a:ea typeface="Calibri" panose="020F0502020204030204" pitchFamily="34" charset="0"/>
            </a:endParaRPr>
          </a:p>
          <a:p>
            <a:pPr indent="228600">
              <a:spcAft>
                <a:spcPts val="800"/>
              </a:spcAft>
            </a:pPr>
            <a:r>
              <a:rPr lang="en-US" sz="1800" dirty="0">
                <a:solidFill>
                  <a:srgbClr val="00000A"/>
                </a:solidFill>
                <a:effectLst/>
                <a:latin typeface="Times New Roman" panose="02020603050405020304" pitchFamily="18" charset="0"/>
                <a:ea typeface="Times New Roman" panose="02020603050405020304" pitchFamily="18" charset="0"/>
              </a:rPr>
              <a:t>Most of the experimental studies on the effects of R/S on health implicitly assume that the phenomenon of R/S: </a:t>
            </a:r>
            <a:endParaRPr lang="hu-HU" sz="1800" dirty="0">
              <a:solidFill>
                <a:srgbClr val="00000A"/>
              </a:solidFill>
              <a:effectLst/>
              <a:latin typeface="Calibri" panose="020F0502020204030204" pitchFamily="34" charset="0"/>
              <a:ea typeface="Calibri" panose="020F0502020204030204" pitchFamily="34" charset="0"/>
            </a:endParaRPr>
          </a:p>
          <a:p>
            <a:pPr marL="342900" lvl="0" indent="-342900">
              <a:buFont typeface="+mj-lt"/>
              <a:buAutoNum type="arabicPeriod"/>
            </a:pPr>
            <a:r>
              <a:rPr lang="en-US" sz="1800" dirty="0">
                <a:solidFill>
                  <a:srgbClr val="00000A"/>
                </a:solidFill>
                <a:effectLst/>
                <a:latin typeface="Times New Roman" panose="02020603050405020304" pitchFamily="18" charset="0"/>
                <a:ea typeface="Times New Roman" panose="02020603050405020304" pitchFamily="18" charset="0"/>
                <a:cs typeface="Wingdings" panose="05000000000000000000" pitchFamily="2" charset="2"/>
              </a:rPr>
              <a:t>can be </a:t>
            </a:r>
            <a:r>
              <a:rPr lang="en-US" sz="1800" b="1" dirty="0">
                <a:solidFill>
                  <a:srgbClr val="00000A"/>
                </a:solidFill>
                <a:effectLst/>
                <a:latin typeface="Times New Roman" panose="02020603050405020304" pitchFamily="18" charset="0"/>
                <a:ea typeface="Times New Roman" panose="02020603050405020304" pitchFamily="18" charset="0"/>
                <a:cs typeface="Wingdings" panose="05000000000000000000" pitchFamily="2" charset="2"/>
              </a:rPr>
              <a:t>measured</a:t>
            </a:r>
            <a:r>
              <a:rPr lang="en-US" sz="1800" dirty="0">
                <a:solidFill>
                  <a:srgbClr val="00000A"/>
                </a:solidFill>
                <a:effectLst/>
                <a:latin typeface="Times New Roman" panose="02020603050405020304" pitchFamily="18" charset="0"/>
                <a:ea typeface="Times New Roman" panose="02020603050405020304" pitchFamily="18" charset="0"/>
                <a:cs typeface="Wingdings" panose="05000000000000000000" pitchFamily="2" charset="2"/>
              </a:rPr>
              <a:t> either retrospectively as a personality trait or prospectively as a quantifiable intervention, and</a:t>
            </a:r>
            <a:endParaRPr lang="hu-HU" sz="1800" dirty="0">
              <a:solidFill>
                <a:srgbClr val="00000A"/>
              </a:solidFill>
              <a:effectLst/>
              <a:latin typeface="Wingdings" panose="05000000000000000000" pitchFamily="2" charset="2"/>
              <a:ea typeface="Wingdings" panose="05000000000000000000" pitchFamily="2" charset="2"/>
              <a:cs typeface="Wingdings" panose="05000000000000000000" pitchFamily="2" charset="2"/>
            </a:endParaRPr>
          </a:p>
          <a:p>
            <a:pPr marL="342900" lvl="0" indent="-342900">
              <a:spcAft>
                <a:spcPts val="800"/>
              </a:spcAft>
              <a:buFont typeface="+mj-lt"/>
              <a:buAutoNum type="arabicPeriod"/>
            </a:pPr>
            <a:r>
              <a:rPr lang="en-US" sz="1800" dirty="0">
                <a:solidFill>
                  <a:srgbClr val="00000A"/>
                </a:solidFill>
                <a:effectLst/>
                <a:latin typeface="Times New Roman" panose="02020603050405020304" pitchFamily="18" charset="0"/>
                <a:ea typeface="Times New Roman" panose="02020603050405020304" pitchFamily="18" charset="0"/>
                <a:cs typeface="Wingdings" panose="05000000000000000000" pitchFamily="2" charset="2"/>
              </a:rPr>
              <a:t>can be </a:t>
            </a:r>
            <a:r>
              <a:rPr lang="en-US" sz="1800" b="1" dirty="0">
                <a:solidFill>
                  <a:srgbClr val="00000A"/>
                </a:solidFill>
                <a:effectLst/>
                <a:latin typeface="Times New Roman" panose="02020603050405020304" pitchFamily="18" charset="0"/>
                <a:ea typeface="Times New Roman" panose="02020603050405020304" pitchFamily="18" charset="0"/>
                <a:cs typeface="Wingdings" panose="05000000000000000000" pitchFamily="2" charset="2"/>
              </a:rPr>
              <a:t>elicited</a:t>
            </a:r>
            <a:r>
              <a:rPr lang="en-US" sz="1800" dirty="0">
                <a:solidFill>
                  <a:srgbClr val="00000A"/>
                </a:solidFill>
                <a:effectLst/>
                <a:latin typeface="Times New Roman" panose="02020603050405020304" pitchFamily="18" charset="0"/>
                <a:ea typeface="Times New Roman" panose="02020603050405020304" pitchFamily="18" charset="0"/>
                <a:cs typeface="Wingdings" panose="05000000000000000000" pitchFamily="2" charset="2"/>
              </a:rPr>
              <a:t> in the context of an intervention.</a:t>
            </a:r>
            <a:endParaRPr lang="hu-HU" sz="1800" dirty="0">
              <a:solidFill>
                <a:srgbClr val="00000A"/>
              </a:solidFill>
              <a:effectLst/>
              <a:latin typeface="Wingdings" panose="05000000000000000000" pitchFamily="2" charset="2"/>
              <a:ea typeface="Wingdings" panose="05000000000000000000" pitchFamily="2" charset="2"/>
              <a:cs typeface="Wingdings" panose="05000000000000000000" pitchFamily="2" charset="2"/>
            </a:endParaRPr>
          </a:p>
        </p:txBody>
      </p:sp>
    </p:spTree>
    <p:extLst>
      <p:ext uri="{BB962C8B-B14F-4D97-AF65-F5344CB8AC3E}">
        <p14:creationId xmlns:p14="http://schemas.microsoft.com/office/powerpoint/2010/main" val="1613759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2C7CEAB7-5D5F-A9FF-7814-8EF5311FA30B}"/>
              </a:ext>
            </a:extLst>
          </p:cNvPr>
          <p:cNvSpPr>
            <a:spLocks noGrp="1"/>
          </p:cNvSpPr>
          <p:nvPr>
            <p:ph idx="1"/>
          </p:nvPr>
        </p:nvSpPr>
        <p:spPr>
          <a:xfrm>
            <a:off x="838200" y="4084319"/>
            <a:ext cx="10515600" cy="2092643"/>
          </a:xfrm>
        </p:spPr>
        <p:txBody>
          <a:bodyPr vert="horz" lIns="91440" tIns="45720" rIns="91440" bIns="45720" rtlCol="0" anchor="t">
            <a:normAutofit/>
          </a:bodyPr>
          <a:lstStyle/>
          <a:p>
            <a:pPr marL="0" indent="0">
              <a:buNone/>
            </a:pPr>
            <a:r>
              <a:rPr lang="en-US" sz="1800" b="1" i="1" dirty="0">
                <a:solidFill>
                  <a:srgbClr val="00000A"/>
                </a:solidFill>
                <a:latin typeface="Times New Roman"/>
                <a:ea typeface="Times New Roman" panose="02020603050405020304" pitchFamily="18" charset="0"/>
                <a:cs typeface="Times New Roman"/>
              </a:rPr>
              <a:t>Figure 1: </a:t>
            </a:r>
            <a:r>
              <a:rPr lang="en-US" sz="1800" i="1" dirty="0">
                <a:solidFill>
                  <a:srgbClr val="00000A"/>
                </a:solidFill>
                <a:latin typeface="Times New Roman"/>
                <a:ea typeface="Times New Roman" panose="02020603050405020304" pitchFamily="18" charset="0"/>
                <a:cs typeface="Times New Roman"/>
              </a:rPr>
              <a:t>The</a:t>
            </a:r>
            <a:r>
              <a:rPr lang="en-US" sz="1800" i="1" dirty="0">
                <a:solidFill>
                  <a:srgbClr val="00000A"/>
                </a:solidFill>
                <a:effectLst/>
                <a:latin typeface="Times New Roman"/>
                <a:ea typeface="Times New Roman" panose="02020603050405020304" pitchFamily="18" charset="0"/>
                <a:cs typeface="Times New Roman"/>
              </a:rPr>
              <a:t> number of publications in the field of religion (R), spirituality (S), and health from 1999 to 2022 is shown by the blue line</a:t>
            </a:r>
            <a:r>
              <a:rPr lang="hu-HU" sz="1800" i="1" dirty="0">
                <a:solidFill>
                  <a:srgbClr val="00000A"/>
                </a:solidFill>
                <a:effectLst/>
                <a:latin typeface="Times New Roman"/>
                <a:ea typeface="Times New Roman" panose="02020603050405020304" pitchFamily="18" charset="0"/>
                <a:cs typeface="Times New Roman"/>
              </a:rPr>
              <a:t>..</a:t>
            </a:r>
            <a:r>
              <a:rPr lang="en-US" sz="1800" i="1" dirty="0">
                <a:solidFill>
                  <a:srgbClr val="00000A"/>
                </a:solidFill>
                <a:effectLst/>
                <a:latin typeface="Times New Roman"/>
                <a:ea typeface="Times New Roman" panose="02020603050405020304" pitchFamily="18" charset="0"/>
                <a:cs typeface="Times New Roman"/>
              </a:rPr>
              <a:t>. Source: PubMed database, February 2023.</a:t>
            </a:r>
            <a:endParaRPr lang="hu-HU" sz="1800" dirty="0">
              <a:solidFill>
                <a:srgbClr val="00000A"/>
              </a:solidFill>
              <a:effectLst/>
              <a:latin typeface="Times New Roman"/>
              <a:ea typeface="Calibri" panose="020F0502020204030204" pitchFamily="34" charset="0"/>
              <a:cs typeface="Times New Roman"/>
            </a:endParaRPr>
          </a:p>
          <a:p>
            <a:pPr marL="0" indent="0">
              <a:buNone/>
            </a:pPr>
            <a:endParaRPr lang="hu-HU"/>
          </a:p>
        </p:txBody>
      </p:sp>
      <p:graphicFrame>
        <p:nvGraphicFramePr>
          <p:cNvPr id="5" name="Diagram 4">
            <a:extLst>
              <a:ext uri="{FF2B5EF4-FFF2-40B4-BE49-F238E27FC236}">
                <a16:creationId xmlns:a16="http://schemas.microsoft.com/office/drawing/2014/main" id="{F30D1764-C540-C8E0-2BB1-0A119E1038AE}"/>
              </a:ext>
              <a:ext uri="{147F2762-F138-4A5C-976F-8EAC2B608ADB}">
                <a16:predDERef xmlns:a16="http://schemas.microsoft.com/office/drawing/2014/main" pred="{882EB26B-B0E1-A6BE-61BC-6226146888C3}"/>
              </a:ext>
            </a:extLst>
          </p:cNvPr>
          <p:cNvGraphicFramePr/>
          <p:nvPr>
            <p:extLst>
              <p:ext uri="{D42A27DB-BD31-4B8C-83A1-F6EECF244321}">
                <p14:modId xmlns:p14="http://schemas.microsoft.com/office/powerpoint/2010/main" val="1318947296"/>
              </p:ext>
            </p:extLst>
          </p:nvPr>
        </p:nvGraphicFramePr>
        <p:xfrm>
          <a:off x="4703127" y="498475"/>
          <a:ext cx="2927985" cy="2654300"/>
        </p:xfrm>
        <a:graphic>
          <a:graphicData uri="http://schemas.openxmlformats.org/drawingml/2006/chart">
            <c:chart xmlns:c="http://schemas.openxmlformats.org/drawingml/2006/chart" xmlns:r="http://schemas.openxmlformats.org/officeDocument/2006/relationships" r:id="rId2"/>
          </a:graphicData>
        </a:graphic>
      </p:graphicFrame>
      <p:sp>
        <p:nvSpPr>
          <p:cNvPr id="7" name="Szövegdoboz 6">
            <a:extLst>
              <a:ext uri="{FF2B5EF4-FFF2-40B4-BE49-F238E27FC236}">
                <a16:creationId xmlns:a16="http://schemas.microsoft.com/office/drawing/2014/main" id="{DDDE5F4A-2AF5-F1FD-175B-7B765853A662}"/>
              </a:ext>
            </a:extLst>
          </p:cNvPr>
          <p:cNvSpPr txBox="1"/>
          <p:nvPr/>
        </p:nvSpPr>
        <p:spPr>
          <a:xfrm>
            <a:off x="838200" y="4946918"/>
            <a:ext cx="10824488" cy="369332"/>
          </a:xfrm>
          <a:prstGeom prst="rect">
            <a:avLst/>
          </a:prstGeom>
          <a:noFill/>
        </p:spPr>
        <p:txBody>
          <a:bodyPr wrap="square" lIns="91440" tIns="45720" rIns="91440" bIns="45720" anchor="t">
            <a:spAutoFit/>
          </a:bodyPr>
          <a:lstStyle/>
          <a:p>
            <a:r>
              <a:rPr lang="en-US" dirty="0">
                <a:highlight>
                  <a:srgbClr val="FFFF00"/>
                </a:highlight>
                <a:latin typeface="Times New Roman"/>
                <a:ea typeface="Times New Roman" panose="02020603050405020304" pitchFamily="18" charset="0"/>
                <a:cs typeface="Times New Roman"/>
              </a:rPr>
              <a:t>Koenig's</a:t>
            </a:r>
            <a:r>
              <a:rPr lang="en-US" i="1" dirty="0">
                <a:highlight>
                  <a:srgbClr val="FFFF00"/>
                </a:highlight>
                <a:latin typeface="Times New Roman"/>
                <a:ea typeface="Times New Roman" panose="02020603050405020304" pitchFamily="18" charset="0"/>
                <a:cs typeface="Times New Roman"/>
              </a:rPr>
              <a:t> </a:t>
            </a:r>
            <a:r>
              <a:rPr lang="en-US" sz="1800" dirty="0">
                <a:effectLst/>
                <a:highlight>
                  <a:srgbClr val="FFFF00"/>
                </a:highlight>
                <a:latin typeface="Times New Roman"/>
                <a:ea typeface="Times New Roman" panose="02020603050405020304" pitchFamily="18" charset="0"/>
                <a:cs typeface="Times New Roman"/>
              </a:rPr>
              <a:t>projection of the explosion in the number of further related studies also turned out to be well founded</a:t>
            </a:r>
            <a:r>
              <a:rPr lang="en-US" dirty="0">
                <a:highlight>
                  <a:srgbClr val="FFFF00"/>
                </a:highlight>
                <a:latin typeface="Times New Roman"/>
                <a:ea typeface="Times New Roman" panose="02020603050405020304" pitchFamily="18" charset="0"/>
                <a:cs typeface="Times New Roman"/>
              </a:rPr>
              <a:t>... </a:t>
            </a:r>
            <a:endParaRPr lang="hu-HU">
              <a:highlight>
                <a:srgbClr val="FFFF00"/>
              </a:highlight>
              <a:ea typeface="Calibri"/>
              <a:cs typeface="Calibri"/>
            </a:endParaRPr>
          </a:p>
        </p:txBody>
      </p:sp>
      <p:sp>
        <p:nvSpPr>
          <p:cNvPr id="6" name="Élőláb helye 1">
            <a:extLst>
              <a:ext uri="{FF2B5EF4-FFF2-40B4-BE49-F238E27FC236}">
                <a16:creationId xmlns:a16="http://schemas.microsoft.com/office/drawing/2014/main" id="{D4F4F41B-31AE-F494-BA14-5111CC6C914F}"/>
              </a:ext>
            </a:extLst>
          </p:cNvPr>
          <p:cNvSpPr txBox="1">
            <a:spLocks/>
          </p:cNvSpPr>
          <p:nvPr/>
        </p:nvSpPr>
        <p:spPr>
          <a:xfrm>
            <a:off x="209786" y="6356350"/>
            <a:ext cx="10662354" cy="365125"/>
          </a:xfrm>
          <a:prstGeom prst="rect">
            <a:avLst/>
          </a:prstGeom>
        </p:spPr>
        <p:txBody>
          <a:bodyPr vert="horz" lIns="91440" tIns="45720" rIns="91440" bIns="45720" rtlCol="0" anchor="ctr"/>
          <a:lstStyle>
            <a:defPPr>
              <a:defRPr lang="hu-HU"/>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a:t>Béres A. (2023). Religion, Spirituality, and Health Revisited: Bringing Mainline Western Protestant Perspectives Back into the Discourse-Theology's "Seat at the Table". Journal of religion and health, 10.1007/s10943-023-01888-3. Advance online publication. https://doi.org/10.1007/s10943-023-01888-3​</a:t>
            </a:r>
          </a:p>
        </p:txBody>
      </p:sp>
      <p:sp>
        <p:nvSpPr>
          <p:cNvPr id="8" name="Élőláb helye 1">
            <a:extLst>
              <a:ext uri="{FF2B5EF4-FFF2-40B4-BE49-F238E27FC236}">
                <a16:creationId xmlns:a16="http://schemas.microsoft.com/office/drawing/2014/main" id="{0F1FCBD6-2C43-A082-27A7-27244151AA64}"/>
              </a:ext>
            </a:extLst>
          </p:cNvPr>
          <p:cNvSpPr>
            <a:spLocks noGrp="1"/>
          </p:cNvSpPr>
          <p:nvPr/>
        </p:nvSpPr>
        <p:spPr>
          <a:xfrm>
            <a:off x="209786" y="6356350"/>
            <a:ext cx="10662354" cy="365125"/>
          </a:xfrm>
          <a:prstGeom prst="rect">
            <a:avLst/>
          </a:prstGeom>
        </p:spPr>
        <p:txBody>
          <a:bodyPr vert="horz" lIns="91440" tIns="45720" rIns="91440" bIns="45720" rtlCol="0" anchor="ctr"/>
          <a:lstStyle>
            <a:defPPr>
              <a:defRPr lang="hu-HU"/>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a:t>Béres A. (2023). Religion, Spirituality, and Health Revisited: Bringing Mainline Western Protestant Perspectives Back into the Discourse-Theology's "Seat at the Table". Journal of religion and health, 10.1007/s10943-023-01888-3. Advance online publication. https://doi.org/10.1007/s10943-023-01888-3​</a:t>
            </a:r>
          </a:p>
        </p:txBody>
      </p:sp>
    </p:spTree>
    <p:extLst>
      <p:ext uri="{BB962C8B-B14F-4D97-AF65-F5344CB8AC3E}">
        <p14:creationId xmlns:p14="http://schemas.microsoft.com/office/powerpoint/2010/main" val="10099673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2C7CEAB7-5D5F-A9FF-7814-8EF5311FA30B}"/>
              </a:ext>
            </a:extLst>
          </p:cNvPr>
          <p:cNvSpPr>
            <a:spLocks noGrp="1"/>
          </p:cNvSpPr>
          <p:nvPr>
            <p:ph idx="1"/>
          </p:nvPr>
        </p:nvSpPr>
        <p:spPr>
          <a:xfrm>
            <a:off x="838200" y="4084319"/>
            <a:ext cx="10515600" cy="2092643"/>
          </a:xfrm>
        </p:spPr>
        <p:txBody>
          <a:bodyPr vert="horz" lIns="91440" tIns="45720" rIns="91440" bIns="45720" rtlCol="0" anchor="t">
            <a:normAutofit/>
          </a:bodyPr>
          <a:lstStyle/>
          <a:p>
            <a:pPr marL="0" indent="0">
              <a:buNone/>
            </a:pPr>
            <a:r>
              <a:rPr lang="en-US" sz="1800" b="1" i="1" dirty="0">
                <a:solidFill>
                  <a:srgbClr val="00000A"/>
                </a:solidFill>
                <a:latin typeface="Times New Roman"/>
                <a:ea typeface="Times New Roman" panose="02020603050405020304" pitchFamily="18" charset="0"/>
                <a:cs typeface="Times New Roman"/>
              </a:rPr>
              <a:t>Figure 1: </a:t>
            </a:r>
            <a:r>
              <a:rPr lang="en-US" sz="1800" i="1" dirty="0">
                <a:solidFill>
                  <a:srgbClr val="00000A"/>
                </a:solidFill>
                <a:effectLst/>
                <a:latin typeface="Times New Roman"/>
                <a:ea typeface="Times New Roman" panose="02020603050405020304" pitchFamily="18" charset="0"/>
                <a:cs typeface="Times New Roman"/>
              </a:rPr>
              <a:t>The number of publications in the field of religion (R), spirituality (S), and health from 1999 to 2022 is shown by the blue line; those mentioning theology are shown by the gray line. The number of publications in the field of theology is marked by the orange line. Source: PubMed database, February 2023.</a:t>
            </a:r>
            <a:endParaRPr lang="hu-HU" sz="1800">
              <a:solidFill>
                <a:srgbClr val="00000A"/>
              </a:solidFill>
              <a:effectLst/>
              <a:latin typeface="Times New Roman"/>
              <a:ea typeface="Calibri" panose="020F0502020204030204" pitchFamily="34" charset="0"/>
              <a:cs typeface="Calibri"/>
            </a:endParaRPr>
          </a:p>
          <a:p>
            <a:pPr marL="0" indent="0">
              <a:buNone/>
            </a:pPr>
            <a:endParaRPr lang="hu-HU"/>
          </a:p>
        </p:txBody>
      </p:sp>
      <p:graphicFrame>
        <p:nvGraphicFramePr>
          <p:cNvPr id="5" name="Diagram 4">
            <a:extLst>
              <a:ext uri="{FF2B5EF4-FFF2-40B4-BE49-F238E27FC236}">
                <a16:creationId xmlns:a16="http://schemas.microsoft.com/office/drawing/2014/main" id="{F30D1764-C540-C8E0-2BB1-0A119E1038AE}"/>
              </a:ext>
              <a:ext uri="{147F2762-F138-4A5C-976F-8EAC2B608ADB}">
                <a16:predDERef xmlns:a16="http://schemas.microsoft.com/office/drawing/2014/main" pred="{882EB26B-B0E1-A6BE-61BC-6226146888C3}"/>
              </a:ext>
            </a:extLst>
          </p:cNvPr>
          <p:cNvGraphicFramePr/>
          <p:nvPr>
            <p:extLst>
              <p:ext uri="{D42A27DB-BD31-4B8C-83A1-F6EECF244321}">
                <p14:modId xmlns:p14="http://schemas.microsoft.com/office/powerpoint/2010/main" val="1362451164"/>
              </p:ext>
            </p:extLst>
          </p:nvPr>
        </p:nvGraphicFramePr>
        <p:xfrm>
          <a:off x="4703127" y="498475"/>
          <a:ext cx="2927985" cy="3087041"/>
        </p:xfrm>
        <a:graphic>
          <a:graphicData uri="http://schemas.openxmlformats.org/drawingml/2006/chart">
            <c:chart xmlns:c="http://schemas.openxmlformats.org/drawingml/2006/chart" xmlns:r="http://schemas.openxmlformats.org/officeDocument/2006/relationships" r:id="rId2"/>
          </a:graphicData>
        </a:graphic>
      </p:graphicFrame>
      <p:sp>
        <p:nvSpPr>
          <p:cNvPr id="7" name="Szövegdoboz 6">
            <a:extLst>
              <a:ext uri="{FF2B5EF4-FFF2-40B4-BE49-F238E27FC236}">
                <a16:creationId xmlns:a16="http://schemas.microsoft.com/office/drawing/2014/main" id="{DDDE5F4A-2AF5-F1FD-175B-7B765853A662}"/>
              </a:ext>
            </a:extLst>
          </p:cNvPr>
          <p:cNvSpPr txBox="1"/>
          <p:nvPr/>
        </p:nvSpPr>
        <p:spPr>
          <a:xfrm>
            <a:off x="838200" y="4946918"/>
            <a:ext cx="10378440" cy="1384995"/>
          </a:xfrm>
          <a:prstGeom prst="rect">
            <a:avLst/>
          </a:prstGeom>
          <a:noFill/>
        </p:spPr>
        <p:txBody>
          <a:bodyPr wrap="square" lIns="91440" tIns="45720" rIns="91440" bIns="45720" anchor="t">
            <a:spAutoFit/>
          </a:bodyPr>
          <a:lstStyle/>
          <a:p>
            <a:r>
              <a:rPr lang="en-US" dirty="0">
                <a:highlight>
                  <a:srgbClr val="FFFF00"/>
                </a:highlight>
                <a:latin typeface="Times New Roman"/>
                <a:ea typeface="Times New Roman" panose="02020603050405020304" pitchFamily="18" charset="0"/>
                <a:cs typeface="Times New Roman"/>
              </a:rPr>
              <a:t> </a:t>
            </a:r>
            <a:r>
              <a:rPr lang="en-US" sz="1800" dirty="0">
                <a:effectLst/>
                <a:highlight>
                  <a:srgbClr val="FFFF00"/>
                </a:highlight>
                <a:latin typeface="Times New Roman"/>
                <a:ea typeface="Times New Roman" panose="02020603050405020304" pitchFamily="18" charset="0"/>
                <a:cs typeface="Times New Roman"/>
              </a:rPr>
              <a:t>but also that Levin’s warning written in the exact same year remains valid:</a:t>
            </a:r>
            <a:r>
              <a:rPr lang="hu-HU" sz="1800" dirty="0">
                <a:effectLst/>
                <a:highlight>
                  <a:srgbClr val="FFFF00"/>
                </a:highlight>
                <a:latin typeface="Times New Roman"/>
                <a:ea typeface="Times New Roman" panose="02020603050405020304" pitchFamily="18" charset="0"/>
                <a:cs typeface="Times New Roman"/>
              </a:rPr>
              <a:t> </a:t>
            </a:r>
            <a:r>
              <a:rPr lang="en-US" sz="1800" dirty="0">
                <a:solidFill>
                  <a:srgbClr val="000000"/>
                </a:solidFill>
                <a:effectLst/>
                <a:latin typeface="Times New Roman"/>
                <a:ea typeface="Times New Roman" panose="02020603050405020304" pitchFamily="18" charset="0"/>
                <a:cs typeface="Times New Roman"/>
              </a:rPr>
              <a:t>“[W]</a:t>
            </a:r>
            <a:r>
              <a:rPr lang="en-US" sz="1800" dirty="0">
                <a:effectLst/>
                <a:latin typeface="Times New Roman"/>
                <a:ea typeface="Times New Roman" panose="02020603050405020304" pitchFamily="18" charset="0"/>
                <a:cs typeface="Times New Roman"/>
              </a:rPr>
              <a:t>e have ignored our responsibility to connect our data to substantive, comprehensible, and recognizable features of normative religious belief and practice as experienced and sanctioned within the living faith traditions of our study subjects” </a:t>
            </a:r>
            <a:endParaRPr lang="hu-HU" sz="1800" dirty="0">
              <a:effectLst/>
              <a:latin typeface="Times New Roman"/>
              <a:ea typeface="Times New Roman" panose="02020603050405020304" pitchFamily="18" charset="0"/>
              <a:cs typeface="Times New Roman"/>
            </a:endParaRPr>
          </a:p>
          <a:p>
            <a:r>
              <a:rPr lang="en-US" sz="1200" dirty="0">
                <a:effectLst/>
                <a:latin typeface="Calibri"/>
                <a:ea typeface="Times New Roman" panose="02020603050405020304" pitchFamily="18" charset="0"/>
                <a:cs typeface="Times New Roman"/>
              </a:rPr>
              <a:t>(</a:t>
            </a:r>
            <a:r>
              <a:rPr lang="en-US" sz="1200" dirty="0">
                <a:solidFill>
                  <a:srgbClr val="222222"/>
                </a:solidFill>
                <a:latin typeface="Calibri"/>
                <a:ea typeface="+mn-lt"/>
                <a:cs typeface="Calibri"/>
              </a:rPr>
              <a:t>Levin</a:t>
            </a:r>
            <a:r>
              <a:rPr lang="en-US" sz="1200" dirty="0">
                <a:solidFill>
                  <a:srgbClr val="222222"/>
                </a:solidFill>
                <a:ea typeface="+mn-lt"/>
                <a:cs typeface="+mn-lt"/>
              </a:rPr>
              <a:t>, J., &amp; Meador, K. (Eds.). (2012). </a:t>
            </a:r>
            <a:r>
              <a:rPr lang="en-US" sz="1200" i="1" dirty="0">
                <a:solidFill>
                  <a:srgbClr val="222222"/>
                </a:solidFill>
                <a:ea typeface="+mn-lt"/>
                <a:cs typeface="+mn-lt"/>
              </a:rPr>
              <a:t>Healing to all their flesh: Jewish and Christian perspectives on spirituality, theology, and health</a:t>
            </a:r>
            <a:r>
              <a:rPr lang="en-US" sz="1200" dirty="0">
                <a:solidFill>
                  <a:srgbClr val="222222"/>
                </a:solidFill>
                <a:ea typeface="+mn-lt"/>
                <a:cs typeface="+mn-lt"/>
              </a:rPr>
              <a:t>. Templeton Press.</a:t>
            </a:r>
            <a:r>
              <a:rPr lang="en-US" sz="1200" dirty="0">
                <a:solidFill>
                  <a:srgbClr val="222222"/>
                </a:solidFill>
                <a:latin typeface="Calibri"/>
                <a:ea typeface="Calibri"/>
                <a:cs typeface="Calibri"/>
              </a:rPr>
              <a:t> </a:t>
            </a:r>
            <a:r>
              <a:rPr lang="en-US" sz="1200" dirty="0">
                <a:effectLst/>
                <a:latin typeface="Calibri"/>
                <a:ea typeface="Times New Roman" panose="02020603050405020304" pitchFamily="18" charset="0"/>
                <a:cs typeface="Times New Roman"/>
              </a:rPr>
              <a:t>p. 9)</a:t>
            </a:r>
            <a:r>
              <a:rPr lang="en-US" sz="1200" dirty="0">
                <a:solidFill>
                  <a:srgbClr val="00000A"/>
                </a:solidFill>
                <a:effectLst/>
                <a:latin typeface="Calibri"/>
                <a:ea typeface="Calibri"/>
                <a:cs typeface="Times New Roman"/>
              </a:rPr>
              <a:t>.</a:t>
            </a:r>
            <a:endParaRPr lang="hu-HU" sz="1200" dirty="0">
              <a:latin typeface="Calibri"/>
              <a:ea typeface="Calibri"/>
              <a:cs typeface="Times New Roman"/>
            </a:endParaRPr>
          </a:p>
        </p:txBody>
      </p:sp>
      <p:sp>
        <p:nvSpPr>
          <p:cNvPr id="4" name="Élőláb helye 1">
            <a:extLst>
              <a:ext uri="{FF2B5EF4-FFF2-40B4-BE49-F238E27FC236}">
                <a16:creationId xmlns:a16="http://schemas.microsoft.com/office/drawing/2014/main" id="{0F1FCBD6-2C43-A082-27A7-27244151AA64}"/>
              </a:ext>
            </a:extLst>
          </p:cNvPr>
          <p:cNvSpPr>
            <a:spLocks noGrp="1"/>
          </p:cNvSpPr>
          <p:nvPr/>
        </p:nvSpPr>
        <p:spPr>
          <a:xfrm>
            <a:off x="209786" y="6356350"/>
            <a:ext cx="10662354" cy="365125"/>
          </a:xfrm>
          <a:prstGeom prst="rect">
            <a:avLst/>
          </a:prstGeom>
        </p:spPr>
        <p:txBody>
          <a:bodyPr vert="horz" lIns="91440" tIns="45720" rIns="91440" bIns="45720" rtlCol="0" anchor="ctr"/>
          <a:lstStyle>
            <a:defPPr>
              <a:defRPr lang="hu-HU"/>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dirty="0"/>
              <a:t>Béres A. (2023). Religion, </a:t>
            </a:r>
            <a:r>
              <a:rPr lang="hu-HU" dirty="0" err="1"/>
              <a:t>Spirituality</a:t>
            </a:r>
            <a:r>
              <a:rPr lang="hu-HU" dirty="0"/>
              <a:t>, and Health </a:t>
            </a:r>
            <a:r>
              <a:rPr lang="hu-HU" dirty="0" err="1"/>
              <a:t>Revisited</a:t>
            </a:r>
            <a:r>
              <a:rPr lang="hu-HU" dirty="0"/>
              <a:t>: </a:t>
            </a:r>
            <a:r>
              <a:rPr lang="hu-HU" dirty="0" err="1"/>
              <a:t>Bringing</a:t>
            </a:r>
            <a:r>
              <a:rPr lang="hu-HU" dirty="0"/>
              <a:t> </a:t>
            </a:r>
            <a:r>
              <a:rPr lang="hu-HU" dirty="0" err="1"/>
              <a:t>Mainline</a:t>
            </a:r>
            <a:r>
              <a:rPr lang="hu-HU" dirty="0"/>
              <a:t> Western </a:t>
            </a:r>
            <a:r>
              <a:rPr lang="hu-HU" dirty="0" err="1"/>
              <a:t>Protestant</a:t>
            </a:r>
            <a:r>
              <a:rPr lang="hu-HU" dirty="0"/>
              <a:t> </a:t>
            </a:r>
            <a:r>
              <a:rPr lang="hu-HU" dirty="0" err="1"/>
              <a:t>Perspectives</a:t>
            </a:r>
            <a:r>
              <a:rPr lang="hu-HU" dirty="0"/>
              <a:t> Back </a:t>
            </a:r>
            <a:r>
              <a:rPr lang="hu-HU" dirty="0" err="1"/>
              <a:t>into</a:t>
            </a:r>
            <a:r>
              <a:rPr lang="hu-HU" dirty="0"/>
              <a:t> </a:t>
            </a:r>
            <a:r>
              <a:rPr lang="hu-HU" dirty="0" err="1"/>
              <a:t>the</a:t>
            </a:r>
            <a:r>
              <a:rPr lang="hu-HU" dirty="0"/>
              <a:t> </a:t>
            </a:r>
            <a:r>
              <a:rPr lang="hu-HU" dirty="0" err="1"/>
              <a:t>Discourse-Theology's</a:t>
            </a:r>
            <a:r>
              <a:rPr lang="hu-HU" dirty="0"/>
              <a:t> "</a:t>
            </a:r>
            <a:r>
              <a:rPr lang="hu-HU" dirty="0" err="1"/>
              <a:t>Seat</a:t>
            </a:r>
            <a:r>
              <a:rPr lang="hu-HU" dirty="0"/>
              <a:t> </a:t>
            </a:r>
            <a:r>
              <a:rPr lang="hu-HU" dirty="0" err="1"/>
              <a:t>at</a:t>
            </a:r>
            <a:r>
              <a:rPr lang="hu-HU" dirty="0"/>
              <a:t> </a:t>
            </a:r>
            <a:r>
              <a:rPr lang="hu-HU" dirty="0" err="1"/>
              <a:t>the</a:t>
            </a:r>
            <a:r>
              <a:rPr lang="hu-HU" dirty="0"/>
              <a:t> </a:t>
            </a:r>
            <a:r>
              <a:rPr lang="hu-HU" dirty="0" err="1"/>
              <a:t>Table</a:t>
            </a:r>
            <a:r>
              <a:rPr lang="hu-HU" dirty="0"/>
              <a:t>". Journal of religion and </a:t>
            </a:r>
            <a:r>
              <a:rPr lang="hu-HU" dirty="0" err="1"/>
              <a:t>health</a:t>
            </a:r>
            <a:r>
              <a:rPr lang="hu-HU" dirty="0"/>
              <a:t>, 10.1007/s10943-023-01888-3. </a:t>
            </a:r>
            <a:r>
              <a:rPr lang="hu-HU" dirty="0" err="1"/>
              <a:t>Advance</a:t>
            </a:r>
            <a:r>
              <a:rPr lang="hu-HU" dirty="0"/>
              <a:t> online </a:t>
            </a:r>
            <a:r>
              <a:rPr lang="hu-HU" dirty="0" err="1"/>
              <a:t>publication</a:t>
            </a:r>
            <a:r>
              <a:rPr lang="hu-HU" dirty="0"/>
              <a:t>. https://doi.org/10.1007/s10943-023-01888-3​</a:t>
            </a:r>
          </a:p>
        </p:txBody>
      </p:sp>
    </p:spTree>
    <p:extLst>
      <p:ext uri="{BB962C8B-B14F-4D97-AF65-F5344CB8AC3E}">
        <p14:creationId xmlns:p14="http://schemas.microsoft.com/office/powerpoint/2010/main" val="39211475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24816720-E2B4-8396-F181-950EC39F449F}"/>
              </a:ext>
            </a:extLst>
          </p:cNvPr>
          <p:cNvSpPr>
            <a:spLocks noGrp="1"/>
          </p:cNvSpPr>
          <p:nvPr>
            <p:ph idx="1"/>
          </p:nvPr>
        </p:nvSpPr>
        <p:spPr>
          <a:xfrm>
            <a:off x="838200" y="589172"/>
            <a:ext cx="10515600" cy="1820924"/>
          </a:xfrm>
        </p:spPr>
        <p:txBody>
          <a:bodyPr vert="horz" lIns="91440" tIns="45720" rIns="91440" bIns="45720" rtlCol="0" anchor="t">
            <a:normAutofit fontScale="92500"/>
          </a:bodyPr>
          <a:lstStyle/>
          <a:p>
            <a:pPr marL="0" indent="0" algn="just">
              <a:buNone/>
            </a:pPr>
            <a:r>
              <a:rPr lang="en-US" sz="2400" dirty="0"/>
              <a:t>“[A] putative relationship between religious involvement and personal or population health is being treated especially by sociomedical and biomedical researchers as simply another garden-variety topic for sophisticated analysis. Religion is just more grist for the mill of structural-equation models, survival analyses, logistic regressions, and the like”</a:t>
            </a:r>
            <a:r>
              <a:rPr lang="en-US" sz="1000" dirty="0"/>
              <a:t> </a:t>
            </a:r>
            <a:endParaRPr lang="hu-HU" sz="1000"/>
          </a:p>
          <a:p>
            <a:pPr marL="0" indent="0" algn="just">
              <a:buNone/>
            </a:pPr>
            <a:r>
              <a:rPr lang="en-US" sz="1400"/>
              <a:t>(</a:t>
            </a:r>
            <a:r>
              <a:rPr lang="en-US" sz="1400" dirty="0">
                <a:solidFill>
                  <a:srgbClr val="000000"/>
                </a:solidFill>
                <a:ea typeface="+mn-lt"/>
                <a:cs typeface="+mn-lt"/>
              </a:rPr>
              <a:t>Levin, J. In: </a:t>
            </a:r>
            <a:r>
              <a:rPr lang="en-US" sz="1400" dirty="0">
                <a:solidFill>
                  <a:srgbClr val="222222"/>
                </a:solidFill>
                <a:ea typeface="+mn-lt"/>
                <a:cs typeface="+mn-lt"/>
              </a:rPr>
              <a:t>Levin, J., &amp; Meador, K. (Eds.). (2012). </a:t>
            </a:r>
            <a:r>
              <a:rPr lang="en-US" sz="1400" i="1" dirty="0">
                <a:solidFill>
                  <a:srgbClr val="222222"/>
                </a:solidFill>
                <a:ea typeface="+mn-lt"/>
                <a:cs typeface="+mn-lt"/>
              </a:rPr>
              <a:t>Healing to all their flesh: Jewish and Christian perspectives on spirituality, theology, and health</a:t>
            </a:r>
            <a:r>
              <a:rPr lang="en-US" sz="1400" dirty="0">
                <a:solidFill>
                  <a:srgbClr val="222222"/>
                </a:solidFill>
                <a:ea typeface="+mn-lt"/>
                <a:cs typeface="+mn-lt"/>
              </a:rPr>
              <a:t>. Templeton Press.</a:t>
            </a:r>
            <a:r>
              <a:rPr lang="en-US" sz="1400" dirty="0"/>
              <a:t>, pp. 4–5)</a:t>
            </a:r>
            <a:endParaRPr lang="hu-HU" sz="1400" dirty="0">
              <a:ea typeface="Calibri"/>
              <a:cs typeface="Calibri"/>
            </a:endParaRPr>
          </a:p>
        </p:txBody>
      </p:sp>
      <p:sp>
        <p:nvSpPr>
          <p:cNvPr id="4" name="Élőláb helye 1">
            <a:extLst>
              <a:ext uri="{FF2B5EF4-FFF2-40B4-BE49-F238E27FC236}">
                <a16:creationId xmlns:a16="http://schemas.microsoft.com/office/drawing/2014/main" id="{0F1FCBD6-2C43-A082-27A7-27244151AA64}"/>
              </a:ext>
            </a:extLst>
          </p:cNvPr>
          <p:cNvSpPr>
            <a:spLocks noGrp="1"/>
          </p:cNvSpPr>
          <p:nvPr/>
        </p:nvSpPr>
        <p:spPr>
          <a:xfrm>
            <a:off x="209786" y="6356350"/>
            <a:ext cx="10662354" cy="365125"/>
          </a:xfrm>
          <a:prstGeom prst="rect">
            <a:avLst/>
          </a:prstGeom>
        </p:spPr>
        <p:txBody>
          <a:bodyPr vert="horz" lIns="91440" tIns="45720" rIns="91440" bIns="45720" rtlCol="0" anchor="ctr"/>
          <a:lstStyle>
            <a:defPPr>
              <a:defRPr lang="hu-HU"/>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a:t>Béres A. (2023). Religion, Spirituality, and Health Revisited: Bringing Mainline Western Protestant Perspectives Back into the Discourse-Theology's "Seat at the Table". Journal of religion and health, 10.1007/s10943-023-01888-3. Advance online publication. https://doi.org/10.1007/s10943-023-01888-3​</a:t>
            </a:r>
          </a:p>
        </p:txBody>
      </p:sp>
    </p:spTree>
    <p:extLst>
      <p:ext uri="{BB962C8B-B14F-4D97-AF65-F5344CB8AC3E}">
        <p14:creationId xmlns:p14="http://schemas.microsoft.com/office/powerpoint/2010/main" val="15951088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24816720-E2B4-8396-F181-950EC39F449F}"/>
              </a:ext>
            </a:extLst>
          </p:cNvPr>
          <p:cNvSpPr>
            <a:spLocks noGrp="1"/>
          </p:cNvSpPr>
          <p:nvPr>
            <p:ph idx="1"/>
          </p:nvPr>
        </p:nvSpPr>
        <p:spPr>
          <a:xfrm>
            <a:off x="838200" y="589172"/>
            <a:ext cx="10515600" cy="1820924"/>
          </a:xfrm>
        </p:spPr>
        <p:txBody>
          <a:bodyPr vert="horz" lIns="91440" tIns="45720" rIns="91440" bIns="45720" rtlCol="0" anchor="t">
            <a:normAutofit fontScale="92500"/>
          </a:bodyPr>
          <a:lstStyle/>
          <a:p>
            <a:pPr marL="0" indent="0" algn="just">
              <a:buNone/>
            </a:pPr>
            <a:r>
              <a:rPr lang="en-US" sz="2400" dirty="0"/>
              <a:t>“[A] putative relationship between religious involvement and personal or population health is being treated especially by sociomedical and biomedical researchers as simply another garden-variety topic for sophisticated analysis. Religion is just more grist for the mill of structural-equation models, survival analyses, logistic regressions, and the like” </a:t>
            </a:r>
            <a:r>
              <a:rPr lang="en-US" sz="1000" dirty="0"/>
              <a:t> </a:t>
            </a:r>
            <a:endParaRPr lang="hu-HU" sz="1000" dirty="0"/>
          </a:p>
          <a:p>
            <a:pPr marL="0" indent="0" algn="just">
              <a:buNone/>
            </a:pPr>
            <a:r>
              <a:rPr lang="en-US" sz="1400" dirty="0"/>
              <a:t>(Levin, J. In: </a:t>
            </a:r>
            <a:r>
              <a:rPr lang="en-US" sz="1400" dirty="0">
                <a:solidFill>
                  <a:srgbClr val="222222"/>
                </a:solidFill>
              </a:rPr>
              <a:t>Levin, J., &amp; Meador, K. (Eds.). (2012). </a:t>
            </a:r>
            <a:r>
              <a:rPr lang="en-US" sz="1400" i="1" dirty="0">
                <a:solidFill>
                  <a:srgbClr val="222222"/>
                </a:solidFill>
              </a:rPr>
              <a:t>Healing to all their flesh: Jewish and Christian perspectives on spirituality, theology, and health</a:t>
            </a:r>
            <a:r>
              <a:rPr lang="en-US" sz="1400" dirty="0">
                <a:solidFill>
                  <a:srgbClr val="222222"/>
                </a:solidFill>
              </a:rPr>
              <a:t>. Templeton Press.</a:t>
            </a:r>
            <a:r>
              <a:rPr lang="en-US" sz="1400" dirty="0"/>
              <a:t>, pp. 4–5)</a:t>
            </a:r>
          </a:p>
          <a:p>
            <a:pPr marL="0" indent="0" algn="just">
              <a:buNone/>
            </a:pPr>
            <a:endParaRPr lang="en-US" sz="2400" dirty="0">
              <a:ea typeface="Calibri"/>
              <a:cs typeface="Calibri"/>
            </a:endParaRPr>
          </a:p>
        </p:txBody>
      </p:sp>
      <p:sp>
        <p:nvSpPr>
          <p:cNvPr id="6" name="Élőláb helye 1">
            <a:extLst>
              <a:ext uri="{FF2B5EF4-FFF2-40B4-BE49-F238E27FC236}">
                <a16:creationId xmlns:a16="http://schemas.microsoft.com/office/drawing/2014/main" id="{0F1FCBD6-2C43-A082-27A7-27244151AA64}"/>
              </a:ext>
            </a:extLst>
          </p:cNvPr>
          <p:cNvSpPr>
            <a:spLocks noGrp="1"/>
          </p:cNvSpPr>
          <p:nvPr/>
        </p:nvSpPr>
        <p:spPr>
          <a:xfrm>
            <a:off x="209786" y="6356350"/>
            <a:ext cx="10662354" cy="365125"/>
          </a:xfrm>
          <a:prstGeom prst="rect">
            <a:avLst/>
          </a:prstGeom>
        </p:spPr>
        <p:txBody>
          <a:bodyPr vert="horz" lIns="91440" tIns="45720" rIns="91440" bIns="45720" rtlCol="0" anchor="ctr"/>
          <a:lstStyle>
            <a:defPPr>
              <a:defRPr lang="hu-HU"/>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a:t>Béres A. (2023). Religion, Spirituality, and Health Revisited: Bringing Mainline Western Protestant Perspectives Back into the Discourse-Theology's "Seat at the Table". Journal of religion and health, 10.1007/s10943-023-01888-3. Advance online publication. https://doi.org/10.1007/s10943-023-01888-3​</a:t>
            </a:r>
          </a:p>
        </p:txBody>
      </p:sp>
      <p:sp>
        <p:nvSpPr>
          <p:cNvPr id="4" name="Szövegdoboz 3">
            <a:extLst>
              <a:ext uri="{FF2B5EF4-FFF2-40B4-BE49-F238E27FC236}">
                <a16:creationId xmlns:a16="http://schemas.microsoft.com/office/drawing/2014/main" id="{A66611BC-3255-FB32-4EC5-08D6A4FEFA9F}"/>
              </a:ext>
            </a:extLst>
          </p:cNvPr>
          <p:cNvSpPr txBox="1"/>
          <p:nvPr/>
        </p:nvSpPr>
        <p:spPr>
          <a:xfrm>
            <a:off x="1524352" y="2413075"/>
            <a:ext cx="9028979" cy="2123658"/>
          </a:xfrm>
          <a:prstGeom prst="rect">
            <a:avLst/>
          </a:prstGeom>
          <a:noFill/>
        </p:spPr>
        <p:txBody>
          <a:bodyPr wrap="square" lIns="91440" tIns="45720" rIns="91440" bIns="45720" anchor="t">
            <a:spAutoFit/>
          </a:bodyPr>
          <a:lstStyle/>
          <a:p>
            <a:pPr algn="just"/>
            <a:r>
              <a:rPr lang="en-US" sz="1800" dirty="0">
                <a:solidFill>
                  <a:srgbClr val="000000"/>
                </a:solidFill>
                <a:effectLst/>
                <a:latin typeface="Times New Roman"/>
                <a:ea typeface="Times New Roman" panose="02020603050405020304" pitchFamily="18" charset="0"/>
                <a:cs typeface="Times New Roman"/>
              </a:rPr>
              <a:t>“S</a:t>
            </a:r>
            <a:r>
              <a:rPr lang="en-US" sz="1800" dirty="0">
                <a:effectLst/>
                <a:latin typeface="Times New Roman"/>
                <a:ea typeface="Times New Roman" panose="02020603050405020304" pitchFamily="18" charset="0"/>
                <a:cs typeface="Times New Roman"/>
              </a:rPr>
              <a:t>o much effort is focused on the narrow details of respective studies and the application of cutting-edge methodologies and hardly on the sort of metaphysical questions (e.g., “What does this really mean?”) that occupied early investigators …. </a:t>
            </a:r>
            <a:endParaRPr lang="hu-HU">
              <a:latin typeface="Times New Roman"/>
              <a:ea typeface="Calibri" panose="020F0502020204030204"/>
              <a:cs typeface="Times New Roman"/>
            </a:endParaRPr>
          </a:p>
          <a:p>
            <a:pPr algn="ctr"/>
            <a:r>
              <a:rPr lang="en-US" sz="1800" dirty="0">
                <a:effectLst/>
                <a:latin typeface="Times New Roman"/>
                <a:ea typeface="Times New Roman" panose="02020603050405020304" pitchFamily="18" charset="0"/>
                <a:cs typeface="Times New Roman"/>
              </a:rPr>
              <a:t>[I]n the understandable haste to get about one’s business, in a research sense,</a:t>
            </a:r>
            <a:r>
              <a:rPr lang="en-US" dirty="0">
                <a:latin typeface="Times New Roman"/>
                <a:ea typeface="Times New Roman" panose="02020603050405020304" pitchFamily="18" charset="0"/>
                <a:cs typeface="Times New Roman"/>
              </a:rPr>
              <a:t> </a:t>
            </a:r>
            <a:endParaRPr lang="hu-HU">
              <a:latin typeface="Times New Roman"/>
              <a:ea typeface="Calibri" panose="020F0502020204030204"/>
              <a:cs typeface="Times New Roman"/>
            </a:endParaRPr>
          </a:p>
          <a:p>
            <a:endParaRPr lang="en-US">
              <a:latin typeface="Times New Roman"/>
              <a:ea typeface="Times New Roman" panose="02020603050405020304" pitchFamily="18" charset="0"/>
              <a:cs typeface="Times New Roman"/>
            </a:endParaRPr>
          </a:p>
          <a:p>
            <a:pPr algn="ctr"/>
            <a:r>
              <a:rPr lang="en-US" sz="2400" dirty="0">
                <a:effectLst/>
                <a:latin typeface="Times New Roman"/>
                <a:ea typeface="Times New Roman" panose="02020603050405020304" pitchFamily="18" charset="0"/>
                <a:cs typeface="Times New Roman"/>
              </a:rPr>
              <a:t>something important has been lost”</a:t>
            </a:r>
            <a:r>
              <a:rPr lang="en-US" sz="2400" dirty="0">
                <a:latin typeface="Times New Roman"/>
                <a:ea typeface="Calibri"/>
                <a:cs typeface="Calibri"/>
              </a:rPr>
              <a:t> </a:t>
            </a:r>
            <a:endParaRPr lang="hu-HU" dirty="0">
              <a:latin typeface="Calibri" panose="020F0502020204030204"/>
              <a:ea typeface="Calibri"/>
              <a:cs typeface="Calibri"/>
            </a:endParaRPr>
          </a:p>
          <a:p>
            <a:pPr algn="r"/>
            <a:r>
              <a:rPr lang="en-US" sz="1400" dirty="0">
                <a:effectLst/>
                <a:latin typeface="Calibri"/>
                <a:ea typeface="Calibri"/>
                <a:cs typeface="Calibri"/>
              </a:rPr>
              <a:t>(</a:t>
            </a:r>
            <a:r>
              <a:rPr lang="en-US" sz="1400" dirty="0">
                <a:latin typeface="Calibri"/>
                <a:ea typeface="Calibri"/>
                <a:cs typeface="Calibri"/>
              </a:rPr>
              <a:t>p</a:t>
            </a:r>
            <a:r>
              <a:rPr lang="en-US" sz="1400" dirty="0">
                <a:effectLst/>
                <a:latin typeface="Calibri"/>
                <a:ea typeface="Calibri"/>
                <a:cs typeface="Calibri"/>
              </a:rPr>
              <a:t>. </a:t>
            </a:r>
            <a:r>
              <a:rPr lang="en-US" sz="1400" dirty="0">
                <a:effectLst/>
                <a:latin typeface="Calibri"/>
                <a:ea typeface="Times New Roman" panose="02020603050405020304" pitchFamily="18" charset="0"/>
                <a:cs typeface="Times New Roman"/>
              </a:rPr>
              <a:t>56</a:t>
            </a:r>
            <a:r>
              <a:rPr lang="en-US" sz="1400" dirty="0">
                <a:latin typeface="Calibri"/>
                <a:ea typeface="Times New Roman" panose="02020603050405020304" pitchFamily="18" charset="0"/>
                <a:cs typeface="Times New Roman"/>
              </a:rPr>
              <a:t>)</a:t>
            </a:r>
            <a:r>
              <a:rPr lang="en-US" sz="1400" dirty="0">
                <a:solidFill>
                  <a:srgbClr val="000000"/>
                </a:solidFill>
                <a:latin typeface="Calibri"/>
                <a:ea typeface="Times New Roman" panose="02020603050405020304" pitchFamily="18" charset="0"/>
                <a:cs typeface="Times New Roman"/>
              </a:rPr>
              <a:t> </a:t>
            </a:r>
            <a:endParaRPr lang="hu-HU" sz="1400" dirty="0">
              <a:latin typeface="Times New Roman"/>
              <a:ea typeface="Calibri"/>
              <a:cs typeface="Calibri"/>
            </a:endParaRPr>
          </a:p>
        </p:txBody>
      </p:sp>
    </p:spTree>
    <p:extLst>
      <p:ext uri="{BB962C8B-B14F-4D97-AF65-F5344CB8AC3E}">
        <p14:creationId xmlns:p14="http://schemas.microsoft.com/office/powerpoint/2010/main" val="1288296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24816720-E2B4-8396-F181-950EC39F449F}"/>
              </a:ext>
            </a:extLst>
          </p:cNvPr>
          <p:cNvSpPr>
            <a:spLocks noGrp="1"/>
          </p:cNvSpPr>
          <p:nvPr>
            <p:ph idx="1"/>
          </p:nvPr>
        </p:nvSpPr>
        <p:spPr>
          <a:xfrm>
            <a:off x="838200" y="589172"/>
            <a:ext cx="10515600" cy="1820924"/>
          </a:xfrm>
        </p:spPr>
        <p:txBody>
          <a:bodyPr vert="horz" lIns="91440" tIns="45720" rIns="91440" bIns="45720" rtlCol="0" anchor="t">
            <a:normAutofit fontScale="92500"/>
          </a:bodyPr>
          <a:lstStyle/>
          <a:p>
            <a:pPr marL="0" indent="0" algn="just">
              <a:buNone/>
            </a:pPr>
            <a:r>
              <a:rPr lang="en-US" sz="2400" dirty="0"/>
              <a:t>“[A] putative relationship between religious involvement and personal or population health is being treated especially by sociomedical and biomedical researchers as simply another garden-variety topic for sophisticated analysis. Religion is just more grist for the mill of structural-equation models, survival analyses, logistic regressions, and the like” </a:t>
            </a:r>
            <a:r>
              <a:rPr lang="en-US" sz="1000" dirty="0"/>
              <a:t> </a:t>
            </a:r>
            <a:endParaRPr lang="hu-HU" sz="1000" dirty="0"/>
          </a:p>
          <a:p>
            <a:pPr marL="0" indent="0" algn="just">
              <a:buNone/>
            </a:pPr>
            <a:r>
              <a:rPr lang="en-US" sz="1400" dirty="0"/>
              <a:t>(Levin, J. In: </a:t>
            </a:r>
            <a:r>
              <a:rPr lang="en-US" sz="1400" dirty="0">
                <a:solidFill>
                  <a:srgbClr val="222222"/>
                </a:solidFill>
              </a:rPr>
              <a:t>Levin, J., &amp; Meador, K. (Eds.). (2012). </a:t>
            </a:r>
            <a:r>
              <a:rPr lang="en-US" sz="1400" i="1" dirty="0">
                <a:solidFill>
                  <a:srgbClr val="222222"/>
                </a:solidFill>
              </a:rPr>
              <a:t>Healing to all their flesh: Jewish and Christian perspectives on spirituality, theology, and health</a:t>
            </a:r>
            <a:r>
              <a:rPr lang="en-US" sz="1400" dirty="0">
                <a:solidFill>
                  <a:srgbClr val="222222"/>
                </a:solidFill>
              </a:rPr>
              <a:t>. Templeton Press.</a:t>
            </a:r>
            <a:r>
              <a:rPr lang="en-US" sz="1400" dirty="0"/>
              <a:t>, pp. 4–5)</a:t>
            </a:r>
          </a:p>
          <a:p>
            <a:pPr marL="0" indent="0" algn="just">
              <a:buNone/>
            </a:pPr>
            <a:endParaRPr lang="en-US" sz="2400" dirty="0">
              <a:ea typeface="Calibri"/>
              <a:cs typeface="Calibri"/>
            </a:endParaRPr>
          </a:p>
        </p:txBody>
      </p:sp>
      <p:sp>
        <p:nvSpPr>
          <p:cNvPr id="5" name="Szövegdoboz 4">
            <a:extLst>
              <a:ext uri="{FF2B5EF4-FFF2-40B4-BE49-F238E27FC236}">
                <a16:creationId xmlns:a16="http://schemas.microsoft.com/office/drawing/2014/main" id="{D8FD496E-80A7-CD22-A9BE-BD9AC26E50E7}"/>
              </a:ext>
            </a:extLst>
          </p:cNvPr>
          <p:cNvSpPr txBox="1"/>
          <p:nvPr/>
        </p:nvSpPr>
        <p:spPr>
          <a:xfrm>
            <a:off x="1524352" y="2413075"/>
            <a:ext cx="9028979" cy="2123658"/>
          </a:xfrm>
          <a:prstGeom prst="rect">
            <a:avLst/>
          </a:prstGeom>
          <a:noFill/>
        </p:spPr>
        <p:txBody>
          <a:bodyPr wrap="square" lIns="91440" tIns="45720" rIns="91440" bIns="45720" anchor="t">
            <a:spAutoFit/>
          </a:bodyPr>
          <a:lstStyle/>
          <a:p>
            <a:pPr algn="just"/>
            <a:r>
              <a:rPr lang="en-US" sz="1800" dirty="0">
                <a:solidFill>
                  <a:srgbClr val="000000"/>
                </a:solidFill>
                <a:effectLst/>
                <a:latin typeface="Times New Roman"/>
                <a:ea typeface="Times New Roman" panose="02020603050405020304" pitchFamily="18" charset="0"/>
                <a:cs typeface="Times New Roman"/>
              </a:rPr>
              <a:t>“S</a:t>
            </a:r>
            <a:r>
              <a:rPr lang="en-US" sz="1800" dirty="0">
                <a:effectLst/>
                <a:latin typeface="Times New Roman"/>
                <a:ea typeface="Times New Roman" panose="02020603050405020304" pitchFamily="18" charset="0"/>
                <a:cs typeface="Times New Roman"/>
              </a:rPr>
              <a:t>o much effort is focused on the narrow details of respective studies and the application of cutting-edge methodologies and hardly on the sort of metaphysical questions (e.g., “What does this really mean?”) that occupied early investigators …. </a:t>
            </a:r>
            <a:endParaRPr lang="hu-HU">
              <a:latin typeface="Times New Roman"/>
              <a:ea typeface="Calibri" panose="020F0502020204030204"/>
              <a:cs typeface="Times New Roman"/>
            </a:endParaRPr>
          </a:p>
          <a:p>
            <a:pPr algn="ctr"/>
            <a:r>
              <a:rPr lang="en-US" sz="1800" dirty="0">
                <a:effectLst/>
                <a:latin typeface="Times New Roman"/>
                <a:ea typeface="Times New Roman" panose="02020603050405020304" pitchFamily="18" charset="0"/>
                <a:cs typeface="Times New Roman"/>
              </a:rPr>
              <a:t>[I]n the understandable haste to get about one’s business, in a research sense,</a:t>
            </a:r>
            <a:r>
              <a:rPr lang="en-US" dirty="0">
                <a:latin typeface="Times New Roman"/>
                <a:ea typeface="Times New Roman" panose="02020603050405020304" pitchFamily="18" charset="0"/>
                <a:cs typeface="Times New Roman"/>
              </a:rPr>
              <a:t> </a:t>
            </a:r>
            <a:endParaRPr lang="hu-HU">
              <a:latin typeface="Times New Roman"/>
              <a:ea typeface="Calibri" panose="020F0502020204030204"/>
              <a:cs typeface="Times New Roman"/>
            </a:endParaRPr>
          </a:p>
          <a:p>
            <a:endParaRPr lang="en-US">
              <a:latin typeface="Times New Roman"/>
              <a:ea typeface="Times New Roman" panose="02020603050405020304" pitchFamily="18" charset="0"/>
              <a:cs typeface="Times New Roman"/>
            </a:endParaRPr>
          </a:p>
          <a:p>
            <a:pPr algn="ctr"/>
            <a:r>
              <a:rPr lang="en-US" sz="2400" dirty="0">
                <a:effectLst/>
                <a:latin typeface="Times New Roman"/>
                <a:ea typeface="Times New Roman" panose="02020603050405020304" pitchFamily="18" charset="0"/>
                <a:cs typeface="Times New Roman"/>
              </a:rPr>
              <a:t>something important has been lost”</a:t>
            </a:r>
            <a:r>
              <a:rPr lang="en-US" sz="2400" dirty="0">
                <a:latin typeface="Times New Roman"/>
                <a:ea typeface="Calibri"/>
                <a:cs typeface="Calibri"/>
              </a:rPr>
              <a:t> </a:t>
            </a:r>
            <a:endParaRPr lang="hu-HU" dirty="0">
              <a:latin typeface="Calibri" panose="020F0502020204030204"/>
              <a:ea typeface="Calibri"/>
              <a:cs typeface="Calibri"/>
            </a:endParaRPr>
          </a:p>
          <a:p>
            <a:pPr algn="r"/>
            <a:r>
              <a:rPr lang="en-US" sz="1400" dirty="0">
                <a:effectLst/>
                <a:latin typeface="Calibri"/>
                <a:ea typeface="Calibri"/>
                <a:cs typeface="Calibri"/>
              </a:rPr>
              <a:t>(</a:t>
            </a:r>
            <a:r>
              <a:rPr lang="en-US" sz="1400" dirty="0">
                <a:latin typeface="Calibri"/>
                <a:ea typeface="Calibri"/>
                <a:cs typeface="Calibri"/>
              </a:rPr>
              <a:t>p</a:t>
            </a:r>
            <a:r>
              <a:rPr lang="en-US" sz="1400" dirty="0">
                <a:effectLst/>
                <a:latin typeface="Calibri"/>
                <a:ea typeface="Calibri"/>
                <a:cs typeface="Calibri"/>
              </a:rPr>
              <a:t>. </a:t>
            </a:r>
            <a:r>
              <a:rPr lang="en-US" sz="1400" dirty="0">
                <a:effectLst/>
                <a:latin typeface="Calibri"/>
                <a:ea typeface="Times New Roman" panose="02020603050405020304" pitchFamily="18" charset="0"/>
                <a:cs typeface="Times New Roman"/>
              </a:rPr>
              <a:t>56</a:t>
            </a:r>
            <a:r>
              <a:rPr lang="en-US" sz="1400" dirty="0">
                <a:latin typeface="Calibri"/>
                <a:ea typeface="Times New Roman" panose="02020603050405020304" pitchFamily="18" charset="0"/>
                <a:cs typeface="Times New Roman"/>
              </a:rPr>
              <a:t>)</a:t>
            </a:r>
            <a:r>
              <a:rPr lang="en-US" dirty="0">
                <a:solidFill>
                  <a:srgbClr val="000000"/>
                </a:solidFill>
                <a:latin typeface="Times New Roman"/>
                <a:ea typeface="Times New Roman" panose="02020603050405020304" pitchFamily="18" charset="0"/>
                <a:cs typeface="Times New Roman"/>
              </a:rPr>
              <a:t> </a:t>
            </a:r>
            <a:endParaRPr lang="hu-HU" dirty="0">
              <a:ea typeface="Calibri"/>
              <a:cs typeface="Calibri"/>
            </a:endParaRPr>
          </a:p>
        </p:txBody>
      </p:sp>
      <p:sp>
        <p:nvSpPr>
          <p:cNvPr id="4" name="Beszédbuborék: lekerekített sarkú téglalap 3">
            <a:extLst>
              <a:ext uri="{FF2B5EF4-FFF2-40B4-BE49-F238E27FC236}">
                <a16:creationId xmlns:a16="http://schemas.microsoft.com/office/drawing/2014/main" id="{DBF07D0B-05BF-3E51-738E-448C436D444A}"/>
              </a:ext>
            </a:extLst>
          </p:cNvPr>
          <p:cNvSpPr/>
          <p:nvPr/>
        </p:nvSpPr>
        <p:spPr>
          <a:xfrm>
            <a:off x="5540027" y="4721535"/>
            <a:ext cx="6513564" cy="1510628"/>
          </a:xfrm>
          <a:prstGeom prst="wedgeRoundRectCallout">
            <a:avLst>
              <a:gd name="adj1" fmla="val -63162"/>
              <a:gd name="adj2" fmla="val -80019"/>
              <a:gd name="adj3" fmla="val 16667"/>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600" dirty="0">
              <a:solidFill>
                <a:schemeClr val="bg1"/>
              </a:solidFill>
              <a:latin typeface="Times New Roman"/>
              <a:ea typeface="Times New Roman" panose="02020603050405020304" pitchFamily="18" charset="0"/>
              <a:cs typeface="Times New Roman"/>
            </a:endParaRPr>
          </a:p>
          <a:p>
            <a:pPr algn="ctr"/>
            <a:r>
              <a:rPr lang="en-US" sz="1600" dirty="0">
                <a:solidFill>
                  <a:schemeClr val="bg1"/>
                </a:solidFill>
                <a:effectLst/>
                <a:latin typeface="Times New Roman"/>
                <a:ea typeface="Times New Roman" panose="02020603050405020304" pitchFamily="18" charset="0"/>
                <a:cs typeface="Times New Roman"/>
              </a:rPr>
              <a:t>Thereby, </a:t>
            </a:r>
            <a:r>
              <a:rPr lang="en-US" sz="1600" dirty="0">
                <a:solidFill>
                  <a:schemeClr val="bg1"/>
                </a:solidFill>
                <a:latin typeface="Times New Roman"/>
                <a:ea typeface="Times New Roman" panose="02020603050405020304" pitchFamily="18" charset="0"/>
                <a:cs typeface="Times New Roman"/>
              </a:rPr>
              <a:t>in the following we propose</a:t>
            </a:r>
            <a:r>
              <a:rPr lang="en-US" sz="1600" dirty="0">
                <a:solidFill>
                  <a:schemeClr val="bg1"/>
                </a:solidFill>
                <a:effectLst/>
                <a:latin typeface="Times New Roman"/>
                <a:ea typeface="Times New Roman" panose="02020603050405020304" pitchFamily="18" charset="0"/>
                <a:cs typeface="Times New Roman"/>
              </a:rPr>
              <a:t> the theological perspective as a supplementary tool to interpret the often conflicting results in this field</a:t>
            </a:r>
            <a:r>
              <a:rPr lang="en-US" sz="1600" dirty="0">
                <a:solidFill>
                  <a:schemeClr val="bg1"/>
                </a:solidFill>
                <a:latin typeface="Times New Roman"/>
                <a:ea typeface="Times New Roman" panose="02020603050405020304" pitchFamily="18" charset="0"/>
                <a:cs typeface="Times New Roman"/>
              </a:rPr>
              <a:t> </a:t>
            </a:r>
            <a:endParaRPr lang="hu-HU" sz="1600" dirty="0">
              <a:solidFill>
                <a:schemeClr val="bg1"/>
              </a:solidFill>
              <a:latin typeface="Times New Roman"/>
              <a:ea typeface="Calibri" panose="020F0502020204030204" pitchFamily="34" charset="0"/>
              <a:cs typeface="Times New Roman"/>
            </a:endParaRPr>
          </a:p>
          <a:p>
            <a:pPr algn="ctr"/>
            <a:r>
              <a:rPr lang="en-US" sz="1600" dirty="0">
                <a:solidFill>
                  <a:schemeClr val="bg1"/>
                </a:solidFill>
                <a:latin typeface="Times New Roman"/>
                <a:ea typeface="Times New Roman" panose="02020603050405020304" pitchFamily="18" charset="0"/>
                <a:cs typeface="Times New Roman"/>
              </a:rPr>
              <a:t>to address</a:t>
            </a:r>
            <a:r>
              <a:rPr lang="en-US" sz="1600" dirty="0">
                <a:solidFill>
                  <a:schemeClr val="bg1"/>
                </a:solidFill>
                <a:effectLst/>
                <a:latin typeface="Times New Roman"/>
                <a:ea typeface="Times New Roman" panose="02020603050405020304" pitchFamily="18" charset="0"/>
                <a:cs typeface="Times New Roman"/>
              </a:rPr>
              <a:t> the abovementioned controversies</a:t>
            </a:r>
            <a:endParaRPr lang="hu-HU" sz="1600">
              <a:solidFill>
                <a:schemeClr val="bg1"/>
              </a:solidFill>
              <a:effectLst/>
              <a:latin typeface="Times New Roman"/>
              <a:ea typeface="Calibri" panose="020F0502020204030204" pitchFamily="34" charset="0"/>
              <a:cs typeface="Times New Roman"/>
            </a:endParaRPr>
          </a:p>
          <a:p>
            <a:pPr algn="ctr"/>
            <a:r>
              <a:rPr lang="en-US" sz="1600" b="1" dirty="0">
                <a:solidFill>
                  <a:schemeClr val="accent4"/>
                </a:solidFill>
                <a:latin typeface="Times New Roman"/>
                <a:cs typeface="Times New Roman"/>
              </a:rPr>
              <a:t>as seen through the lens of </a:t>
            </a:r>
            <a:endParaRPr lang="hu-HU" sz="1600" b="1">
              <a:solidFill>
                <a:schemeClr val="accent4"/>
              </a:solidFill>
              <a:latin typeface="Times New Roman"/>
              <a:cs typeface="Times New Roman"/>
            </a:endParaRPr>
          </a:p>
          <a:p>
            <a:pPr algn="ctr"/>
            <a:r>
              <a:rPr lang="en-US" sz="1600" b="1" dirty="0">
                <a:solidFill>
                  <a:schemeClr val="accent4"/>
                </a:solidFill>
                <a:latin typeface="Times New Roman"/>
                <a:cs typeface="Times New Roman"/>
              </a:rPr>
              <a:t>three major Western Protestant theological schools</a:t>
            </a:r>
            <a:endParaRPr lang="hu-HU" sz="1600" b="1">
              <a:solidFill>
                <a:schemeClr val="accent4"/>
              </a:solidFill>
              <a:latin typeface="Times New Roman"/>
              <a:cs typeface="Times New Roman"/>
            </a:endParaRPr>
          </a:p>
          <a:p>
            <a:pPr algn="ctr"/>
            <a:endParaRPr lang="hu-HU" sz="1400" dirty="0">
              <a:ea typeface="Calibri"/>
              <a:cs typeface="Calibri"/>
            </a:endParaRPr>
          </a:p>
        </p:txBody>
      </p:sp>
      <p:sp>
        <p:nvSpPr>
          <p:cNvPr id="6" name="Élőláb helye 1">
            <a:extLst>
              <a:ext uri="{FF2B5EF4-FFF2-40B4-BE49-F238E27FC236}">
                <a16:creationId xmlns:a16="http://schemas.microsoft.com/office/drawing/2014/main" id="{0F1FCBD6-2C43-A082-27A7-27244151AA64}"/>
              </a:ext>
            </a:extLst>
          </p:cNvPr>
          <p:cNvSpPr>
            <a:spLocks noGrp="1"/>
          </p:cNvSpPr>
          <p:nvPr/>
        </p:nvSpPr>
        <p:spPr>
          <a:xfrm>
            <a:off x="209786" y="6356350"/>
            <a:ext cx="10662354" cy="365125"/>
          </a:xfrm>
          <a:prstGeom prst="rect">
            <a:avLst/>
          </a:prstGeom>
        </p:spPr>
        <p:txBody>
          <a:bodyPr vert="horz" lIns="91440" tIns="45720" rIns="91440" bIns="45720" rtlCol="0" anchor="ctr"/>
          <a:lstStyle>
            <a:defPPr>
              <a:defRPr lang="hu-HU"/>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a:t>Béres A. (2023). Religion, Spirituality, and Health Revisited: Bringing Mainline Western Protestant Perspectives Back into the Discourse-Theology's "Seat at the Table". Journal of religion and health, 10.1007/s10943-023-01888-3. Advance online publication. https://doi.org/10.1007/s10943-023-01888-3​</a:t>
            </a:r>
          </a:p>
        </p:txBody>
      </p:sp>
    </p:spTree>
    <p:extLst>
      <p:ext uri="{BB962C8B-B14F-4D97-AF65-F5344CB8AC3E}">
        <p14:creationId xmlns:p14="http://schemas.microsoft.com/office/powerpoint/2010/main" val="1712293755"/>
      </p:ext>
    </p:extLst>
  </p:cSld>
  <p:clrMapOvr>
    <a:masterClrMapping/>
  </p:clrMapOvr>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TotalTime>
  <Words>7188</Words>
  <Application>Microsoft Office PowerPoint</Application>
  <PresentationFormat>Szélesvásznú</PresentationFormat>
  <Paragraphs>199</Paragraphs>
  <Slides>29</Slides>
  <Notes>0</Notes>
  <HiddenSlides>0</HiddenSlides>
  <MMClips>0</MMClips>
  <ScaleCrop>false</ScaleCrop>
  <HeadingPairs>
    <vt:vector size="6" baseType="variant">
      <vt:variant>
        <vt:lpstr>Használt betűtípusok</vt:lpstr>
      </vt:variant>
      <vt:variant>
        <vt:i4>5</vt:i4>
      </vt:variant>
      <vt:variant>
        <vt:lpstr>Téma</vt:lpstr>
      </vt:variant>
      <vt:variant>
        <vt:i4>1</vt:i4>
      </vt:variant>
      <vt:variant>
        <vt:lpstr>Diacímek</vt:lpstr>
      </vt:variant>
      <vt:variant>
        <vt:i4>29</vt:i4>
      </vt:variant>
    </vt:vector>
  </HeadingPairs>
  <TitlesOfParts>
    <vt:vector size="35" baseType="lpstr">
      <vt:lpstr>Arial</vt:lpstr>
      <vt:lpstr>Calibri</vt:lpstr>
      <vt:lpstr>Calibri Light</vt:lpstr>
      <vt:lpstr>Times New Roman</vt:lpstr>
      <vt:lpstr>Wingdings</vt:lpstr>
      <vt:lpstr>Office-téma</vt:lpstr>
      <vt:lpstr>Theology's  "Seat at the Table"  Religion, spirituality, and health revisited:  Bringing mainline Western Protestant perspectives back into the discourse   - an Overview - </vt:lpstr>
      <vt:lpstr>PowerPoint-bemutató</vt:lpstr>
      <vt:lpstr>PowerPoint-bemutató</vt:lpstr>
      <vt:lpstr>PowerPoint-bemutató</vt:lpstr>
      <vt:lpstr>PowerPoint-bemutató</vt:lpstr>
      <vt:lpstr>PowerPoint-bemutató</vt:lpstr>
      <vt:lpstr>PowerPoint-bemutató</vt:lpstr>
      <vt:lpstr>PowerPoint-bemutató</vt:lpstr>
      <vt:lpstr>PowerPoint-bemutató</vt:lpstr>
      <vt:lpstr>Interestingly, although traditionally delegated to the study of spiritual life for centuries—to the extent of once being designated as mater studiorum, the mother of the sciences (McGrath, 1994)—it seems the incorporation of the field of theology into the discourse on the effects of R/S on health has only recently followed the expansion of relevant literature</vt:lpstr>
      <vt:lpstr>Interestingly, although traditionally delegated to the study of spiritual life for centuries—to the extent of once being designated as mater studiorum, the mother of the sciences (McGrath, 1994)—it seems the incorporation of the field of theology into the discourse on the effects of R/S on health has only recently followed the expansion of relevant literature</vt:lpstr>
      <vt:lpstr>Interestingly, although traditionally delegated to the study of spiritual life for centuries—to the extent of once being designated as mater studiorum, the mother of the sciences (McGrath, 1994)—it seems the incorporation of the field of theology into the discourse on the effects of R/S on health has only recently followed the expansion of relevant literature</vt:lpstr>
      <vt:lpstr>PowerPoint-bemutató</vt:lpstr>
      <vt:lpstr>PowerPoint-bemutató</vt:lpstr>
      <vt:lpstr>PowerPoint-bemutató</vt:lpstr>
      <vt:lpstr>Correlationist</vt:lpstr>
      <vt:lpstr>Correlationist</vt:lpstr>
      <vt:lpstr>Correlationist</vt:lpstr>
      <vt:lpstr>Dialectical</vt:lpstr>
      <vt:lpstr>PowerPoint-bemutató</vt:lpstr>
      <vt:lpstr>PowerPoint-bemutató</vt:lpstr>
      <vt:lpstr>PowerPoint-bemutató</vt:lpstr>
      <vt:lpstr>PowerPoint-bemutató</vt:lpstr>
      <vt:lpstr>PowerPoint-bemutató</vt:lpstr>
      <vt:lpstr>PowerPoint-bemutató</vt:lpstr>
      <vt:lpstr>Theologians'  "Seat at the Table"</vt:lpstr>
      <vt:lpstr>Theologians'  "Seat at the Table"</vt:lpstr>
      <vt:lpstr>PowerPoint-bemutató</vt:lpstr>
      <vt:lpstr>Judit Fodor, chaplain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PowerPoint-bemutató</dc:title>
  <dc:creator>András Dr. Béres</dc:creator>
  <cp:lastModifiedBy>András Dr. Béres</cp:lastModifiedBy>
  <cp:revision>711</cp:revision>
  <dcterms:created xsi:type="dcterms:W3CDTF">2023-07-30T09:35:28Z</dcterms:created>
  <dcterms:modified xsi:type="dcterms:W3CDTF">2023-10-23T09:16:02Z</dcterms:modified>
</cp:coreProperties>
</file>