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ink/ink1.xml" ContentType="application/inkml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74" r:id="rId3"/>
  </p:sldMasterIdLst>
  <p:notesMasterIdLst>
    <p:notesMasterId r:id="rId58"/>
  </p:notesMasterIdLst>
  <p:handoutMasterIdLst>
    <p:handoutMasterId r:id="rId59"/>
  </p:handoutMasterIdLst>
  <p:sldIdLst>
    <p:sldId id="452" r:id="rId4"/>
    <p:sldId id="4333" r:id="rId5"/>
    <p:sldId id="2077" r:id="rId6"/>
    <p:sldId id="258" r:id="rId7"/>
    <p:sldId id="259" r:id="rId8"/>
    <p:sldId id="260" r:id="rId9"/>
    <p:sldId id="2040" r:id="rId10"/>
    <p:sldId id="264" r:id="rId11"/>
    <p:sldId id="2041" r:id="rId12"/>
    <p:sldId id="2042" r:id="rId13"/>
    <p:sldId id="4338" r:id="rId14"/>
    <p:sldId id="2074" r:id="rId15"/>
    <p:sldId id="2075" r:id="rId16"/>
    <p:sldId id="2082" r:id="rId17"/>
    <p:sldId id="4335" r:id="rId18"/>
    <p:sldId id="4337" r:id="rId19"/>
    <p:sldId id="4340" r:id="rId20"/>
    <p:sldId id="2076" r:id="rId21"/>
    <p:sldId id="2081" r:id="rId22"/>
    <p:sldId id="4343" r:id="rId23"/>
    <p:sldId id="2044" r:id="rId24"/>
    <p:sldId id="265" r:id="rId25"/>
    <p:sldId id="2071" r:id="rId26"/>
    <p:sldId id="2037" r:id="rId27"/>
    <p:sldId id="4325" r:id="rId28"/>
    <p:sldId id="2048" r:id="rId29"/>
    <p:sldId id="2053" r:id="rId30"/>
    <p:sldId id="2085" r:id="rId31"/>
    <p:sldId id="2045" r:id="rId32"/>
    <p:sldId id="2046" r:id="rId33"/>
    <p:sldId id="2072" r:id="rId34"/>
    <p:sldId id="4326" r:id="rId35"/>
    <p:sldId id="2014" r:id="rId36"/>
    <p:sldId id="276" r:id="rId37"/>
    <p:sldId id="4344" r:id="rId38"/>
    <p:sldId id="4202" r:id="rId39"/>
    <p:sldId id="4320" r:id="rId40"/>
    <p:sldId id="2031" r:id="rId41"/>
    <p:sldId id="4321" r:id="rId42"/>
    <p:sldId id="4330" r:id="rId43"/>
    <p:sldId id="266" r:id="rId44"/>
    <p:sldId id="410" r:id="rId45"/>
    <p:sldId id="414" r:id="rId46"/>
    <p:sldId id="450" r:id="rId47"/>
    <p:sldId id="2038" r:id="rId48"/>
    <p:sldId id="2052" r:id="rId49"/>
    <p:sldId id="983" r:id="rId50"/>
    <p:sldId id="2059" r:id="rId51"/>
    <p:sldId id="4339" r:id="rId52"/>
    <p:sldId id="4315" r:id="rId53"/>
    <p:sldId id="2083" r:id="rId54"/>
    <p:sldId id="2058" r:id="rId55"/>
    <p:sldId id="4342" r:id="rId56"/>
    <p:sldId id="263" r:id="rId57"/>
  </p:sldIdLst>
  <p:sldSz cx="12192000" cy="6858000"/>
  <p:notesSz cx="6858000" cy="9144000"/>
  <p:embeddedFontLst>
    <p:embeddedFont>
      <p:font typeface="Avenir Next LT Pro Demi" panose="020B0704020202020204" pitchFamily="34" charset="0"/>
      <p:bold r:id="rId60"/>
      <p:boldItalic r:id="rId61"/>
    </p:embeddedFont>
    <p:embeddedFont>
      <p:font typeface="Biblio Sign" pitchFamily="2" charset="0"/>
      <p:regular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Calibri Light" panose="020F0302020204030204" pitchFamily="34" charset="0"/>
      <p:regular r:id="rId67"/>
      <p:italic r:id="rId68"/>
    </p:embeddedFont>
    <p:embeddedFont>
      <p:font typeface="Lucette V0.3" panose="00000500000000000000" pitchFamily="50" charset="0"/>
      <p:regular r:id="rId69"/>
    </p:embeddedFont>
    <p:embeddedFont>
      <p:font typeface="Lucette V0.3 Bold" panose="00000800000000000000" pitchFamily="50" charset="0"/>
      <p:bold r:id="rId70"/>
    </p:embeddedFont>
    <p:embeddedFont>
      <p:font typeface="Lucette V0.3 Medium" panose="00000600000000000000" pitchFamily="50" charset="0"/>
      <p:regular r:id="rId71"/>
    </p:embeddedFont>
    <p:embeddedFont>
      <p:font typeface="Lucette V0.3 Ultrabold" panose="00000900000000000000" pitchFamily="50" charset="0"/>
      <p:bold r:id="rId72"/>
    </p:embeddedFont>
    <p:embeddedFont>
      <p:font typeface="NaN Holo Mono" panose="02010509060101010106" pitchFamily="50" charset="0"/>
      <p:regular r:id="rId73"/>
      <p:bold r:id="rId74"/>
    </p:embeddedFont>
    <p:embeddedFont>
      <p:font typeface="NaN Holo Mono Blond" panose="02010309060101010106" pitchFamily="50" charset="0"/>
      <p:regular r:id="rId75"/>
    </p:embeddedFont>
    <p:embeddedFont>
      <p:font typeface="NaN Holo VF Bold" panose="00000500000000000000" pitchFamily="2" charset="0"/>
      <p:regular r:id="rId76"/>
    </p:embeddedFont>
    <p:embeddedFont>
      <p:font typeface="Piazzolla SemiBold" pitchFamily="2" charset="0"/>
      <p:bold r:id="rId77"/>
    </p:embeddedFont>
    <p:embeddedFont>
      <p:font typeface="Segoe UI Black" panose="020B0A02040204020203" pitchFamily="34" charset="0"/>
      <p:bold r:id="rId78"/>
      <p:boldItalic r:id="rId79"/>
    </p:embeddedFont>
    <p:embeddedFont>
      <p:font typeface="Segoe UI Light" panose="020B0502040204020203" pitchFamily="34" charset="0"/>
      <p:regular r:id="rId80"/>
      <p:italic r:id="rId8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7385"/>
    <a:srgbClr val="A0006E"/>
    <a:srgbClr val="F2F2F2"/>
    <a:srgbClr val="FFFFFF"/>
    <a:srgbClr val="C71585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B947D1-B288-4AD7-8BD2-2AE123B7B093}" v="2" dt="2023-05-29T19:42:05.0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99" autoAdjust="0"/>
  </p:normalViewPr>
  <p:slideViewPr>
    <p:cSldViewPr snapToGrid="0">
      <p:cViewPr varScale="1">
        <p:scale>
          <a:sx n="98" d="100"/>
          <a:sy n="98" d="100"/>
        </p:scale>
        <p:origin x="10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84" Type="http://schemas.openxmlformats.org/officeDocument/2006/relationships/theme" Target="theme/theme1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notesMaster" Target="notesMasters/notesMaster1.xml"/><Relationship Id="rId74" Type="http://schemas.openxmlformats.org/officeDocument/2006/relationships/font" Target="fonts/font15.fntdata"/><Relationship Id="rId79" Type="http://schemas.openxmlformats.org/officeDocument/2006/relationships/font" Target="fonts/font20.fntdata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font" Target="fonts/font18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13.fntdata"/><Relationship Id="rId80" Type="http://schemas.openxmlformats.org/officeDocument/2006/relationships/font" Target="fonts/font21.fntdata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font" Target="fonts/font19.fntdata"/><Relationship Id="rId81" Type="http://schemas.openxmlformats.org/officeDocument/2006/relationships/font" Target="fonts/font22.fntdata"/><Relationship Id="rId86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17.fntdata"/><Relationship Id="rId7" Type="http://schemas.openxmlformats.org/officeDocument/2006/relationships/slide" Target="slides/slide4.xml"/><Relationship Id="rId71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font" Target="fonts/font7.fntdata"/><Relationship Id="rId87" Type="http://schemas.microsoft.com/office/2015/10/relationships/revisionInfo" Target="revisionInfo.xml"/><Relationship Id="rId61" Type="http://schemas.openxmlformats.org/officeDocument/2006/relationships/font" Target="fonts/font2.fntdata"/><Relationship Id="rId8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rcan Dempsey" userId="e4b874d7d5842245" providerId="LiveId" clId="{D7B947D1-B288-4AD7-8BD2-2AE123B7B093}"/>
    <pc:docChg chg="custSel addSld delSld modSld">
      <pc:chgData name="Lorcan Dempsey" userId="e4b874d7d5842245" providerId="LiveId" clId="{D7B947D1-B288-4AD7-8BD2-2AE123B7B093}" dt="2023-05-29T19:42:05.076" v="49"/>
      <pc:docMkLst>
        <pc:docMk/>
      </pc:docMkLst>
      <pc:sldChg chg="del">
        <pc:chgData name="Lorcan Dempsey" userId="e4b874d7d5842245" providerId="LiveId" clId="{D7B947D1-B288-4AD7-8BD2-2AE123B7B093}" dt="2023-05-29T19:36:58.136" v="0" actId="47"/>
        <pc:sldMkLst>
          <pc:docMk/>
          <pc:sldMk cId="3910442103" sldId="256"/>
        </pc:sldMkLst>
      </pc:sldChg>
      <pc:sldChg chg="del">
        <pc:chgData name="Lorcan Dempsey" userId="e4b874d7d5842245" providerId="LiveId" clId="{D7B947D1-B288-4AD7-8BD2-2AE123B7B093}" dt="2023-05-29T19:36:59.176" v="1" actId="47"/>
        <pc:sldMkLst>
          <pc:docMk/>
          <pc:sldMk cId="3049140123" sldId="268"/>
        </pc:sldMkLst>
      </pc:sldChg>
      <pc:sldChg chg="modTransition">
        <pc:chgData name="Lorcan Dempsey" userId="e4b874d7d5842245" providerId="LiveId" clId="{D7B947D1-B288-4AD7-8BD2-2AE123B7B093}" dt="2023-05-29T19:42:05.076" v="49"/>
        <pc:sldMkLst>
          <pc:docMk/>
          <pc:sldMk cId="145978639" sldId="452"/>
        </pc:sldMkLst>
      </pc:sldChg>
      <pc:sldChg chg="modSp add mod">
        <pc:chgData name="Lorcan Dempsey" userId="e4b874d7d5842245" providerId="LiveId" clId="{D7B947D1-B288-4AD7-8BD2-2AE123B7B093}" dt="2023-05-29T19:41:39.956" v="48" actId="20577"/>
        <pc:sldMkLst>
          <pc:docMk/>
          <pc:sldMk cId="213966459" sldId="2077"/>
        </pc:sldMkLst>
        <pc:spChg chg="mod">
          <ac:chgData name="Lorcan Dempsey" userId="e4b874d7d5842245" providerId="LiveId" clId="{D7B947D1-B288-4AD7-8BD2-2AE123B7B093}" dt="2023-05-29T19:41:39.956" v="48" actId="20577"/>
          <ac:spMkLst>
            <pc:docMk/>
            <pc:sldMk cId="213966459" sldId="2077"/>
            <ac:spMk id="6" creationId="{86FE757A-8E0E-E9FC-296B-40FCEC76E6CC}"/>
          </ac:spMkLst>
        </pc:spChg>
      </pc:sldChg>
      <pc:sldChg chg="del">
        <pc:chgData name="Lorcan Dempsey" userId="e4b874d7d5842245" providerId="LiveId" clId="{D7B947D1-B288-4AD7-8BD2-2AE123B7B093}" dt="2023-05-29T19:41:03.885" v="7" actId="2696"/>
        <pc:sldMkLst>
          <pc:docMk/>
          <pc:sldMk cId="1019910662" sldId="2077"/>
        </pc:sldMkLst>
      </pc:sldChg>
      <pc:sldChg chg="addSp modSp mod">
        <pc:chgData name="Lorcan Dempsey" userId="e4b874d7d5842245" providerId="LiveId" clId="{D7B947D1-B288-4AD7-8BD2-2AE123B7B093}" dt="2023-05-29T19:40:14.196" v="6" actId="14100"/>
        <pc:sldMkLst>
          <pc:docMk/>
          <pc:sldMk cId="647711280" sldId="4320"/>
        </pc:sldMkLst>
        <pc:picChg chg="add mod">
          <ac:chgData name="Lorcan Dempsey" userId="e4b874d7d5842245" providerId="LiveId" clId="{D7B947D1-B288-4AD7-8BD2-2AE123B7B093}" dt="2023-05-29T19:40:14.196" v="6" actId="14100"/>
          <ac:picMkLst>
            <pc:docMk/>
            <pc:sldMk cId="647711280" sldId="4320"/>
            <ac:picMk id="6" creationId="{1B1ABAA0-691A-01CB-9D95-FB8EDE608207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insideoclc-my.sharepoint.com/personal/malpasc_oclc_org/Documents/Lorcan_UFLF_Feb20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insideoclc-my.sharepoint.com/personal/malpasc_oclc_org/Documents/Lorcan_UFLF_Feb20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rgbClr val="A0006E"/>
                </a:solidFill>
                <a:latin typeface="NaN Holo Mono" panose="02010509060101010106" pitchFamily="50" charset="0"/>
                <a:ea typeface="+mn-ea"/>
                <a:cs typeface="+mn-cs"/>
              </a:defRPr>
            </a:pPr>
            <a:r>
              <a:rPr lang="en-US" sz="1800" b="0" dirty="0">
                <a:solidFill>
                  <a:srgbClr val="A0006E"/>
                </a:solidFill>
              </a:rPr>
              <a:t>University directions: selected NYC-area institutions</a:t>
            </a:r>
          </a:p>
        </c:rich>
      </c:tx>
      <c:layout>
        <c:manualLayout>
          <c:xMode val="edge"/>
          <c:yMode val="edge"/>
          <c:x val="9.9501055827364279E-2"/>
          <c:y val="1.931783991868862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rgbClr val="A0006E"/>
              </a:solidFill>
              <a:latin typeface="NaN Holo Mono" panose="02010509060101010106" pitchFamily="50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23312086897030168"/>
          <c:y val="0.14043750192037582"/>
          <c:w val="0.54187100231947716"/>
          <c:h val="0.7741732344787241"/>
        </c:manualLayout>
      </c:layout>
      <c:radarChart>
        <c:radarStyle val="marker"/>
        <c:varyColors val="0"/>
        <c:ser>
          <c:idx val="0"/>
          <c:order val="0"/>
          <c:tx>
            <c:strRef>
              <c:f>'NY just scores'!$L$16</c:f>
              <c:strCache>
                <c:ptCount val="1"/>
                <c:pt idx="0">
                  <c:v>CUNY average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scores'!$M$15:$O$15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scores'!$M$16:$O$16</c:f>
              <c:numCache>
                <c:formatCode>General</c:formatCode>
                <c:ptCount val="3"/>
                <c:pt idx="0">
                  <c:v>6.2962577876421719E-2</c:v>
                </c:pt>
                <c:pt idx="1">
                  <c:v>0.65951287625809596</c:v>
                </c:pt>
                <c:pt idx="2">
                  <c:v>0.27752454586548231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F9-45EA-8049-C03557EBEB99}"/>
            </c:ext>
          </c:extLst>
        </c:ser>
        <c:ser>
          <c:idx val="3"/>
          <c:order val="1"/>
          <c:tx>
            <c:strRef>
              <c:f>'NY just scores'!$L$19</c:f>
              <c:strCache>
                <c:ptCount val="1"/>
                <c:pt idx="0">
                  <c:v>Sarah Lawrence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scores'!$M$15:$O$15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scores'!$M$19:$O$19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F9-45EA-8049-C03557EBEB99}"/>
            </c:ext>
          </c:extLst>
        </c:ser>
        <c:ser>
          <c:idx val="2"/>
          <c:order val="2"/>
          <c:tx>
            <c:strRef>
              <c:f>'NY just scores'!$L$18</c:f>
              <c:strCache>
                <c:ptCount val="1"/>
                <c:pt idx="0">
                  <c:v>Vassar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'NY just scores'!$M$18:$O$18</c:f>
              <c:numCache>
                <c:formatCode>General</c:formatCode>
                <c:ptCount val="3"/>
                <c:pt idx="0">
                  <c:v>9.9090186665801733E-3</c:v>
                </c:pt>
                <c:pt idx="1">
                  <c:v>0.99009098133341977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F9-45EA-8049-C03557EBEB99}"/>
            </c:ext>
          </c:extLst>
        </c:ser>
        <c:ser>
          <c:idx val="4"/>
          <c:order val="3"/>
          <c:tx>
            <c:strRef>
              <c:f>'NY just scores'!$L$20</c:f>
              <c:strCache>
                <c:ptCount val="1"/>
                <c:pt idx="0">
                  <c:v>Columbia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scores'!$M$15:$O$15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scores'!$M$20:$O$20</c:f>
              <c:numCache>
                <c:formatCode>General</c:formatCode>
                <c:ptCount val="3"/>
                <c:pt idx="0">
                  <c:v>0.4888159738307859</c:v>
                </c:pt>
                <c:pt idx="1">
                  <c:v>0.34428404474240687</c:v>
                </c:pt>
                <c:pt idx="2">
                  <c:v>0.16689998142680723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F9-45EA-8049-C03557EBEB99}"/>
            </c:ext>
          </c:extLst>
        </c:ser>
        <c:ser>
          <c:idx val="1"/>
          <c:order val="4"/>
          <c:tx>
            <c:strRef>
              <c:f>'NY just scores'!$L$17</c:f>
              <c:strCache>
                <c:ptCount val="1"/>
                <c:pt idx="0">
                  <c:v>NYU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scores'!$M$15:$O$15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scores'!$M$17:$O$17</c:f>
              <c:numCache>
                <c:formatCode>General</c:formatCode>
                <c:ptCount val="3"/>
                <c:pt idx="0">
                  <c:v>0.47661092198596605</c:v>
                </c:pt>
                <c:pt idx="1">
                  <c:v>0.32702017835877345</c:v>
                </c:pt>
                <c:pt idx="2">
                  <c:v>0.19636889965526033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F9-45EA-8049-C03557EBEB99}"/>
            </c:ext>
          </c:extLst>
        </c:ser>
        <c:ser>
          <c:idx val="5"/>
          <c:order val="5"/>
          <c:tx>
            <c:strRef>
              <c:f>'NJ just scores'!$B$21</c:f>
              <c:strCache>
                <c:ptCount val="1"/>
                <c:pt idx="0">
                  <c:v>Rutgers University-New Brunswick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val>
            <c:numRef>
              <c:f>'NJ just scores'!$G$21:$I$21</c:f>
              <c:numCache>
                <c:formatCode>General</c:formatCode>
                <c:ptCount val="3"/>
                <c:pt idx="0">
                  <c:v>0.45137139047656688</c:v>
                </c:pt>
                <c:pt idx="1">
                  <c:v>0.38024652273663795</c:v>
                </c:pt>
                <c:pt idx="2">
                  <c:v>0.16838208678679512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4F9-45EA-8049-C03557EBE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3060623"/>
        <c:axId val="1713072271"/>
        <c:extLst/>
      </c:radarChart>
      <c:catAx>
        <c:axId val="1713060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A0006E"/>
                </a:solidFill>
                <a:latin typeface="NaN Holo Mono" panose="02010509060101010106" pitchFamily="50" charset="0"/>
                <a:ea typeface="+mn-ea"/>
                <a:cs typeface="+mn-cs"/>
              </a:defRPr>
            </a:pPr>
            <a:endParaRPr lang="en-US"/>
          </a:p>
        </c:txPr>
        <c:crossAx val="1713072271"/>
        <c:crosses val="autoZero"/>
        <c:auto val="1"/>
        <c:lblAlgn val="ctr"/>
        <c:lblOffset val="100"/>
        <c:noMultiLvlLbl val="0"/>
      </c:catAx>
      <c:valAx>
        <c:axId val="17130722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NaN Holo Mono" panose="02010509060101010106" pitchFamily="50" charset="0"/>
                <a:ea typeface="+mn-ea"/>
                <a:cs typeface="+mn-cs"/>
              </a:defRPr>
            </a:pPr>
            <a:endParaRPr lang="en-US"/>
          </a:p>
        </c:txPr>
        <c:crossAx val="1713060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675713756119958E-3"/>
          <c:y val="0.85027989572625495"/>
          <c:w val="0.99732428624388003"/>
          <c:h val="3.96084167372198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rgbClr val="A0006E"/>
              </a:solidFill>
              <a:latin typeface="NaN Holo Mono" panose="02010509060101010106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NaN Holo Mono" panose="02010509060101010106" pitchFamily="50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NaN Holo Mono Blond" panose="02010309060101010106" pitchFamily="50" charset="0"/>
                <a:ea typeface="+mn-ea"/>
                <a:cs typeface="+mn-cs"/>
              </a:defRPr>
            </a:pPr>
            <a:r>
              <a:rPr lang="en-US" sz="1800" dirty="0">
                <a:solidFill>
                  <a:srgbClr val="A0006E"/>
                </a:solidFill>
                <a:latin typeface="NaN Holo Mono Blond" panose="02010309060101010106" pitchFamily="50" charset="0"/>
              </a:rPr>
              <a:t>University directions:</a:t>
            </a:r>
            <a:r>
              <a:rPr lang="en-US" sz="1800" baseline="0" dirty="0">
                <a:solidFill>
                  <a:srgbClr val="A0006E"/>
                </a:solidFill>
                <a:latin typeface="NaN Holo Mono Blond" panose="02010309060101010106" pitchFamily="50" charset="0"/>
              </a:rPr>
              <a:t> </a:t>
            </a:r>
            <a:r>
              <a:rPr lang="en-US" sz="1800" dirty="0">
                <a:solidFill>
                  <a:srgbClr val="A0006E"/>
                </a:solidFill>
                <a:latin typeface="NaN Holo Mono Blond" panose="02010309060101010106" pitchFamily="50" charset="0"/>
              </a:rPr>
              <a:t>strongly</a:t>
            </a:r>
            <a:r>
              <a:rPr lang="en-US" sz="1800" baseline="0" dirty="0">
                <a:solidFill>
                  <a:srgbClr val="A0006E"/>
                </a:solidFill>
                <a:latin typeface="NaN Holo Mono Blond" panose="02010309060101010106" pitchFamily="50" charset="0"/>
              </a:rPr>
              <a:t> typed CUNY campuses</a:t>
            </a:r>
            <a:endParaRPr lang="en-US" sz="1800" dirty="0">
              <a:solidFill>
                <a:srgbClr val="A0006E"/>
              </a:solidFill>
              <a:latin typeface="NaN Holo Mono Blond" panose="02010309060101010106" pitchFamily="50" charset="0"/>
            </a:endParaRPr>
          </a:p>
        </c:rich>
      </c:tx>
      <c:layout>
        <c:manualLayout>
          <c:xMode val="edge"/>
          <c:yMode val="edge"/>
          <c:x val="4.1092875862615896E-2"/>
          <c:y val="3.597124447089325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NaN Holo Mono Blond" panose="02010309060101010106" pitchFamily="50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radarChart>
        <c:radarStyle val="marker"/>
        <c:varyColors val="0"/>
        <c:ser>
          <c:idx val="2"/>
          <c:order val="4"/>
          <c:tx>
            <c:strRef>
              <c:f>'NY just scores'!$B$19</c:f>
              <c:strCache>
                <c:ptCount val="1"/>
                <c:pt idx="0">
                  <c:v>CUNY Graduate School and University Center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scores'!$G$1:$I$1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scores'!$G$19:$I$19</c:f>
              <c:numCache>
                <c:formatCode>General</c:formatCode>
                <c:ptCount val="3"/>
                <c:pt idx="0">
                  <c:v>0.49453475310893114</c:v>
                </c:pt>
                <c:pt idx="1">
                  <c:v>0.33122217688040545</c:v>
                </c:pt>
                <c:pt idx="2">
                  <c:v>0.17424307001066344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35-4700-9D13-5BB35ADE3AD1}"/>
            </c:ext>
          </c:extLst>
        </c:ser>
        <c:ser>
          <c:idx val="3"/>
          <c:order val="5"/>
          <c:tx>
            <c:strRef>
              <c:f>'NY just scores'!$B$20</c:f>
              <c:strCache>
                <c:ptCount val="1"/>
                <c:pt idx="0">
                  <c:v>CUNY Hunter College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'NY just scores'!$G$1:$I$1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scores'!$G$20:$I$20</c:f>
              <c:numCache>
                <c:formatCode>General</c:formatCode>
                <c:ptCount val="3"/>
                <c:pt idx="0">
                  <c:v>4.6881347260329803E-2</c:v>
                </c:pt>
                <c:pt idx="1">
                  <c:v>0.93253765463555127</c:v>
                </c:pt>
                <c:pt idx="2">
                  <c:v>2.0580998104118904E-2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35-4700-9D13-5BB35ADE3AD1}"/>
            </c:ext>
          </c:extLst>
        </c:ser>
        <c:ser>
          <c:idx val="7"/>
          <c:order val="9"/>
          <c:tx>
            <c:strRef>
              <c:f>'NY just scores'!$B$24</c:f>
              <c:strCache>
                <c:ptCount val="1"/>
                <c:pt idx="0">
                  <c:v>CUNY New York City College of Technology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'NY just scores'!$G$1:$I$1</c:f>
              <c:strCache>
                <c:ptCount val="3"/>
                <c:pt idx="0">
                  <c:v>Research</c:v>
                </c:pt>
                <c:pt idx="1">
                  <c:v>Liberal Education</c:v>
                </c:pt>
                <c:pt idx="2">
                  <c:v>Career</c:v>
                </c:pt>
              </c:strCache>
            </c:strRef>
          </c:cat>
          <c:val>
            <c:numRef>
              <c:f>'NY just scores'!$G$24:$I$24</c:f>
              <c:numCache>
                <c:formatCode>General</c:formatCode>
                <c:ptCount val="3"/>
                <c:pt idx="0">
                  <c:v>0</c:v>
                </c:pt>
                <c:pt idx="1">
                  <c:v>0.5586805878508696</c:v>
                </c:pt>
                <c:pt idx="2">
                  <c:v>0.4413194121491304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35-4700-9D13-5BB35ADE3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2880015"/>
        <c:axId val="1722872943"/>
        <c:extLst>
          <c:ext xmlns:c15="http://schemas.microsoft.com/office/drawing/2012/chart" uri="{02D57815-91ED-43cb-92C2-25804820EDAC}">
            <c15:filteredRad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'NY just scores'!$B$16</c15:sqref>
                        </c15:formulaRef>
                      </c:ext>
                    </c:extLst>
                    <c:strCache>
                      <c:ptCount val="1"/>
                      <c:pt idx="0">
                        <c:v>CUNY Brooklyn College</c:v>
                      </c:pt>
                    </c:strCache>
                  </c:strRef>
                </c:tx>
                <c:spPr>
                  <a:ln w="28575" cap="rnd">
                    <a:solidFill>
                      <a:schemeClr val="accent1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'NY just scores'!$G$17:$I$17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8.6191720252390053E-2</c:v>
                      </c:pt>
                      <c:pt idx="1">
                        <c:v>0.7361878819176545</c:v>
                      </c:pt>
                      <c:pt idx="2">
                        <c:v>0.17762039782995556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3-FD35-4700-9D13-5BB35ADE3AD1}"/>
                  </c:ext>
                </c:extLst>
              </c15:ser>
            </c15:filteredRadarSeries>
            <c15:filteredRad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scores'!$B$17</c15:sqref>
                        </c15:formulaRef>
                      </c:ext>
                    </c:extLst>
                    <c:strCache>
                      <c:ptCount val="1"/>
                      <c:pt idx="0">
                        <c:v>CUNY City College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scores'!$G$18:$I$18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1.1668082509913736E-2</c:v>
                      </c:pt>
                      <c:pt idx="1">
                        <c:v>0.68720321716690858</c:v>
                      </c:pt>
                      <c:pt idx="2">
                        <c:v>0.30112870032317762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FD35-4700-9D13-5BB35ADE3AD1}"/>
                  </c:ext>
                </c:extLst>
              </c15:ser>
            </c15:filteredRadarSeries>
            <c15:filteredRadarSeries>
              <c15:ser>
                <c:idx val="11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scores'!$B$18</c15:sqref>
                        </c15:formulaRef>
                      </c:ext>
                    </c:extLst>
                    <c:strCache>
                      <c:ptCount val="1"/>
                      <c:pt idx="0">
                        <c:v>CUNY College of Staten Island</c:v>
                      </c:pt>
                    </c:strCache>
                  </c:strRef>
                </c:tx>
                <c:spPr>
                  <a:ln w="28575" cap="rnd">
                    <a:solidFill>
                      <a:schemeClr val="accent6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scores'!$G$18:$I$18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1.1668082509913736E-2</c:v>
                      </c:pt>
                      <c:pt idx="1">
                        <c:v>0.68720321716690858</c:v>
                      </c:pt>
                      <c:pt idx="2">
                        <c:v>0.30112870032317762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5-FD35-4700-9D13-5BB35ADE3AD1}"/>
                  </c:ext>
                </c:extLst>
              </c15:ser>
            </c15:filteredRadarSeries>
            <c15:filteredRadarSeries>
              <c15:ser>
                <c:idx val="10"/>
                <c:order val="3"/>
                <c:tx>
                  <c:v>CUNY College of Staten Island</c:v>
                </c:tx>
                <c:spPr>
                  <a:ln w="28575" cap="rnd">
                    <a:solidFill>
                      <a:schemeClr val="accent5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scores'!$G$11:$I$11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0.4888159738307859</c:v>
                      </c:pt>
                      <c:pt idx="1">
                        <c:v>0.34428404474240687</c:v>
                      </c:pt>
                      <c:pt idx="2">
                        <c:v>0.16689998142680723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6-FD35-4700-9D13-5BB35ADE3AD1}"/>
                  </c:ext>
                </c:extLst>
              </c15:ser>
            </c15:filteredRadarSeries>
            <c15:filteredRadarSeries>
              <c15:ser>
                <c:idx val="4"/>
                <c:order val="6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scores'!$B$21</c15:sqref>
                        </c15:formulaRef>
                      </c:ext>
                    </c:extLst>
                    <c:strCache>
                      <c:ptCount val="1"/>
                      <c:pt idx="0">
                        <c:v>CUNY John Jay College of Criminal Justice</c:v>
                      </c:pt>
                    </c:strCache>
                  </c:strRef>
                </c:tx>
                <c:spPr>
                  <a:ln w="28575" cap="rnd">
                    <a:solidFill>
                      <a:schemeClr val="accent5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scores'!$G$21:$I$21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1.6062168625879884E-2</c:v>
                      </c:pt>
                      <c:pt idx="1">
                        <c:v>0.61523630907408966</c:v>
                      </c:pt>
                      <c:pt idx="2">
                        <c:v>0.36870152230003045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FD35-4700-9D13-5BB35ADE3AD1}"/>
                  </c:ext>
                </c:extLst>
              </c15:ser>
            </c15:filteredRadarSeries>
            <c15:filteredRadarSeries>
              <c15:ser>
                <c:idx val="5"/>
                <c:order val="7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scores'!$B$21</c15:sqref>
                        </c15:formulaRef>
                      </c:ext>
                    </c:extLst>
                    <c:strCache>
                      <c:ptCount val="1"/>
                      <c:pt idx="0">
                        <c:v>CUNY John Jay College of Criminal Justice</c:v>
                      </c:pt>
                    </c:strCache>
                  </c:strRef>
                </c:tx>
                <c:spPr>
                  <a:ln w="28575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scores'!$G$22:$I$22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1.6913427612372616E-2</c:v>
                      </c:pt>
                      <c:pt idx="1">
                        <c:v>0.60370874183152345</c:v>
                      </c:pt>
                      <c:pt idx="2">
                        <c:v>0.37937783055610397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FD35-4700-9D13-5BB35ADE3AD1}"/>
                  </c:ext>
                </c:extLst>
              </c15:ser>
            </c15:filteredRadarSeries>
            <c15:filteredRadarSeries>
              <c15:ser>
                <c:idx val="6"/>
                <c:order val="8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scores'!$B$22</c15:sqref>
                        </c15:formulaRef>
                      </c:ext>
                    </c:extLst>
                    <c:strCache>
                      <c:ptCount val="1"/>
                      <c:pt idx="0">
                        <c:v>CUNY Lehman College</c:v>
                      </c:pt>
                    </c:strCache>
                  </c:strRef>
                </c:tx>
                <c:spPr>
                  <a:ln w="28575" cap="rnd">
                    <a:solidFill>
                      <a:schemeClr val="accent1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scores'!$G$23:$I$23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6.3141094120295746E-3</c:v>
                      </c:pt>
                      <c:pt idx="1">
                        <c:v>0.66024415759315025</c:v>
                      </c:pt>
                      <c:pt idx="2">
                        <c:v>0.33344173299482016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FD35-4700-9D13-5BB35ADE3AD1}"/>
                  </c:ext>
                </c:extLst>
              </c15:ser>
            </c15:filteredRadarSeries>
            <c15:filteredRadarSeries>
              <c15:ser>
                <c:idx val="8"/>
                <c:order val="10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scores'!$B$25</c15:sqref>
                        </c15:formulaRef>
                      </c:ext>
                    </c:extLst>
                    <c:strCache>
                      <c:ptCount val="1"/>
                      <c:pt idx="0">
                        <c:v>CUNY Queens College</c:v>
                      </c:pt>
                    </c:strCache>
                  </c:strRef>
                </c:tx>
                <c:spPr>
                  <a:ln w="28575" cap="rnd">
                    <a:solidFill>
                      <a:schemeClr val="accent3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scores'!$G$25:$I$25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4.3366347658383493E-2</c:v>
                      </c:pt>
                      <c:pt idx="1">
                        <c:v>0.75322691626300708</c:v>
                      </c:pt>
                      <c:pt idx="2">
                        <c:v>0.20340673607860935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A-FD35-4700-9D13-5BB35ADE3AD1}"/>
                  </c:ext>
                </c:extLst>
              </c15:ser>
            </c15:filteredRadarSeries>
            <c15:filteredRadarSeries>
              <c15:ser>
                <c:idx val="9"/>
                <c:order val="1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scores'!$B$26</c15:sqref>
                        </c15:formulaRef>
                      </c:ext>
                    </c:extLst>
                    <c:strCache>
                      <c:ptCount val="1"/>
                      <c:pt idx="0">
                        <c:v>CUNY York College</c:v>
                      </c:pt>
                    </c:strCache>
                  </c:strRef>
                </c:tx>
                <c:spPr>
                  <a:ln w="28575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scores'!$G$1:$I$1</c15:sqref>
                        </c15:formulaRef>
                      </c:ext>
                    </c:extLst>
                    <c:strCache>
                      <c:ptCount val="3"/>
                      <c:pt idx="0">
                        <c:v>Research</c:v>
                      </c:pt>
                      <c:pt idx="1">
                        <c:v>Liberal Education</c:v>
                      </c:pt>
                      <c:pt idx="2">
                        <c:v>Career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'NY just scores'!$G$26:$I$26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5.0235930974305973E-3</c:v>
                      </c:pt>
                      <c:pt idx="1">
                        <c:v>0.74379675203103957</c:v>
                      </c:pt>
                      <c:pt idx="2">
                        <c:v>0.25117965487152988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B-FD35-4700-9D13-5BB35ADE3AD1}"/>
                  </c:ext>
                </c:extLst>
              </c15:ser>
            </c15:filteredRadarSeries>
          </c:ext>
        </c:extLst>
      </c:radarChart>
      <c:catAx>
        <c:axId val="17228800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A0006E"/>
                </a:solidFill>
                <a:latin typeface="NaN Holo Mono Blond" panose="02010309060101010106" pitchFamily="50" charset="0"/>
                <a:ea typeface="+mn-ea"/>
                <a:cs typeface="+mn-cs"/>
              </a:defRPr>
            </a:pPr>
            <a:endParaRPr lang="en-US"/>
          </a:p>
        </c:txPr>
        <c:crossAx val="1722872943"/>
        <c:crosses val="autoZero"/>
        <c:auto val="1"/>
        <c:lblAlgn val="ctr"/>
        <c:lblOffset val="100"/>
        <c:noMultiLvlLbl val="0"/>
      </c:catAx>
      <c:valAx>
        <c:axId val="17228729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28800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EC3553-5928-6C1B-C8EE-150B05BF54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9D1AA3-A815-C9CB-20DE-BE1165E89C8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B7440-98B5-4D69-B069-E66C684D91A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2A1A0F-5D85-7BB0-925F-93AF1FFE1B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3E417D-3BC4-A18E-ACD0-09AA59D2A0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923AC-BB59-4FB9-AC22-F15E5E52F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628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05-23T20:13:58.774"/>
    </inkml:context>
    <inkml:brush xml:id="br0">
      <inkml:brushProperty name="width" value="0.3" units="cm"/>
      <inkml:brushProperty name="height" value="0.6" units="cm"/>
      <inkml:brushProperty name="color" value="#C71585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1,'-1'72,"2"85,2-124,1 1,16 59,3 40,-11-53,59 206,-53-219,-8-26,3 44,-8-47,16 59,4-17,9 26,-28-81,0 1,2 32,7 61,-7-69,2 54,-10 7,-1-66,1-20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5C9F6-436C-4564-BCEF-2A09FBFAB49C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392C6-6B59-479D-97F3-D13AB70F6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472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445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01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92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739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243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4537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89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75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1E8577-7E78-41DF-96AC-A776B0057BB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72617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1685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7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NB: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CUNY average is based on the 12 campuses that were in scope for the UFLF project (excludes professional schools and community colleges)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Sarah Lawrence and Vassar overlap in this graphic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Columbia and NYU and Rutgers overlap </a:t>
            </a:r>
            <a:r>
              <a:rPr lang="en-US" dirty="0" err="1"/>
              <a:t>signficantly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BB8483-A944-4B1A-B26D-2D25EC56192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7840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1E8577-7E78-41DF-96AC-A776B0057BBB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940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901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3409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03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1E8577-7E78-41DF-96AC-A776B0057BBB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00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24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678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13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919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29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9392C6-6B59-479D-97F3-D13AB70F660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609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9392C6-6B59-479D-97F3-D13AB70F6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318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17546-BA5F-5644-1106-BA77C6576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Biblio Sign" pitchFamily="2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7C8797-A459-3E03-DEF6-7957570D3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NaN Holo Mono Blond" panose="02010309060101010106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3CC3FC-D195-8C06-F5E8-B642473CF6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1CD399-C9F7-4CE3-B2F8-F6C5F51062EC}" type="datetime1">
              <a:rPr lang="en-US" smtClean="0"/>
              <a:t>5/29/2023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0441E-6F0D-4E54-B651-2E2517C4E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C71585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898247-4EA8-E259-0850-1B93AB4D4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71585"/>
                </a:solidFill>
              </a:defRPr>
            </a:lvl1pPr>
          </a:lstStyle>
          <a:p>
            <a:fld id="{D604E195-53F4-42F9-A096-452A5DF13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693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9AD4F-777A-11F0-3317-B7D79F73C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97B2F-63BE-10A6-D780-D514DEEC4E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5207C6-E276-5059-4F3A-60CF7C47A6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7A62A8-4B25-4083-885D-A76599D105CF}" type="datetime1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4EF73-29CD-CD88-F83B-58935213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4AC99-A8A9-0081-B94F-EE5050E31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362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66E123-5DA4-181E-C99C-B3D0475772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F8C94D-C148-34D3-5343-23A6CF93FB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76AFB-7004-694B-9378-3FB65DB1D2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69A1E24-43D0-49E2-A8B9-AD91EB20A77D}" type="datetime1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38A7A-1C30-9E5C-142B-AF750C6BA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8B92D1-F9D9-5F10-41EA-A8B9AFF0F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806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- Blank">
  <p:cSld name="Content- 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980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D7B0F-C6FE-4E39-86EF-2801AA185D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D1AC93-9020-4197-A0D5-5ACB22696B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B8A1C-AA58-43F8-B44D-3539095DB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AEC30D-2A11-4371-A625-81E4B99409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CACA40-B2DE-46C8-AC2B-DB5963CA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3918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5018F-DC7B-48C7-93CA-2D3D189F0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B49C8-A296-4DE9-A480-8BFBF46BDA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B16AC-6A2F-4F75-81B2-83B00094A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F33D8-3D94-4695-94EB-AF3AF48F7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C741A-8677-4039-A965-502B02B52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1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767B9-1996-49F9-A908-069A7EA6F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EDD636-D0CC-43FC-8E22-C8C453C318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0077A-78A5-4AB5-8DCA-84DB0B058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BEF2F-4701-4ABF-BE17-CC4121398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01228-D281-4269-B1B8-C8073F9F5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3698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FF4E4-D3CB-466F-8587-417C5B686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9CEC0-D6A7-4B0C-82B6-91148D3EA6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FFC155-395F-425F-B27E-A53992C63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7B36DA-4DD6-482F-A4D1-55A3754DE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7FD80C-BB8E-44AB-A4F5-FCA0FF205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2386B1-5615-4DC2-8A7A-178BDFA0C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688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76FAE-19B4-4F07-B100-3EFC7FC62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B8BC73-D309-4B06-8F2B-361B5C930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F6D2DE-7533-474D-8974-EB43B0FCB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0D93F8-7FAB-4AC0-B336-11B26A147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3838AD-9696-4226-A4BD-63779D964D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292B5C-B924-4BE4-8DEF-010AFCB7D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A4BAA5-A507-4F2E-8C98-B04150C0B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EE9998-D592-4184-9CAF-5DAAF0DC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144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9041F-C926-441F-A5D2-7BC079E57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5B0689-6F4B-43C2-BF98-26794159D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14DD0B-E010-479B-A215-8FE272024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6C5E24-136E-4D98-AA09-30EE8C188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321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53A6A-40A5-47DF-9226-C6389C1A7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70ADF2-41BF-44E6-8F86-6B131A98A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E0F29C-5DAF-48A2-A596-9131FA64B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12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8D040-EDA2-A5AD-D450-683E8311C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628" y="-178331"/>
            <a:ext cx="10515600" cy="1325563"/>
          </a:xfrm>
        </p:spPr>
        <p:txBody>
          <a:bodyPr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AC9F4B-9856-7DF1-4FCD-B6083A598E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venir Next LT Pro Demi" panose="020B0704020202020204" pitchFamily="34" charset="0"/>
              </a:defRPr>
            </a:lvl1pPr>
            <a:lvl2pPr>
              <a:defRPr>
                <a:latin typeface="Avenir Next LT Pro Demi" panose="020B0704020202020204" pitchFamily="34" charset="0"/>
              </a:defRPr>
            </a:lvl2pPr>
            <a:lvl3pPr>
              <a:defRPr>
                <a:latin typeface="Avenir Next LT Pro Demi" panose="020B0704020202020204" pitchFamily="34" charset="0"/>
              </a:defRPr>
            </a:lvl3pPr>
            <a:lvl4pPr>
              <a:defRPr>
                <a:latin typeface="Avenir Next LT Pro Demi" panose="020B0704020202020204" pitchFamily="34" charset="0"/>
              </a:defRPr>
            </a:lvl4pPr>
            <a:lvl5pPr>
              <a:defRPr>
                <a:latin typeface="Avenir Next LT Pro Demi" panose="020B07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98EC5-A19D-1ADB-ED22-B10880965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>
              <a:defRPr>
                <a:solidFill>
                  <a:srgbClr val="C71585"/>
                </a:solidFill>
                <a:latin typeface="NaN Holo Mono Blond" panose="02010309060101010106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0BE48E-5D53-60DC-2FDB-BB8C0E52E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C71585"/>
                </a:solidFill>
                <a:latin typeface="NaN Holo VF Bold" panose="00000500000000000000" pitchFamily="2" charset="0"/>
              </a:defRPr>
            </a:lvl1pPr>
          </a:lstStyle>
          <a:p>
            <a:fld id="{D604E195-53F4-42F9-A096-452A5DF13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981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87FD5-FF3E-42C6-9E3F-E4BE4B7D29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28179-EC54-4FEC-B075-EC1077B55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F521F0-1814-47AB-9981-028866235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16C5A9-F1D8-4D6F-86F3-4F0E6A331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9DC1D3-7127-439E-90F2-31F52E299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146CF8-04FA-43EE-BFF1-93E69EED6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495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8AEDD-6700-4B5E-896F-CE5DFBD53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4CA3EF-CFE4-4300-978D-62436D7E7A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725971-6B57-4FCE-8AEC-75158FD022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27D52F-20C3-4F46-9520-31B4C06AB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6AE38-F9A8-4E90-B756-60C9613DD2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78FF7A-FCFB-4E46-85F0-5141CD37B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16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5DBAB-2ECC-425E-AD74-E622E7E28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3CB220-8591-43FA-818D-CA09C3D0A3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CB516-3D7F-49B7-8AA1-9CECF3D4F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2FA8F1-CC7B-466C-89B1-8F65495CF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8DB092-5134-49B6-A648-D49BDA0BF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0876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5F6FF6-BD77-44BF-9AD7-5D6EE74E30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025CEF-2795-4340-9738-BD386EF590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CF2B6A-2FC4-4DC9-9523-B71611138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80C54B-38C0-4E16-900A-60C6D52D0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A353B-6BCB-4383-A736-450B2EE04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91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25E79-ED9E-E853-79CD-E82C11C02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D2D279-57D2-7803-E53B-C48B598DC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736DD-F762-3DB4-1487-CE0643413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8926B-AF18-6111-318A-D517B4D52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4F2D0-BD0B-42AF-1EF5-418BEB4B5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72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1B71E-8AE6-F46B-F9C2-EBD810159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5A78F-82DE-36B7-3300-9BC3421C44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12FFD-5E4B-B425-0B88-4331DC8B8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072391-6EE3-7C7E-99BE-F82A61EAC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83629-6F35-9076-05DF-A5B7C937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44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FE8BE-3010-9C70-4BC4-164ED9785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B60712-F27B-CB16-6D0C-A4BD617D8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AC17-26BA-5E4C-1597-C7E6A7092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6DABA-A8CF-56AA-EA3A-DFD01D0D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F9839-65F3-6AB5-91CB-E65396986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045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0B38F-A66E-FCA9-A68C-220C1E6ED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80EBC-33D7-06E5-A9AB-C7AFC96708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AB971B-FDDF-05C9-6D69-C67054634F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579842-11E4-29EF-F76A-FB8F94512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F81DB5-01FB-AE0F-77B4-4942D2B94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C138C0-8855-8E57-100D-C0EB09ECE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554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DF78C-9B0A-EDC5-8F32-E93D846DA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D8356-FE4C-8C08-9E4A-CFBA83020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907FB3-66FE-A974-97CF-929CC8C021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88614D-9F79-2FEA-40B8-37D022B110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474DC5-6DF3-C07E-12A2-52B4B15C9D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C79DE3-2C56-71CE-DBED-A2FBF9963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083DB9-29BD-5886-E26E-A417949BE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904836-F6B3-0007-9F6D-742E066D6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5128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88DAF-C2BB-17EB-1B90-194331A10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784818-E1AF-74D8-6FD4-303B29CA7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97B2A0-959E-35C1-AD06-032A1BFE5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A23B25-F40B-768B-9A7F-4B2CB3AD6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010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37CF1-C249-995C-1727-909DC3AB2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 algn="ctr">
              <a:defRPr sz="6600"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FD7FC-51B2-BB5C-40B9-F88E3F68CF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43AF9C-3FD5-7234-00F3-567D6588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23A3E06-68D9-4D5B-B237-9A2879F938E7}" type="datetime1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8BA14-41C5-62ED-67A4-60696001A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37B89E-6EC0-DA4D-F37E-171DC61E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032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9F2B03-D401-AD86-266E-71499F861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6FA3CC-589A-2F20-BB0D-4F8F81594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OCLC Research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A2D70-61ED-DF98-5CDF-CA176E63E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23951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31861-F6F2-9CF0-826E-F7CB2C1FD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CD0BC-90E1-9B5C-80E7-C94D66646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B6185-AE11-088A-26D6-D09970571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7CB606-C0E9-A570-BFB0-EDD3FDF2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4F76C7-F39C-83D6-CC5E-60069F32A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5C642A-E144-075C-16DA-8653F3AA1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694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501FD-CECD-3CC2-29B2-2239070BA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BAAD3B-3BF7-F584-04F7-7056402B1B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4C19E-851F-ADBA-22BB-803C82662C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D5CA3B-363F-B4FB-5121-6393DF482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5CDCD7-F519-B992-E391-83385DBAB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A24C33-6BF6-892B-9254-4C6D07EF1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250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5206D-EC2E-13ED-3C4D-0D40B31FD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9DBF39-AEA6-FA75-A1F8-D51CE9EFB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CFCCB-2E13-B72F-E6C1-9EDB008CA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FB1CBE-0F82-407A-F22A-7520468C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1E272-99CC-79B5-9699-9C9707256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572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2E13AE-765C-930A-146D-9ECD6341EE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38078D-1B08-B150-E863-E0C7FF2EF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DAE890-FE56-9460-EF02-53C5237CD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DBCCD-5D7B-37C0-97FB-27D6C18A4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10602-D948-C2A0-14FE-5E8C90248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711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4F50F-7620-2DEA-4BD6-7421D9A8B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571FC3-E026-2E60-252F-14B9522F40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F0E638-564E-5CDD-CA93-4679319D74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7D446C-F031-B60B-7544-A0AC8D3AD0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8B579C6-C7AB-4954-922A-C90B8F60BF16}" type="datetime1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4FBA9-DF7C-9CAF-4AEC-C6A5CEAB1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33D227-EEB9-C4C4-2907-BAB273B27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5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C5ED0-FEA0-39E0-5624-7DE3521DF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7F03BC-B0C9-CBF6-0DEC-E0E96121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C4FEB9-90AE-BC8D-05EF-B94FF445D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D13B31-409E-ADF5-5834-4BEE71C353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1A65A4-FC3A-0290-508D-DFC69759FE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73B97C-0DE8-107A-F97E-3F270382FA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00AFC3F-35F6-457D-8C24-297792494EFA}" type="datetime1">
              <a:rPr lang="en-US" smtClean="0"/>
              <a:t>5/29/2023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510266-415F-9774-8E2A-B713BCDF9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9A1840-623E-F55C-8251-C11F31C71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10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41C0B3-4045-7FC9-52F5-273557CD5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D4FDDF-9899-009A-B2D4-A474CBCABF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893F97-AEC1-4EA6-BAAA-97F7969A55F5}" type="datetime1">
              <a:rPr lang="en-US" smtClean="0"/>
              <a:t>5/29/2023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A24C7F-D41A-09F2-0DC5-95CBB5D4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8AD762-0EA9-F0D7-06EE-549E3F711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928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580BB4-90EB-80C2-0986-110D86C351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9FF9B6-3903-4AFF-948F-530D33C0B087}" type="datetime1">
              <a:rPr lang="en-US" smtClean="0"/>
              <a:t>5/29/2023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1EE6FB-4AD4-49C2-0DEA-C81D8FFCD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C4C658-13B2-E79F-9E77-18CF01CDF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74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07E55-30D3-9322-8EF6-F50826EEA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DD7864-32B1-52C7-090E-DC197D3CF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C1586B-4435-E3A7-F713-719AE4F06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323885-A184-978C-3454-BC4CD9357F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3E616E-8A1B-4059-8B83-9A8CC04B1829}" type="datetime1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CCE925-6DDB-8969-8D83-F84D20226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BD2E67-ABE5-19A8-6999-CABF4ECC2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1083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F80CF-52A5-F3D4-1A5A-CC107002C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Lucette V0.3 Bold" panose="00000800000000000000" pitchFamily="50" charset="0"/>
                <a:ea typeface="Biblio Sign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0BA3F2-C187-BEAE-0A1E-EB232551D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47E68E-1832-CDC7-1491-AFA27F627F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A91F46-9045-9A8F-A28D-90BF637C3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AF0128E-EF96-4EEC-95B2-4768EAEB1843}" type="datetime1">
              <a:rPr lang="en-US" smtClean="0"/>
              <a:t>5/29/2023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3B4A3F-054F-3FDE-923F-BF56EFC08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285D3-6515-A2F3-37A0-FB9AE542A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828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5CC39B5-6B31-629B-C5A3-D924167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D1BB7F-E236-1621-14BA-2F0882586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FAB7A-A5C1-346B-1BF9-39EA3FBFF5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784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NaN Holo Mono Blond" panose="02010309060101010106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26FBC-41D7-9506-E130-FE6A18D56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NaN Holo Mono Blond" panose="02010309060101010106" pitchFamily="50" charset="0"/>
              </a:defRPr>
            </a:lvl1pPr>
          </a:lstStyle>
          <a:p>
            <a:fld id="{D604E195-53F4-42F9-A096-452A5DF13A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29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6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ucette V0.3 Ultrabold" panose="000009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ucette V0.3 Medium" panose="000006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ucette V0.3 Medium" panose="000006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ucette V0.3 Medium" panose="000006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ucette V0.3 Medium" panose="000006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ucette V0.3 Medium" panose="000006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F6392D-5333-479B-BAF8-A33460221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E5C1F3-956C-4FFF-B6AE-21C90600C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E637-0A21-4A24-8308-EBC804D50C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BCB3A-ACA4-485B-8F8E-6FB1D0AD9661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294A0-EF4D-43C9-8892-0ED5A9A61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1A366-2AD1-4422-8F4C-C0ABF2F810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0AAA-BBA7-4EBF-8FBF-B294066210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35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BBC756-5138-C0FA-25FB-EF417FE15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B911D9-0459-8302-0E7B-ECD369C3A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20287-B840-F132-AC83-ABB0A759D7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E4A81-BBCB-4607-ACE8-4DCD1C78268D}" type="datetimeFigureOut">
              <a:rPr lang="en-US" smtClean="0"/>
              <a:t>5/29/2023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BF7CE-E5AC-EAB4-BD66-65E9DF4FB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E7B2C-3D4C-C10A-D2A5-6133489708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040C4-22E9-4580-B31A-46B814FF36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53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customXml" Target="../ink/ink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microsoft.com/office/2007/relationships/hdphoto" Target="../media/hdphoto3.wdp"/><Relationship Id="rId4" Type="http://schemas.openxmlformats.org/officeDocument/2006/relationships/image" Target="../media/image46.png"/><Relationship Id="rId9" Type="http://schemas.microsoft.com/office/2007/relationships/hdphoto" Target="../media/hdphoto5.wd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microsoft.com/office/2007/relationships/hdphoto" Target="../media/hdphoto6.wdp"/><Relationship Id="rId7" Type="http://schemas.microsoft.com/office/2007/relationships/hdphoto" Target="../media/hdphoto4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microsoft.com/office/2007/relationships/hdphoto" Target="../media/hdphoto3.wdp"/><Relationship Id="rId4" Type="http://schemas.openxmlformats.org/officeDocument/2006/relationships/image" Target="../media/image46.png"/><Relationship Id="rId9" Type="http://schemas.microsoft.com/office/2007/relationships/hdphoto" Target="../media/hdphoto7.wdp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microsoft.com/office/2007/relationships/hdphoto" Target="../media/hdphoto3.wdp"/><Relationship Id="rId4" Type="http://schemas.openxmlformats.org/officeDocument/2006/relationships/image" Target="../media/image46.png"/><Relationship Id="rId9" Type="http://schemas.microsoft.com/office/2007/relationships/hdphoto" Target="../media/hdphoto8.wdp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48.png"/><Relationship Id="rId4" Type="http://schemas.microsoft.com/office/2007/relationships/hdphoto" Target="../media/hdphoto3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46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65B91-C39F-7C15-06C7-A1DAA6780C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73529" y="2049487"/>
            <a:ext cx="9034272" cy="2221992"/>
          </a:xfrm>
        </p:spPr>
        <p:txBody>
          <a:bodyPr>
            <a:noAutofit/>
          </a:bodyPr>
          <a:lstStyle/>
          <a:p>
            <a:r>
              <a:rPr lang="en-US" sz="6600" b="1" dirty="0">
                <a:latin typeface="Lucette V0.3 Ultrabold" panose="00000900000000000000" pitchFamily="50" charset="0"/>
              </a:rPr>
              <a:t>The academic library and the relational turn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7C0000-74AC-43EA-D70E-E32A548741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5151" y="5201048"/>
            <a:ext cx="9144000" cy="105156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687385"/>
                </a:solidFill>
                <a:latin typeface="+mj-lt"/>
                <a:ea typeface="Biblio Sign" pitchFamily="2" charset="0"/>
              </a:rPr>
              <a:t>Lorcan Dempsey</a:t>
            </a:r>
          </a:p>
          <a:p>
            <a:endParaRPr lang="en-US" dirty="0">
              <a:latin typeface="NaN Holo Mono Blond" panose="02010309060101010106" pitchFamily="50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E6638E-9941-9C25-0373-3D5514DA687D}"/>
              </a:ext>
            </a:extLst>
          </p:cNvPr>
          <p:cNvSpPr txBox="1"/>
          <p:nvPr/>
        </p:nvSpPr>
        <p:spPr>
          <a:xfrm>
            <a:off x="301264" y="6252608"/>
            <a:ext cx="1219200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sz="2400" dirty="0">
              <a:solidFill>
                <a:srgbClr val="687385"/>
              </a:solidFill>
              <a:latin typeface="NaN Holo Mono Blond" panose="02010309060101010106" pitchFamily="50" charset="0"/>
            </a:endParaRPr>
          </a:p>
        </p:txBody>
      </p:sp>
      <p:sp>
        <p:nvSpPr>
          <p:cNvPr id="92" name="Footer Placeholder 91">
            <a:extLst>
              <a:ext uri="{FF2B5EF4-FFF2-40B4-BE49-F238E27FC236}">
                <a16:creationId xmlns:a16="http://schemas.microsoft.com/office/drawing/2014/main" id="{EC4BA110-D37C-9690-D7AF-5B2779C4B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31954"/>
            <a:ext cx="12192000" cy="365125"/>
          </a:xfrm>
        </p:spPr>
        <p:txBody>
          <a:bodyPr/>
          <a:lstStyle/>
          <a:p>
            <a:r>
              <a:rPr lang="en-US" sz="1800" dirty="0">
                <a:solidFill>
                  <a:schemeClr val="accent1"/>
                </a:solidFill>
              </a:rPr>
              <a:t>AMICAL 2023, </a:t>
            </a:r>
            <a:r>
              <a:rPr lang="en-US" sz="1800" b="0" i="0" dirty="0">
                <a:solidFill>
                  <a:schemeClr val="accent1"/>
                </a:solidFill>
                <a:effectLst/>
              </a:rPr>
              <a:t>24–26 May‘23, </a:t>
            </a:r>
            <a:r>
              <a:rPr lang="en-US" sz="1800" b="0" i="0" u="none" strike="noStrike" dirty="0">
                <a:solidFill>
                  <a:schemeClr val="accent1"/>
                </a:solidFill>
                <a:effectLst/>
              </a:rPr>
              <a:t>Al </a:t>
            </a:r>
            <a:r>
              <a:rPr lang="en-US" sz="1800" b="0" i="0" u="none" strike="noStrike" dirty="0" err="1">
                <a:solidFill>
                  <a:schemeClr val="accent1"/>
                </a:solidFill>
                <a:effectLst/>
              </a:rPr>
              <a:t>Akhawayn</a:t>
            </a:r>
            <a:r>
              <a:rPr lang="en-US" sz="1800" b="0" i="0" u="none" strike="noStrike" dirty="0">
                <a:solidFill>
                  <a:schemeClr val="accent1"/>
                </a:solidFill>
                <a:effectLst/>
              </a:rPr>
              <a:t> University, </a:t>
            </a:r>
            <a:r>
              <a:rPr lang="en-US" sz="1800" b="0" i="0" u="none" strike="noStrike" dirty="0" err="1">
                <a:solidFill>
                  <a:schemeClr val="accent1"/>
                </a:solidFill>
                <a:effectLst/>
              </a:rPr>
              <a:t>Ifrane</a:t>
            </a:r>
            <a:r>
              <a:rPr lang="en-US" sz="1800" b="0" i="0" dirty="0">
                <a:solidFill>
                  <a:schemeClr val="accent1"/>
                </a:solidFill>
                <a:effectLst/>
              </a:rPr>
              <a:t>, Morocco.</a:t>
            </a:r>
            <a:endParaRPr lang="en-US" sz="1800" dirty="0">
              <a:solidFill>
                <a:schemeClr val="accent1"/>
              </a:solidFill>
            </a:endParaRPr>
          </a:p>
          <a:p>
            <a:endParaRPr lang="en-US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98DFD648-F74A-A18C-5541-3A342DE2BCFD}"/>
              </a:ext>
            </a:extLst>
          </p:cNvPr>
          <p:cNvSpPr txBox="1"/>
          <p:nvPr/>
        </p:nvSpPr>
        <p:spPr>
          <a:xfrm>
            <a:off x="5327332" y="405337"/>
            <a:ext cx="15373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accent1"/>
                </a:solidFill>
                <a:latin typeface="+mj-lt"/>
                <a:ea typeface="Biblio Sign" pitchFamily="2" charset="0"/>
              </a:rPr>
              <a:t>@lorcand</a:t>
            </a:r>
          </a:p>
        </p:txBody>
      </p:sp>
      <p:sp>
        <p:nvSpPr>
          <p:cNvPr id="7" name="Connecteur droit 9">
            <a:extLst>
              <a:ext uri="{FF2B5EF4-FFF2-40B4-BE49-F238E27FC236}">
                <a16:creationId xmlns:a16="http://schemas.microsoft.com/office/drawing/2014/main" id="{6E0A7327-4DE3-F864-3924-725C96D408C6}"/>
              </a:ext>
            </a:extLst>
          </p:cNvPr>
          <p:cNvSpPr/>
          <p:nvPr/>
        </p:nvSpPr>
        <p:spPr>
          <a:xfrm flipV="1">
            <a:off x="2724912" y="4574142"/>
            <a:ext cx="6731507" cy="21580"/>
          </a:xfrm>
          <a:prstGeom prst="line">
            <a:avLst/>
          </a:prstGeom>
          <a:solidFill>
            <a:srgbClr val="C71585">
              <a:alpha val="5000"/>
            </a:srgbClr>
          </a:solidFill>
          <a:ln w="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pt-BR">
              <a:solidFill>
                <a:srgbClr val="C715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786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D938A4B-5CE8-EA6B-837C-6802211C6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21" y="273936"/>
            <a:ext cx="10295077" cy="63101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Straight Connector 4">
            <a:extLst>
              <a:ext uri="{FF2B5EF4-FFF2-40B4-BE49-F238E27FC236}">
                <a16:creationId xmlns:a16="http://schemas.microsoft.com/office/drawing/2014/main" id="{CBDCF7E4-D47A-80CA-B60F-1F13A9D64365}"/>
              </a:ext>
            </a:extLst>
          </p:cNvPr>
          <p:cNvSpPr/>
          <p:nvPr/>
        </p:nvSpPr>
        <p:spPr>
          <a:xfrm>
            <a:off x="4580568" y="5364900"/>
            <a:ext cx="1207584" cy="2628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6" name="Straight Connector 5">
            <a:extLst>
              <a:ext uri="{FF2B5EF4-FFF2-40B4-BE49-F238E27FC236}">
                <a16:creationId xmlns:a16="http://schemas.microsoft.com/office/drawing/2014/main" id="{4AF89335-D05A-D824-846F-D60A6E5E41DE}"/>
              </a:ext>
            </a:extLst>
          </p:cNvPr>
          <p:cNvSpPr/>
          <p:nvPr/>
        </p:nvSpPr>
        <p:spPr>
          <a:xfrm flipV="1">
            <a:off x="8567928" y="5623560"/>
            <a:ext cx="1389888" cy="9144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8" name="Straight Connector 7">
            <a:extLst>
              <a:ext uri="{FF2B5EF4-FFF2-40B4-BE49-F238E27FC236}">
                <a16:creationId xmlns:a16="http://schemas.microsoft.com/office/drawing/2014/main" id="{5A684C1B-25C6-0F1C-A872-4A4F93FFAC3E}"/>
              </a:ext>
            </a:extLst>
          </p:cNvPr>
          <p:cNvSpPr/>
          <p:nvPr/>
        </p:nvSpPr>
        <p:spPr>
          <a:xfrm flipV="1">
            <a:off x="7641336" y="5364900"/>
            <a:ext cx="1389888" cy="9144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9" name="Straight Connector 8">
            <a:extLst>
              <a:ext uri="{FF2B5EF4-FFF2-40B4-BE49-F238E27FC236}">
                <a16:creationId xmlns:a16="http://schemas.microsoft.com/office/drawing/2014/main" id="{C326F1C6-2689-6929-1023-14BB714BC4CF}"/>
              </a:ext>
            </a:extLst>
          </p:cNvPr>
          <p:cNvSpPr/>
          <p:nvPr/>
        </p:nvSpPr>
        <p:spPr>
          <a:xfrm flipV="1">
            <a:off x="4580568" y="5905901"/>
            <a:ext cx="649800" cy="0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600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statue of a person on a wooden stand&#10;&#10;Description automatically generated with low confidence">
            <a:extLst>
              <a:ext uri="{FF2B5EF4-FFF2-40B4-BE49-F238E27FC236}">
                <a16:creationId xmlns:a16="http://schemas.microsoft.com/office/drawing/2014/main" id="{886D410A-748F-D781-599E-9A5CA980FE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54" b="35926"/>
          <a:stretch/>
        </p:blipFill>
        <p:spPr>
          <a:xfrm>
            <a:off x="20" y="-135243"/>
            <a:ext cx="12191980" cy="685671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2E84E56-B2E4-48B5-E7B8-4093FD46D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FE53AB-0994-1BE6-637D-3A8D9D6B6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D604E195-53F4-42F9-A096-452A5DF13ACE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37DC11-F1D4-B93C-8A9E-7AC26E2582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65" y="4955421"/>
            <a:ext cx="11724469" cy="1264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0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643078-44F8-6785-22E3-7A449A553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435912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BF4E60-46C8-A14B-13FF-238F9A3E2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34414"/>
            <a:ext cx="2743200" cy="365125"/>
          </a:xfrm>
        </p:spPr>
        <p:txBody>
          <a:bodyPr/>
          <a:lstStyle/>
          <a:p>
            <a:fld id="{D604E195-53F4-42F9-A096-452A5DF13ACE}" type="slidenum">
              <a:rPr lang="en-US" smtClean="0"/>
              <a:t>12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4C213B-F561-0670-8FF7-38F662218139}"/>
              </a:ext>
            </a:extLst>
          </p:cNvPr>
          <p:cNvSpPr txBox="1"/>
          <p:nvPr/>
        </p:nvSpPr>
        <p:spPr>
          <a:xfrm>
            <a:off x="597320" y="238783"/>
            <a:ext cx="5187639" cy="2616101"/>
          </a:xfrm>
          <a:prstGeom prst="rect">
            <a:avLst/>
          </a:prstGeom>
          <a:solidFill>
            <a:srgbClr val="F2F2F2"/>
          </a:solidFill>
          <a:ln>
            <a:solidFill>
              <a:srgbClr val="A0006E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/>
              <a:t>University</a:t>
            </a:r>
          </a:p>
          <a:p>
            <a:r>
              <a:rPr lang="en-US" sz="2400" dirty="0">
                <a:solidFill>
                  <a:srgbClr val="A0006E"/>
                </a:solidFill>
              </a:rPr>
              <a:t>** Focus on distinctive value**</a:t>
            </a:r>
          </a:p>
          <a:p>
            <a:r>
              <a:rPr lang="en-US" sz="2400" dirty="0">
                <a:solidFill>
                  <a:srgbClr val="A0006E"/>
                </a:solidFill>
              </a:rPr>
              <a:t>Competition</a:t>
            </a:r>
          </a:p>
          <a:p>
            <a:r>
              <a:rPr lang="en-US" sz="2400" dirty="0">
                <a:solidFill>
                  <a:srgbClr val="A0006E"/>
                </a:solidFill>
              </a:rPr>
              <a:t>Questioning of value proposition</a:t>
            </a:r>
          </a:p>
          <a:p>
            <a:r>
              <a:rPr lang="en-US" sz="2400" dirty="0">
                <a:solidFill>
                  <a:srgbClr val="A0006E"/>
                </a:solidFill>
              </a:rPr>
              <a:t>Pressure on public funding</a:t>
            </a:r>
          </a:p>
          <a:p>
            <a:r>
              <a:rPr lang="en-US" sz="2400" dirty="0">
                <a:solidFill>
                  <a:srgbClr val="A0006E"/>
                </a:solidFill>
              </a:rPr>
              <a:t>Demographic cliff</a:t>
            </a:r>
          </a:p>
          <a:p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A40ED3-D774-3507-5BA2-DB6CD4D44A6C}"/>
              </a:ext>
            </a:extLst>
          </p:cNvPr>
          <p:cNvSpPr txBox="1"/>
          <p:nvPr/>
        </p:nvSpPr>
        <p:spPr>
          <a:xfrm>
            <a:off x="4763146" y="3482264"/>
            <a:ext cx="324319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Research</a:t>
            </a:r>
          </a:p>
          <a:p>
            <a:r>
              <a:rPr lang="en-US" sz="2400" dirty="0">
                <a:solidFill>
                  <a:srgbClr val="A0006E"/>
                </a:solidFill>
              </a:rPr>
              <a:t>Collaborative</a:t>
            </a:r>
          </a:p>
          <a:p>
            <a:r>
              <a:rPr lang="en-US" sz="2400" dirty="0">
                <a:solidFill>
                  <a:srgbClr val="A0006E"/>
                </a:solidFill>
              </a:rPr>
              <a:t>** Computational **</a:t>
            </a:r>
          </a:p>
          <a:p>
            <a:r>
              <a:rPr lang="en-US" sz="2400" dirty="0">
                <a:solidFill>
                  <a:srgbClr val="A0006E"/>
                </a:solidFill>
              </a:rPr>
              <a:t>Faster</a:t>
            </a:r>
          </a:p>
          <a:p>
            <a:r>
              <a:rPr lang="en-US" sz="2400" dirty="0">
                <a:solidFill>
                  <a:srgbClr val="A0006E"/>
                </a:solidFill>
              </a:rPr>
              <a:t>Open</a:t>
            </a:r>
          </a:p>
          <a:p>
            <a:r>
              <a:rPr lang="en-US" sz="2400" dirty="0">
                <a:solidFill>
                  <a:srgbClr val="A0006E"/>
                </a:solidFill>
              </a:rPr>
              <a:t>STEM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F3CCC-1183-1658-13F8-6C0AA41127FA}"/>
              </a:ext>
            </a:extLst>
          </p:cNvPr>
          <p:cNvSpPr txBox="1"/>
          <p:nvPr/>
        </p:nvSpPr>
        <p:spPr>
          <a:xfrm>
            <a:off x="597320" y="3400712"/>
            <a:ext cx="3932487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Learning</a:t>
            </a:r>
          </a:p>
          <a:p>
            <a:r>
              <a:rPr lang="en-US" sz="2400" dirty="0">
                <a:solidFill>
                  <a:srgbClr val="A0006E"/>
                </a:solidFill>
              </a:rPr>
              <a:t>Success and retention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</a:rPr>
              <a:t>**</a:t>
            </a:r>
            <a:r>
              <a:rPr lang="en-US" sz="2400" dirty="0" err="1">
                <a:solidFill>
                  <a:srgbClr val="A0006E"/>
                </a:solidFill>
              </a:rPr>
              <a:t>Lifewide</a:t>
            </a:r>
            <a:r>
              <a:rPr lang="en-US" sz="2400" dirty="0">
                <a:solidFill>
                  <a:srgbClr val="A0006E"/>
                </a:solidFill>
              </a:rPr>
              <a:t> learning**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</a:rPr>
              <a:t>Mental health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</a:rPr>
              <a:t>Alum – advocate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</a:rPr>
              <a:t>Belonging</a:t>
            </a:r>
          </a:p>
          <a:p>
            <a:r>
              <a:rPr lang="en-US" sz="2400" dirty="0">
                <a:solidFill>
                  <a:srgbClr val="A0006E"/>
                </a:solidFill>
              </a:rPr>
              <a:t>Mixed modes</a:t>
            </a:r>
          </a:p>
          <a:p>
            <a:r>
              <a:rPr lang="en-US" sz="2400" dirty="0">
                <a:solidFill>
                  <a:srgbClr val="A0006E"/>
                </a:solidFill>
              </a:rPr>
              <a:t>Research</a:t>
            </a:r>
          </a:p>
          <a:p>
            <a:endParaRPr lang="en-US" dirty="0">
              <a:solidFill>
                <a:srgbClr val="A0006E"/>
              </a:solidFill>
            </a:endParaRP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DC0564-E44A-090E-C1F5-258838FD71B5}"/>
              </a:ext>
            </a:extLst>
          </p:cNvPr>
          <p:cNvSpPr txBox="1"/>
          <p:nvPr/>
        </p:nvSpPr>
        <p:spPr>
          <a:xfrm>
            <a:off x="8239682" y="3394721"/>
            <a:ext cx="3952318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** Third mission **</a:t>
            </a:r>
          </a:p>
          <a:p>
            <a:r>
              <a:rPr lang="en-US" sz="2400" dirty="0">
                <a:solidFill>
                  <a:srgbClr val="A0006E"/>
                </a:solidFill>
              </a:rPr>
              <a:t>Policy and expertise     contributions</a:t>
            </a:r>
          </a:p>
          <a:p>
            <a:r>
              <a:rPr lang="en-US" sz="2400" dirty="0">
                <a:solidFill>
                  <a:srgbClr val="A0006E"/>
                </a:solidFill>
              </a:rPr>
              <a:t>Make expertise visible</a:t>
            </a:r>
          </a:p>
          <a:p>
            <a:r>
              <a:rPr lang="en-US" sz="2400" dirty="0">
                <a:solidFill>
                  <a:srgbClr val="A0006E"/>
                </a:solidFill>
              </a:rPr>
              <a:t>Community actors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</a:rPr>
              <a:t>Cultural, social, economic</a:t>
            </a:r>
          </a:p>
          <a:p>
            <a:endParaRPr lang="en-US" sz="2000" dirty="0">
              <a:solidFill>
                <a:srgbClr val="A0006E"/>
              </a:solidFill>
            </a:endParaRP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5F2EA5-84E3-24C1-48FB-2111C58F9909}"/>
              </a:ext>
            </a:extLst>
          </p:cNvPr>
          <p:cNvSpPr txBox="1"/>
          <p:nvPr/>
        </p:nvSpPr>
        <p:spPr>
          <a:xfrm>
            <a:off x="7146766" y="238783"/>
            <a:ext cx="4028667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Social justice</a:t>
            </a:r>
          </a:p>
          <a:p>
            <a:r>
              <a:rPr lang="en-US" sz="2400" dirty="0">
                <a:solidFill>
                  <a:srgbClr val="A0006E"/>
                </a:solidFill>
              </a:rPr>
              <a:t>** Empathy and equity **</a:t>
            </a:r>
          </a:p>
          <a:p>
            <a:r>
              <a:rPr lang="en-US" sz="2400" dirty="0">
                <a:solidFill>
                  <a:srgbClr val="A0006E"/>
                </a:solidFill>
              </a:rPr>
              <a:t>Review curricula</a:t>
            </a:r>
          </a:p>
          <a:p>
            <a:r>
              <a:rPr lang="en-US" sz="2400" dirty="0">
                <a:solidFill>
                  <a:srgbClr val="A0006E"/>
                </a:solidFill>
              </a:rPr>
              <a:t>Names and monuments</a:t>
            </a:r>
          </a:p>
          <a:p>
            <a:r>
              <a:rPr lang="en-US" sz="2400" dirty="0">
                <a:solidFill>
                  <a:srgbClr val="A0006E"/>
                </a:solidFill>
              </a:rPr>
              <a:t>Investments</a:t>
            </a:r>
          </a:p>
          <a:p>
            <a:endParaRPr lang="en-US" dirty="0">
              <a:solidFill>
                <a:srgbClr val="A0006E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9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23CC909-EF0E-3D33-9556-8712091AE5BF}"/>
              </a:ext>
            </a:extLst>
          </p:cNvPr>
          <p:cNvSpPr/>
          <p:nvPr/>
        </p:nvSpPr>
        <p:spPr>
          <a:xfrm>
            <a:off x="0" y="0"/>
            <a:ext cx="12192000" cy="4244009"/>
          </a:xfrm>
          <a:prstGeom prst="rect">
            <a:avLst/>
          </a:prstGeom>
          <a:solidFill>
            <a:srgbClr val="A0006E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99C90A-7438-D42F-C502-A4D57BC72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376228"/>
            <a:ext cx="10939670" cy="365125"/>
          </a:xfrm>
        </p:spPr>
        <p:txBody>
          <a:bodyPr/>
          <a:lstStyle/>
          <a:p>
            <a:r>
              <a:rPr lang="en-US" dirty="0">
                <a:solidFill>
                  <a:srgbClr val="A0006E"/>
                </a:solidFill>
              </a:rPr>
              <a:t>Sheila </a:t>
            </a:r>
            <a:r>
              <a:rPr lang="en-US" dirty="0" err="1">
                <a:solidFill>
                  <a:srgbClr val="A0006E"/>
                </a:solidFill>
              </a:rPr>
              <a:t>Corrall</a:t>
            </a:r>
            <a:r>
              <a:rPr lang="en-US" dirty="0">
                <a:solidFill>
                  <a:srgbClr val="A0006E"/>
                </a:solidFill>
              </a:rPr>
              <a:t>. </a:t>
            </a:r>
            <a:r>
              <a:rPr lang="en-US" i="0" dirty="0">
                <a:solidFill>
                  <a:srgbClr val="A0006E"/>
                </a:solidFill>
                <a:effectLst/>
              </a:rPr>
              <a:t>The Social Future of Academic Libraries: New Perspectives on Communities, Networks, and Engagement</a:t>
            </a:r>
          </a:p>
          <a:p>
            <a:endParaRPr lang="en-US" dirty="0">
              <a:solidFill>
                <a:srgbClr val="A0006E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76B996-1D2E-B8F6-24DB-6565B694B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E9C92-4C66-6A07-E7C6-B910C59DC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61" y="402522"/>
            <a:ext cx="9571382" cy="564562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E15611A-C023-3512-89EC-6B021F4D7879}"/>
              </a:ext>
            </a:extLst>
          </p:cNvPr>
          <p:cNvSpPr/>
          <p:nvPr/>
        </p:nvSpPr>
        <p:spPr>
          <a:xfrm>
            <a:off x="2723322" y="1893452"/>
            <a:ext cx="1709529" cy="1669774"/>
          </a:xfrm>
          <a:prstGeom prst="rect">
            <a:avLst/>
          </a:prstGeom>
          <a:solidFill>
            <a:srgbClr val="A00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2F3A81-AF35-93C7-5AD8-5DC98899D1A8}"/>
              </a:ext>
            </a:extLst>
          </p:cNvPr>
          <p:cNvSpPr/>
          <p:nvPr/>
        </p:nvSpPr>
        <p:spPr>
          <a:xfrm>
            <a:off x="4482548" y="1620078"/>
            <a:ext cx="1421295" cy="2703444"/>
          </a:xfrm>
          <a:prstGeom prst="rect">
            <a:avLst/>
          </a:prstGeom>
          <a:solidFill>
            <a:srgbClr val="A00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F22DCE-B89C-C6B4-FCA9-D8A261F44F35}"/>
              </a:ext>
            </a:extLst>
          </p:cNvPr>
          <p:cNvSpPr/>
          <p:nvPr/>
        </p:nvSpPr>
        <p:spPr>
          <a:xfrm>
            <a:off x="5953540" y="1620078"/>
            <a:ext cx="1540564" cy="2703444"/>
          </a:xfrm>
          <a:prstGeom prst="rect">
            <a:avLst/>
          </a:prstGeom>
          <a:solidFill>
            <a:srgbClr val="A00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06FF06-CD0B-9A98-7EB8-CDC34D230079}"/>
              </a:ext>
            </a:extLst>
          </p:cNvPr>
          <p:cNvSpPr/>
          <p:nvPr/>
        </p:nvSpPr>
        <p:spPr>
          <a:xfrm>
            <a:off x="7586871" y="1620078"/>
            <a:ext cx="1924877" cy="2703444"/>
          </a:xfrm>
          <a:prstGeom prst="rect">
            <a:avLst/>
          </a:prstGeom>
          <a:solidFill>
            <a:srgbClr val="A00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DD6410-F818-474F-EB82-FF4276612DCA}"/>
              </a:ext>
            </a:extLst>
          </p:cNvPr>
          <p:cNvSpPr/>
          <p:nvPr/>
        </p:nvSpPr>
        <p:spPr>
          <a:xfrm>
            <a:off x="9746974" y="1058565"/>
            <a:ext cx="1709529" cy="1669774"/>
          </a:xfrm>
          <a:prstGeom prst="rect">
            <a:avLst/>
          </a:prstGeom>
          <a:solidFill>
            <a:srgbClr val="A0006E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A0006E"/>
                </a:solidFill>
              </a:rPr>
              <a:t>Alumni services?</a:t>
            </a:r>
          </a:p>
        </p:txBody>
      </p:sp>
      <p:sp>
        <p:nvSpPr>
          <p:cNvPr id="12" name="Straight Connector 11">
            <a:extLst>
              <a:ext uri="{FF2B5EF4-FFF2-40B4-BE49-F238E27FC236}">
                <a16:creationId xmlns:a16="http://schemas.microsoft.com/office/drawing/2014/main" id="{D54E1A5E-971D-D987-29A7-26BCA0C637E5}"/>
              </a:ext>
            </a:extLst>
          </p:cNvPr>
          <p:cNvSpPr/>
          <p:nvPr/>
        </p:nvSpPr>
        <p:spPr>
          <a:xfrm>
            <a:off x="5349748" y="5812160"/>
            <a:ext cx="1915756" cy="12170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74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643078-44F8-6785-22E3-7A449A553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BF4E60-46C8-A14B-13FF-238F9A3E2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4C213B-F561-0670-8FF7-38F662218139}"/>
              </a:ext>
            </a:extLst>
          </p:cNvPr>
          <p:cNvSpPr txBox="1"/>
          <p:nvPr/>
        </p:nvSpPr>
        <p:spPr>
          <a:xfrm>
            <a:off x="616368" y="473926"/>
            <a:ext cx="4301177" cy="65248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/>
              <a:t>Lifewide</a:t>
            </a:r>
            <a:endParaRPr lang="en-US" sz="2800" b="1" dirty="0"/>
          </a:p>
          <a:p>
            <a:r>
              <a:rPr lang="en-US" sz="2800" dirty="0">
                <a:solidFill>
                  <a:srgbClr val="A0006E"/>
                </a:solidFill>
              </a:rPr>
              <a:t>Belonging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Skills  </a:t>
            </a:r>
          </a:p>
          <a:p>
            <a:r>
              <a:rPr lang="en-US" sz="2800" dirty="0">
                <a:solidFill>
                  <a:srgbClr val="A0006E"/>
                </a:solidFill>
              </a:rPr>
              <a:t>Career info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Social space</a:t>
            </a:r>
          </a:p>
          <a:p>
            <a:r>
              <a:rPr lang="en-US" sz="2800" dirty="0">
                <a:solidFill>
                  <a:srgbClr val="A0006E"/>
                </a:solidFill>
              </a:rPr>
              <a:t>Alone space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Specialist expertise</a:t>
            </a:r>
          </a:p>
          <a:p>
            <a:r>
              <a:rPr lang="en-US" sz="2800" dirty="0">
                <a:solidFill>
                  <a:srgbClr val="A0006E"/>
                </a:solidFill>
              </a:rPr>
              <a:t>Exhibitions &amp; events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Specialist equipment</a:t>
            </a:r>
          </a:p>
          <a:p>
            <a:r>
              <a:rPr lang="en-US" sz="2800" dirty="0">
                <a:solidFill>
                  <a:srgbClr val="A0006E"/>
                </a:solidFill>
              </a:rPr>
              <a:t>Leisure reading</a:t>
            </a:r>
          </a:p>
          <a:p>
            <a:endParaRPr lang="en-US" sz="2800" dirty="0">
              <a:solidFill>
                <a:srgbClr val="A0006E"/>
              </a:solidFill>
            </a:endParaRPr>
          </a:p>
          <a:p>
            <a:r>
              <a:rPr lang="en-US" sz="2800" dirty="0">
                <a:solidFill>
                  <a:srgbClr val="A0006E"/>
                </a:solidFill>
              </a:rPr>
              <a:t>Critical research (and </a:t>
            </a:r>
            <a:br>
              <a:rPr lang="en-US" sz="2800" dirty="0">
                <a:solidFill>
                  <a:srgbClr val="A0006E"/>
                </a:solidFill>
              </a:rPr>
            </a:br>
            <a:r>
              <a:rPr lang="en-US" sz="2800" dirty="0">
                <a:solidFill>
                  <a:srgbClr val="A0006E"/>
                </a:solidFill>
              </a:rPr>
              <a:t>computational) literacy</a:t>
            </a:r>
          </a:p>
          <a:p>
            <a:endParaRPr lang="en-US" dirty="0">
              <a:solidFill>
                <a:srgbClr val="A0006E"/>
              </a:solidFill>
            </a:endParaRPr>
          </a:p>
          <a:p>
            <a:endParaRPr lang="en-US" dirty="0">
              <a:solidFill>
                <a:srgbClr val="A0006E"/>
              </a:solidFill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1F3CCC-1183-1658-13F8-6C0AA41127FA}"/>
              </a:ext>
            </a:extLst>
          </p:cNvPr>
          <p:cNvSpPr txBox="1"/>
          <p:nvPr/>
        </p:nvSpPr>
        <p:spPr>
          <a:xfrm>
            <a:off x="5364999" y="3429000"/>
            <a:ext cx="4264309" cy="3662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Relational</a:t>
            </a:r>
          </a:p>
          <a:p>
            <a:r>
              <a:rPr lang="en-US" sz="2800" dirty="0">
                <a:solidFill>
                  <a:srgbClr val="A0006E"/>
                </a:solidFill>
              </a:rPr>
              <a:t>Teaching and learning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Student services</a:t>
            </a:r>
          </a:p>
          <a:p>
            <a:r>
              <a:rPr lang="en-US" sz="2800" dirty="0">
                <a:solidFill>
                  <a:srgbClr val="A0006E"/>
                </a:solidFill>
              </a:rPr>
              <a:t>Students union</a:t>
            </a:r>
          </a:p>
          <a:p>
            <a:r>
              <a:rPr lang="en-US" sz="2800" dirty="0">
                <a:solidFill>
                  <a:srgbClr val="A0006E"/>
                </a:solidFill>
              </a:rPr>
              <a:t>Writing </a:t>
            </a:r>
            <a:r>
              <a:rPr lang="en-US" sz="2800" dirty="0" err="1">
                <a:solidFill>
                  <a:srgbClr val="A0006E"/>
                </a:solidFill>
              </a:rPr>
              <a:t>centre</a:t>
            </a:r>
            <a:endParaRPr lang="en-US" sz="2800" dirty="0">
              <a:solidFill>
                <a:srgbClr val="A0006E"/>
              </a:solidFill>
            </a:endParaRPr>
          </a:p>
          <a:p>
            <a:r>
              <a:rPr lang="en-US" sz="2800" dirty="0">
                <a:solidFill>
                  <a:srgbClr val="A0006E"/>
                </a:solidFill>
              </a:rPr>
              <a:t>Bookstore</a:t>
            </a:r>
          </a:p>
          <a:p>
            <a:r>
              <a:rPr lang="en-US" sz="2800" dirty="0">
                <a:solidFill>
                  <a:srgbClr val="A0006E"/>
                </a:solidFill>
              </a:rPr>
              <a:t>Learning management </a:t>
            </a:r>
          </a:p>
          <a:p>
            <a:endParaRPr lang="en-US" dirty="0">
              <a:solidFill>
                <a:srgbClr val="A0006E"/>
              </a:solidFill>
            </a:endParaRPr>
          </a:p>
          <a:p>
            <a:endParaRPr lang="en-US" dirty="0"/>
          </a:p>
        </p:txBody>
      </p:sp>
      <p:pic>
        <p:nvPicPr>
          <p:cNvPr id="5" name="Picture 2" descr="No photo description available.">
            <a:extLst>
              <a:ext uri="{FF2B5EF4-FFF2-40B4-BE49-F238E27FC236}">
                <a16:creationId xmlns:a16="http://schemas.microsoft.com/office/drawing/2014/main" id="{9A7AC9A8-035D-7EF2-21DD-27519EF55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126" y="267674"/>
            <a:ext cx="5806503" cy="282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523E639-B22F-2ED8-B0BC-54CE3573B8DE}"/>
              </a:ext>
            </a:extLst>
          </p:cNvPr>
          <p:cNvSpPr txBox="1"/>
          <p:nvPr/>
        </p:nvSpPr>
        <p:spPr>
          <a:xfrm>
            <a:off x="7790419" y="3156570"/>
            <a:ext cx="36777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A0006E"/>
                </a:solidFill>
                <a:latin typeface="NaN Holo Mono Blond" panose="02010309060101010106" pitchFamily="50" charset="0"/>
              </a:rPr>
              <a:t>Energy pods in Maynooth UL</a:t>
            </a:r>
          </a:p>
        </p:txBody>
      </p:sp>
    </p:spTree>
    <p:extLst>
      <p:ext uri="{BB962C8B-B14F-4D97-AF65-F5344CB8AC3E}">
        <p14:creationId xmlns:p14="http://schemas.microsoft.com/office/powerpoint/2010/main" val="3164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08D0607-7397-AFB5-36A5-368035BED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77" y="-27432"/>
            <a:ext cx="12292553" cy="8691704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F7BAF35-CC44-6507-FB2B-8721225A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BF5118-560B-B307-C9E3-6DD0A8B61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15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464BEB-F652-31C9-FE57-C7FE501C162E}"/>
              </a:ext>
            </a:extLst>
          </p:cNvPr>
          <p:cNvSpPr txBox="1"/>
          <p:nvPr/>
        </p:nvSpPr>
        <p:spPr>
          <a:xfrm>
            <a:off x="264593" y="2538391"/>
            <a:ext cx="4206240" cy="4401205"/>
          </a:xfrm>
          <a:prstGeom prst="rect">
            <a:avLst/>
          </a:prstGeom>
          <a:solidFill>
            <a:srgbClr val="C71585"/>
          </a:solidFill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Unique materials with special stories, meanings </a:t>
            </a:r>
          </a:p>
          <a:p>
            <a:endParaRPr lang="en-US" sz="2800" dirty="0">
              <a:solidFill>
                <a:schemeClr val="bg1"/>
              </a:solidFill>
              <a:latin typeface="Lucette V0.3 Medium" panose="00000600000000000000" pitchFamily="50" charset="0"/>
              <a:ea typeface="Monoid" panose="020B0509040000020004" pitchFamily="49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Contextualised</a:t>
            </a:r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*</a:t>
            </a: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Narrative building * </a:t>
            </a: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Story telling * Sensemaking *</a:t>
            </a:r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780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A126F0-2322-19B8-CE5A-DE06134DB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4DF37B-7100-F671-DAB7-5A250272F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69" y="928559"/>
            <a:ext cx="10935262" cy="500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75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1BFB1A-B814-AB01-DA08-639262468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E97125-863D-9B03-D2D4-7569A29E8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0B7A85-E008-7C1B-3418-5D8E74754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853" y="396291"/>
            <a:ext cx="5983615" cy="14639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F42F65-FEC3-701D-9F7B-C418059FFE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853" y="2145726"/>
            <a:ext cx="6023723" cy="39642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88479F-45C7-CE95-404B-4B29EDA855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4942" y="396291"/>
            <a:ext cx="5247686" cy="571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8365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8D1994-D386-BE62-4826-558577728D85}"/>
              </a:ext>
            </a:extLst>
          </p:cNvPr>
          <p:cNvSpPr/>
          <p:nvPr/>
        </p:nvSpPr>
        <p:spPr>
          <a:xfrm>
            <a:off x="0" y="3339548"/>
            <a:ext cx="12192000" cy="3518452"/>
          </a:xfrm>
          <a:prstGeom prst="rect">
            <a:avLst/>
          </a:prstGeom>
          <a:solidFill>
            <a:srgbClr val="A0006E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72EE4F0-B54B-31EC-0282-3320A332D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A0006E"/>
                </a:solidFill>
              </a:rPr>
              <a:t>Thanks to Keith Webster for this picture.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4E4046-33B3-F0DC-52F2-AFFD63AF3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18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519228B-55FC-A3A2-995B-859EDF4B8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991" y="357188"/>
            <a:ext cx="9541979" cy="523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539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91F22C7-0460-F169-EFFF-F314DF7E923E}"/>
              </a:ext>
            </a:extLst>
          </p:cNvPr>
          <p:cNvSpPr txBox="1"/>
          <p:nvPr/>
        </p:nvSpPr>
        <p:spPr>
          <a:xfrm>
            <a:off x="853391" y="263731"/>
            <a:ext cx="402225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5B6474"/>
                </a:solidFill>
                <a:latin typeface="Lucette V0.3 Medium"/>
              </a:rPr>
              <a:t>Relational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Office of research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Expertise profiles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Compliance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Analytics</a:t>
            </a:r>
          </a:p>
          <a:p>
            <a:pPr lvl="1"/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Ranking/bibliometrics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Provost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CIO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Communications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Faculty</a:t>
            </a:r>
            <a:endParaRPr lang="en-US" sz="2000" dirty="0">
              <a:solidFill>
                <a:srgbClr val="A0006E"/>
              </a:solidFill>
              <a:latin typeface="Lucette V0.3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3DDF78-A8F1-F492-E2D1-ABBA5D7E19C3}"/>
              </a:ext>
            </a:extLst>
          </p:cNvPr>
          <p:cNvSpPr txBox="1"/>
          <p:nvPr/>
        </p:nvSpPr>
        <p:spPr>
          <a:xfrm>
            <a:off x="7380068" y="5103436"/>
            <a:ext cx="37561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5B6474"/>
                </a:solidFill>
                <a:latin typeface="Lucette V0.3 Medium"/>
              </a:rPr>
              <a:t>Social interoperability</a:t>
            </a:r>
          </a:p>
          <a:p>
            <a:endParaRPr lang="en-US" dirty="0">
              <a:solidFill>
                <a:srgbClr val="A0006E"/>
              </a:solidFill>
              <a:latin typeface="Lucette V0.3 Medium"/>
            </a:endParaRPr>
          </a:p>
          <a:p>
            <a:endParaRPr lang="en-US" dirty="0">
              <a:solidFill>
                <a:srgbClr val="5B6474"/>
              </a:solidFill>
              <a:latin typeface="Lucette V0.3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638917-B114-A6ED-1C51-5C2249E2CC89}"/>
              </a:ext>
            </a:extLst>
          </p:cNvPr>
          <p:cNvSpPr txBox="1"/>
          <p:nvPr/>
        </p:nvSpPr>
        <p:spPr>
          <a:xfrm>
            <a:off x="267097" y="4347885"/>
            <a:ext cx="533511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5B6474"/>
                </a:solidFill>
                <a:latin typeface="Lucette V0.3 Medium"/>
              </a:rPr>
              <a:t>Life cycle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Manage inputs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Manage outputs (data, preprints, )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Workflow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Expertise and promotion</a:t>
            </a:r>
          </a:p>
          <a:p>
            <a:r>
              <a:rPr lang="en-US" sz="2400" dirty="0">
                <a:solidFill>
                  <a:srgbClr val="A0006E"/>
                </a:solidFill>
                <a:latin typeface="Lucette V0.3 Medium"/>
              </a:rPr>
              <a:t>Bibliometrics and reputation</a:t>
            </a:r>
          </a:p>
          <a:p>
            <a:endParaRPr lang="en-US" dirty="0">
              <a:solidFill>
                <a:srgbClr val="5B6474"/>
              </a:solidFill>
              <a:latin typeface="Lucette V0.3 Medium"/>
            </a:endParaRPr>
          </a:p>
          <a:p>
            <a:endParaRPr lang="en-US" dirty="0">
              <a:solidFill>
                <a:srgbClr val="A0006E"/>
              </a:solidFill>
              <a:latin typeface="Lucette V0.3 Medium"/>
            </a:endParaRPr>
          </a:p>
          <a:p>
            <a:endParaRPr lang="en-US" dirty="0">
              <a:solidFill>
                <a:srgbClr val="5B6474"/>
              </a:solidFill>
              <a:latin typeface="Lucette V0.3 Medium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066E74-25B4-569E-9E1D-12FEABCDE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4739" y="445473"/>
            <a:ext cx="5743870" cy="4305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21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DD07D1-D5A6-32DB-9F51-1561CFC81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9933E0-0B1F-5B9A-8542-8A935FC0E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796" y="861010"/>
            <a:ext cx="9281321" cy="5482789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DBE77AC2-C7E0-626B-F8C2-4E7B10C0FA2F}"/>
              </a:ext>
            </a:extLst>
          </p:cNvPr>
          <p:cNvSpPr/>
          <p:nvPr/>
        </p:nvSpPr>
        <p:spPr>
          <a:xfrm>
            <a:off x="5904747" y="5180288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3F3812B-ECA7-F6D7-AD4B-A700E58B0863}"/>
              </a:ext>
            </a:extLst>
          </p:cNvPr>
          <p:cNvSpPr/>
          <p:nvPr/>
        </p:nvSpPr>
        <p:spPr>
          <a:xfrm>
            <a:off x="5419951" y="2344161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3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64227E3-46B0-8FA8-5120-33AD3E3B9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B63978-C484-594B-4BDD-6C24A4C37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20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4532F3-9235-C172-C562-416FAD224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15" y="342900"/>
            <a:ext cx="8229598" cy="61721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4D4CC48-3261-DDDE-95AD-5482F6C23499}"/>
              </a:ext>
            </a:extLst>
          </p:cNvPr>
          <p:cNvSpPr txBox="1"/>
          <p:nvPr/>
        </p:nvSpPr>
        <p:spPr>
          <a:xfrm>
            <a:off x="8987882" y="342900"/>
            <a:ext cx="2663283" cy="48320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A0006E"/>
                </a:solidFill>
              </a:rPr>
              <a:t>Relationships</a:t>
            </a:r>
          </a:p>
          <a:p>
            <a:r>
              <a:rPr lang="en-US" sz="2800" dirty="0">
                <a:solidFill>
                  <a:srgbClr val="A0006E"/>
                </a:solidFill>
              </a:rPr>
              <a:t>Boundaries</a:t>
            </a:r>
          </a:p>
          <a:p>
            <a:r>
              <a:rPr lang="en-US" sz="2800" dirty="0">
                <a:solidFill>
                  <a:srgbClr val="A0006E"/>
                </a:solidFill>
              </a:rPr>
              <a:t>Whose job?</a:t>
            </a:r>
          </a:p>
          <a:p>
            <a:endParaRPr lang="en-US" sz="2800" dirty="0">
              <a:solidFill>
                <a:srgbClr val="A0006E"/>
              </a:solidFill>
            </a:endParaRPr>
          </a:p>
          <a:p>
            <a:r>
              <a:rPr lang="en-US" sz="2800" dirty="0">
                <a:solidFill>
                  <a:srgbClr val="A0006E"/>
                </a:solidFill>
              </a:rPr>
              <a:t>Soft skills</a:t>
            </a:r>
          </a:p>
          <a:p>
            <a:endParaRPr lang="en-US" sz="2800" dirty="0">
              <a:solidFill>
                <a:srgbClr val="A0006E"/>
              </a:solidFill>
            </a:endParaRPr>
          </a:p>
          <a:p>
            <a:r>
              <a:rPr lang="en-US" sz="2800" dirty="0">
                <a:solidFill>
                  <a:srgbClr val="A0006E"/>
                </a:solidFill>
              </a:rPr>
              <a:t>Priorities</a:t>
            </a:r>
          </a:p>
          <a:p>
            <a:endParaRPr lang="en-US" sz="2800" dirty="0">
              <a:solidFill>
                <a:srgbClr val="A0006E"/>
              </a:solidFill>
            </a:endParaRPr>
          </a:p>
          <a:p>
            <a:endParaRPr lang="en-US" sz="2800" dirty="0">
              <a:solidFill>
                <a:srgbClr val="A0006E"/>
              </a:solidFill>
            </a:endParaRPr>
          </a:p>
          <a:p>
            <a:r>
              <a:rPr lang="en-US" sz="2800" dirty="0">
                <a:solidFill>
                  <a:srgbClr val="A0006E"/>
                </a:solidFill>
              </a:rPr>
              <a:t>Embedded</a:t>
            </a:r>
          </a:p>
          <a:p>
            <a:r>
              <a:rPr lang="en-US" sz="2800" dirty="0">
                <a:solidFill>
                  <a:srgbClr val="A0006E"/>
                </a:solidFill>
              </a:rPr>
              <a:t>Liaison</a:t>
            </a:r>
            <a:endParaRPr lang="en-US" dirty="0">
              <a:solidFill>
                <a:srgbClr val="A000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186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E26117B-39CB-49EF-44EC-1BA52997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relational turn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976C19-1C54-DC90-2BC1-D8C3AF28D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293D1D-4A55-C272-EF0C-A41DFD82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F4F94B-BB2B-C600-3F69-4832C0911364}"/>
              </a:ext>
            </a:extLst>
          </p:cNvPr>
          <p:cNvSpPr txBox="1"/>
          <p:nvPr/>
        </p:nvSpPr>
        <p:spPr>
          <a:xfrm>
            <a:off x="838200" y="2306488"/>
            <a:ext cx="3191257" cy="304698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Library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strategic emphasis takes cue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from 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institutional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goals.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7749C7-48EE-559B-CFEA-FE39CC9DA1A1}"/>
              </a:ext>
            </a:extLst>
          </p:cNvPr>
          <p:cNvSpPr txBox="1"/>
          <p:nvPr/>
        </p:nvSpPr>
        <p:spPr>
          <a:xfrm>
            <a:off x="4403579" y="2316815"/>
            <a:ext cx="3191257" cy="304698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‘Goodness’ is a measure of institutional fit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(Harvard is not at the top of an evolutionary tree.)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E2930-C134-434D-4DA1-FFFA559147F0}"/>
              </a:ext>
            </a:extLst>
          </p:cNvPr>
          <p:cNvSpPr txBox="1"/>
          <p:nvPr/>
        </p:nvSpPr>
        <p:spPr>
          <a:xfrm>
            <a:off x="8029253" y="2340944"/>
            <a:ext cx="3191257" cy="304698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Importance of alignment 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Co-creation, collaboration,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Negotiation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1750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A157-0ED3-F5F9-6295-81EAEFA406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Lucette V0.3 Bold" panose="00000800000000000000" pitchFamily="50" charset="0"/>
              </a:rPr>
              <a:t>Part two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9559C1-E5BF-8FD0-CA32-F88AD473F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03904"/>
            <a:ext cx="9144000" cy="1453896"/>
          </a:xfrm>
        </p:spPr>
        <p:txBody>
          <a:bodyPr/>
          <a:lstStyle/>
          <a:p>
            <a:r>
              <a:rPr lang="en-US" b="1" dirty="0">
                <a:solidFill>
                  <a:srgbClr val="687385"/>
                </a:solidFill>
              </a:rPr>
              <a:t>The relational library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B53C4-598A-E0B9-7CBB-BC05F41AA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1000" y="6354907"/>
            <a:ext cx="5521036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71585"/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t>AMICAL 2023 ⁙ Al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C71585"/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t>Akhawayn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C71585"/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t> University ⁙ Lorcan Dempsey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333A6E-1163-416B-E785-CE3CE04F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04E195-53F4-42F9-A096-452A5DF13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C71585"/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C71585"/>
              </a:solidFill>
              <a:effectLst/>
              <a:uLnTx/>
              <a:uFillTx/>
              <a:latin typeface="NaN Holo Mono Blond" panose="02010309060101010106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5021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57FAA-83B1-EDE4-F951-A63143704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1640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/>
              <a:t>Then – </a:t>
            </a:r>
            <a:br>
              <a:rPr lang="en-US" sz="3200" dirty="0"/>
            </a:br>
            <a:r>
              <a:rPr lang="en-US" sz="3200" dirty="0"/>
              <a:t>the collections based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83CCE9-87C8-23A5-CFBA-CBA4138EB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23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8AD0B4-C415-744E-F766-19DF1DC872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151" y="0"/>
            <a:ext cx="5150901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ADE837-3DC8-7FBD-F3C4-17C0FA4C9B56}"/>
              </a:ext>
            </a:extLst>
          </p:cNvPr>
          <p:cNvSpPr txBox="1"/>
          <p:nvPr/>
        </p:nvSpPr>
        <p:spPr>
          <a:xfrm>
            <a:off x="705500" y="2163293"/>
            <a:ext cx="610362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+mj-lt"/>
              </a:rPr>
              <a:t>Role and value of library well understood.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Tremendous social capital – central to workflow. </a:t>
            </a:r>
          </a:p>
          <a:p>
            <a:endParaRPr lang="en-US" sz="2800" dirty="0">
              <a:latin typeface="+mj-lt"/>
            </a:endParaRPr>
          </a:p>
          <a:p>
            <a:r>
              <a:rPr lang="en-US" sz="2800" dirty="0">
                <a:latin typeface="+mj-lt"/>
              </a:rPr>
              <a:t>Value, role, story .. </a:t>
            </a:r>
          </a:p>
          <a:p>
            <a:endParaRPr lang="en-US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6520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6D41BCD-A198-3A3B-6111-7579C4C3BF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571" y="601071"/>
            <a:ext cx="10225567" cy="57518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CF33C8-A055-C4CC-1369-4716504FD3CB}"/>
              </a:ext>
            </a:extLst>
          </p:cNvPr>
          <p:cNvSpPr txBox="1"/>
          <p:nvPr/>
        </p:nvSpPr>
        <p:spPr>
          <a:xfrm>
            <a:off x="6096000" y="6438972"/>
            <a:ext cx="53687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rgbClr val="A0006E"/>
                </a:solidFill>
                <a:latin typeface="NaN Holo Mono" panose="02010509060101010106" pitchFamily="50" charset="0"/>
              </a:rPr>
              <a:t>Courtesy of Microsoft’s AI-driven designer</a:t>
            </a:r>
          </a:p>
        </p:txBody>
      </p:sp>
    </p:spTree>
    <p:extLst>
      <p:ext uri="{BB962C8B-B14F-4D97-AF65-F5344CB8AC3E}">
        <p14:creationId xmlns:p14="http://schemas.microsoft.com/office/powerpoint/2010/main" val="398639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E15813-B910-A498-A671-0F3A95FFE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F01A88-BD4B-1C18-1752-E56690204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25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E5DC7A-79E7-6D27-6D35-2A921713ADD4}"/>
              </a:ext>
            </a:extLst>
          </p:cNvPr>
          <p:cNvSpPr txBox="1"/>
          <p:nvPr/>
        </p:nvSpPr>
        <p:spPr>
          <a:xfrm>
            <a:off x="195049" y="189658"/>
            <a:ext cx="3529458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687385"/>
                </a:solidFill>
              </a:rPr>
              <a:t>Digital, network,</a:t>
            </a:r>
            <a:br>
              <a:rPr lang="en-US" sz="3200" b="1" dirty="0">
                <a:solidFill>
                  <a:srgbClr val="687385"/>
                </a:solidFill>
              </a:rPr>
            </a:br>
            <a:r>
              <a:rPr lang="en-US" sz="3200" b="1" dirty="0">
                <a:solidFill>
                  <a:srgbClr val="687385"/>
                </a:solidFill>
              </a:rPr>
              <a:t>computational, AI</a:t>
            </a:r>
          </a:p>
          <a:p>
            <a:endParaRPr lang="en-US" b="1" dirty="0">
              <a:solidFill>
                <a:srgbClr val="687385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r>
              <a:rPr lang="en-US" sz="2400" dirty="0">
                <a:solidFill>
                  <a:srgbClr val="A0006E"/>
                </a:solidFill>
              </a:rPr>
              <a:t>Build new social capital </a:t>
            </a:r>
          </a:p>
          <a:p>
            <a:endParaRPr lang="en-US" sz="2400" dirty="0">
              <a:solidFill>
                <a:srgbClr val="A0006E"/>
              </a:solidFill>
            </a:endParaRPr>
          </a:p>
          <a:p>
            <a:r>
              <a:rPr lang="en-US" sz="2400" dirty="0">
                <a:solidFill>
                  <a:srgbClr val="A0006E"/>
                </a:solidFill>
              </a:rPr>
              <a:t>Building and collection not as central.</a:t>
            </a:r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42CDB6-31B6-F4C3-909B-AF6BBA5BD309}"/>
              </a:ext>
            </a:extLst>
          </p:cNvPr>
          <p:cNvSpPr txBox="1"/>
          <p:nvPr/>
        </p:nvSpPr>
        <p:spPr>
          <a:xfrm>
            <a:off x="5564459" y="136525"/>
            <a:ext cx="6205653" cy="809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87385"/>
                </a:solidFill>
              </a:rPr>
              <a:t>Library collection **one** part of resource rich environment</a:t>
            </a:r>
          </a:p>
          <a:p>
            <a:endParaRPr lang="en-US" sz="2400" b="1" dirty="0">
              <a:solidFill>
                <a:srgbClr val="687385"/>
              </a:solidFill>
            </a:endParaRPr>
          </a:p>
          <a:p>
            <a:r>
              <a:rPr lang="en-US" sz="2400" b="1" dirty="0">
                <a:solidFill>
                  <a:srgbClr val="687385"/>
                </a:solidFill>
              </a:rPr>
              <a:t>Researchers and learners used to build workflow around library. Now library has to be in student and researcher (work)flow. </a:t>
            </a:r>
            <a:endParaRPr lang="en-US" sz="2400" b="1" dirty="0">
              <a:solidFill>
                <a:srgbClr val="A0006E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endParaRPr lang="en-US" sz="2400" b="1" dirty="0">
              <a:solidFill>
                <a:srgbClr val="687385"/>
              </a:solidFill>
            </a:endParaRPr>
          </a:p>
          <a:p>
            <a:r>
              <a:rPr lang="en-US" sz="2400" b="1" dirty="0">
                <a:solidFill>
                  <a:srgbClr val="687385"/>
                </a:solidFill>
              </a:rPr>
              <a:t>Workflows ‘</a:t>
            </a:r>
            <a:r>
              <a:rPr lang="en-US" sz="2400" b="1" dirty="0" err="1">
                <a:solidFill>
                  <a:srgbClr val="687385"/>
                </a:solidFill>
              </a:rPr>
              <a:t>informationalised</a:t>
            </a:r>
            <a:r>
              <a:rPr lang="en-US" sz="2400" b="1" dirty="0">
                <a:solidFill>
                  <a:srgbClr val="687385"/>
                </a:solidFill>
              </a:rPr>
              <a:t>’ – consume and create digital materials </a:t>
            </a:r>
          </a:p>
          <a:p>
            <a:endParaRPr lang="en-US" sz="2000" b="1" dirty="0">
              <a:solidFill>
                <a:srgbClr val="687385"/>
              </a:solidFill>
            </a:endParaRPr>
          </a:p>
          <a:p>
            <a:pPr lvl="1"/>
            <a:r>
              <a:rPr lang="en-US" b="1" dirty="0">
                <a:solidFill>
                  <a:srgbClr val="A0006E"/>
                </a:solidFill>
              </a:rPr>
              <a:t>OER		Research data</a:t>
            </a:r>
          </a:p>
          <a:p>
            <a:pPr lvl="1"/>
            <a:r>
              <a:rPr lang="en-US" b="1" dirty="0">
                <a:solidFill>
                  <a:srgbClr val="A0006E"/>
                </a:solidFill>
              </a:rPr>
              <a:t>Preprints	                References</a:t>
            </a:r>
          </a:p>
          <a:p>
            <a:pPr lvl="1"/>
            <a:r>
              <a:rPr lang="en-US" b="1" dirty="0">
                <a:solidFill>
                  <a:srgbClr val="A0006E"/>
                </a:solidFill>
              </a:rPr>
              <a:t>Lab books</a:t>
            </a:r>
          </a:p>
          <a:p>
            <a:pPr lvl="1"/>
            <a:r>
              <a:rPr lang="en-US" b="1" dirty="0">
                <a:solidFill>
                  <a:srgbClr val="A0006E"/>
                </a:solidFill>
              </a:rPr>
              <a:t>E-Portfolios</a:t>
            </a:r>
          </a:p>
          <a:p>
            <a:endParaRPr lang="en-US" sz="2000" b="1" dirty="0">
              <a:solidFill>
                <a:srgbClr val="687385"/>
              </a:solidFill>
            </a:endParaRPr>
          </a:p>
          <a:p>
            <a:r>
              <a:rPr lang="en-US" sz="2400" b="1" dirty="0">
                <a:solidFill>
                  <a:srgbClr val="687385"/>
                </a:solidFill>
              </a:rPr>
              <a:t>Support needed throughout the life cycle</a:t>
            </a:r>
            <a:endParaRPr lang="en-US" sz="2800" b="1" dirty="0">
              <a:solidFill>
                <a:srgbClr val="687385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endParaRPr lang="en-US" sz="2400" b="1" dirty="0">
              <a:solidFill>
                <a:srgbClr val="A0006E"/>
              </a:solidFill>
            </a:endParaRPr>
          </a:p>
          <a:p>
            <a:endParaRPr lang="en-US" sz="2400" dirty="0">
              <a:solidFill>
                <a:srgbClr val="A0006E"/>
              </a:solidFill>
            </a:endParaRPr>
          </a:p>
          <a:p>
            <a:endParaRPr lang="en-US" sz="2400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964E7C-93BA-0F6F-3B40-B7300AD184DF}"/>
              </a:ext>
            </a:extLst>
          </p:cNvPr>
          <p:cNvCxnSpPr>
            <a:cxnSpLocks/>
          </p:cNvCxnSpPr>
          <p:nvPr/>
        </p:nvCxnSpPr>
        <p:spPr>
          <a:xfrm>
            <a:off x="317712" y="3055434"/>
            <a:ext cx="2202463" cy="0"/>
          </a:xfrm>
          <a:prstGeom prst="line">
            <a:avLst/>
          </a:prstGeom>
          <a:ln w="28575">
            <a:solidFill>
              <a:srgbClr val="A000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6747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A2B32DEA-F2DB-6E19-CB08-B4CAAA750B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619" y="294635"/>
            <a:ext cx="4650114" cy="619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83822D-4298-8F3B-AD68-DD0B3CEA7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26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E97933-02F3-D5D1-4689-3221971BA21A}"/>
              </a:ext>
            </a:extLst>
          </p:cNvPr>
          <p:cNvSpPr txBox="1"/>
          <p:nvPr/>
        </p:nvSpPr>
        <p:spPr>
          <a:xfrm>
            <a:off x="6517302" y="983675"/>
            <a:ext cx="3191257" cy="5139869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+mj-lt"/>
              </a:rPr>
              <a:t>Library strategy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A **</a:t>
            </a:r>
            <a:r>
              <a:rPr lang="en-US" sz="2400" b="1" dirty="0">
                <a:solidFill>
                  <a:schemeClr val="bg1"/>
                </a:solidFill>
                <a:latin typeface="Lucette V0.3" panose="00000500000000000000" pitchFamily="50" charset="0"/>
              </a:rPr>
              <a:t>story**</a:t>
            </a:r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about value, identity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and workflow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for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" panose="00000500000000000000" pitchFamily="50" charset="0"/>
              </a:rPr>
              <a:t>stakeholders. 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+mj-lt"/>
              </a:rPr>
              <a:t>Elevator pitch?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F0E3E6D-F31A-E981-6E0A-C92F59C548B4}"/>
              </a:ext>
            </a:extLst>
          </p:cNvPr>
          <p:cNvCxnSpPr/>
          <p:nvPr/>
        </p:nvCxnSpPr>
        <p:spPr>
          <a:xfrm>
            <a:off x="7594286" y="2404548"/>
            <a:ext cx="31912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7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11A01F-289D-5393-622D-FA83A3AC2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82957" y="6389378"/>
            <a:ext cx="4114800" cy="365125"/>
          </a:xfrm>
        </p:spPr>
        <p:txBody>
          <a:bodyPr/>
          <a:lstStyle/>
          <a:p>
            <a:r>
              <a:rPr lang="en-US" sz="1600" dirty="0">
                <a:solidFill>
                  <a:srgbClr val="A0006E"/>
                </a:solidFill>
              </a:rPr>
              <a:t>Stories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1DA79C-0E2E-2940-0283-CAE63A3AA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50F4DF3-61EF-DE5B-17EA-EAC718FB1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66695"/>
            <a:ext cx="12313183" cy="70608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F19C41-E35E-8474-8098-E7E1F38CE5F0}"/>
              </a:ext>
            </a:extLst>
          </p:cNvPr>
          <p:cNvSpPr txBox="1"/>
          <p:nvPr/>
        </p:nvSpPr>
        <p:spPr>
          <a:xfrm>
            <a:off x="5352585" y="5558883"/>
            <a:ext cx="5795176" cy="369332"/>
          </a:xfrm>
          <a:prstGeom prst="rect">
            <a:avLst/>
          </a:prstGeom>
          <a:solidFill>
            <a:srgbClr val="A0006E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Note: need more storytelling on library websites?</a:t>
            </a:r>
          </a:p>
        </p:txBody>
      </p:sp>
    </p:spTree>
    <p:extLst>
      <p:ext uri="{BB962C8B-B14F-4D97-AF65-F5344CB8AC3E}">
        <p14:creationId xmlns:p14="http://schemas.microsoft.com/office/powerpoint/2010/main" val="267606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11A01F-289D-5393-622D-FA83A3AC2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82957" y="6389378"/>
            <a:ext cx="4114800" cy="365125"/>
          </a:xfrm>
        </p:spPr>
        <p:txBody>
          <a:bodyPr/>
          <a:lstStyle/>
          <a:p>
            <a:r>
              <a:rPr lang="en-US" sz="1600" dirty="0">
                <a:solidFill>
                  <a:srgbClr val="A0006E"/>
                </a:solidFill>
              </a:rPr>
              <a:t>Stories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1DA79C-0E2E-2940-0283-CAE63A3AA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50F4DF3-61EF-DE5B-17EA-EAC718FB1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66695"/>
            <a:ext cx="12313183" cy="70608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662874-0CA8-D5F9-F4B5-E72EB2B493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7686" y="468284"/>
            <a:ext cx="4568909" cy="56062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C4BE6F-3CB8-5162-B0EE-1B478D67D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0552" y="468284"/>
            <a:ext cx="4593108" cy="5606294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E9F43386-A31B-92A3-260A-03704F48F1AC}"/>
              </a:ext>
            </a:extLst>
          </p:cNvPr>
          <p:cNvSpPr/>
          <p:nvPr/>
        </p:nvSpPr>
        <p:spPr>
          <a:xfrm>
            <a:off x="8918825" y="4550903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F90974A-FCAA-F178-B86D-60C41ED948E3}"/>
              </a:ext>
            </a:extLst>
          </p:cNvPr>
          <p:cNvSpPr/>
          <p:nvPr/>
        </p:nvSpPr>
        <p:spPr>
          <a:xfrm>
            <a:off x="9110078" y="4091099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88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AD0D02D-49C6-C3AC-1CAA-E4708BC0BD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444" b="-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C964E55-17B4-C487-4A5E-07077F2816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756" y="1877568"/>
            <a:ext cx="9516244" cy="2422316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711A8EC-E7DF-FA37-9593-230EE488A638}"/>
              </a:ext>
            </a:extLst>
          </p:cNvPr>
          <p:cNvSpPr/>
          <p:nvPr/>
        </p:nvSpPr>
        <p:spPr>
          <a:xfrm>
            <a:off x="3333778" y="3731010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56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EE5661-E2CF-0B5C-7979-70657BD78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665" y="190233"/>
            <a:ext cx="6002110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dirty="0">
                <a:latin typeface="+mj-lt"/>
                <a:ea typeface="+mj-ea"/>
              </a:rPr>
              <a:t>Acknowledgements </a:t>
            </a:r>
            <a:br>
              <a:rPr lang="en-US" sz="4000" dirty="0">
                <a:latin typeface="+mj-lt"/>
                <a:ea typeface="+mj-ea"/>
              </a:rPr>
            </a:br>
            <a:endParaRPr lang="en-US" sz="4000" dirty="0">
              <a:latin typeface="+mj-lt"/>
              <a:ea typeface="+mj-ea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10047-DBDA-1BAD-F327-6FFEA064A6FA}"/>
              </a:ext>
            </a:extLst>
          </p:cNvPr>
          <p:cNvSpPr txBox="1"/>
          <p:nvPr/>
        </p:nvSpPr>
        <p:spPr>
          <a:xfrm>
            <a:off x="730742" y="2315858"/>
            <a:ext cx="5157100" cy="2060996"/>
          </a:xfrm>
          <a:prstGeom prst="rect">
            <a:avLst/>
          </a:prstGeom>
          <a:solidFill>
            <a:srgbClr val="A0006E"/>
          </a:solidFill>
          <a:ln>
            <a:solidFill>
              <a:srgbClr val="A0006E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Constance Malpas, OCLC, provided the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university charts based on work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by OCLC Research.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0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Thanks to Constance and OCLC for this.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13CFEE-D199-F55A-1354-5530C0F56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95473" y="6356350"/>
            <a:ext cx="3811437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defRPr/>
            </a:pPr>
            <a:endParaRPr lang="en-US" sz="1200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9781783304714: The Social Future of Academic Libraries: New Perspectives on Communities, Networks, and Engagement">
            <a:extLst>
              <a:ext uri="{FF2B5EF4-FFF2-40B4-BE49-F238E27FC236}">
                <a16:creationId xmlns:a16="http://schemas.microsoft.com/office/drawing/2014/main" id="{D778E0EA-B610-8C7F-21EF-FEE1AD8DB3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" r="1" b="8551"/>
          <a:stretch/>
        </p:blipFill>
        <p:spPr bwMode="auto">
          <a:xfrm>
            <a:off x="7199440" y="10"/>
            <a:ext cx="4992560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E79195-C2D2-0296-5F61-25D14E7B3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604E195-53F4-42F9-A096-452A5DF13ACE}" type="slidenum">
              <a:rPr lang="en-US">
                <a:solidFill>
                  <a:srgbClr val="FFFFFF"/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3</a:t>
            </a:fld>
            <a:endParaRPr lang="en-US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FE757A-8E0E-E9FC-296B-40FCEC76E6CC}"/>
              </a:ext>
            </a:extLst>
          </p:cNvPr>
          <p:cNvSpPr txBox="1"/>
          <p:nvPr/>
        </p:nvSpPr>
        <p:spPr>
          <a:xfrm>
            <a:off x="2199104" y="5581439"/>
            <a:ext cx="5157100" cy="867661"/>
          </a:xfrm>
          <a:prstGeom prst="rect">
            <a:avLst/>
          </a:prstGeom>
          <a:solidFill>
            <a:srgbClr val="A0006E"/>
          </a:solidFill>
          <a:ln>
            <a:solidFill>
              <a:srgbClr val="A0006E"/>
            </a:solidFill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A recently published and important contribution. Extended my perspectives. </a:t>
            </a:r>
          </a:p>
        </p:txBody>
      </p:sp>
    </p:spTree>
    <p:extLst>
      <p:ext uri="{BB962C8B-B14F-4D97-AF65-F5344CB8AC3E}">
        <p14:creationId xmlns:p14="http://schemas.microsoft.com/office/powerpoint/2010/main" val="2139664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AD0D02D-49C6-C3AC-1CAA-E4708BC0BD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ass/>
                    </a14:imgEffect>
                  </a14:imgLayer>
                </a14:imgProps>
              </a:ext>
            </a:extLst>
          </a:blip>
          <a:srcRect r="12444" b="-1"/>
          <a:stretch/>
        </p:blipFill>
        <p:spPr>
          <a:xfrm>
            <a:off x="20" y="-22"/>
            <a:ext cx="12191977" cy="685802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509B515D-56F2-5752-FA3F-E91A818BF819}"/>
              </a:ext>
            </a:extLst>
          </p:cNvPr>
          <p:cNvGrpSpPr/>
          <p:nvPr/>
        </p:nvGrpSpPr>
        <p:grpSpPr>
          <a:xfrm>
            <a:off x="847166" y="2361917"/>
            <a:ext cx="10888332" cy="1085360"/>
            <a:chOff x="847166" y="2361917"/>
            <a:chExt cx="10888332" cy="10853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FD0DAD1-1234-125E-A818-14FF48D51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7166" y="2361917"/>
              <a:ext cx="2831372" cy="108536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E2A4AA5D-A9F9-D91C-9913-737B690BD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64974" y="2361917"/>
              <a:ext cx="2284969" cy="1085360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3EB0064-9E6F-9BE9-D098-D897C5C2077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36379" y="2361917"/>
              <a:ext cx="2437300" cy="108536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DD8CD5F-A225-8D9D-6B29-338960EA9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260116" y="2361917"/>
              <a:ext cx="2475382" cy="108536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D71A0D3C-98BB-B75A-25D0-21E1C13800F1}"/>
              </a:ext>
            </a:extLst>
          </p:cNvPr>
          <p:cNvSpPr txBox="1"/>
          <p:nvPr/>
        </p:nvSpPr>
        <p:spPr>
          <a:xfrm>
            <a:off x="4338536" y="290554"/>
            <a:ext cx="7853464" cy="1477328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A0006E"/>
                </a:solidFill>
                <a:effectLst/>
                <a:latin typeface="+mj-lt"/>
              </a:rPr>
              <a:t>Support</a:t>
            </a:r>
          </a:p>
          <a:p>
            <a:endParaRPr lang="en-US" b="1" dirty="0">
              <a:solidFill>
                <a:srgbClr val="A0006E"/>
              </a:solidFill>
              <a:latin typeface="+mj-lt"/>
            </a:endParaRPr>
          </a:p>
          <a:p>
            <a:r>
              <a:rPr lang="en-US" b="1" i="0" dirty="0">
                <a:solidFill>
                  <a:srgbClr val="A0006E"/>
                </a:solidFill>
                <a:effectLst/>
                <a:latin typeface="+mj-lt"/>
              </a:rPr>
              <a:t>The Library offers expertise and innovative services that respond to the evolving needs of students, faculty and researchers.</a:t>
            </a:r>
            <a:endParaRPr lang="en-US" b="1" dirty="0">
              <a:solidFill>
                <a:srgbClr val="A0006E"/>
              </a:solidFill>
              <a:latin typeface="+mj-lt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507428C-CC80-8EE6-6F5F-694FA3044EC2}"/>
              </a:ext>
            </a:extLst>
          </p:cNvPr>
          <p:cNvSpPr/>
          <p:nvPr/>
        </p:nvSpPr>
        <p:spPr>
          <a:xfrm>
            <a:off x="7154696" y="1090468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59FF2E3-B090-BC23-8131-D0C39EC06F54}"/>
              </a:ext>
            </a:extLst>
          </p:cNvPr>
          <p:cNvSpPr/>
          <p:nvPr/>
        </p:nvSpPr>
        <p:spPr>
          <a:xfrm>
            <a:off x="5332558" y="236191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5DD14C8-ECCF-AB90-CA88-7ECC7BADE64C}"/>
              </a:ext>
            </a:extLst>
          </p:cNvPr>
          <p:cNvSpPr/>
          <p:nvPr/>
        </p:nvSpPr>
        <p:spPr>
          <a:xfrm>
            <a:off x="2913154" y="2331151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D9B5E9F-5A04-A0AD-4BA6-298AA5C58966}"/>
              </a:ext>
            </a:extLst>
          </p:cNvPr>
          <p:cNvSpPr/>
          <p:nvPr/>
        </p:nvSpPr>
        <p:spPr>
          <a:xfrm>
            <a:off x="5403677" y="1456228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F110AFF2-70FF-0136-A066-0DB6BC6B4179}"/>
              </a:ext>
            </a:extLst>
          </p:cNvPr>
          <p:cNvSpPr/>
          <p:nvPr/>
        </p:nvSpPr>
        <p:spPr>
          <a:xfrm>
            <a:off x="8566607" y="1090468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A0BB437-7755-F808-9D09-F810FB3F6C9F}"/>
              </a:ext>
            </a:extLst>
          </p:cNvPr>
          <p:cNvSpPr/>
          <p:nvPr/>
        </p:nvSpPr>
        <p:spPr>
          <a:xfrm>
            <a:off x="11189839" y="114213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CFE75DA-629E-2BDF-19FE-0A523274FFEE}"/>
              </a:ext>
            </a:extLst>
          </p:cNvPr>
          <p:cNvSpPr/>
          <p:nvPr/>
        </p:nvSpPr>
        <p:spPr>
          <a:xfrm>
            <a:off x="7563776" y="254479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6EFB940-4C57-73BC-3E65-A2FD0CD92F55}"/>
              </a:ext>
            </a:extLst>
          </p:cNvPr>
          <p:cNvSpPr/>
          <p:nvPr/>
        </p:nvSpPr>
        <p:spPr>
          <a:xfrm>
            <a:off x="2864885" y="272171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55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57FAA-83B1-EDE4-F951-A63143704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16405"/>
            <a:ext cx="5248523" cy="1325563"/>
          </a:xfrm>
        </p:spPr>
        <p:txBody>
          <a:bodyPr>
            <a:normAutofit/>
          </a:bodyPr>
          <a:lstStyle/>
          <a:p>
            <a:r>
              <a:rPr lang="en-US" sz="2800" dirty="0"/>
              <a:t>Then – </a:t>
            </a:r>
            <a:br>
              <a:rPr lang="en-US" sz="2800" dirty="0"/>
            </a:br>
            <a:r>
              <a:rPr lang="en-US" sz="2800" dirty="0"/>
              <a:t>the collections based library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83CCE9-87C8-23A5-CFBA-CBA4138EB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31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7DAD5-48A2-5EF3-55A2-5BD4955F8D81}"/>
              </a:ext>
            </a:extLst>
          </p:cNvPr>
          <p:cNvSpPr txBox="1"/>
          <p:nvPr/>
        </p:nvSpPr>
        <p:spPr>
          <a:xfrm>
            <a:off x="645990" y="2086983"/>
            <a:ext cx="4502480" cy="4585871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sz="1600" b="1" dirty="0">
                <a:solidFill>
                  <a:schemeClr val="accent1"/>
                </a:solidFill>
              </a:rPr>
              <a:t>Optimize fixed capacities …..</a:t>
            </a:r>
          </a:p>
          <a:p>
            <a:endParaRPr lang="en-US" sz="1600" b="1" dirty="0">
              <a:solidFill>
                <a:schemeClr val="accent1"/>
              </a:solidFill>
            </a:endParaRPr>
          </a:p>
          <a:p>
            <a:endParaRPr lang="en-US" sz="1600" dirty="0"/>
          </a:p>
          <a:p>
            <a:r>
              <a:rPr lang="en-US" sz="1600" dirty="0"/>
              <a:t>Space – </a:t>
            </a:r>
            <a:r>
              <a:rPr lang="en-US" sz="1600" dirty="0">
                <a:solidFill>
                  <a:schemeClr val="accent1"/>
                </a:solidFill>
              </a:rPr>
              <a:t>configured around collections</a:t>
            </a:r>
          </a:p>
          <a:p>
            <a:endParaRPr lang="en-US" sz="1600" dirty="0"/>
          </a:p>
          <a:p>
            <a:r>
              <a:rPr lang="en-US" sz="1600" dirty="0"/>
              <a:t>Collections – passive </a:t>
            </a:r>
            <a:r>
              <a:rPr lang="en-US" sz="1600" dirty="0">
                <a:solidFill>
                  <a:schemeClr val="accent1"/>
                </a:solidFill>
              </a:rPr>
              <a:t>core of service and identity</a:t>
            </a:r>
          </a:p>
          <a:p>
            <a:r>
              <a:rPr lang="en-US" sz="1600" dirty="0"/>
              <a:t> </a:t>
            </a:r>
          </a:p>
          <a:p>
            <a:r>
              <a:rPr lang="en-US" sz="1600" dirty="0"/>
              <a:t>Expertise (cataloging, reference, access, IT, instruction) – </a:t>
            </a:r>
            <a:r>
              <a:rPr lang="en-US" sz="1600" dirty="0">
                <a:solidFill>
                  <a:schemeClr val="accent1"/>
                </a:solidFill>
              </a:rPr>
              <a:t>organizational stability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Org chart – </a:t>
            </a:r>
            <a:r>
              <a:rPr lang="en-US" sz="1600" dirty="0">
                <a:solidFill>
                  <a:schemeClr val="accent1"/>
                </a:solidFill>
              </a:rPr>
              <a:t>well understood; most libraries same or similar</a:t>
            </a:r>
          </a:p>
          <a:p>
            <a:endParaRPr lang="en-US" sz="1600" dirty="0"/>
          </a:p>
          <a:p>
            <a:r>
              <a:rPr lang="en-US" sz="1600" dirty="0"/>
              <a:t>Systems – </a:t>
            </a:r>
            <a:r>
              <a:rPr lang="en-US" sz="1600" dirty="0">
                <a:solidFill>
                  <a:schemeClr val="accent1"/>
                </a:solidFill>
              </a:rPr>
              <a:t>manage the collection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ADE837-3DC8-7FBD-F3C4-17C0FA4C9B56}"/>
              </a:ext>
            </a:extLst>
          </p:cNvPr>
          <p:cNvSpPr txBox="1"/>
          <p:nvPr/>
        </p:nvSpPr>
        <p:spPr>
          <a:xfrm>
            <a:off x="645990" y="1414456"/>
            <a:ext cx="6103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Value and role of library well understood</a:t>
            </a:r>
          </a:p>
          <a:p>
            <a:endParaRPr lang="en-US" sz="2400" b="1" dirty="0">
              <a:latin typeface="+mj-lt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10D6DDD-5B26-5C47-A842-49CE1A0F061A}"/>
              </a:ext>
            </a:extLst>
          </p:cNvPr>
          <p:cNvSpPr txBox="1">
            <a:spLocks/>
          </p:cNvSpPr>
          <p:nvPr/>
        </p:nvSpPr>
        <p:spPr>
          <a:xfrm>
            <a:off x="6632035" y="-89609"/>
            <a:ext cx="52485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Lucette V0.3 Bold" panose="00000800000000000000" pitchFamily="50" charset="0"/>
                <a:ea typeface="Biblio Sign" pitchFamily="2" charset="0"/>
                <a:cs typeface="+mj-cs"/>
              </a:defRPr>
            </a:lvl1pPr>
          </a:lstStyle>
          <a:p>
            <a:r>
              <a:rPr lang="en-US" sz="2800" dirty="0"/>
              <a:t>Emerging – </a:t>
            </a:r>
            <a:br>
              <a:rPr lang="en-US" sz="2800" dirty="0"/>
            </a:br>
            <a:r>
              <a:rPr lang="en-US" sz="2800" dirty="0"/>
              <a:t>the relational library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222714-64D8-7EF6-A2C0-1BD3A2559E27}"/>
              </a:ext>
            </a:extLst>
          </p:cNvPr>
          <p:cNvSpPr txBox="1"/>
          <p:nvPr/>
        </p:nvSpPr>
        <p:spPr>
          <a:xfrm>
            <a:off x="6632035" y="2166278"/>
            <a:ext cx="5483765" cy="5078313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square" rtlCol="0">
            <a:spAutoFit/>
          </a:bodyPr>
          <a:lstStyle/>
          <a:p>
            <a:endParaRPr lang="en-US" b="1" dirty="0"/>
          </a:p>
          <a:p>
            <a:r>
              <a:rPr lang="en-US" sz="1600" b="1" dirty="0">
                <a:solidFill>
                  <a:schemeClr val="accent1"/>
                </a:solidFill>
              </a:rPr>
              <a:t>Mobilize capacities around evolving goals</a:t>
            </a:r>
          </a:p>
          <a:p>
            <a:endParaRPr lang="en-US" sz="1600" dirty="0"/>
          </a:p>
          <a:p>
            <a:r>
              <a:rPr lang="en-US" sz="1600" dirty="0"/>
              <a:t>Space – </a:t>
            </a:r>
            <a:r>
              <a:rPr lang="en-US" sz="1600" dirty="0">
                <a:solidFill>
                  <a:schemeClr val="accent1"/>
                </a:solidFill>
              </a:rPr>
              <a:t>configured around experiences</a:t>
            </a:r>
          </a:p>
          <a:p>
            <a:endParaRPr lang="en-US" sz="1600" dirty="0"/>
          </a:p>
          <a:p>
            <a:r>
              <a:rPr lang="en-US" sz="1600" dirty="0"/>
              <a:t>Collections – Mobilized in workflows</a:t>
            </a:r>
            <a:r>
              <a:rPr lang="en-US" sz="1600" dirty="0">
                <a:solidFill>
                  <a:schemeClr val="accent1"/>
                </a:solidFill>
              </a:rPr>
              <a:t>. Facilitated, Inside out, distinctive</a:t>
            </a:r>
          </a:p>
          <a:p>
            <a:r>
              <a:rPr lang="en-US" sz="1600" dirty="0"/>
              <a:t> </a:t>
            </a:r>
          </a:p>
          <a:p>
            <a:r>
              <a:rPr lang="en-US" sz="1600" dirty="0"/>
              <a:t>Expertise (</a:t>
            </a:r>
            <a:r>
              <a:rPr lang="en-US" sz="1600" dirty="0">
                <a:solidFill>
                  <a:srgbClr val="A0006E"/>
                </a:solidFill>
              </a:rPr>
              <a:t>mix of domain and relational – core expertise, social skills, </a:t>
            </a:r>
            <a:r>
              <a:rPr lang="en-US" sz="1600" dirty="0" err="1">
                <a:solidFill>
                  <a:srgbClr val="A0006E"/>
                </a:solidFill>
              </a:rPr>
              <a:t>research&amp;pedagogy</a:t>
            </a:r>
            <a:r>
              <a:rPr lang="en-US" sz="1600" dirty="0"/>
              <a:t>) – </a:t>
            </a:r>
            <a:r>
              <a:rPr lang="en-US" sz="1600" dirty="0">
                <a:solidFill>
                  <a:schemeClr val="accent1"/>
                </a:solidFill>
              </a:rPr>
              <a:t>organizational evolution</a:t>
            </a:r>
          </a:p>
          <a:p>
            <a:endParaRPr lang="en-US" sz="1600" dirty="0"/>
          </a:p>
          <a:p>
            <a:r>
              <a:rPr lang="en-US" sz="1600" dirty="0"/>
              <a:t>Org chart – </a:t>
            </a:r>
            <a:r>
              <a:rPr lang="en-US" sz="1600" dirty="0">
                <a:solidFill>
                  <a:schemeClr val="accent1"/>
                </a:solidFill>
              </a:rPr>
              <a:t>variations but often arranged around research, learning and .. </a:t>
            </a:r>
          </a:p>
          <a:p>
            <a:endParaRPr lang="en-US" sz="1600" dirty="0"/>
          </a:p>
          <a:p>
            <a:r>
              <a:rPr lang="en-US" sz="1600" dirty="0"/>
              <a:t>Systems – </a:t>
            </a:r>
            <a:r>
              <a:rPr lang="en-US" sz="1600" dirty="0">
                <a:solidFill>
                  <a:schemeClr val="accent1"/>
                </a:solidFill>
              </a:rPr>
              <a:t>manage the whole library and its relationships. The LMS a part of the picture. </a:t>
            </a:r>
          </a:p>
          <a:p>
            <a:r>
              <a:rPr lang="en-US" sz="1600" dirty="0">
                <a:solidFill>
                  <a:schemeClr val="accent1"/>
                </a:solidFill>
              </a:rPr>
              <a:t>Repositories, </a:t>
            </a:r>
            <a:r>
              <a:rPr lang="en-US" sz="1600" dirty="0" err="1">
                <a:solidFill>
                  <a:schemeClr val="accent1"/>
                </a:solidFill>
              </a:rPr>
              <a:t>libguides</a:t>
            </a:r>
            <a:r>
              <a:rPr lang="en-US" sz="1600" dirty="0">
                <a:solidFill>
                  <a:schemeClr val="accent1"/>
                </a:solidFill>
              </a:rPr>
              <a:t>, </a:t>
            </a:r>
            <a:r>
              <a:rPr lang="en-US" sz="1600" dirty="0" err="1">
                <a:solidFill>
                  <a:schemeClr val="accent1"/>
                </a:solidFill>
              </a:rPr>
              <a:t>research&amp;learning</a:t>
            </a:r>
            <a:r>
              <a:rPr lang="en-US" sz="1600" dirty="0">
                <a:solidFill>
                  <a:schemeClr val="accent1"/>
                </a:solidFill>
              </a:rPr>
              <a:t> workflow, …..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2E9CA0C-B497-CBBF-E973-F7A733D308A3}"/>
              </a:ext>
            </a:extLst>
          </p:cNvPr>
          <p:cNvSpPr txBox="1"/>
          <p:nvPr/>
        </p:nvSpPr>
        <p:spPr>
          <a:xfrm>
            <a:off x="6622704" y="1414455"/>
            <a:ext cx="6103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+mj-lt"/>
              </a:rPr>
              <a:t>Value and role of library </a:t>
            </a:r>
            <a:br>
              <a:rPr lang="en-US" sz="2400" b="1" dirty="0">
                <a:latin typeface="+mj-lt"/>
              </a:rPr>
            </a:br>
            <a:r>
              <a:rPr lang="en-US" sz="2400" b="1" dirty="0">
                <a:latin typeface="+mj-lt"/>
              </a:rPr>
              <a:t>an ongoing negotiation</a:t>
            </a:r>
          </a:p>
          <a:p>
            <a:endParaRPr lang="en-US" sz="2400" b="1" dirty="0">
              <a:latin typeface="+mj-lt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3E848F2-0E0F-82EA-46EF-EDD3255A74D2}"/>
              </a:ext>
            </a:extLst>
          </p:cNvPr>
          <p:cNvCxnSpPr>
            <a:cxnSpLocks/>
          </p:cNvCxnSpPr>
          <p:nvPr/>
        </p:nvCxnSpPr>
        <p:spPr>
          <a:xfrm>
            <a:off x="288206" y="2305641"/>
            <a:ext cx="1146981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1B4535B-B35F-8C0A-F091-8DFB4A8B3AA9}"/>
              </a:ext>
            </a:extLst>
          </p:cNvPr>
          <p:cNvCxnSpPr>
            <a:cxnSpLocks/>
          </p:cNvCxnSpPr>
          <p:nvPr/>
        </p:nvCxnSpPr>
        <p:spPr>
          <a:xfrm flipV="1">
            <a:off x="288206" y="2971583"/>
            <a:ext cx="11469810" cy="41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10AEAC5-63C2-899C-36EB-3BF228B12D93}"/>
              </a:ext>
            </a:extLst>
          </p:cNvPr>
          <p:cNvCxnSpPr>
            <a:cxnSpLocks/>
          </p:cNvCxnSpPr>
          <p:nvPr/>
        </p:nvCxnSpPr>
        <p:spPr>
          <a:xfrm flipV="1">
            <a:off x="288206" y="3428618"/>
            <a:ext cx="11469810" cy="540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1C5B629-FD2D-E205-2CC5-14AE9EA8C171}"/>
              </a:ext>
            </a:extLst>
          </p:cNvPr>
          <p:cNvCxnSpPr>
            <a:cxnSpLocks/>
          </p:cNvCxnSpPr>
          <p:nvPr/>
        </p:nvCxnSpPr>
        <p:spPr>
          <a:xfrm flipV="1">
            <a:off x="286606" y="4058800"/>
            <a:ext cx="11469810" cy="89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92B8836-3126-F15D-4F7B-4A7D69BF706E}"/>
              </a:ext>
            </a:extLst>
          </p:cNvPr>
          <p:cNvCxnSpPr>
            <a:cxnSpLocks/>
          </p:cNvCxnSpPr>
          <p:nvPr/>
        </p:nvCxnSpPr>
        <p:spPr>
          <a:xfrm flipV="1">
            <a:off x="288206" y="4928988"/>
            <a:ext cx="11469810" cy="89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71E8A77-665C-575A-6560-047F04228433}"/>
              </a:ext>
            </a:extLst>
          </p:cNvPr>
          <p:cNvCxnSpPr>
            <a:cxnSpLocks/>
          </p:cNvCxnSpPr>
          <p:nvPr/>
        </p:nvCxnSpPr>
        <p:spPr>
          <a:xfrm flipV="1">
            <a:off x="286606" y="5799176"/>
            <a:ext cx="11469810" cy="89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45F6D0FD-D130-06C2-A472-03081F3E1350}"/>
              </a:ext>
            </a:extLst>
          </p:cNvPr>
          <p:cNvSpPr/>
          <p:nvPr/>
        </p:nvSpPr>
        <p:spPr>
          <a:xfrm>
            <a:off x="5831858" y="1576714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3DA7463-22B8-BD2F-8253-BFC4F9342F9F}"/>
              </a:ext>
            </a:extLst>
          </p:cNvPr>
          <p:cNvSpPr/>
          <p:nvPr/>
        </p:nvSpPr>
        <p:spPr>
          <a:xfrm>
            <a:off x="5831857" y="4323604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FC9BE359-CAA0-5677-03DA-1D9183837F42}"/>
              </a:ext>
            </a:extLst>
          </p:cNvPr>
          <p:cNvSpPr/>
          <p:nvPr/>
        </p:nvSpPr>
        <p:spPr>
          <a:xfrm>
            <a:off x="5831858" y="5132166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E1485BB-BCF6-77BA-CC97-377B08C1A6D1}"/>
              </a:ext>
            </a:extLst>
          </p:cNvPr>
          <p:cNvSpPr/>
          <p:nvPr/>
        </p:nvSpPr>
        <p:spPr>
          <a:xfrm>
            <a:off x="5831858" y="5943618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A6F6B1ED-147E-1FA9-2E8A-45CA5196EA7D}"/>
              </a:ext>
            </a:extLst>
          </p:cNvPr>
          <p:cNvSpPr/>
          <p:nvPr/>
        </p:nvSpPr>
        <p:spPr>
          <a:xfrm>
            <a:off x="5831855" y="2533496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64CF63D-EBFF-BC3F-F13B-9367D267D1F1}"/>
              </a:ext>
            </a:extLst>
          </p:cNvPr>
          <p:cNvSpPr/>
          <p:nvPr/>
        </p:nvSpPr>
        <p:spPr>
          <a:xfrm>
            <a:off x="5831856" y="3550263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AB3EFCC2-80C9-37E7-6F61-FBE8725B56AE}"/>
              </a:ext>
            </a:extLst>
          </p:cNvPr>
          <p:cNvSpPr/>
          <p:nvPr/>
        </p:nvSpPr>
        <p:spPr>
          <a:xfrm>
            <a:off x="5831855" y="3020513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81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1F7F7-239D-D137-AF00-F4BD947F2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434" y="97211"/>
            <a:ext cx="7108910" cy="1325563"/>
          </a:xfrm>
        </p:spPr>
        <p:txBody>
          <a:bodyPr/>
          <a:lstStyle/>
          <a:p>
            <a:r>
              <a:rPr lang="en-US" dirty="0"/>
              <a:t>Collections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D0CB0A-2C6B-72B2-9BE6-20D14E51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A6933A-0CB9-8FE2-3709-73B67C37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166204" y="6356350"/>
            <a:ext cx="2743200" cy="365125"/>
          </a:xfrm>
        </p:spPr>
        <p:txBody>
          <a:bodyPr/>
          <a:lstStyle/>
          <a:p>
            <a:fld id="{D604E195-53F4-42F9-A096-452A5DF13ACE}" type="slidenum">
              <a:rPr lang="en-US" smtClean="0"/>
              <a:t>32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FF7A1A-1E93-C8E8-63C8-A3B6A6E919DE}"/>
              </a:ext>
            </a:extLst>
          </p:cNvPr>
          <p:cNvSpPr/>
          <p:nvPr/>
        </p:nvSpPr>
        <p:spPr>
          <a:xfrm>
            <a:off x="4244920" y="1789341"/>
            <a:ext cx="3460596" cy="1916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Facilitated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23127F-71F7-6E20-3F19-B4A6D594ECD4}"/>
              </a:ext>
            </a:extLst>
          </p:cNvPr>
          <p:cNvSpPr/>
          <p:nvPr/>
        </p:nvSpPr>
        <p:spPr>
          <a:xfrm>
            <a:off x="8214747" y="1789340"/>
            <a:ext cx="3488473" cy="1916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Inside</a:t>
            </a:r>
            <a:r>
              <a:rPr lang="en-US" sz="4000" b="1" dirty="0"/>
              <a:t> out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2FB77F-0120-BF62-238E-FE17417A1F99}"/>
              </a:ext>
            </a:extLst>
          </p:cNvPr>
          <p:cNvSpPr/>
          <p:nvPr/>
        </p:nvSpPr>
        <p:spPr>
          <a:xfrm>
            <a:off x="8214747" y="4439410"/>
            <a:ext cx="3488474" cy="1916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Open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CEAD24-2585-B1DA-462B-C6F19F32A647}"/>
              </a:ext>
            </a:extLst>
          </p:cNvPr>
          <p:cNvSpPr/>
          <p:nvPr/>
        </p:nvSpPr>
        <p:spPr>
          <a:xfrm>
            <a:off x="4244920" y="4439410"/>
            <a:ext cx="3488473" cy="1916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/>
              <a:t>Specialised</a:t>
            </a:r>
            <a:r>
              <a:rPr lang="en-US" sz="4000" dirty="0"/>
              <a:t>/</a:t>
            </a:r>
          </a:p>
          <a:p>
            <a:pPr algn="ctr"/>
            <a:r>
              <a:rPr lang="en-US" sz="4000" dirty="0"/>
              <a:t>Distinctive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9B4968-D58E-3030-E1A5-0C3946DEFE6E}"/>
              </a:ext>
            </a:extLst>
          </p:cNvPr>
          <p:cNvSpPr/>
          <p:nvPr/>
        </p:nvSpPr>
        <p:spPr>
          <a:xfrm>
            <a:off x="306659" y="323385"/>
            <a:ext cx="3718931" cy="5993781"/>
          </a:xfrm>
          <a:prstGeom prst="rect">
            <a:avLst/>
          </a:prstGeom>
          <a:solidFill>
            <a:srgbClr val="6873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Then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Just in case collection building 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Now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Actively mobilized within workflows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Purposeful alignment with learning and research objectives. </a:t>
            </a:r>
          </a:p>
        </p:txBody>
      </p:sp>
    </p:spTree>
    <p:extLst>
      <p:ext uri="{BB962C8B-B14F-4D97-AF65-F5344CB8AC3E}">
        <p14:creationId xmlns:p14="http://schemas.microsoft.com/office/powerpoint/2010/main" val="11131967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ular Callout 26"/>
          <p:cNvSpPr/>
          <p:nvPr/>
        </p:nvSpPr>
        <p:spPr>
          <a:xfrm>
            <a:off x="2876935" y="1171369"/>
            <a:ext cx="7000303" cy="1367153"/>
          </a:xfrm>
          <a:prstGeom prst="wedgeRectCallout">
            <a:avLst>
              <a:gd name="adj1" fmla="val 42017"/>
              <a:gd name="adj2" fmla="val 173181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‘external’ collection: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Pointing researchers at Google Scholar;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Including freely available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ebooks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 in the catalog;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Providing access to Open Access and Open Educational resources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Creating resource guides for web resources.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9D62FEC-BDB8-4EAA-BD4A-620F13345277}"/>
              </a:ext>
            </a:extLst>
          </p:cNvPr>
          <p:cNvCxnSpPr>
            <a:stCxn id="11" idx="3"/>
          </p:cNvCxnSpPr>
          <p:nvPr/>
        </p:nvCxnSpPr>
        <p:spPr>
          <a:xfrm flipV="1">
            <a:off x="4057722" y="3474009"/>
            <a:ext cx="6092502" cy="9991"/>
          </a:xfrm>
          <a:prstGeom prst="straightConnector1">
            <a:avLst/>
          </a:prstGeom>
          <a:ln w="57150">
            <a:solidFill>
              <a:srgbClr val="A0006E"/>
            </a:solidFill>
            <a:tailEnd type="triangle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979B2A7-917F-4EE6-BE28-313098761478}"/>
              </a:ext>
            </a:extLst>
          </p:cNvPr>
          <p:cNvSpPr txBox="1"/>
          <p:nvPr/>
        </p:nvSpPr>
        <p:spPr>
          <a:xfrm>
            <a:off x="10309553" y="3243176"/>
            <a:ext cx="105189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ette V0.3" panose="00000500000000000000" pitchFamily="50" charset="0"/>
              </a:rPr>
              <a:t>Collective</a:t>
            </a:r>
            <a:b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ette V0.3" panose="00000500000000000000" pitchFamily="50" charset="0"/>
              </a:rPr>
            </a:b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ucette V0.3" panose="00000500000000000000" pitchFamily="50" charset="0"/>
              </a:rPr>
              <a:t>collections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409637" y="4755776"/>
            <a:ext cx="0" cy="423841"/>
          </a:xfrm>
          <a:prstGeom prst="straightConnector1">
            <a:avLst/>
          </a:prstGeom>
          <a:ln w="38100">
            <a:solidFill>
              <a:srgbClr val="A0006E"/>
            </a:solidFill>
            <a:tailEnd type="triangle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9669420" y="4720908"/>
            <a:ext cx="0" cy="446809"/>
          </a:xfrm>
          <a:prstGeom prst="straightConnector1">
            <a:avLst/>
          </a:prstGeom>
          <a:ln w="38100">
            <a:solidFill>
              <a:srgbClr val="A0006E"/>
            </a:solidFill>
            <a:tailEnd type="triangle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endCxn id="6" idx="2"/>
          </p:cNvCxnSpPr>
          <p:nvPr/>
        </p:nvCxnSpPr>
        <p:spPr>
          <a:xfrm>
            <a:off x="2638237" y="4540801"/>
            <a:ext cx="6781800" cy="0"/>
          </a:xfrm>
          <a:prstGeom prst="line">
            <a:avLst/>
          </a:prstGeom>
          <a:ln w="76200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9420037" y="4312201"/>
            <a:ext cx="457200" cy="4572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ette V0.3" panose="00000500000000000000" pitchFamily="50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2181037" y="4312201"/>
            <a:ext cx="457200" cy="4572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ette V0.3" panose="00000500000000000000" pitchFamily="50" charset="0"/>
            </a:endParaRPr>
          </a:p>
        </p:txBody>
      </p:sp>
      <p:sp>
        <p:nvSpPr>
          <p:cNvPr id="8" name="Rectangular Callout 7"/>
          <p:cNvSpPr/>
          <p:nvPr/>
        </p:nvSpPr>
        <p:spPr>
          <a:xfrm>
            <a:off x="1758720" y="5241961"/>
            <a:ext cx="1981200" cy="1295400"/>
          </a:xfrm>
          <a:prstGeom prst="wedgeRectCallout">
            <a:avLst>
              <a:gd name="adj1" fmla="val -19784"/>
              <a:gd name="adj2" fmla="val 68850"/>
            </a:avLst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‘owned’ collection</a:t>
            </a:r>
          </a:p>
        </p:txBody>
      </p:sp>
      <p:sp>
        <p:nvSpPr>
          <p:cNvPr id="9" name="Rectangular Callout 8"/>
          <p:cNvSpPr/>
          <p:nvPr/>
        </p:nvSpPr>
        <p:spPr>
          <a:xfrm>
            <a:off x="8572348" y="5231571"/>
            <a:ext cx="1981200" cy="1295400"/>
          </a:xfrm>
          <a:prstGeom prst="wedgeRectCallout">
            <a:avLst>
              <a:gd name="adj1" fmla="val 19241"/>
              <a:gd name="adj2" fmla="val 64375"/>
            </a:avLst>
          </a:prstGeom>
          <a:solidFill>
            <a:schemeClr val="bg1"/>
          </a:solidFill>
          <a:ln w="38100">
            <a:solidFill>
              <a:schemeClr val="bg1">
                <a:lumMod val="6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‘facilitated’ collection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2876935" y="3039320"/>
            <a:ext cx="1463923" cy="914400"/>
          </a:xfrm>
          <a:prstGeom prst="wedgeRectCallout">
            <a:avLst>
              <a:gd name="adj1" fmla="val 4827"/>
              <a:gd name="adj2" fmla="val 100908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‘borrowed’ collection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76936" y="4540802"/>
            <a:ext cx="2590800" cy="646331"/>
          </a:xfrm>
          <a:prstGeom prst="rect">
            <a:avLst/>
          </a:prstGeom>
          <a:noFill/>
          <a:ln>
            <a:solidFill>
              <a:srgbClr val="A0006E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Lucette V0.3" panose="00000500000000000000" pitchFamily="50" charset="0"/>
              </a:rPr>
              <a:t>A collections spectrum</a:t>
            </a:r>
          </a:p>
        </p:txBody>
      </p:sp>
      <p:sp>
        <p:nvSpPr>
          <p:cNvPr id="21" name="Rectangular Callout 20"/>
          <p:cNvSpPr/>
          <p:nvPr/>
        </p:nvSpPr>
        <p:spPr>
          <a:xfrm>
            <a:off x="4500187" y="3039544"/>
            <a:ext cx="1412915" cy="800099"/>
          </a:xfrm>
          <a:prstGeom prst="wedgeRectCallout">
            <a:avLst>
              <a:gd name="adj1" fmla="val -23626"/>
              <a:gd name="adj2" fmla="val 117598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shared print collection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6140939" y="3039321"/>
            <a:ext cx="1412915" cy="800099"/>
          </a:xfrm>
          <a:prstGeom prst="wedgeRectCallout">
            <a:avLst>
              <a:gd name="adj1" fmla="val -33186"/>
              <a:gd name="adj2" fmla="val 117598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shared digital collection</a:t>
            </a:r>
          </a:p>
        </p:txBody>
      </p:sp>
      <p:sp>
        <p:nvSpPr>
          <p:cNvPr id="18" name="Rectangular Callout 17"/>
          <p:cNvSpPr/>
          <p:nvPr/>
        </p:nvSpPr>
        <p:spPr>
          <a:xfrm>
            <a:off x="7904053" y="3039320"/>
            <a:ext cx="1412915" cy="914400"/>
          </a:xfrm>
          <a:prstGeom prst="wedgeRectCallout">
            <a:avLst>
              <a:gd name="adj1" fmla="val -35008"/>
              <a:gd name="adj2" fmla="val 100558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Shared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</a:b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s</a:t>
            </a:r>
            <a:r>
              <a:rPr kumimoji="0" lang="en-US" sz="1600" b="0" i="0" u="none" strike="noStrike" kern="1200" cap="none" spc="0" normalizeH="0" baseline="0" noProof="0" err="1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cholarly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 outputs</a:t>
            </a:r>
          </a:p>
        </p:txBody>
      </p:sp>
      <p:sp>
        <p:nvSpPr>
          <p:cNvPr id="24" name="Rectangular Callout 23"/>
          <p:cNvSpPr/>
          <p:nvPr/>
        </p:nvSpPr>
        <p:spPr>
          <a:xfrm>
            <a:off x="4291635" y="5236312"/>
            <a:ext cx="1412915" cy="800099"/>
          </a:xfrm>
          <a:prstGeom prst="wedgeRectCallout">
            <a:avLst>
              <a:gd name="adj1" fmla="val -12851"/>
              <a:gd name="adj2" fmla="val -90790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‘licensed’ collection</a:t>
            </a:r>
          </a:p>
        </p:txBody>
      </p:sp>
      <p:sp>
        <p:nvSpPr>
          <p:cNvPr id="25" name="Rectangular Callout 24"/>
          <p:cNvSpPr/>
          <p:nvPr/>
        </p:nvSpPr>
        <p:spPr>
          <a:xfrm>
            <a:off x="6111518" y="5231571"/>
            <a:ext cx="1981200" cy="914400"/>
          </a:xfrm>
          <a:prstGeom prst="wedgeRectCallout">
            <a:avLst>
              <a:gd name="adj1" fmla="val -28389"/>
              <a:gd name="adj2" fmla="val -92624"/>
            </a:avLst>
          </a:prstGeom>
          <a:solidFill>
            <a:schemeClr val="bg1"/>
          </a:solidFill>
          <a:ln w="28575">
            <a:solidFill>
              <a:srgbClr val="A0006E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Lucette V0.3" panose="00000500000000000000" pitchFamily="50" charset="0"/>
              </a:rPr>
              <a:t>The ‘demand/data-driven’ collection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03452D-7C09-906D-16C8-EA698359A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7647"/>
            <a:ext cx="12192000" cy="914400"/>
          </a:xfrm>
        </p:spPr>
        <p:txBody>
          <a:bodyPr/>
          <a:lstStyle/>
          <a:p>
            <a:pPr algn="ctr"/>
            <a:r>
              <a:rPr lang="en-US" dirty="0">
                <a:latin typeface="Lucette V0.3 Bold" panose="00000800000000000000" pitchFamily="50" charset="0"/>
              </a:rPr>
              <a:t>The facilitated collection</a:t>
            </a:r>
          </a:p>
        </p:txBody>
      </p:sp>
    </p:spTree>
    <p:extLst>
      <p:ext uri="{BB962C8B-B14F-4D97-AF65-F5344CB8AC3E}">
        <p14:creationId xmlns:p14="http://schemas.microsoft.com/office/powerpoint/2010/main" val="1803636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0" grpId="0" animBg="1"/>
      <p:bldP spid="11" grpId="0" animBg="1"/>
      <p:bldP spid="21" grpId="0" animBg="1"/>
      <p:bldP spid="16" grpId="0" animBg="1"/>
      <p:bldP spid="18" grpId="0" animBg="1"/>
      <p:bldP spid="24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F00E8-6979-0057-20B4-1257AFF59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840" y="480925"/>
            <a:ext cx="6080760" cy="1325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687385"/>
                </a:solidFill>
                <a:latin typeface="Lucette V0.3 Bold" panose="00000800000000000000" pitchFamily="50" charset="0"/>
              </a:rPr>
              <a:t>Facilitated: engagement with student and faculty needs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D282F5-285E-96F5-B54F-78CF7B292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37692"/>
            <a:ext cx="2743200" cy="365125"/>
          </a:xfrm>
        </p:spPr>
        <p:txBody>
          <a:bodyPr/>
          <a:lstStyle/>
          <a:p>
            <a:fld id="{4F7E70BF-14BD-4F53-8FA1-5612A4902B51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BB9842-D60F-3DA8-8B88-C2F54636A0C8}"/>
              </a:ext>
            </a:extLst>
          </p:cNvPr>
          <p:cNvSpPr txBox="1"/>
          <p:nvPr/>
        </p:nvSpPr>
        <p:spPr>
          <a:xfrm>
            <a:off x="6730769" y="180053"/>
            <a:ext cx="4230879" cy="707886"/>
          </a:xfrm>
          <a:prstGeom prst="rect">
            <a:avLst/>
          </a:prstGeom>
          <a:solidFill>
            <a:srgbClr val="687385"/>
          </a:solidFill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Lucette V0.3 Bold" panose="00000800000000000000" pitchFamily="50" charset="0"/>
                <a:ea typeface="Monoid" panose="020B0509040000020004" pitchFamily="49" charset="0"/>
              </a:rPr>
              <a:t>Relational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797DC6-1295-B74D-B2AA-C80B8B98231E}"/>
              </a:ext>
            </a:extLst>
          </p:cNvPr>
          <p:cNvSpPr txBox="1"/>
          <p:nvPr/>
        </p:nvSpPr>
        <p:spPr>
          <a:xfrm>
            <a:off x="6730769" y="911220"/>
            <a:ext cx="4230879" cy="7417415"/>
          </a:xfrm>
          <a:prstGeom prst="rect">
            <a:avLst/>
          </a:prstGeom>
          <a:solidFill>
            <a:srgbClr val="A0006E"/>
          </a:solidFill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Network logic: </a:t>
            </a:r>
            <a:b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</a:br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a coordinated mix of local, collaborative and network resources are assembled around user needs.</a:t>
            </a:r>
          </a:p>
          <a:p>
            <a:endParaRPr lang="en-US" sz="2800" dirty="0">
              <a:solidFill>
                <a:schemeClr val="bg1"/>
              </a:solidFill>
              <a:latin typeface="Lucette V0.3 Medium" panose="00000600000000000000" pitchFamily="50" charset="0"/>
              <a:ea typeface="Monoid" panose="020B0509040000020004" pitchFamily="49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cs typeface="Arial" panose="020B0604020202020204" pitchFamily="34" charset="0"/>
              </a:rPr>
              <a:t>Move online </a:t>
            </a:r>
            <a:r>
              <a:rPr lang="en-US" sz="2800" b="1" dirty="0">
                <a:solidFill>
                  <a:schemeClr val="bg1"/>
                </a:solidFill>
                <a:latin typeface="Lucette V0.3 Medium" panose="00000600000000000000" pitchFamily="50" charset="0"/>
                <a:cs typeface="Arial" panose="020B0604020202020204" pitchFamily="34" charset="0"/>
              </a:rPr>
              <a:t>accelerates</a:t>
            </a:r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cs typeface="Arial" panose="020B0604020202020204" pitchFamily="34" charset="0"/>
              </a:rPr>
              <a:t> need to provide targeted, relevant resources for learners </a:t>
            </a: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07D340E-4B55-BB70-8397-54C246493DB2}"/>
              </a:ext>
            </a:extLst>
          </p:cNvPr>
          <p:cNvGrpSpPr/>
          <p:nvPr/>
        </p:nvGrpSpPr>
        <p:grpSpPr>
          <a:xfrm>
            <a:off x="542568" y="2552113"/>
            <a:ext cx="4344656" cy="2175335"/>
            <a:chOff x="1758720" y="1171369"/>
            <a:chExt cx="9556430" cy="5365992"/>
          </a:xfrm>
        </p:grpSpPr>
        <p:sp>
          <p:nvSpPr>
            <p:cNvPr id="4" name="Rectangular Callout 26">
              <a:extLst>
                <a:ext uri="{FF2B5EF4-FFF2-40B4-BE49-F238E27FC236}">
                  <a16:creationId xmlns:a16="http://schemas.microsoft.com/office/drawing/2014/main" id="{996610D3-F7FC-6EF2-98B0-7C604C2B79E8}"/>
                </a:ext>
              </a:extLst>
            </p:cNvPr>
            <p:cNvSpPr/>
            <p:nvPr/>
          </p:nvSpPr>
          <p:spPr>
            <a:xfrm>
              <a:off x="2876935" y="1171369"/>
              <a:ext cx="7000303" cy="1367153"/>
            </a:xfrm>
            <a:prstGeom prst="wedgeRectCallout">
              <a:avLst>
                <a:gd name="adj1" fmla="val 42017"/>
                <a:gd name="adj2" fmla="val 173181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‘external’ collection: </a:t>
              </a: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Pointing researchers at Google Scholar; </a:t>
              </a: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Including freely available </a:t>
              </a:r>
              <a:r>
                <a:rPr kumimoji="0" lang="en-US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ebooks</a:t>
              </a: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in the catalog; </a:t>
              </a: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Providing access to Open Access and Open Educational resources</a:t>
              </a:r>
            </a:p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Creating resource guides for web resources.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9C40F01C-6CBC-8553-C617-B346BFD74F6D}"/>
                </a:ext>
              </a:extLst>
            </p:cNvPr>
            <p:cNvCxnSpPr>
              <a:stCxn id="17" idx="3"/>
            </p:cNvCxnSpPr>
            <p:nvPr/>
          </p:nvCxnSpPr>
          <p:spPr>
            <a:xfrm flipV="1">
              <a:off x="4057722" y="3474009"/>
              <a:ext cx="6092502" cy="9991"/>
            </a:xfrm>
            <a:prstGeom prst="straightConnector1">
              <a:avLst/>
            </a:prstGeom>
            <a:ln w="57150">
              <a:solidFill>
                <a:schemeClr val="bg2">
                  <a:lumMod val="90000"/>
                </a:schemeClr>
              </a:solidFill>
              <a:tailEnd type="triangle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19D1D0-8967-9DEB-E27F-5670FE2F84E2}"/>
                </a:ext>
              </a:extLst>
            </p:cNvPr>
            <p:cNvSpPr txBox="1"/>
            <p:nvPr/>
          </p:nvSpPr>
          <p:spPr>
            <a:xfrm>
              <a:off x="10309554" y="3243176"/>
              <a:ext cx="1005596" cy="53144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Collective</a:t>
              </a:r>
              <a:br>
                <a:rPr kumimoji="0" lang="en-US" sz="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</a:br>
              <a:r>
                <a:rPr kumimoji="0" lang="en-US" sz="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collections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991CCBB-9F2D-5DFA-1ABD-5F2EF1052B90}"/>
                </a:ext>
              </a:extLst>
            </p:cNvPr>
            <p:cNvCxnSpPr/>
            <p:nvPr/>
          </p:nvCxnSpPr>
          <p:spPr>
            <a:xfrm>
              <a:off x="2409637" y="4755776"/>
              <a:ext cx="0" cy="423841"/>
            </a:xfrm>
            <a:prstGeom prst="straightConnector1">
              <a:avLst/>
            </a:prstGeom>
            <a:ln w="38100">
              <a:solidFill>
                <a:schemeClr val="bg1">
                  <a:lumMod val="65000"/>
                </a:schemeClr>
              </a:solidFill>
              <a:tailEnd type="triangle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0B309022-9D49-DA19-4E64-A4DAE184DB2A}"/>
                </a:ext>
              </a:extLst>
            </p:cNvPr>
            <p:cNvCxnSpPr/>
            <p:nvPr/>
          </p:nvCxnSpPr>
          <p:spPr>
            <a:xfrm>
              <a:off x="9669420" y="4720908"/>
              <a:ext cx="0" cy="446809"/>
            </a:xfrm>
            <a:prstGeom prst="straightConnector1">
              <a:avLst/>
            </a:prstGeom>
            <a:ln w="38100">
              <a:solidFill>
                <a:schemeClr val="bg1">
                  <a:lumMod val="65000"/>
                </a:schemeClr>
              </a:solidFill>
              <a:tailEnd type="triangle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8DC048F-AA59-3307-6BF9-BBC27A4F89E9}"/>
                </a:ext>
              </a:extLst>
            </p:cNvPr>
            <p:cNvCxnSpPr>
              <a:endCxn id="13" idx="2"/>
            </p:cNvCxnSpPr>
            <p:nvPr/>
          </p:nvCxnSpPr>
          <p:spPr>
            <a:xfrm>
              <a:off x="2638237" y="4540801"/>
              <a:ext cx="6781800" cy="0"/>
            </a:xfrm>
            <a:prstGeom prst="line">
              <a:avLst/>
            </a:prstGeom>
            <a:ln w="76200">
              <a:solidFill>
                <a:schemeClr val="bg2">
                  <a:lumMod val="90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80AF1D29-5DA2-E947-40D6-ABA387813288}"/>
                </a:ext>
              </a:extLst>
            </p:cNvPr>
            <p:cNvSpPr/>
            <p:nvPr/>
          </p:nvSpPr>
          <p:spPr>
            <a:xfrm>
              <a:off x="9420037" y="4312201"/>
              <a:ext cx="457200" cy="457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56DE93D-3EE6-A8E4-5B42-69712AA3E2D4}"/>
                </a:ext>
              </a:extLst>
            </p:cNvPr>
            <p:cNvSpPr/>
            <p:nvPr/>
          </p:nvSpPr>
          <p:spPr>
            <a:xfrm>
              <a:off x="2181037" y="4312201"/>
              <a:ext cx="457200" cy="4572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5" name="Rectangular Callout 7">
              <a:extLst>
                <a:ext uri="{FF2B5EF4-FFF2-40B4-BE49-F238E27FC236}">
                  <a16:creationId xmlns:a16="http://schemas.microsoft.com/office/drawing/2014/main" id="{63011092-9E49-105E-DC58-710766D1BDEF}"/>
                </a:ext>
              </a:extLst>
            </p:cNvPr>
            <p:cNvSpPr/>
            <p:nvPr/>
          </p:nvSpPr>
          <p:spPr>
            <a:xfrm>
              <a:off x="1758720" y="5241961"/>
              <a:ext cx="1981200" cy="1295400"/>
            </a:xfrm>
            <a:prstGeom prst="wedgeRectCallout">
              <a:avLst>
                <a:gd name="adj1" fmla="val -19784"/>
                <a:gd name="adj2" fmla="val 68850"/>
              </a:avLst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‘owned’ collection</a:t>
              </a:r>
            </a:p>
          </p:txBody>
        </p:sp>
        <p:sp>
          <p:nvSpPr>
            <p:cNvPr id="16" name="Rectangular Callout 8">
              <a:extLst>
                <a:ext uri="{FF2B5EF4-FFF2-40B4-BE49-F238E27FC236}">
                  <a16:creationId xmlns:a16="http://schemas.microsoft.com/office/drawing/2014/main" id="{00C07E1D-F1AA-243E-A689-57A586326432}"/>
                </a:ext>
              </a:extLst>
            </p:cNvPr>
            <p:cNvSpPr/>
            <p:nvPr/>
          </p:nvSpPr>
          <p:spPr>
            <a:xfrm>
              <a:off x="8572348" y="5231571"/>
              <a:ext cx="1981200" cy="1295400"/>
            </a:xfrm>
            <a:prstGeom prst="wedgeRectCallout">
              <a:avLst>
                <a:gd name="adj1" fmla="val 19241"/>
                <a:gd name="adj2" fmla="val 64375"/>
              </a:avLst>
            </a:prstGeom>
            <a:solidFill>
              <a:schemeClr val="bg1"/>
            </a:solidFill>
            <a:ln w="38100">
              <a:solidFill>
                <a:schemeClr val="bg1">
                  <a:lumMod val="65000"/>
                </a:schemeClr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‘facilitated’ collection</a:t>
              </a:r>
            </a:p>
          </p:txBody>
        </p:sp>
        <p:sp>
          <p:nvSpPr>
            <p:cNvPr id="17" name="Rectangular Callout 10">
              <a:extLst>
                <a:ext uri="{FF2B5EF4-FFF2-40B4-BE49-F238E27FC236}">
                  <a16:creationId xmlns:a16="http://schemas.microsoft.com/office/drawing/2014/main" id="{60ACA17E-543B-0475-4781-ABFE6F9E906A}"/>
                </a:ext>
              </a:extLst>
            </p:cNvPr>
            <p:cNvSpPr/>
            <p:nvPr/>
          </p:nvSpPr>
          <p:spPr>
            <a:xfrm>
              <a:off x="2876935" y="3039320"/>
              <a:ext cx="1463923" cy="914400"/>
            </a:xfrm>
            <a:prstGeom prst="wedgeRectCallout">
              <a:avLst>
                <a:gd name="adj1" fmla="val 4827"/>
                <a:gd name="adj2" fmla="val 100908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‘borrowed’ collection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0B06F93-DD6E-A92B-C747-3919E6756C51}"/>
                </a:ext>
              </a:extLst>
            </p:cNvPr>
            <p:cNvSpPr txBox="1"/>
            <p:nvPr/>
          </p:nvSpPr>
          <p:spPr>
            <a:xfrm>
              <a:off x="2876935" y="4540802"/>
              <a:ext cx="2590800" cy="493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 collections spectrum</a:t>
              </a:r>
            </a:p>
          </p:txBody>
        </p:sp>
        <p:sp>
          <p:nvSpPr>
            <p:cNvPr id="19" name="Rectangular Callout 20">
              <a:extLst>
                <a:ext uri="{FF2B5EF4-FFF2-40B4-BE49-F238E27FC236}">
                  <a16:creationId xmlns:a16="http://schemas.microsoft.com/office/drawing/2014/main" id="{866C9D4A-E5D2-9384-6CF6-3DBFF71D56FF}"/>
                </a:ext>
              </a:extLst>
            </p:cNvPr>
            <p:cNvSpPr/>
            <p:nvPr/>
          </p:nvSpPr>
          <p:spPr>
            <a:xfrm>
              <a:off x="4500187" y="3039544"/>
              <a:ext cx="1412915" cy="800099"/>
            </a:xfrm>
            <a:prstGeom prst="wedgeRectCallout">
              <a:avLst>
                <a:gd name="adj1" fmla="val -23626"/>
                <a:gd name="adj2" fmla="val 117598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shared print collection</a:t>
              </a:r>
            </a:p>
          </p:txBody>
        </p:sp>
        <p:sp>
          <p:nvSpPr>
            <p:cNvPr id="20" name="Rectangular Callout 15">
              <a:extLst>
                <a:ext uri="{FF2B5EF4-FFF2-40B4-BE49-F238E27FC236}">
                  <a16:creationId xmlns:a16="http://schemas.microsoft.com/office/drawing/2014/main" id="{72740ABF-5495-3E84-8FE8-88492D1BC203}"/>
                </a:ext>
              </a:extLst>
            </p:cNvPr>
            <p:cNvSpPr/>
            <p:nvPr/>
          </p:nvSpPr>
          <p:spPr>
            <a:xfrm>
              <a:off x="6140939" y="3039321"/>
              <a:ext cx="1412915" cy="800099"/>
            </a:xfrm>
            <a:prstGeom prst="wedgeRectCallout">
              <a:avLst>
                <a:gd name="adj1" fmla="val -33186"/>
                <a:gd name="adj2" fmla="val 117598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shared digital collection</a:t>
              </a:r>
            </a:p>
          </p:txBody>
        </p:sp>
        <p:sp>
          <p:nvSpPr>
            <p:cNvPr id="21" name="Rectangular Callout 17">
              <a:extLst>
                <a:ext uri="{FF2B5EF4-FFF2-40B4-BE49-F238E27FC236}">
                  <a16:creationId xmlns:a16="http://schemas.microsoft.com/office/drawing/2014/main" id="{A163ECA4-8AD4-3BA5-97D9-AAFE5A16EEA3}"/>
                </a:ext>
              </a:extLst>
            </p:cNvPr>
            <p:cNvSpPr/>
            <p:nvPr/>
          </p:nvSpPr>
          <p:spPr>
            <a:xfrm>
              <a:off x="7904053" y="3039320"/>
              <a:ext cx="1412915" cy="914400"/>
            </a:xfrm>
            <a:prstGeom prst="wedgeRectCallout">
              <a:avLst>
                <a:gd name="adj1" fmla="val -35008"/>
                <a:gd name="adj2" fmla="val 100558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Shared</a:t>
              </a:r>
              <a:b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</a:br>
              <a:r>
                <a:rPr kumimoji="0" 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scholarly outputs</a:t>
              </a:r>
            </a:p>
          </p:txBody>
        </p:sp>
        <p:sp>
          <p:nvSpPr>
            <p:cNvPr id="22" name="Rectangular Callout 23">
              <a:extLst>
                <a:ext uri="{FF2B5EF4-FFF2-40B4-BE49-F238E27FC236}">
                  <a16:creationId xmlns:a16="http://schemas.microsoft.com/office/drawing/2014/main" id="{B3461879-62A2-90A3-BB25-A66CB5C02C1E}"/>
                </a:ext>
              </a:extLst>
            </p:cNvPr>
            <p:cNvSpPr/>
            <p:nvPr/>
          </p:nvSpPr>
          <p:spPr>
            <a:xfrm>
              <a:off x="4291635" y="5236312"/>
              <a:ext cx="1412915" cy="800099"/>
            </a:xfrm>
            <a:prstGeom prst="wedgeRectCallout">
              <a:avLst>
                <a:gd name="adj1" fmla="val -12851"/>
                <a:gd name="adj2" fmla="val -90790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‘licensed’ collection</a:t>
              </a:r>
            </a:p>
          </p:txBody>
        </p:sp>
        <p:sp>
          <p:nvSpPr>
            <p:cNvPr id="23" name="Rectangular Callout 24">
              <a:extLst>
                <a:ext uri="{FF2B5EF4-FFF2-40B4-BE49-F238E27FC236}">
                  <a16:creationId xmlns:a16="http://schemas.microsoft.com/office/drawing/2014/main" id="{E8A50590-9E3F-297B-6189-677A7D1F4DA5}"/>
                </a:ext>
              </a:extLst>
            </p:cNvPr>
            <p:cNvSpPr/>
            <p:nvPr/>
          </p:nvSpPr>
          <p:spPr>
            <a:xfrm>
              <a:off x="6111518" y="5231571"/>
              <a:ext cx="1767197" cy="914400"/>
            </a:xfrm>
            <a:prstGeom prst="wedgeRectCallout">
              <a:avLst>
                <a:gd name="adj1" fmla="val -28389"/>
                <a:gd name="adj2" fmla="val -92624"/>
              </a:avLst>
            </a:prstGeom>
            <a:solidFill>
              <a:schemeClr val="bg1"/>
            </a:solidFill>
            <a:ln w="28575">
              <a:solidFill>
                <a:srgbClr val="C71585"/>
              </a:solidFill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The ‘demand/data-driven’ collection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45241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FE107D-C6B2-D758-DC2C-F00659C40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1612" y="774526"/>
            <a:ext cx="7997111" cy="58381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6E292F-10DC-724A-5D1F-5E439B067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784" y="5280103"/>
            <a:ext cx="1838419" cy="77156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95FAE4-7586-9146-F4D5-4070EF6E21BA}"/>
              </a:ext>
            </a:extLst>
          </p:cNvPr>
          <p:cNvSpPr txBox="1"/>
          <p:nvPr/>
        </p:nvSpPr>
        <p:spPr>
          <a:xfrm>
            <a:off x="493277" y="700395"/>
            <a:ext cx="26500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A0006E"/>
                </a:solidFill>
                <a:latin typeface="Lucette V0.3 Bold" panose="00000800000000000000" pitchFamily="50" charset="0"/>
              </a:rPr>
              <a:t>Inside out </a:t>
            </a:r>
          </a:p>
          <a:p>
            <a:r>
              <a:rPr lang="en-US" sz="3600" dirty="0">
                <a:solidFill>
                  <a:srgbClr val="A0006E"/>
                </a:solidFill>
                <a:latin typeface="Lucette V0.3 Bold" panose="00000800000000000000" pitchFamily="50" charset="0"/>
              </a:rPr>
              <a:t>collections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DE96459D-C037-7C86-2E05-91002485F501}"/>
              </a:ext>
            </a:extLst>
          </p:cNvPr>
          <p:cNvSpPr/>
          <p:nvPr/>
        </p:nvSpPr>
        <p:spPr>
          <a:xfrm>
            <a:off x="5904747" y="848312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28E7CD5-3949-3D72-47D9-454A82CE175B}"/>
              </a:ext>
            </a:extLst>
          </p:cNvPr>
          <p:cNvSpPr/>
          <p:nvPr/>
        </p:nvSpPr>
        <p:spPr>
          <a:xfrm>
            <a:off x="11135373" y="272171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61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62BABC-5373-7B9B-FBB8-8616DA167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E70BF-14BD-4F53-8FA1-5612A4902B51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5DA58F-A88A-4CA3-34E3-760FDC5538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623" y="239750"/>
            <a:ext cx="9390815" cy="4894825"/>
          </a:xfrm>
          <a:prstGeom prst="rect">
            <a:avLst/>
          </a:prstGeom>
        </p:spPr>
      </p:pic>
      <p:pic>
        <p:nvPicPr>
          <p:cNvPr id="2050" name="Picture 2" descr="Image of L'Autruche">
            <a:extLst>
              <a:ext uri="{FF2B5EF4-FFF2-40B4-BE49-F238E27FC236}">
                <a16:creationId xmlns:a16="http://schemas.microsoft.com/office/drawing/2014/main" id="{7FFFCF6D-DB54-0155-6C7D-E27483F36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64" y="2507842"/>
            <a:ext cx="2604157" cy="384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757AE2-782E-2A26-383B-4C171B81FC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1623" y="5384041"/>
            <a:ext cx="7182219" cy="1228788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22C06F1-FB02-8463-77C8-FBC1C9BFEB29}"/>
                  </a:ext>
                </a:extLst>
              </p14:cNvPr>
              <p14:cNvContentPartPr/>
              <p14:nvPr/>
            </p14:nvContentPartPr>
            <p14:xfrm>
              <a:off x="1605126" y="3350380"/>
              <a:ext cx="112680" cy="7077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22C06F1-FB02-8463-77C8-FBC1C9BFEB2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551126" y="3242740"/>
                <a:ext cx="220320" cy="9234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Oval 6">
            <a:extLst>
              <a:ext uri="{FF2B5EF4-FFF2-40B4-BE49-F238E27FC236}">
                <a16:creationId xmlns:a16="http://schemas.microsoft.com/office/drawing/2014/main" id="{3A7FE0BE-CB0D-367B-3CA0-EF7F800DD818}"/>
              </a:ext>
            </a:extLst>
          </p:cNvPr>
          <p:cNvSpPr/>
          <p:nvPr/>
        </p:nvSpPr>
        <p:spPr>
          <a:xfrm>
            <a:off x="994710" y="3429000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1D20728-7794-CE84-D545-76F5C560B20C}"/>
              </a:ext>
            </a:extLst>
          </p:cNvPr>
          <p:cNvSpPr/>
          <p:nvPr/>
        </p:nvSpPr>
        <p:spPr>
          <a:xfrm>
            <a:off x="890301" y="551613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77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9864ED-9E0A-A5E5-3883-8C5ED32161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412" y="878378"/>
            <a:ext cx="5762921" cy="50008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8AB25-6E84-054E-A41D-A4024A42816D}"/>
              </a:ext>
            </a:extLst>
          </p:cNvPr>
          <p:cNvSpPr txBox="1">
            <a:spLocks/>
          </p:cNvSpPr>
          <p:nvPr/>
        </p:nvSpPr>
        <p:spPr>
          <a:xfrm>
            <a:off x="-211873" y="878378"/>
            <a:ext cx="5096107" cy="914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>
                <a:solidFill>
                  <a:srgbClr val="687385"/>
                </a:solidFill>
                <a:latin typeface="Lucette V0.3 Bold" panose="00000800000000000000" pitchFamily="50" charset="0"/>
              </a:rPr>
              <a:t>Distinctive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D21969-84B9-E1F6-BEEF-AA94E50E2A26}"/>
              </a:ext>
            </a:extLst>
          </p:cNvPr>
          <p:cNvSpPr txBox="1"/>
          <p:nvPr/>
        </p:nvSpPr>
        <p:spPr>
          <a:xfrm>
            <a:off x="864220" y="1729928"/>
            <a:ext cx="3486712" cy="3108543"/>
          </a:xfrm>
          <a:prstGeom prst="rect">
            <a:avLst/>
          </a:prstGeom>
          <a:solidFill>
            <a:srgbClr val="A0006E"/>
          </a:solidFill>
        </p:spPr>
        <p:txBody>
          <a:bodyPr wrap="square" rtlCol="0">
            <a:spAutoFit/>
          </a:bodyPr>
          <a:lstStyle/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Connects with character and identity of institution</a:t>
            </a: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  <a:p>
            <a:endParaRPr lang="en-US" sz="2800" dirty="0">
              <a:solidFill>
                <a:schemeClr val="bg1"/>
              </a:solidFill>
              <a:latin typeface="Piazzolla SemiBold" pitchFamily="2" charset="0"/>
              <a:ea typeface="Monoid" panose="020B0509040000020004" pitchFamily="49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1ABAA0-691A-01CB-9D95-FB8EDE608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220" y="5143042"/>
            <a:ext cx="3486712" cy="75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112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onsortiaManager logo">
            <a:extLst>
              <a:ext uri="{FF2B5EF4-FFF2-40B4-BE49-F238E27FC236}">
                <a16:creationId xmlns:a16="http://schemas.microsoft.com/office/drawing/2014/main" id="{FE9D14BE-064E-4505-A5DD-C1529DABC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5" y="1806417"/>
            <a:ext cx="2596487" cy="1038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39F9C4A-F867-4368-BA70-CC4CC050A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89" y="941154"/>
            <a:ext cx="2521819" cy="83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6361BF-0ADC-4FBD-8312-74DF22E758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965" y="3412324"/>
            <a:ext cx="2596487" cy="105209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3E3E01A-A5DB-4956-83CE-2D9E71930E29}"/>
              </a:ext>
            </a:extLst>
          </p:cNvPr>
          <p:cNvSpPr txBox="1"/>
          <p:nvPr/>
        </p:nvSpPr>
        <p:spPr>
          <a:xfrm>
            <a:off x="5808003" y="2304178"/>
            <a:ext cx="3599543" cy="2523768"/>
          </a:xfrm>
          <a:prstGeom prst="rect">
            <a:avLst/>
          </a:prstGeom>
          <a:solidFill>
            <a:srgbClr val="C71585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Lucette V0.3 Medium" panose="00000600000000000000" pitchFamily="50" charset="0"/>
              </a:rPr>
              <a:t>More closely matched to feedback, data, courses, …..</a:t>
            </a:r>
          </a:p>
          <a:p>
            <a:endParaRPr lang="en-US" sz="28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endParaRPr lang="en-US" dirty="0">
              <a:latin typeface="Lucette V0.3 Medium" panose="000006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F6159F-0463-3E88-908C-C017D2C25A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501" y="4498963"/>
            <a:ext cx="1596009" cy="523690"/>
          </a:xfrm>
          <a:prstGeom prst="rect">
            <a:avLst/>
          </a:prstGeom>
        </p:spPr>
      </p:pic>
      <p:pic>
        <p:nvPicPr>
          <p:cNvPr id="1026" name="Picture 2" descr="Choreo Insights">
            <a:extLst>
              <a:ext uri="{FF2B5EF4-FFF2-40B4-BE49-F238E27FC236}">
                <a16:creationId xmlns:a16="http://schemas.microsoft.com/office/drawing/2014/main" id="{91A9F91A-188C-3C57-B0F2-0E2140A840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5" y="2787426"/>
            <a:ext cx="4325754" cy="77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92E69B-C216-E944-02C5-EF1A2966A0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501" y="5191311"/>
            <a:ext cx="1676412" cy="4876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1764E4-1058-EFFF-C592-A5266E9636D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653" y="327733"/>
            <a:ext cx="1846890" cy="57887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C9A8C12-8BB3-32DE-156D-A3A275AE7CB4}"/>
              </a:ext>
            </a:extLst>
          </p:cNvPr>
          <p:cNvSpPr txBox="1"/>
          <p:nvPr/>
        </p:nvSpPr>
        <p:spPr>
          <a:xfrm>
            <a:off x="5808003" y="1556671"/>
            <a:ext cx="3599543" cy="707886"/>
          </a:xfrm>
          <a:prstGeom prst="rect">
            <a:avLst/>
          </a:prstGeom>
          <a:solidFill>
            <a:srgbClr val="687385"/>
          </a:solidFill>
        </p:spPr>
        <p:txBody>
          <a:bodyPr wrap="square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  <a:latin typeface="Lucette V0.3 Medium" panose="00000600000000000000" pitchFamily="50" charset="0"/>
                <a:ea typeface="Monoid" panose="020B0509040000020004" pitchFamily="49" charset="0"/>
              </a:rPr>
              <a:t>Specialised</a:t>
            </a:r>
            <a:endParaRPr lang="en-US" sz="3600" dirty="0">
              <a:solidFill>
                <a:schemeClr val="bg1"/>
              </a:solidFill>
              <a:latin typeface="Lucette V0.3 Medium" panose="00000600000000000000" pitchFamily="50" charset="0"/>
              <a:ea typeface="Monoid" panose="020B050904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444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AB188D-C57A-B612-3A14-8B33E10C7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3" y="799965"/>
            <a:ext cx="11649674" cy="52580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6ED6D0-43B4-C9A4-552E-7D11993DB7B7}"/>
              </a:ext>
            </a:extLst>
          </p:cNvPr>
          <p:cNvSpPr txBox="1"/>
          <p:nvPr/>
        </p:nvSpPr>
        <p:spPr>
          <a:xfrm>
            <a:off x="846099" y="601012"/>
            <a:ext cx="3514028" cy="3785652"/>
          </a:xfrm>
          <a:prstGeom prst="rect">
            <a:avLst/>
          </a:prstGeom>
          <a:solidFill>
            <a:srgbClr val="A0006E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Then: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chemeClr val="bg1"/>
              </a:solidFill>
              <a:latin typeface="Lucette V0.3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Institutional repository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Collections view.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ette V0.3 Medium"/>
                <a:ea typeface="+mn-ea"/>
                <a:cs typeface="+mn-cs"/>
              </a:rPr>
              <a:t>Isolate</a:t>
            </a: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Lucette V0.3 Medium"/>
                <a:ea typeface="+mn-ea"/>
                <a:cs typeface="+mn-cs"/>
              </a:rPr>
              <a:t>Behaviors?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Incentives?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687385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BCF5E3-6C7A-5C5B-B79C-31E1E58725F6}"/>
              </a:ext>
            </a:extLst>
          </p:cNvPr>
          <p:cNvSpPr txBox="1"/>
          <p:nvPr/>
        </p:nvSpPr>
        <p:spPr>
          <a:xfrm>
            <a:off x="6677027" y="612844"/>
            <a:ext cx="3514028" cy="5632311"/>
          </a:xfrm>
          <a:prstGeom prst="rect">
            <a:avLst/>
          </a:prstGeom>
          <a:solidFill>
            <a:srgbClr val="A0006E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Today: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b="1" dirty="0">
              <a:solidFill>
                <a:schemeClr val="bg1"/>
              </a:solidFill>
              <a:latin typeface="Lucette V0.3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Set of services around reputation, promotion, scholarly networks.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RDM, RIM, IR, ID, …..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Bibliometrics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Relational 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bg1"/>
                </a:solidFill>
                <a:latin typeface="Lucette V0.3 Medium"/>
              </a:rPr>
              <a:t>Close collaboration with campus partners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687385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098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3D931B-8B5A-8C8B-BE66-246773EB0320}"/>
              </a:ext>
            </a:extLst>
          </p:cNvPr>
          <p:cNvSpPr txBox="1"/>
          <p:nvPr/>
        </p:nvSpPr>
        <p:spPr>
          <a:xfrm>
            <a:off x="704088" y="3624360"/>
            <a:ext cx="3191257" cy="1754326"/>
          </a:xfrm>
          <a:prstGeom prst="rect">
            <a:avLst/>
          </a:prstGeom>
          <a:solidFill>
            <a:srgbClr val="A0006E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Lucette V0.3 Medium" panose="00000600000000000000" pitchFamily="50" charset="0"/>
              </a:rPr>
              <a:t>The library in the university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BC7474-E0D7-2D8C-B71C-ECDA621D80F1}"/>
              </a:ext>
            </a:extLst>
          </p:cNvPr>
          <p:cNvSpPr txBox="1"/>
          <p:nvPr/>
        </p:nvSpPr>
        <p:spPr>
          <a:xfrm>
            <a:off x="4542282" y="3624360"/>
            <a:ext cx="3272028" cy="1754326"/>
          </a:xfrm>
          <a:prstGeom prst="rect">
            <a:avLst/>
          </a:prstGeom>
          <a:solidFill>
            <a:srgbClr val="A0006E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Lucette V0.3 Medium" panose="00000600000000000000" pitchFamily="50" charset="0"/>
              </a:rPr>
              <a:t>The relational library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74B05A-D539-8A8A-12A3-315908EC89E3}"/>
              </a:ext>
            </a:extLst>
          </p:cNvPr>
          <p:cNvSpPr txBox="1"/>
          <p:nvPr/>
        </p:nvSpPr>
        <p:spPr>
          <a:xfrm>
            <a:off x="8461248" y="3624360"/>
            <a:ext cx="3191256" cy="1754326"/>
          </a:xfrm>
          <a:prstGeom prst="rect">
            <a:avLst/>
          </a:prstGeom>
          <a:solidFill>
            <a:srgbClr val="A0006E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Lucette V0.3 Medium" panose="00000600000000000000" pitchFamily="50" charset="0"/>
              </a:rPr>
              <a:t>The library in the consortium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2D094E-916A-92B7-2451-A3B822FF8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8" y="291581"/>
            <a:ext cx="10515600" cy="1325563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relational</a:t>
            </a:r>
            <a:r>
              <a:rPr lang="en-US" dirty="0"/>
              <a:t> library: </a:t>
            </a:r>
            <a:br>
              <a:rPr lang="en-US" dirty="0"/>
            </a:br>
            <a:r>
              <a:rPr lang="en-US" dirty="0"/>
              <a:t>3 overlapping areas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009A2232-D268-A131-8BC0-D5EC10840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>
                <a:latin typeface="Lucette V0.3 Medium" panose="00000600000000000000" pitchFamily="50" charset="0"/>
              </a:rPr>
              <a:pPr/>
              <a:t>4</a:t>
            </a:fld>
            <a:endParaRPr lang="en-US" dirty="0">
              <a:latin typeface="Lucette V0.3 Medium" panose="000006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861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E26117B-39CB-49EF-44EC-1BA52997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relational turn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976C19-1C54-DC90-2BC1-D8C3AF28D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6474">
                  <a:tint val="75000"/>
                </a:srgbClr>
              </a:solidFill>
              <a:effectLst/>
              <a:uLnTx/>
              <a:uFillTx/>
              <a:latin typeface="NaN Holo Mono Blond" panose="02010309060101010106" pitchFamily="50" charset="0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293D1D-4A55-C272-EF0C-A41DFD82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04E195-53F4-42F9-A096-452A5DF13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B6474">
                    <a:tint val="75000"/>
                  </a:srgbClr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6474">
                  <a:tint val="75000"/>
                </a:srgbClr>
              </a:solidFill>
              <a:effectLst/>
              <a:uLnTx/>
              <a:uFillTx/>
              <a:latin typeface="NaN Holo Mono Blond" panose="02010309060101010106" pitchFamily="50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F4F94B-BB2B-C600-3F69-4832C0911364}"/>
              </a:ext>
            </a:extLst>
          </p:cNvPr>
          <p:cNvSpPr txBox="1"/>
          <p:nvPr/>
        </p:nvSpPr>
        <p:spPr>
          <a:xfrm>
            <a:off x="838200" y="2306488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/>
                <a:ea typeface="+mn-ea"/>
                <a:cs typeface="+mn-cs"/>
              </a:rPr>
              <a:t>The library is engaged with full lifecycle of research and learning.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 Medium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" panose="00000500000000000000" pitchFamily="50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7749C7-48EE-559B-CFEA-FE39CC9DA1A1}"/>
              </a:ext>
            </a:extLst>
          </p:cNvPr>
          <p:cNvSpPr txBox="1"/>
          <p:nvPr/>
        </p:nvSpPr>
        <p:spPr>
          <a:xfrm>
            <a:off x="4403579" y="2316815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 panose="00000600000000000000" pitchFamily="50" charset="0"/>
                <a:ea typeface="+mn-ea"/>
                <a:cs typeface="+mn-cs"/>
              </a:rPr>
              <a:t>Build social capital with</a:t>
            </a: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 panose="00000600000000000000" pitchFamily="50" charset="0"/>
                <a:ea typeface="+mn-ea"/>
                <a:cs typeface="+mn-cs"/>
              </a:rPr>
              <a:t> campus partners, faculty and students.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 Medium" panose="00000600000000000000" pitchFamily="50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" panose="00000500000000000000" pitchFamily="50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" panose="00000500000000000000" pitchFamily="50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E2930-C134-434D-4DA1-FFFA559147F0}"/>
              </a:ext>
            </a:extLst>
          </p:cNvPr>
          <p:cNvSpPr txBox="1"/>
          <p:nvPr/>
        </p:nvSpPr>
        <p:spPr>
          <a:xfrm>
            <a:off x="8029253" y="2340944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 panose="00000600000000000000" pitchFamily="50" charset="0"/>
                <a:ea typeface="+mn-ea"/>
                <a:cs typeface="+mn-cs"/>
              </a:rPr>
              <a:t>Assessment and ‘value’ redefined?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400" dirty="0">
              <a:solidFill>
                <a:prstClr val="white"/>
              </a:solidFill>
              <a:latin typeface="Lucette V0.3 Medium" panose="00000600000000000000" pitchFamily="50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 panose="00000600000000000000" pitchFamily="50" charset="0"/>
                <a:ea typeface="+mn-ea"/>
                <a:cs typeface="+mn-cs"/>
              </a:rPr>
              <a:t> A new library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ucette V0.3 Medium" panose="00000600000000000000" pitchFamily="50" charset="0"/>
                <a:ea typeface="+mn-ea"/>
                <a:cs typeface="+mn-cs"/>
              </a:rPr>
              <a:t>story ?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 Medium" panose="00000600000000000000" pitchFamily="50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ucette V0.3" panose="00000500000000000000" pitchFamily="50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8372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A157-0ED3-F5F9-6295-81EAEFA406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Lucette V0.3 Bold" panose="00000800000000000000" pitchFamily="50" charset="0"/>
              </a:rPr>
              <a:t>Part three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9559C1-E5BF-8FD0-CA32-F88AD473F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58768"/>
            <a:ext cx="9144000" cy="1399032"/>
          </a:xfrm>
        </p:spPr>
        <p:txBody>
          <a:bodyPr/>
          <a:lstStyle/>
          <a:p>
            <a:r>
              <a:rPr lang="en-US" b="1">
                <a:solidFill>
                  <a:srgbClr val="687385"/>
                </a:solidFill>
              </a:rPr>
              <a:t>The library in the consortium</a:t>
            </a:r>
            <a:endParaRPr lang="en-US" b="1" dirty="0">
              <a:solidFill>
                <a:srgbClr val="687385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B53C4-598A-E0B9-7CBB-BC05F41AA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1000" y="6354907"/>
            <a:ext cx="5521036" cy="365125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AMICAL 2023 ⁙ </a:t>
            </a:r>
            <a:r>
              <a:rPr lang="en-US" b="0" i="0" u="none" strike="noStrike" dirty="0">
                <a:solidFill>
                  <a:schemeClr val="accent1"/>
                </a:solidFill>
                <a:effectLst/>
              </a:rPr>
              <a:t>Al </a:t>
            </a:r>
            <a:r>
              <a:rPr lang="en-US" b="0" i="0" u="none" strike="noStrike" dirty="0" err="1">
                <a:solidFill>
                  <a:schemeClr val="accent1"/>
                </a:solidFill>
                <a:effectLst/>
              </a:rPr>
              <a:t>Akhawayn</a:t>
            </a:r>
            <a:r>
              <a:rPr lang="en-US" b="0" i="0" u="none" strike="noStrike" dirty="0">
                <a:solidFill>
                  <a:schemeClr val="accent1"/>
                </a:solidFill>
                <a:effectLst/>
              </a:rPr>
              <a:t> University ⁙ </a:t>
            </a:r>
            <a:r>
              <a:rPr lang="en-US" dirty="0">
                <a:solidFill>
                  <a:schemeClr val="accent1"/>
                </a:solidFill>
              </a:rPr>
              <a:t>Lorcan Dempsey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333A6E-1163-416B-E785-CE3CE04F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5293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D085CC2-1852-4AB1-8000-F8D824B4B87B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1371600"/>
            <a:ext cx="1409248" cy="1752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114EEC-1D9C-409B-A83E-91D89E29F59B}"/>
              </a:ext>
            </a:extLst>
          </p:cNvPr>
          <p:cNvSpPr/>
          <p:nvPr/>
        </p:nvSpPr>
        <p:spPr>
          <a:xfrm>
            <a:off x="1923176" y="3675077"/>
            <a:ext cx="1828800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cs typeface="Segoe UI" panose="020B0502040204020203" pitchFamily="34" charset="0"/>
              </a:rPr>
              <a:t>Scaling capacity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933F76-C55E-4FBB-9CDC-5B51F9298CB3}"/>
              </a:ext>
            </a:extLst>
          </p:cNvPr>
          <p:cNvSpPr/>
          <p:nvPr/>
        </p:nvSpPr>
        <p:spPr>
          <a:xfrm>
            <a:off x="4050717" y="3675077"/>
            <a:ext cx="1828800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BA9515-9E93-4EC8-89F7-F7B1BAC2F038}"/>
              </a:ext>
            </a:extLst>
          </p:cNvPr>
          <p:cNvSpPr/>
          <p:nvPr/>
        </p:nvSpPr>
        <p:spPr>
          <a:xfrm>
            <a:off x="6178258" y="3675077"/>
            <a:ext cx="1828800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B6F701-077C-4583-A59D-13285519B078}"/>
              </a:ext>
            </a:extLst>
          </p:cNvPr>
          <p:cNvSpPr/>
          <p:nvPr/>
        </p:nvSpPr>
        <p:spPr>
          <a:xfrm>
            <a:off x="8305800" y="3675077"/>
            <a:ext cx="1828800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cs typeface="Segoe UI" panose="020B0502040204020203" pitchFamily="34" charset="0"/>
              </a:rPr>
              <a:t>Scaling influence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F2597A-A074-4DE2-9361-C11EB21C7183}"/>
              </a:ext>
            </a:extLst>
          </p:cNvPr>
          <p:cNvCxnSpPr/>
          <p:nvPr/>
        </p:nvCxnSpPr>
        <p:spPr>
          <a:xfrm>
            <a:off x="1828800" y="5292754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73108E-6A31-433C-8FDF-234429FEB283}"/>
              </a:ext>
            </a:extLst>
          </p:cNvPr>
          <p:cNvCxnSpPr>
            <a:stCxn id="3" idx="2"/>
          </p:cNvCxnSpPr>
          <p:nvPr/>
        </p:nvCxnSpPr>
        <p:spPr>
          <a:xfrm>
            <a:off x="2837576" y="4741878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12EC9-3EE2-43D7-BBFB-5DF794645256}"/>
              </a:ext>
            </a:extLst>
          </p:cNvPr>
          <p:cNvCxnSpPr/>
          <p:nvPr/>
        </p:nvCxnSpPr>
        <p:spPr>
          <a:xfrm>
            <a:off x="9220200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A56D1D-641D-4C40-888D-AB18423D36E8}"/>
              </a:ext>
            </a:extLst>
          </p:cNvPr>
          <p:cNvCxnSpPr/>
          <p:nvPr/>
        </p:nvCxnSpPr>
        <p:spPr>
          <a:xfrm>
            <a:off x="7092658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D37AA-4B09-4FE5-BDB2-79A800959C3D}"/>
              </a:ext>
            </a:extLst>
          </p:cNvPr>
          <p:cNvCxnSpPr/>
          <p:nvPr/>
        </p:nvCxnSpPr>
        <p:spPr>
          <a:xfrm>
            <a:off x="4987255" y="4741877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E944C8-C867-46D3-9414-A962AD07594F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465278"/>
            <a:ext cx="1943100" cy="1837539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77DA65-92F2-48F7-BDFC-2AB5772BC692}"/>
              </a:ext>
            </a:extLst>
          </p:cNvPr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692" y="1450926"/>
            <a:ext cx="1840214" cy="1811323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B6F8990-6CED-4E44-AB04-B5078838D9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69" y="1453268"/>
            <a:ext cx="1649529" cy="164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962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D085CC2-1852-4AB1-8000-F8D824B4B87B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084" y="2241922"/>
            <a:ext cx="816963" cy="10914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114EEC-1D9C-409B-A83E-91D89E29F59B}"/>
              </a:ext>
            </a:extLst>
          </p:cNvPr>
          <p:cNvSpPr/>
          <p:nvPr/>
        </p:nvSpPr>
        <p:spPr>
          <a:xfrm>
            <a:off x="2117521" y="3979878"/>
            <a:ext cx="1447800" cy="74452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cs typeface="Segoe UI" panose="020B0502040204020203" pitchFamily="34" charset="0"/>
              </a:rPr>
              <a:t>Scaling capacity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933F76-C55E-4FBB-9CDC-5B51F9298CB3}"/>
              </a:ext>
            </a:extLst>
          </p:cNvPr>
          <p:cNvSpPr/>
          <p:nvPr/>
        </p:nvSpPr>
        <p:spPr>
          <a:xfrm>
            <a:off x="4050717" y="3675077"/>
            <a:ext cx="1828800" cy="1066800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BA9515-9E93-4EC8-89F7-F7B1BAC2F038}"/>
              </a:ext>
            </a:extLst>
          </p:cNvPr>
          <p:cNvSpPr/>
          <p:nvPr/>
        </p:nvSpPr>
        <p:spPr>
          <a:xfrm>
            <a:off x="6372603" y="3979878"/>
            <a:ext cx="1447800" cy="74452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B6F701-077C-4583-A59D-13285519B078}"/>
              </a:ext>
            </a:extLst>
          </p:cNvPr>
          <p:cNvSpPr/>
          <p:nvPr/>
        </p:nvSpPr>
        <p:spPr>
          <a:xfrm>
            <a:off x="8500145" y="3979878"/>
            <a:ext cx="1447800" cy="74452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  <a:cs typeface="Segoe UI" panose="020B0502040204020203" pitchFamily="34" charset="0"/>
              </a:rPr>
              <a:t>Scaling influence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F2597A-A074-4DE2-9361-C11EB21C7183}"/>
              </a:ext>
            </a:extLst>
          </p:cNvPr>
          <p:cNvCxnSpPr/>
          <p:nvPr/>
        </p:nvCxnSpPr>
        <p:spPr>
          <a:xfrm>
            <a:off x="1828800" y="5292754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73108E-6A31-433C-8FDF-234429FEB283}"/>
              </a:ext>
            </a:extLst>
          </p:cNvPr>
          <p:cNvCxnSpPr>
            <a:cxnSpLocks/>
          </p:cNvCxnSpPr>
          <p:nvPr/>
        </p:nvCxnSpPr>
        <p:spPr>
          <a:xfrm>
            <a:off x="2837576" y="4724401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12EC9-3EE2-43D7-BBFB-5DF794645256}"/>
              </a:ext>
            </a:extLst>
          </p:cNvPr>
          <p:cNvCxnSpPr/>
          <p:nvPr/>
        </p:nvCxnSpPr>
        <p:spPr>
          <a:xfrm>
            <a:off x="9220200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A56D1D-641D-4C40-888D-AB18423D36E8}"/>
              </a:ext>
            </a:extLst>
          </p:cNvPr>
          <p:cNvCxnSpPr/>
          <p:nvPr/>
        </p:nvCxnSpPr>
        <p:spPr>
          <a:xfrm>
            <a:off x="7092658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D37AA-4B09-4FE5-BDB2-79A800959C3D}"/>
              </a:ext>
            </a:extLst>
          </p:cNvPr>
          <p:cNvCxnSpPr/>
          <p:nvPr/>
        </p:nvCxnSpPr>
        <p:spPr>
          <a:xfrm>
            <a:off x="4987255" y="4741877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E944C8-C867-46D3-9414-A962AD07594F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465278"/>
            <a:ext cx="1943100" cy="1837539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77DA65-92F2-48F7-BDFC-2AB5772BC692}"/>
              </a:ext>
            </a:extLst>
          </p:cNvPr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176" y="2321249"/>
            <a:ext cx="1066800" cy="1128035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8EB5D98-215B-4B58-9B95-A64D5AD1D2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810" y="2184634"/>
            <a:ext cx="1107697" cy="110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109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556193E-D3A9-429E-B991-1DCFAE6F0750}"/>
              </a:ext>
            </a:extLst>
          </p:cNvPr>
          <p:cNvSpPr/>
          <p:nvPr/>
        </p:nvSpPr>
        <p:spPr>
          <a:xfrm>
            <a:off x="6248400" y="762000"/>
            <a:ext cx="3276600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Learning:</a:t>
            </a:r>
          </a:p>
          <a:p>
            <a:endParaRPr lang="en-US" b="1" dirty="0">
              <a:solidFill>
                <a:schemeClr val="accent1"/>
              </a:solidFill>
              <a:cs typeface="Segoe UI" panose="020B0502040204020203" pitchFamily="34" charset="0"/>
            </a:endParaRPr>
          </a:p>
          <a:p>
            <a:r>
              <a:rPr lang="en-US" b="1" dirty="0">
                <a:solidFill>
                  <a:schemeClr val="accent1"/>
                </a:solidFill>
                <a:cs typeface="Segoe UI" panose="020B0502040204020203" pitchFamily="34" charset="0"/>
              </a:rPr>
              <a:t>Soft (relational) power of existing networks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3D2995-0B80-4055-99DE-D0F3CEC59E1B}"/>
              </a:ext>
            </a:extLst>
          </p:cNvPr>
          <p:cNvCxnSpPr/>
          <p:nvPr/>
        </p:nvCxnSpPr>
        <p:spPr>
          <a:xfrm>
            <a:off x="6172200" y="2409369"/>
            <a:ext cx="3048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3A39AE96-3D0E-4A80-B797-99110B21B451}"/>
              </a:ext>
            </a:extLst>
          </p:cNvPr>
          <p:cNvSpPr/>
          <p:nvPr/>
        </p:nvSpPr>
        <p:spPr>
          <a:xfrm>
            <a:off x="8610599" y="5414046"/>
            <a:ext cx="1378685" cy="834354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000" b="1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2DE078-5271-4DA7-8342-66D4CEFB398F}"/>
              </a:ext>
            </a:extLst>
          </p:cNvPr>
          <p:cNvCxnSpPr/>
          <p:nvPr/>
        </p:nvCxnSpPr>
        <p:spPr>
          <a:xfrm>
            <a:off x="1828800" y="6705600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11FB5B5-E9AA-4AB7-AEEC-08DB0CB61B2C}"/>
              </a:ext>
            </a:extLst>
          </p:cNvPr>
          <p:cNvCxnSpPr>
            <a:cxnSpLocks/>
          </p:cNvCxnSpPr>
          <p:nvPr/>
        </p:nvCxnSpPr>
        <p:spPr>
          <a:xfrm>
            <a:off x="9315893" y="6247040"/>
            <a:ext cx="0" cy="45856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EF71840-A29E-464D-AEEA-B22922670F78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688" y="5414046"/>
            <a:ext cx="983609" cy="1062955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DC1AA041-1903-40A3-9848-D1958B139D63}"/>
              </a:ext>
            </a:extLst>
          </p:cNvPr>
          <p:cNvSpPr/>
          <p:nvPr/>
        </p:nvSpPr>
        <p:spPr>
          <a:xfrm>
            <a:off x="2242930" y="2364239"/>
            <a:ext cx="4572000" cy="27418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networking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discuss direction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'pool uncertainty’ </a:t>
            </a:r>
            <a:endParaRPr lang="en-US" sz="1600" b="1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shared practices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communities of practice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peer learning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cap="all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**Arguments and evidence**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997468-0056-1C08-8B88-BEAD4E565334}"/>
              </a:ext>
            </a:extLst>
          </p:cNvPr>
          <p:cNvSpPr txBox="1"/>
          <p:nvPr/>
        </p:nvSpPr>
        <p:spPr>
          <a:xfrm>
            <a:off x="7886700" y="3726122"/>
            <a:ext cx="3810474" cy="954107"/>
          </a:xfrm>
          <a:prstGeom prst="rect">
            <a:avLst/>
          </a:prstGeom>
          <a:solidFill>
            <a:srgbClr val="687385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Assessment &amp; story?</a:t>
            </a:r>
          </a:p>
        </p:txBody>
      </p:sp>
    </p:spTree>
    <p:extLst>
      <p:ext uri="{BB962C8B-B14F-4D97-AF65-F5344CB8AC3E}">
        <p14:creationId xmlns:p14="http://schemas.microsoft.com/office/powerpoint/2010/main" val="2982252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D085CC2-1852-4AB1-8000-F8D824B4B87B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600" y="2133234"/>
            <a:ext cx="762000" cy="12192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114EEC-1D9C-409B-A83E-91D89E29F59B}"/>
              </a:ext>
            </a:extLst>
          </p:cNvPr>
          <p:cNvSpPr/>
          <p:nvPr/>
        </p:nvSpPr>
        <p:spPr>
          <a:xfrm>
            <a:off x="2069192" y="4056078"/>
            <a:ext cx="1667995" cy="685799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cs typeface="Segoe UI" panose="020B0502040204020203" pitchFamily="34" charset="0"/>
              </a:rPr>
              <a:t>Scaling capacity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933F76-C55E-4FBB-9CDC-5B51F9298CB3}"/>
              </a:ext>
            </a:extLst>
          </p:cNvPr>
          <p:cNvSpPr/>
          <p:nvPr/>
        </p:nvSpPr>
        <p:spPr>
          <a:xfrm>
            <a:off x="4355517" y="4056078"/>
            <a:ext cx="1295400" cy="66832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BA9515-9E93-4EC8-89F7-F7B1BAC2F038}"/>
              </a:ext>
            </a:extLst>
          </p:cNvPr>
          <p:cNvSpPr/>
          <p:nvPr/>
        </p:nvSpPr>
        <p:spPr>
          <a:xfrm>
            <a:off x="6012713" y="3505200"/>
            <a:ext cx="2073345" cy="12192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B6F701-077C-4583-A59D-13285519B078}"/>
              </a:ext>
            </a:extLst>
          </p:cNvPr>
          <p:cNvSpPr/>
          <p:nvPr/>
        </p:nvSpPr>
        <p:spPr>
          <a:xfrm>
            <a:off x="8610600" y="4056078"/>
            <a:ext cx="1295400" cy="668323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>
                <a:solidFill>
                  <a:schemeClr val="tx1"/>
                </a:solidFill>
                <a:cs typeface="Segoe UI" panose="020B0502040204020203" pitchFamily="34" charset="0"/>
              </a:rPr>
              <a:t>Scaling influence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F2597A-A074-4DE2-9361-C11EB21C7183}"/>
              </a:ext>
            </a:extLst>
          </p:cNvPr>
          <p:cNvCxnSpPr/>
          <p:nvPr/>
        </p:nvCxnSpPr>
        <p:spPr>
          <a:xfrm>
            <a:off x="1828800" y="5292754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73108E-6A31-433C-8FDF-234429FEB283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2903190" y="4741877"/>
            <a:ext cx="0" cy="550876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12EC9-3EE2-43D7-BBFB-5DF794645256}"/>
              </a:ext>
            </a:extLst>
          </p:cNvPr>
          <p:cNvCxnSpPr/>
          <p:nvPr/>
        </p:nvCxnSpPr>
        <p:spPr>
          <a:xfrm>
            <a:off x="9220200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A56D1D-641D-4C40-888D-AB18423D36E8}"/>
              </a:ext>
            </a:extLst>
          </p:cNvPr>
          <p:cNvCxnSpPr/>
          <p:nvPr/>
        </p:nvCxnSpPr>
        <p:spPr>
          <a:xfrm>
            <a:off x="7012918" y="4741876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D37AA-4B09-4FE5-BDB2-79A800959C3D}"/>
              </a:ext>
            </a:extLst>
          </p:cNvPr>
          <p:cNvCxnSpPr/>
          <p:nvPr/>
        </p:nvCxnSpPr>
        <p:spPr>
          <a:xfrm>
            <a:off x="4987255" y="4741877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E944C8-C867-46D3-9414-A962AD07594F}"/>
              </a:ext>
            </a:extLst>
          </p:cNvPr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1" y="2226912"/>
            <a:ext cx="1050661" cy="127828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77DA65-92F2-48F7-BDFC-2AB5772BC692}"/>
              </a:ext>
            </a:extLst>
          </p:cNvPr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365" y="2214902"/>
            <a:ext cx="1283649" cy="1394496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B6F8990-6CED-4E44-AB04-B5078838D9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208" y="1047517"/>
            <a:ext cx="1669102" cy="166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1783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556193E-D3A9-429E-B991-1DCFAE6F0750}"/>
              </a:ext>
            </a:extLst>
          </p:cNvPr>
          <p:cNvSpPr/>
          <p:nvPr/>
        </p:nvSpPr>
        <p:spPr>
          <a:xfrm>
            <a:off x="6248400" y="762000"/>
            <a:ext cx="32766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1"/>
                </a:solidFill>
                <a:latin typeface="+mj-lt"/>
                <a:cs typeface="Segoe UI" panose="020B0502040204020203" pitchFamily="34" charset="0"/>
              </a:rPr>
              <a:t>Innovation:</a:t>
            </a:r>
          </a:p>
          <a:p>
            <a:endParaRPr lang="en-US" b="1" dirty="0">
              <a:solidFill>
                <a:schemeClr val="accent1"/>
              </a:solidFill>
              <a:cs typeface="Segoe UI" panose="020B0502040204020203" pitchFamily="34" charset="0"/>
            </a:endParaRPr>
          </a:p>
          <a:p>
            <a:r>
              <a:rPr lang="en-US" b="1" dirty="0">
                <a:solidFill>
                  <a:schemeClr val="accent1"/>
                </a:solidFill>
                <a:cs typeface="Segoe UI" panose="020B0502040204020203" pitchFamily="34" charset="0"/>
              </a:rPr>
              <a:t>Experiment, diffuse, scale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73D2995-0B80-4055-99DE-D0F3CEC59E1B}"/>
              </a:ext>
            </a:extLst>
          </p:cNvPr>
          <p:cNvCxnSpPr/>
          <p:nvPr/>
        </p:nvCxnSpPr>
        <p:spPr>
          <a:xfrm>
            <a:off x="6342888" y="2409369"/>
            <a:ext cx="30480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2DE078-5271-4DA7-8342-66D4CEFB398F}"/>
              </a:ext>
            </a:extLst>
          </p:cNvPr>
          <p:cNvCxnSpPr/>
          <p:nvPr/>
        </p:nvCxnSpPr>
        <p:spPr>
          <a:xfrm>
            <a:off x="1828800" y="6705600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AB141E6-677A-A7FD-8CBC-A723A77EF0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944" y="4912381"/>
            <a:ext cx="1244579" cy="124457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99D5D85-05F7-FC93-004A-214B35D46073}"/>
              </a:ext>
            </a:extLst>
          </p:cNvPr>
          <p:cNvSpPr/>
          <p:nvPr/>
        </p:nvSpPr>
        <p:spPr>
          <a:xfrm>
            <a:off x="7181711" y="4876798"/>
            <a:ext cx="2073345" cy="1219202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400" b="1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EB22C4D-0BDA-46BB-50F2-537A3438C869}"/>
              </a:ext>
            </a:extLst>
          </p:cNvPr>
          <p:cNvCxnSpPr/>
          <p:nvPr/>
        </p:nvCxnSpPr>
        <p:spPr>
          <a:xfrm>
            <a:off x="8181916" y="6113474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24AE13C-B686-A0D9-8F2B-6774ECD74606}"/>
              </a:ext>
            </a:extLst>
          </p:cNvPr>
          <p:cNvSpPr/>
          <p:nvPr/>
        </p:nvSpPr>
        <p:spPr>
          <a:xfrm>
            <a:off x="1676400" y="2450619"/>
            <a:ext cx="4572000" cy="2342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Collectively address innovation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By sharing responsibilities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Understand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Implement</a:t>
            </a:r>
            <a:endParaRPr lang="en-US" sz="1600" b="1" dirty="0">
              <a:solidFill>
                <a:schemeClr val="accent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Diffuse</a:t>
            </a: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Scale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0E5594-780B-1261-93D1-F88DFE890EF4}"/>
              </a:ext>
            </a:extLst>
          </p:cNvPr>
          <p:cNvSpPr txBox="1"/>
          <p:nvPr/>
        </p:nvSpPr>
        <p:spPr>
          <a:xfrm>
            <a:off x="1748409" y="359814"/>
            <a:ext cx="3810474" cy="1815882"/>
          </a:xfrm>
          <a:prstGeom prst="rect">
            <a:avLst/>
          </a:prstGeom>
          <a:solidFill>
            <a:srgbClr val="687385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Project incubators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Assessment &amp; story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03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933F76-C55E-4FBB-9CDC-5B51F9298CB3}"/>
              </a:ext>
            </a:extLst>
          </p:cNvPr>
          <p:cNvSpPr/>
          <p:nvPr/>
        </p:nvSpPr>
        <p:spPr>
          <a:xfrm>
            <a:off x="4050717" y="2533851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BA9515-9E93-4EC8-89F7-F7B1BAC2F038}"/>
              </a:ext>
            </a:extLst>
          </p:cNvPr>
          <p:cNvSpPr/>
          <p:nvPr/>
        </p:nvSpPr>
        <p:spPr>
          <a:xfrm>
            <a:off x="6178258" y="2533851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F2597A-A074-4DE2-9361-C11EB21C7183}"/>
              </a:ext>
            </a:extLst>
          </p:cNvPr>
          <p:cNvCxnSpPr/>
          <p:nvPr/>
        </p:nvCxnSpPr>
        <p:spPr>
          <a:xfrm>
            <a:off x="1828800" y="4151528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A56D1D-641D-4C40-888D-AB18423D36E8}"/>
              </a:ext>
            </a:extLst>
          </p:cNvPr>
          <p:cNvCxnSpPr/>
          <p:nvPr/>
        </p:nvCxnSpPr>
        <p:spPr>
          <a:xfrm>
            <a:off x="7092658" y="3600650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D37AA-4B09-4FE5-BDB2-79A800959C3D}"/>
              </a:ext>
            </a:extLst>
          </p:cNvPr>
          <p:cNvCxnSpPr/>
          <p:nvPr/>
        </p:nvCxnSpPr>
        <p:spPr>
          <a:xfrm>
            <a:off x="4987255" y="3600651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E944C8-C867-46D3-9414-A962AD07594F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24052"/>
            <a:ext cx="1943100" cy="1837539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B6F8990-6CED-4E44-AB04-B5078838D98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69" y="312042"/>
            <a:ext cx="1649529" cy="16495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D3A5A5F-16C4-4ABA-B4F7-3875006B2113}"/>
              </a:ext>
            </a:extLst>
          </p:cNvPr>
          <p:cNvSpPr txBox="1"/>
          <p:nvPr/>
        </p:nvSpPr>
        <p:spPr>
          <a:xfrm>
            <a:off x="0" y="4473922"/>
            <a:ext cx="12191998" cy="2816156"/>
          </a:xfrm>
          <a:prstGeom prst="rect">
            <a:avLst/>
          </a:prstGeom>
          <a:solidFill>
            <a:srgbClr val="A0006E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900" b="1" dirty="0">
              <a:solidFill>
                <a:schemeClr val="bg1"/>
              </a:solidFill>
            </a:endParaRPr>
          </a:p>
          <a:p>
            <a:pPr algn="ctr">
              <a:spcBef>
                <a:spcPts val="1800"/>
              </a:spcBef>
            </a:pPr>
            <a:r>
              <a:rPr lang="en-US" sz="2800" b="1" dirty="0">
                <a:solidFill>
                  <a:schemeClr val="bg1"/>
                </a:solidFill>
              </a:rPr>
              <a:t>A pivotal moment</a:t>
            </a:r>
          </a:p>
          <a:p>
            <a:pPr algn="ctr">
              <a:spcBef>
                <a:spcPts val="1800"/>
              </a:spcBef>
            </a:pPr>
            <a:r>
              <a:rPr lang="en-US" sz="2800" b="1" dirty="0">
                <a:solidFill>
                  <a:schemeClr val="bg1"/>
                </a:solidFill>
              </a:rPr>
              <a:t>Generative AI</a:t>
            </a:r>
          </a:p>
          <a:p>
            <a:pPr algn="ctr">
              <a:spcBef>
                <a:spcPts val="1800"/>
              </a:spcBef>
            </a:pPr>
            <a:r>
              <a:rPr lang="en-US" sz="2800" b="1" dirty="0">
                <a:solidFill>
                  <a:schemeClr val="bg1"/>
                </a:solidFill>
              </a:rPr>
              <a:t>How to address?</a:t>
            </a:r>
          </a:p>
          <a:p>
            <a:pPr algn="ctr">
              <a:spcBef>
                <a:spcPts val="1800"/>
              </a:spcBef>
            </a:pP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59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9CDB169-75B7-C446-C9D2-ED8939397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1AC501-E85E-4FA4-89FC-459C4C959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48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B635FD-AF7D-180F-EE7F-20A078C26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991" y="135027"/>
            <a:ext cx="6096528" cy="34292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334085E-049E-4439-8BC1-D36CF42CB4D7}"/>
              </a:ext>
            </a:extLst>
          </p:cNvPr>
          <p:cNvSpPr txBox="1"/>
          <p:nvPr/>
        </p:nvSpPr>
        <p:spPr>
          <a:xfrm>
            <a:off x="6595036" y="361739"/>
            <a:ext cx="5361738" cy="30469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/>
              <a:t>Demand-side</a:t>
            </a:r>
            <a:r>
              <a:rPr lang="en-US" sz="24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A0006E"/>
                </a:solidFill>
              </a:rPr>
              <a:t>Conversational interfaces – full library discovery, other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A0006E"/>
                </a:solidFill>
              </a:rPr>
              <a:t>Digital services – new toolkit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A0006E"/>
                </a:solidFill>
              </a:rPr>
              <a:t>Publishers &amp; vendors augmenting – informed advocates as buyers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A0006E"/>
                </a:solidFill>
              </a:rPr>
              <a:t>What will happen to discovery</a:t>
            </a:r>
            <a:endParaRPr lang="en-US" dirty="0">
              <a:solidFill>
                <a:srgbClr val="A0006E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35D34E1-C8FC-BCC8-B62D-61E574DD7D82}"/>
              </a:ext>
            </a:extLst>
          </p:cNvPr>
          <p:cNvSpPr txBox="1"/>
          <p:nvPr/>
        </p:nvSpPr>
        <p:spPr>
          <a:xfrm>
            <a:off x="6420519" y="3757200"/>
            <a:ext cx="609437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People – education, empathy</a:t>
            </a:r>
            <a:r>
              <a:rPr lang="en-US" sz="2000" dirty="0"/>
              <a:t> and transparency…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What is happening in the environment?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What is happening in the library?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What might change?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..…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BC503A-E158-C094-810B-3A79A84DBF38}"/>
              </a:ext>
            </a:extLst>
          </p:cNvPr>
          <p:cNvSpPr txBox="1"/>
          <p:nvPr/>
        </p:nvSpPr>
        <p:spPr>
          <a:xfrm>
            <a:off x="481624" y="3801805"/>
            <a:ext cx="5781261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/>
              <a:t>Education, awareness, advocate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Advice about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Advice about characteristics of particular language models, chatbots,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Promote good practices, responsible purchases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Advise univ on regulatory activity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A0006E"/>
                </a:solidFill>
              </a:rPr>
              <a:t>Advise about bias, responsible use</a:t>
            </a:r>
            <a:endParaRPr lang="en-US" dirty="0">
              <a:solidFill>
                <a:srgbClr val="A0006E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C50892-0BE0-11D8-9228-898A00AC0268}"/>
              </a:ext>
            </a:extLst>
          </p:cNvPr>
          <p:cNvSpPr txBox="1"/>
          <p:nvPr/>
        </p:nvSpPr>
        <p:spPr>
          <a:xfrm>
            <a:off x="9651381" y="5889068"/>
            <a:ext cx="1026243" cy="523220"/>
          </a:xfrm>
          <a:prstGeom prst="rect">
            <a:avLst/>
          </a:prstGeom>
          <a:solidFill>
            <a:srgbClr val="687385"/>
          </a:solidFill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</a:rPr>
              <a:t>ChUI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3033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7FB92C-C291-3C89-79BA-46332AC1A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6A6ACB-4258-C9D4-950D-C568C393B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49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72755D-28C8-2CA2-8C58-E2F36D2497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66" y="246811"/>
            <a:ext cx="7677545" cy="55057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68EBB6-3F81-4306-3668-FF024866C2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007" y="1195112"/>
            <a:ext cx="4295996" cy="534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6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A157-0ED3-F5F9-6295-81EAEFA406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Lucette V0.3 Bold" panose="00000800000000000000" pitchFamily="50" charset="0"/>
              </a:rPr>
              <a:t>Part one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9559C1-E5BF-8FD0-CA32-F88AD473F7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1494"/>
            <a:ext cx="9144000" cy="1655762"/>
          </a:xfrm>
        </p:spPr>
        <p:txBody>
          <a:bodyPr/>
          <a:lstStyle/>
          <a:p>
            <a:r>
              <a:rPr lang="en-US" b="1" dirty="0">
                <a:solidFill>
                  <a:srgbClr val="687385"/>
                </a:solidFill>
              </a:rPr>
              <a:t>The library in the University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B53C4-598A-E0B9-7CBB-BC05F41AA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1000" y="6354907"/>
            <a:ext cx="5521036" cy="365125"/>
          </a:xfrm>
        </p:spPr>
        <p:txBody>
          <a:bodyPr/>
          <a:lstStyle/>
          <a:p>
            <a:r>
              <a:rPr lang="en-US" dirty="0">
                <a:solidFill>
                  <a:srgbClr val="C71585"/>
                </a:solidFill>
              </a:rPr>
              <a:t>AMICAL 2023 ⁙ </a:t>
            </a:r>
            <a:r>
              <a:rPr lang="en-US" b="0" i="0" u="none" strike="noStrike" dirty="0">
                <a:solidFill>
                  <a:srgbClr val="C71585"/>
                </a:solidFill>
                <a:effectLst/>
              </a:rPr>
              <a:t>Al </a:t>
            </a:r>
            <a:r>
              <a:rPr lang="en-US" b="0" i="0" u="none" strike="noStrike" dirty="0" err="1">
                <a:solidFill>
                  <a:srgbClr val="C71585"/>
                </a:solidFill>
                <a:effectLst/>
              </a:rPr>
              <a:t>Akhawayn</a:t>
            </a:r>
            <a:r>
              <a:rPr lang="en-US" b="0" i="0" u="none" strike="noStrike" dirty="0">
                <a:solidFill>
                  <a:srgbClr val="C71585"/>
                </a:solidFill>
                <a:effectLst/>
              </a:rPr>
              <a:t> University ⁙ </a:t>
            </a:r>
            <a:r>
              <a:rPr lang="en-US" dirty="0">
                <a:solidFill>
                  <a:srgbClr val="C71585"/>
                </a:solidFill>
              </a:rPr>
              <a:t>Lorcan Dempsey 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333A6E-1163-416B-E785-CE3CE04F5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56771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1AC501-E85E-4FA4-89FC-459C4C959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50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B635FD-AF7D-180F-EE7F-20A078C269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185208"/>
            <a:ext cx="5588324" cy="314343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0BC503A-E158-C094-810B-3A79A84DBF38}"/>
              </a:ext>
            </a:extLst>
          </p:cNvPr>
          <p:cNvSpPr txBox="1"/>
          <p:nvPr/>
        </p:nvSpPr>
        <p:spPr>
          <a:xfrm>
            <a:off x="5737302" y="336438"/>
            <a:ext cx="6354067" cy="6401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/>
              <a:t>Supply side</a:t>
            </a:r>
          </a:p>
          <a:p>
            <a:r>
              <a:rPr lang="en-US" sz="2800" dirty="0">
                <a:solidFill>
                  <a:schemeClr val="accent1"/>
                </a:solidFill>
              </a:rPr>
              <a:t>Fully document resources/  services/ expertise on the web</a:t>
            </a:r>
          </a:p>
          <a:p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Contextualise</a:t>
            </a:r>
            <a:r>
              <a:rPr lang="en-US" sz="2800" dirty="0"/>
              <a:t> learning resources with resource guides, reading lists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err="1"/>
              <a:t>Contextualise</a:t>
            </a:r>
            <a:r>
              <a:rPr lang="en-US" sz="2800" dirty="0"/>
              <a:t> special collections with exhibitions, finding aids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Finding aids!!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Full library discovery – document all services, people, events, …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Promote inside out resources -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Promote use of identifiers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4171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7BCFA95-E685-4946-8C78-AAFB261F5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566" y="1812073"/>
            <a:ext cx="8268886" cy="4875422"/>
          </a:xfrm>
          <a:prstGeom prst="rect">
            <a:avLst/>
          </a:prstGeom>
          <a:ln w="38100">
            <a:solidFill>
              <a:srgbClr val="A0006E"/>
            </a:solidFill>
          </a:ln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0FB0D6-DDE7-77A4-2238-58E0B10DF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D7FB62-9AAE-6DD5-75DC-43C3AD9F4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51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515CE4-6D8C-CDA8-75A7-ED736C6D84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030" y="307712"/>
            <a:ext cx="7686956" cy="4247561"/>
          </a:xfrm>
          <a:prstGeom prst="rect">
            <a:avLst/>
          </a:prstGeom>
          <a:ln w="38100">
            <a:solidFill>
              <a:srgbClr val="A0006E"/>
            </a:solidFill>
          </a:ln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0B84CEA-8C9D-2802-C822-46607A72C3FD}"/>
              </a:ext>
            </a:extLst>
          </p:cNvPr>
          <p:cNvSpPr/>
          <p:nvPr/>
        </p:nvSpPr>
        <p:spPr>
          <a:xfrm>
            <a:off x="5172661" y="877013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 dirty="0">
              <a:solidFill>
                <a:srgbClr val="F2F2F2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4FAF4CF-563A-43E3-61A0-516C10CFCCF9}"/>
              </a:ext>
            </a:extLst>
          </p:cNvPr>
          <p:cNvSpPr/>
          <p:nvPr/>
        </p:nvSpPr>
        <p:spPr>
          <a:xfrm>
            <a:off x="9982200" y="2595337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1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D085CC2-1852-4AB1-8000-F8D824B4B87B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230374"/>
            <a:ext cx="1079810" cy="13754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F114EEC-1D9C-409B-A83E-91D89E29F59B}"/>
              </a:ext>
            </a:extLst>
          </p:cNvPr>
          <p:cNvSpPr/>
          <p:nvPr/>
        </p:nvSpPr>
        <p:spPr>
          <a:xfrm>
            <a:off x="1923176" y="2009743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capacity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933F76-C55E-4FBB-9CDC-5B51F9298CB3}"/>
              </a:ext>
            </a:extLst>
          </p:cNvPr>
          <p:cNvSpPr/>
          <p:nvPr/>
        </p:nvSpPr>
        <p:spPr>
          <a:xfrm>
            <a:off x="4050717" y="2009743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learning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FBA9515-9E93-4EC8-89F7-F7B1BAC2F038}"/>
              </a:ext>
            </a:extLst>
          </p:cNvPr>
          <p:cNvSpPr/>
          <p:nvPr/>
        </p:nvSpPr>
        <p:spPr>
          <a:xfrm>
            <a:off x="6178258" y="2009743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innovation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B6F701-077C-4583-A59D-13285519B078}"/>
              </a:ext>
            </a:extLst>
          </p:cNvPr>
          <p:cNvSpPr/>
          <p:nvPr/>
        </p:nvSpPr>
        <p:spPr>
          <a:xfrm>
            <a:off x="8305800" y="2009743"/>
            <a:ext cx="1828800" cy="10668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cs typeface="Segoe UI" panose="020B0502040204020203" pitchFamily="34" charset="0"/>
              </a:rPr>
              <a:t>Scaling influence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6F2597A-A074-4DE2-9361-C11EB21C7183}"/>
              </a:ext>
            </a:extLst>
          </p:cNvPr>
          <p:cNvCxnSpPr/>
          <p:nvPr/>
        </p:nvCxnSpPr>
        <p:spPr>
          <a:xfrm>
            <a:off x="1828800" y="3627420"/>
            <a:ext cx="8534400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B73108E-6A31-433C-8FDF-234429FEB283}"/>
              </a:ext>
            </a:extLst>
          </p:cNvPr>
          <p:cNvCxnSpPr>
            <a:stCxn id="3" idx="2"/>
          </p:cNvCxnSpPr>
          <p:nvPr/>
        </p:nvCxnSpPr>
        <p:spPr>
          <a:xfrm>
            <a:off x="2837576" y="3076544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C012EC9-3EE2-43D7-BBFB-5DF794645256}"/>
              </a:ext>
            </a:extLst>
          </p:cNvPr>
          <p:cNvCxnSpPr/>
          <p:nvPr/>
        </p:nvCxnSpPr>
        <p:spPr>
          <a:xfrm>
            <a:off x="9220200" y="3076542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FA56D1D-641D-4C40-888D-AB18423D36E8}"/>
              </a:ext>
            </a:extLst>
          </p:cNvPr>
          <p:cNvCxnSpPr/>
          <p:nvPr/>
        </p:nvCxnSpPr>
        <p:spPr>
          <a:xfrm>
            <a:off x="7092658" y="3076542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BD37AA-4B09-4FE5-BDB2-79A800959C3D}"/>
              </a:ext>
            </a:extLst>
          </p:cNvPr>
          <p:cNvCxnSpPr/>
          <p:nvPr/>
        </p:nvCxnSpPr>
        <p:spPr>
          <a:xfrm>
            <a:off x="4987255" y="3076543"/>
            <a:ext cx="0" cy="550877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CE944C8-C867-46D3-9414-A962AD07594F}"/>
              </a:ext>
            </a:extLst>
          </p:cNvPr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24053"/>
            <a:ext cx="1488864" cy="1442060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677DA65-92F2-48F7-BDFC-2AB5772BC692}"/>
              </a:ext>
            </a:extLst>
          </p:cNvPr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692" y="309700"/>
            <a:ext cx="1410030" cy="1421487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B6F8990-6CED-4E44-AB04-B5078838D98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70" y="312043"/>
            <a:ext cx="1294514" cy="12945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1B6717F-F1CD-85AB-D327-01789AA81CFA}"/>
              </a:ext>
            </a:extLst>
          </p:cNvPr>
          <p:cNvSpPr txBox="1"/>
          <p:nvPr/>
        </p:nvSpPr>
        <p:spPr>
          <a:xfrm>
            <a:off x="838200" y="4352730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 significant moment. 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</a:rPr>
              <a:t>Relational glue of consortia an advantage</a:t>
            </a:r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11CD614-CFF6-E2F8-6436-5EFBA70CBD23}"/>
              </a:ext>
            </a:extLst>
          </p:cNvPr>
          <p:cNvSpPr txBox="1"/>
          <p:nvPr/>
        </p:nvSpPr>
        <p:spPr>
          <a:xfrm>
            <a:off x="4403579" y="4363057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What forms of learning and innovation should be scaled across members?</a:t>
            </a:r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F58604-6FD1-7669-458B-8C9BE3C2AB78}"/>
              </a:ext>
            </a:extLst>
          </p:cNvPr>
          <p:cNvSpPr txBox="1"/>
          <p:nvPr/>
        </p:nvSpPr>
        <p:spPr>
          <a:xfrm>
            <a:off x="8029253" y="4387186"/>
            <a:ext cx="3191257" cy="230832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Are there any new shared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ucette V0.3 Medium" panose="00000600000000000000" pitchFamily="50" charset="0"/>
              </a:rPr>
              <a:t>capacities?</a:t>
            </a:r>
          </a:p>
          <a:p>
            <a:pPr algn="ctr"/>
            <a:endParaRPr lang="en-US" sz="24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ucette V0.3 Medium" panose="00000600000000000000" pitchFamily="50" charset="0"/>
            </a:endParaRPr>
          </a:p>
          <a:p>
            <a:pPr algn="ctr"/>
            <a:endParaRPr lang="en-US" sz="2400" dirty="0">
              <a:solidFill>
                <a:schemeClr val="bg1"/>
              </a:solidFill>
              <a:latin typeface="Lucette V0.3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62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E26117B-39CB-49EF-44EC-1BA52997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relational turn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8976C19-1C54-DC90-2BC1-D8C3AF28D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6474">
                  <a:tint val="75000"/>
                </a:srgbClr>
              </a:solidFill>
              <a:effectLst/>
              <a:uLnTx/>
              <a:uFillTx/>
              <a:latin typeface="NaN Holo Mono Blond" panose="02010309060101010106" pitchFamily="50" charset="0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293D1D-4A55-C272-EF0C-A41DFD82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604E195-53F4-42F9-A096-452A5DF13A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5B6474">
                    <a:tint val="75000"/>
                  </a:srgbClr>
                </a:solidFill>
                <a:effectLst/>
                <a:uLnTx/>
                <a:uFillTx/>
                <a:latin typeface="NaN Holo Mono Blond" panose="02010309060101010106" pitchFamily="50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5B6474">
                  <a:tint val="75000"/>
                </a:srgbClr>
              </a:solidFill>
              <a:effectLst/>
              <a:uLnTx/>
              <a:uFillTx/>
              <a:latin typeface="NaN Holo Mono Blond" panose="02010309060101010106" pitchFamily="50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F4F94B-BB2B-C600-3F69-4832C0911364}"/>
              </a:ext>
            </a:extLst>
          </p:cNvPr>
          <p:cNvSpPr txBox="1"/>
          <p:nvPr/>
        </p:nvSpPr>
        <p:spPr>
          <a:xfrm>
            <a:off x="838200" y="2306488"/>
            <a:ext cx="3191257" cy="35394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The library is deeply engaged with full lifecycle of research and learning.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7749C7-48EE-559B-CFEA-FE39CC9DA1A1}"/>
              </a:ext>
            </a:extLst>
          </p:cNvPr>
          <p:cNvSpPr txBox="1"/>
          <p:nvPr/>
        </p:nvSpPr>
        <p:spPr>
          <a:xfrm>
            <a:off x="4403579" y="2316815"/>
            <a:ext cx="3191257" cy="35394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Build social capital in continual negotiation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 with  campus partners, faculty and students.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E2930-C134-434D-4DA1-FFFA559147F0}"/>
              </a:ext>
            </a:extLst>
          </p:cNvPr>
          <p:cNvSpPr txBox="1"/>
          <p:nvPr/>
        </p:nvSpPr>
        <p:spPr>
          <a:xfrm>
            <a:off x="8029253" y="2340944"/>
            <a:ext cx="3191257" cy="353943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Assessment and ‘value’ redefined?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800" dirty="0">
              <a:solidFill>
                <a:prstClr val="white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A new library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story 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3902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CCF266-8740-520B-FF93-64ABF8AB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t>54</a:t>
            </a:fld>
            <a:endParaRPr lang="en-US"/>
          </a:p>
        </p:txBody>
      </p:sp>
      <p:sp>
        <p:nvSpPr>
          <p:cNvPr id="12" name="Footer Placeholder 91">
            <a:extLst>
              <a:ext uri="{FF2B5EF4-FFF2-40B4-BE49-F238E27FC236}">
                <a16:creationId xmlns:a16="http://schemas.microsoft.com/office/drawing/2014/main" id="{EA801655-680E-22A2-FA8C-72B9A0D1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31954"/>
            <a:ext cx="12192000" cy="365125"/>
          </a:xfrm>
        </p:spPr>
        <p:txBody>
          <a:bodyPr/>
          <a:lstStyle/>
          <a:p>
            <a:r>
              <a:rPr lang="en-US" sz="1800" dirty="0">
                <a:solidFill>
                  <a:srgbClr val="C71585"/>
                </a:solidFill>
              </a:rPr>
              <a:t>AMICAL 2023, </a:t>
            </a:r>
            <a:r>
              <a:rPr lang="en-US" sz="1800" b="0" i="0" dirty="0">
                <a:solidFill>
                  <a:srgbClr val="C71585"/>
                </a:solidFill>
                <a:effectLst/>
              </a:rPr>
              <a:t>24–26 May‘23, </a:t>
            </a:r>
            <a:r>
              <a:rPr lang="en-US" sz="1800" b="0" i="0" u="none" strike="noStrike" dirty="0">
                <a:solidFill>
                  <a:srgbClr val="C71585"/>
                </a:solidFill>
                <a:effectLst/>
              </a:rPr>
              <a:t>Al </a:t>
            </a:r>
            <a:r>
              <a:rPr lang="en-US" sz="1800" b="0" i="0" u="none" strike="noStrike" dirty="0" err="1">
                <a:solidFill>
                  <a:srgbClr val="C71585"/>
                </a:solidFill>
                <a:effectLst/>
              </a:rPr>
              <a:t>Akhawayn</a:t>
            </a:r>
            <a:r>
              <a:rPr lang="en-US" sz="1800" b="0" i="0" u="none" strike="noStrike" dirty="0">
                <a:solidFill>
                  <a:srgbClr val="C71585"/>
                </a:solidFill>
                <a:effectLst/>
              </a:rPr>
              <a:t> University, </a:t>
            </a:r>
            <a:r>
              <a:rPr lang="en-US" sz="1800" b="0" i="0" u="none" strike="noStrike" dirty="0" err="1">
                <a:solidFill>
                  <a:srgbClr val="C71585"/>
                </a:solidFill>
                <a:effectLst/>
              </a:rPr>
              <a:t>Ifrane</a:t>
            </a:r>
            <a:r>
              <a:rPr lang="en-US" sz="1800" b="0" i="0" dirty="0">
                <a:solidFill>
                  <a:srgbClr val="C71585"/>
                </a:solidFill>
                <a:effectLst/>
              </a:rPr>
              <a:t>, Morocco.</a:t>
            </a:r>
            <a:endParaRPr lang="en-US" sz="1800" dirty="0">
              <a:solidFill>
                <a:srgbClr val="C71585"/>
              </a:solidFill>
            </a:endParaRPr>
          </a:p>
          <a:p>
            <a:endParaRPr lang="en-US" dirty="0"/>
          </a:p>
        </p:txBody>
      </p:sp>
      <p:pic>
        <p:nvPicPr>
          <p:cNvPr id="18" name="Picture 17" descr="A picture containing text, sign, tableware, dishware&#10;&#10;Description automatically generated">
            <a:extLst>
              <a:ext uri="{FF2B5EF4-FFF2-40B4-BE49-F238E27FC236}">
                <a16:creationId xmlns:a16="http://schemas.microsoft.com/office/drawing/2014/main" id="{B526436A-3440-E4CE-4433-74D78D778A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77" y="3047857"/>
            <a:ext cx="2428873" cy="6306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73D5B3-8806-824A-FCB6-DE4CEF136109}"/>
              </a:ext>
            </a:extLst>
          </p:cNvPr>
          <p:cNvSpPr txBox="1"/>
          <p:nvPr/>
        </p:nvSpPr>
        <p:spPr>
          <a:xfrm>
            <a:off x="234177" y="299382"/>
            <a:ext cx="248016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+mj-lt"/>
              </a:rPr>
              <a:t>Thank </a:t>
            </a:r>
          </a:p>
          <a:p>
            <a:r>
              <a:rPr lang="en-US" sz="5400" dirty="0">
                <a:solidFill>
                  <a:schemeClr val="accent1"/>
                </a:solidFill>
                <a:latin typeface="+mj-lt"/>
              </a:rPr>
              <a:t>you!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5D2A36-97E3-A5AA-384C-BC9915FB29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360" y="401444"/>
            <a:ext cx="9109048" cy="544737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60620ECF-1E02-E293-8C1F-FCD3D49425A9}"/>
              </a:ext>
            </a:extLst>
          </p:cNvPr>
          <p:cNvSpPr/>
          <p:nvPr/>
        </p:nvSpPr>
        <p:spPr>
          <a:xfrm>
            <a:off x="4853466" y="3803112"/>
            <a:ext cx="382505" cy="365760"/>
          </a:xfrm>
          <a:prstGeom prst="ellipse">
            <a:avLst/>
          </a:prstGeom>
          <a:solidFill>
            <a:srgbClr val="A0006E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endParaRPr lang="en-US">
              <a:solidFill>
                <a:srgbClr val="F2F2F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03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D50566-4F21-AD7F-F6F7-6DD9134B9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4E195-53F4-42F9-A096-452A5DF13AC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5E0946-8259-DADE-74CC-DF716DB837F3}"/>
              </a:ext>
            </a:extLst>
          </p:cNvPr>
          <p:cNvSpPr txBox="1"/>
          <p:nvPr/>
        </p:nvSpPr>
        <p:spPr>
          <a:xfrm>
            <a:off x="1224050" y="4749967"/>
            <a:ext cx="3191257" cy="492443"/>
          </a:xfrm>
          <a:prstGeom prst="rect">
            <a:avLst/>
          </a:prstGeom>
          <a:solidFill>
            <a:srgbClr val="68738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Lucette V0.3 Medium" panose="00000600000000000000" pitchFamily="50" charset="0"/>
              </a:rPr>
              <a:t>Career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64338D-C70C-AF8A-4579-4C7477489B01}"/>
              </a:ext>
            </a:extLst>
          </p:cNvPr>
          <p:cNvSpPr txBox="1"/>
          <p:nvPr/>
        </p:nvSpPr>
        <p:spPr>
          <a:xfrm>
            <a:off x="4304538" y="1902858"/>
            <a:ext cx="3272028" cy="492443"/>
          </a:xfrm>
          <a:prstGeom prst="rect">
            <a:avLst/>
          </a:prstGeom>
          <a:solidFill>
            <a:srgbClr val="68738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Lucette V0.3 Medium" panose="00000600000000000000" pitchFamily="50" charset="0"/>
                <a:ea typeface="Biblio Sign" pitchFamily="2" charset="0"/>
              </a:rPr>
              <a:t>Research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6821D04-204A-32C3-531E-D15616E12B77}"/>
              </a:ext>
            </a:extLst>
          </p:cNvPr>
          <p:cNvSpPr txBox="1"/>
          <p:nvPr/>
        </p:nvSpPr>
        <p:spPr>
          <a:xfrm>
            <a:off x="7552321" y="4749967"/>
            <a:ext cx="3191256" cy="492443"/>
          </a:xfrm>
          <a:prstGeom prst="rect">
            <a:avLst/>
          </a:prstGeom>
          <a:solidFill>
            <a:srgbClr val="68738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  <a:latin typeface="Lucette V0.3 Medium" panose="00000600000000000000" pitchFamily="50" charset="0"/>
              </a:rPr>
              <a:t>Education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DCF9AEE-EAB1-428C-CAC2-C65700F8CFAC}"/>
              </a:ext>
            </a:extLst>
          </p:cNvPr>
          <p:cNvCxnSpPr>
            <a:cxnSpLocks/>
            <a:stCxn id="10" idx="3"/>
          </p:cNvCxnSpPr>
          <p:nvPr/>
        </p:nvCxnSpPr>
        <p:spPr>
          <a:xfrm flipH="1">
            <a:off x="5940551" y="2683272"/>
            <a:ext cx="1" cy="1148064"/>
          </a:xfrm>
          <a:prstGeom prst="line">
            <a:avLst/>
          </a:prstGeom>
          <a:ln w="9525" cap="flat" cmpd="sng" algn="ctr">
            <a:solidFill>
              <a:srgbClr val="68738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1D0BEB-57A2-DFBC-A360-9695B4B0A341}"/>
              </a:ext>
            </a:extLst>
          </p:cNvPr>
          <p:cNvCxnSpPr>
            <a:cxnSpLocks/>
            <a:endCxn id="12" idx="3"/>
          </p:cNvCxnSpPr>
          <p:nvPr/>
        </p:nvCxnSpPr>
        <p:spPr>
          <a:xfrm flipH="1">
            <a:off x="4884010" y="3831336"/>
            <a:ext cx="1056541" cy="840611"/>
          </a:xfrm>
          <a:prstGeom prst="line">
            <a:avLst/>
          </a:prstGeom>
          <a:ln w="9525" cap="flat" cmpd="sng" algn="ctr">
            <a:solidFill>
              <a:srgbClr val="68738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B028671-6878-6E1B-F137-534654528B94}"/>
              </a:ext>
            </a:extLst>
          </p:cNvPr>
          <p:cNvCxnSpPr>
            <a:cxnSpLocks/>
            <a:endCxn id="11" idx="3"/>
          </p:cNvCxnSpPr>
          <p:nvPr/>
        </p:nvCxnSpPr>
        <p:spPr>
          <a:xfrm>
            <a:off x="5940551" y="3831336"/>
            <a:ext cx="1149300" cy="833540"/>
          </a:xfrm>
          <a:prstGeom prst="line">
            <a:avLst/>
          </a:prstGeom>
          <a:ln w="9525" cap="flat" cmpd="sng" algn="ctr">
            <a:solidFill>
              <a:srgbClr val="68738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9C3CED5-1588-66CF-FDDA-CB25F1088C39}"/>
              </a:ext>
            </a:extLst>
          </p:cNvPr>
          <p:cNvSpPr/>
          <p:nvPr/>
        </p:nvSpPr>
        <p:spPr>
          <a:xfrm rot="16200000">
            <a:off x="5707380" y="2482104"/>
            <a:ext cx="466344" cy="868680"/>
          </a:xfrm>
          <a:prstGeom prst="rightArrow">
            <a:avLst/>
          </a:prstGeom>
          <a:solidFill>
            <a:srgbClr val="FFFFFF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1585"/>
              </a:solidFill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25BAEBF-18EC-D7BA-23C4-46C1F19CC1C1}"/>
              </a:ext>
            </a:extLst>
          </p:cNvPr>
          <p:cNvSpPr/>
          <p:nvPr/>
        </p:nvSpPr>
        <p:spPr>
          <a:xfrm rot="2028289">
            <a:off x="6662928" y="4100807"/>
            <a:ext cx="466344" cy="868680"/>
          </a:xfrm>
          <a:prstGeom prst="rightArrow">
            <a:avLst/>
          </a:prstGeom>
          <a:solidFill>
            <a:srgbClr val="FFFFFF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1585"/>
              </a:solidFill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2E751B0-378E-981D-B588-360D18E1DB7F}"/>
              </a:ext>
            </a:extLst>
          </p:cNvPr>
          <p:cNvSpPr/>
          <p:nvPr/>
        </p:nvSpPr>
        <p:spPr>
          <a:xfrm rot="8582900">
            <a:off x="4837176" y="4097438"/>
            <a:ext cx="466344" cy="868680"/>
          </a:xfrm>
          <a:prstGeom prst="rightArrow">
            <a:avLst/>
          </a:prstGeom>
          <a:solidFill>
            <a:srgbClr val="FFFFFF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1585"/>
              </a:solidFill>
            </a:endParaRPr>
          </a:p>
        </p:txBody>
      </p:sp>
      <p:sp>
        <p:nvSpPr>
          <p:cNvPr id="27" name="Footer Placeholder 3">
            <a:extLst>
              <a:ext uri="{FF2B5EF4-FFF2-40B4-BE49-F238E27FC236}">
                <a16:creationId xmlns:a16="http://schemas.microsoft.com/office/drawing/2014/main" id="{825185E5-1946-B393-98B4-8B236EBE5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2438" y="6391671"/>
            <a:ext cx="6495289" cy="365125"/>
          </a:xfrm>
        </p:spPr>
        <p:txBody>
          <a:bodyPr/>
          <a:lstStyle/>
          <a:p>
            <a:r>
              <a:rPr lang="en-US" dirty="0"/>
              <a:t>OCLC Research &amp; Ithaca S+R: University futures, library futures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74AE78-BF3A-9983-6A28-0BD1EE1415B7}"/>
              </a:ext>
            </a:extLst>
          </p:cNvPr>
          <p:cNvSpPr/>
          <p:nvPr/>
        </p:nvSpPr>
        <p:spPr>
          <a:xfrm>
            <a:off x="4824222" y="201984"/>
            <a:ext cx="27523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defRPr/>
            </a:pPr>
            <a:r>
              <a:rPr lang="en-US" dirty="0">
                <a:solidFill>
                  <a:schemeClr val="accent1"/>
                </a:solidFill>
                <a:latin typeface="NaN Holo Mono Blond" panose="02010309060101010106" pitchFamily="50" charset="0"/>
              </a:rPr>
              <a:t>Distinctive focus on doctoral research and scholarship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D9B388-E602-00C4-07CE-03992F349A40}"/>
              </a:ext>
            </a:extLst>
          </p:cNvPr>
          <p:cNvSpPr/>
          <p:nvPr/>
        </p:nvSpPr>
        <p:spPr>
          <a:xfrm>
            <a:off x="8300162" y="3163824"/>
            <a:ext cx="30231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defRPr/>
            </a:pPr>
            <a:r>
              <a:rPr lang="en-US" dirty="0">
                <a:solidFill>
                  <a:schemeClr val="accent1"/>
                </a:solidFill>
                <a:latin typeface="NaN Holo Mono Blond" panose="02010309060101010106" pitchFamily="50" charset="0"/>
              </a:rPr>
              <a:t>Distinctive focus on interdisciplinary baccalaureate education.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9E97B77-D6A0-1836-2642-C75AEFFBFF63}"/>
              </a:ext>
            </a:extLst>
          </p:cNvPr>
          <p:cNvSpPr/>
          <p:nvPr/>
        </p:nvSpPr>
        <p:spPr>
          <a:xfrm>
            <a:off x="540009" y="3440823"/>
            <a:ext cx="27512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defRPr/>
            </a:pPr>
            <a:r>
              <a:rPr lang="en-US" dirty="0">
                <a:solidFill>
                  <a:schemeClr val="accent1"/>
                </a:solidFill>
                <a:latin typeface="NaN Holo Mono Blond" panose="02010309060101010106" pitchFamily="50" charset="0"/>
              </a:rPr>
              <a:t>Distinctive focus on preparation for professions.</a:t>
            </a:r>
          </a:p>
        </p:txBody>
      </p:sp>
    </p:spTree>
    <p:extLst>
      <p:ext uri="{BB962C8B-B14F-4D97-AF65-F5344CB8AC3E}">
        <p14:creationId xmlns:p14="http://schemas.microsoft.com/office/powerpoint/2010/main" val="287370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8575FE-26C7-4AF8-AF39-1A200E45CBFF}"/>
              </a:ext>
            </a:extLst>
          </p:cNvPr>
          <p:cNvSpPr txBox="1"/>
          <p:nvPr/>
        </p:nvSpPr>
        <p:spPr>
          <a:xfrm flipH="1">
            <a:off x="126998" y="6435734"/>
            <a:ext cx="5603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87385"/>
                </a:solidFill>
                <a:effectLst/>
                <a:uLnTx/>
                <a:uFillTx/>
                <a:latin typeface="NaN Holo Mono" panose="02010509060101010106" pitchFamily="50" charset="0"/>
                <a:ea typeface="+mn-ea"/>
                <a:cs typeface="+mn-cs"/>
              </a:rPr>
              <a:t>OCLC Research – University Futures, Library Futures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5CC356CE-3BF5-8B7F-39D8-5D01AFE4FEAD}"/>
              </a:ext>
            </a:extLst>
          </p:cNvPr>
          <p:cNvGraphicFramePr>
            <a:graphicFrameLocks noGrp="1"/>
          </p:cNvGraphicFramePr>
          <p:nvPr/>
        </p:nvGraphicFramePr>
        <p:xfrm>
          <a:off x="1497973" y="283766"/>
          <a:ext cx="9392634" cy="6574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98BE1312-3E61-363A-93F2-34E852090AA9}"/>
              </a:ext>
            </a:extLst>
          </p:cNvPr>
          <p:cNvSpPr txBox="1"/>
          <p:nvPr/>
        </p:nvSpPr>
        <p:spPr>
          <a:xfrm>
            <a:off x="591015" y="1812073"/>
            <a:ext cx="3477234" cy="707886"/>
          </a:xfrm>
          <a:prstGeom prst="rect">
            <a:avLst/>
          </a:prstGeom>
          <a:solidFill>
            <a:srgbClr val="687385"/>
          </a:solidFill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Lucette V0.3 Bold" panose="00000800000000000000" pitchFamily="50" charset="0"/>
              </a:rPr>
              <a:t>All universities a mix –</a:t>
            </a:r>
          </a:p>
          <a:p>
            <a:r>
              <a:rPr lang="en-US" sz="2000" dirty="0">
                <a:solidFill>
                  <a:schemeClr val="bg1"/>
                </a:solidFill>
                <a:latin typeface="Lucette V0.3 Bold" panose="00000800000000000000" pitchFamily="50" charset="0"/>
              </a:rPr>
              <a:t>Some sharpening of focus</a:t>
            </a:r>
          </a:p>
        </p:txBody>
      </p:sp>
    </p:spTree>
    <p:extLst>
      <p:ext uri="{BB962C8B-B14F-4D97-AF65-F5344CB8AC3E}">
        <p14:creationId xmlns:p14="http://schemas.microsoft.com/office/powerpoint/2010/main" val="2030727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E928A214-2C1E-6721-9704-620FE3A2AD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0898044"/>
              </p:ext>
            </p:extLst>
          </p:nvPr>
        </p:nvGraphicFramePr>
        <p:xfrm>
          <a:off x="1140579" y="145267"/>
          <a:ext cx="9910842" cy="6708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BA8AC40A-22F9-092B-DD35-0865DE8BFF5F}"/>
              </a:ext>
            </a:extLst>
          </p:cNvPr>
          <p:cNvSpPr txBox="1"/>
          <p:nvPr/>
        </p:nvSpPr>
        <p:spPr>
          <a:xfrm flipH="1">
            <a:off x="126998" y="6435734"/>
            <a:ext cx="5603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687385"/>
                </a:solidFill>
                <a:effectLst/>
                <a:uLnTx/>
                <a:uFillTx/>
                <a:latin typeface="NaN Holo Mono" panose="02010509060101010106" pitchFamily="50" charset="0"/>
              </a:rPr>
              <a:t>OCLC Research – University Futures, Library Futures</a:t>
            </a:r>
          </a:p>
        </p:txBody>
      </p:sp>
    </p:spTree>
    <p:extLst>
      <p:ext uri="{BB962C8B-B14F-4D97-AF65-F5344CB8AC3E}">
        <p14:creationId xmlns:p14="http://schemas.microsoft.com/office/powerpoint/2010/main" val="2446008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006E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A8EEB96-7ECF-3F1D-64BD-28FAF8247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064" y="252533"/>
            <a:ext cx="9044498" cy="63529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Conector recto 6">
            <a:extLst>
              <a:ext uri="{FF2B5EF4-FFF2-40B4-BE49-F238E27FC236}">
                <a16:creationId xmlns:a16="http://schemas.microsoft.com/office/drawing/2014/main" id="{19FD4FBC-535A-8D5F-90D3-823B20777213}"/>
              </a:ext>
            </a:extLst>
          </p:cNvPr>
          <p:cNvSpPr/>
          <p:nvPr/>
        </p:nvSpPr>
        <p:spPr>
          <a:xfrm flipV="1">
            <a:off x="7140622" y="4442691"/>
            <a:ext cx="2298942" cy="10555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6" name="Conector recto 6">
            <a:extLst>
              <a:ext uri="{FF2B5EF4-FFF2-40B4-BE49-F238E27FC236}">
                <a16:creationId xmlns:a16="http://schemas.microsoft.com/office/drawing/2014/main" id="{21B3D98D-32F8-FE8F-1B59-D32CB2D80530}"/>
              </a:ext>
            </a:extLst>
          </p:cNvPr>
          <p:cNvSpPr/>
          <p:nvPr/>
        </p:nvSpPr>
        <p:spPr>
          <a:xfrm flipV="1">
            <a:off x="2351568" y="4802909"/>
            <a:ext cx="1185959" cy="15174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7" name="Conector recto 6">
            <a:extLst>
              <a:ext uri="{FF2B5EF4-FFF2-40B4-BE49-F238E27FC236}">
                <a16:creationId xmlns:a16="http://schemas.microsoft.com/office/drawing/2014/main" id="{D8DD7AC4-59D7-C731-DBA9-A7700EF72428}"/>
              </a:ext>
            </a:extLst>
          </p:cNvPr>
          <p:cNvSpPr/>
          <p:nvPr/>
        </p:nvSpPr>
        <p:spPr>
          <a:xfrm flipV="1">
            <a:off x="6203313" y="4787735"/>
            <a:ext cx="2728251" cy="15174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  <p:sp>
        <p:nvSpPr>
          <p:cNvPr id="8" name="Conector recto 6">
            <a:extLst>
              <a:ext uri="{FF2B5EF4-FFF2-40B4-BE49-F238E27FC236}">
                <a16:creationId xmlns:a16="http://schemas.microsoft.com/office/drawing/2014/main" id="{EA0A3B00-C02E-0331-A538-0F50FA9B531E}"/>
              </a:ext>
            </a:extLst>
          </p:cNvPr>
          <p:cNvSpPr/>
          <p:nvPr/>
        </p:nvSpPr>
        <p:spPr>
          <a:xfrm flipV="1">
            <a:off x="4360478" y="4468420"/>
            <a:ext cx="2225049" cy="0"/>
          </a:xfrm>
          <a:prstGeom prst="line">
            <a:avLst/>
          </a:prstGeom>
          <a:solidFill>
            <a:srgbClr val="C71585">
              <a:alpha val="5000"/>
            </a:srgbClr>
          </a:solidFill>
          <a:ln w="36000">
            <a:solidFill>
              <a:srgbClr val="C715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rtlCol="0" anchor="ctr" anchorCtr="1"/>
          <a:lstStyle/>
          <a:p>
            <a:endParaRPr lang="en-US">
              <a:solidFill>
                <a:srgbClr val="C715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97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rgbClr val="5B6474"/>
      </a:dk1>
      <a:lt1>
        <a:sysClr val="window" lastClr="FFFFFF"/>
      </a:lt1>
      <a:dk2>
        <a:srgbClr val="44546A"/>
      </a:dk2>
      <a:lt2>
        <a:srgbClr val="E7E6E6"/>
      </a:lt2>
      <a:accent1>
        <a:srgbClr val="A0006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ucette">
      <a:majorFont>
        <a:latin typeface="Lucette V0.3 Bold"/>
        <a:ea typeface=""/>
        <a:cs typeface=""/>
      </a:majorFont>
      <a:minorFont>
        <a:latin typeface="Lucette V0.3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Segoe UI Black"/>
        <a:ea typeface=""/>
        <a:cs typeface=""/>
      </a:majorFont>
      <a:minorFont>
        <a:latin typeface="Segoe U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15695</TotalTime>
  <Words>1565</Words>
  <Application>Microsoft Office PowerPoint</Application>
  <PresentationFormat>Widescreen</PresentationFormat>
  <Paragraphs>451</Paragraphs>
  <Slides>54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54</vt:i4>
      </vt:variant>
    </vt:vector>
  </HeadingPairs>
  <TitlesOfParts>
    <vt:vector size="72" baseType="lpstr">
      <vt:lpstr>Piazzolla SemiBold</vt:lpstr>
      <vt:lpstr>Lucette V0.3 Bold</vt:lpstr>
      <vt:lpstr>Calibri</vt:lpstr>
      <vt:lpstr>Arial</vt:lpstr>
      <vt:lpstr>NaN Holo VF Bold</vt:lpstr>
      <vt:lpstr>NaN Holo Mono</vt:lpstr>
      <vt:lpstr>Lucette V0.3 Ultrabold</vt:lpstr>
      <vt:lpstr>Segoe UI Black</vt:lpstr>
      <vt:lpstr>NaN Holo Mono Blond</vt:lpstr>
      <vt:lpstr>Lucette V0.3 Medium</vt:lpstr>
      <vt:lpstr>Biblio Sign</vt:lpstr>
      <vt:lpstr>Segoe UI Light</vt:lpstr>
      <vt:lpstr>Calibri Light</vt:lpstr>
      <vt:lpstr>Avenir Next LT Pro Demi</vt:lpstr>
      <vt:lpstr>Lucette V0.3</vt:lpstr>
      <vt:lpstr>Office Theme</vt:lpstr>
      <vt:lpstr>1_Office Theme</vt:lpstr>
      <vt:lpstr>2_Office Theme</vt:lpstr>
      <vt:lpstr>The academic library and the relational turn</vt:lpstr>
      <vt:lpstr>PowerPoint Presentation</vt:lpstr>
      <vt:lpstr>Acknowledgements  </vt:lpstr>
      <vt:lpstr>The relational library:  3 overlapping areas</vt:lpstr>
      <vt:lpstr>Part one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relational turn</vt:lpstr>
      <vt:lpstr>Part two</vt:lpstr>
      <vt:lpstr>Then –  the collections based library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Then –  the collections based library</vt:lpstr>
      <vt:lpstr>Collections</vt:lpstr>
      <vt:lpstr>The facilitated collection</vt:lpstr>
      <vt:lpstr>Facilitated: engagement with student and faculty needs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relational turn</vt:lpstr>
      <vt:lpstr>Part three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relational turn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academic library and the relational turn</dc:title>
  <dc:creator>Lorcan Dempsey</dc:creator>
  <cp:lastModifiedBy>Lorcan Dempsey</cp:lastModifiedBy>
  <cp:revision>6</cp:revision>
  <dcterms:created xsi:type="dcterms:W3CDTF">2023-03-02T23:27:29Z</dcterms:created>
  <dcterms:modified xsi:type="dcterms:W3CDTF">2023-05-29T19:42:13Z</dcterms:modified>
</cp:coreProperties>
</file>