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59" r:id="rId1"/>
  </p:sldMasterIdLst>
  <p:notesMasterIdLst>
    <p:notesMasterId r:id="rId26"/>
  </p:notesMasterIdLst>
  <p:sldIdLst>
    <p:sldId id="280"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CBBB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203"/>
    <p:restoredTop sz="94719"/>
  </p:normalViewPr>
  <p:slideViewPr>
    <p:cSldViewPr snapToGrid="0">
      <p:cViewPr varScale="1">
        <p:scale>
          <a:sx n="184" d="100"/>
          <a:sy n="184" d="100"/>
        </p:scale>
        <p:origin x="176" y="472"/>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g223bd525dfe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 name="Google Shape;58;g223bd525dfe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Google Shape;127;g223bd525dfe_0_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8" name="Google Shape;128;g223bd525dfe_0_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Google Shape;134;g223bd525dfe_0_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5" name="Google Shape;135;g223bd525dfe_0_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g223bd525dfe_0_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3" name="Google Shape;143;g223bd525dfe_0_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g223bd525dfe_0_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0" name="Google Shape;150;g223bd525dfe_0_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g223bd525dfe_0_6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7" name="Google Shape;157;g223bd525dfe_0_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Google Shape;163;g223bd525dfe_0_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4" name="Google Shape;164;g223bd525dfe_0_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Google Shape;170;g223bd525dfe_0_7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1" name="Google Shape;171;g223bd525dfe_0_7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Google Shape;177;g223bd525dfe_0_7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8" name="Google Shape;178;g223bd525dfe_0_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g223bd525dfe_0_8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5" name="Google Shape;185;g223bd525dfe_0_8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Google Shape;192;g223bd525dfe_0_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3" name="Google Shape;193;g223bd525dfe_0_8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Google Shape;65;g223bd525dfe_0_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6" name="Google Shape;66;g223bd525dfe_0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Google Shape;199;g223bd525dfe_0_9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0" name="Google Shape;200;g223bd525dfe_0_9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Google Shape;206;g223bd525dfe_0_9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7" name="Google Shape;207;g223bd525dfe_0_9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g223bd525dfe_0_10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4" name="Google Shape;214;g223bd525dfe_0_10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Google Shape;220;g223bd525dfe_0_10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1" name="Google Shape;221;g223bd525dfe_0_10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
        <p:cNvGrpSpPr/>
        <p:nvPr/>
      </p:nvGrpSpPr>
      <p:grpSpPr>
        <a:xfrm>
          <a:off x="0" y="0"/>
          <a:ext cx="0" cy="0"/>
          <a:chOff x="0" y="0"/>
          <a:chExt cx="0" cy="0"/>
        </a:xfrm>
      </p:grpSpPr>
      <p:sp>
        <p:nvSpPr>
          <p:cNvPr id="72" name="Google Shape;72;g24e272b9294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3" name="Google Shape;73;g24e272b9294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Google Shape;80;g223bd525dfe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1" name="Google Shape;81;g223bd525dfe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223bd525dfe_0_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223bd525dfe_0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g223bd525dfe_0_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7" name="Google Shape;97;g223bd525dfe_0_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g223bd525dfe_0_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 name="Google Shape;105;g223bd525dfe_0_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223bd525dfe_0_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 name="Google Shape;113;g223bd525dfe_0_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Google Shape;120;g223bd525dfe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1" name="Google Shape;121;g223bd525dfe_0_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Practical Diversity and Inclusion logo on a black background. Logo is orange circle with three black rings in a venn diagram shape.">
            <a:extLst>
              <a:ext uri="{FF2B5EF4-FFF2-40B4-BE49-F238E27FC236}">
                <a16:creationId xmlns:a16="http://schemas.microsoft.com/office/drawing/2014/main" id="{9E8347F0-6997-7BA4-BD1F-72C07AFAB98C}"/>
              </a:ext>
            </a:extLst>
          </p:cNvPr>
          <p:cNvPicPr>
            <a:picLocks noChangeAspect="1"/>
          </p:cNvPicPr>
          <p:nvPr/>
        </p:nvPicPr>
        <p:blipFill>
          <a:blip r:embed="rId2"/>
          <a:stretch>
            <a:fillRect/>
          </a:stretch>
        </p:blipFill>
        <p:spPr>
          <a:xfrm>
            <a:off x="0" y="0"/>
            <a:ext cx="9144000" cy="5143500"/>
          </a:xfrm>
          <a:prstGeom prst="rect">
            <a:avLst/>
          </a:prstGeom>
        </p:spPr>
      </p:pic>
      <p:sp>
        <p:nvSpPr>
          <p:cNvPr id="7" name="TextBox 6">
            <a:extLst>
              <a:ext uri="{FF2B5EF4-FFF2-40B4-BE49-F238E27FC236}">
                <a16:creationId xmlns:a16="http://schemas.microsoft.com/office/drawing/2014/main" id="{995EE718-D354-5394-32CB-FDD0DCFB27E7}"/>
              </a:ext>
            </a:extLst>
          </p:cNvPr>
          <p:cNvSpPr txBox="1"/>
          <p:nvPr/>
        </p:nvSpPr>
        <p:spPr>
          <a:xfrm>
            <a:off x="872837" y="3126311"/>
            <a:ext cx="4572000" cy="461665"/>
          </a:xfrm>
          <a:prstGeom prst="rect">
            <a:avLst/>
          </a:prstGeom>
          <a:noFill/>
        </p:spPr>
        <p:txBody>
          <a:bodyPr wrap="square">
            <a:spAutoFit/>
          </a:bodyPr>
          <a:lstStyle/>
          <a:p>
            <a:r>
              <a:rPr lang="en-AU" sz="1200" dirty="0">
                <a:solidFill>
                  <a:srgbClr val="BCBBBC"/>
                </a:solidFill>
                <a:latin typeface="Grotesque" panose="020B0504020202020204" pitchFamily="34" charset="0"/>
              </a:rPr>
              <a:t>Rowland </a:t>
            </a:r>
            <a:r>
              <a:rPr lang="en-AU" sz="1200" dirty="0" err="1">
                <a:solidFill>
                  <a:srgbClr val="BCBBBC"/>
                </a:solidFill>
                <a:latin typeface="Grotesque" panose="020B0504020202020204" pitchFamily="34" charset="0"/>
              </a:rPr>
              <a:t>Mosbergen</a:t>
            </a:r>
            <a:r>
              <a:rPr lang="en-AU" sz="1200" dirty="0">
                <a:solidFill>
                  <a:srgbClr val="BCBBBC"/>
                </a:solidFill>
                <a:latin typeface="Grotesque" panose="020B0504020202020204" pitchFamily="34" charset="0"/>
              </a:rPr>
              <a:t>, Practical Diversity and Inclusion 10.6084/m9.figshare.22801898</a:t>
            </a:r>
          </a:p>
        </p:txBody>
      </p:sp>
      <p:sp>
        <p:nvSpPr>
          <p:cNvPr id="5" name="TextBox 4">
            <a:extLst>
              <a:ext uri="{FF2B5EF4-FFF2-40B4-BE49-F238E27FC236}">
                <a16:creationId xmlns:a16="http://schemas.microsoft.com/office/drawing/2014/main" id="{D840FD0E-6CEC-D5A1-85EA-DBF2CA254321}"/>
              </a:ext>
            </a:extLst>
          </p:cNvPr>
          <p:cNvSpPr txBox="1"/>
          <p:nvPr/>
        </p:nvSpPr>
        <p:spPr>
          <a:xfrm>
            <a:off x="872837" y="1494532"/>
            <a:ext cx="4170218" cy="1077218"/>
          </a:xfrm>
          <a:prstGeom prst="rect">
            <a:avLst/>
          </a:prstGeom>
          <a:noFill/>
        </p:spPr>
        <p:txBody>
          <a:bodyPr wrap="square">
            <a:spAutoFit/>
          </a:bodyPr>
          <a:lstStyle/>
          <a:p>
            <a:r>
              <a:rPr lang="en-AU" sz="3200" dirty="0">
                <a:solidFill>
                  <a:srgbClr val="BCBBBC"/>
                </a:solidFill>
                <a:latin typeface="Grotesque" panose="020F0502020204030204" pitchFamily="34" charset="0"/>
                <a:cs typeface="Grotesque" panose="020F0502020204030204" pitchFamily="34" charset="0"/>
              </a:rPr>
              <a:t>RSE Leadership Training Course</a:t>
            </a:r>
          </a:p>
        </p:txBody>
      </p:sp>
    </p:spTree>
    <p:extLst>
      <p:ext uri="{BB962C8B-B14F-4D97-AF65-F5344CB8AC3E}">
        <p14:creationId xmlns:p14="http://schemas.microsoft.com/office/powerpoint/2010/main" val="18139240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sp>
        <p:nvSpPr>
          <p:cNvPr id="123" name="Google Shape;123;p22"/>
          <p:cNvSpPr txBox="1">
            <a:spLocks noGrp="1"/>
          </p:cNvSpPr>
          <p:nvPr>
            <p:ph type="title"/>
          </p:nvPr>
        </p:nvSpPr>
        <p:spPr>
          <a:xfrm>
            <a:off x="311700" y="555600"/>
            <a:ext cx="8256600" cy="7557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TESTIMONIALS</a:t>
            </a:r>
            <a:endParaRPr/>
          </a:p>
        </p:txBody>
      </p:sp>
      <p:sp>
        <p:nvSpPr>
          <p:cNvPr id="124" name="Google Shape;124;p22"/>
          <p:cNvSpPr txBox="1">
            <a:spLocks noGrp="1"/>
          </p:cNvSpPr>
          <p:nvPr>
            <p:ph type="body" idx="1"/>
          </p:nvPr>
        </p:nvSpPr>
        <p:spPr>
          <a:xfrm>
            <a:off x="311700" y="1389600"/>
            <a:ext cx="5336400" cy="3179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a:t>“Rowland has insights about opportunity and inclusion that have potential to change how you think.” – Vanessa Sochat</a:t>
            </a:r>
            <a:endParaRPr/>
          </a:p>
          <a:p>
            <a:pPr marL="0" lvl="0" indent="0" algn="l" rtl="0">
              <a:spcBef>
                <a:spcPts val="1200"/>
              </a:spcBef>
              <a:spcAft>
                <a:spcPts val="0"/>
              </a:spcAft>
              <a:buClr>
                <a:schemeClr val="dk1"/>
              </a:buClr>
              <a:buSzPts val="1100"/>
              <a:buFont typeface="Arial"/>
              <a:buNone/>
            </a:pPr>
            <a:r>
              <a:rPr lang="en"/>
              <a:t>“Fantastic talk, Rowland! So grateful for the real people example! It’s amazing how much more this presentation talk[s] to me than some random theoretical talk!” – Anonymous</a:t>
            </a:r>
            <a:endParaRPr/>
          </a:p>
          <a:p>
            <a:pPr marL="0" lvl="0" indent="0" algn="l" rtl="0">
              <a:spcBef>
                <a:spcPts val="1200"/>
              </a:spcBef>
              <a:spcAft>
                <a:spcPts val="1200"/>
              </a:spcAft>
              <a:buNone/>
            </a:pPr>
            <a:r>
              <a:rPr lang="en"/>
              <a:t>“As a stupendously privileged white male whose life has essentially gone the easy-route to success, I would like to compliment you on this work. Seriously.” – Sven Dowideit</a:t>
            </a:r>
            <a:endParaRPr/>
          </a:p>
        </p:txBody>
      </p:sp>
      <p:sp>
        <p:nvSpPr>
          <p:cNvPr id="125" name="Google Shape;125;p2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10</a:t>
            </a:fld>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sp>
        <p:nvSpPr>
          <p:cNvPr id="130" name="Google Shape;130;p23"/>
          <p:cNvSpPr txBox="1">
            <a:spLocks noGrp="1"/>
          </p:cNvSpPr>
          <p:nvPr>
            <p:ph type="title"/>
          </p:nvPr>
        </p:nvSpPr>
        <p:spPr>
          <a:xfrm>
            <a:off x="311700" y="555600"/>
            <a:ext cx="8256600" cy="7557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LEARNING OUTCOMES</a:t>
            </a:r>
            <a:endParaRPr/>
          </a:p>
        </p:txBody>
      </p:sp>
      <p:sp>
        <p:nvSpPr>
          <p:cNvPr id="131" name="Google Shape;131;p23"/>
          <p:cNvSpPr txBox="1">
            <a:spLocks noGrp="1"/>
          </p:cNvSpPr>
          <p:nvPr>
            <p:ph type="body" idx="1"/>
          </p:nvPr>
        </p:nvSpPr>
        <p:spPr>
          <a:xfrm>
            <a:off x="311700" y="1389600"/>
            <a:ext cx="6159000" cy="3179400"/>
          </a:xfrm>
          <a:prstGeom prst="rect">
            <a:avLst/>
          </a:prstGeom>
        </p:spPr>
        <p:txBody>
          <a:bodyPr spcFirstLastPara="1" wrap="square" lIns="91425" tIns="91425" rIns="91425" bIns="91425" anchor="t" anchorCtr="0">
            <a:noAutofit/>
          </a:bodyPr>
          <a:lstStyle/>
          <a:p>
            <a:pPr marL="457200" lvl="0" indent="-304800" algn="l" rtl="0">
              <a:spcBef>
                <a:spcPts val="0"/>
              </a:spcBef>
              <a:spcAft>
                <a:spcPts val="0"/>
              </a:spcAft>
              <a:buSzPts val="1200"/>
              <a:buChar char="●"/>
            </a:pPr>
            <a:r>
              <a:rPr lang="en"/>
              <a:t>Identify and implement a Diversity, Equity and Inclusion (DEI) framework to allow you to unearth talent that you may have missed.</a:t>
            </a:r>
            <a:endParaRPr/>
          </a:p>
          <a:p>
            <a:pPr marL="457200" lvl="0" indent="-304800" algn="l" rtl="0">
              <a:spcBef>
                <a:spcPts val="0"/>
              </a:spcBef>
              <a:spcAft>
                <a:spcPts val="0"/>
              </a:spcAft>
              <a:buSzPts val="1200"/>
              <a:buChar char="●"/>
            </a:pPr>
            <a:r>
              <a:rPr lang="en"/>
              <a:t>Identify and recruit for continuous improvement skills that allow you to identify high performers that can future-proof your organisation.</a:t>
            </a:r>
            <a:endParaRPr/>
          </a:p>
          <a:p>
            <a:pPr marL="457200" lvl="0" indent="-304800" algn="l" rtl="0">
              <a:spcBef>
                <a:spcPts val="0"/>
              </a:spcBef>
              <a:spcAft>
                <a:spcPts val="0"/>
              </a:spcAft>
              <a:buSzPts val="1200"/>
              <a:buChar char="●"/>
            </a:pPr>
            <a:r>
              <a:rPr lang="en"/>
              <a:t>Conceptualise and setup talent pipelines to proactively attract and onboard talent to your organisation.</a:t>
            </a:r>
            <a:endParaRPr/>
          </a:p>
          <a:p>
            <a:pPr marL="457200" lvl="0" indent="-304800" algn="l" rtl="0">
              <a:spcBef>
                <a:spcPts val="0"/>
              </a:spcBef>
              <a:spcAft>
                <a:spcPts val="0"/>
              </a:spcAft>
              <a:buSzPts val="1200"/>
              <a:buChar char="●"/>
            </a:pPr>
            <a:r>
              <a:rPr lang="en"/>
              <a:t>Reflect and review alternate methods to manage high-performing teams in a constantly changing environment.</a:t>
            </a:r>
            <a:endParaRPr/>
          </a:p>
          <a:p>
            <a:pPr marL="457200" lvl="0" indent="-304800" algn="l" rtl="0">
              <a:spcBef>
                <a:spcPts val="0"/>
              </a:spcBef>
              <a:spcAft>
                <a:spcPts val="0"/>
              </a:spcAft>
              <a:buSzPts val="1200"/>
              <a:buChar char="●"/>
            </a:pPr>
            <a:r>
              <a:rPr lang="en"/>
              <a:t>Conceptualise how an advocacy-based approach can help deal with difficult people and build relationships.</a:t>
            </a:r>
            <a:endParaRPr/>
          </a:p>
          <a:p>
            <a:pPr marL="0" lvl="0" indent="0" algn="l" rtl="0">
              <a:spcBef>
                <a:spcPts val="1200"/>
              </a:spcBef>
              <a:spcAft>
                <a:spcPts val="1200"/>
              </a:spcAft>
              <a:buNone/>
            </a:pPr>
            <a:endParaRPr/>
          </a:p>
        </p:txBody>
      </p:sp>
      <p:sp>
        <p:nvSpPr>
          <p:cNvPr id="132" name="Google Shape;132;p2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11</a:t>
            </a:fld>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9" name="Google Shape;139;p2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12</a:t>
            </a:fld>
            <a:endParaRPr/>
          </a:p>
        </p:txBody>
      </p:sp>
      <p:pic>
        <p:nvPicPr>
          <p:cNvPr id="137" name="Google Shape;137;p24" descr="Two bar graphs, one for management training n=141 and another for personal skills training n =36. Management training has nearly 50% for project management, followed by just over 10% for people management and general management and time management just under 10%. Personal skills training has almost 40% for influencing and persuading, almost 15% for career planning, and just over 5% for workingw ith teams, people skills, expectation management, and networking." title="Two bar graphs from Skills demand in the UK RSE community"/>
          <p:cNvPicPr preferRelativeResize="0"/>
          <p:nvPr/>
        </p:nvPicPr>
        <p:blipFill>
          <a:blip r:embed="rId3">
            <a:alphaModFix/>
          </a:blip>
          <a:stretch>
            <a:fillRect/>
          </a:stretch>
        </p:blipFill>
        <p:spPr>
          <a:xfrm>
            <a:off x="3272100" y="1463700"/>
            <a:ext cx="5719501" cy="1913548"/>
          </a:xfrm>
          <a:prstGeom prst="rect">
            <a:avLst/>
          </a:prstGeom>
          <a:noFill/>
          <a:ln>
            <a:noFill/>
          </a:ln>
        </p:spPr>
      </p:pic>
      <p:sp>
        <p:nvSpPr>
          <p:cNvPr id="138" name="Google Shape;138;p24"/>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Autofit/>
          </a:bodyPr>
          <a:lstStyle/>
          <a:p>
            <a:pPr marL="0" lvl="0" indent="0" algn="l" rtl="0">
              <a:spcBef>
                <a:spcPts val="0"/>
              </a:spcBef>
              <a:spcAft>
                <a:spcPts val="1200"/>
              </a:spcAft>
              <a:buNone/>
            </a:pPr>
            <a:r>
              <a:rPr lang="en"/>
              <a:t>From "Skills demand in the UK Research Software Engineering community", Simon Hettrick, 2020.</a:t>
            </a:r>
            <a:endParaRPr/>
          </a:p>
        </p:txBody>
      </p:sp>
      <p:sp>
        <p:nvSpPr>
          <p:cNvPr id="140" name="Google Shape;140;p24"/>
          <p:cNvSpPr txBox="1">
            <a:spLocks noGrp="1"/>
          </p:cNvSpPr>
          <p:nvPr>
            <p:ph type="title"/>
          </p:nvPr>
        </p:nvSpPr>
        <p:spPr>
          <a:xfrm>
            <a:off x="311700" y="555600"/>
            <a:ext cx="8256600" cy="7557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RSE SKILLS DEMAND</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Google Shape;145;p25"/>
          <p:cNvSpPr txBox="1">
            <a:spLocks noGrp="1"/>
          </p:cNvSpPr>
          <p:nvPr>
            <p:ph type="title"/>
          </p:nvPr>
        </p:nvSpPr>
        <p:spPr>
          <a:xfrm>
            <a:off x="311700" y="555600"/>
            <a:ext cx="8256600" cy="7557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TOPIC OVERVIEW</a:t>
            </a:r>
            <a:endParaRPr/>
          </a:p>
        </p:txBody>
      </p:sp>
      <p:sp>
        <p:nvSpPr>
          <p:cNvPr id="146" name="Google Shape;146;p25"/>
          <p:cNvSpPr txBox="1">
            <a:spLocks noGrp="1"/>
          </p:cNvSpPr>
          <p:nvPr>
            <p:ph type="body" idx="1"/>
          </p:nvPr>
        </p:nvSpPr>
        <p:spPr>
          <a:xfrm>
            <a:off x="311700" y="1389600"/>
            <a:ext cx="7865700" cy="3179400"/>
          </a:xfrm>
          <a:prstGeom prst="rect">
            <a:avLst/>
          </a:prstGeom>
        </p:spPr>
        <p:txBody>
          <a:bodyPr spcFirstLastPara="1" wrap="square" lIns="91425" tIns="91425" rIns="91425" bIns="91425" anchor="t" anchorCtr="0">
            <a:noAutofit/>
          </a:bodyPr>
          <a:lstStyle/>
          <a:p>
            <a:pPr marL="457200" lvl="0" indent="-304800" algn="l" rtl="0">
              <a:spcBef>
                <a:spcPts val="0"/>
              </a:spcBef>
              <a:spcAft>
                <a:spcPts val="0"/>
              </a:spcAft>
              <a:buSzPts val="1200"/>
              <a:buChar char="●"/>
            </a:pPr>
            <a:r>
              <a:rPr lang="en"/>
              <a:t>Using a Diversity and Inclusion framework to unearth talent - 2.5 hour interactive presentation that includes course introduction</a:t>
            </a:r>
            <a:endParaRPr/>
          </a:p>
          <a:p>
            <a:pPr marL="457200" lvl="0" indent="-304800" algn="l" rtl="0">
              <a:spcBef>
                <a:spcPts val="0"/>
              </a:spcBef>
              <a:spcAft>
                <a:spcPts val="0"/>
              </a:spcAft>
              <a:buSzPts val="1200"/>
              <a:buChar char="●"/>
            </a:pPr>
            <a:r>
              <a:rPr lang="en"/>
              <a:t>Using Continuous Improvement skills to identify talent - </a:t>
            </a:r>
            <a:r>
              <a:rPr lang="en" sz="1100">
                <a:solidFill>
                  <a:srgbClr val="232325"/>
                </a:solidFill>
              </a:rPr>
              <a:t>2 hour interactive presentation to future-proof your organisation</a:t>
            </a:r>
            <a:endParaRPr/>
          </a:p>
          <a:p>
            <a:pPr marL="457200" lvl="0" indent="-304800" algn="l" rtl="0">
              <a:spcBef>
                <a:spcPts val="0"/>
              </a:spcBef>
              <a:spcAft>
                <a:spcPts val="0"/>
              </a:spcAft>
              <a:buSzPts val="1200"/>
              <a:buChar char="●"/>
            </a:pPr>
            <a:r>
              <a:rPr lang="en"/>
              <a:t>Setup and maintain pipelines to attract talent - </a:t>
            </a:r>
            <a:r>
              <a:rPr lang="en" sz="1100">
                <a:solidFill>
                  <a:srgbClr val="232325"/>
                </a:solidFill>
              </a:rPr>
              <a:t>2 hour interactive presentation to proactively attract &amp; onboard talent</a:t>
            </a:r>
            <a:endParaRPr/>
          </a:p>
          <a:p>
            <a:pPr marL="457200" lvl="0" indent="-304800" algn="l" rtl="0">
              <a:spcBef>
                <a:spcPts val="0"/>
              </a:spcBef>
              <a:spcAft>
                <a:spcPts val="0"/>
              </a:spcAft>
              <a:buSzPts val="1200"/>
              <a:buChar char="●"/>
            </a:pPr>
            <a:r>
              <a:rPr lang="en"/>
              <a:t>Managing high-performance teams - </a:t>
            </a:r>
            <a:r>
              <a:rPr lang="en" sz="1100">
                <a:solidFill>
                  <a:srgbClr val="232325"/>
                </a:solidFill>
              </a:rPr>
              <a:t>2 hours interactive presentation to review management approaches</a:t>
            </a:r>
            <a:endParaRPr/>
          </a:p>
          <a:p>
            <a:pPr marL="457200" lvl="0" indent="-304800" algn="l" rtl="0">
              <a:spcBef>
                <a:spcPts val="0"/>
              </a:spcBef>
              <a:spcAft>
                <a:spcPts val="0"/>
              </a:spcAft>
              <a:buSzPts val="1200"/>
              <a:buChar char="●"/>
            </a:pPr>
            <a:r>
              <a:rPr lang="en"/>
              <a:t>How to deal with difficult people and building relationships - </a:t>
            </a:r>
            <a:r>
              <a:rPr lang="en" sz="1100">
                <a:solidFill>
                  <a:srgbClr val="232325"/>
                </a:solidFill>
              </a:rPr>
              <a:t>2 hours interactive presentation to review advocacy approaches</a:t>
            </a:r>
            <a:endParaRPr sz="1100">
              <a:solidFill>
                <a:srgbClr val="232325"/>
              </a:solidFill>
            </a:endParaRPr>
          </a:p>
          <a:p>
            <a:pPr marL="0" lvl="0" indent="0" algn="l" rtl="0">
              <a:spcBef>
                <a:spcPts val="1200"/>
              </a:spcBef>
              <a:spcAft>
                <a:spcPts val="0"/>
              </a:spcAft>
              <a:buNone/>
            </a:pPr>
            <a:endParaRPr sz="1100">
              <a:solidFill>
                <a:srgbClr val="232325"/>
              </a:solidFill>
            </a:endParaRPr>
          </a:p>
          <a:p>
            <a:pPr marL="0" lvl="0" indent="0" algn="l" rtl="0">
              <a:spcBef>
                <a:spcPts val="1200"/>
              </a:spcBef>
              <a:spcAft>
                <a:spcPts val="0"/>
              </a:spcAft>
              <a:buNone/>
            </a:pPr>
            <a:r>
              <a:rPr lang="en" sz="1100">
                <a:solidFill>
                  <a:srgbClr val="232325"/>
                </a:solidFill>
              </a:rPr>
              <a:t>There will be breakout rooms for discussion and interactivity. There is an option to provide followup support and accountability workshops separately that are more action-orientated. It is recommended that these workshops be capped at 10 participants, ideally with the same participants throughout the course.</a:t>
            </a:r>
            <a:endParaRPr sz="1100">
              <a:solidFill>
                <a:srgbClr val="232325"/>
              </a:solidFill>
            </a:endParaRPr>
          </a:p>
          <a:p>
            <a:pPr marL="0" lvl="0" indent="0" algn="l" rtl="0">
              <a:spcBef>
                <a:spcPts val="1200"/>
              </a:spcBef>
              <a:spcAft>
                <a:spcPts val="1200"/>
              </a:spcAft>
              <a:buNone/>
            </a:pPr>
            <a:endParaRPr/>
          </a:p>
        </p:txBody>
      </p:sp>
      <p:sp>
        <p:nvSpPr>
          <p:cNvPr id="147" name="Google Shape;147;p2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13</a:t>
            </a:fld>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2" name="Google Shape;152;p26"/>
          <p:cNvSpPr txBox="1">
            <a:spLocks noGrp="1"/>
          </p:cNvSpPr>
          <p:nvPr>
            <p:ph type="title"/>
          </p:nvPr>
        </p:nvSpPr>
        <p:spPr>
          <a:xfrm>
            <a:off x="311700" y="555600"/>
            <a:ext cx="8256600" cy="7557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USING A DIVERSITY AND INCLUSION FRAMEWORK TO UNEARTH TALENT</a:t>
            </a:r>
            <a:endParaRPr/>
          </a:p>
        </p:txBody>
      </p:sp>
      <p:sp>
        <p:nvSpPr>
          <p:cNvPr id="153" name="Google Shape;153;p26"/>
          <p:cNvSpPr txBox="1">
            <a:spLocks noGrp="1"/>
          </p:cNvSpPr>
          <p:nvPr>
            <p:ph type="body" idx="1"/>
          </p:nvPr>
        </p:nvSpPr>
        <p:spPr>
          <a:xfrm>
            <a:off x="311700" y="1389600"/>
            <a:ext cx="6337200" cy="3179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a:t>This will help you understand the underlying problem and provides 43 practical tips on how you can help straight away, both as an individual and as part of an organisation.</a:t>
            </a:r>
            <a:endParaRPr/>
          </a:p>
          <a:p>
            <a:pPr marL="0" lvl="0" indent="0" algn="l" rtl="0">
              <a:spcBef>
                <a:spcPts val="1200"/>
              </a:spcBef>
              <a:spcAft>
                <a:spcPts val="0"/>
              </a:spcAft>
              <a:buNone/>
            </a:pPr>
            <a:r>
              <a:rPr lang="en"/>
              <a:t>This will allow you to unearth talent that you may have ignored and ensure you can retain that talent.</a:t>
            </a:r>
            <a:endParaRPr/>
          </a:p>
          <a:p>
            <a:pPr marL="0" lvl="0" indent="0" algn="l" rtl="0">
              <a:spcBef>
                <a:spcPts val="1200"/>
              </a:spcBef>
              <a:spcAft>
                <a:spcPts val="0"/>
              </a:spcAft>
              <a:buNone/>
            </a:pPr>
            <a:r>
              <a:rPr lang="en"/>
              <a:t>Learning outcomes</a:t>
            </a:r>
            <a:endParaRPr/>
          </a:p>
          <a:p>
            <a:pPr marL="0" lvl="0" indent="0" algn="l" rtl="0">
              <a:spcBef>
                <a:spcPts val="1200"/>
              </a:spcBef>
              <a:spcAft>
                <a:spcPts val="0"/>
              </a:spcAft>
              <a:buNone/>
            </a:pPr>
            <a:r>
              <a:rPr lang="en"/>
              <a:t>The participant:</a:t>
            </a:r>
            <a:endParaRPr/>
          </a:p>
          <a:p>
            <a:pPr marL="457200" lvl="0" indent="-304800" algn="l" rtl="0">
              <a:spcBef>
                <a:spcPts val="1200"/>
              </a:spcBef>
              <a:spcAft>
                <a:spcPts val="0"/>
              </a:spcAft>
              <a:buSzPts val="1200"/>
              <a:buChar char="●"/>
            </a:pPr>
            <a:r>
              <a:rPr lang="en"/>
              <a:t>understands why working in this space is uncomfortable;</a:t>
            </a:r>
            <a:endParaRPr/>
          </a:p>
          <a:p>
            <a:pPr marL="457200" lvl="0" indent="-304800" algn="l" rtl="0">
              <a:spcBef>
                <a:spcPts val="0"/>
              </a:spcBef>
              <a:spcAft>
                <a:spcPts val="0"/>
              </a:spcAft>
              <a:buSzPts val="1200"/>
              <a:buChar char="●"/>
            </a:pPr>
            <a:r>
              <a:rPr lang="en"/>
              <a:t>understands systemic imbalance, microaggressions and the cumulative effects they have on careers that reduces employability over time; and</a:t>
            </a:r>
            <a:endParaRPr/>
          </a:p>
          <a:p>
            <a:pPr marL="457200" lvl="0" indent="-304800" algn="l" rtl="0">
              <a:spcBef>
                <a:spcPts val="0"/>
              </a:spcBef>
              <a:spcAft>
                <a:spcPts val="0"/>
              </a:spcAft>
              <a:buSzPts val="1200"/>
              <a:buChar char="●"/>
            </a:pPr>
            <a:r>
              <a:rPr lang="en"/>
              <a:t>knows how to give people from marginalised groups more opportunities to make up for the ones they have lost.</a:t>
            </a:r>
            <a:endParaRPr/>
          </a:p>
          <a:p>
            <a:pPr marL="0" lvl="0" indent="0" algn="l" rtl="0">
              <a:spcBef>
                <a:spcPts val="1200"/>
              </a:spcBef>
              <a:spcAft>
                <a:spcPts val="0"/>
              </a:spcAft>
              <a:buClr>
                <a:schemeClr val="dk1"/>
              </a:buClr>
              <a:buSzPts val="1100"/>
              <a:buFont typeface="Arial"/>
              <a:buNone/>
            </a:pPr>
            <a:endParaRPr/>
          </a:p>
          <a:p>
            <a:pPr marL="0" lvl="0" indent="0" algn="l" rtl="0">
              <a:spcBef>
                <a:spcPts val="1200"/>
              </a:spcBef>
              <a:spcAft>
                <a:spcPts val="1200"/>
              </a:spcAft>
              <a:buNone/>
            </a:pPr>
            <a:endParaRPr/>
          </a:p>
        </p:txBody>
      </p:sp>
      <p:sp>
        <p:nvSpPr>
          <p:cNvPr id="154" name="Google Shape;154;p2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14</a:t>
            </a:fld>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58"/>
        <p:cNvGrpSpPr/>
        <p:nvPr/>
      </p:nvGrpSpPr>
      <p:grpSpPr>
        <a:xfrm>
          <a:off x="0" y="0"/>
          <a:ext cx="0" cy="0"/>
          <a:chOff x="0" y="0"/>
          <a:chExt cx="0" cy="0"/>
        </a:xfrm>
      </p:grpSpPr>
      <p:sp>
        <p:nvSpPr>
          <p:cNvPr id="161" name="Google Shape;161;p2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15</a:t>
            </a:fld>
            <a:endParaRPr/>
          </a:p>
        </p:txBody>
      </p:sp>
      <p:pic>
        <p:nvPicPr>
          <p:cNvPr id="159" name="Google Shape;159;p27" descr="Marilyn Monroe with Ella Fitzgeerald explaining that Marilyn Monroe used her privilege to give Ella Fitzgerald an opportunity so she never had to play a small jazz club again. Ella didn't need mentoring, nor did she need to improve her skillset, she simply needed an opportunity. This is why the key is to give people from marginalised groups more opportunities to make up for the ones they have lost." title="Tweet about Marilyn Monroe and Ella Fitzgerald"/>
          <p:cNvPicPr preferRelativeResize="0"/>
          <p:nvPr/>
        </p:nvPicPr>
        <p:blipFill>
          <a:blip r:embed="rId3">
            <a:alphaModFix/>
          </a:blip>
          <a:stretch>
            <a:fillRect/>
          </a:stretch>
        </p:blipFill>
        <p:spPr>
          <a:xfrm>
            <a:off x="3167613" y="1740575"/>
            <a:ext cx="2808775" cy="2640500"/>
          </a:xfrm>
          <a:prstGeom prst="rect">
            <a:avLst/>
          </a:prstGeom>
          <a:noFill/>
          <a:ln>
            <a:noFill/>
          </a:ln>
        </p:spPr>
      </p:pic>
      <p:sp>
        <p:nvSpPr>
          <p:cNvPr id="160" name="Google Shape;160;p27"/>
          <p:cNvSpPr txBox="1">
            <a:spLocks noGrp="1"/>
          </p:cNvSpPr>
          <p:nvPr>
            <p:ph type="title"/>
          </p:nvPr>
        </p:nvSpPr>
        <p:spPr>
          <a:xfrm>
            <a:off x="311700" y="555600"/>
            <a:ext cx="8256600" cy="7557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The key is to give people from marginalised groups more opportunities to make up for the ones they have lost.</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65"/>
        <p:cNvGrpSpPr/>
        <p:nvPr/>
      </p:nvGrpSpPr>
      <p:grpSpPr>
        <a:xfrm>
          <a:off x="0" y="0"/>
          <a:ext cx="0" cy="0"/>
          <a:chOff x="0" y="0"/>
          <a:chExt cx="0" cy="0"/>
        </a:xfrm>
      </p:grpSpPr>
      <p:sp>
        <p:nvSpPr>
          <p:cNvPr id="166" name="Google Shape;166;p28"/>
          <p:cNvSpPr txBox="1">
            <a:spLocks noGrp="1"/>
          </p:cNvSpPr>
          <p:nvPr>
            <p:ph type="title"/>
          </p:nvPr>
        </p:nvSpPr>
        <p:spPr>
          <a:xfrm>
            <a:off x="311700" y="555600"/>
            <a:ext cx="8256600" cy="7557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USING CONTINUOUS IMPROVEMENT SKILLS TO IDENTIFY TALENT</a:t>
            </a:r>
            <a:endParaRPr/>
          </a:p>
        </p:txBody>
      </p:sp>
      <p:sp>
        <p:nvSpPr>
          <p:cNvPr id="167" name="Google Shape;167;p28"/>
          <p:cNvSpPr txBox="1">
            <a:spLocks noGrp="1"/>
          </p:cNvSpPr>
          <p:nvPr>
            <p:ph type="body" idx="1"/>
          </p:nvPr>
        </p:nvSpPr>
        <p:spPr>
          <a:xfrm>
            <a:off x="311700" y="1389600"/>
            <a:ext cx="5542200" cy="3179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a:t>This will help you continue the focus on non-traditional ways of identifying talent.</a:t>
            </a:r>
            <a:endParaRPr/>
          </a:p>
          <a:p>
            <a:pPr marL="0" lvl="0" indent="0" algn="l" rtl="0">
              <a:spcBef>
                <a:spcPts val="1200"/>
              </a:spcBef>
              <a:spcAft>
                <a:spcPts val="0"/>
              </a:spcAft>
              <a:buClr>
                <a:schemeClr val="dk1"/>
              </a:buClr>
              <a:buSzPts val="1100"/>
              <a:buFont typeface="Arial"/>
              <a:buNone/>
            </a:pPr>
            <a:r>
              <a:rPr lang="en"/>
              <a:t>It will show you how continuous improvement skills allows organisations to future-proof themselves and make change management easier for you through COVID-19 and in the future.</a:t>
            </a:r>
            <a:endParaRPr/>
          </a:p>
          <a:p>
            <a:pPr marL="0" lvl="0" indent="0" algn="l" rtl="0">
              <a:spcBef>
                <a:spcPts val="1200"/>
              </a:spcBef>
              <a:spcAft>
                <a:spcPts val="0"/>
              </a:spcAft>
              <a:buClr>
                <a:schemeClr val="dk1"/>
              </a:buClr>
              <a:buSzPts val="1100"/>
              <a:buFont typeface="Arial"/>
              <a:buNone/>
            </a:pPr>
            <a:r>
              <a:rPr lang="en"/>
              <a:t>Learning outcomes</a:t>
            </a:r>
            <a:endParaRPr/>
          </a:p>
          <a:p>
            <a:pPr marL="0" lvl="0" indent="0" algn="l" rtl="0">
              <a:spcBef>
                <a:spcPts val="1200"/>
              </a:spcBef>
              <a:spcAft>
                <a:spcPts val="0"/>
              </a:spcAft>
              <a:buClr>
                <a:schemeClr val="dk1"/>
              </a:buClr>
              <a:buSzPts val="1100"/>
              <a:buFont typeface="Arial"/>
              <a:buNone/>
            </a:pPr>
            <a:r>
              <a:rPr lang="en"/>
              <a:t>The participant:</a:t>
            </a:r>
            <a:endParaRPr/>
          </a:p>
          <a:p>
            <a:pPr marL="457200" lvl="0" indent="-304800" algn="l" rtl="0">
              <a:spcBef>
                <a:spcPts val="1200"/>
              </a:spcBef>
              <a:spcAft>
                <a:spcPts val="0"/>
              </a:spcAft>
              <a:buSzPts val="1200"/>
              <a:buChar char="●"/>
            </a:pPr>
            <a:r>
              <a:rPr lang="en"/>
              <a:t>understands why continuous improvement is important;</a:t>
            </a:r>
            <a:endParaRPr/>
          </a:p>
          <a:p>
            <a:pPr marL="457200" lvl="0" indent="-304800" algn="l" rtl="0">
              <a:spcBef>
                <a:spcPts val="0"/>
              </a:spcBef>
              <a:spcAft>
                <a:spcPts val="0"/>
              </a:spcAft>
              <a:buSzPts val="1200"/>
              <a:buChar char="●"/>
            </a:pPr>
            <a:r>
              <a:rPr lang="en"/>
              <a:t>can identify the 6 continuous improvement skills and their benefits;</a:t>
            </a:r>
            <a:endParaRPr/>
          </a:p>
          <a:p>
            <a:pPr marL="457200" lvl="0" indent="-304800" algn="l" rtl="0">
              <a:spcBef>
                <a:spcPts val="0"/>
              </a:spcBef>
              <a:spcAft>
                <a:spcPts val="0"/>
              </a:spcAft>
              <a:buSzPts val="1200"/>
              <a:buChar char="●"/>
            </a:pPr>
            <a:r>
              <a:rPr lang="en"/>
              <a:t>knows how to attract and identify talent with continuous improvement skills; and</a:t>
            </a:r>
            <a:endParaRPr/>
          </a:p>
          <a:p>
            <a:pPr marL="457200" lvl="0" indent="-304800" algn="l" rtl="0">
              <a:spcBef>
                <a:spcPts val="0"/>
              </a:spcBef>
              <a:spcAft>
                <a:spcPts val="0"/>
              </a:spcAft>
              <a:buSzPts val="1200"/>
              <a:buChar char="●"/>
            </a:pPr>
            <a:r>
              <a:rPr lang="en"/>
              <a:t>can setup their team environment to make the most out of these continuous improvement skills.</a:t>
            </a:r>
            <a:endParaRPr/>
          </a:p>
          <a:p>
            <a:pPr marL="0" lvl="0" indent="0" algn="l" rtl="0">
              <a:spcBef>
                <a:spcPts val="1200"/>
              </a:spcBef>
              <a:spcAft>
                <a:spcPts val="1200"/>
              </a:spcAft>
              <a:buNone/>
            </a:pPr>
            <a:endParaRPr/>
          </a:p>
        </p:txBody>
      </p:sp>
      <p:sp>
        <p:nvSpPr>
          <p:cNvPr id="168" name="Google Shape;168;p2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16</a:t>
            </a:fld>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sp>
        <p:nvSpPr>
          <p:cNvPr id="175" name="Google Shape;175;p2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17</a:t>
            </a:fld>
            <a:endParaRPr/>
          </a:p>
        </p:txBody>
      </p:sp>
      <p:pic>
        <p:nvPicPr>
          <p:cNvPr id="173" name="Google Shape;173;p29" descr="6 logos on green circles to denote continuous improvement skills - learnability, critical thinking, collaborative by default, tolerance for ambiguity, adaptability, and tolerance for complexity." title="Continuous improvement skills figure"/>
          <p:cNvPicPr preferRelativeResize="0"/>
          <p:nvPr/>
        </p:nvPicPr>
        <p:blipFill>
          <a:blip r:embed="rId3">
            <a:alphaModFix/>
          </a:blip>
          <a:stretch>
            <a:fillRect/>
          </a:stretch>
        </p:blipFill>
        <p:spPr>
          <a:xfrm>
            <a:off x="1400800" y="1587075"/>
            <a:ext cx="5719500" cy="1880384"/>
          </a:xfrm>
          <a:prstGeom prst="rect">
            <a:avLst/>
          </a:prstGeom>
          <a:noFill/>
          <a:ln>
            <a:noFill/>
          </a:ln>
        </p:spPr>
      </p:pic>
      <p:sp>
        <p:nvSpPr>
          <p:cNvPr id="174" name="Google Shape;174;p29"/>
          <p:cNvSpPr txBox="1">
            <a:spLocks noGrp="1"/>
          </p:cNvSpPr>
          <p:nvPr>
            <p:ph type="title"/>
          </p:nvPr>
        </p:nvSpPr>
        <p:spPr>
          <a:xfrm>
            <a:off x="311700" y="555600"/>
            <a:ext cx="8256600" cy="7557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Key Continuous Improvement Skills</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0" name="Google Shape;180;p30"/>
          <p:cNvSpPr txBox="1">
            <a:spLocks noGrp="1"/>
          </p:cNvSpPr>
          <p:nvPr>
            <p:ph type="title"/>
          </p:nvPr>
        </p:nvSpPr>
        <p:spPr>
          <a:xfrm>
            <a:off x="311700" y="555600"/>
            <a:ext cx="8256600" cy="7557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SETUP AND MAINTAIN PIPELINES TO ATTRACT TALENT</a:t>
            </a:r>
            <a:endParaRPr/>
          </a:p>
        </p:txBody>
      </p:sp>
      <p:sp>
        <p:nvSpPr>
          <p:cNvPr id="181" name="Google Shape;181;p30"/>
          <p:cNvSpPr txBox="1">
            <a:spLocks noGrp="1"/>
          </p:cNvSpPr>
          <p:nvPr>
            <p:ph type="body" idx="1"/>
          </p:nvPr>
        </p:nvSpPr>
        <p:spPr>
          <a:xfrm>
            <a:off x="311700" y="1389600"/>
            <a:ext cx="6673200" cy="3179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a:t>This will help you to identify opportunities to leverage the experience in your team to setup a student internship program at scale.</a:t>
            </a:r>
            <a:endParaRPr/>
          </a:p>
          <a:p>
            <a:pPr marL="0" lvl="0" indent="0" algn="l" rtl="0">
              <a:spcBef>
                <a:spcPts val="1200"/>
              </a:spcBef>
              <a:spcAft>
                <a:spcPts val="0"/>
              </a:spcAft>
              <a:buClr>
                <a:schemeClr val="dk1"/>
              </a:buClr>
              <a:buSzPts val="1100"/>
              <a:buFont typeface="Arial"/>
              <a:buNone/>
            </a:pPr>
            <a:r>
              <a:rPr lang="en"/>
              <a:t>This can help you to reduce the effort to onboard students that also benefits collaborating labs in a co-supervision model.</a:t>
            </a:r>
            <a:endParaRPr/>
          </a:p>
          <a:p>
            <a:pPr marL="0" lvl="0" indent="0" algn="l" rtl="0">
              <a:spcBef>
                <a:spcPts val="1200"/>
              </a:spcBef>
              <a:spcAft>
                <a:spcPts val="0"/>
              </a:spcAft>
              <a:buClr>
                <a:schemeClr val="dk1"/>
              </a:buClr>
              <a:buSzPts val="1100"/>
              <a:buFont typeface="Arial"/>
              <a:buNone/>
            </a:pPr>
            <a:r>
              <a:rPr lang="en"/>
              <a:t>Learning outcomes</a:t>
            </a:r>
            <a:endParaRPr/>
          </a:p>
          <a:p>
            <a:pPr marL="0" lvl="0" indent="0" algn="l" rtl="0">
              <a:spcBef>
                <a:spcPts val="1200"/>
              </a:spcBef>
              <a:spcAft>
                <a:spcPts val="0"/>
              </a:spcAft>
              <a:buClr>
                <a:schemeClr val="dk1"/>
              </a:buClr>
              <a:buSzPts val="1100"/>
              <a:buFont typeface="Arial"/>
              <a:buNone/>
            </a:pPr>
            <a:r>
              <a:rPr lang="en"/>
              <a:t>The participant:</a:t>
            </a:r>
            <a:endParaRPr/>
          </a:p>
          <a:p>
            <a:pPr marL="457200" lvl="0" indent="-304800" algn="l" rtl="0">
              <a:spcBef>
                <a:spcPts val="1200"/>
              </a:spcBef>
              <a:spcAft>
                <a:spcPts val="0"/>
              </a:spcAft>
              <a:buSzPts val="1200"/>
              <a:buChar char="●"/>
            </a:pPr>
            <a:r>
              <a:rPr lang="en"/>
              <a:t>understands how to setup a student internship program in an ethical, scalable and streamlined way;</a:t>
            </a:r>
            <a:endParaRPr/>
          </a:p>
          <a:p>
            <a:pPr marL="457200" lvl="0" indent="-304800" algn="l" rtl="0">
              <a:spcBef>
                <a:spcPts val="0"/>
              </a:spcBef>
              <a:spcAft>
                <a:spcPts val="0"/>
              </a:spcAft>
              <a:buSzPts val="1200"/>
              <a:buChar char="●"/>
            </a:pPr>
            <a:r>
              <a:rPr lang="en"/>
              <a:t>can use this to identify talent and increase the chance of retainment;</a:t>
            </a:r>
            <a:endParaRPr/>
          </a:p>
          <a:p>
            <a:pPr marL="457200" lvl="0" indent="-304800" algn="l" rtl="0">
              <a:spcBef>
                <a:spcPts val="0"/>
              </a:spcBef>
              <a:spcAft>
                <a:spcPts val="0"/>
              </a:spcAft>
              <a:buSzPts val="1200"/>
              <a:buChar char="●"/>
            </a:pPr>
            <a:r>
              <a:rPr lang="en"/>
              <a:t>can use this as a way to build networks to attract future talent; and</a:t>
            </a:r>
            <a:endParaRPr/>
          </a:p>
          <a:p>
            <a:pPr marL="457200" lvl="0" indent="-304800" algn="l" rtl="0">
              <a:spcBef>
                <a:spcPts val="0"/>
              </a:spcBef>
              <a:spcAft>
                <a:spcPts val="0"/>
              </a:spcAft>
              <a:buSzPts val="1200"/>
              <a:buChar char="●"/>
            </a:pPr>
            <a:r>
              <a:rPr lang="en"/>
              <a:t>understands how to leverage a program like this to raise the value of RSEs.</a:t>
            </a:r>
            <a:endParaRPr/>
          </a:p>
          <a:p>
            <a:pPr marL="0" lvl="0" indent="0" algn="l" rtl="0">
              <a:spcBef>
                <a:spcPts val="1200"/>
              </a:spcBef>
              <a:spcAft>
                <a:spcPts val="1200"/>
              </a:spcAft>
              <a:buNone/>
            </a:pPr>
            <a:endParaRPr/>
          </a:p>
        </p:txBody>
      </p:sp>
      <p:sp>
        <p:nvSpPr>
          <p:cNvPr id="182" name="Google Shape;182;p3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18</a:t>
            </a:fld>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sp>
        <p:nvSpPr>
          <p:cNvPr id="189" name="Google Shape;189;p3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19</a:t>
            </a:fld>
            <a:endParaRPr/>
          </a:p>
        </p:txBody>
      </p:sp>
      <p:pic>
        <p:nvPicPr>
          <p:cNvPr id="187" name="Google Shape;187;p31" descr="Bar graph showing 1 student incomplete, 13 are decent and 8 are impressive." title="Bar graph of students"/>
          <p:cNvPicPr preferRelativeResize="0"/>
          <p:nvPr/>
        </p:nvPicPr>
        <p:blipFill>
          <a:blip r:embed="rId3">
            <a:alphaModFix/>
          </a:blip>
          <a:stretch>
            <a:fillRect/>
          </a:stretch>
        </p:blipFill>
        <p:spPr>
          <a:xfrm>
            <a:off x="3272100" y="1463700"/>
            <a:ext cx="4739944" cy="3527400"/>
          </a:xfrm>
          <a:prstGeom prst="rect">
            <a:avLst/>
          </a:prstGeom>
          <a:noFill/>
          <a:ln>
            <a:noFill/>
          </a:ln>
        </p:spPr>
      </p:pic>
      <p:sp>
        <p:nvSpPr>
          <p:cNvPr id="188" name="Google Shape;188;p31"/>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a:t>At one organisation, out of 22 students that have gone through the program to date, 8 have been considered world-class.</a:t>
            </a:r>
            <a:endParaRPr/>
          </a:p>
          <a:p>
            <a:pPr marL="0" lvl="0" indent="0" algn="l" rtl="0">
              <a:spcBef>
                <a:spcPts val="1200"/>
              </a:spcBef>
              <a:spcAft>
                <a:spcPts val="0"/>
              </a:spcAft>
              <a:buClr>
                <a:schemeClr val="dk1"/>
              </a:buClr>
              <a:buSzPts val="1100"/>
              <a:buFont typeface="Arial"/>
              <a:buNone/>
            </a:pPr>
            <a:r>
              <a:rPr lang="en"/>
              <a:t>Out of these 8, 6 have completed the course. Out of those 6, 3 have been offered work.</a:t>
            </a:r>
            <a:endParaRPr/>
          </a:p>
          <a:p>
            <a:pPr marL="0" lvl="0" indent="0" algn="l" rtl="0">
              <a:spcBef>
                <a:spcPts val="1200"/>
              </a:spcBef>
              <a:spcAft>
                <a:spcPts val="1200"/>
              </a:spcAft>
              <a:buNone/>
            </a:pPr>
            <a:endParaRPr/>
          </a:p>
        </p:txBody>
      </p:sp>
      <p:sp>
        <p:nvSpPr>
          <p:cNvPr id="190" name="Google Shape;190;p31"/>
          <p:cNvSpPr txBox="1">
            <a:spLocks noGrp="1"/>
          </p:cNvSpPr>
          <p:nvPr>
            <p:ph type="title"/>
          </p:nvPr>
        </p:nvSpPr>
        <p:spPr>
          <a:xfrm>
            <a:off x="311700" y="555600"/>
            <a:ext cx="8256600" cy="7557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STUDENT INTERNSHIPS CAN HELP IDENTIFY WORLD-CLASS TALENT</a:t>
            </a: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1" name="Google Shape;61;p1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2</a:t>
            </a:fld>
            <a:endParaRPr/>
          </a:p>
        </p:txBody>
      </p:sp>
      <p:pic>
        <p:nvPicPr>
          <p:cNvPr id="60" name="Google Shape;60;p14" descr="Six logos for RSE-AUNZ, University of Melbourne, US-RSE, FSC, Open Life Science, Stemformatics" title="Series of logos"/>
          <p:cNvPicPr preferRelativeResize="0"/>
          <p:nvPr/>
        </p:nvPicPr>
        <p:blipFill>
          <a:blip r:embed="rId3">
            <a:alphaModFix/>
          </a:blip>
          <a:stretch>
            <a:fillRect/>
          </a:stretch>
        </p:blipFill>
        <p:spPr>
          <a:xfrm>
            <a:off x="5231650" y="1278625"/>
            <a:ext cx="2624395" cy="3047116"/>
          </a:xfrm>
          <a:prstGeom prst="rect">
            <a:avLst/>
          </a:prstGeom>
          <a:noFill/>
          <a:ln>
            <a:noFill/>
          </a:ln>
        </p:spPr>
      </p:pic>
      <p:sp>
        <p:nvSpPr>
          <p:cNvPr id="62" name="Google Shape;62;p14"/>
          <p:cNvSpPr txBox="1">
            <a:spLocks noGrp="1"/>
          </p:cNvSpPr>
          <p:nvPr>
            <p:ph type="body" idx="1"/>
          </p:nvPr>
        </p:nvSpPr>
        <p:spPr>
          <a:xfrm>
            <a:off x="311700" y="1389600"/>
            <a:ext cx="4260300" cy="3179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a:t>Rowland is an innovative thought leader of the Research Software Engineering community.</a:t>
            </a:r>
            <a:endParaRPr/>
          </a:p>
          <a:p>
            <a:pPr marL="0" lvl="0" indent="0" algn="l" rtl="0">
              <a:spcBef>
                <a:spcPts val="1200"/>
              </a:spcBef>
              <a:spcAft>
                <a:spcPts val="0"/>
              </a:spcAft>
              <a:buClr>
                <a:schemeClr val="dk1"/>
              </a:buClr>
              <a:buSzPts val="1100"/>
              <a:buFont typeface="Arial"/>
              <a:buNone/>
            </a:pPr>
            <a:r>
              <a:rPr lang="en"/>
              <a:t>He has established 4 multi-disciplinary technical teams, managed 4 teams and grown 4 as well. These include 8 years of experience running a high-performing RSE team in Bioinformatics and establishing the $9 million Melbourne Data Analytics Platform. </a:t>
            </a:r>
            <a:endParaRPr/>
          </a:p>
          <a:p>
            <a:pPr marL="0" lvl="0" indent="0" algn="l" rtl="0">
              <a:spcBef>
                <a:spcPts val="1200"/>
              </a:spcBef>
              <a:spcAft>
                <a:spcPts val="0"/>
              </a:spcAft>
              <a:buClr>
                <a:schemeClr val="dk1"/>
              </a:buClr>
              <a:buSzPts val="1100"/>
              <a:buFont typeface="Arial"/>
              <a:buNone/>
            </a:pPr>
            <a:r>
              <a:rPr lang="en"/>
              <a:t>His expertise in Diversity, Equity, and Inclusion (DEI) has led him to be invited to present his DEI work internationally, including multiple countries across Europe, America, and New Zealand. </a:t>
            </a:r>
            <a:endParaRPr/>
          </a:p>
          <a:p>
            <a:pPr marL="0" lvl="0" indent="0" algn="l" rtl="0">
              <a:spcBef>
                <a:spcPts val="1200"/>
              </a:spcBef>
              <a:spcAft>
                <a:spcPts val="1200"/>
              </a:spcAft>
              <a:buNone/>
            </a:pPr>
            <a:endParaRPr/>
          </a:p>
        </p:txBody>
      </p:sp>
      <p:sp>
        <p:nvSpPr>
          <p:cNvPr id="63" name="Google Shape;63;p14"/>
          <p:cNvSpPr txBox="1">
            <a:spLocks noGrp="1"/>
          </p:cNvSpPr>
          <p:nvPr>
            <p:ph type="title"/>
          </p:nvPr>
        </p:nvSpPr>
        <p:spPr>
          <a:xfrm>
            <a:off x="311700" y="555600"/>
            <a:ext cx="8256600" cy="7557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BIOGRAPHY</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94"/>
        <p:cNvGrpSpPr/>
        <p:nvPr/>
      </p:nvGrpSpPr>
      <p:grpSpPr>
        <a:xfrm>
          <a:off x="0" y="0"/>
          <a:ext cx="0" cy="0"/>
          <a:chOff x="0" y="0"/>
          <a:chExt cx="0" cy="0"/>
        </a:xfrm>
      </p:grpSpPr>
      <p:sp>
        <p:nvSpPr>
          <p:cNvPr id="195" name="Google Shape;195;p32"/>
          <p:cNvSpPr txBox="1">
            <a:spLocks noGrp="1"/>
          </p:cNvSpPr>
          <p:nvPr>
            <p:ph type="title"/>
          </p:nvPr>
        </p:nvSpPr>
        <p:spPr>
          <a:xfrm>
            <a:off x="311700" y="555600"/>
            <a:ext cx="8256600" cy="7557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MANAGING HIGH-PERFORMANCE TEAMS</a:t>
            </a:r>
            <a:endParaRPr/>
          </a:p>
        </p:txBody>
      </p:sp>
      <p:sp>
        <p:nvSpPr>
          <p:cNvPr id="196" name="Google Shape;196;p32"/>
          <p:cNvSpPr txBox="1">
            <a:spLocks noGrp="1"/>
          </p:cNvSpPr>
          <p:nvPr>
            <p:ph type="body" idx="1"/>
          </p:nvPr>
        </p:nvSpPr>
        <p:spPr>
          <a:xfrm>
            <a:off x="311700" y="1389600"/>
            <a:ext cx="5268000" cy="3179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a:t>This will help you to take your implicit management skills, understand them explicitly, and also introduce you to other management skills.</a:t>
            </a:r>
            <a:endParaRPr/>
          </a:p>
          <a:p>
            <a:pPr marL="0" lvl="0" indent="0" algn="l" rtl="0">
              <a:spcBef>
                <a:spcPts val="1200"/>
              </a:spcBef>
              <a:spcAft>
                <a:spcPts val="0"/>
              </a:spcAft>
              <a:buNone/>
            </a:pPr>
            <a:r>
              <a:rPr lang="en"/>
              <a:t>It will help you build and sustainably manage a high-performing team that can "punch above its weight".</a:t>
            </a:r>
            <a:endParaRPr/>
          </a:p>
          <a:p>
            <a:pPr marL="0" lvl="0" indent="0" algn="l" rtl="0">
              <a:spcBef>
                <a:spcPts val="1200"/>
              </a:spcBef>
              <a:spcAft>
                <a:spcPts val="0"/>
              </a:spcAft>
              <a:buNone/>
            </a:pPr>
            <a:r>
              <a:rPr lang="en"/>
              <a:t>Learning outcomes</a:t>
            </a:r>
            <a:endParaRPr/>
          </a:p>
          <a:p>
            <a:pPr marL="0" lvl="0" indent="0" algn="l" rtl="0">
              <a:spcBef>
                <a:spcPts val="1200"/>
              </a:spcBef>
              <a:spcAft>
                <a:spcPts val="0"/>
              </a:spcAft>
              <a:buNone/>
            </a:pPr>
            <a:r>
              <a:rPr lang="en"/>
              <a:t>The participant:</a:t>
            </a:r>
            <a:endParaRPr/>
          </a:p>
          <a:p>
            <a:pPr marL="457200" lvl="0" indent="-304800" algn="l" rtl="0">
              <a:spcBef>
                <a:spcPts val="1200"/>
              </a:spcBef>
              <a:spcAft>
                <a:spcPts val="0"/>
              </a:spcAft>
              <a:buSzPts val="1200"/>
              <a:buChar char="●"/>
            </a:pPr>
            <a:r>
              <a:rPr lang="en"/>
              <a:t>knows how to do mini performance reviews across the year;</a:t>
            </a:r>
            <a:endParaRPr/>
          </a:p>
          <a:p>
            <a:pPr marL="457200" lvl="0" indent="-304800" algn="l" rtl="0">
              <a:spcBef>
                <a:spcPts val="0"/>
              </a:spcBef>
              <a:spcAft>
                <a:spcPts val="0"/>
              </a:spcAft>
              <a:buSzPts val="1200"/>
              <a:buChar char="●"/>
            </a:pPr>
            <a:r>
              <a:rPr lang="en"/>
              <a:t>knows how to manage team continuity;</a:t>
            </a:r>
            <a:endParaRPr/>
          </a:p>
          <a:p>
            <a:pPr marL="457200" lvl="0" indent="-304800" algn="l" rtl="0">
              <a:spcBef>
                <a:spcPts val="0"/>
              </a:spcBef>
              <a:spcAft>
                <a:spcPts val="0"/>
              </a:spcAft>
              <a:buSzPts val="1200"/>
              <a:buChar char="●"/>
            </a:pPr>
            <a:r>
              <a:rPr lang="en"/>
              <a:t>can setup team processes that are practical and effective;</a:t>
            </a:r>
            <a:endParaRPr/>
          </a:p>
          <a:p>
            <a:pPr marL="457200" lvl="0" indent="-304800" algn="l" rtl="0">
              <a:spcBef>
                <a:spcPts val="0"/>
              </a:spcBef>
              <a:spcAft>
                <a:spcPts val="0"/>
              </a:spcAft>
              <a:buSzPts val="1200"/>
              <a:buChar char="●"/>
            </a:pPr>
            <a:r>
              <a:rPr lang="en"/>
              <a:t>can maintain performance through ownership measures; and</a:t>
            </a:r>
            <a:endParaRPr/>
          </a:p>
          <a:p>
            <a:pPr marL="457200" lvl="0" indent="-304800" algn="l" rtl="0">
              <a:spcBef>
                <a:spcPts val="0"/>
              </a:spcBef>
              <a:spcAft>
                <a:spcPts val="0"/>
              </a:spcAft>
              <a:buSzPts val="1200"/>
              <a:buChar char="●"/>
            </a:pPr>
            <a:r>
              <a:rPr lang="en"/>
              <a:t>knows how to identify and manage for effective team composition;</a:t>
            </a:r>
            <a:endParaRPr/>
          </a:p>
          <a:p>
            <a:pPr marL="0" lvl="0" indent="0" algn="l" rtl="0">
              <a:spcBef>
                <a:spcPts val="1200"/>
              </a:spcBef>
              <a:spcAft>
                <a:spcPts val="0"/>
              </a:spcAft>
              <a:buClr>
                <a:schemeClr val="dk1"/>
              </a:buClr>
              <a:buSzPts val="1100"/>
              <a:buFont typeface="Arial"/>
              <a:buNone/>
            </a:pPr>
            <a:endParaRPr/>
          </a:p>
          <a:p>
            <a:pPr marL="0" lvl="0" indent="0" algn="l" rtl="0">
              <a:spcBef>
                <a:spcPts val="1200"/>
              </a:spcBef>
              <a:spcAft>
                <a:spcPts val="0"/>
              </a:spcAft>
              <a:buClr>
                <a:schemeClr val="dk1"/>
              </a:buClr>
              <a:buSzPts val="1100"/>
              <a:buFont typeface="Arial"/>
              <a:buNone/>
            </a:pPr>
            <a:endParaRPr/>
          </a:p>
          <a:p>
            <a:pPr marL="0" lvl="0" indent="0" algn="l" rtl="0">
              <a:spcBef>
                <a:spcPts val="1200"/>
              </a:spcBef>
              <a:spcAft>
                <a:spcPts val="1200"/>
              </a:spcAft>
              <a:buNone/>
            </a:pPr>
            <a:endParaRPr/>
          </a:p>
        </p:txBody>
      </p:sp>
      <p:sp>
        <p:nvSpPr>
          <p:cNvPr id="197" name="Google Shape;197;p3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20</a:t>
            </a:fld>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01"/>
        <p:cNvGrpSpPr/>
        <p:nvPr/>
      </p:nvGrpSpPr>
      <p:grpSpPr>
        <a:xfrm>
          <a:off x="0" y="0"/>
          <a:ext cx="0" cy="0"/>
          <a:chOff x="0" y="0"/>
          <a:chExt cx="0" cy="0"/>
        </a:xfrm>
      </p:grpSpPr>
      <p:sp>
        <p:nvSpPr>
          <p:cNvPr id="202" name="Google Shape;202;p33"/>
          <p:cNvSpPr txBox="1">
            <a:spLocks noGrp="1"/>
          </p:cNvSpPr>
          <p:nvPr>
            <p:ph type="title"/>
          </p:nvPr>
        </p:nvSpPr>
        <p:spPr>
          <a:xfrm>
            <a:off x="311700" y="555600"/>
            <a:ext cx="8256600" cy="7557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CONTINUOUS FEEDBACK IS KEY</a:t>
            </a:r>
            <a:endParaRPr/>
          </a:p>
        </p:txBody>
      </p:sp>
      <p:sp>
        <p:nvSpPr>
          <p:cNvPr id="203" name="Google Shape;203;p33"/>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Autofit/>
          </a:bodyPr>
          <a:lstStyle/>
          <a:p>
            <a:pPr marL="0" lvl="0" indent="0" algn="l" rtl="0">
              <a:spcBef>
                <a:spcPts val="0"/>
              </a:spcBef>
              <a:spcAft>
                <a:spcPts val="1200"/>
              </a:spcAft>
              <a:buNone/>
            </a:pPr>
            <a:r>
              <a:rPr lang="en"/>
              <a:t>Just like the idea of "fail fast" in agile project management, there is an idea of "provide feedback fast" informally on a regular basis. This means there should be no surprises at the annual review.</a:t>
            </a:r>
            <a:endParaRPr/>
          </a:p>
        </p:txBody>
      </p:sp>
      <p:sp>
        <p:nvSpPr>
          <p:cNvPr id="204" name="Google Shape;204;p3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21</a:t>
            </a:fld>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08"/>
        <p:cNvGrpSpPr/>
        <p:nvPr/>
      </p:nvGrpSpPr>
      <p:grpSpPr>
        <a:xfrm>
          <a:off x="0" y="0"/>
          <a:ext cx="0" cy="0"/>
          <a:chOff x="0" y="0"/>
          <a:chExt cx="0" cy="0"/>
        </a:xfrm>
      </p:grpSpPr>
      <p:sp>
        <p:nvSpPr>
          <p:cNvPr id="209" name="Google Shape;209;p34"/>
          <p:cNvSpPr txBox="1">
            <a:spLocks noGrp="1"/>
          </p:cNvSpPr>
          <p:nvPr>
            <p:ph type="title"/>
          </p:nvPr>
        </p:nvSpPr>
        <p:spPr>
          <a:xfrm>
            <a:off x="311700" y="555600"/>
            <a:ext cx="8256600" cy="7557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HOW TO DEAL WITH DIFFICULT PEOPLE AND BUILD RELATIONSHIPS</a:t>
            </a:r>
            <a:endParaRPr/>
          </a:p>
        </p:txBody>
      </p:sp>
      <p:sp>
        <p:nvSpPr>
          <p:cNvPr id="210" name="Google Shape;210;p34"/>
          <p:cNvSpPr txBox="1">
            <a:spLocks noGrp="1"/>
          </p:cNvSpPr>
          <p:nvPr>
            <p:ph type="body" idx="1"/>
          </p:nvPr>
        </p:nvSpPr>
        <p:spPr>
          <a:xfrm>
            <a:off x="311700" y="1389600"/>
            <a:ext cx="5007600" cy="3179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a:t>This will help you to deal with difficult people and help you to build relationships with management, colleagues, and researchers.</a:t>
            </a:r>
            <a:endParaRPr/>
          </a:p>
          <a:p>
            <a:pPr marL="0" lvl="0" indent="0" algn="l" rtl="0">
              <a:spcBef>
                <a:spcPts val="1200"/>
              </a:spcBef>
              <a:spcAft>
                <a:spcPts val="0"/>
              </a:spcAft>
              <a:buNone/>
            </a:pPr>
            <a:r>
              <a:rPr lang="en"/>
              <a:t>It will help you to help identify how to solve "wicked" problems and to ensure you and your team's reputation is maintained and enhanced.</a:t>
            </a:r>
            <a:endParaRPr/>
          </a:p>
          <a:p>
            <a:pPr marL="0" lvl="0" indent="0" algn="l" rtl="0">
              <a:spcBef>
                <a:spcPts val="1200"/>
              </a:spcBef>
              <a:spcAft>
                <a:spcPts val="0"/>
              </a:spcAft>
              <a:buNone/>
            </a:pPr>
            <a:r>
              <a:rPr lang="en"/>
              <a:t>Learning outcomes</a:t>
            </a:r>
            <a:endParaRPr/>
          </a:p>
          <a:p>
            <a:pPr marL="0" lvl="0" indent="0" algn="l" rtl="0">
              <a:spcBef>
                <a:spcPts val="1200"/>
              </a:spcBef>
              <a:spcAft>
                <a:spcPts val="0"/>
              </a:spcAft>
              <a:buNone/>
            </a:pPr>
            <a:r>
              <a:rPr lang="en"/>
              <a:t>The participant:</a:t>
            </a:r>
            <a:endParaRPr/>
          </a:p>
          <a:p>
            <a:pPr marL="457200" lvl="0" indent="-304800" algn="l" rtl="0">
              <a:spcBef>
                <a:spcPts val="1200"/>
              </a:spcBef>
              <a:spcAft>
                <a:spcPts val="0"/>
              </a:spcAft>
              <a:buSzPts val="1200"/>
              <a:buChar char="●"/>
            </a:pPr>
            <a:r>
              <a:rPr lang="en"/>
              <a:t>understands how an advocacy-based model can help deal with difficult people and building relationships;</a:t>
            </a:r>
            <a:endParaRPr/>
          </a:p>
          <a:p>
            <a:pPr marL="457200" lvl="0" indent="-304800" algn="l" rtl="0">
              <a:spcBef>
                <a:spcPts val="0"/>
              </a:spcBef>
              <a:spcAft>
                <a:spcPts val="0"/>
              </a:spcAft>
              <a:buSzPts val="1200"/>
              <a:buChar char="●"/>
            </a:pPr>
            <a:r>
              <a:rPr lang="en"/>
              <a:t>knows how to build relationships and handle conflicting needs and priorities;</a:t>
            </a:r>
            <a:endParaRPr/>
          </a:p>
          <a:p>
            <a:pPr marL="457200" lvl="0" indent="-304800" algn="l" rtl="0">
              <a:spcBef>
                <a:spcPts val="0"/>
              </a:spcBef>
              <a:spcAft>
                <a:spcPts val="0"/>
              </a:spcAft>
              <a:buSzPts val="1200"/>
              <a:buChar char="●"/>
            </a:pPr>
            <a:r>
              <a:rPr lang="en"/>
              <a:t>how to navigate "wicked" problems by identifying the level of the solution; and</a:t>
            </a:r>
            <a:endParaRPr/>
          </a:p>
          <a:p>
            <a:pPr marL="457200" lvl="0" indent="-304800" algn="l" rtl="0">
              <a:spcBef>
                <a:spcPts val="0"/>
              </a:spcBef>
              <a:spcAft>
                <a:spcPts val="0"/>
              </a:spcAft>
              <a:buSzPts val="1200"/>
              <a:buChar char="●"/>
            </a:pPr>
            <a:r>
              <a:rPr lang="en"/>
              <a:t>how to advocate for different stakeholders at scale.</a:t>
            </a:r>
            <a:endParaRPr/>
          </a:p>
          <a:p>
            <a:pPr marL="0" lvl="0" indent="0" algn="l" rtl="0">
              <a:spcBef>
                <a:spcPts val="1200"/>
              </a:spcBef>
              <a:spcAft>
                <a:spcPts val="0"/>
              </a:spcAft>
              <a:buClr>
                <a:schemeClr val="dk1"/>
              </a:buClr>
              <a:buSzPts val="1100"/>
              <a:buFont typeface="Arial"/>
              <a:buNone/>
            </a:pPr>
            <a:endParaRPr/>
          </a:p>
          <a:p>
            <a:pPr marL="0" lvl="0" indent="0" algn="l" rtl="0">
              <a:spcBef>
                <a:spcPts val="1200"/>
              </a:spcBef>
              <a:spcAft>
                <a:spcPts val="1200"/>
              </a:spcAft>
              <a:buNone/>
            </a:pPr>
            <a:endParaRPr/>
          </a:p>
        </p:txBody>
      </p:sp>
      <p:sp>
        <p:nvSpPr>
          <p:cNvPr id="211" name="Google Shape;211;p3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22</a:t>
            </a:fld>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15"/>
        <p:cNvGrpSpPr/>
        <p:nvPr/>
      </p:nvGrpSpPr>
      <p:grpSpPr>
        <a:xfrm>
          <a:off x="0" y="0"/>
          <a:ext cx="0" cy="0"/>
          <a:chOff x="0" y="0"/>
          <a:chExt cx="0" cy="0"/>
        </a:xfrm>
      </p:grpSpPr>
      <p:sp>
        <p:nvSpPr>
          <p:cNvPr id="216" name="Google Shape;216;p35"/>
          <p:cNvSpPr txBox="1">
            <a:spLocks noGrp="1"/>
          </p:cNvSpPr>
          <p:nvPr>
            <p:ph type="title"/>
          </p:nvPr>
        </p:nvSpPr>
        <p:spPr>
          <a:xfrm>
            <a:off x="311700" y="555600"/>
            <a:ext cx="8256600" cy="7557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STAGES OF ADVOCACY</a:t>
            </a:r>
            <a:endParaRPr/>
          </a:p>
        </p:txBody>
      </p:sp>
      <p:sp>
        <p:nvSpPr>
          <p:cNvPr id="217" name="Google Shape;217;p35"/>
          <p:cNvSpPr txBox="1">
            <a:spLocks noGrp="1"/>
          </p:cNvSpPr>
          <p:nvPr>
            <p:ph type="body" idx="1"/>
          </p:nvPr>
        </p:nvSpPr>
        <p:spPr>
          <a:xfrm>
            <a:off x="311700" y="1389600"/>
            <a:ext cx="5357100" cy="3179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Stages (name and underpinning discourse)</a:t>
            </a:r>
            <a:endParaRPr/>
          </a:p>
          <a:p>
            <a:pPr marL="457200" lvl="0" indent="-304800" algn="l" rtl="0">
              <a:spcBef>
                <a:spcPts val="1200"/>
              </a:spcBef>
              <a:spcAft>
                <a:spcPts val="0"/>
              </a:spcAft>
              <a:buSzPts val="1200"/>
              <a:buAutoNum type="arabicPeriod"/>
            </a:pPr>
            <a:r>
              <a:rPr lang="en"/>
              <a:t>Immature relationship - How can I help advocate for you?</a:t>
            </a:r>
            <a:endParaRPr/>
          </a:p>
          <a:p>
            <a:pPr marL="457200" lvl="0" indent="-304800" algn="l" rtl="0">
              <a:spcBef>
                <a:spcPts val="0"/>
              </a:spcBef>
              <a:spcAft>
                <a:spcPts val="0"/>
              </a:spcAft>
              <a:buSzPts val="1200"/>
              <a:buAutoNum type="arabicPeriod"/>
            </a:pPr>
            <a:r>
              <a:rPr lang="en"/>
              <a:t>Testing understanding - I have found an opportunity that I think will help you – is that right?</a:t>
            </a:r>
            <a:endParaRPr/>
          </a:p>
          <a:p>
            <a:pPr marL="457200" lvl="0" indent="-304800" algn="l" rtl="0">
              <a:spcBef>
                <a:spcPts val="0"/>
              </a:spcBef>
              <a:spcAft>
                <a:spcPts val="0"/>
              </a:spcAft>
              <a:buSzPts val="1200"/>
              <a:buAutoNum type="arabicPeriod"/>
            </a:pPr>
            <a:r>
              <a:rPr lang="en"/>
              <a:t>Demonstrating benefits - I have found an opportunity that I know will help you!</a:t>
            </a:r>
            <a:endParaRPr/>
          </a:p>
          <a:p>
            <a:pPr marL="457200" lvl="0" indent="-304800" algn="l" rtl="0">
              <a:spcBef>
                <a:spcPts val="0"/>
              </a:spcBef>
              <a:spcAft>
                <a:spcPts val="0"/>
              </a:spcAft>
              <a:buSzPts val="1200"/>
              <a:buAutoNum type="arabicPeriod"/>
            </a:pPr>
            <a:r>
              <a:rPr lang="en"/>
              <a:t>Agency - I have created an opportunity especially for you!</a:t>
            </a:r>
            <a:endParaRPr/>
          </a:p>
        </p:txBody>
      </p:sp>
      <p:sp>
        <p:nvSpPr>
          <p:cNvPr id="218" name="Google Shape;218;p3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23</a:t>
            </a:fld>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sp>
        <p:nvSpPr>
          <p:cNvPr id="225" name="Google Shape;225;p3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24</a:t>
            </a:fld>
            <a:endParaRPr/>
          </a:p>
        </p:txBody>
      </p:sp>
      <p:pic>
        <p:nvPicPr>
          <p:cNvPr id="223" name="Google Shape;223;p36" descr="Logo is orange circle with three black rings in a venn diagram shape." title="Practical Diversity and Inclusion logo"/>
          <p:cNvPicPr preferRelativeResize="0"/>
          <p:nvPr/>
        </p:nvPicPr>
        <p:blipFill>
          <a:blip r:embed="rId3">
            <a:alphaModFix/>
          </a:blip>
          <a:stretch>
            <a:fillRect/>
          </a:stretch>
        </p:blipFill>
        <p:spPr>
          <a:xfrm>
            <a:off x="152400" y="1463700"/>
            <a:ext cx="8839200" cy="2822289"/>
          </a:xfrm>
          <a:prstGeom prst="rect">
            <a:avLst/>
          </a:prstGeom>
          <a:noFill/>
          <a:ln>
            <a:noFill/>
          </a:ln>
        </p:spPr>
      </p:pic>
      <p:sp>
        <p:nvSpPr>
          <p:cNvPr id="224" name="Google Shape;224;p36"/>
          <p:cNvSpPr txBox="1">
            <a:spLocks noGrp="1"/>
          </p:cNvSpPr>
          <p:nvPr>
            <p:ph type="title"/>
          </p:nvPr>
        </p:nvSpPr>
        <p:spPr>
          <a:xfrm>
            <a:off x="311700" y="555600"/>
            <a:ext cx="8256600" cy="7557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Practical Diversity and Inclusion</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Google Shape;68;p15"/>
          <p:cNvSpPr txBox="1">
            <a:spLocks noGrp="1"/>
          </p:cNvSpPr>
          <p:nvPr>
            <p:ph type="title"/>
          </p:nvPr>
        </p:nvSpPr>
        <p:spPr>
          <a:xfrm>
            <a:off x="311700" y="555600"/>
            <a:ext cx="8256600" cy="7557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UNDERPINNED BY DEI</a:t>
            </a:r>
            <a:endParaRPr/>
          </a:p>
        </p:txBody>
      </p:sp>
      <p:sp>
        <p:nvSpPr>
          <p:cNvPr id="69" name="Google Shape;69;p15"/>
          <p:cNvSpPr txBox="1">
            <a:spLocks noGrp="1"/>
          </p:cNvSpPr>
          <p:nvPr>
            <p:ph type="body" idx="1"/>
          </p:nvPr>
        </p:nvSpPr>
        <p:spPr>
          <a:xfrm>
            <a:off x="311700" y="1389600"/>
            <a:ext cx="4335600" cy="3179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a:t>This leadership course is possibly the first in the world that underpins a leadership course with an intersectional framework.</a:t>
            </a:r>
            <a:endParaRPr/>
          </a:p>
          <a:p>
            <a:pPr marL="0" lvl="0" indent="0" algn="l" rtl="0">
              <a:spcBef>
                <a:spcPts val="1200"/>
              </a:spcBef>
              <a:spcAft>
                <a:spcPts val="0"/>
              </a:spcAft>
              <a:buClr>
                <a:schemeClr val="dk1"/>
              </a:buClr>
              <a:buSzPts val="1100"/>
              <a:buFont typeface="Arial"/>
              <a:buNone/>
            </a:pPr>
            <a:r>
              <a:rPr lang="en"/>
              <a:t>It focuses on centering the individual and prioritising based on the "degree of difficulty" across recruitment, retention, and relationship management.</a:t>
            </a:r>
            <a:endParaRPr/>
          </a:p>
          <a:p>
            <a:pPr marL="0" lvl="0" indent="0" algn="l" rtl="0">
              <a:spcBef>
                <a:spcPts val="1200"/>
              </a:spcBef>
              <a:spcAft>
                <a:spcPts val="0"/>
              </a:spcAft>
              <a:buClr>
                <a:schemeClr val="dk1"/>
              </a:buClr>
              <a:buSzPts val="1100"/>
              <a:buFont typeface="Arial"/>
              <a:buNone/>
            </a:pPr>
            <a:r>
              <a:rPr lang="en"/>
              <a:t>This course lays bare the core, practical concepts that you need to know to be an outstanding leader. </a:t>
            </a:r>
            <a:endParaRPr/>
          </a:p>
          <a:p>
            <a:pPr marL="0" lvl="0" indent="0" algn="l" rtl="0">
              <a:spcBef>
                <a:spcPts val="1200"/>
              </a:spcBef>
              <a:spcAft>
                <a:spcPts val="1200"/>
              </a:spcAft>
              <a:buNone/>
            </a:pPr>
            <a:endParaRPr/>
          </a:p>
        </p:txBody>
      </p:sp>
      <p:sp>
        <p:nvSpPr>
          <p:cNvPr id="70" name="Google Shape;70;p1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3</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4"/>
        <p:cNvGrpSpPr/>
        <p:nvPr/>
      </p:nvGrpSpPr>
      <p:grpSpPr>
        <a:xfrm>
          <a:off x="0" y="0"/>
          <a:ext cx="0" cy="0"/>
          <a:chOff x="0" y="0"/>
          <a:chExt cx="0" cy="0"/>
        </a:xfrm>
      </p:grpSpPr>
      <p:pic>
        <p:nvPicPr>
          <p:cNvPr id="75" name="Google Shape;75;p16" descr="Four columns in the table, Type of training level, Introduction Class size 1:20, Intermediate  &#10;Class size 1:5 , Expert   Expert community .&#10;&#10;In the first row, it has Graduate students &amp; Post-docs (Technical)  in the first column, Introduction to Python with a grey background in the second column, Intermediate Python using your own domain data  in the third, Reaching out to fellow experts to solve complex problems  in the last column.&#10;&#10;In the second row it has Senior Post-docs and Group Leaders (Leadership)  in the first column, Introduction to building a team and technical terms  in the second column, Intermediate team building and leadership / agile project management in the field  with an orange background in the third, and Reaching out to fellow experts to solve complex problems  in the last column. &#10;&#10;" title="Table to show Capability Maturity Model for training"/>
          <p:cNvPicPr preferRelativeResize="0"/>
          <p:nvPr/>
        </p:nvPicPr>
        <p:blipFill>
          <a:blip r:embed="rId3">
            <a:alphaModFix/>
          </a:blip>
          <a:stretch>
            <a:fillRect/>
          </a:stretch>
        </p:blipFill>
        <p:spPr>
          <a:xfrm>
            <a:off x="3061675" y="1311297"/>
            <a:ext cx="5798726" cy="2024350"/>
          </a:xfrm>
          <a:prstGeom prst="rect">
            <a:avLst/>
          </a:prstGeom>
          <a:noFill/>
          <a:ln>
            <a:noFill/>
          </a:ln>
        </p:spPr>
      </p:pic>
      <p:sp>
        <p:nvSpPr>
          <p:cNvPr id="76" name="Google Shape;76;p16"/>
          <p:cNvSpPr txBox="1">
            <a:spLocks noGrp="1"/>
          </p:cNvSpPr>
          <p:nvPr>
            <p:ph type="title"/>
          </p:nvPr>
        </p:nvSpPr>
        <p:spPr>
          <a:xfrm>
            <a:off x="311700" y="555600"/>
            <a:ext cx="8256600" cy="7557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TRAINING CMM</a:t>
            </a:r>
            <a:endParaRPr/>
          </a:p>
        </p:txBody>
      </p:sp>
      <p:sp>
        <p:nvSpPr>
          <p:cNvPr id="77" name="Google Shape;77;p16"/>
          <p:cNvSpPr txBox="1">
            <a:spLocks noGrp="1"/>
          </p:cNvSpPr>
          <p:nvPr>
            <p:ph type="body" idx="1"/>
          </p:nvPr>
        </p:nvSpPr>
        <p:spPr>
          <a:xfrm>
            <a:off x="311700" y="1389600"/>
            <a:ext cx="2577900" cy="3179400"/>
          </a:xfrm>
          <a:prstGeom prst="rect">
            <a:avLst/>
          </a:prstGeom>
        </p:spPr>
        <p:txBody>
          <a:bodyPr spcFirstLastPara="1" wrap="square" lIns="91425" tIns="91425" rIns="91425" bIns="91425" anchor="t" anchorCtr="0">
            <a:noAutofit/>
          </a:bodyPr>
          <a:lstStyle/>
          <a:p>
            <a:pPr marL="0" lvl="0" indent="0" algn="l" rtl="0">
              <a:spcBef>
                <a:spcPts val="0"/>
              </a:spcBef>
              <a:spcAft>
                <a:spcPts val="1200"/>
              </a:spcAft>
              <a:buNone/>
            </a:pPr>
            <a:r>
              <a:rPr lang="en"/>
              <a:t>This training Capability Maturity Model (CMM) highlights that the majority of training programs are at the intersection of Introduction &amp; Technical (grey). This course would be focused at the intersection of Intermediate &amp; Leadership (orange).</a:t>
            </a:r>
            <a:endParaRPr/>
          </a:p>
        </p:txBody>
      </p:sp>
      <p:sp>
        <p:nvSpPr>
          <p:cNvPr id="78" name="Google Shape;78;p1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4</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5" name="Google Shape;85;p1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5</a:t>
            </a:fld>
            <a:endParaRPr/>
          </a:p>
        </p:txBody>
      </p:sp>
      <p:pic>
        <p:nvPicPr>
          <p:cNvPr id="83" name="Google Shape;83;p17" title="Logo of RSE-AUNZ"/>
          <p:cNvPicPr preferRelativeResize="0"/>
          <p:nvPr/>
        </p:nvPicPr>
        <p:blipFill>
          <a:blip r:embed="rId3">
            <a:alphaModFix/>
          </a:blip>
          <a:stretch>
            <a:fillRect/>
          </a:stretch>
        </p:blipFill>
        <p:spPr>
          <a:xfrm>
            <a:off x="5040600" y="1422550"/>
            <a:ext cx="2447925" cy="2819400"/>
          </a:xfrm>
          <a:prstGeom prst="rect">
            <a:avLst/>
          </a:prstGeom>
          <a:noFill/>
          <a:ln>
            <a:noFill/>
          </a:ln>
        </p:spPr>
      </p:pic>
      <p:sp>
        <p:nvSpPr>
          <p:cNvPr id="84" name="Google Shape;84;p1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We learn about your organisation and industry and update material to make sure the content is relevant and engaging.</a:t>
            </a:r>
            <a:endParaRPr/>
          </a:p>
          <a:p>
            <a:pPr marL="0" lvl="0" indent="0" algn="l" rtl="0">
              <a:spcBef>
                <a:spcPts val="1200"/>
              </a:spcBef>
              <a:spcAft>
                <a:spcPts val="1200"/>
              </a:spcAft>
              <a:buNone/>
            </a:pPr>
            <a:r>
              <a:rPr lang="en"/>
              <a:t>Rowland has experience in setting up RSE AUNZ, being on the International Council of RSEs, ran the 2019 RSE AUNZ mini-conference, and has worked in the policy space and in the establishment of RSE teams. He shares these experiences to other RSEs in relevant, entertaining, and practical ways.</a:t>
            </a:r>
            <a:endParaRPr/>
          </a:p>
        </p:txBody>
      </p:sp>
      <p:sp>
        <p:nvSpPr>
          <p:cNvPr id="86" name="Google Shape;86;p17"/>
          <p:cNvSpPr txBox="1">
            <a:spLocks noGrp="1"/>
          </p:cNvSpPr>
          <p:nvPr>
            <p:ph type="title"/>
          </p:nvPr>
        </p:nvSpPr>
        <p:spPr>
          <a:xfrm>
            <a:off x="311700" y="555600"/>
            <a:ext cx="8256600" cy="7557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RELEVANT</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3" name="Google Shape;93;p1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6</a:t>
            </a:fld>
            <a:endParaRPr/>
          </a:p>
        </p:txBody>
      </p:sp>
      <p:pic>
        <p:nvPicPr>
          <p:cNvPr id="91" name="Google Shape;91;p18" descr="Intersectionality spectrum with different categories of intersectionality along the x-axis and the degree of difficulty shown as a bar graph on the y-axis. It shows 3 arrows pointing down on the bars that have the highest degree of difficulty to signify that we need to prioritise support to those who need it most because they have been discriinated the most. It has one green arrow pointing down to those with smaller degrees of difficulty to signify we still need to help those people as well, but with less intensity or frequency. This is similar to how a hospital should triage patients, in that we need to look after the sickest people first. Please note that every Intersectionality Spectrum has to be contextual. That means that the model isn't fixed, it is highly contextual and created to fit the situation you are focusing on." title="Intersectionality Spectrum Figure"/>
          <p:cNvPicPr preferRelativeResize="0"/>
          <p:nvPr/>
        </p:nvPicPr>
        <p:blipFill>
          <a:blip r:embed="rId3">
            <a:alphaModFix/>
          </a:blip>
          <a:stretch>
            <a:fillRect/>
          </a:stretch>
        </p:blipFill>
        <p:spPr>
          <a:xfrm>
            <a:off x="3272100" y="1463700"/>
            <a:ext cx="5417098" cy="3047117"/>
          </a:xfrm>
          <a:prstGeom prst="rect">
            <a:avLst/>
          </a:prstGeom>
          <a:noFill/>
          <a:ln>
            <a:noFill/>
          </a:ln>
        </p:spPr>
      </p:pic>
      <p:sp>
        <p:nvSpPr>
          <p:cNvPr id="92" name="Google Shape;92;p18"/>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a:t>We educate that everything needs to start from an intersectional point of view.</a:t>
            </a:r>
            <a:endParaRPr/>
          </a:p>
          <a:p>
            <a:pPr marL="0" lvl="0" indent="0" algn="l" rtl="0">
              <a:spcBef>
                <a:spcPts val="1200"/>
              </a:spcBef>
              <a:spcAft>
                <a:spcPts val="0"/>
              </a:spcAft>
              <a:buClr>
                <a:schemeClr val="dk1"/>
              </a:buClr>
              <a:buSzPts val="1100"/>
              <a:buFont typeface="Arial"/>
              <a:buNone/>
            </a:pPr>
            <a:endParaRPr/>
          </a:p>
          <a:p>
            <a:pPr marL="0" lvl="0" indent="0" algn="l" rtl="0">
              <a:spcBef>
                <a:spcPts val="1200"/>
              </a:spcBef>
              <a:spcAft>
                <a:spcPts val="0"/>
              </a:spcAft>
              <a:buClr>
                <a:schemeClr val="dk1"/>
              </a:buClr>
              <a:buSzPts val="1100"/>
              <a:buFont typeface="Arial"/>
              <a:buNone/>
            </a:pPr>
            <a:r>
              <a:rPr lang="en"/>
              <a:t>We get you to see the different "degrees of difficulty" that people face by belonging to one or more marginalised groups and triage support similar to a how hospital prioritises patients.</a:t>
            </a:r>
            <a:endParaRPr/>
          </a:p>
          <a:p>
            <a:pPr marL="0" lvl="0" indent="0" algn="l" rtl="0">
              <a:spcBef>
                <a:spcPts val="1200"/>
              </a:spcBef>
              <a:spcAft>
                <a:spcPts val="1200"/>
              </a:spcAft>
              <a:buNone/>
            </a:pPr>
            <a:endParaRPr/>
          </a:p>
        </p:txBody>
      </p:sp>
      <p:sp>
        <p:nvSpPr>
          <p:cNvPr id="94" name="Google Shape;94;p18"/>
          <p:cNvSpPr txBox="1">
            <a:spLocks noGrp="1"/>
          </p:cNvSpPr>
          <p:nvPr>
            <p:ph type="title"/>
          </p:nvPr>
        </p:nvSpPr>
        <p:spPr>
          <a:xfrm>
            <a:off x="311700" y="555600"/>
            <a:ext cx="8256600" cy="7557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INTERSECTIONAL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101" name="Google Shape;101;p1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7</a:t>
            </a:fld>
            <a:endParaRPr/>
          </a:p>
        </p:txBody>
      </p:sp>
      <p:pic>
        <p:nvPicPr>
          <p:cNvPr id="99" name="Google Shape;99;p19" descr="Three green arrows pointing to a green box that has the white text &quot;30 tips to get orgs started&quot;." title="Action figure"/>
          <p:cNvPicPr preferRelativeResize="0"/>
          <p:nvPr/>
        </p:nvPicPr>
        <p:blipFill>
          <a:blip r:embed="rId3">
            <a:alphaModFix/>
          </a:blip>
          <a:stretch>
            <a:fillRect/>
          </a:stretch>
        </p:blipFill>
        <p:spPr>
          <a:xfrm>
            <a:off x="5184525" y="1389600"/>
            <a:ext cx="1066800" cy="2286000"/>
          </a:xfrm>
          <a:prstGeom prst="rect">
            <a:avLst/>
          </a:prstGeom>
          <a:noFill/>
          <a:ln>
            <a:noFill/>
          </a:ln>
        </p:spPr>
      </p:pic>
      <p:sp>
        <p:nvSpPr>
          <p:cNvPr id="100" name="Google Shape;100;p19"/>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a:t>We have practical tips and frameworks that reduce the complex DEI problems you are facing to make things more understandable and actionable for you.</a:t>
            </a:r>
            <a:endParaRPr/>
          </a:p>
          <a:p>
            <a:pPr marL="0" lvl="0" indent="0" algn="l" rtl="0">
              <a:spcBef>
                <a:spcPts val="1200"/>
              </a:spcBef>
              <a:spcAft>
                <a:spcPts val="0"/>
              </a:spcAft>
              <a:buClr>
                <a:schemeClr val="dk1"/>
              </a:buClr>
              <a:buSzPts val="1100"/>
              <a:buFont typeface="Arial"/>
              <a:buNone/>
            </a:pPr>
            <a:endParaRPr/>
          </a:p>
          <a:p>
            <a:pPr marL="0" lvl="0" indent="0" algn="l" rtl="0">
              <a:spcBef>
                <a:spcPts val="1200"/>
              </a:spcBef>
              <a:spcAft>
                <a:spcPts val="0"/>
              </a:spcAft>
              <a:buClr>
                <a:schemeClr val="dk1"/>
              </a:buClr>
              <a:buSzPts val="1100"/>
              <a:buFont typeface="Arial"/>
              <a:buNone/>
            </a:pPr>
            <a:r>
              <a:rPr lang="en"/>
              <a:t>There are 43 practical actions that your organisation and your staff can implement straight away.</a:t>
            </a:r>
            <a:endParaRPr/>
          </a:p>
          <a:p>
            <a:pPr marL="0" lvl="0" indent="0" algn="l" rtl="0">
              <a:spcBef>
                <a:spcPts val="1200"/>
              </a:spcBef>
              <a:spcAft>
                <a:spcPts val="1200"/>
              </a:spcAft>
              <a:buNone/>
            </a:pPr>
            <a:endParaRPr/>
          </a:p>
        </p:txBody>
      </p:sp>
      <p:sp>
        <p:nvSpPr>
          <p:cNvPr id="102" name="Google Shape;102;p19"/>
          <p:cNvSpPr txBox="1">
            <a:spLocks noGrp="1"/>
          </p:cNvSpPr>
          <p:nvPr>
            <p:ph type="title"/>
          </p:nvPr>
        </p:nvSpPr>
        <p:spPr>
          <a:xfrm>
            <a:off x="311700" y="555600"/>
            <a:ext cx="8256600" cy="7557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PRACTICAL</a:t>
            </a: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9" name="Google Shape;109;p2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8</a:t>
            </a:fld>
            <a:endParaRPr/>
          </a:p>
        </p:txBody>
      </p:sp>
      <p:pic>
        <p:nvPicPr>
          <p:cNvPr id="107" name="Google Shape;107;p20" descr="Picture of a car biased to the right so the car drifts if we keep the steering wheel neutral. Another picture of a car going straight because the steering wheel is turned to the left to compensate. " title="Figure of neutrality"/>
          <p:cNvPicPr preferRelativeResize="0"/>
          <p:nvPr/>
        </p:nvPicPr>
        <p:blipFill>
          <a:blip r:embed="rId3">
            <a:alphaModFix/>
          </a:blip>
          <a:stretch>
            <a:fillRect/>
          </a:stretch>
        </p:blipFill>
        <p:spPr>
          <a:xfrm>
            <a:off x="4485350" y="1278625"/>
            <a:ext cx="2731833" cy="3527399"/>
          </a:xfrm>
          <a:prstGeom prst="rect">
            <a:avLst/>
          </a:prstGeom>
          <a:noFill/>
          <a:ln>
            <a:noFill/>
          </a:ln>
        </p:spPr>
      </p:pic>
      <p:sp>
        <p:nvSpPr>
          <p:cNvPr id="108" name="Google Shape;108;p20"/>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a:t>We start with the ground truth that there is no level playing field and that this has cumulative effects that need to be addressed.</a:t>
            </a:r>
            <a:endParaRPr/>
          </a:p>
          <a:p>
            <a:pPr marL="0" lvl="0" indent="0" algn="l" rtl="0">
              <a:spcBef>
                <a:spcPts val="1200"/>
              </a:spcBef>
              <a:spcAft>
                <a:spcPts val="0"/>
              </a:spcAft>
              <a:buClr>
                <a:schemeClr val="dk1"/>
              </a:buClr>
              <a:buSzPts val="1100"/>
              <a:buFont typeface="Arial"/>
              <a:buNone/>
            </a:pPr>
            <a:endParaRPr/>
          </a:p>
          <a:p>
            <a:pPr marL="0" lvl="0" indent="0" algn="l" rtl="0">
              <a:spcBef>
                <a:spcPts val="1200"/>
              </a:spcBef>
              <a:spcAft>
                <a:spcPts val="0"/>
              </a:spcAft>
              <a:buClr>
                <a:schemeClr val="dk1"/>
              </a:buClr>
              <a:buSzPts val="1100"/>
              <a:buFont typeface="Arial"/>
              <a:buNone/>
            </a:pPr>
            <a:r>
              <a:rPr lang="en"/>
              <a:t>We strive for authentic conversations with you that drive mature, adult conversations that are transformational in nature.</a:t>
            </a:r>
            <a:endParaRPr/>
          </a:p>
          <a:p>
            <a:pPr marL="0" lvl="0" indent="0" algn="l" rtl="0">
              <a:spcBef>
                <a:spcPts val="1200"/>
              </a:spcBef>
              <a:spcAft>
                <a:spcPts val="1200"/>
              </a:spcAft>
              <a:buNone/>
            </a:pPr>
            <a:endParaRPr/>
          </a:p>
        </p:txBody>
      </p:sp>
      <p:sp>
        <p:nvSpPr>
          <p:cNvPr id="110" name="Google Shape;110;p20"/>
          <p:cNvSpPr txBox="1">
            <a:spLocks noGrp="1"/>
          </p:cNvSpPr>
          <p:nvPr>
            <p:ph type="title"/>
          </p:nvPr>
        </p:nvSpPr>
        <p:spPr>
          <a:xfrm>
            <a:off x="311700" y="555600"/>
            <a:ext cx="8256600" cy="7557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TRANSFORMATIONAL</a:t>
            </a: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7" name="Google Shape;117;p2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9</a:t>
            </a:fld>
            <a:endParaRPr/>
          </a:p>
        </p:txBody>
      </p:sp>
      <p:pic>
        <p:nvPicPr>
          <p:cNvPr id="115" name="Google Shape;115;p21" title="Logo of Creative Commons"/>
          <p:cNvPicPr preferRelativeResize="0"/>
          <p:nvPr/>
        </p:nvPicPr>
        <p:blipFill>
          <a:blip r:embed="rId3">
            <a:alphaModFix/>
          </a:blip>
          <a:stretch>
            <a:fillRect/>
          </a:stretch>
        </p:blipFill>
        <p:spPr>
          <a:xfrm>
            <a:off x="3272100" y="1463700"/>
            <a:ext cx="4438650" cy="1457325"/>
          </a:xfrm>
          <a:prstGeom prst="rect">
            <a:avLst/>
          </a:prstGeom>
          <a:noFill/>
          <a:ln>
            <a:noFill/>
          </a:ln>
        </p:spPr>
      </p:pic>
      <p:sp>
        <p:nvSpPr>
          <p:cNvPr id="116" name="Google Shape;116;p21"/>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Autofit/>
          </a:bodyPr>
          <a:lstStyle/>
          <a:p>
            <a:pPr marL="0" lvl="0" indent="0" algn="l" rtl="0">
              <a:spcBef>
                <a:spcPts val="0"/>
              </a:spcBef>
              <a:spcAft>
                <a:spcPts val="1200"/>
              </a:spcAft>
              <a:buNone/>
            </a:pPr>
            <a:r>
              <a:rPr lang="en"/>
              <a:t>You will have full access to all sessions in the course and the corresponding raw materials on the condition that they are made open source and authorship is appropriately attributed.</a:t>
            </a:r>
            <a:endParaRPr/>
          </a:p>
        </p:txBody>
      </p:sp>
      <p:sp>
        <p:nvSpPr>
          <p:cNvPr id="118" name="Google Shape;118;p21"/>
          <p:cNvSpPr txBox="1">
            <a:spLocks noGrp="1"/>
          </p:cNvSpPr>
          <p:nvPr>
            <p:ph type="title"/>
          </p:nvPr>
        </p:nvSpPr>
        <p:spPr>
          <a:xfrm>
            <a:off x="311700" y="555600"/>
            <a:ext cx="8256600" cy="7557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OPEN ACCESS</a:t>
            </a:r>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3817</TotalTime>
  <Words>1559</Words>
  <Application>Microsoft Macintosh PowerPoint</Application>
  <PresentationFormat>On-screen Show (16:9)</PresentationFormat>
  <Paragraphs>132</Paragraphs>
  <Slides>24</Slides>
  <Notes>23</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24</vt:i4>
      </vt:variant>
    </vt:vector>
  </HeadingPairs>
  <TitlesOfParts>
    <vt:vector size="27" baseType="lpstr">
      <vt:lpstr>Arial</vt:lpstr>
      <vt:lpstr>Grotesque</vt:lpstr>
      <vt:lpstr>Simple Light</vt:lpstr>
      <vt:lpstr>PowerPoint Presentation</vt:lpstr>
      <vt:lpstr>BIOGRAPHY</vt:lpstr>
      <vt:lpstr>UNDERPINNED BY DEI</vt:lpstr>
      <vt:lpstr>TRAINING CMM</vt:lpstr>
      <vt:lpstr>RELEVANT</vt:lpstr>
      <vt:lpstr>INTERSECTIONAL </vt:lpstr>
      <vt:lpstr>PRACTICAL</vt:lpstr>
      <vt:lpstr>TRANSFORMATIONAL</vt:lpstr>
      <vt:lpstr>OPEN ACCESS</vt:lpstr>
      <vt:lpstr>TESTIMONIALS</vt:lpstr>
      <vt:lpstr>LEARNING OUTCOMES</vt:lpstr>
      <vt:lpstr>RSE SKILLS DEMAND</vt:lpstr>
      <vt:lpstr>TOPIC OVERVIEW</vt:lpstr>
      <vt:lpstr>USING A DIVERSITY AND INCLUSION FRAMEWORK TO UNEARTH TALENT</vt:lpstr>
      <vt:lpstr>The key is to give people from marginalised groups more opportunities to make up for the ones they have lost.</vt:lpstr>
      <vt:lpstr>USING CONTINUOUS IMPROVEMENT SKILLS TO IDENTIFY TALENT</vt:lpstr>
      <vt:lpstr>Key Continuous Improvement Skills</vt:lpstr>
      <vt:lpstr>SETUP AND MAINTAIN PIPELINES TO ATTRACT TALENT</vt:lpstr>
      <vt:lpstr>STUDENT INTERNSHIPS CAN HELP IDENTIFY WORLD-CLASS TALENT</vt:lpstr>
      <vt:lpstr>MANAGING HIGH-PERFORMANCE TEAMS</vt:lpstr>
      <vt:lpstr>CONTINUOUS FEEDBACK IS KEY</vt:lpstr>
      <vt:lpstr>HOW TO DEAL WITH DIFFICULT PEOPLE AND BUILD RELATIONSHIPS</vt:lpstr>
      <vt:lpstr>STAGES OF ADVOCACY</vt:lpstr>
      <vt:lpstr>Practical Diversity and Inclusion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RSE Leadership Training Course</dc:title>
  <cp:lastModifiedBy>Rowland Mosbergen</cp:lastModifiedBy>
  <cp:revision>4</cp:revision>
  <dcterms:modified xsi:type="dcterms:W3CDTF">2023-06-05T00:37:38Z</dcterms:modified>
</cp:coreProperties>
</file>