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2"/>
  </p:notesMasterIdLst>
  <p:sldIdLst>
    <p:sldId id="257" r:id="rId2"/>
    <p:sldId id="282" r:id="rId3"/>
    <p:sldId id="271" r:id="rId4"/>
    <p:sldId id="272" r:id="rId5"/>
    <p:sldId id="273" r:id="rId6"/>
    <p:sldId id="278" r:id="rId7"/>
    <p:sldId id="258" r:id="rId8"/>
    <p:sldId id="277" r:id="rId9"/>
    <p:sldId id="256" r:id="rId10"/>
    <p:sldId id="259" r:id="rId11"/>
    <p:sldId id="283" r:id="rId12"/>
    <p:sldId id="279" r:id="rId13"/>
    <p:sldId id="284" r:id="rId14"/>
    <p:sldId id="287" r:id="rId15"/>
    <p:sldId id="285" r:id="rId16"/>
    <p:sldId id="280" r:id="rId17"/>
    <p:sldId id="288" r:id="rId18"/>
    <p:sldId id="260" r:id="rId19"/>
    <p:sldId id="291" r:id="rId20"/>
    <p:sldId id="281" r:id="rId21"/>
  </p:sldIdLst>
  <p:sldSz cx="9906000" cy="6858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usan Collins" initials="SC" lastIdx="0" clrIdx="0">
    <p:extLst>
      <p:ext uri="{19B8F6BF-5375-455C-9EA6-DF929625EA0E}">
        <p15:presenceInfo xmlns:p15="http://schemas.microsoft.com/office/powerpoint/2012/main" userId="9c0e415f6c0c31b8"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9979" autoAdjust="0"/>
    <p:restoredTop sz="93609" autoAdjust="0"/>
  </p:normalViewPr>
  <p:slideViewPr>
    <p:cSldViewPr snapToGrid="0">
      <p:cViewPr varScale="1">
        <p:scale>
          <a:sx n="33" d="100"/>
          <a:sy n="33" d="100"/>
        </p:scale>
        <p:origin x="32"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ebecca Cornwell" userId="670763c9-22f8-4055-a9f6-c6c5276f9e72" providerId="ADAL" clId="{FBE2CE1D-D105-4E09-A289-54CFB961353D}"/>
    <pc:docChg chg="modSld">
      <pc:chgData name="Rebecca Cornwell" userId="670763c9-22f8-4055-a9f6-c6c5276f9e72" providerId="ADAL" clId="{FBE2CE1D-D105-4E09-A289-54CFB961353D}" dt="2023-02-14T12:09:26.226" v="0" actId="1076"/>
      <pc:docMkLst>
        <pc:docMk/>
      </pc:docMkLst>
      <pc:sldChg chg="modSp mod">
        <pc:chgData name="Rebecca Cornwell" userId="670763c9-22f8-4055-a9f6-c6c5276f9e72" providerId="ADAL" clId="{FBE2CE1D-D105-4E09-A289-54CFB961353D}" dt="2023-02-14T12:09:26.226" v="0" actId="1076"/>
        <pc:sldMkLst>
          <pc:docMk/>
          <pc:sldMk cId="498211951" sldId="277"/>
        </pc:sldMkLst>
        <pc:picChg chg="mod">
          <ac:chgData name="Rebecca Cornwell" userId="670763c9-22f8-4055-a9f6-c6c5276f9e72" providerId="ADAL" clId="{FBE2CE1D-D105-4E09-A289-54CFB961353D}" dt="2023-02-14T12:09:26.226" v="0" actId="1076"/>
          <ac:picMkLst>
            <pc:docMk/>
            <pc:sldMk cId="498211951" sldId="277"/>
            <ac:picMk id="90" creationId="{10D95080-E0A2-A14C-8D98-E2D952AD969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2ED87F7-41D2-4F9F-BD6D-474CF7ED6D56}" type="datetimeFigureOut">
              <a:rPr lang="en-GB" smtClean="0"/>
              <a:t>14/02/2023</a:t>
            </a:fld>
            <a:endParaRPr lang="en-GB"/>
          </a:p>
        </p:txBody>
      </p:sp>
      <p:sp>
        <p:nvSpPr>
          <p:cNvPr id="4" name="Slide Image Placeholder 3"/>
          <p:cNvSpPr>
            <a:spLocks noGrp="1" noRot="1" noChangeAspect="1"/>
          </p:cNvSpPr>
          <p:nvPr>
            <p:ph type="sldImg" idx="2"/>
          </p:nvPr>
        </p:nvSpPr>
        <p:spPr>
          <a:xfrm>
            <a:off x="1200150" y="1143000"/>
            <a:ext cx="44577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525C6B3-63D4-4A3D-8C83-24D3774CEB1E}" type="slidenum">
              <a:rPr lang="en-GB" smtClean="0"/>
              <a:t>‹#›</a:t>
            </a:fld>
            <a:endParaRPr lang="en-GB"/>
          </a:p>
        </p:txBody>
      </p:sp>
    </p:spTree>
    <p:extLst>
      <p:ext uri="{BB962C8B-B14F-4D97-AF65-F5344CB8AC3E}">
        <p14:creationId xmlns:p14="http://schemas.microsoft.com/office/powerpoint/2010/main" val="15200944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ecb62f47c_0_0:notes"/>
          <p:cNvSpPr>
            <a:spLocks noGrp="1" noRot="1" noChangeAspect="1"/>
          </p:cNvSpPr>
          <p:nvPr>
            <p:ph type="sldImg" idx="2"/>
          </p:nvPr>
        </p:nvSpPr>
        <p:spPr>
          <a:xfrm>
            <a:off x="1200150" y="1143000"/>
            <a:ext cx="44577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g3ecb62f47c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a:p>
        </p:txBody>
      </p:sp>
      <p:sp>
        <p:nvSpPr>
          <p:cNvPr id="203" name="Google Shape;203;g3ecb62f47c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a:solidFill>
                  <a:schemeClr val="dk1"/>
                </a:solidFill>
                <a:latin typeface="Calibri"/>
                <a:ea typeface="Calibri"/>
                <a:cs typeface="Calibri"/>
                <a:sym typeface="Calibri"/>
              </a:rPr>
              <a:t>1</a:t>
            </a:fld>
            <a:endParaRPr sz="1200">
              <a:solidFill>
                <a:schemeClr val="dk1"/>
              </a:solidFill>
              <a:latin typeface="Calibri"/>
              <a:ea typeface="Calibri"/>
              <a:cs typeface="Calibri"/>
              <a:sym typeface="Calibri"/>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Show </a:t>
            </a:r>
            <a:r>
              <a:rPr lang="en-GB" sz="1200" b="1" kern="1200" dirty="0">
                <a:solidFill>
                  <a:schemeClr val="tx1"/>
                </a:solidFill>
                <a:effectLst/>
                <a:latin typeface="+mn-lt"/>
                <a:ea typeface="+mn-ea"/>
                <a:cs typeface="+mn-cs"/>
              </a:rPr>
              <a:t>Slide 10</a:t>
            </a:r>
            <a:r>
              <a:rPr lang="en-GB" sz="1200" kern="1200" dirty="0">
                <a:solidFill>
                  <a:schemeClr val="tx1"/>
                </a:solidFill>
                <a:effectLst/>
                <a:latin typeface="+mn-lt"/>
                <a:ea typeface="+mn-ea"/>
                <a:cs typeface="+mn-cs"/>
              </a:rPr>
              <a:t>: images of primate hands for comparisons. </a:t>
            </a:r>
          </a:p>
          <a:p>
            <a:r>
              <a:rPr lang="en-GB" sz="1200" kern="1200" dirty="0">
                <a:solidFill>
                  <a:schemeClr val="tx1"/>
                </a:solidFill>
                <a:effectLst/>
                <a:latin typeface="+mn-lt"/>
                <a:ea typeface="+mn-ea"/>
                <a:cs typeface="+mn-cs"/>
              </a:rPr>
              <a:t>Just as the hands and bodies of different species can be similar in some respects and different in others, so might our minds.  Discuss how the hands have evolved to suit the primates’ different environments. For example, the gibbon’s fingers are elongated to help them grab branches as they swing from tree to tree. The aye-aye has one very long finger to dig in tree bark for grubs in much the same way as the woodpecker finch.</a:t>
            </a:r>
            <a:endParaRPr lang="en-GB" dirty="0"/>
          </a:p>
        </p:txBody>
      </p:sp>
      <p:sp>
        <p:nvSpPr>
          <p:cNvPr id="4" name="Slide Number Placeholder 3"/>
          <p:cNvSpPr>
            <a:spLocks noGrp="1"/>
          </p:cNvSpPr>
          <p:nvPr>
            <p:ph type="sldNum" sz="quarter" idx="5"/>
          </p:nvPr>
        </p:nvSpPr>
        <p:spPr/>
        <p:txBody>
          <a:bodyPr/>
          <a:lstStyle/>
          <a:p>
            <a:fld id="{3525C6B3-63D4-4A3D-8C83-24D3774CEB1E}" type="slidenum">
              <a:rPr lang="en-GB" smtClean="0"/>
              <a:t>10</a:t>
            </a:fld>
            <a:endParaRPr lang="en-GB"/>
          </a:p>
        </p:txBody>
      </p:sp>
    </p:spTree>
    <p:extLst>
      <p:ext uri="{BB962C8B-B14F-4D97-AF65-F5344CB8AC3E}">
        <p14:creationId xmlns:p14="http://schemas.microsoft.com/office/powerpoint/2010/main" val="34280894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Show </a:t>
            </a:r>
            <a:r>
              <a:rPr lang="en-GB" sz="1200" b="1" kern="1200" dirty="0">
                <a:solidFill>
                  <a:schemeClr val="tx1"/>
                </a:solidFill>
                <a:effectLst/>
                <a:latin typeface="+mn-lt"/>
                <a:ea typeface="+mn-ea"/>
                <a:cs typeface="+mn-cs"/>
              </a:rPr>
              <a:t>Slide 11</a:t>
            </a:r>
            <a:r>
              <a:rPr lang="en-GB" sz="1200" kern="1200" dirty="0">
                <a:solidFill>
                  <a:schemeClr val="tx1"/>
                </a:solidFill>
                <a:effectLst/>
                <a:latin typeface="+mn-lt"/>
                <a:ea typeface="+mn-ea"/>
                <a:cs typeface="+mn-cs"/>
              </a:rPr>
              <a:t> and give out individual worksheets on primate hands.</a:t>
            </a:r>
          </a:p>
          <a:p>
            <a:r>
              <a:rPr lang="en-GB" sz="1200" kern="1200" dirty="0">
                <a:solidFill>
                  <a:schemeClr val="tx1"/>
                </a:solidFill>
                <a:effectLst/>
                <a:latin typeface="+mn-lt"/>
                <a:ea typeface="+mn-ea"/>
                <a:cs typeface="+mn-cs"/>
              </a:rPr>
              <a:t>Ask the children to draw around their own hand and then write down some of the similarities and differences they notice between their hands and those of the primates in the images. They can then share what they have noticed with their group or the whole class. </a:t>
            </a:r>
          </a:p>
          <a:p>
            <a:endParaRPr lang="en-GB" dirty="0"/>
          </a:p>
        </p:txBody>
      </p:sp>
      <p:sp>
        <p:nvSpPr>
          <p:cNvPr id="4" name="Slide Number Placeholder 3"/>
          <p:cNvSpPr>
            <a:spLocks noGrp="1"/>
          </p:cNvSpPr>
          <p:nvPr>
            <p:ph type="sldNum" sz="quarter" idx="5"/>
          </p:nvPr>
        </p:nvSpPr>
        <p:spPr/>
        <p:txBody>
          <a:bodyPr/>
          <a:lstStyle/>
          <a:p>
            <a:fld id="{3525C6B3-63D4-4A3D-8C83-24D3774CEB1E}" type="slidenum">
              <a:rPr lang="en-GB" smtClean="0"/>
              <a:t>11</a:t>
            </a:fld>
            <a:endParaRPr lang="en-GB"/>
          </a:p>
        </p:txBody>
      </p:sp>
    </p:spTree>
    <p:extLst>
      <p:ext uri="{BB962C8B-B14F-4D97-AF65-F5344CB8AC3E}">
        <p14:creationId xmlns:p14="http://schemas.microsoft.com/office/powerpoint/2010/main" val="32748799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Whole Group Discussion: Chimpanzees use tools</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Like the woodpecker finches -- and like humans -- some other primates use tools.  </a:t>
            </a:r>
          </a:p>
          <a:p>
            <a:r>
              <a:rPr lang="en-GB" sz="1200" kern="1200" dirty="0">
                <a:solidFill>
                  <a:schemeClr val="tx1"/>
                </a:solidFill>
                <a:effectLst/>
                <a:latin typeface="+mn-lt"/>
                <a:ea typeface="+mn-ea"/>
                <a:cs typeface="+mn-cs"/>
              </a:rPr>
              <a:t>Historically, many thinkers believed that tool use was uniquely human.  But many non-human animals use tools. The clip may prompt </a:t>
            </a:r>
            <a:r>
              <a:rPr lang="en-GB" sz="1200" b="1" kern="1200" dirty="0">
                <a:solidFill>
                  <a:schemeClr val="tx1"/>
                </a:solidFill>
                <a:effectLst/>
                <a:latin typeface="+mn-lt"/>
                <a:ea typeface="+mn-ea"/>
                <a:cs typeface="+mn-cs"/>
              </a:rPr>
              <a:t>group discussion</a:t>
            </a:r>
            <a:r>
              <a:rPr lang="en-GB" sz="1200" kern="1200" dirty="0">
                <a:solidFill>
                  <a:schemeClr val="tx1"/>
                </a:solidFill>
                <a:effectLst/>
                <a:latin typeface="+mn-lt"/>
                <a:ea typeface="+mn-ea"/>
                <a:cs typeface="+mn-cs"/>
              </a:rPr>
              <a:t> of a number of issues: are all the creatures that use tools doing essentially the same thing, or is there something importantly distinctive about human tool use?  Does tool use require intelligence? What does a creature have to understand about the world in order to use a tool?</a:t>
            </a:r>
          </a:p>
          <a:p>
            <a:r>
              <a:rPr lang="en-GB" sz="1200" kern="1200" dirty="0">
                <a:solidFill>
                  <a:schemeClr val="tx1"/>
                </a:solidFill>
                <a:effectLst/>
                <a:latin typeface="+mn-lt"/>
                <a:ea typeface="+mn-ea"/>
                <a:cs typeface="+mn-cs"/>
              </a:rPr>
              <a:t>These are fairly open-ended questions about which researchers may disagree; many legitimate answers are possible.</a:t>
            </a:r>
          </a:p>
          <a:p>
            <a:endParaRPr lang="en-GB" dirty="0"/>
          </a:p>
        </p:txBody>
      </p:sp>
      <p:sp>
        <p:nvSpPr>
          <p:cNvPr id="4" name="Slide Number Placeholder 3"/>
          <p:cNvSpPr>
            <a:spLocks noGrp="1"/>
          </p:cNvSpPr>
          <p:nvPr>
            <p:ph type="sldNum" sz="quarter" idx="5"/>
          </p:nvPr>
        </p:nvSpPr>
        <p:spPr/>
        <p:txBody>
          <a:bodyPr/>
          <a:lstStyle/>
          <a:p>
            <a:fld id="{3525C6B3-63D4-4A3D-8C83-24D3774CEB1E}" type="slidenum">
              <a:rPr lang="en-GB" smtClean="0"/>
              <a:t>12</a:t>
            </a:fld>
            <a:endParaRPr lang="en-GB"/>
          </a:p>
        </p:txBody>
      </p:sp>
    </p:spTree>
    <p:extLst>
      <p:ext uri="{BB962C8B-B14F-4D97-AF65-F5344CB8AC3E}">
        <p14:creationId xmlns:p14="http://schemas.microsoft.com/office/powerpoint/2010/main" val="104652378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Paired Activity</a:t>
            </a:r>
            <a:r>
              <a:rPr lang="en-GB" sz="1200" kern="1200" dirty="0">
                <a:solidFill>
                  <a:schemeClr val="tx1"/>
                </a:solidFill>
                <a:effectLst/>
                <a:latin typeface="+mn-lt"/>
                <a:ea typeface="+mn-ea"/>
                <a:cs typeface="+mn-cs"/>
              </a:rPr>
              <a:t> – </a:t>
            </a:r>
            <a:r>
              <a:rPr lang="en-GB" sz="1200" b="1" kern="1200" dirty="0">
                <a:solidFill>
                  <a:schemeClr val="tx1"/>
                </a:solidFill>
                <a:effectLst/>
                <a:latin typeface="+mn-lt"/>
                <a:ea typeface="+mn-ea"/>
                <a:cs typeface="+mn-cs"/>
              </a:rPr>
              <a:t>How sensitive are your primate hands?</a:t>
            </a:r>
          </a:p>
          <a:p>
            <a:r>
              <a:rPr lang="en-GB" sz="1200" b="0" kern="1200" dirty="0">
                <a:solidFill>
                  <a:schemeClr val="tx1"/>
                </a:solidFill>
                <a:effectLst/>
                <a:latin typeface="+mn-lt"/>
                <a:ea typeface="+mn-ea"/>
                <a:cs typeface="+mn-cs"/>
              </a:rPr>
              <a:t>This activity is designed to help the children think about how just as their hands have evolved, so have their minds. Our minds can interpret the information from our hands and help us to navigate our environments. The ways in which our bodies interact with our world has had an effect on the way we think about that world: our experience has shaped our minds and our thinking.  </a:t>
            </a:r>
          </a:p>
          <a:p>
            <a:r>
              <a:rPr lang="en-GB" sz="1200" b="1"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Instructions: </a:t>
            </a:r>
            <a:r>
              <a:rPr lang="en-GB" sz="1200" kern="1200" dirty="0">
                <a:solidFill>
                  <a:schemeClr val="tx1"/>
                </a:solidFill>
                <a:effectLst/>
                <a:latin typeface="+mn-lt"/>
                <a:ea typeface="+mn-ea"/>
                <a:cs typeface="+mn-cs"/>
              </a:rPr>
              <a:t>Primate hands are important to the way they understand the world. How sensitive are your hands?  Students are divided into small groups, with one participant at a time blindfolded and presented with an object (a pencil, a pen, a rubber, a book, etc.).  Can they identify it using only touch? Can we tell what the object is even though we can’t see it? Do you think a monkey, or a chimpanzee could?</a:t>
            </a:r>
          </a:p>
          <a:p>
            <a:endParaRPr lang="en-GB" dirty="0"/>
          </a:p>
        </p:txBody>
      </p:sp>
      <p:sp>
        <p:nvSpPr>
          <p:cNvPr id="4" name="Slide Number Placeholder 3"/>
          <p:cNvSpPr>
            <a:spLocks noGrp="1"/>
          </p:cNvSpPr>
          <p:nvPr>
            <p:ph type="sldNum" sz="quarter" idx="5"/>
          </p:nvPr>
        </p:nvSpPr>
        <p:spPr/>
        <p:txBody>
          <a:bodyPr/>
          <a:lstStyle/>
          <a:p>
            <a:fld id="{3525C6B3-63D4-4A3D-8C83-24D3774CEB1E}" type="slidenum">
              <a:rPr lang="en-GB" smtClean="0"/>
              <a:t>13</a:t>
            </a:fld>
            <a:endParaRPr lang="en-GB"/>
          </a:p>
        </p:txBody>
      </p:sp>
    </p:spTree>
    <p:extLst>
      <p:ext uri="{BB962C8B-B14F-4D97-AF65-F5344CB8AC3E}">
        <p14:creationId xmlns:p14="http://schemas.microsoft.com/office/powerpoint/2010/main" val="7568767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presents a comparison of primate brains and children are asked to comment on the differences and similarities.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We can note that the brains are all of a similar construction and roughly the same shape. However, the differences include that the human brain is the largest, and this is especially apparent when we consider the size of some of the non-human primates, such as the gorilla and </a:t>
            </a:r>
            <a:r>
              <a:rPr lang="en-GB" sz="1200" kern="1200" dirty="0">
                <a:solidFill>
                  <a:schemeClr val="tx1"/>
                </a:solidFill>
                <a:effectLst/>
                <a:latin typeface="+mn-lt"/>
                <a:ea typeface="+mn-ea"/>
                <a:cs typeface="+mn-cs"/>
              </a:rPr>
              <a:t>that their brain to body size ratio is very different.</a:t>
            </a:r>
          </a:p>
          <a:p>
            <a:endParaRPr lang="en-GB" dirty="0"/>
          </a:p>
        </p:txBody>
      </p:sp>
      <p:sp>
        <p:nvSpPr>
          <p:cNvPr id="4" name="Slide Number Placeholder 3"/>
          <p:cNvSpPr>
            <a:spLocks noGrp="1"/>
          </p:cNvSpPr>
          <p:nvPr>
            <p:ph type="sldNum" sz="quarter" idx="5"/>
          </p:nvPr>
        </p:nvSpPr>
        <p:spPr/>
        <p:txBody>
          <a:bodyPr/>
          <a:lstStyle/>
          <a:p>
            <a:fld id="{3525C6B3-63D4-4A3D-8C83-24D3774CEB1E}" type="slidenum">
              <a:rPr lang="en-GB" smtClean="0"/>
              <a:t>14</a:t>
            </a:fld>
            <a:endParaRPr lang="en-GB"/>
          </a:p>
        </p:txBody>
      </p:sp>
    </p:spTree>
    <p:extLst>
      <p:ext uri="{BB962C8B-B14F-4D97-AF65-F5344CB8AC3E}">
        <p14:creationId xmlns:p14="http://schemas.microsoft.com/office/powerpoint/2010/main" val="30250551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raises questions about how scientists can design experiments to find out about other minds. </a:t>
            </a:r>
          </a:p>
          <a:p>
            <a:r>
              <a:rPr lang="en-GB" dirty="0"/>
              <a:t>The image is of a Capuchin monkey at Edinburgh Zoo’s Living Links exhibit, where visitors can see the researchers carrying out experiments with the monkeys. </a:t>
            </a:r>
          </a:p>
        </p:txBody>
      </p:sp>
      <p:sp>
        <p:nvSpPr>
          <p:cNvPr id="4" name="Slide Number Placeholder 3"/>
          <p:cNvSpPr>
            <a:spLocks noGrp="1"/>
          </p:cNvSpPr>
          <p:nvPr>
            <p:ph type="sldNum" sz="quarter" idx="5"/>
          </p:nvPr>
        </p:nvSpPr>
        <p:spPr/>
        <p:txBody>
          <a:bodyPr/>
          <a:lstStyle/>
          <a:p>
            <a:fld id="{3525C6B3-63D4-4A3D-8C83-24D3774CEB1E}" type="slidenum">
              <a:rPr lang="en-GB" smtClean="0"/>
              <a:t>15</a:t>
            </a:fld>
            <a:endParaRPr lang="en-GB"/>
          </a:p>
        </p:txBody>
      </p:sp>
    </p:spTree>
    <p:extLst>
      <p:ext uri="{BB962C8B-B14F-4D97-AF65-F5344CB8AC3E}">
        <p14:creationId xmlns:p14="http://schemas.microsoft.com/office/powerpoint/2010/main" val="386803128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When we study human infants or non-human animals, we can’t just talk to them to ask them how they think.  We need to look at what they </a:t>
            </a:r>
            <a:r>
              <a:rPr lang="en-GB" sz="1200" i="1" kern="1200" dirty="0">
                <a:solidFill>
                  <a:schemeClr val="tx1"/>
                </a:solidFill>
                <a:effectLst/>
                <a:latin typeface="+mn-lt"/>
                <a:ea typeface="+mn-ea"/>
                <a:cs typeface="+mn-cs"/>
              </a:rPr>
              <a:t>do</a:t>
            </a:r>
            <a:r>
              <a:rPr lang="en-GB" sz="1200" kern="1200" dirty="0">
                <a:solidFill>
                  <a:schemeClr val="tx1"/>
                </a:solidFill>
                <a:effectLst/>
                <a:latin typeface="+mn-lt"/>
                <a:ea typeface="+mn-ea"/>
                <a:cs typeface="+mn-cs"/>
              </a:rPr>
              <a:t>.  What do human babies do?  What might this tell us about how they think? </a:t>
            </a:r>
          </a:p>
          <a:p>
            <a:r>
              <a:rPr lang="en-GB" sz="1200" kern="1200" dirty="0">
                <a:solidFill>
                  <a:schemeClr val="tx1"/>
                </a:solidFill>
                <a:effectLst/>
                <a:latin typeface="+mn-lt"/>
                <a:ea typeface="+mn-ea"/>
                <a:cs typeface="+mn-cs"/>
              </a:rPr>
              <a:t>Much research has relied on measuring how long babies </a:t>
            </a:r>
            <a:r>
              <a:rPr lang="en-GB" sz="1200" i="1" kern="1200" dirty="0">
                <a:solidFill>
                  <a:schemeClr val="tx1"/>
                </a:solidFill>
                <a:effectLst/>
                <a:latin typeface="+mn-lt"/>
                <a:ea typeface="+mn-ea"/>
                <a:cs typeface="+mn-cs"/>
              </a:rPr>
              <a:t>look</a:t>
            </a:r>
            <a:r>
              <a:rPr lang="en-GB" sz="1200" kern="1200" dirty="0">
                <a:solidFill>
                  <a:schemeClr val="tx1"/>
                </a:solidFill>
                <a:effectLst/>
                <a:latin typeface="+mn-lt"/>
                <a:ea typeface="+mn-ea"/>
                <a:cs typeface="+mn-cs"/>
              </a:rPr>
              <a:t> at different things.  Babies will look longer at some things than others; this suggests that they find these things interesting or surprising.  And if they find something surprising, we can conclude that it wasn’t what they were expecting or predicting. This can tell us about how they think about the world.  The experiment in the film clip that follows is an example.</a:t>
            </a:r>
          </a:p>
          <a:p>
            <a:r>
              <a:rPr lang="en-GB" sz="1200" b="1" kern="1200" dirty="0">
                <a:solidFill>
                  <a:schemeClr val="tx1"/>
                </a:solidFill>
                <a:effectLst/>
                <a:latin typeface="+mn-lt"/>
                <a:ea typeface="+mn-ea"/>
                <a:cs typeface="+mn-cs"/>
              </a:rPr>
              <a:t>Pause the film at the initial question to take a class poll. Then ask again at the end.</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Pupils may raise an important question about the experiment: how do you know the monkeys looked again because they thought another object was there? Maybe they would always look again? This is a good place to introduce the notion of a </a:t>
            </a:r>
            <a:r>
              <a:rPr lang="en-GB" sz="1200" i="1" kern="1200" dirty="0">
                <a:solidFill>
                  <a:schemeClr val="tx1"/>
                </a:solidFill>
                <a:effectLst/>
                <a:latin typeface="+mn-lt"/>
                <a:ea typeface="+mn-ea"/>
                <a:cs typeface="+mn-cs"/>
              </a:rPr>
              <a:t>control condition</a:t>
            </a:r>
            <a:r>
              <a:rPr lang="en-GB" sz="1200" kern="1200" dirty="0">
                <a:solidFill>
                  <a:schemeClr val="tx1"/>
                </a:solidFill>
                <a:effectLst/>
                <a:latin typeface="+mn-lt"/>
                <a:ea typeface="+mn-ea"/>
                <a:cs typeface="+mn-cs"/>
              </a:rPr>
              <a:t>.  We want to know whether the capuchins act notice when the food that goes in the box is different from the food that goes out; and we hope that this will be reflected in something they do (reaching into the box).  But we need a baseline for comparison; we need to know how often they reach in the ordinary case (where what goes into the box is the same as what goes out). This is called the </a:t>
            </a:r>
            <a:r>
              <a:rPr lang="en-GB" sz="1200" i="1" kern="1200" dirty="0">
                <a:solidFill>
                  <a:schemeClr val="tx1"/>
                </a:solidFill>
                <a:effectLst/>
                <a:latin typeface="+mn-lt"/>
                <a:ea typeface="+mn-ea"/>
                <a:cs typeface="+mn-cs"/>
              </a:rPr>
              <a:t>control condition</a:t>
            </a:r>
            <a:r>
              <a:rPr lang="en-GB" sz="1200" kern="1200" dirty="0">
                <a:solidFill>
                  <a:schemeClr val="tx1"/>
                </a:solidFill>
                <a:effectLst/>
                <a:latin typeface="+mn-lt"/>
                <a:ea typeface="+mn-ea"/>
                <a:cs typeface="+mn-cs"/>
              </a:rPr>
              <a:t>.  In any experiment, you are trying to compare two different situations: one in which you’ve manipulated or changed something (the experimental condition), the other exactly similar except without the change (the control condition -- the baseline that we are comparing the experimental condition to).  The difference between these conditions is the crucial result.</a:t>
            </a:r>
          </a:p>
          <a:p>
            <a:endParaRPr lang="en-GB" dirty="0"/>
          </a:p>
        </p:txBody>
      </p:sp>
      <p:sp>
        <p:nvSpPr>
          <p:cNvPr id="4" name="Slide Number Placeholder 3"/>
          <p:cNvSpPr>
            <a:spLocks noGrp="1"/>
          </p:cNvSpPr>
          <p:nvPr>
            <p:ph type="sldNum" sz="quarter" idx="5"/>
          </p:nvPr>
        </p:nvSpPr>
        <p:spPr/>
        <p:txBody>
          <a:bodyPr/>
          <a:lstStyle/>
          <a:p>
            <a:fld id="{3525C6B3-63D4-4A3D-8C83-24D3774CEB1E}" type="slidenum">
              <a:rPr lang="en-GB" smtClean="0"/>
              <a:t>16</a:t>
            </a:fld>
            <a:endParaRPr lang="en-GB"/>
          </a:p>
        </p:txBody>
      </p:sp>
    </p:spTree>
    <p:extLst>
      <p:ext uri="{BB962C8B-B14F-4D97-AF65-F5344CB8AC3E}">
        <p14:creationId xmlns:p14="http://schemas.microsoft.com/office/powerpoint/2010/main" val="10904471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Human Babies and Capuchin Monkeys Worksheet </a:t>
            </a:r>
            <a:endParaRPr lang="en-GB" sz="1200" kern="1200" dirty="0">
              <a:solidFill>
                <a:schemeClr val="tx1"/>
              </a:solidFill>
              <a:effectLst/>
              <a:latin typeface="+mn-lt"/>
              <a:ea typeface="+mn-ea"/>
              <a:cs typeface="+mn-cs"/>
            </a:endParaRPr>
          </a:p>
          <a:p>
            <a:r>
              <a:rPr lang="en-GB" sz="1200" b="1" kern="1200" dirty="0">
                <a:solidFill>
                  <a:schemeClr val="tx1"/>
                </a:solidFill>
                <a:effectLst/>
                <a:latin typeface="+mn-lt"/>
                <a:ea typeface="+mn-ea"/>
                <a:cs typeface="+mn-cs"/>
              </a:rPr>
              <a:t>Individual Exercise – </a:t>
            </a:r>
            <a:r>
              <a:rPr lang="en-GB" sz="1200" kern="1200" dirty="0">
                <a:solidFill>
                  <a:schemeClr val="tx1"/>
                </a:solidFill>
                <a:effectLst/>
                <a:latin typeface="+mn-lt"/>
                <a:ea typeface="+mn-ea"/>
                <a:cs typeface="+mn-cs"/>
              </a:rPr>
              <a:t>Children should answer the questions which are based on what they saw in the film.</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Answers are as follows: </a:t>
            </a:r>
          </a:p>
          <a:p>
            <a:pPr lvl="0"/>
            <a:r>
              <a:rPr lang="en-GB" sz="1200" kern="1200" dirty="0">
                <a:solidFill>
                  <a:schemeClr val="tx1"/>
                </a:solidFill>
                <a:effectLst/>
                <a:latin typeface="+mn-lt"/>
                <a:ea typeface="+mn-ea"/>
                <a:cs typeface="+mn-cs"/>
              </a:rPr>
              <a:t>1. How many objects did the babies see at the start?</a:t>
            </a:r>
          </a:p>
          <a:p>
            <a:r>
              <a:rPr lang="en-GB" sz="1200" kern="1200" dirty="0">
                <a:solidFill>
                  <a:schemeClr val="tx1"/>
                </a:solidFill>
                <a:effectLst/>
                <a:latin typeface="+mn-lt"/>
                <a:ea typeface="+mn-ea"/>
                <a:cs typeface="+mn-cs"/>
              </a:rPr>
              <a:t>The babies saw two different objects. </a:t>
            </a:r>
          </a:p>
          <a:p>
            <a:pPr lvl="0"/>
            <a:r>
              <a:rPr lang="en-GB" sz="1200" kern="1200" dirty="0">
                <a:solidFill>
                  <a:schemeClr val="tx1"/>
                </a:solidFill>
                <a:effectLst/>
                <a:latin typeface="+mn-lt"/>
                <a:ea typeface="+mn-ea"/>
                <a:cs typeface="+mn-cs"/>
              </a:rPr>
              <a:t>2. How many objects were behind the screen when the researcher moved it? </a:t>
            </a:r>
          </a:p>
          <a:p>
            <a:r>
              <a:rPr lang="en-GB" sz="1200" kern="1200" dirty="0">
                <a:solidFill>
                  <a:schemeClr val="tx1"/>
                </a:solidFill>
                <a:effectLst/>
                <a:latin typeface="+mn-lt"/>
                <a:ea typeface="+mn-ea"/>
                <a:cs typeface="+mn-cs"/>
              </a:rPr>
              <a:t>There was only one object behind the screen when the researcher removed it. </a:t>
            </a:r>
          </a:p>
          <a:p>
            <a:pPr lvl="0"/>
            <a:r>
              <a:rPr lang="en-GB" sz="1200" kern="1200" dirty="0">
                <a:solidFill>
                  <a:schemeClr val="tx1"/>
                </a:solidFill>
                <a:effectLst/>
                <a:latin typeface="+mn-lt"/>
                <a:ea typeface="+mn-ea"/>
                <a:cs typeface="+mn-cs"/>
              </a:rPr>
              <a:t>3. How did the researchers know that the baby was surprised at this? </a:t>
            </a:r>
          </a:p>
          <a:p>
            <a:r>
              <a:rPr lang="en-GB" sz="1200" kern="1200" dirty="0">
                <a:solidFill>
                  <a:schemeClr val="tx1"/>
                </a:solidFill>
                <a:effectLst/>
                <a:latin typeface="+mn-lt"/>
                <a:ea typeface="+mn-ea"/>
                <a:cs typeface="+mn-cs"/>
              </a:rPr>
              <a:t>The baby looked for a longer time at the object, which suggests it was surprised only to see one object there.</a:t>
            </a:r>
          </a:p>
          <a:p>
            <a:pPr lvl="0"/>
            <a:r>
              <a:rPr lang="en-GB" sz="1200" kern="1200" dirty="0">
                <a:solidFill>
                  <a:schemeClr val="tx1"/>
                </a:solidFill>
                <a:effectLst/>
                <a:latin typeface="+mn-lt"/>
                <a:ea typeface="+mn-ea"/>
                <a:cs typeface="+mn-cs"/>
              </a:rPr>
              <a:t>4. What did the researchers drop into the box for the capuchin monkey?</a:t>
            </a:r>
          </a:p>
          <a:p>
            <a:r>
              <a:rPr lang="en-GB" sz="1200" kern="1200" dirty="0">
                <a:solidFill>
                  <a:schemeClr val="tx1"/>
                </a:solidFill>
                <a:effectLst/>
                <a:latin typeface="+mn-lt"/>
                <a:ea typeface="+mn-ea"/>
                <a:cs typeface="+mn-cs"/>
              </a:rPr>
              <a:t>The researcher dropped a date into the box. </a:t>
            </a:r>
          </a:p>
          <a:p>
            <a:pPr lvl="0"/>
            <a:r>
              <a:rPr lang="en-GB" sz="1200" kern="1200" dirty="0">
                <a:solidFill>
                  <a:schemeClr val="tx1"/>
                </a:solidFill>
                <a:effectLst/>
                <a:latin typeface="+mn-lt"/>
                <a:ea typeface="+mn-ea"/>
                <a:cs typeface="+mn-cs"/>
              </a:rPr>
              <a:t>5. What did the capuchin monkey find in the box?</a:t>
            </a:r>
          </a:p>
          <a:p>
            <a:r>
              <a:rPr lang="en-GB" sz="1200" kern="1200" dirty="0">
                <a:solidFill>
                  <a:schemeClr val="tx1"/>
                </a:solidFill>
                <a:effectLst/>
                <a:latin typeface="+mn-lt"/>
                <a:ea typeface="+mn-ea"/>
                <a:cs typeface="+mn-cs"/>
              </a:rPr>
              <a:t>The capuchin monkey found a grape in the box.</a:t>
            </a:r>
          </a:p>
          <a:p>
            <a:pPr lvl="0"/>
            <a:r>
              <a:rPr lang="en-GB" sz="1200" kern="1200" dirty="0">
                <a:solidFill>
                  <a:schemeClr val="tx1"/>
                </a:solidFill>
                <a:effectLst/>
                <a:latin typeface="+mn-lt"/>
                <a:ea typeface="+mn-ea"/>
                <a:cs typeface="+mn-cs"/>
              </a:rPr>
              <a:t>6. How did the researchers know that the capuchin monkey was expecting something else?</a:t>
            </a:r>
          </a:p>
          <a:p>
            <a:r>
              <a:rPr lang="en-GB" sz="1200" kern="1200" dirty="0">
                <a:solidFill>
                  <a:schemeClr val="tx1"/>
                </a:solidFill>
                <a:effectLst/>
                <a:latin typeface="+mn-lt"/>
                <a:ea typeface="+mn-ea"/>
                <a:cs typeface="+mn-cs"/>
              </a:rPr>
              <a:t>The capuchin monkey searched in the box again, after it took out the grape. It seemed to be searching for something other then the grape. </a:t>
            </a:r>
          </a:p>
          <a:p>
            <a:pPr lvl="0"/>
            <a:r>
              <a:rPr lang="en-GB" sz="1200" kern="1200" dirty="0">
                <a:solidFill>
                  <a:schemeClr val="tx1"/>
                </a:solidFill>
                <a:effectLst/>
                <a:latin typeface="+mn-lt"/>
                <a:ea typeface="+mn-ea"/>
                <a:cs typeface="+mn-cs"/>
              </a:rPr>
              <a:t>7. The babies and the capuchin monkeys were expecting something else in the experiments. Do you think that babies and capuchin monkeys think about objects in a similar way? Give a reason for your answer.</a:t>
            </a:r>
          </a:p>
          <a:p>
            <a:r>
              <a:rPr lang="en-GB" sz="1200" kern="1200" dirty="0">
                <a:solidFill>
                  <a:schemeClr val="tx1"/>
                </a:solidFill>
                <a:effectLst/>
                <a:latin typeface="+mn-lt"/>
                <a:ea typeface="+mn-ea"/>
                <a:cs typeface="+mn-cs"/>
              </a:rPr>
              <a:t>Babies and capuchin monkeys might well think about objects in a similar way. The experiments showed that they could know that two objects are different, separate things. The babies were surprised when there was only one object behind the screen. The capuchin monkey searched again, as if looking for the date and so it expected a different object to be there. </a:t>
            </a:r>
          </a:p>
          <a:p>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3525C6B3-63D4-4A3D-8C83-24D3774CEB1E}" type="slidenum">
              <a:rPr lang="en-GB" smtClean="0"/>
              <a:t>17</a:t>
            </a:fld>
            <a:endParaRPr lang="en-GB"/>
          </a:p>
        </p:txBody>
      </p:sp>
    </p:spTree>
    <p:extLst>
      <p:ext uri="{BB962C8B-B14F-4D97-AF65-F5344CB8AC3E}">
        <p14:creationId xmlns:p14="http://schemas.microsoft.com/office/powerpoint/2010/main" val="95049219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ecbb6021f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This slides demonstrates how the capuchin experiment can be mapped onto the scientific method. </a:t>
            </a:r>
            <a:endParaRPr dirty="0"/>
          </a:p>
        </p:txBody>
      </p:sp>
      <p:sp>
        <p:nvSpPr>
          <p:cNvPr id="149" name="Google Shape;149;g3ecbb6021f_0_29:notes"/>
          <p:cNvSpPr>
            <a:spLocks noGrp="1" noRot="1" noChangeAspect="1"/>
          </p:cNvSpPr>
          <p:nvPr>
            <p:ph type="sldImg" idx="2"/>
          </p:nvPr>
        </p:nvSpPr>
        <p:spPr>
          <a:xfrm>
            <a:off x="952500" y="685800"/>
            <a:ext cx="4953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ecbb6021f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GB" dirty="0"/>
              <a:t>This slide demonstrates how the babies experiment can be mapped onto the scientific method. It gives the hypothesis which the researchers tested with the babies.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b="0"/>
              <a:t>The </a:t>
            </a:r>
            <a:r>
              <a:rPr lang="en-GB" b="0" dirty="0"/>
              <a:t>researchers wanted to test whether the babies would show surprise when there was only one object behind the screen instead of the two they were shown.  If the babies demonstrated surprise, by looking longer at the object, then this could indicate that they are able to </a:t>
            </a:r>
            <a:r>
              <a:rPr lang="en-GB" b="0" u="sng" dirty="0"/>
              <a:t>reason</a:t>
            </a:r>
            <a:r>
              <a:rPr lang="en-GB" b="0" dirty="0"/>
              <a:t> that they were shown two different objects. Researchers tested babies of different ages. The hypothesis: </a:t>
            </a:r>
            <a:r>
              <a:rPr lang="en-GB" sz="1200" dirty="0">
                <a:solidFill>
                  <a:schemeClr val="lt1"/>
                </a:solidFill>
                <a:latin typeface="+mn-lt"/>
                <a:ea typeface="Calibri"/>
                <a:cs typeface="Calibri"/>
                <a:sym typeface="Calibri"/>
              </a:rPr>
              <a:t>Babies do think about kinds of object.  They understand that there should be two kinds of object behind the screen</a:t>
            </a:r>
            <a:endParaRPr lang="en-GB" b="0" dirty="0"/>
          </a:p>
          <a:p>
            <a:pPr marL="0" lvl="0" indent="0" algn="l" rtl="0">
              <a:spcBef>
                <a:spcPts val="0"/>
              </a:spcBef>
              <a:spcAft>
                <a:spcPts val="0"/>
              </a:spcAft>
              <a:buNone/>
            </a:pPr>
            <a:r>
              <a:rPr lang="en-GB" b="0" dirty="0"/>
              <a:t>The babies were indeed able to reason and looked for longer when there was only one object behind the screen, after they had been shown two.  This means that the hypothesis was supported.</a:t>
            </a:r>
          </a:p>
          <a:p>
            <a:pPr marL="0" lvl="0" indent="0" algn="l" rtl="0">
              <a:spcBef>
                <a:spcPts val="0"/>
              </a:spcBef>
              <a:spcAft>
                <a:spcPts val="0"/>
              </a:spcAft>
              <a:buNone/>
            </a:pPr>
            <a:r>
              <a:rPr lang="en-GB" b="1" dirty="0"/>
              <a:t>Capuchin Monkeys and Babies Worksheet – individual activity – </a:t>
            </a:r>
            <a:r>
              <a:rPr lang="en-GB" b="0" dirty="0"/>
              <a:t>The questions are designed to embed the key aspects of the research film and encourage the children to think about the results. </a:t>
            </a:r>
            <a:endParaRPr lang="en-GB" b="1" dirty="0"/>
          </a:p>
          <a:p>
            <a:pPr marL="0" lvl="0" indent="0" algn="l" rtl="0">
              <a:spcBef>
                <a:spcPts val="0"/>
              </a:spcBef>
              <a:spcAft>
                <a:spcPts val="0"/>
              </a:spcAft>
              <a:buNone/>
            </a:pPr>
            <a:endParaRPr lang="en-GB" b="0" dirty="0"/>
          </a:p>
        </p:txBody>
      </p:sp>
      <p:sp>
        <p:nvSpPr>
          <p:cNvPr id="149" name="Google Shape;149;g3ecbb6021f_0_29:notes"/>
          <p:cNvSpPr>
            <a:spLocks noGrp="1" noRot="1" noChangeAspect="1"/>
          </p:cNvSpPr>
          <p:nvPr>
            <p:ph type="sldImg" idx="2"/>
          </p:nvPr>
        </p:nvSpPr>
        <p:spPr>
          <a:xfrm>
            <a:off x="952500" y="685800"/>
            <a:ext cx="4953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92425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00150" y="1143000"/>
            <a:ext cx="4457700" cy="3086100"/>
          </a:xfrm>
        </p:spPr>
      </p:sp>
      <p:sp>
        <p:nvSpPr>
          <p:cNvPr id="3" name="Notes Placeholder 2"/>
          <p:cNvSpPr>
            <a:spLocks noGrp="1"/>
          </p:cNvSpPr>
          <p:nvPr>
            <p:ph type="body" idx="1"/>
          </p:nvPr>
        </p:nvSpPr>
        <p:spPr/>
        <p:txBody>
          <a:bodyPr/>
          <a:lstStyle/>
          <a:p>
            <a:r>
              <a:rPr lang="en-GB" dirty="0"/>
              <a:t>This slide recaps the information from Lesson 2. </a:t>
            </a:r>
          </a:p>
        </p:txBody>
      </p:sp>
      <p:sp>
        <p:nvSpPr>
          <p:cNvPr id="4" name="Slide Number Placeholder 3"/>
          <p:cNvSpPr>
            <a:spLocks noGrp="1"/>
          </p:cNvSpPr>
          <p:nvPr>
            <p:ph type="sldNum" sz="quarter" idx="5"/>
          </p:nvPr>
        </p:nvSpPr>
        <p:spPr/>
        <p:txBody>
          <a:bodyPr/>
          <a:lstStyle/>
          <a:p>
            <a:fld id="{3C04A1C2-E135-43EC-AC60-6EB0F6C6872C}" type="slidenum">
              <a:rPr lang="en-GB" smtClean="0"/>
              <a:t>2</a:t>
            </a:fld>
            <a:endParaRPr lang="en-GB"/>
          </a:p>
        </p:txBody>
      </p:sp>
    </p:spTree>
    <p:extLst>
      <p:ext uri="{BB962C8B-B14F-4D97-AF65-F5344CB8AC3E}">
        <p14:creationId xmlns:p14="http://schemas.microsoft.com/office/powerpoint/2010/main" val="26795872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slides gives a recap of the whole lesson. </a:t>
            </a:r>
            <a:r>
              <a:rPr lang="en-GB" sz="1200" b="1" kern="120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Recap the main points of the lesson as follows:</a:t>
            </a:r>
          </a:p>
          <a:p>
            <a:r>
              <a:rPr lang="en-GB" sz="1200" kern="1200" dirty="0">
                <a:solidFill>
                  <a:schemeClr val="tx1"/>
                </a:solidFill>
                <a:effectLst/>
                <a:latin typeface="+mn-lt"/>
                <a:ea typeface="+mn-ea"/>
                <a:cs typeface="+mn-cs"/>
              </a:rPr>
              <a:t>We thought about our primate family and placed them on a family tree. We thought about different primate hands and how chimps can use tools. We thought about how </a:t>
            </a:r>
            <a:r>
              <a:rPr lang="en-GB" sz="1200" kern="1200">
                <a:solidFill>
                  <a:schemeClr val="tx1"/>
                </a:solidFill>
                <a:effectLst/>
                <a:latin typeface="+mn-lt"/>
                <a:ea typeface="+mn-ea"/>
                <a:cs typeface="+mn-cs"/>
              </a:rPr>
              <a:t>our hands and brains </a:t>
            </a:r>
            <a:r>
              <a:rPr lang="en-GB" sz="1200" kern="1200" dirty="0">
                <a:solidFill>
                  <a:schemeClr val="tx1"/>
                </a:solidFill>
                <a:effectLst/>
                <a:latin typeface="+mn-lt"/>
                <a:ea typeface="+mn-ea"/>
                <a:cs typeface="+mn-cs"/>
              </a:rPr>
              <a:t>have evolved and how interacting with our environment has shaped human minds. We then thought about whether human babies and Capuchin monkeys might think about objects in the same way. </a:t>
            </a:r>
            <a:endParaRPr lang="en-GB" dirty="0"/>
          </a:p>
        </p:txBody>
      </p:sp>
      <p:sp>
        <p:nvSpPr>
          <p:cNvPr id="4" name="Slide Number Placeholder 3"/>
          <p:cNvSpPr>
            <a:spLocks noGrp="1"/>
          </p:cNvSpPr>
          <p:nvPr>
            <p:ph type="sldNum" sz="quarter" idx="5"/>
          </p:nvPr>
        </p:nvSpPr>
        <p:spPr/>
        <p:txBody>
          <a:bodyPr/>
          <a:lstStyle/>
          <a:p>
            <a:fld id="{3525C6B3-63D4-4A3D-8C83-24D3774CEB1E}" type="slidenum">
              <a:rPr lang="en-GB" smtClean="0"/>
              <a:t>20</a:t>
            </a:fld>
            <a:endParaRPr lang="en-GB"/>
          </a:p>
        </p:txBody>
      </p:sp>
    </p:spTree>
    <p:extLst>
      <p:ext uri="{BB962C8B-B14F-4D97-AF65-F5344CB8AC3E}">
        <p14:creationId xmlns:p14="http://schemas.microsoft.com/office/powerpoint/2010/main" val="41955027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Humans are part of the primate family. These are all primates. </a:t>
            </a:r>
          </a:p>
        </p:txBody>
      </p:sp>
      <p:sp>
        <p:nvSpPr>
          <p:cNvPr id="4" name="Slide Number Placeholder 3"/>
          <p:cNvSpPr>
            <a:spLocks noGrp="1"/>
          </p:cNvSpPr>
          <p:nvPr>
            <p:ph type="sldNum" sz="quarter" idx="5"/>
          </p:nvPr>
        </p:nvSpPr>
        <p:spPr/>
        <p:txBody>
          <a:bodyPr/>
          <a:lstStyle/>
          <a:p>
            <a:fld id="{3525C6B3-63D4-4A3D-8C83-24D3774CEB1E}" type="slidenum">
              <a:rPr lang="en-GB" smtClean="0"/>
              <a:t>3</a:t>
            </a:fld>
            <a:endParaRPr lang="en-GB"/>
          </a:p>
        </p:txBody>
      </p:sp>
    </p:spTree>
    <p:extLst>
      <p:ext uri="{BB962C8B-B14F-4D97-AF65-F5344CB8AC3E}">
        <p14:creationId xmlns:p14="http://schemas.microsoft.com/office/powerpoint/2010/main" val="41331373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Chimpanzees are our closest living relatives, sharing 98% of our DNA. </a:t>
            </a:r>
          </a:p>
        </p:txBody>
      </p:sp>
      <p:sp>
        <p:nvSpPr>
          <p:cNvPr id="4" name="Slide Number Placeholder 3"/>
          <p:cNvSpPr>
            <a:spLocks noGrp="1"/>
          </p:cNvSpPr>
          <p:nvPr>
            <p:ph type="sldNum" sz="quarter" idx="5"/>
          </p:nvPr>
        </p:nvSpPr>
        <p:spPr/>
        <p:txBody>
          <a:bodyPr/>
          <a:lstStyle/>
          <a:p>
            <a:fld id="{3525C6B3-63D4-4A3D-8C83-24D3774CEB1E}" type="slidenum">
              <a:rPr lang="en-GB" smtClean="0"/>
              <a:t>4</a:t>
            </a:fld>
            <a:endParaRPr lang="en-GB"/>
          </a:p>
        </p:txBody>
      </p:sp>
    </p:spTree>
    <p:extLst>
      <p:ext uri="{BB962C8B-B14F-4D97-AF65-F5344CB8AC3E}">
        <p14:creationId xmlns:p14="http://schemas.microsoft.com/office/powerpoint/2010/main" val="21543383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primates are apes, just like chimpanzees and humans. </a:t>
            </a:r>
          </a:p>
          <a:p>
            <a:r>
              <a:rPr lang="en-GB" sz="1200" kern="1200" dirty="0">
                <a:solidFill>
                  <a:schemeClr val="tx1"/>
                </a:solidFill>
                <a:effectLst/>
                <a:latin typeface="+mn-lt"/>
                <a:ea typeface="+mn-ea"/>
                <a:cs typeface="+mn-cs"/>
              </a:rPr>
              <a:t>One group of animals that researchers have worked on a lot is the primates.  This is OUR family. Lemurs, lorises, tarsiers, New World monkeys, Old World monkeys and apes, including humans, are all primates. Primates are mammals which have nails on the hands and feet, a short snout and a large brain. </a:t>
            </a:r>
          </a:p>
          <a:p>
            <a:r>
              <a:rPr lang="en-GB" sz="1200" kern="1200" dirty="0">
                <a:solidFill>
                  <a:schemeClr val="tx1"/>
                </a:solidFill>
                <a:effectLst/>
                <a:latin typeface="+mn-lt"/>
                <a:ea typeface="+mn-ea"/>
                <a:cs typeface="+mn-cs"/>
              </a:rPr>
              <a:t>Researchers are trying to create a more detailed idea of human evolutionary history by examining our relations to other species.  Our closest ancestors are the chimpanzees; researchers think that chimpanzees and humans had a common ancestor about five or six million years ago. This means that chimpanzees are our closest living relatives: our cousins. </a:t>
            </a:r>
          </a:p>
          <a:p>
            <a:r>
              <a:rPr lang="en-GB" sz="1200" kern="1200" dirty="0">
                <a:solidFill>
                  <a:schemeClr val="tx1"/>
                </a:solidFill>
                <a:effectLst/>
                <a:latin typeface="+mn-lt"/>
                <a:ea typeface="+mn-ea"/>
                <a:cs typeface="+mn-cs"/>
              </a:rPr>
              <a:t>Just as the hands and bodies of different species can be similar in some respects and different in others, so might our minds.  </a:t>
            </a:r>
            <a:r>
              <a:rPr lang="en-GB" sz="1200" b="1" kern="1200" dirty="0">
                <a:solidFill>
                  <a:schemeClr val="tx1"/>
                </a:solidFill>
                <a:effectLst/>
                <a:latin typeface="+mn-lt"/>
                <a:ea typeface="+mn-ea"/>
                <a:cs typeface="+mn-cs"/>
              </a:rPr>
              <a:t>Our minds are also the products of evolution.</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3525C6B3-63D4-4A3D-8C83-24D3774CEB1E}" type="slidenum">
              <a:rPr lang="en-GB" smtClean="0"/>
              <a:t>5</a:t>
            </a:fld>
            <a:endParaRPr lang="en-GB"/>
          </a:p>
        </p:txBody>
      </p:sp>
    </p:spTree>
    <p:extLst>
      <p:ext uri="{BB962C8B-B14F-4D97-AF65-F5344CB8AC3E}">
        <p14:creationId xmlns:p14="http://schemas.microsoft.com/office/powerpoint/2010/main" val="2284145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family tree gives an exmaple of how we can look back at our predecessors to see who they were. </a:t>
            </a:r>
          </a:p>
        </p:txBody>
      </p:sp>
      <p:sp>
        <p:nvSpPr>
          <p:cNvPr id="4" name="Slide Number Placeholder 3"/>
          <p:cNvSpPr>
            <a:spLocks noGrp="1"/>
          </p:cNvSpPr>
          <p:nvPr>
            <p:ph type="sldNum" sz="quarter" idx="5"/>
          </p:nvPr>
        </p:nvSpPr>
        <p:spPr/>
        <p:txBody>
          <a:bodyPr/>
          <a:lstStyle/>
          <a:p>
            <a:fld id="{3525C6B3-63D4-4A3D-8C83-24D3774CEB1E}" type="slidenum">
              <a:rPr lang="en-GB" smtClean="0"/>
              <a:t>6</a:t>
            </a:fld>
            <a:endParaRPr lang="en-GB"/>
          </a:p>
        </p:txBody>
      </p:sp>
    </p:spTree>
    <p:extLst>
      <p:ext uri="{BB962C8B-B14F-4D97-AF65-F5344CB8AC3E}">
        <p14:creationId xmlns:p14="http://schemas.microsoft.com/office/powerpoint/2010/main" val="35879005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Small Group Exercise:  PPS Slide 7 - 8; posters of blank Primate Family Tree; accompanying cards with primate images </a:t>
            </a:r>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The object of this exercise is to ask the children to consider where the primate might go on the family tree and it is not essential to have it correct. </a:t>
            </a:r>
          </a:p>
          <a:p>
            <a:r>
              <a:rPr lang="en-GB" sz="1200" b="1" kern="1200" dirty="0">
                <a:solidFill>
                  <a:schemeClr val="tx1"/>
                </a:solidFill>
                <a:effectLst/>
                <a:latin typeface="+mn-lt"/>
                <a:ea typeface="+mn-ea"/>
                <a:cs typeface="+mn-cs"/>
              </a:rPr>
              <a:t>Show PP Slide 7. </a:t>
            </a:r>
            <a:r>
              <a:rPr lang="en-GB" sz="1200" kern="1200" dirty="0">
                <a:solidFill>
                  <a:schemeClr val="tx1"/>
                </a:solidFill>
                <a:effectLst/>
                <a:latin typeface="+mn-lt"/>
                <a:ea typeface="+mn-ea"/>
                <a:cs typeface="+mn-cs"/>
              </a:rPr>
              <a:t>In small groups, using the posters and the accompanying cards with primate images, ask the children to put the primates on the family tree, so that our oldest primate relatives are at the top of the page.  Then show </a:t>
            </a:r>
            <a:r>
              <a:rPr lang="en-GB" sz="1200" b="1" kern="1200" dirty="0">
                <a:solidFill>
                  <a:schemeClr val="tx1"/>
                </a:solidFill>
                <a:effectLst/>
                <a:latin typeface="+mn-lt"/>
                <a:ea typeface="+mn-ea"/>
                <a:cs typeface="+mn-cs"/>
              </a:rPr>
              <a:t>PP Slide 8</a:t>
            </a:r>
            <a:r>
              <a:rPr lang="en-GB" sz="1200" kern="1200" dirty="0">
                <a:solidFill>
                  <a:schemeClr val="tx1"/>
                </a:solidFill>
                <a:effectLst/>
                <a:latin typeface="+mn-lt"/>
                <a:ea typeface="+mn-ea"/>
                <a:cs typeface="+mn-cs"/>
              </a:rPr>
              <a:t> to give the correct layout of the tree for comparison. </a:t>
            </a:r>
          </a:p>
          <a:p>
            <a:r>
              <a:rPr lang="en-GB" sz="1200" kern="1200" dirty="0">
                <a:solidFill>
                  <a:schemeClr val="tx1"/>
                </a:solidFill>
                <a:effectLst/>
                <a:latin typeface="+mn-lt"/>
                <a:ea typeface="+mn-ea"/>
                <a:cs typeface="+mn-cs"/>
              </a:rPr>
              <a:t>Where do your relatives go?  Can you add them to the tree?  Ask them to say what differences and similarities they notice between the primates and themselves. For example: Which parts of our bodies are alike? Which parts are different? Why does the Woolly Spider Money have long arms? (to swing from trees more easily) Why does the Tarsier have such huge eyes? (to see better in the dark, because it is nocturnal). Our human bodies have also evolved to suit our environment, just as these other primates have evolved to suit their environments. </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We are trying to get a more detailed idea of our evolutionary history by examining our relations to other species.  Our closest ancestors are the chimpanzees; researchers think that chimpanzees and humans have a common ancestor about six million years ago. This means that chimpanzees are our cousins. </a:t>
            </a:r>
          </a:p>
          <a:p>
            <a:endParaRPr lang="en-GB" dirty="0"/>
          </a:p>
        </p:txBody>
      </p:sp>
      <p:sp>
        <p:nvSpPr>
          <p:cNvPr id="4" name="Slide Number Placeholder 3"/>
          <p:cNvSpPr>
            <a:spLocks noGrp="1"/>
          </p:cNvSpPr>
          <p:nvPr>
            <p:ph type="sldNum" sz="quarter" idx="5"/>
          </p:nvPr>
        </p:nvSpPr>
        <p:spPr/>
        <p:txBody>
          <a:bodyPr/>
          <a:lstStyle/>
          <a:p>
            <a:fld id="{3525C6B3-63D4-4A3D-8C83-24D3774CEB1E}" type="slidenum">
              <a:rPr lang="en-GB" smtClean="0"/>
              <a:t>7</a:t>
            </a:fld>
            <a:endParaRPr lang="en-GB"/>
          </a:p>
        </p:txBody>
      </p:sp>
    </p:spTree>
    <p:extLst>
      <p:ext uri="{BB962C8B-B14F-4D97-AF65-F5344CB8AC3E}">
        <p14:creationId xmlns:p14="http://schemas.microsoft.com/office/powerpoint/2010/main" val="40994146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These are the card images which the children should place on the primate family tree. </a:t>
            </a:r>
          </a:p>
        </p:txBody>
      </p:sp>
      <p:sp>
        <p:nvSpPr>
          <p:cNvPr id="4" name="Slide Number Placeholder 3"/>
          <p:cNvSpPr>
            <a:spLocks noGrp="1"/>
          </p:cNvSpPr>
          <p:nvPr>
            <p:ph type="sldNum" sz="quarter" idx="5"/>
          </p:nvPr>
        </p:nvSpPr>
        <p:spPr/>
        <p:txBody>
          <a:bodyPr/>
          <a:lstStyle/>
          <a:p>
            <a:fld id="{3525C6B3-63D4-4A3D-8C83-24D3774CEB1E}" type="slidenum">
              <a:rPr lang="en-GB" smtClean="0"/>
              <a:t>8</a:t>
            </a:fld>
            <a:endParaRPr lang="en-GB"/>
          </a:p>
        </p:txBody>
      </p:sp>
    </p:spTree>
    <p:extLst>
      <p:ext uri="{BB962C8B-B14F-4D97-AF65-F5344CB8AC3E}">
        <p14:creationId xmlns:p14="http://schemas.microsoft.com/office/powerpoint/2010/main" val="38919340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slide gives the correct placement of the primates on the family tree. </a:t>
            </a:r>
          </a:p>
        </p:txBody>
      </p:sp>
      <p:sp>
        <p:nvSpPr>
          <p:cNvPr id="4" name="Slide Number Placeholder 3"/>
          <p:cNvSpPr>
            <a:spLocks noGrp="1"/>
          </p:cNvSpPr>
          <p:nvPr>
            <p:ph type="sldNum" sz="quarter" idx="5"/>
          </p:nvPr>
        </p:nvSpPr>
        <p:spPr/>
        <p:txBody>
          <a:bodyPr/>
          <a:lstStyle/>
          <a:p>
            <a:fld id="{3525C6B3-63D4-4A3D-8C83-24D3774CEB1E}" type="slidenum">
              <a:rPr lang="en-GB" smtClean="0"/>
              <a:t>9</a:t>
            </a:fld>
            <a:endParaRPr lang="en-GB"/>
          </a:p>
        </p:txBody>
      </p:sp>
    </p:spTree>
    <p:extLst>
      <p:ext uri="{BB962C8B-B14F-4D97-AF65-F5344CB8AC3E}">
        <p14:creationId xmlns:p14="http://schemas.microsoft.com/office/powerpoint/2010/main" val="17251910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42950" y="1122363"/>
            <a:ext cx="84201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238250" y="3602038"/>
            <a:ext cx="74295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10B527A-E4BF-43DD-AB44-BCB9EA1A0F7E}" type="datetimeFigureOut">
              <a:rPr lang="en-GB" smtClean="0"/>
              <a:t>14/02/2023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ABCA7E9-A70D-4242-B1D3-8002C820DCCA}" type="slidenum">
              <a:rPr lang="en-GB" smtClean="0"/>
              <a:t>‹#›</a:t>
            </a:fld>
            <a:endParaRPr lang="en-GB"/>
          </a:p>
        </p:txBody>
      </p:sp>
    </p:spTree>
    <p:extLst>
      <p:ext uri="{BB962C8B-B14F-4D97-AF65-F5344CB8AC3E}">
        <p14:creationId xmlns:p14="http://schemas.microsoft.com/office/powerpoint/2010/main" val="21651077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10B527A-E4BF-43DD-AB44-BCB9EA1A0F7E}" type="datetimeFigureOut">
              <a:rPr lang="en-GB" smtClean="0"/>
              <a:t>14/02/2023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ABCA7E9-A70D-4242-B1D3-8002C820DCCA}" type="slidenum">
              <a:rPr lang="en-GB" smtClean="0"/>
              <a:t>‹#›</a:t>
            </a:fld>
            <a:endParaRPr lang="en-GB"/>
          </a:p>
        </p:txBody>
      </p:sp>
    </p:spTree>
    <p:extLst>
      <p:ext uri="{BB962C8B-B14F-4D97-AF65-F5344CB8AC3E}">
        <p14:creationId xmlns:p14="http://schemas.microsoft.com/office/powerpoint/2010/main" val="3221845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088982" y="365125"/>
            <a:ext cx="2135981"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81038" y="365125"/>
            <a:ext cx="6284119"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10B527A-E4BF-43DD-AB44-BCB9EA1A0F7E}" type="datetimeFigureOut">
              <a:rPr lang="en-GB" smtClean="0"/>
              <a:t>14/02/2023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ABCA7E9-A70D-4242-B1D3-8002C820DCCA}" type="slidenum">
              <a:rPr lang="en-GB" smtClean="0"/>
              <a:t>‹#›</a:t>
            </a:fld>
            <a:endParaRPr lang="en-GB"/>
          </a:p>
        </p:txBody>
      </p:sp>
    </p:spTree>
    <p:extLst>
      <p:ext uri="{BB962C8B-B14F-4D97-AF65-F5344CB8AC3E}">
        <p14:creationId xmlns:p14="http://schemas.microsoft.com/office/powerpoint/2010/main" val="16745444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10B527A-E4BF-43DD-AB44-BCB9EA1A0F7E}" type="datetimeFigureOut">
              <a:rPr lang="en-GB" smtClean="0"/>
              <a:t>14/02/2023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ABCA7E9-A70D-4242-B1D3-8002C820DCCA}" type="slidenum">
              <a:rPr lang="en-GB" smtClean="0"/>
              <a:t>‹#›</a:t>
            </a:fld>
            <a:endParaRPr lang="en-GB"/>
          </a:p>
        </p:txBody>
      </p:sp>
    </p:spTree>
    <p:extLst>
      <p:ext uri="{BB962C8B-B14F-4D97-AF65-F5344CB8AC3E}">
        <p14:creationId xmlns:p14="http://schemas.microsoft.com/office/powerpoint/2010/main" val="37909504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5879" y="1709740"/>
            <a:ext cx="8543925"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75879" y="4589465"/>
            <a:ext cx="8543925"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10B527A-E4BF-43DD-AB44-BCB9EA1A0F7E}" type="datetimeFigureOut">
              <a:rPr lang="en-GB" smtClean="0"/>
              <a:t>14/02/2023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9ABCA7E9-A70D-4242-B1D3-8002C820DCCA}" type="slidenum">
              <a:rPr lang="en-GB" smtClean="0"/>
              <a:t>‹#›</a:t>
            </a:fld>
            <a:endParaRPr lang="en-GB"/>
          </a:p>
        </p:txBody>
      </p:sp>
    </p:spTree>
    <p:extLst>
      <p:ext uri="{BB962C8B-B14F-4D97-AF65-F5344CB8AC3E}">
        <p14:creationId xmlns:p14="http://schemas.microsoft.com/office/powerpoint/2010/main" val="18943773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81038" y="1825625"/>
            <a:ext cx="42100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14913" y="1825625"/>
            <a:ext cx="421005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10B527A-E4BF-43DD-AB44-BCB9EA1A0F7E}" type="datetimeFigureOut">
              <a:rPr lang="en-GB" smtClean="0"/>
              <a:t>14/02/2023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ABCA7E9-A70D-4242-B1D3-8002C820DCCA}" type="slidenum">
              <a:rPr lang="en-GB" smtClean="0"/>
              <a:t>‹#›</a:t>
            </a:fld>
            <a:endParaRPr lang="en-GB"/>
          </a:p>
        </p:txBody>
      </p:sp>
    </p:spTree>
    <p:extLst>
      <p:ext uri="{BB962C8B-B14F-4D97-AF65-F5344CB8AC3E}">
        <p14:creationId xmlns:p14="http://schemas.microsoft.com/office/powerpoint/2010/main" val="39168317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82328" y="365127"/>
            <a:ext cx="8543925"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82329" y="1681163"/>
            <a:ext cx="4190702"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82329" y="2505075"/>
            <a:ext cx="4190702"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14913" y="1681163"/>
            <a:ext cx="4211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5014913" y="2505075"/>
            <a:ext cx="4211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10B527A-E4BF-43DD-AB44-BCB9EA1A0F7E}" type="datetimeFigureOut">
              <a:rPr lang="en-GB" smtClean="0"/>
              <a:t>14/02/2023</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9ABCA7E9-A70D-4242-B1D3-8002C820DCCA}" type="slidenum">
              <a:rPr lang="en-GB" smtClean="0"/>
              <a:t>‹#›</a:t>
            </a:fld>
            <a:endParaRPr lang="en-GB"/>
          </a:p>
        </p:txBody>
      </p:sp>
    </p:spTree>
    <p:extLst>
      <p:ext uri="{BB962C8B-B14F-4D97-AF65-F5344CB8AC3E}">
        <p14:creationId xmlns:p14="http://schemas.microsoft.com/office/powerpoint/2010/main" val="20574550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10B527A-E4BF-43DD-AB44-BCB9EA1A0F7E}" type="datetimeFigureOut">
              <a:rPr lang="en-GB" smtClean="0"/>
              <a:t>14/02/2023</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9ABCA7E9-A70D-4242-B1D3-8002C820DCCA}" type="slidenum">
              <a:rPr lang="en-GB" smtClean="0"/>
              <a:t>‹#›</a:t>
            </a:fld>
            <a:endParaRPr lang="en-GB"/>
          </a:p>
        </p:txBody>
      </p:sp>
    </p:spTree>
    <p:extLst>
      <p:ext uri="{BB962C8B-B14F-4D97-AF65-F5344CB8AC3E}">
        <p14:creationId xmlns:p14="http://schemas.microsoft.com/office/powerpoint/2010/main" val="39751676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10B527A-E4BF-43DD-AB44-BCB9EA1A0F7E}" type="datetimeFigureOut">
              <a:rPr lang="en-GB" smtClean="0"/>
              <a:t>14/02/2023</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9ABCA7E9-A70D-4242-B1D3-8002C820DCCA}" type="slidenum">
              <a:rPr lang="en-GB" smtClean="0"/>
              <a:t>‹#›</a:t>
            </a:fld>
            <a:endParaRPr lang="en-GB"/>
          </a:p>
        </p:txBody>
      </p:sp>
    </p:spTree>
    <p:extLst>
      <p:ext uri="{BB962C8B-B14F-4D97-AF65-F5344CB8AC3E}">
        <p14:creationId xmlns:p14="http://schemas.microsoft.com/office/powerpoint/2010/main" val="28493911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4211340" y="987427"/>
            <a:ext cx="5014913"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10B527A-E4BF-43DD-AB44-BCB9EA1A0F7E}" type="datetimeFigureOut">
              <a:rPr lang="en-GB" smtClean="0"/>
              <a:t>14/02/2023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ABCA7E9-A70D-4242-B1D3-8002C820DCCA}" type="slidenum">
              <a:rPr lang="en-GB" smtClean="0"/>
              <a:t>‹#›</a:t>
            </a:fld>
            <a:endParaRPr lang="en-GB"/>
          </a:p>
        </p:txBody>
      </p:sp>
    </p:spTree>
    <p:extLst>
      <p:ext uri="{BB962C8B-B14F-4D97-AF65-F5344CB8AC3E}">
        <p14:creationId xmlns:p14="http://schemas.microsoft.com/office/powerpoint/2010/main" val="30024886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2328" y="457200"/>
            <a:ext cx="3194943"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4211340" y="987427"/>
            <a:ext cx="5014913"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82328" y="2057400"/>
            <a:ext cx="3194943"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510B527A-E4BF-43DD-AB44-BCB9EA1A0F7E}" type="datetimeFigureOut">
              <a:rPr lang="en-GB" smtClean="0"/>
              <a:t>14/02/2023</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9ABCA7E9-A70D-4242-B1D3-8002C820DCCA}" type="slidenum">
              <a:rPr lang="en-GB" smtClean="0"/>
              <a:t>‹#›</a:t>
            </a:fld>
            <a:endParaRPr lang="en-GB"/>
          </a:p>
        </p:txBody>
      </p:sp>
    </p:spTree>
    <p:extLst>
      <p:ext uri="{BB962C8B-B14F-4D97-AF65-F5344CB8AC3E}">
        <p14:creationId xmlns:p14="http://schemas.microsoft.com/office/powerpoint/2010/main" val="12036377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81038" y="365127"/>
            <a:ext cx="8543925"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81038" y="1825625"/>
            <a:ext cx="8543925"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81038" y="6356352"/>
            <a:ext cx="222885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0B527A-E4BF-43DD-AB44-BCB9EA1A0F7E}" type="datetimeFigureOut">
              <a:rPr lang="en-GB" smtClean="0"/>
              <a:t>14/02/2023</a:t>
            </a:fld>
            <a:endParaRPr lang="en-GB"/>
          </a:p>
        </p:txBody>
      </p:sp>
      <p:sp>
        <p:nvSpPr>
          <p:cNvPr id="5" name="Footer Placeholder 4"/>
          <p:cNvSpPr>
            <a:spLocks noGrp="1"/>
          </p:cNvSpPr>
          <p:nvPr>
            <p:ph type="ftr" sz="quarter" idx="3"/>
          </p:nvPr>
        </p:nvSpPr>
        <p:spPr>
          <a:xfrm>
            <a:off x="3281363" y="6356352"/>
            <a:ext cx="3343275"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996113" y="6356352"/>
            <a:ext cx="222885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BCA7E9-A70D-4242-B1D3-8002C820DCCA}" type="slidenum">
              <a:rPr lang="en-GB" smtClean="0"/>
              <a:t>‹#›</a:t>
            </a:fld>
            <a:endParaRPr lang="en-GB"/>
          </a:p>
        </p:txBody>
      </p:sp>
    </p:spTree>
    <p:extLst>
      <p:ext uri="{BB962C8B-B14F-4D97-AF65-F5344CB8AC3E}">
        <p14:creationId xmlns:p14="http://schemas.microsoft.com/office/powerpoint/2010/main" val="244643397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8" Type="http://schemas.openxmlformats.org/officeDocument/2006/relationships/image" Target="../media/image31.tiff"/><Relationship Id="rId3" Type="http://schemas.openxmlformats.org/officeDocument/2006/relationships/image" Target="../media/image26.tiff"/><Relationship Id="rId7" Type="http://schemas.openxmlformats.org/officeDocument/2006/relationships/image" Target="../media/image30.tiff"/><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29.tiff"/><Relationship Id="rId5" Type="http://schemas.openxmlformats.org/officeDocument/2006/relationships/image" Target="../media/image28.tiff"/><Relationship Id="rId10" Type="http://schemas.openxmlformats.org/officeDocument/2006/relationships/image" Target="../media/image3.PNG"/><Relationship Id="rId4" Type="http://schemas.openxmlformats.org/officeDocument/2006/relationships/image" Target="../media/image27.tiff"/><Relationship Id="rId9" Type="http://schemas.openxmlformats.org/officeDocument/2006/relationships/image" Target="../media/image32.tiff"/></Relationships>
</file>

<file path=ppt/slides/_rels/slide11.xml.rels><?xml version="1.0" encoding="UTF-8" standalone="yes"?>
<Relationships xmlns="http://schemas.openxmlformats.org/package/2006/relationships"><Relationship Id="rId3" Type="http://schemas.openxmlformats.org/officeDocument/2006/relationships/image" Target="../media/image30.tiff"/><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32.tiff"/><Relationship Id="rId4" Type="http://schemas.openxmlformats.org/officeDocument/2006/relationships/image" Target="../media/image29.tiff"/></Relationships>
</file>

<file path=ppt/slides/_rels/slide1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s://www.youtube.com/watch?v=5Cp7_In7f88" TargetMode="External"/><Relationship Id="rId4" Type="http://schemas.openxmlformats.org/officeDocument/2006/relationships/hyperlink" Target="https://www.flickr.com/photos/ucumari/7319932060"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4.JP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hyperlink" Target="http://eltamiz.com/elcedazo/2016/02/06/biografia-de-lo-humano-06-la-progresiva-encefalizacion/comment-page-1/" TargetMode="External"/><Relationship Id="rId4" Type="http://schemas.openxmlformats.org/officeDocument/2006/relationships/image" Target="../media/image35.gif"/></Relationships>
</file>

<file path=ppt/slides/_rels/slide15.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hyperlink" Target="https://www.dropbox.com/sh/ae2l6f4wb6vusbr/AAC0Y4FYJNNc0zBi-efsc45la?dl=0&amp;preview=Capuchin.mp4" TargetMode="External"/><Relationship Id="rId7" Type="http://schemas.openxmlformats.org/officeDocument/2006/relationships/hyperlink" Target="http://flickr.com/photos/gebl/7987376456"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38.jpg"/><Relationship Id="rId5" Type="http://schemas.openxmlformats.org/officeDocument/2006/relationships/hyperlink" Target="http://thediymommy.com/the-secret-of-how-to-make-organic-baby-skin-care-products-revealed/" TargetMode="External"/><Relationship Id="rId4" Type="http://schemas.openxmlformats.org/officeDocument/2006/relationships/image" Target="../media/image37.jpg"/></Relationships>
</file>

<file path=ppt/slides/_rels/slide17.xml.rels><?xml version="1.0" encoding="UTF-8" standalone="yes"?>
<Relationships xmlns="http://schemas.openxmlformats.org/package/2006/relationships"><Relationship Id="rId8" Type="http://schemas.openxmlformats.org/officeDocument/2006/relationships/hyperlink" Target="http://thediymommy.com/the-secret-of-how-to-make-organic-baby-skin-care-products-revealed/" TargetMode="External"/><Relationship Id="rId3" Type="http://schemas.openxmlformats.org/officeDocument/2006/relationships/image" Target="../media/image39.PNG"/><Relationship Id="rId7" Type="http://schemas.openxmlformats.org/officeDocument/2006/relationships/image" Target="../media/image37.jp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hyperlink" Target="http://flickr.com/photos/gebl/7987376456" TargetMode="External"/><Relationship Id="rId5" Type="http://schemas.openxmlformats.org/officeDocument/2006/relationships/image" Target="../media/image38.jpg"/><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42.png"/><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8" Type="http://schemas.openxmlformats.org/officeDocument/2006/relationships/image" Target="../media/image45.jpg"/><Relationship Id="rId3" Type="http://schemas.openxmlformats.org/officeDocument/2006/relationships/image" Target="../media/image3.PNG"/><Relationship Id="rId7" Type="http://schemas.openxmlformats.org/officeDocument/2006/relationships/hyperlink" Target="http://www.jobike.it/forum/topic.asp?TOPIC_ID=22829&amp;whichpage=28"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44.jpg"/><Relationship Id="rId5" Type="http://schemas.openxmlformats.org/officeDocument/2006/relationships/hyperlink" Target="http://dreyfusdragon.blogspot.com/2012_07_01_archive.html" TargetMode="External"/><Relationship Id="rId4" Type="http://schemas.openxmlformats.org/officeDocument/2006/relationships/image" Target="../media/image43.jpg"/><Relationship Id="rId9" Type="http://schemas.openxmlformats.org/officeDocument/2006/relationships/hyperlink" Target="https://darkmattersalot.com/2014/07/28/omg-were-in-a-vacuum/"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5.jpg"/><Relationship Id="rId5" Type="http://schemas.openxmlformats.org/officeDocument/2006/relationships/image" Target="../media/image4.jpg"/><Relationship Id="rId4" Type="http://schemas.openxmlformats.org/officeDocument/2006/relationships/hyperlink" Target="http://www.youtube.com/watch?v=BcpB_986wyk" TargetMode="External"/></Relationships>
</file>

<file path=ppt/slides/_rels/slide20.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image" Target="../media/image3.PNG"/><Relationship Id="rId7" Type="http://schemas.openxmlformats.org/officeDocument/2006/relationships/hyperlink" Target="https://www.flickr.com/photos/ucumari/7319932060"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3.jpg"/><Relationship Id="rId11" Type="http://schemas.openxmlformats.org/officeDocument/2006/relationships/image" Target="../media/image32.tiff"/><Relationship Id="rId5" Type="http://schemas.openxmlformats.org/officeDocument/2006/relationships/hyperlink" Target="http://thediymommy.com/the-secret-of-how-to-make-organic-baby-skin-care-products-revealed/" TargetMode="External"/><Relationship Id="rId10" Type="http://schemas.openxmlformats.org/officeDocument/2006/relationships/hyperlink" Target="http://flickr.com/photos/gebl/7987376456" TargetMode="External"/><Relationship Id="rId4" Type="http://schemas.openxmlformats.org/officeDocument/2006/relationships/image" Target="../media/image37.jpg"/><Relationship Id="rId9" Type="http://schemas.openxmlformats.org/officeDocument/2006/relationships/image" Target="../media/image38.jpg"/></Relationships>
</file>

<file path=ppt/slides/_rels/slide3.xml.rels><?xml version="1.0" encoding="UTF-8" standalone="yes"?>
<Relationships xmlns="http://schemas.openxmlformats.org/package/2006/relationships"><Relationship Id="rId8" Type="http://schemas.openxmlformats.org/officeDocument/2006/relationships/hyperlink" Target="https://www.flickr.com/photos/jhun111jhun/4082072411" TargetMode="External"/><Relationship Id="rId3" Type="http://schemas.openxmlformats.org/officeDocument/2006/relationships/image" Target="../media/image3.PNG"/><Relationship Id="rId7"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8.jpeg"/><Relationship Id="rId5" Type="http://schemas.openxmlformats.org/officeDocument/2006/relationships/hyperlink" Target="http://lokytrp.blogspot.com.br/2010/09/os-lemures-e-origem-do-ser-humano.html" TargetMode="External"/><Relationship Id="rId4" Type="http://schemas.openxmlformats.org/officeDocument/2006/relationships/image" Target="../media/image7.jpg"/></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www.uniprot.org/taxonomy/9598" TargetMode="External"/><Relationship Id="rId5" Type="http://schemas.openxmlformats.org/officeDocument/2006/relationships/image" Target="../media/image11.jpg"/><Relationship Id="rId4" Type="http://schemas.openxmlformats.org/officeDocument/2006/relationships/hyperlink" Target="http://en.wikipedia.org/wiki/File:Olive_baboon_Ngorongoro.jpg"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2.jpg"/><Relationship Id="rId7"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en.wikipedia.org/wiki/File:Gorilla_019.jpg" TargetMode="External"/><Relationship Id="rId5" Type="http://schemas.openxmlformats.org/officeDocument/2006/relationships/image" Target="../media/image13.jpg"/><Relationship Id="rId4" Type="http://schemas.openxmlformats.org/officeDocument/2006/relationships/hyperlink" Target="https://www.flickr.com/photos/81924773@N00/3647611258/"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4.tiff"/><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20.tiff"/><Relationship Id="rId13" Type="http://schemas.openxmlformats.org/officeDocument/2006/relationships/image" Target="../media/image25.tiff"/><Relationship Id="rId3" Type="http://schemas.openxmlformats.org/officeDocument/2006/relationships/image" Target="../media/image15.tiff"/><Relationship Id="rId7" Type="http://schemas.openxmlformats.org/officeDocument/2006/relationships/image" Target="../media/image19.tiff"/><Relationship Id="rId12" Type="http://schemas.openxmlformats.org/officeDocument/2006/relationships/image" Target="../media/image24.tiff"/><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8.tiff"/><Relationship Id="rId11" Type="http://schemas.openxmlformats.org/officeDocument/2006/relationships/image" Target="../media/image23.tiff"/><Relationship Id="rId5" Type="http://schemas.openxmlformats.org/officeDocument/2006/relationships/image" Target="../media/image17.tiff"/><Relationship Id="rId10" Type="http://schemas.openxmlformats.org/officeDocument/2006/relationships/image" Target="../media/image22.tiff"/><Relationship Id="rId4" Type="http://schemas.openxmlformats.org/officeDocument/2006/relationships/image" Target="../media/image16.tiff"/><Relationship Id="rId9" Type="http://schemas.openxmlformats.org/officeDocument/2006/relationships/image" Target="../media/image21.tiff"/></Relationships>
</file>

<file path=ppt/slides/_rels/slide9.xml.rels><?xml version="1.0" encoding="UTF-8" standalone="yes"?>
<Relationships xmlns="http://schemas.openxmlformats.org/package/2006/relationships"><Relationship Id="rId8" Type="http://schemas.openxmlformats.org/officeDocument/2006/relationships/image" Target="../media/image19.tiff"/><Relationship Id="rId13" Type="http://schemas.openxmlformats.org/officeDocument/2006/relationships/image" Target="../media/image24.tiff"/><Relationship Id="rId3" Type="http://schemas.openxmlformats.org/officeDocument/2006/relationships/image" Target="../media/image3.PNG"/><Relationship Id="rId7" Type="http://schemas.openxmlformats.org/officeDocument/2006/relationships/image" Target="../media/image18.tiff"/><Relationship Id="rId12" Type="http://schemas.openxmlformats.org/officeDocument/2006/relationships/image" Target="../media/image23.tiff"/><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7.tiff"/><Relationship Id="rId11" Type="http://schemas.openxmlformats.org/officeDocument/2006/relationships/image" Target="../media/image22.tiff"/><Relationship Id="rId5" Type="http://schemas.openxmlformats.org/officeDocument/2006/relationships/image" Target="../media/image16.tiff"/><Relationship Id="rId15" Type="http://schemas.openxmlformats.org/officeDocument/2006/relationships/image" Target="../media/image25.tiff"/><Relationship Id="rId10" Type="http://schemas.openxmlformats.org/officeDocument/2006/relationships/image" Target="../media/image21.tiff"/><Relationship Id="rId4" Type="http://schemas.openxmlformats.org/officeDocument/2006/relationships/image" Target="../media/image15.tiff"/><Relationship Id="rId9" Type="http://schemas.openxmlformats.org/officeDocument/2006/relationships/image" Target="../media/image20.tiff"/><Relationship Id="rId14" Type="http://schemas.openxmlformats.org/officeDocument/2006/relationships/image" Target="../media/image14.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pic>
        <p:nvPicPr>
          <p:cNvPr id="205" name="Google Shape;205;p37"/>
          <p:cNvPicPr preferRelativeResize="0"/>
          <p:nvPr/>
        </p:nvPicPr>
        <p:blipFill rotWithShape="1">
          <a:blip r:embed="rId3">
            <a:alphaModFix/>
          </a:blip>
          <a:srcRect/>
          <a:stretch/>
        </p:blipFill>
        <p:spPr>
          <a:xfrm>
            <a:off x="279488" y="618782"/>
            <a:ext cx="9347024" cy="4130524"/>
          </a:xfrm>
          <a:prstGeom prst="rect">
            <a:avLst/>
          </a:prstGeom>
          <a:noFill/>
          <a:ln>
            <a:noFill/>
          </a:ln>
        </p:spPr>
      </p:pic>
      <p:sp>
        <p:nvSpPr>
          <p:cNvPr id="206" name="Google Shape;206;p37"/>
          <p:cNvSpPr txBox="1"/>
          <p:nvPr/>
        </p:nvSpPr>
        <p:spPr>
          <a:xfrm>
            <a:off x="849730" y="5990576"/>
            <a:ext cx="8937647" cy="369200"/>
          </a:xfrm>
          <a:prstGeom prst="rect">
            <a:avLst/>
          </a:prstGeom>
          <a:noFill/>
          <a:ln>
            <a:noFill/>
          </a:ln>
        </p:spPr>
        <p:txBody>
          <a:bodyPr spcFirstLastPara="1" wrap="square" lIns="91433" tIns="45700" rIns="91433" bIns="45700" anchor="t" anchorCtr="0">
            <a:noAutofit/>
          </a:bodyPr>
          <a:lstStyle/>
          <a:p>
            <a:pPr algn="ctr"/>
            <a:r>
              <a:rPr lang="en" sz="1867" dirty="0">
                <a:solidFill>
                  <a:schemeClr val="dk1"/>
                </a:solidFill>
                <a:latin typeface="Calibri"/>
                <a:ea typeface="Calibri"/>
                <a:cs typeface="Calibri"/>
                <a:sym typeface="Calibri"/>
              </a:rPr>
              <a:t>School of Psychology and Neuroscience, and Department of Philosophy, </a:t>
            </a:r>
          </a:p>
          <a:p>
            <a:pPr algn="ctr"/>
            <a:r>
              <a:rPr lang="en" sz="1867" dirty="0">
                <a:solidFill>
                  <a:schemeClr val="dk1"/>
                </a:solidFill>
                <a:latin typeface="Calibri"/>
                <a:ea typeface="Calibri"/>
                <a:cs typeface="Calibri"/>
                <a:sym typeface="Calibri"/>
              </a:rPr>
              <a:t>University of St Andrews</a:t>
            </a:r>
            <a:endParaRPr sz="1467" dirty="0"/>
          </a:p>
        </p:txBody>
      </p:sp>
      <p:pic>
        <p:nvPicPr>
          <p:cNvPr id="207" name="Google Shape;207;p37"/>
          <p:cNvPicPr preferRelativeResize="0"/>
          <p:nvPr/>
        </p:nvPicPr>
        <p:blipFill rotWithShape="1">
          <a:blip r:embed="rId4">
            <a:alphaModFix/>
          </a:blip>
          <a:srcRect/>
          <a:stretch/>
        </p:blipFill>
        <p:spPr>
          <a:xfrm>
            <a:off x="118623" y="6015282"/>
            <a:ext cx="577101" cy="688988"/>
          </a:xfrm>
          <a:prstGeom prst="rect">
            <a:avLst/>
          </a:prstGeom>
          <a:noFill/>
          <a:ln>
            <a:noFill/>
          </a:ln>
        </p:spPr>
      </p:pic>
      <p:sp>
        <p:nvSpPr>
          <p:cNvPr id="2" name="TextBox 1">
            <a:extLst>
              <a:ext uri="{FF2B5EF4-FFF2-40B4-BE49-F238E27FC236}">
                <a16:creationId xmlns:a16="http://schemas.microsoft.com/office/drawing/2014/main" id="{155B1114-CF44-4B6B-985C-4F34A2F561A3}"/>
              </a:ext>
            </a:extLst>
          </p:cNvPr>
          <p:cNvSpPr txBox="1"/>
          <p:nvPr/>
        </p:nvSpPr>
        <p:spPr>
          <a:xfrm>
            <a:off x="1943100" y="5108331"/>
            <a:ext cx="5556738" cy="523220"/>
          </a:xfrm>
          <a:prstGeom prst="rect">
            <a:avLst/>
          </a:prstGeom>
          <a:noFill/>
        </p:spPr>
        <p:txBody>
          <a:bodyPr wrap="square" rtlCol="0">
            <a:spAutoFit/>
          </a:bodyPr>
          <a:lstStyle/>
          <a:p>
            <a:pPr algn="ctr"/>
            <a:r>
              <a:rPr lang="en-GB" sz="2800" b="1">
                <a:solidFill>
                  <a:srgbClr val="CC00CC"/>
                </a:solidFill>
              </a:rPr>
              <a:t>Lesson 2</a:t>
            </a:r>
            <a:endParaRPr lang="en-GB" sz="2800" b="1" dirty="0">
              <a:solidFill>
                <a:srgbClr val="CC00CC"/>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 name="Picture 102">
            <a:extLst>
              <a:ext uri="{FF2B5EF4-FFF2-40B4-BE49-F238E27FC236}">
                <a16:creationId xmlns:a16="http://schemas.microsoft.com/office/drawing/2014/main" id="{664AA0EB-F19E-444D-AD4C-4CA5660EE23F}"/>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173635" y="4305840"/>
            <a:ext cx="2939129" cy="2354750"/>
          </a:xfrm>
          <a:prstGeom prst="rect">
            <a:avLst/>
          </a:prstGeom>
        </p:spPr>
      </p:pic>
      <p:cxnSp>
        <p:nvCxnSpPr>
          <p:cNvPr id="6" name="Straight Connector 5">
            <a:extLst>
              <a:ext uri="{FF2B5EF4-FFF2-40B4-BE49-F238E27FC236}">
                <a16:creationId xmlns:a16="http://schemas.microsoft.com/office/drawing/2014/main" id="{7243FE55-002E-EA44-A385-4487FB3383BF}"/>
              </a:ext>
            </a:extLst>
          </p:cNvPr>
          <p:cNvCxnSpPr/>
          <p:nvPr/>
        </p:nvCxnSpPr>
        <p:spPr>
          <a:xfrm flipV="1">
            <a:off x="4230969" y="4152549"/>
            <a:ext cx="636998" cy="1130157"/>
          </a:xfrm>
          <a:prstGeom prst="line">
            <a:avLst/>
          </a:prstGeom>
        </p:spPr>
        <p:style>
          <a:lnRef idx="3">
            <a:schemeClr val="accent1"/>
          </a:lnRef>
          <a:fillRef idx="0">
            <a:schemeClr val="accent1"/>
          </a:fillRef>
          <a:effectRef idx="2">
            <a:schemeClr val="accent1"/>
          </a:effectRef>
          <a:fontRef idx="minor">
            <a:schemeClr val="tx1"/>
          </a:fontRef>
        </p:style>
      </p:cxnSp>
      <p:cxnSp>
        <p:nvCxnSpPr>
          <p:cNvPr id="7" name="Straight Connector 6">
            <a:extLst>
              <a:ext uri="{FF2B5EF4-FFF2-40B4-BE49-F238E27FC236}">
                <a16:creationId xmlns:a16="http://schemas.microsoft.com/office/drawing/2014/main" id="{FFE76D83-308A-5742-8D47-758BE67706E2}"/>
              </a:ext>
            </a:extLst>
          </p:cNvPr>
          <p:cNvCxnSpPr>
            <a:cxnSpLocks/>
          </p:cNvCxnSpPr>
          <p:nvPr/>
        </p:nvCxnSpPr>
        <p:spPr>
          <a:xfrm>
            <a:off x="4878646" y="4137782"/>
            <a:ext cx="678094" cy="1130157"/>
          </a:xfrm>
          <a:prstGeom prst="line">
            <a:avLst/>
          </a:prstGeom>
        </p:spPr>
        <p:style>
          <a:lnRef idx="3">
            <a:schemeClr val="accent1"/>
          </a:lnRef>
          <a:fillRef idx="0">
            <a:schemeClr val="accent1"/>
          </a:fillRef>
          <a:effectRef idx="2">
            <a:schemeClr val="accent1"/>
          </a:effectRef>
          <a:fontRef idx="minor">
            <a:schemeClr val="tx1"/>
          </a:fontRef>
        </p:style>
      </p:cxnSp>
      <p:cxnSp>
        <p:nvCxnSpPr>
          <p:cNvPr id="10" name="Straight Connector 9">
            <a:extLst>
              <a:ext uri="{FF2B5EF4-FFF2-40B4-BE49-F238E27FC236}">
                <a16:creationId xmlns:a16="http://schemas.microsoft.com/office/drawing/2014/main" id="{3FB292C1-EAAE-A141-88A0-05E5221431EA}"/>
              </a:ext>
            </a:extLst>
          </p:cNvPr>
          <p:cNvCxnSpPr>
            <a:cxnSpLocks/>
          </p:cNvCxnSpPr>
          <p:nvPr/>
        </p:nvCxnSpPr>
        <p:spPr>
          <a:xfrm flipV="1">
            <a:off x="4867609" y="2951094"/>
            <a:ext cx="0" cy="120207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62C58A7-5F14-FF42-A9D3-A032239B1B8E}"/>
              </a:ext>
            </a:extLst>
          </p:cNvPr>
          <p:cNvCxnSpPr>
            <a:cxnSpLocks/>
          </p:cNvCxnSpPr>
          <p:nvPr/>
        </p:nvCxnSpPr>
        <p:spPr>
          <a:xfrm>
            <a:off x="4855199" y="3906907"/>
            <a:ext cx="1179694" cy="152298"/>
          </a:xfrm>
          <a:prstGeom prst="line">
            <a:avLst/>
          </a:prstGeom>
        </p:spPr>
        <p:style>
          <a:lnRef idx="3">
            <a:schemeClr val="accent1"/>
          </a:lnRef>
          <a:fillRef idx="0">
            <a:schemeClr val="accent1"/>
          </a:fillRef>
          <a:effectRef idx="2">
            <a:schemeClr val="accent1"/>
          </a:effectRef>
          <a:fontRef idx="minor">
            <a:schemeClr val="tx1"/>
          </a:fontRef>
        </p:style>
      </p:cxnSp>
      <p:cxnSp>
        <p:nvCxnSpPr>
          <p:cNvPr id="17" name="Straight Connector 16">
            <a:extLst>
              <a:ext uri="{FF2B5EF4-FFF2-40B4-BE49-F238E27FC236}">
                <a16:creationId xmlns:a16="http://schemas.microsoft.com/office/drawing/2014/main" id="{746161F4-9C7A-7646-8EC1-F941C4FF576F}"/>
              </a:ext>
            </a:extLst>
          </p:cNvPr>
          <p:cNvCxnSpPr>
            <a:cxnSpLocks/>
          </p:cNvCxnSpPr>
          <p:nvPr/>
        </p:nvCxnSpPr>
        <p:spPr>
          <a:xfrm flipV="1">
            <a:off x="3333552" y="3166931"/>
            <a:ext cx="1528940" cy="1138909"/>
          </a:xfrm>
          <a:prstGeom prst="line">
            <a:avLst/>
          </a:prstGeom>
        </p:spPr>
        <p:style>
          <a:lnRef idx="3">
            <a:schemeClr val="accent1"/>
          </a:lnRef>
          <a:fillRef idx="0">
            <a:schemeClr val="accent1"/>
          </a:fillRef>
          <a:effectRef idx="2">
            <a:schemeClr val="accent1"/>
          </a:effectRef>
          <a:fontRef idx="minor">
            <a:schemeClr val="tx1"/>
          </a:fontRef>
        </p:style>
      </p:cxnSp>
      <p:cxnSp>
        <p:nvCxnSpPr>
          <p:cNvPr id="19" name="Straight Connector 18">
            <a:extLst>
              <a:ext uri="{FF2B5EF4-FFF2-40B4-BE49-F238E27FC236}">
                <a16:creationId xmlns:a16="http://schemas.microsoft.com/office/drawing/2014/main" id="{88D58EC3-F398-BA46-9626-9DAF156402B7}"/>
              </a:ext>
            </a:extLst>
          </p:cNvPr>
          <p:cNvCxnSpPr>
            <a:cxnSpLocks/>
          </p:cNvCxnSpPr>
          <p:nvPr/>
        </p:nvCxnSpPr>
        <p:spPr>
          <a:xfrm flipV="1">
            <a:off x="4867609" y="346594"/>
            <a:ext cx="0" cy="2604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C7DCD77-2D06-0B42-B2ED-E1EAEEAE7029}"/>
              </a:ext>
            </a:extLst>
          </p:cNvPr>
          <p:cNvCxnSpPr>
            <a:cxnSpLocks/>
          </p:cNvCxnSpPr>
          <p:nvPr/>
        </p:nvCxnSpPr>
        <p:spPr>
          <a:xfrm>
            <a:off x="4845787" y="1690751"/>
            <a:ext cx="2962910" cy="1042365"/>
          </a:xfrm>
          <a:prstGeom prst="line">
            <a:avLst/>
          </a:prstGeom>
          <a:ln/>
        </p:spPr>
        <p:style>
          <a:lnRef idx="3">
            <a:schemeClr val="accent6"/>
          </a:lnRef>
          <a:fillRef idx="0">
            <a:schemeClr val="accent6"/>
          </a:fillRef>
          <a:effectRef idx="2">
            <a:schemeClr val="accent6"/>
          </a:effectRef>
          <a:fontRef idx="minor">
            <a:schemeClr val="tx1"/>
          </a:fontRef>
        </p:style>
      </p:cxnSp>
      <p:cxnSp>
        <p:nvCxnSpPr>
          <p:cNvPr id="22" name="Straight Connector 21">
            <a:extLst>
              <a:ext uri="{FF2B5EF4-FFF2-40B4-BE49-F238E27FC236}">
                <a16:creationId xmlns:a16="http://schemas.microsoft.com/office/drawing/2014/main" id="{1035195F-0323-2446-BC13-3E4B220A5D60}"/>
              </a:ext>
            </a:extLst>
          </p:cNvPr>
          <p:cNvCxnSpPr>
            <a:cxnSpLocks/>
          </p:cNvCxnSpPr>
          <p:nvPr/>
        </p:nvCxnSpPr>
        <p:spPr>
          <a:xfrm flipV="1">
            <a:off x="6213297" y="1881222"/>
            <a:ext cx="2040337" cy="280793"/>
          </a:xfrm>
          <a:prstGeom prst="line">
            <a:avLst/>
          </a:prstGeom>
          <a:ln/>
        </p:spPr>
        <p:style>
          <a:lnRef idx="3">
            <a:schemeClr val="accent6"/>
          </a:lnRef>
          <a:fillRef idx="0">
            <a:schemeClr val="accent6"/>
          </a:fillRef>
          <a:effectRef idx="2">
            <a:schemeClr val="accent6"/>
          </a:effectRef>
          <a:fontRef idx="minor">
            <a:schemeClr val="tx1"/>
          </a:fontRef>
        </p:style>
      </p:cxnSp>
      <p:cxnSp>
        <p:nvCxnSpPr>
          <p:cNvPr id="25" name="Straight Connector 24">
            <a:extLst>
              <a:ext uri="{FF2B5EF4-FFF2-40B4-BE49-F238E27FC236}">
                <a16:creationId xmlns:a16="http://schemas.microsoft.com/office/drawing/2014/main" id="{FB97A000-F74C-5343-A85B-1B448143E8D3}"/>
              </a:ext>
            </a:extLst>
          </p:cNvPr>
          <p:cNvCxnSpPr>
            <a:cxnSpLocks/>
          </p:cNvCxnSpPr>
          <p:nvPr/>
        </p:nvCxnSpPr>
        <p:spPr>
          <a:xfrm flipV="1">
            <a:off x="2043927" y="1823807"/>
            <a:ext cx="2834408" cy="1098583"/>
          </a:xfrm>
          <a:prstGeom prst="line">
            <a:avLst/>
          </a:prstGeom>
        </p:spPr>
        <p:style>
          <a:lnRef idx="3">
            <a:schemeClr val="accent2"/>
          </a:lnRef>
          <a:fillRef idx="0">
            <a:schemeClr val="accent2"/>
          </a:fillRef>
          <a:effectRef idx="2">
            <a:schemeClr val="accent2"/>
          </a:effectRef>
          <a:fontRef idx="minor">
            <a:schemeClr val="tx1"/>
          </a:fontRef>
        </p:style>
      </p:cxnSp>
      <p:cxnSp>
        <p:nvCxnSpPr>
          <p:cNvPr id="30" name="Straight Connector 29">
            <a:extLst>
              <a:ext uri="{FF2B5EF4-FFF2-40B4-BE49-F238E27FC236}">
                <a16:creationId xmlns:a16="http://schemas.microsoft.com/office/drawing/2014/main" id="{3C12D883-8AA9-DA48-931C-7453DF5DE735}"/>
              </a:ext>
            </a:extLst>
          </p:cNvPr>
          <p:cNvCxnSpPr>
            <a:cxnSpLocks/>
          </p:cNvCxnSpPr>
          <p:nvPr/>
        </p:nvCxnSpPr>
        <p:spPr>
          <a:xfrm>
            <a:off x="4845787" y="2879242"/>
            <a:ext cx="2500333" cy="1220945"/>
          </a:xfrm>
          <a:prstGeom prst="line">
            <a:avLst/>
          </a:prstGeom>
        </p:spPr>
        <p:style>
          <a:lnRef idx="3">
            <a:schemeClr val="accent1"/>
          </a:lnRef>
          <a:fillRef idx="0">
            <a:schemeClr val="accent1"/>
          </a:fillRef>
          <a:effectRef idx="2">
            <a:schemeClr val="accent1"/>
          </a:effectRef>
          <a:fontRef idx="minor">
            <a:schemeClr val="tx1"/>
          </a:fontRef>
        </p:style>
      </p:cxnSp>
      <p:cxnSp>
        <p:nvCxnSpPr>
          <p:cNvPr id="38" name="Straight Connector 37">
            <a:extLst>
              <a:ext uri="{FF2B5EF4-FFF2-40B4-BE49-F238E27FC236}">
                <a16:creationId xmlns:a16="http://schemas.microsoft.com/office/drawing/2014/main" id="{0FA6FCE8-9AA2-8E44-84A3-A69ADAEC353F}"/>
              </a:ext>
            </a:extLst>
          </p:cNvPr>
          <p:cNvCxnSpPr>
            <a:cxnSpLocks/>
          </p:cNvCxnSpPr>
          <p:nvPr/>
        </p:nvCxnSpPr>
        <p:spPr>
          <a:xfrm>
            <a:off x="4862492" y="549026"/>
            <a:ext cx="3397542" cy="514719"/>
          </a:xfrm>
          <a:prstGeom prst="line">
            <a:avLst/>
          </a:prstGeom>
        </p:spPr>
        <p:style>
          <a:lnRef idx="3">
            <a:schemeClr val="accent3"/>
          </a:lnRef>
          <a:fillRef idx="0">
            <a:schemeClr val="accent3"/>
          </a:fillRef>
          <a:effectRef idx="2">
            <a:schemeClr val="accent3"/>
          </a:effectRef>
          <a:fontRef idx="minor">
            <a:schemeClr val="tx1"/>
          </a:fontRef>
        </p:style>
      </p:cxnSp>
      <p:cxnSp>
        <p:nvCxnSpPr>
          <p:cNvPr id="40" name="Straight Connector 39">
            <a:extLst>
              <a:ext uri="{FF2B5EF4-FFF2-40B4-BE49-F238E27FC236}">
                <a16:creationId xmlns:a16="http://schemas.microsoft.com/office/drawing/2014/main" id="{252AF663-4332-DF4C-9687-9BC487AE45E2}"/>
              </a:ext>
            </a:extLst>
          </p:cNvPr>
          <p:cNvCxnSpPr>
            <a:cxnSpLocks/>
          </p:cNvCxnSpPr>
          <p:nvPr/>
        </p:nvCxnSpPr>
        <p:spPr>
          <a:xfrm flipV="1">
            <a:off x="5302340" y="224253"/>
            <a:ext cx="1038699" cy="390384"/>
          </a:xfrm>
          <a:prstGeom prst="line">
            <a:avLst/>
          </a:prstGeom>
        </p:spPr>
        <p:style>
          <a:lnRef idx="3">
            <a:schemeClr val="accent3"/>
          </a:lnRef>
          <a:fillRef idx="0">
            <a:schemeClr val="accent3"/>
          </a:fillRef>
          <a:effectRef idx="2">
            <a:schemeClr val="accent3"/>
          </a:effectRef>
          <a:fontRef idx="minor">
            <a:schemeClr val="tx1"/>
          </a:fontRef>
        </p:style>
      </p:cxnSp>
      <p:sp>
        <p:nvSpPr>
          <p:cNvPr id="46" name="TextBox 45">
            <a:extLst>
              <a:ext uri="{FF2B5EF4-FFF2-40B4-BE49-F238E27FC236}">
                <a16:creationId xmlns:a16="http://schemas.microsoft.com/office/drawing/2014/main" id="{31AE4464-3442-4243-81CD-615B4ADBCA0E}"/>
              </a:ext>
            </a:extLst>
          </p:cNvPr>
          <p:cNvSpPr txBox="1"/>
          <p:nvPr/>
        </p:nvSpPr>
        <p:spPr>
          <a:xfrm>
            <a:off x="3797196" y="5318127"/>
            <a:ext cx="867545" cy="369332"/>
          </a:xfrm>
          <a:prstGeom prst="rect">
            <a:avLst/>
          </a:prstGeom>
          <a:noFill/>
        </p:spPr>
        <p:txBody>
          <a:bodyPr wrap="none" rtlCol="0">
            <a:spAutoFit/>
          </a:bodyPr>
          <a:lstStyle/>
          <a:p>
            <a:r>
              <a:rPr lang="en-US" dirty="0"/>
              <a:t>Human</a:t>
            </a:r>
          </a:p>
        </p:txBody>
      </p:sp>
      <p:sp>
        <p:nvSpPr>
          <p:cNvPr id="47" name="TextBox 46">
            <a:extLst>
              <a:ext uri="{FF2B5EF4-FFF2-40B4-BE49-F238E27FC236}">
                <a16:creationId xmlns:a16="http://schemas.microsoft.com/office/drawing/2014/main" id="{54A818FE-2049-B447-862B-92D524B27940}"/>
              </a:ext>
            </a:extLst>
          </p:cNvPr>
          <p:cNvSpPr txBox="1"/>
          <p:nvPr/>
        </p:nvSpPr>
        <p:spPr>
          <a:xfrm>
            <a:off x="5689435" y="5010549"/>
            <a:ext cx="1338443" cy="369332"/>
          </a:xfrm>
          <a:prstGeom prst="rect">
            <a:avLst/>
          </a:prstGeom>
          <a:noFill/>
        </p:spPr>
        <p:txBody>
          <a:bodyPr wrap="none" rtlCol="0">
            <a:spAutoFit/>
          </a:bodyPr>
          <a:lstStyle/>
          <a:p>
            <a:r>
              <a:rPr lang="en-US" dirty="0"/>
              <a:t>Chimpanzee</a:t>
            </a:r>
          </a:p>
        </p:txBody>
      </p:sp>
      <p:sp>
        <p:nvSpPr>
          <p:cNvPr id="48" name="TextBox 47">
            <a:extLst>
              <a:ext uri="{FF2B5EF4-FFF2-40B4-BE49-F238E27FC236}">
                <a16:creationId xmlns:a16="http://schemas.microsoft.com/office/drawing/2014/main" id="{0DD70581-7840-D943-AD14-BB66EF20918E}"/>
              </a:ext>
            </a:extLst>
          </p:cNvPr>
          <p:cNvSpPr txBox="1"/>
          <p:nvPr/>
        </p:nvSpPr>
        <p:spPr>
          <a:xfrm>
            <a:off x="5998316" y="4036348"/>
            <a:ext cx="801823" cy="369332"/>
          </a:xfrm>
          <a:prstGeom prst="rect">
            <a:avLst/>
          </a:prstGeom>
          <a:noFill/>
        </p:spPr>
        <p:txBody>
          <a:bodyPr wrap="none" rtlCol="0">
            <a:spAutoFit/>
          </a:bodyPr>
          <a:lstStyle/>
          <a:p>
            <a:r>
              <a:rPr lang="en-US" dirty="0"/>
              <a:t>Gorilla</a:t>
            </a:r>
          </a:p>
        </p:txBody>
      </p:sp>
      <p:sp>
        <p:nvSpPr>
          <p:cNvPr id="49" name="TextBox 48">
            <a:extLst>
              <a:ext uri="{FF2B5EF4-FFF2-40B4-BE49-F238E27FC236}">
                <a16:creationId xmlns:a16="http://schemas.microsoft.com/office/drawing/2014/main" id="{938D8481-C235-F54C-87E0-C18AEB445EA5}"/>
              </a:ext>
            </a:extLst>
          </p:cNvPr>
          <p:cNvSpPr txBox="1"/>
          <p:nvPr/>
        </p:nvSpPr>
        <p:spPr>
          <a:xfrm>
            <a:off x="2740708" y="4322358"/>
            <a:ext cx="1182183" cy="369332"/>
          </a:xfrm>
          <a:prstGeom prst="rect">
            <a:avLst/>
          </a:prstGeom>
          <a:noFill/>
        </p:spPr>
        <p:txBody>
          <a:bodyPr wrap="none" rtlCol="0">
            <a:spAutoFit/>
          </a:bodyPr>
          <a:lstStyle/>
          <a:p>
            <a:r>
              <a:rPr lang="en-US" dirty="0"/>
              <a:t>Orangutan</a:t>
            </a:r>
          </a:p>
        </p:txBody>
      </p:sp>
      <p:sp>
        <p:nvSpPr>
          <p:cNvPr id="50" name="TextBox 49">
            <a:extLst>
              <a:ext uri="{FF2B5EF4-FFF2-40B4-BE49-F238E27FC236}">
                <a16:creationId xmlns:a16="http://schemas.microsoft.com/office/drawing/2014/main" id="{37DF589C-BAE9-AD44-8156-AA88D79A117A}"/>
              </a:ext>
            </a:extLst>
          </p:cNvPr>
          <p:cNvSpPr txBox="1"/>
          <p:nvPr/>
        </p:nvSpPr>
        <p:spPr>
          <a:xfrm>
            <a:off x="7373321" y="3874539"/>
            <a:ext cx="870751" cy="369332"/>
          </a:xfrm>
          <a:prstGeom prst="rect">
            <a:avLst/>
          </a:prstGeom>
          <a:noFill/>
        </p:spPr>
        <p:txBody>
          <a:bodyPr wrap="none" rtlCol="0">
            <a:spAutoFit/>
          </a:bodyPr>
          <a:lstStyle/>
          <a:p>
            <a:r>
              <a:rPr lang="en-US" dirty="0"/>
              <a:t>Gibbon</a:t>
            </a:r>
          </a:p>
        </p:txBody>
      </p:sp>
      <p:sp>
        <p:nvSpPr>
          <p:cNvPr id="52" name="TextBox 51">
            <a:extLst>
              <a:ext uri="{FF2B5EF4-FFF2-40B4-BE49-F238E27FC236}">
                <a16:creationId xmlns:a16="http://schemas.microsoft.com/office/drawing/2014/main" id="{0D4083D3-378E-E542-A537-39E7107A6D09}"/>
              </a:ext>
            </a:extLst>
          </p:cNvPr>
          <p:cNvSpPr txBox="1"/>
          <p:nvPr/>
        </p:nvSpPr>
        <p:spPr>
          <a:xfrm>
            <a:off x="6747701" y="2729810"/>
            <a:ext cx="1852495" cy="369332"/>
          </a:xfrm>
          <a:prstGeom prst="rect">
            <a:avLst/>
          </a:prstGeom>
          <a:noFill/>
        </p:spPr>
        <p:txBody>
          <a:bodyPr wrap="none" rtlCol="0">
            <a:spAutoFit/>
          </a:bodyPr>
          <a:lstStyle/>
          <a:p>
            <a:r>
              <a:rPr lang="en-US" dirty="0"/>
              <a:t>Capuchin monkey</a:t>
            </a:r>
          </a:p>
        </p:txBody>
      </p:sp>
      <p:sp>
        <p:nvSpPr>
          <p:cNvPr id="53" name="TextBox 52">
            <a:extLst>
              <a:ext uri="{FF2B5EF4-FFF2-40B4-BE49-F238E27FC236}">
                <a16:creationId xmlns:a16="http://schemas.microsoft.com/office/drawing/2014/main" id="{38DCF0D0-2602-6246-AFD4-EB7A8AD7C4D0}"/>
              </a:ext>
            </a:extLst>
          </p:cNvPr>
          <p:cNvSpPr txBox="1"/>
          <p:nvPr/>
        </p:nvSpPr>
        <p:spPr>
          <a:xfrm>
            <a:off x="778331" y="2127019"/>
            <a:ext cx="1057982" cy="369332"/>
          </a:xfrm>
          <a:prstGeom prst="rect">
            <a:avLst/>
          </a:prstGeom>
          <a:noFill/>
        </p:spPr>
        <p:txBody>
          <a:bodyPr wrap="none" rtlCol="0">
            <a:spAutoFit/>
          </a:bodyPr>
          <a:lstStyle/>
          <a:p>
            <a:r>
              <a:rPr lang="en-US" dirty="0"/>
              <a:t>Macaque</a:t>
            </a:r>
          </a:p>
        </p:txBody>
      </p:sp>
      <p:sp>
        <p:nvSpPr>
          <p:cNvPr id="54" name="TextBox 53">
            <a:extLst>
              <a:ext uri="{FF2B5EF4-FFF2-40B4-BE49-F238E27FC236}">
                <a16:creationId xmlns:a16="http://schemas.microsoft.com/office/drawing/2014/main" id="{78C79943-0F77-FE41-8410-39FEAFD25D06}"/>
              </a:ext>
            </a:extLst>
          </p:cNvPr>
          <p:cNvSpPr txBox="1"/>
          <p:nvPr/>
        </p:nvSpPr>
        <p:spPr>
          <a:xfrm>
            <a:off x="1863692" y="2980186"/>
            <a:ext cx="907621" cy="369332"/>
          </a:xfrm>
          <a:prstGeom prst="rect">
            <a:avLst/>
          </a:prstGeom>
          <a:noFill/>
        </p:spPr>
        <p:txBody>
          <a:bodyPr wrap="none" rtlCol="0">
            <a:spAutoFit/>
          </a:bodyPr>
          <a:lstStyle/>
          <a:p>
            <a:r>
              <a:rPr lang="en-US" dirty="0"/>
              <a:t>Baboon</a:t>
            </a:r>
          </a:p>
        </p:txBody>
      </p:sp>
      <p:sp>
        <p:nvSpPr>
          <p:cNvPr id="55" name="TextBox 54">
            <a:extLst>
              <a:ext uri="{FF2B5EF4-FFF2-40B4-BE49-F238E27FC236}">
                <a16:creationId xmlns:a16="http://schemas.microsoft.com/office/drawing/2014/main" id="{68B57B30-6073-614F-B144-9DC61EAE0A0E}"/>
              </a:ext>
            </a:extLst>
          </p:cNvPr>
          <p:cNvSpPr txBox="1"/>
          <p:nvPr/>
        </p:nvSpPr>
        <p:spPr>
          <a:xfrm>
            <a:off x="8180000" y="804739"/>
            <a:ext cx="784189" cy="369332"/>
          </a:xfrm>
          <a:prstGeom prst="rect">
            <a:avLst/>
          </a:prstGeom>
          <a:noFill/>
        </p:spPr>
        <p:txBody>
          <a:bodyPr wrap="none" rtlCol="0">
            <a:spAutoFit/>
          </a:bodyPr>
          <a:lstStyle/>
          <a:p>
            <a:r>
              <a:rPr lang="en-US" dirty="0"/>
              <a:t>Lemur</a:t>
            </a:r>
          </a:p>
        </p:txBody>
      </p:sp>
      <p:sp>
        <p:nvSpPr>
          <p:cNvPr id="56" name="TextBox 55">
            <a:extLst>
              <a:ext uri="{FF2B5EF4-FFF2-40B4-BE49-F238E27FC236}">
                <a16:creationId xmlns:a16="http://schemas.microsoft.com/office/drawing/2014/main" id="{32FD2F02-B4D0-5745-BBBF-2FAB7EE9EAB6}"/>
              </a:ext>
            </a:extLst>
          </p:cNvPr>
          <p:cNvSpPr txBox="1"/>
          <p:nvPr/>
        </p:nvSpPr>
        <p:spPr>
          <a:xfrm>
            <a:off x="6458292" y="60971"/>
            <a:ext cx="905889" cy="369332"/>
          </a:xfrm>
          <a:prstGeom prst="rect">
            <a:avLst/>
          </a:prstGeom>
          <a:noFill/>
        </p:spPr>
        <p:txBody>
          <a:bodyPr wrap="none" rtlCol="0">
            <a:spAutoFit/>
          </a:bodyPr>
          <a:lstStyle/>
          <a:p>
            <a:r>
              <a:rPr lang="en-US" dirty="0"/>
              <a:t>Aye aye</a:t>
            </a:r>
          </a:p>
        </p:txBody>
      </p:sp>
      <p:cxnSp>
        <p:nvCxnSpPr>
          <p:cNvPr id="57" name="Straight Connector 56">
            <a:extLst>
              <a:ext uri="{FF2B5EF4-FFF2-40B4-BE49-F238E27FC236}">
                <a16:creationId xmlns:a16="http://schemas.microsoft.com/office/drawing/2014/main" id="{83533D5A-D5C9-4249-9E39-2698BD947C26}"/>
              </a:ext>
            </a:extLst>
          </p:cNvPr>
          <p:cNvCxnSpPr>
            <a:cxnSpLocks/>
          </p:cNvCxnSpPr>
          <p:nvPr/>
        </p:nvCxnSpPr>
        <p:spPr>
          <a:xfrm>
            <a:off x="1891361" y="786396"/>
            <a:ext cx="2997095" cy="48615"/>
          </a:xfrm>
          <a:prstGeom prst="line">
            <a:avLst/>
          </a:prstGeom>
        </p:spPr>
        <p:style>
          <a:lnRef idx="3">
            <a:schemeClr val="accent4"/>
          </a:lnRef>
          <a:fillRef idx="0">
            <a:schemeClr val="accent4"/>
          </a:fillRef>
          <a:effectRef idx="2">
            <a:schemeClr val="accent4"/>
          </a:effectRef>
          <a:fontRef idx="minor">
            <a:schemeClr val="tx1"/>
          </a:fontRef>
        </p:style>
      </p:cxnSp>
      <p:sp>
        <p:nvSpPr>
          <p:cNvPr id="58" name="TextBox 57">
            <a:extLst>
              <a:ext uri="{FF2B5EF4-FFF2-40B4-BE49-F238E27FC236}">
                <a16:creationId xmlns:a16="http://schemas.microsoft.com/office/drawing/2014/main" id="{B7F7DC32-6747-7149-86D2-387091AE673F}"/>
              </a:ext>
            </a:extLst>
          </p:cNvPr>
          <p:cNvSpPr txBox="1"/>
          <p:nvPr/>
        </p:nvSpPr>
        <p:spPr>
          <a:xfrm>
            <a:off x="306982" y="195266"/>
            <a:ext cx="803874" cy="369332"/>
          </a:xfrm>
          <a:prstGeom prst="rect">
            <a:avLst/>
          </a:prstGeom>
          <a:noFill/>
        </p:spPr>
        <p:txBody>
          <a:bodyPr wrap="none" rtlCol="0">
            <a:spAutoFit/>
          </a:bodyPr>
          <a:lstStyle/>
          <a:p>
            <a:r>
              <a:rPr lang="en-US" dirty="0"/>
              <a:t>Tarsier</a:t>
            </a:r>
          </a:p>
        </p:txBody>
      </p:sp>
      <p:cxnSp>
        <p:nvCxnSpPr>
          <p:cNvPr id="59" name="Straight Connector 58">
            <a:extLst>
              <a:ext uri="{FF2B5EF4-FFF2-40B4-BE49-F238E27FC236}">
                <a16:creationId xmlns:a16="http://schemas.microsoft.com/office/drawing/2014/main" id="{742C0407-C97A-BA43-9877-39D67633ACE5}"/>
              </a:ext>
            </a:extLst>
          </p:cNvPr>
          <p:cNvCxnSpPr>
            <a:cxnSpLocks/>
          </p:cNvCxnSpPr>
          <p:nvPr/>
        </p:nvCxnSpPr>
        <p:spPr>
          <a:xfrm flipV="1">
            <a:off x="1110856" y="2489267"/>
            <a:ext cx="2001908" cy="82318"/>
          </a:xfrm>
          <a:prstGeom prst="line">
            <a:avLst/>
          </a:prstGeom>
        </p:spPr>
        <p:style>
          <a:lnRef idx="3">
            <a:schemeClr val="accent2"/>
          </a:lnRef>
          <a:fillRef idx="0">
            <a:schemeClr val="accent2"/>
          </a:fillRef>
          <a:effectRef idx="2">
            <a:schemeClr val="accent2"/>
          </a:effectRef>
          <a:fontRef idx="minor">
            <a:schemeClr val="tx1"/>
          </a:fontRef>
        </p:style>
      </p:cxnSp>
      <p:sp>
        <p:nvSpPr>
          <p:cNvPr id="65" name="TextBox 64">
            <a:extLst>
              <a:ext uri="{FF2B5EF4-FFF2-40B4-BE49-F238E27FC236}">
                <a16:creationId xmlns:a16="http://schemas.microsoft.com/office/drawing/2014/main" id="{7F1D4DE6-5BA2-D246-AE7E-5E2EECE22EA5}"/>
              </a:ext>
            </a:extLst>
          </p:cNvPr>
          <p:cNvSpPr txBox="1"/>
          <p:nvPr/>
        </p:nvSpPr>
        <p:spPr>
          <a:xfrm>
            <a:off x="8153775" y="1428228"/>
            <a:ext cx="1578381" cy="369332"/>
          </a:xfrm>
          <a:prstGeom prst="rect">
            <a:avLst/>
          </a:prstGeom>
          <a:noFill/>
        </p:spPr>
        <p:txBody>
          <a:bodyPr wrap="none" rtlCol="0">
            <a:spAutoFit/>
          </a:bodyPr>
          <a:lstStyle/>
          <a:p>
            <a:r>
              <a:rPr lang="en-US" dirty="0"/>
              <a:t>Spider monkey</a:t>
            </a:r>
          </a:p>
        </p:txBody>
      </p:sp>
      <p:pic>
        <p:nvPicPr>
          <p:cNvPr id="101" name="Picture 100">
            <a:extLst>
              <a:ext uri="{FF2B5EF4-FFF2-40B4-BE49-F238E27FC236}">
                <a16:creationId xmlns:a16="http://schemas.microsoft.com/office/drawing/2014/main" id="{17FE3231-EFE1-2640-A628-B88C1F5B67DC}"/>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t="-403"/>
          <a:stretch/>
        </p:blipFill>
        <p:spPr>
          <a:xfrm>
            <a:off x="5938252" y="324174"/>
            <a:ext cx="1236271" cy="1709203"/>
          </a:xfrm>
          <a:prstGeom prst="roundRect">
            <a:avLst/>
          </a:prstGeom>
        </p:spPr>
      </p:pic>
      <p:pic>
        <p:nvPicPr>
          <p:cNvPr id="102" name="Picture 101">
            <a:extLst>
              <a:ext uri="{FF2B5EF4-FFF2-40B4-BE49-F238E27FC236}">
                <a16:creationId xmlns:a16="http://schemas.microsoft.com/office/drawing/2014/main" id="{D11481C2-E7F2-384A-B581-AD05EBEAECA2}"/>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8476826" y="2991650"/>
            <a:ext cx="1198580" cy="1120965"/>
          </a:xfrm>
          <a:prstGeom prst="roundRect">
            <a:avLst/>
          </a:prstGeom>
        </p:spPr>
      </p:pic>
      <p:pic>
        <p:nvPicPr>
          <p:cNvPr id="104" name="Picture 103">
            <a:extLst>
              <a:ext uri="{FF2B5EF4-FFF2-40B4-BE49-F238E27FC236}">
                <a16:creationId xmlns:a16="http://schemas.microsoft.com/office/drawing/2014/main" id="{7D2D06B9-C885-FE44-A832-CC784767388E}"/>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635254" y="523053"/>
            <a:ext cx="1235261" cy="1276179"/>
          </a:xfrm>
          <a:prstGeom prst="roundRect">
            <a:avLst/>
          </a:prstGeom>
        </p:spPr>
      </p:pic>
      <p:pic>
        <p:nvPicPr>
          <p:cNvPr id="105" name="Picture 104">
            <a:extLst>
              <a:ext uri="{FF2B5EF4-FFF2-40B4-BE49-F238E27FC236}">
                <a16:creationId xmlns:a16="http://schemas.microsoft.com/office/drawing/2014/main" id="{E71D67EC-863E-3243-86F2-CE092A001DBE}"/>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8180000" y="1701034"/>
            <a:ext cx="1419643" cy="1015121"/>
          </a:xfrm>
          <a:prstGeom prst="roundRect">
            <a:avLst/>
          </a:prstGeom>
        </p:spPr>
      </p:pic>
      <p:pic>
        <p:nvPicPr>
          <p:cNvPr id="106" name="Picture 105">
            <a:extLst>
              <a:ext uri="{FF2B5EF4-FFF2-40B4-BE49-F238E27FC236}">
                <a16:creationId xmlns:a16="http://schemas.microsoft.com/office/drawing/2014/main" id="{E5990F16-3626-0644-A98C-D42B625B202D}"/>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203029" y="2589543"/>
            <a:ext cx="1588304" cy="1759621"/>
          </a:xfrm>
          <a:prstGeom prst="roundRect">
            <a:avLst/>
          </a:prstGeom>
        </p:spPr>
      </p:pic>
      <p:pic>
        <p:nvPicPr>
          <p:cNvPr id="109" name="Picture 108">
            <a:extLst>
              <a:ext uri="{FF2B5EF4-FFF2-40B4-BE49-F238E27FC236}">
                <a16:creationId xmlns:a16="http://schemas.microsoft.com/office/drawing/2014/main" id="{0E5B080B-CD1E-B94C-87A9-C0C758EEDBBA}"/>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7331555" y="4195896"/>
            <a:ext cx="1198580" cy="1590070"/>
          </a:xfrm>
          <a:prstGeom prst="roundRect">
            <a:avLst/>
          </a:prstGeom>
        </p:spPr>
      </p:pic>
      <p:sp>
        <p:nvSpPr>
          <p:cNvPr id="2" name="TextBox 1">
            <a:extLst>
              <a:ext uri="{FF2B5EF4-FFF2-40B4-BE49-F238E27FC236}">
                <a16:creationId xmlns:a16="http://schemas.microsoft.com/office/drawing/2014/main" id="{BA128D92-1E81-4F1D-A2C1-3E0FE8E6B0D0}"/>
              </a:ext>
            </a:extLst>
          </p:cNvPr>
          <p:cNvSpPr txBox="1"/>
          <p:nvPr/>
        </p:nvSpPr>
        <p:spPr>
          <a:xfrm>
            <a:off x="3218534" y="5847881"/>
            <a:ext cx="5989526" cy="830997"/>
          </a:xfrm>
          <a:prstGeom prst="rect">
            <a:avLst/>
          </a:prstGeom>
          <a:noFill/>
        </p:spPr>
        <p:txBody>
          <a:bodyPr wrap="square" rtlCol="0">
            <a:spAutoFit/>
          </a:bodyPr>
          <a:lstStyle/>
          <a:p>
            <a:pPr algn="ctr"/>
            <a:r>
              <a:rPr lang="en-GB" sz="2400" dirty="0">
                <a:solidFill>
                  <a:srgbClr val="CC00CC"/>
                </a:solidFill>
              </a:rPr>
              <a:t>Primate hands are all shaped to suit their environments. Just like the finches’ beaks.</a:t>
            </a:r>
          </a:p>
        </p:txBody>
      </p:sp>
      <p:pic>
        <p:nvPicPr>
          <p:cNvPr id="36" name="Picture 35" descr="A drawing of a bird&#10;&#10;Description generated with high confidence">
            <a:extLst>
              <a:ext uri="{FF2B5EF4-FFF2-40B4-BE49-F238E27FC236}">
                <a16:creationId xmlns:a16="http://schemas.microsoft.com/office/drawing/2014/main" id="{7503FA85-DE4C-4D91-A7B8-A16CF3E8432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058943" y="38233"/>
            <a:ext cx="1768047" cy="876168"/>
          </a:xfrm>
          <a:prstGeom prst="rect">
            <a:avLst/>
          </a:prstGeom>
        </p:spPr>
      </p:pic>
    </p:spTree>
    <p:extLst>
      <p:ext uri="{BB962C8B-B14F-4D97-AF65-F5344CB8AC3E}">
        <p14:creationId xmlns:p14="http://schemas.microsoft.com/office/powerpoint/2010/main" val="32304902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E7BFB4-11FC-4294-8EC7-DC1E42ADCF87}"/>
              </a:ext>
            </a:extLst>
          </p:cNvPr>
          <p:cNvSpPr>
            <a:spLocks noGrp="1"/>
          </p:cNvSpPr>
          <p:nvPr>
            <p:ph type="title"/>
          </p:nvPr>
        </p:nvSpPr>
        <p:spPr>
          <a:xfrm>
            <a:off x="188668" y="187216"/>
            <a:ext cx="3569415" cy="727185"/>
          </a:xfrm>
        </p:spPr>
        <p:txBody>
          <a:bodyPr>
            <a:normAutofit/>
          </a:bodyPr>
          <a:lstStyle/>
          <a:p>
            <a:r>
              <a:rPr lang="en-GB" sz="3600" dirty="0">
                <a:solidFill>
                  <a:srgbClr val="CC00CC"/>
                </a:solidFill>
              </a:rPr>
              <a:t>Primate Hands</a:t>
            </a:r>
          </a:p>
        </p:txBody>
      </p:sp>
      <p:pic>
        <p:nvPicPr>
          <p:cNvPr id="4" name="Content Placeholder 3">
            <a:extLst>
              <a:ext uri="{FF2B5EF4-FFF2-40B4-BE49-F238E27FC236}">
                <a16:creationId xmlns:a16="http://schemas.microsoft.com/office/drawing/2014/main" id="{E9F0674B-450F-4D33-A9C5-4BAAFD4E2256}"/>
              </a:ext>
            </a:extLst>
          </p:cNvPr>
          <p:cNvPicPr>
            <a:picLocks noGrp="1" noChangeAspect="1"/>
          </p:cNvPicPr>
          <p:nvPr>
            <p:ph idx="1"/>
          </p:nvPr>
        </p:nvPicPr>
        <p:blipFill rotWithShape="1">
          <a:blip r:embed="rId3" cstate="print">
            <a:extLst>
              <a:ext uri="{28A0092B-C50C-407E-A947-70E740481C1C}">
                <a14:useLocalDpi xmlns:a14="http://schemas.microsoft.com/office/drawing/2010/main"/>
              </a:ext>
            </a:extLst>
          </a:blip>
          <a:srcRect/>
          <a:stretch/>
        </p:blipFill>
        <p:spPr>
          <a:xfrm>
            <a:off x="5422877" y="143476"/>
            <a:ext cx="2642338" cy="1889272"/>
          </a:xfrm>
          <a:prstGeom prst="roundRect">
            <a:avLst/>
          </a:prstGeom>
        </p:spPr>
      </p:pic>
      <p:pic>
        <p:nvPicPr>
          <p:cNvPr id="6" name="Picture 5">
            <a:extLst>
              <a:ext uri="{FF2B5EF4-FFF2-40B4-BE49-F238E27FC236}">
                <a16:creationId xmlns:a16="http://schemas.microsoft.com/office/drawing/2014/main" id="{2A22BD0B-84AC-4948-BF9D-3A90C1C3625E}"/>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7674430" y="2110153"/>
            <a:ext cx="2042902" cy="2110573"/>
          </a:xfrm>
          <a:prstGeom prst="roundRect">
            <a:avLst/>
          </a:prstGeom>
        </p:spPr>
      </p:pic>
      <p:pic>
        <p:nvPicPr>
          <p:cNvPr id="7" name="Picture 6">
            <a:extLst>
              <a:ext uri="{FF2B5EF4-FFF2-40B4-BE49-F238E27FC236}">
                <a16:creationId xmlns:a16="http://schemas.microsoft.com/office/drawing/2014/main" id="{0120FCE4-D8D4-4381-AF2B-52F298FE8813}"/>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7673781" y="4428257"/>
            <a:ext cx="1586724" cy="2104993"/>
          </a:xfrm>
          <a:prstGeom prst="roundRect">
            <a:avLst/>
          </a:prstGeom>
        </p:spPr>
      </p:pic>
      <p:sp>
        <p:nvSpPr>
          <p:cNvPr id="8" name="TextBox 7">
            <a:extLst>
              <a:ext uri="{FF2B5EF4-FFF2-40B4-BE49-F238E27FC236}">
                <a16:creationId xmlns:a16="http://schemas.microsoft.com/office/drawing/2014/main" id="{7D303E86-DFB5-45CD-BBFC-B2216B70A7B2}"/>
              </a:ext>
            </a:extLst>
          </p:cNvPr>
          <p:cNvSpPr txBox="1"/>
          <p:nvPr/>
        </p:nvSpPr>
        <p:spPr>
          <a:xfrm>
            <a:off x="188668" y="756795"/>
            <a:ext cx="4764332" cy="1323439"/>
          </a:xfrm>
          <a:prstGeom prst="rect">
            <a:avLst/>
          </a:prstGeom>
          <a:noFill/>
        </p:spPr>
        <p:txBody>
          <a:bodyPr wrap="square" rtlCol="0">
            <a:spAutoFit/>
          </a:bodyPr>
          <a:lstStyle/>
          <a:p>
            <a:r>
              <a:rPr lang="en-GB" sz="2000" dirty="0">
                <a:solidFill>
                  <a:srgbClr val="002060"/>
                </a:solidFill>
              </a:rPr>
              <a:t>Draw round your hand. What </a:t>
            </a:r>
            <a:r>
              <a:rPr lang="en-GB" sz="2000" b="1" dirty="0">
                <a:solidFill>
                  <a:srgbClr val="002060"/>
                </a:solidFill>
              </a:rPr>
              <a:t>similarities</a:t>
            </a:r>
            <a:r>
              <a:rPr lang="en-GB" sz="2000" dirty="0">
                <a:solidFill>
                  <a:srgbClr val="002060"/>
                </a:solidFill>
              </a:rPr>
              <a:t> and </a:t>
            </a:r>
            <a:r>
              <a:rPr lang="en-GB" sz="2000" b="1" dirty="0">
                <a:solidFill>
                  <a:srgbClr val="002060"/>
                </a:solidFill>
              </a:rPr>
              <a:t>differences</a:t>
            </a:r>
            <a:r>
              <a:rPr lang="en-GB" sz="2000" dirty="0">
                <a:solidFill>
                  <a:srgbClr val="002060"/>
                </a:solidFill>
              </a:rPr>
              <a:t> do you see when you compare your hand with these other primate hands? </a:t>
            </a:r>
          </a:p>
        </p:txBody>
      </p:sp>
      <p:sp>
        <p:nvSpPr>
          <p:cNvPr id="9" name="Rectangle 8">
            <a:extLst>
              <a:ext uri="{FF2B5EF4-FFF2-40B4-BE49-F238E27FC236}">
                <a16:creationId xmlns:a16="http://schemas.microsoft.com/office/drawing/2014/main" id="{659EA9FC-49D2-48A3-98C5-C4B74F8FE6F0}"/>
              </a:ext>
            </a:extLst>
          </p:cNvPr>
          <p:cNvSpPr/>
          <p:nvPr/>
        </p:nvSpPr>
        <p:spPr>
          <a:xfrm>
            <a:off x="188668" y="2110154"/>
            <a:ext cx="4421275" cy="449818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noFill/>
            </a:endParaRPr>
          </a:p>
        </p:txBody>
      </p:sp>
      <p:sp>
        <p:nvSpPr>
          <p:cNvPr id="10" name="TextBox 9">
            <a:extLst>
              <a:ext uri="{FF2B5EF4-FFF2-40B4-BE49-F238E27FC236}">
                <a16:creationId xmlns:a16="http://schemas.microsoft.com/office/drawing/2014/main" id="{5417FBE5-8CE0-4563-82B2-30AB8D680D72}"/>
              </a:ext>
            </a:extLst>
          </p:cNvPr>
          <p:cNvSpPr txBox="1"/>
          <p:nvPr/>
        </p:nvSpPr>
        <p:spPr>
          <a:xfrm>
            <a:off x="411982" y="2169993"/>
            <a:ext cx="1105318" cy="369332"/>
          </a:xfrm>
          <a:prstGeom prst="rect">
            <a:avLst/>
          </a:prstGeom>
          <a:noFill/>
        </p:spPr>
        <p:txBody>
          <a:bodyPr wrap="square" rtlCol="0">
            <a:spAutoFit/>
          </a:bodyPr>
          <a:lstStyle/>
          <a:p>
            <a:r>
              <a:rPr lang="en-GB" dirty="0">
                <a:solidFill>
                  <a:srgbClr val="002060"/>
                </a:solidFill>
              </a:rPr>
              <a:t>My hand</a:t>
            </a:r>
          </a:p>
        </p:txBody>
      </p:sp>
      <p:pic>
        <p:nvPicPr>
          <p:cNvPr id="5" name="Picture 4" descr="A drawing of a bird&#10;&#10;Description generated with high confidence">
            <a:extLst>
              <a:ext uri="{FF2B5EF4-FFF2-40B4-BE49-F238E27FC236}">
                <a16:creationId xmlns:a16="http://schemas.microsoft.com/office/drawing/2014/main" id="{B8C374CC-B1F6-489B-806F-CBDAD5B353F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59580" y="38233"/>
            <a:ext cx="1467410" cy="727185"/>
          </a:xfrm>
          <a:prstGeom prst="rect">
            <a:avLst/>
          </a:prstGeom>
        </p:spPr>
      </p:pic>
      <p:sp>
        <p:nvSpPr>
          <p:cNvPr id="11" name="Rectangle 10">
            <a:extLst>
              <a:ext uri="{FF2B5EF4-FFF2-40B4-BE49-F238E27FC236}">
                <a16:creationId xmlns:a16="http://schemas.microsoft.com/office/drawing/2014/main" id="{18ACDE12-19C6-44A4-83CD-3BC57AF78D48}"/>
              </a:ext>
            </a:extLst>
          </p:cNvPr>
          <p:cNvSpPr/>
          <p:nvPr/>
        </p:nvSpPr>
        <p:spPr>
          <a:xfrm>
            <a:off x="4863402" y="2110153"/>
            <a:ext cx="2733152" cy="449818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TextBox 11">
            <a:extLst>
              <a:ext uri="{FF2B5EF4-FFF2-40B4-BE49-F238E27FC236}">
                <a16:creationId xmlns:a16="http://schemas.microsoft.com/office/drawing/2014/main" id="{21D936F6-171D-48A8-8120-C0CBD9FE2A32}"/>
              </a:ext>
            </a:extLst>
          </p:cNvPr>
          <p:cNvSpPr txBox="1"/>
          <p:nvPr/>
        </p:nvSpPr>
        <p:spPr>
          <a:xfrm>
            <a:off x="4953000" y="2169993"/>
            <a:ext cx="2121102" cy="369332"/>
          </a:xfrm>
          <a:prstGeom prst="rect">
            <a:avLst/>
          </a:prstGeom>
          <a:noFill/>
        </p:spPr>
        <p:txBody>
          <a:bodyPr wrap="square" rtlCol="0">
            <a:spAutoFit/>
          </a:bodyPr>
          <a:lstStyle/>
          <a:p>
            <a:r>
              <a:rPr lang="en-GB" dirty="0">
                <a:solidFill>
                  <a:srgbClr val="002060"/>
                </a:solidFill>
              </a:rPr>
              <a:t>What do I notice?</a:t>
            </a:r>
          </a:p>
        </p:txBody>
      </p:sp>
    </p:spTree>
    <p:extLst>
      <p:ext uri="{BB962C8B-B14F-4D97-AF65-F5344CB8AC3E}">
        <p14:creationId xmlns:p14="http://schemas.microsoft.com/office/powerpoint/2010/main" val="5089839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D87B81-64CB-4379-AAFB-8E95356CEA25}"/>
              </a:ext>
            </a:extLst>
          </p:cNvPr>
          <p:cNvSpPr>
            <a:spLocks noGrp="1"/>
          </p:cNvSpPr>
          <p:nvPr>
            <p:ph type="title"/>
          </p:nvPr>
        </p:nvSpPr>
        <p:spPr>
          <a:xfrm>
            <a:off x="207878" y="315966"/>
            <a:ext cx="5816478" cy="1325563"/>
          </a:xfrm>
        </p:spPr>
        <p:txBody>
          <a:bodyPr/>
          <a:lstStyle/>
          <a:p>
            <a:r>
              <a:rPr lang="en-GB" dirty="0">
                <a:solidFill>
                  <a:schemeClr val="accent2"/>
                </a:solidFill>
              </a:rPr>
              <a:t>Chimpanzees use tools</a:t>
            </a:r>
          </a:p>
        </p:txBody>
      </p:sp>
      <p:pic>
        <p:nvPicPr>
          <p:cNvPr id="5" name="Content Placeholder 4" descr="A monkey that is standing in the grass&#10;&#10;Description generated with very high confidence">
            <a:extLst>
              <a:ext uri="{FF2B5EF4-FFF2-40B4-BE49-F238E27FC236}">
                <a16:creationId xmlns:a16="http://schemas.microsoft.com/office/drawing/2014/main" id="{BB426A15-75BB-4C89-9629-3E9D2F23ED8B}"/>
              </a:ext>
            </a:extLst>
          </p:cNvPr>
          <p:cNvPicPr>
            <a:picLocks noGrp="1" noChangeAspect="1"/>
          </p:cNvPicPr>
          <p:nvPr>
            <p:ph idx="1"/>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207878" y="1870654"/>
            <a:ext cx="6289638" cy="4176713"/>
          </a:xfrm>
        </p:spPr>
      </p:pic>
      <p:sp>
        <p:nvSpPr>
          <p:cNvPr id="7" name="TextBox 6">
            <a:extLst>
              <a:ext uri="{FF2B5EF4-FFF2-40B4-BE49-F238E27FC236}">
                <a16:creationId xmlns:a16="http://schemas.microsoft.com/office/drawing/2014/main" id="{4951A15B-293A-4704-B949-0120375A73A1}"/>
              </a:ext>
            </a:extLst>
          </p:cNvPr>
          <p:cNvSpPr txBox="1"/>
          <p:nvPr/>
        </p:nvSpPr>
        <p:spPr>
          <a:xfrm>
            <a:off x="6625335" y="5401036"/>
            <a:ext cx="2947935" cy="646331"/>
          </a:xfrm>
          <a:prstGeom prst="rect">
            <a:avLst/>
          </a:prstGeom>
          <a:noFill/>
        </p:spPr>
        <p:txBody>
          <a:bodyPr wrap="square" rtlCol="0">
            <a:spAutoFit/>
          </a:bodyPr>
          <a:lstStyle/>
          <a:p>
            <a:r>
              <a:rPr lang="en-GB" u="sng">
                <a:hlinkClick r:id="rId5"/>
              </a:rPr>
              <a:t>https://www.youtube.com/watch?v=5Cp7_In7f88</a:t>
            </a:r>
            <a:endParaRPr lang="en-GB" u="sng" dirty="0"/>
          </a:p>
        </p:txBody>
      </p:sp>
      <p:pic>
        <p:nvPicPr>
          <p:cNvPr id="6" name="Picture 5" descr="A drawing of a bird&#10;&#10;Description generated with high confidence">
            <a:extLst>
              <a:ext uri="{FF2B5EF4-FFF2-40B4-BE49-F238E27FC236}">
                <a16:creationId xmlns:a16="http://schemas.microsoft.com/office/drawing/2014/main" id="{F1176A36-4C99-49A7-8884-42AB76D09FC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41491" y="38233"/>
            <a:ext cx="2085499" cy="1033483"/>
          </a:xfrm>
          <a:prstGeom prst="rect">
            <a:avLst/>
          </a:prstGeom>
        </p:spPr>
      </p:pic>
      <p:sp>
        <p:nvSpPr>
          <p:cNvPr id="3" name="TextBox 2">
            <a:extLst>
              <a:ext uri="{FF2B5EF4-FFF2-40B4-BE49-F238E27FC236}">
                <a16:creationId xmlns:a16="http://schemas.microsoft.com/office/drawing/2014/main" id="{A65A36F9-142C-4AF1-8692-4E75B344334E}"/>
              </a:ext>
            </a:extLst>
          </p:cNvPr>
          <p:cNvSpPr txBox="1"/>
          <p:nvPr/>
        </p:nvSpPr>
        <p:spPr>
          <a:xfrm>
            <a:off x="6713700" y="1897548"/>
            <a:ext cx="2947935" cy="2677656"/>
          </a:xfrm>
          <a:prstGeom prst="rect">
            <a:avLst/>
          </a:prstGeom>
          <a:noFill/>
        </p:spPr>
        <p:txBody>
          <a:bodyPr wrap="square" rtlCol="0">
            <a:spAutoFit/>
          </a:bodyPr>
          <a:lstStyle/>
          <a:p>
            <a:r>
              <a:rPr lang="en-GB" sz="2800" dirty="0">
                <a:solidFill>
                  <a:srgbClr val="CC00CC"/>
                </a:solidFill>
              </a:rPr>
              <a:t>Like the woodpecker finches - and like humans - some other primates use tools. </a:t>
            </a:r>
          </a:p>
        </p:txBody>
      </p:sp>
    </p:spTree>
    <p:extLst>
      <p:ext uri="{BB962C8B-B14F-4D97-AF65-F5344CB8AC3E}">
        <p14:creationId xmlns:p14="http://schemas.microsoft.com/office/powerpoint/2010/main" val="196663829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drawing of a bird&#10;&#10;Description generated with high confidence">
            <a:extLst>
              <a:ext uri="{FF2B5EF4-FFF2-40B4-BE49-F238E27FC236}">
                <a16:creationId xmlns:a16="http://schemas.microsoft.com/office/drawing/2014/main" id="{19688188-ED90-4E5D-B0F9-43BA81507D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41491" y="38233"/>
            <a:ext cx="2085499" cy="1033483"/>
          </a:xfrm>
          <a:prstGeom prst="rect">
            <a:avLst/>
          </a:prstGeom>
        </p:spPr>
      </p:pic>
      <p:sp>
        <p:nvSpPr>
          <p:cNvPr id="2" name="Title 1">
            <a:extLst>
              <a:ext uri="{FF2B5EF4-FFF2-40B4-BE49-F238E27FC236}">
                <a16:creationId xmlns:a16="http://schemas.microsoft.com/office/drawing/2014/main" id="{ED389E17-C7AB-4BE9-AA53-9AC757F294ED}"/>
              </a:ext>
            </a:extLst>
          </p:cNvPr>
          <p:cNvSpPr>
            <a:spLocks noGrp="1"/>
          </p:cNvSpPr>
          <p:nvPr>
            <p:ph type="title"/>
          </p:nvPr>
        </p:nvSpPr>
        <p:spPr>
          <a:xfrm>
            <a:off x="187036" y="272200"/>
            <a:ext cx="9081655" cy="1325563"/>
          </a:xfrm>
        </p:spPr>
        <p:txBody>
          <a:bodyPr>
            <a:normAutofit/>
          </a:bodyPr>
          <a:lstStyle/>
          <a:p>
            <a:r>
              <a:rPr lang="en-GB" dirty="0">
                <a:solidFill>
                  <a:srgbClr val="CC00CC"/>
                </a:solidFill>
              </a:rPr>
              <a:t>How sensitive are your primate hands?</a:t>
            </a:r>
          </a:p>
        </p:txBody>
      </p:sp>
      <p:pic>
        <p:nvPicPr>
          <p:cNvPr id="6" name="Content Placeholder 5" descr="A black bear lying on the grass&#10;&#10;Description generated with high confidence">
            <a:extLst>
              <a:ext uri="{FF2B5EF4-FFF2-40B4-BE49-F238E27FC236}">
                <a16:creationId xmlns:a16="http://schemas.microsoft.com/office/drawing/2014/main" id="{A3EDA0C8-8001-4FE9-9456-E078B3B6AE05}"/>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358724" y="1305683"/>
            <a:ext cx="3410188" cy="5111797"/>
          </a:xfrm>
        </p:spPr>
      </p:pic>
      <p:sp>
        <p:nvSpPr>
          <p:cNvPr id="11" name="TextBox 10">
            <a:extLst>
              <a:ext uri="{FF2B5EF4-FFF2-40B4-BE49-F238E27FC236}">
                <a16:creationId xmlns:a16="http://schemas.microsoft.com/office/drawing/2014/main" id="{71BF335C-766E-4796-95F0-78299136DD49}"/>
              </a:ext>
            </a:extLst>
          </p:cNvPr>
          <p:cNvSpPr txBox="1"/>
          <p:nvPr/>
        </p:nvSpPr>
        <p:spPr>
          <a:xfrm>
            <a:off x="4021282" y="1305683"/>
            <a:ext cx="5419097" cy="5016758"/>
          </a:xfrm>
          <a:prstGeom prst="rect">
            <a:avLst/>
          </a:prstGeom>
          <a:noFill/>
        </p:spPr>
        <p:txBody>
          <a:bodyPr wrap="square" rtlCol="0">
            <a:spAutoFit/>
          </a:bodyPr>
          <a:lstStyle/>
          <a:p>
            <a:pPr marL="457200" indent="-457200">
              <a:buFont typeface="Arial" panose="020B0604020202020204" pitchFamily="34" charset="0"/>
              <a:buChar char="•"/>
            </a:pPr>
            <a:r>
              <a:rPr lang="en-GB" sz="3200" dirty="0">
                <a:solidFill>
                  <a:srgbClr val="002060"/>
                </a:solidFill>
              </a:rPr>
              <a:t>Primate hands are important to the way they understand the world. </a:t>
            </a:r>
          </a:p>
          <a:p>
            <a:pPr marL="457200" indent="-457200">
              <a:buFont typeface="Arial" panose="020B0604020202020204" pitchFamily="34" charset="0"/>
              <a:buChar char="•"/>
            </a:pPr>
            <a:r>
              <a:rPr lang="en-GB" sz="3200" dirty="0">
                <a:solidFill>
                  <a:srgbClr val="002060"/>
                </a:solidFill>
              </a:rPr>
              <a:t>This is </a:t>
            </a:r>
            <a:r>
              <a:rPr lang="en-GB" sz="3200" dirty="0" err="1">
                <a:solidFill>
                  <a:srgbClr val="002060"/>
                </a:solidFill>
              </a:rPr>
              <a:t>Frek</a:t>
            </a:r>
            <a:r>
              <a:rPr lang="en-GB" sz="3200" dirty="0">
                <a:solidFill>
                  <a:srgbClr val="002060"/>
                </a:solidFill>
              </a:rPr>
              <a:t>, a male chimp at Edinburgh Zoo. </a:t>
            </a:r>
          </a:p>
          <a:p>
            <a:pPr marL="457200" indent="-457200">
              <a:buFont typeface="Arial" panose="020B0604020202020204" pitchFamily="34" charset="0"/>
              <a:buChar char="•"/>
            </a:pPr>
            <a:r>
              <a:rPr lang="en-GB" sz="3200" dirty="0">
                <a:solidFill>
                  <a:srgbClr val="002060"/>
                </a:solidFill>
              </a:rPr>
              <a:t>He is using his hands to check the food he has found.</a:t>
            </a:r>
          </a:p>
          <a:p>
            <a:pPr marL="457200" indent="-457200">
              <a:buFont typeface="Arial" panose="020B0604020202020204" pitchFamily="34" charset="0"/>
              <a:buChar char="•"/>
            </a:pPr>
            <a:endParaRPr lang="en-GB" sz="3200" dirty="0">
              <a:solidFill>
                <a:srgbClr val="002060"/>
              </a:solidFill>
            </a:endParaRPr>
          </a:p>
          <a:p>
            <a:pPr marL="457200" indent="-457200">
              <a:buFont typeface="Arial" panose="020B0604020202020204" pitchFamily="34" charset="0"/>
              <a:buChar char="•"/>
            </a:pPr>
            <a:r>
              <a:rPr lang="en-GB" sz="3200" dirty="0">
                <a:solidFill>
                  <a:srgbClr val="CC00CC"/>
                </a:solidFill>
              </a:rPr>
              <a:t>Can </a:t>
            </a:r>
            <a:r>
              <a:rPr lang="en-GB" sz="3200" b="1" dirty="0">
                <a:solidFill>
                  <a:srgbClr val="CC00CC"/>
                </a:solidFill>
              </a:rPr>
              <a:t>you</a:t>
            </a:r>
            <a:r>
              <a:rPr lang="en-GB" sz="3200" dirty="0">
                <a:solidFill>
                  <a:srgbClr val="CC00CC"/>
                </a:solidFill>
              </a:rPr>
              <a:t> tell what an object is just by feeling it? </a:t>
            </a:r>
          </a:p>
        </p:txBody>
      </p:sp>
    </p:spTree>
    <p:extLst>
      <p:ext uri="{BB962C8B-B14F-4D97-AF65-F5344CB8AC3E}">
        <p14:creationId xmlns:p14="http://schemas.microsoft.com/office/powerpoint/2010/main" val="11582387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A drawing of a bird&#10;&#10;Description generated with high confidence">
            <a:extLst>
              <a:ext uri="{FF2B5EF4-FFF2-40B4-BE49-F238E27FC236}">
                <a16:creationId xmlns:a16="http://schemas.microsoft.com/office/drawing/2014/main" id="{0064167B-28D7-4E87-A609-297F8DFBBA5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41491" y="38233"/>
            <a:ext cx="2085499" cy="1033483"/>
          </a:xfrm>
          <a:prstGeom prst="rect">
            <a:avLst/>
          </a:prstGeom>
        </p:spPr>
      </p:pic>
      <p:sp>
        <p:nvSpPr>
          <p:cNvPr id="2" name="Title 1">
            <a:extLst>
              <a:ext uri="{FF2B5EF4-FFF2-40B4-BE49-F238E27FC236}">
                <a16:creationId xmlns:a16="http://schemas.microsoft.com/office/drawing/2014/main" id="{60E0AB45-82E0-4E8A-B5F5-A570076A2ED9}"/>
              </a:ext>
            </a:extLst>
          </p:cNvPr>
          <p:cNvSpPr>
            <a:spLocks noGrp="1"/>
          </p:cNvSpPr>
          <p:nvPr>
            <p:ph type="title"/>
          </p:nvPr>
        </p:nvSpPr>
        <p:spPr>
          <a:xfrm>
            <a:off x="240315" y="122756"/>
            <a:ext cx="8543925" cy="1325563"/>
          </a:xfrm>
        </p:spPr>
        <p:txBody>
          <a:bodyPr/>
          <a:lstStyle/>
          <a:p>
            <a:r>
              <a:rPr lang="en-GB" dirty="0">
                <a:solidFill>
                  <a:srgbClr val="CC00CC"/>
                </a:solidFill>
              </a:rPr>
              <a:t>Brain Similarities and Differences</a:t>
            </a:r>
          </a:p>
        </p:txBody>
      </p:sp>
      <p:pic>
        <p:nvPicPr>
          <p:cNvPr id="8" name="Picture 7">
            <a:extLst>
              <a:ext uri="{FF2B5EF4-FFF2-40B4-BE49-F238E27FC236}">
                <a16:creationId xmlns:a16="http://schemas.microsoft.com/office/drawing/2014/main" id="{E158F953-5F85-4BCF-B407-EF263011B098}"/>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179972" y="1071716"/>
            <a:ext cx="5617928" cy="5208504"/>
          </a:xfrm>
          <a:prstGeom prst="rect">
            <a:avLst/>
          </a:prstGeom>
        </p:spPr>
      </p:pic>
      <p:sp>
        <p:nvSpPr>
          <p:cNvPr id="13" name="TextBox 12">
            <a:extLst>
              <a:ext uri="{FF2B5EF4-FFF2-40B4-BE49-F238E27FC236}">
                <a16:creationId xmlns:a16="http://schemas.microsoft.com/office/drawing/2014/main" id="{58E0A3B5-E423-4568-9C2C-419AD6AA5551}"/>
              </a:ext>
            </a:extLst>
          </p:cNvPr>
          <p:cNvSpPr txBox="1"/>
          <p:nvPr/>
        </p:nvSpPr>
        <p:spPr>
          <a:xfrm>
            <a:off x="5696499" y="1398610"/>
            <a:ext cx="4029529" cy="4832092"/>
          </a:xfrm>
          <a:prstGeom prst="rect">
            <a:avLst/>
          </a:prstGeom>
          <a:noFill/>
        </p:spPr>
        <p:txBody>
          <a:bodyPr wrap="square" rtlCol="0">
            <a:spAutoFit/>
          </a:bodyPr>
          <a:lstStyle/>
          <a:p>
            <a:pPr marL="285750" indent="-285750">
              <a:buFont typeface="Arial" panose="020B0604020202020204" pitchFamily="34" charset="0"/>
              <a:buChar char="•"/>
            </a:pPr>
            <a:r>
              <a:rPr lang="en-GB" sz="2800" dirty="0">
                <a:solidFill>
                  <a:srgbClr val="002060"/>
                </a:solidFill>
              </a:rPr>
              <a:t>We saw that primate hands have evolved in response to their different environments.</a:t>
            </a:r>
          </a:p>
          <a:p>
            <a:pPr marL="285750" indent="-285750">
              <a:buFont typeface="Arial" panose="020B0604020202020204" pitchFamily="34" charset="0"/>
              <a:buChar char="•"/>
            </a:pPr>
            <a:r>
              <a:rPr lang="en-GB" sz="2800" dirty="0">
                <a:solidFill>
                  <a:srgbClr val="002060"/>
                </a:solidFill>
              </a:rPr>
              <a:t>Primate brains have also evolved in response to their environments. </a:t>
            </a:r>
          </a:p>
          <a:p>
            <a:pPr marL="285750" indent="-285750">
              <a:buFont typeface="Arial" panose="020B0604020202020204" pitchFamily="34" charset="0"/>
              <a:buChar char="•"/>
            </a:pPr>
            <a:r>
              <a:rPr lang="en-GB" sz="2800" dirty="0">
                <a:solidFill>
                  <a:srgbClr val="002060"/>
                </a:solidFill>
              </a:rPr>
              <a:t>What similarities and differences do you notice about these primate brains? </a:t>
            </a:r>
            <a:endParaRPr lang="en-GB" dirty="0"/>
          </a:p>
        </p:txBody>
      </p:sp>
    </p:spTree>
    <p:extLst>
      <p:ext uri="{BB962C8B-B14F-4D97-AF65-F5344CB8AC3E}">
        <p14:creationId xmlns:p14="http://schemas.microsoft.com/office/powerpoint/2010/main" val="24518512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cat, animal, cabinet, standing&#10;&#10;Description generated with very high confidence">
            <a:extLst>
              <a:ext uri="{FF2B5EF4-FFF2-40B4-BE49-F238E27FC236}">
                <a16:creationId xmlns:a16="http://schemas.microsoft.com/office/drawing/2014/main" id="{81882F27-A712-45D5-8666-5D39F081238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25574" y="1231178"/>
            <a:ext cx="3500611" cy="5252162"/>
          </a:xfrm>
          <a:prstGeom prst="rect">
            <a:avLst/>
          </a:prstGeom>
        </p:spPr>
      </p:pic>
      <p:sp>
        <p:nvSpPr>
          <p:cNvPr id="2" name="Title 1">
            <a:extLst>
              <a:ext uri="{FF2B5EF4-FFF2-40B4-BE49-F238E27FC236}">
                <a16:creationId xmlns:a16="http://schemas.microsoft.com/office/drawing/2014/main" id="{AF8B2F84-937A-4EB2-96C0-3E2855BF6511}"/>
              </a:ext>
            </a:extLst>
          </p:cNvPr>
          <p:cNvSpPr>
            <a:spLocks noGrp="1"/>
          </p:cNvSpPr>
          <p:nvPr>
            <p:ph type="title"/>
          </p:nvPr>
        </p:nvSpPr>
        <p:spPr>
          <a:xfrm>
            <a:off x="240315" y="234498"/>
            <a:ext cx="8543925" cy="1325563"/>
          </a:xfrm>
        </p:spPr>
        <p:txBody>
          <a:bodyPr/>
          <a:lstStyle/>
          <a:p>
            <a:r>
              <a:rPr lang="en-GB" dirty="0">
                <a:solidFill>
                  <a:srgbClr val="CC00CC"/>
                </a:solidFill>
              </a:rPr>
              <a:t>What about other minds? </a:t>
            </a:r>
          </a:p>
        </p:txBody>
      </p:sp>
      <p:sp>
        <p:nvSpPr>
          <p:cNvPr id="3" name="Content Placeholder 2">
            <a:extLst>
              <a:ext uri="{FF2B5EF4-FFF2-40B4-BE49-F238E27FC236}">
                <a16:creationId xmlns:a16="http://schemas.microsoft.com/office/drawing/2014/main" id="{AE0D7933-88C1-4B02-B081-B795E19D2671}"/>
              </a:ext>
            </a:extLst>
          </p:cNvPr>
          <p:cNvSpPr>
            <a:spLocks noGrp="1"/>
          </p:cNvSpPr>
          <p:nvPr>
            <p:ph idx="1"/>
          </p:nvPr>
        </p:nvSpPr>
        <p:spPr>
          <a:xfrm>
            <a:off x="681039" y="1825625"/>
            <a:ext cx="4271962" cy="4351338"/>
          </a:xfrm>
        </p:spPr>
        <p:txBody>
          <a:bodyPr>
            <a:normAutofit lnSpcReduction="10000"/>
          </a:bodyPr>
          <a:lstStyle/>
          <a:p>
            <a:r>
              <a:rPr lang="en-GB" sz="3600" dirty="0">
                <a:solidFill>
                  <a:srgbClr val="002060"/>
                </a:solidFill>
              </a:rPr>
              <a:t>How can we find out about other animals’ minds?</a:t>
            </a:r>
          </a:p>
          <a:p>
            <a:pPr marL="0" indent="0">
              <a:buNone/>
            </a:pPr>
            <a:endParaRPr lang="en-GB" sz="3600" dirty="0">
              <a:solidFill>
                <a:srgbClr val="002060"/>
              </a:solidFill>
            </a:endParaRPr>
          </a:p>
          <a:p>
            <a:r>
              <a:rPr lang="en-GB" sz="3600" dirty="0">
                <a:solidFill>
                  <a:srgbClr val="002060"/>
                </a:solidFill>
              </a:rPr>
              <a:t>How can we find out about babies’ minds when they cannot tell us what they think? </a:t>
            </a:r>
          </a:p>
        </p:txBody>
      </p:sp>
      <p:pic>
        <p:nvPicPr>
          <p:cNvPr id="6" name="Picture 5" descr="A drawing of a bird&#10;&#10;Description generated with high confidence">
            <a:extLst>
              <a:ext uri="{FF2B5EF4-FFF2-40B4-BE49-F238E27FC236}">
                <a16:creationId xmlns:a16="http://schemas.microsoft.com/office/drawing/2014/main" id="{5D6B0309-9E2B-4D78-92BF-444EF5B0AB2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20501" y="64913"/>
            <a:ext cx="2085499" cy="1033483"/>
          </a:xfrm>
          <a:prstGeom prst="rect">
            <a:avLst/>
          </a:prstGeom>
        </p:spPr>
      </p:pic>
      <p:sp>
        <p:nvSpPr>
          <p:cNvPr id="7" name="TextBox 6">
            <a:extLst>
              <a:ext uri="{FF2B5EF4-FFF2-40B4-BE49-F238E27FC236}">
                <a16:creationId xmlns:a16="http://schemas.microsoft.com/office/drawing/2014/main" id="{25ACB372-57CC-42C4-956D-92B66E580A64}"/>
              </a:ext>
            </a:extLst>
          </p:cNvPr>
          <p:cNvSpPr txBox="1"/>
          <p:nvPr/>
        </p:nvSpPr>
        <p:spPr>
          <a:xfrm>
            <a:off x="6444474" y="1231178"/>
            <a:ext cx="2662813" cy="461665"/>
          </a:xfrm>
          <a:prstGeom prst="rect">
            <a:avLst/>
          </a:prstGeom>
          <a:noFill/>
        </p:spPr>
        <p:txBody>
          <a:bodyPr wrap="square" rtlCol="0">
            <a:spAutoFit/>
          </a:bodyPr>
          <a:lstStyle/>
          <a:p>
            <a:r>
              <a:rPr lang="en-GB" sz="2400" dirty="0">
                <a:solidFill>
                  <a:srgbClr val="002060"/>
                </a:solidFill>
              </a:rPr>
              <a:t>Capuchin Monkey </a:t>
            </a:r>
          </a:p>
        </p:txBody>
      </p:sp>
    </p:spTree>
    <p:extLst>
      <p:ext uri="{BB962C8B-B14F-4D97-AF65-F5344CB8AC3E}">
        <p14:creationId xmlns:p14="http://schemas.microsoft.com/office/powerpoint/2010/main" val="35956818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574A3-D9F8-47C6-B5F4-FD38BA48D440}"/>
              </a:ext>
            </a:extLst>
          </p:cNvPr>
          <p:cNvSpPr>
            <a:spLocks noGrp="1"/>
          </p:cNvSpPr>
          <p:nvPr>
            <p:ph type="title"/>
          </p:nvPr>
        </p:nvSpPr>
        <p:spPr>
          <a:xfrm>
            <a:off x="681037" y="345030"/>
            <a:ext cx="8543925" cy="1325563"/>
          </a:xfrm>
        </p:spPr>
        <p:txBody>
          <a:bodyPr/>
          <a:lstStyle/>
          <a:p>
            <a:r>
              <a:rPr lang="en-GB" b="1" dirty="0">
                <a:solidFill>
                  <a:schemeClr val="accent2"/>
                </a:solidFill>
              </a:rPr>
              <a:t>Human babies and Capuchin Monkeys</a:t>
            </a:r>
          </a:p>
        </p:txBody>
      </p:sp>
      <p:sp>
        <p:nvSpPr>
          <p:cNvPr id="3" name="Content Placeholder 2">
            <a:extLst>
              <a:ext uri="{FF2B5EF4-FFF2-40B4-BE49-F238E27FC236}">
                <a16:creationId xmlns:a16="http://schemas.microsoft.com/office/drawing/2014/main" id="{90E3F337-D94F-4FCB-A5F6-C86755080678}"/>
              </a:ext>
            </a:extLst>
          </p:cNvPr>
          <p:cNvSpPr>
            <a:spLocks noGrp="1"/>
          </p:cNvSpPr>
          <p:nvPr>
            <p:ph idx="1"/>
          </p:nvPr>
        </p:nvSpPr>
        <p:spPr>
          <a:xfrm>
            <a:off x="7460672" y="4860338"/>
            <a:ext cx="2168951" cy="1325563"/>
          </a:xfrm>
        </p:spPr>
        <p:txBody>
          <a:bodyPr>
            <a:normAutofit fontScale="62500" lnSpcReduction="20000"/>
          </a:bodyPr>
          <a:lstStyle/>
          <a:p>
            <a:pPr marL="0" indent="0">
              <a:buNone/>
            </a:pPr>
            <a:r>
              <a:rPr lang="en-GB" dirty="0">
                <a:hlinkClick r:id="rId3"/>
              </a:rPr>
              <a:t>https://www.dropbox.com/sh/ae2l6f4wb6vusbr/AAC0Y4FYJNNc0zBi-efsc45la?dl=0&amp;preview=Capuchin.mp4</a:t>
            </a:r>
            <a:endParaRPr lang="en-GB" dirty="0"/>
          </a:p>
          <a:p>
            <a:endParaRPr lang="en-GB" dirty="0"/>
          </a:p>
        </p:txBody>
      </p:sp>
      <p:sp>
        <p:nvSpPr>
          <p:cNvPr id="10" name="TextBox 9">
            <a:extLst>
              <a:ext uri="{FF2B5EF4-FFF2-40B4-BE49-F238E27FC236}">
                <a16:creationId xmlns:a16="http://schemas.microsoft.com/office/drawing/2014/main" id="{FD02DC55-51B6-46E5-81D5-FB10B7AAFE4D}"/>
              </a:ext>
            </a:extLst>
          </p:cNvPr>
          <p:cNvSpPr txBox="1"/>
          <p:nvPr/>
        </p:nvSpPr>
        <p:spPr>
          <a:xfrm>
            <a:off x="411725" y="2224514"/>
            <a:ext cx="4406619" cy="2062103"/>
          </a:xfrm>
          <a:prstGeom prst="rect">
            <a:avLst/>
          </a:prstGeom>
          <a:noFill/>
        </p:spPr>
        <p:txBody>
          <a:bodyPr wrap="square" rtlCol="0">
            <a:spAutoFit/>
          </a:bodyPr>
          <a:lstStyle/>
          <a:p>
            <a:pPr algn="ctr"/>
            <a:r>
              <a:rPr lang="en-GB" sz="3200" dirty="0">
                <a:solidFill>
                  <a:srgbClr val="002060"/>
                </a:solidFill>
              </a:rPr>
              <a:t>Do human babies and Capuchin monkeys think about objects in a similar way? </a:t>
            </a:r>
          </a:p>
        </p:txBody>
      </p:sp>
      <p:pic>
        <p:nvPicPr>
          <p:cNvPr id="11" name="Picture 10" descr="A close up of a baby&#10;&#10;Description generated with high confidence">
            <a:extLst>
              <a:ext uri="{FF2B5EF4-FFF2-40B4-BE49-F238E27FC236}">
                <a16:creationId xmlns:a16="http://schemas.microsoft.com/office/drawing/2014/main" id="{8AB034D2-6D03-4E1C-8289-3D62A57E45C9}"/>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0" y="4633486"/>
            <a:ext cx="7460672" cy="1960746"/>
          </a:xfrm>
          <a:prstGeom prst="rect">
            <a:avLst/>
          </a:prstGeom>
        </p:spPr>
      </p:pic>
      <p:pic>
        <p:nvPicPr>
          <p:cNvPr id="8" name="Picture 7" descr="A close up of a Capuchin monkey&#10;&#10;Description generated with very high confidence">
            <a:extLst>
              <a:ext uri="{FF2B5EF4-FFF2-40B4-BE49-F238E27FC236}">
                <a16:creationId xmlns:a16="http://schemas.microsoft.com/office/drawing/2014/main" id="{C7B29987-0993-4A21-B425-85E5B51DA3EF}"/>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5087657" y="1153229"/>
            <a:ext cx="4723987" cy="3137022"/>
          </a:xfrm>
          <a:prstGeom prst="rect">
            <a:avLst/>
          </a:prstGeom>
        </p:spPr>
      </p:pic>
      <p:pic>
        <p:nvPicPr>
          <p:cNvPr id="7" name="Picture 6" descr="A drawing of a bird&#10;&#10;Description generated with high confidence">
            <a:extLst>
              <a:ext uri="{FF2B5EF4-FFF2-40B4-BE49-F238E27FC236}">
                <a16:creationId xmlns:a16="http://schemas.microsoft.com/office/drawing/2014/main" id="{F100DD0B-8427-4341-B046-1F7CFB1ADCE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7820501" y="64913"/>
            <a:ext cx="2085499" cy="1033483"/>
          </a:xfrm>
          <a:prstGeom prst="rect">
            <a:avLst/>
          </a:prstGeom>
        </p:spPr>
      </p:pic>
    </p:spTree>
    <p:extLst>
      <p:ext uri="{BB962C8B-B14F-4D97-AF65-F5344CB8AC3E}">
        <p14:creationId xmlns:p14="http://schemas.microsoft.com/office/powerpoint/2010/main" val="1074666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F830C0-D500-4988-89BA-9CA5AFC8217F}"/>
              </a:ext>
            </a:extLst>
          </p:cNvPr>
          <p:cNvSpPr>
            <a:spLocks noGrp="1"/>
          </p:cNvSpPr>
          <p:nvPr>
            <p:ph type="title"/>
          </p:nvPr>
        </p:nvSpPr>
        <p:spPr>
          <a:xfrm>
            <a:off x="681039" y="365127"/>
            <a:ext cx="6363998" cy="1325563"/>
          </a:xfrm>
        </p:spPr>
        <p:txBody>
          <a:bodyPr/>
          <a:lstStyle/>
          <a:p>
            <a:r>
              <a:rPr lang="en-GB" b="1" dirty="0">
                <a:solidFill>
                  <a:schemeClr val="accent2"/>
                </a:solidFill>
              </a:rPr>
              <a:t>Human babies and Capuchin Monkeys</a:t>
            </a:r>
            <a:endParaRPr lang="en-GB" dirty="0"/>
          </a:p>
        </p:txBody>
      </p:sp>
      <p:pic>
        <p:nvPicPr>
          <p:cNvPr id="6" name="Content Placeholder 5" descr="A screenshot of a cell phone&#10;&#10;Description automatically generated">
            <a:extLst>
              <a:ext uri="{FF2B5EF4-FFF2-40B4-BE49-F238E27FC236}">
                <a16:creationId xmlns:a16="http://schemas.microsoft.com/office/drawing/2014/main" id="{5B85DB99-4C78-44CB-8FCF-0E59D414F0CC}"/>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21110" y="1678587"/>
            <a:ext cx="3271571" cy="4581503"/>
          </a:xfrm>
        </p:spPr>
      </p:pic>
      <p:pic>
        <p:nvPicPr>
          <p:cNvPr id="4" name="Picture 3" descr="A drawing of a bird&#10;&#10;Description generated with high confidence">
            <a:extLst>
              <a:ext uri="{FF2B5EF4-FFF2-40B4-BE49-F238E27FC236}">
                <a16:creationId xmlns:a16="http://schemas.microsoft.com/office/drawing/2014/main" id="{A251BF14-11C2-431E-8DE5-94CFF3DE0D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820501" y="64913"/>
            <a:ext cx="2085499" cy="1033483"/>
          </a:xfrm>
          <a:prstGeom prst="rect">
            <a:avLst/>
          </a:prstGeom>
        </p:spPr>
      </p:pic>
      <p:pic>
        <p:nvPicPr>
          <p:cNvPr id="7" name="Picture 6" descr="A close up of a Capuchin monkey&#10;&#10;Description generated with very high confidence">
            <a:extLst>
              <a:ext uri="{FF2B5EF4-FFF2-40B4-BE49-F238E27FC236}">
                <a16:creationId xmlns:a16="http://schemas.microsoft.com/office/drawing/2014/main" id="{DB5E8CD2-B7FD-4CB9-98F1-58DB1D647049}"/>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5089912" y="1378740"/>
            <a:ext cx="3910250" cy="2596650"/>
          </a:xfrm>
          <a:prstGeom prst="rect">
            <a:avLst/>
          </a:prstGeom>
        </p:spPr>
      </p:pic>
      <p:pic>
        <p:nvPicPr>
          <p:cNvPr id="8" name="Picture 7" descr="A close up of a baby&#10;&#10;Description generated with high confidence">
            <a:extLst>
              <a:ext uri="{FF2B5EF4-FFF2-40B4-BE49-F238E27FC236}">
                <a16:creationId xmlns:a16="http://schemas.microsoft.com/office/drawing/2014/main" id="{4CE33205-8A69-470E-870B-CBC356E9D0E2}"/>
              </a:ext>
            </a:extLst>
          </p:cNvPr>
          <p:cNvPicPr>
            <a:picLocks noChangeAspect="1"/>
          </p:cNvPicPr>
          <p:nvPr/>
        </p:nvPicPr>
        <p:blipFill>
          <a:blip r:embed="rId7">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a:off x="3960831" y="4453419"/>
            <a:ext cx="5678467" cy="1492363"/>
          </a:xfrm>
          <a:prstGeom prst="rect">
            <a:avLst/>
          </a:prstGeom>
        </p:spPr>
      </p:pic>
    </p:spTree>
    <p:extLst>
      <p:ext uri="{BB962C8B-B14F-4D97-AF65-F5344CB8AC3E}">
        <p14:creationId xmlns:p14="http://schemas.microsoft.com/office/powerpoint/2010/main" val="2735898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pic>
        <p:nvPicPr>
          <p:cNvPr id="151" name="Google Shape;151;p29"/>
          <p:cNvPicPr preferRelativeResize="0"/>
          <p:nvPr/>
        </p:nvPicPr>
        <p:blipFill rotWithShape="1">
          <a:blip r:embed="rId3">
            <a:alphaModFix/>
          </a:blip>
          <a:srcRect/>
          <a:stretch/>
        </p:blipFill>
        <p:spPr>
          <a:xfrm>
            <a:off x="4973774" y="2588202"/>
            <a:ext cx="668094" cy="498459"/>
          </a:xfrm>
          <a:prstGeom prst="rect">
            <a:avLst/>
          </a:prstGeom>
          <a:noFill/>
          <a:ln>
            <a:noFill/>
          </a:ln>
        </p:spPr>
      </p:pic>
      <p:sp>
        <p:nvSpPr>
          <p:cNvPr id="152" name="Google Shape;152;p29"/>
          <p:cNvSpPr txBox="1">
            <a:spLocks noGrp="1"/>
          </p:cNvSpPr>
          <p:nvPr>
            <p:ph type="title"/>
          </p:nvPr>
        </p:nvSpPr>
        <p:spPr>
          <a:xfrm>
            <a:off x="95660" y="106514"/>
            <a:ext cx="8543925" cy="605150"/>
          </a:xfrm>
          <a:prstGeom prst="rect">
            <a:avLst/>
          </a:prstGeom>
          <a:noFill/>
          <a:ln>
            <a:noFill/>
          </a:ln>
        </p:spPr>
        <p:txBody>
          <a:bodyPr spcFirstLastPara="1" vert="horz" wrap="square" lIns="74290" tIns="37131" rIns="74290" bIns="37131" rtlCol="0" anchor="ctr" anchorCtr="0">
            <a:noAutofit/>
          </a:bodyPr>
          <a:lstStyle/>
          <a:p>
            <a:pPr algn="ctr">
              <a:spcBef>
                <a:spcPts val="0"/>
              </a:spcBef>
              <a:buClr>
                <a:schemeClr val="dk1"/>
              </a:buClr>
              <a:buSzPts val="2700"/>
            </a:pPr>
            <a:r>
              <a:rPr lang="en" sz="2925" dirty="0">
                <a:solidFill>
                  <a:schemeClr val="dk1"/>
                </a:solidFill>
                <a:latin typeface="Calibri"/>
                <a:ea typeface="Calibri"/>
                <a:cs typeface="Calibri"/>
                <a:sym typeface="Calibri"/>
              </a:rPr>
              <a:t>The Scientific Method</a:t>
            </a:r>
            <a:r>
              <a:rPr lang="en" sz="2925" dirty="0"/>
              <a:t>: Capuchin Thought</a:t>
            </a:r>
            <a:endParaRPr dirty="0"/>
          </a:p>
        </p:txBody>
      </p:sp>
      <p:sp>
        <p:nvSpPr>
          <p:cNvPr id="153" name="Google Shape;153;p29"/>
          <p:cNvSpPr/>
          <p:nvPr/>
        </p:nvSpPr>
        <p:spPr>
          <a:xfrm>
            <a:off x="221064" y="834023"/>
            <a:ext cx="1309861" cy="972081"/>
          </a:xfrm>
          <a:prstGeom prst="homePlate">
            <a:avLst>
              <a:gd name="adj" fmla="val 37167"/>
            </a:avLst>
          </a:prstGeom>
          <a:solidFill>
            <a:schemeClr val="dk1"/>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sz="2000" dirty="0">
                <a:solidFill>
                  <a:schemeClr val="lt1"/>
                </a:solidFill>
                <a:latin typeface="Calibri"/>
                <a:ea typeface="Calibri"/>
                <a:cs typeface="Calibri"/>
                <a:sym typeface="Calibri"/>
              </a:rPr>
              <a:t>Question</a:t>
            </a:r>
            <a:endParaRPr sz="2000" dirty="0"/>
          </a:p>
        </p:txBody>
      </p:sp>
      <p:sp>
        <p:nvSpPr>
          <p:cNvPr id="154" name="Google Shape;154;p29"/>
          <p:cNvSpPr/>
          <p:nvPr/>
        </p:nvSpPr>
        <p:spPr>
          <a:xfrm>
            <a:off x="1530925" y="851973"/>
            <a:ext cx="2019620" cy="986733"/>
          </a:xfrm>
          <a:prstGeom prst="chevron">
            <a:avLst>
              <a:gd name="adj" fmla="val 36842"/>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dirty="0">
                <a:solidFill>
                  <a:schemeClr val="lt1"/>
                </a:solidFill>
                <a:latin typeface="Calibri"/>
                <a:ea typeface="Calibri"/>
                <a:cs typeface="Calibri"/>
                <a:sym typeface="Calibri"/>
              </a:rPr>
              <a:t>Hypothesis</a:t>
            </a:r>
            <a:endParaRPr dirty="0"/>
          </a:p>
        </p:txBody>
      </p:sp>
      <p:sp>
        <p:nvSpPr>
          <p:cNvPr id="155" name="Google Shape;155;p29"/>
          <p:cNvSpPr/>
          <p:nvPr/>
        </p:nvSpPr>
        <p:spPr>
          <a:xfrm>
            <a:off x="3512417" y="842884"/>
            <a:ext cx="2108893" cy="995822"/>
          </a:xfrm>
          <a:prstGeom prst="chevron">
            <a:avLst>
              <a:gd name="adj" fmla="val 36842"/>
            </a:avLst>
          </a:prstGeom>
          <a:solidFill>
            <a:srgbClr val="92D050"/>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sz="2000" dirty="0">
                <a:solidFill>
                  <a:schemeClr val="lt1"/>
                </a:solidFill>
                <a:latin typeface="Calibri"/>
                <a:ea typeface="Calibri"/>
                <a:cs typeface="Calibri"/>
                <a:sym typeface="Calibri"/>
              </a:rPr>
              <a:t>Experiment</a:t>
            </a:r>
            <a:endParaRPr sz="2000" dirty="0"/>
          </a:p>
        </p:txBody>
      </p:sp>
      <p:sp>
        <p:nvSpPr>
          <p:cNvPr id="156" name="Google Shape;156;p29"/>
          <p:cNvSpPr/>
          <p:nvPr/>
        </p:nvSpPr>
        <p:spPr>
          <a:xfrm>
            <a:off x="221064" y="2578048"/>
            <a:ext cx="1730155" cy="3169610"/>
          </a:xfrm>
          <a:prstGeom prst="homePlate">
            <a:avLst>
              <a:gd name="adj" fmla="val 19641"/>
            </a:avLst>
          </a:prstGeom>
          <a:solidFill>
            <a:schemeClr val="dk1"/>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r>
              <a:rPr lang="en" dirty="0">
                <a:solidFill>
                  <a:schemeClr val="lt1"/>
                </a:solidFill>
                <a:latin typeface="Calibri"/>
                <a:ea typeface="Calibri"/>
                <a:cs typeface="Calibri"/>
                <a:sym typeface="Calibri"/>
              </a:rPr>
              <a:t>How do monkeys think about objects?  Do they know that there are different kinds of object?</a:t>
            </a:r>
            <a:endParaRPr dirty="0"/>
          </a:p>
        </p:txBody>
      </p:sp>
      <p:sp>
        <p:nvSpPr>
          <p:cNvPr id="157" name="Google Shape;157;p29"/>
          <p:cNvSpPr/>
          <p:nvPr/>
        </p:nvSpPr>
        <p:spPr>
          <a:xfrm>
            <a:off x="1748686" y="2588203"/>
            <a:ext cx="1786160" cy="3169610"/>
          </a:xfrm>
          <a:prstGeom prst="chevron">
            <a:avLst>
              <a:gd name="adj" fmla="val 24714"/>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sz="1200" dirty="0">
                <a:solidFill>
                  <a:schemeClr val="lt1"/>
                </a:solidFill>
                <a:latin typeface="Calibri"/>
                <a:ea typeface="Calibri"/>
                <a:cs typeface="Calibri"/>
                <a:sym typeface="Calibri"/>
              </a:rPr>
              <a:t>Monkeys do think about kinds of object.  They understand that one kind of food does not transform into another kind.</a:t>
            </a:r>
            <a:endParaRPr sz="1200" dirty="0"/>
          </a:p>
        </p:txBody>
      </p:sp>
      <p:sp>
        <p:nvSpPr>
          <p:cNvPr id="158" name="Google Shape;158;p29"/>
          <p:cNvSpPr/>
          <p:nvPr/>
        </p:nvSpPr>
        <p:spPr>
          <a:xfrm>
            <a:off x="3621985" y="3296449"/>
            <a:ext cx="773030" cy="664512"/>
          </a:xfrm>
          <a:prstGeom prst="cube">
            <a:avLst>
              <a:gd name="adj" fmla="val 25000"/>
            </a:avLst>
          </a:prstGeom>
          <a:solidFill>
            <a:srgbClr val="92D050"/>
          </a:solidFill>
          <a:ln w="12700" cap="flat" cmpd="sng">
            <a:solidFill>
              <a:schemeClr val="dk1"/>
            </a:solidFill>
            <a:prstDash val="solid"/>
            <a:miter lim="800000"/>
            <a:headEnd type="none" w="sm" len="sm"/>
            <a:tailEnd type="none" w="sm" len="sm"/>
          </a:ln>
        </p:spPr>
        <p:txBody>
          <a:bodyPr spcFirstLastPara="1" wrap="square" lIns="74290" tIns="37131" rIns="74290" bIns="37131" anchor="ctr" anchorCtr="0">
            <a:noAutofit/>
          </a:bodyPr>
          <a:lstStyle/>
          <a:p>
            <a:pPr algn="ctr"/>
            <a:endParaRPr sz="975">
              <a:solidFill>
                <a:schemeClr val="lt1"/>
              </a:solidFill>
              <a:latin typeface="Calibri"/>
              <a:ea typeface="Calibri"/>
              <a:cs typeface="Calibri"/>
              <a:sym typeface="Calibri"/>
            </a:endParaRPr>
          </a:p>
        </p:txBody>
      </p:sp>
      <p:sp>
        <p:nvSpPr>
          <p:cNvPr id="159" name="Google Shape;159;p29"/>
          <p:cNvSpPr/>
          <p:nvPr/>
        </p:nvSpPr>
        <p:spPr>
          <a:xfrm>
            <a:off x="3634286" y="3184322"/>
            <a:ext cx="166075" cy="104650"/>
          </a:xfrm>
          <a:prstGeom prst="parallelogram">
            <a:avLst>
              <a:gd name="adj" fmla="val 25000"/>
            </a:avLst>
          </a:prstGeom>
          <a:solidFill>
            <a:schemeClr val="lt1"/>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endParaRPr sz="975">
              <a:solidFill>
                <a:schemeClr val="lt1"/>
              </a:solidFill>
              <a:latin typeface="Calibri"/>
              <a:ea typeface="Calibri"/>
              <a:cs typeface="Calibri"/>
              <a:sym typeface="Calibri"/>
            </a:endParaRPr>
          </a:p>
        </p:txBody>
      </p:sp>
      <p:sp>
        <p:nvSpPr>
          <p:cNvPr id="160" name="Google Shape;160;p29"/>
          <p:cNvSpPr/>
          <p:nvPr/>
        </p:nvSpPr>
        <p:spPr>
          <a:xfrm>
            <a:off x="3606404" y="4018065"/>
            <a:ext cx="126425" cy="72800"/>
          </a:xfrm>
          <a:prstGeom prst="rect">
            <a:avLst/>
          </a:prstGeom>
          <a:solidFill>
            <a:schemeClr val="lt1"/>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endParaRPr sz="975">
              <a:solidFill>
                <a:schemeClr val="lt1"/>
              </a:solidFill>
              <a:latin typeface="Calibri"/>
              <a:ea typeface="Calibri"/>
              <a:cs typeface="Calibri"/>
              <a:sym typeface="Calibri"/>
            </a:endParaRPr>
          </a:p>
        </p:txBody>
      </p:sp>
      <p:cxnSp>
        <p:nvCxnSpPr>
          <p:cNvPr id="161" name="Google Shape;161;p29"/>
          <p:cNvCxnSpPr/>
          <p:nvPr/>
        </p:nvCxnSpPr>
        <p:spPr>
          <a:xfrm>
            <a:off x="3707594" y="3004111"/>
            <a:ext cx="0" cy="165100"/>
          </a:xfrm>
          <a:prstGeom prst="straightConnector1">
            <a:avLst/>
          </a:prstGeom>
          <a:noFill/>
          <a:ln w="19050" cap="flat" cmpd="sng">
            <a:solidFill>
              <a:schemeClr val="dk1"/>
            </a:solidFill>
            <a:prstDash val="solid"/>
            <a:miter lim="800000"/>
            <a:headEnd type="none" w="sm" len="sm"/>
            <a:tailEnd type="triangle" w="med" len="med"/>
          </a:ln>
        </p:spPr>
      </p:cxnSp>
      <p:cxnSp>
        <p:nvCxnSpPr>
          <p:cNvPr id="162" name="Google Shape;162;p29"/>
          <p:cNvCxnSpPr/>
          <p:nvPr/>
        </p:nvCxnSpPr>
        <p:spPr>
          <a:xfrm>
            <a:off x="3657840" y="4180134"/>
            <a:ext cx="0" cy="165100"/>
          </a:xfrm>
          <a:prstGeom prst="straightConnector1">
            <a:avLst/>
          </a:prstGeom>
          <a:noFill/>
          <a:ln w="19050" cap="flat" cmpd="sng">
            <a:solidFill>
              <a:schemeClr val="dk1"/>
            </a:solidFill>
            <a:prstDash val="solid"/>
            <a:miter lim="800000"/>
            <a:headEnd type="none" w="sm" len="sm"/>
            <a:tailEnd type="triangle" w="med" len="med"/>
          </a:ln>
        </p:spPr>
      </p:cxnSp>
      <p:sp>
        <p:nvSpPr>
          <p:cNvPr id="163" name="Google Shape;163;p29"/>
          <p:cNvSpPr/>
          <p:nvPr/>
        </p:nvSpPr>
        <p:spPr>
          <a:xfrm>
            <a:off x="4774580" y="3283491"/>
            <a:ext cx="773029" cy="664512"/>
          </a:xfrm>
          <a:prstGeom prst="cube">
            <a:avLst>
              <a:gd name="adj" fmla="val 25000"/>
            </a:avLst>
          </a:prstGeom>
          <a:solidFill>
            <a:srgbClr val="92D050"/>
          </a:solidFill>
          <a:ln w="12700" cap="flat" cmpd="sng">
            <a:solidFill>
              <a:schemeClr val="dk1"/>
            </a:solidFill>
            <a:prstDash val="solid"/>
            <a:miter lim="800000"/>
            <a:headEnd type="none" w="sm" len="sm"/>
            <a:tailEnd type="none" w="sm" len="sm"/>
          </a:ln>
        </p:spPr>
        <p:txBody>
          <a:bodyPr spcFirstLastPara="1" wrap="square" lIns="74290" tIns="37131" rIns="74290" bIns="37131" anchor="ctr" anchorCtr="0">
            <a:noAutofit/>
          </a:bodyPr>
          <a:lstStyle/>
          <a:p>
            <a:pPr algn="ctr"/>
            <a:endParaRPr sz="975">
              <a:solidFill>
                <a:schemeClr val="lt1"/>
              </a:solidFill>
              <a:latin typeface="Calibri"/>
              <a:ea typeface="Calibri"/>
              <a:cs typeface="Calibri"/>
              <a:sym typeface="Calibri"/>
            </a:endParaRPr>
          </a:p>
        </p:txBody>
      </p:sp>
      <p:sp>
        <p:nvSpPr>
          <p:cNvPr id="164" name="Google Shape;164;p29"/>
          <p:cNvSpPr/>
          <p:nvPr/>
        </p:nvSpPr>
        <p:spPr>
          <a:xfrm>
            <a:off x="4756620" y="3184214"/>
            <a:ext cx="166075" cy="104650"/>
          </a:xfrm>
          <a:prstGeom prst="parallelogram">
            <a:avLst>
              <a:gd name="adj" fmla="val 25000"/>
            </a:avLst>
          </a:prstGeom>
          <a:solidFill>
            <a:schemeClr val="lt1"/>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endParaRPr sz="975">
              <a:solidFill>
                <a:schemeClr val="lt1"/>
              </a:solidFill>
              <a:latin typeface="Calibri"/>
              <a:ea typeface="Calibri"/>
              <a:cs typeface="Calibri"/>
              <a:sym typeface="Calibri"/>
            </a:endParaRPr>
          </a:p>
        </p:txBody>
      </p:sp>
      <p:sp>
        <p:nvSpPr>
          <p:cNvPr id="165" name="Google Shape;165;p29"/>
          <p:cNvSpPr/>
          <p:nvPr/>
        </p:nvSpPr>
        <p:spPr>
          <a:xfrm>
            <a:off x="4783019" y="4036346"/>
            <a:ext cx="126425" cy="72800"/>
          </a:xfrm>
          <a:prstGeom prst="rect">
            <a:avLst/>
          </a:prstGeom>
          <a:solidFill>
            <a:schemeClr val="lt1"/>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endParaRPr sz="975">
              <a:solidFill>
                <a:schemeClr val="lt1"/>
              </a:solidFill>
              <a:latin typeface="Calibri"/>
              <a:ea typeface="Calibri"/>
              <a:cs typeface="Calibri"/>
              <a:sym typeface="Calibri"/>
            </a:endParaRPr>
          </a:p>
        </p:txBody>
      </p:sp>
      <p:cxnSp>
        <p:nvCxnSpPr>
          <p:cNvPr id="166" name="Google Shape;166;p29"/>
          <p:cNvCxnSpPr>
            <a:cxnSpLocks/>
          </p:cNvCxnSpPr>
          <p:nvPr/>
        </p:nvCxnSpPr>
        <p:spPr>
          <a:xfrm>
            <a:off x="4850783" y="2993752"/>
            <a:ext cx="0" cy="165100"/>
          </a:xfrm>
          <a:prstGeom prst="straightConnector1">
            <a:avLst/>
          </a:prstGeom>
          <a:noFill/>
          <a:ln w="19050" cap="flat" cmpd="sng">
            <a:solidFill>
              <a:schemeClr val="dk1"/>
            </a:solidFill>
            <a:prstDash val="solid"/>
            <a:miter lim="800000"/>
            <a:headEnd type="none" w="sm" len="sm"/>
            <a:tailEnd type="triangle" w="med" len="med"/>
          </a:ln>
        </p:spPr>
      </p:cxnSp>
      <p:cxnSp>
        <p:nvCxnSpPr>
          <p:cNvPr id="167" name="Google Shape;167;p29"/>
          <p:cNvCxnSpPr/>
          <p:nvPr/>
        </p:nvCxnSpPr>
        <p:spPr>
          <a:xfrm>
            <a:off x="4846231" y="4161035"/>
            <a:ext cx="0" cy="165100"/>
          </a:xfrm>
          <a:prstGeom prst="straightConnector1">
            <a:avLst/>
          </a:prstGeom>
          <a:noFill/>
          <a:ln w="19050" cap="flat" cmpd="sng">
            <a:solidFill>
              <a:schemeClr val="dk1"/>
            </a:solidFill>
            <a:prstDash val="solid"/>
            <a:miter lim="800000"/>
            <a:headEnd type="none" w="sm" len="sm"/>
            <a:tailEnd type="triangle" w="med" len="med"/>
          </a:ln>
        </p:spPr>
      </p:cxnSp>
      <p:pic>
        <p:nvPicPr>
          <p:cNvPr id="168" name="Google Shape;168;p29"/>
          <p:cNvPicPr preferRelativeResize="0"/>
          <p:nvPr/>
        </p:nvPicPr>
        <p:blipFill rotWithShape="1">
          <a:blip r:embed="rId4">
            <a:alphaModFix/>
          </a:blip>
          <a:srcRect/>
          <a:stretch/>
        </p:blipFill>
        <p:spPr>
          <a:xfrm>
            <a:off x="3790875" y="2629911"/>
            <a:ext cx="594673" cy="510548"/>
          </a:xfrm>
          <a:prstGeom prst="rect">
            <a:avLst/>
          </a:prstGeom>
          <a:noFill/>
          <a:ln>
            <a:noFill/>
          </a:ln>
        </p:spPr>
      </p:pic>
      <p:pic>
        <p:nvPicPr>
          <p:cNvPr id="169" name="Google Shape;169;p29"/>
          <p:cNvPicPr preferRelativeResize="0"/>
          <p:nvPr/>
        </p:nvPicPr>
        <p:blipFill rotWithShape="1">
          <a:blip r:embed="rId4">
            <a:alphaModFix/>
          </a:blip>
          <a:srcRect/>
          <a:stretch/>
        </p:blipFill>
        <p:spPr>
          <a:xfrm>
            <a:off x="4861466" y="4165578"/>
            <a:ext cx="616445" cy="474667"/>
          </a:xfrm>
          <a:prstGeom prst="rect">
            <a:avLst/>
          </a:prstGeom>
          <a:noFill/>
          <a:ln>
            <a:noFill/>
          </a:ln>
        </p:spPr>
      </p:pic>
      <p:pic>
        <p:nvPicPr>
          <p:cNvPr id="170" name="Google Shape;170;p29"/>
          <p:cNvPicPr preferRelativeResize="0"/>
          <p:nvPr/>
        </p:nvPicPr>
        <p:blipFill rotWithShape="1">
          <a:blip r:embed="rId4">
            <a:alphaModFix/>
          </a:blip>
          <a:srcRect/>
          <a:stretch/>
        </p:blipFill>
        <p:spPr>
          <a:xfrm>
            <a:off x="3743209" y="4107615"/>
            <a:ext cx="617620" cy="508832"/>
          </a:xfrm>
          <a:prstGeom prst="rect">
            <a:avLst/>
          </a:prstGeom>
          <a:noFill/>
          <a:ln>
            <a:noFill/>
          </a:ln>
        </p:spPr>
      </p:pic>
      <p:sp>
        <p:nvSpPr>
          <p:cNvPr id="171" name="Google Shape;171;p29"/>
          <p:cNvSpPr/>
          <p:nvPr/>
        </p:nvSpPr>
        <p:spPr>
          <a:xfrm>
            <a:off x="3453082" y="4806599"/>
            <a:ext cx="1052897" cy="958098"/>
          </a:xfrm>
          <a:prstGeom prst="roundRect">
            <a:avLst>
              <a:gd name="adj" fmla="val 16667"/>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sz="1400" i="1" dirty="0">
                <a:solidFill>
                  <a:schemeClr val="lt1"/>
                </a:solidFill>
                <a:latin typeface="Calibri"/>
                <a:ea typeface="Calibri"/>
                <a:cs typeface="Calibri"/>
                <a:sym typeface="Calibri"/>
              </a:rPr>
              <a:t>Same</a:t>
            </a:r>
            <a:r>
              <a:rPr lang="en" sz="1400" dirty="0">
                <a:solidFill>
                  <a:schemeClr val="lt1"/>
                </a:solidFill>
                <a:latin typeface="Calibri"/>
                <a:ea typeface="Calibri"/>
                <a:cs typeface="Calibri"/>
                <a:sym typeface="Calibri"/>
              </a:rPr>
              <a:t> condition</a:t>
            </a:r>
            <a:endParaRPr sz="1400" dirty="0"/>
          </a:p>
        </p:txBody>
      </p:sp>
      <p:sp>
        <p:nvSpPr>
          <p:cNvPr id="172" name="Google Shape;172;p29"/>
          <p:cNvSpPr/>
          <p:nvPr/>
        </p:nvSpPr>
        <p:spPr>
          <a:xfrm>
            <a:off x="4696417" y="4817972"/>
            <a:ext cx="985111" cy="946725"/>
          </a:xfrm>
          <a:prstGeom prst="roundRect">
            <a:avLst>
              <a:gd name="adj" fmla="val 16667"/>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sz="1400" i="1" dirty="0">
                <a:solidFill>
                  <a:schemeClr val="lt1"/>
                </a:solidFill>
                <a:latin typeface="Calibri"/>
                <a:ea typeface="Calibri"/>
                <a:cs typeface="Calibri"/>
                <a:sym typeface="Calibri"/>
              </a:rPr>
              <a:t>Different</a:t>
            </a:r>
            <a:r>
              <a:rPr lang="en" sz="1400" dirty="0">
                <a:solidFill>
                  <a:schemeClr val="lt1"/>
                </a:solidFill>
                <a:latin typeface="Calibri"/>
                <a:ea typeface="Calibri"/>
                <a:cs typeface="Calibri"/>
                <a:sym typeface="Calibri"/>
              </a:rPr>
              <a:t> condition</a:t>
            </a:r>
            <a:endParaRPr sz="1400" dirty="0"/>
          </a:p>
        </p:txBody>
      </p:sp>
      <p:pic>
        <p:nvPicPr>
          <p:cNvPr id="173" name="Google Shape;173;p29"/>
          <p:cNvPicPr preferRelativeResize="0"/>
          <p:nvPr/>
        </p:nvPicPr>
        <p:blipFill rotWithShape="1">
          <a:blip r:embed="rId5">
            <a:alphaModFix/>
          </a:blip>
          <a:srcRect/>
          <a:stretch/>
        </p:blipFill>
        <p:spPr>
          <a:xfrm>
            <a:off x="5681528" y="2682911"/>
            <a:ext cx="1799996" cy="2416596"/>
          </a:xfrm>
          <a:prstGeom prst="rect">
            <a:avLst/>
          </a:prstGeom>
          <a:noFill/>
          <a:ln>
            <a:noFill/>
          </a:ln>
        </p:spPr>
      </p:pic>
      <p:sp>
        <p:nvSpPr>
          <p:cNvPr id="174" name="Google Shape;174;p29"/>
          <p:cNvSpPr/>
          <p:nvPr/>
        </p:nvSpPr>
        <p:spPr>
          <a:xfrm>
            <a:off x="5709198" y="888958"/>
            <a:ext cx="1730155" cy="941837"/>
          </a:xfrm>
          <a:prstGeom prst="chevron">
            <a:avLst>
              <a:gd name="adj" fmla="val 36842"/>
            </a:avLst>
          </a:prstGeom>
          <a:solidFill>
            <a:schemeClr val="accent3"/>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sz="2000" dirty="0">
                <a:solidFill>
                  <a:schemeClr val="lt1"/>
                </a:solidFill>
                <a:latin typeface="Calibri"/>
                <a:ea typeface="Calibri"/>
                <a:cs typeface="Calibri"/>
                <a:sym typeface="Calibri"/>
              </a:rPr>
              <a:t>Results</a:t>
            </a:r>
            <a:endParaRPr sz="2000" dirty="0"/>
          </a:p>
        </p:txBody>
      </p:sp>
      <p:sp>
        <p:nvSpPr>
          <p:cNvPr id="175" name="Google Shape;175;p29"/>
          <p:cNvSpPr/>
          <p:nvPr/>
        </p:nvSpPr>
        <p:spPr>
          <a:xfrm>
            <a:off x="7481525" y="859381"/>
            <a:ext cx="2139190" cy="995822"/>
          </a:xfrm>
          <a:prstGeom prst="chevron">
            <a:avLst>
              <a:gd name="adj" fmla="val 36842"/>
            </a:avLst>
          </a:prstGeom>
          <a:solidFill>
            <a:srgbClr val="FF0000"/>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sz="1517" dirty="0">
                <a:solidFill>
                  <a:schemeClr val="lt1"/>
                </a:solidFill>
                <a:latin typeface="Calibri"/>
                <a:ea typeface="Calibri"/>
                <a:cs typeface="Calibri"/>
                <a:sym typeface="Calibri"/>
              </a:rPr>
              <a:t>Interpretation</a:t>
            </a:r>
            <a:endParaRPr sz="1192" dirty="0"/>
          </a:p>
        </p:txBody>
      </p:sp>
      <p:sp>
        <p:nvSpPr>
          <p:cNvPr id="176" name="Google Shape;176;p29"/>
          <p:cNvSpPr/>
          <p:nvPr/>
        </p:nvSpPr>
        <p:spPr>
          <a:xfrm>
            <a:off x="7521184" y="2588202"/>
            <a:ext cx="2203411" cy="3146378"/>
          </a:xfrm>
          <a:prstGeom prst="chevron">
            <a:avLst>
              <a:gd name="adj" fmla="val 14262"/>
            </a:avLst>
          </a:prstGeom>
          <a:solidFill>
            <a:srgbClr val="FF0000"/>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dirty="0">
                <a:solidFill>
                  <a:schemeClr val="lt1"/>
                </a:solidFill>
                <a:latin typeface="Calibri"/>
                <a:ea typeface="Calibri"/>
                <a:cs typeface="Calibri"/>
                <a:sym typeface="Calibri"/>
              </a:rPr>
              <a:t>Hypothesis supported!</a:t>
            </a:r>
            <a:endParaRPr sz="1400" dirty="0"/>
          </a:p>
          <a:p>
            <a:pPr algn="ctr"/>
            <a:endParaRPr dirty="0">
              <a:solidFill>
                <a:schemeClr val="lt1"/>
              </a:solidFill>
              <a:latin typeface="Calibri"/>
              <a:ea typeface="Calibri"/>
              <a:cs typeface="Calibri"/>
              <a:sym typeface="Calibri"/>
            </a:endParaRPr>
          </a:p>
          <a:p>
            <a:pPr algn="ctr"/>
            <a:r>
              <a:rPr lang="en" dirty="0">
                <a:solidFill>
                  <a:schemeClr val="lt1"/>
                </a:solidFill>
                <a:latin typeface="Calibri"/>
                <a:ea typeface="Calibri"/>
                <a:cs typeface="Calibri"/>
                <a:sym typeface="Calibri"/>
              </a:rPr>
              <a:t>Monkeys did keep track of what kind of food they saw.</a:t>
            </a:r>
            <a:endParaRPr sz="1400" dirty="0"/>
          </a:p>
        </p:txBody>
      </p:sp>
      <p:sp>
        <p:nvSpPr>
          <p:cNvPr id="177" name="Google Shape;177;p29"/>
          <p:cNvSpPr txBox="1"/>
          <p:nvPr/>
        </p:nvSpPr>
        <p:spPr>
          <a:xfrm>
            <a:off x="849535" y="5804761"/>
            <a:ext cx="8023861" cy="946725"/>
          </a:xfrm>
          <a:prstGeom prst="rect">
            <a:avLst/>
          </a:prstGeom>
          <a:noFill/>
          <a:ln>
            <a:noFill/>
          </a:ln>
        </p:spPr>
        <p:txBody>
          <a:bodyPr spcFirstLastPara="1" wrap="square" lIns="99044" tIns="99044" rIns="99044" bIns="99044" anchor="ctr" anchorCtr="0">
            <a:noAutofit/>
          </a:bodyPr>
          <a:lstStyle/>
          <a:p>
            <a:pPr algn="ctr"/>
            <a:r>
              <a:rPr lang="en" sz="2400" dirty="0">
                <a:solidFill>
                  <a:srgbClr val="002060"/>
                </a:solidFill>
              </a:rPr>
              <a:t>Prediction: Monkeys will search </a:t>
            </a:r>
            <a:r>
              <a:rPr lang="en" sz="2400" b="1" dirty="0">
                <a:solidFill>
                  <a:srgbClr val="002060"/>
                </a:solidFill>
              </a:rPr>
              <a:t>more</a:t>
            </a:r>
            <a:r>
              <a:rPr lang="en" sz="2400" dirty="0">
                <a:solidFill>
                  <a:srgbClr val="002060"/>
                </a:solidFill>
              </a:rPr>
              <a:t> on trials which have the </a:t>
            </a:r>
            <a:r>
              <a:rPr lang="en" sz="2400" i="1" dirty="0">
                <a:solidFill>
                  <a:srgbClr val="002060"/>
                </a:solidFill>
              </a:rPr>
              <a:t>different condition.</a:t>
            </a:r>
            <a:endParaRPr sz="2400" dirty="0">
              <a:solidFill>
                <a:srgbClr val="002060"/>
              </a:solidFill>
            </a:endParaRPr>
          </a:p>
        </p:txBody>
      </p:sp>
      <p:sp>
        <p:nvSpPr>
          <p:cNvPr id="178" name="Google Shape;178;p29"/>
          <p:cNvSpPr/>
          <p:nvPr/>
        </p:nvSpPr>
        <p:spPr>
          <a:xfrm>
            <a:off x="6194161" y="3818374"/>
            <a:ext cx="363743" cy="342661"/>
          </a:xfrm>
          <a:prstGeom prst="rect">
            <a:avLst/>
          </a:prstGeom>
          <a:solidFill>
            <a:srgbClr val="0000FF"/>
          </a:solidFill>
          <a:ln w="9525" cap="flat" cmpd="sng">
            <a:solidFill>
              <a:schemeClr val="dk2"/>
            </a:solidFill>
            <a:prstDash val="solid"/>
            <a:round/>
            <a:headEnd type="none" w="sm" len="sm"/>
            <a:tailEnd type="none" w="sm" len="sm"/>
          </a:ln>
        </p:spPr>
        <p:txBody>
          <a:bodyPr spcFirstLastPara="1" wrap="square" lIns="99044" tIns="99044" rIns="99044" bIns="99044" anchor="ctr" anchorCtr="0">
            <a:noAutofit/>
          </a:bodyPr>
          <a:lstStyle/>
          <a:p>
            <a:endParaRPr sz="1950"/>
          </a:p>
        </p:txBody>
      </p:sp>
      <p:sp>
        <p:nvSpPr>
          <p:cNvPr id="179" name="Google Shape;179;p29"/>
          <p:cNvSpPr/>
          <p:nvPr/>
        </p:nvSpPr>
        <p:spPr>
          <a:xfrm>
            <a:off x="6764248" y="3517264"/>
            <a:ext cx="431012" cy="655197"/>
          </a:xfrm>
          <a:prstGeom prst="rect">
            <a:avLst/>
          </a:prstGeom>
          <a:solidFill>
            <a:srgbClr val="FF9900"/>
          </a:solidFill>
          <a:ln w="9525" cap="flat" cmpd="sng">
            <a:solidFill>
              <a:schemeClr val="dk2"/>
            </a:solidFill>
            <a:prstDash val="solid"/>
            <a:round/>
            <a:headEnd type="none" w="sm" len="sm"/>
            <a:tailEnd type="none" w="sm" len="sm"/>
          </a:ln>
        </p:spPr>
        <p:txBody>
          <a:bodyPr spcFirstLastPara="1" wrap="square" lIns="99044" tIns="99044" rIns="99044" bIns="99044" anchor="ctr" anchorCtr="0">
            <a:noAutofit/>
          </a:bodyPr>
          <a:lstStyle/>
          <a:p>
            <a:endParaRPr sz="1950"/>
          </a:p>
        </p:txBody>
      </p:sp>
      <p:pic>
        <p:nvPicPr>
          <p:cNvPr id="32" name="Picture 31" descr="A drawing of a bird&#10;&#10;Description generated with high confidence">
            <a:extLst>
              <a:ext uri="{FF2B5EF4-FFF2-40B4-BE49-F238E27FC236}">
                <a16:creationId xmlns:a16="http://schemas.microsoft.com/office/drawing/2014/main" id="{6A460488-900A-4A16-8F7C-5A03DEF34F5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20035" y="64914"/>
            <a:ext cx="1585965" cy="78593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1"/>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6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6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70"/>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7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7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7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7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2" name="Google Shape;152;p29"/>
          <p:cNvSpPr txBox="1">
            <a:spLocks noGrp="1"/>
          </p:cNvSpPr>
          <p:nvPr>
            <p:ph type="title"/>
          </p:nvPr>
        </p:nvSpPr>
        <p:spPr>
          <a:xfrm>
            <a:off x="95660" y="106514"/>
            <a:ext cx="8543925" cy="605150"/>
          </a:xfrm>
          <a:prstGeom prst="rect">
            <a:avLst/>
          </a:prstGeom>
          <a:noFill/>
          <a:ln>
            <a:noFill/>
          </a:ln>
        </p:spPr>
        <p:txBody>
          <a:bodyPr spcFirstLastPara="1" vert="horz" wrap="square" lIns="74290" tIns="37131" rIns="74290" bIns="37131" rtlCol="0" anchor="ctr" anchorCtr="0">
            <a:noAutofit/>
          </a:bodyPr>
          <a:lstStyle/>
          <a:p>
            <a:pPr algn="ctr">
              <a:spcBef>
                <a:spcPts val="0"/>
              </a:spcBef>
              <a:buClr>
                <a:schemeClr val="dk1"/>
              </a:buClr>
              <a:buSzPts val="2700"/>
            </a:pPr>
            <a:r>
              <a:rPr lang="en" sz="2925" dirty="0">
                <a:solidFill>
                  <a:schemeClr val="dk1"/>
                </a:solidFill>
                <a:latin typeface="Calibri"/>
                <a:ea typeface="Calibri"/>
                <a:cs typeface="Calibri"/>
                <a:sym typeface="Calibri"/>
              </a:rPr>
              <a:t>The Scientific Method</a:t>
            </a:r>
            <a:r>
              <a:rPr lang="en" sz="2925" dirty="0"/>
              <a:t>: </a:t>
            </a:r>
            <a:r>
              <a:rPr lang="en" sz="2925" b="1" dirty="0"/>
              <a:t>Babies’ Thought</a:t>
            </a:r>
            <a:endParaRPr b="1" dirty="0"/>
          </a:p>
        </p:txBody>
      </p:sp>
      <p:sp>
        <p:nvSpPr>
          <p:cNvPr id="153" name="Google Shape;153;p29"/>
          <p:cNvSpPr/>
          <p:nvPr/>
        </p:nvSpPr>
        <p:spPr>
          <a:xfrm>
            <a:off x="221064" y="834023"/>
            <a:ext cx="1309861" cy="972081"/>
          </a:xfrm>
          <a:prstGeom prst="homePlate">
            <a:avLst>
              <a:gd name="adj" fmla="val 37167"/>
            </a:avLst>
          </a:prstGeom>
          <a:solidFill>
            <a:schemeClr val="dk1"/>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sz="2000" dirty="0">
                <a:solidFill>
                  <a:schemeClr val="lt1"/>
                </a:solidFill>
                <a:latin typeface="Calibri"/>
                <a:ea typeface="Calibri"/>
                <a:cs typeface="Calibri"/>
                <a:sym typeface="Calibri"/>
              </a:rPr>
              <a:t>Question</a:t>
            </a:r>
            <a:endParaRPr sz="2000" dirty="0"/>
          </a:p>
        </p:txBody>
      </p:sp>
      <p:sp>
        <p:nvSpPr>
          <p:cNvPr id="154" name="Google Shape;154;p29"/>
          <p:cNvSpPr/>
          <p:nvPr/>
        </p:nvSpPr>
        <p:spPr>
          <a:xfrm>
            <a:off x="1530925" y="851973"/>
            <a:ext cx="2019620" cy="986733"/>
          </a:xfrm>
          <a:prstGeom prst="chevron">
            <a:avLst>
              <a:gd name="adj" fmla="val 36842"/>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dirty="0">
                <a:solidFill>
                  <a:schemeClr val="lt1"/>
                </a:solidFill>
                <a:latin typeface="Calibri"/>
                <a:ea typeface="Calibri"/>
                <a:cs typeface="Calibri"/>
                <a:sym typeface="Calibri"/>
              </a:rPr>
              <a:t>Hypothesis</a:t>
            </a:r>
            <a:endParaRPr dirty="0"/>
          </a:p>
        </p:txBody>
      </p:sp>
      <p:sp>
        <p:nvSpPr>
          <p:cNvPr id="155" name="Google Shape;155;p29"/>
          <p:cNvSpPr/>
          <p:nvPr/>
        </p:nvSpPr>
        <p:spPr>
          <a:xfrm>
            <a:off x="3512417" y="842884"/>
            <a:ext cx="2108893" cy="995822"/>
          </a:xfrm>
          <a:prstGeom prst="chevron">
            <a:avLst>
              <a:gd name="adj" fmla="val 36842"/>
            </a:avLst>
          </a:prstGeom>
          <a:solidFill>
            <a:srgbClr val="92D050"/>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sz="2000" dirty="0">
                <a:solidFill>
                  <a:schemeClr val="lt1"/>
                </a:solidFill>
                <a:latin typeface="Calibri"/>
                <a:ea typeface="Calibri"/>
                <a:cs typeface="Calibri"/>
                <a:sym typeface="Calibri"/>
              </a:rPr>
              <a:t>Experiment</a:t>
            </a:r>
            <a:endParaRPr sz="2000" dirty="0"/>
          </a:p>
        </p:txBody>
      </p:sp>
      <p:sp>
        <p:nvSpPr>
          <p:cNvPr id="156" name="Google Shape;156;p29"/>
          <p:cNvSpPr/>
          <p:nvPr/>
        </p:nvSpPr>
        <p:spPr>
          <a:xfrm>
            <a:off x="221064" y="2578048"/>
            <a:ext cx="1730155" cy="3169610"/>
          </a:xfrm>
          <a:prstGeom prst="homePlate">
            <a:avLst>
              <a:gd name="adj" fmla="val 19641"/>
            </a:avLst>
          </a:prstGeom>
          <a:solidFill>
            <a:schemeClr val="dk1"/>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r>
              <a:rPr lang="en" dirty="0">
                <a:solidFill>
                  <a:schemeClr val="lt1"/>
                </a:solidFill>
                <a:latin typeface="Calibri"/>
                <a:ea typeface="Calibri"/>
                <a:cs typeface="Calibri"/>
                <a:sym typeface="Calibri"/>
              </a:rPr>
              <a:t>How do babies think about objects?  Do they know that there are different kinds of object?</a:t>
            </a:r>
            <a:endParaRPr dirty="0"/>
          </a:p>
        </p:txBody>
      </p:sp>
      <p:sp>
        <p:nvSpPr>
          <p:cNvPr id="157" name="Google Shape;157;p29"/>
          <p:cNvSpPr/>
          <p:nvPr/>
        </p:nvSpPr>
        <p:spPr>
          <a:xfrm>
            <a:off x="1748686" y="2588203"/>
            <a:ext cx="1786160" cy="3169610"/>
          </a:xfrm>
          <a:prstGeom prst="chevron">
            <a:avLst>
              <a:gd name="adj" fmla="val 24714"/>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sz="1200" dirty="0">
                <a:solidFill>
                  <a:schemeClr val="lt1"/>
                </a:solidFill>
                <a:latin typeface="Calibri"/>
                <a:ea typeface="Calibri"/>
                <a:cs typeface="Calibri"/>
                <a:sym typeface="Calibri"/>
              </a:rPr>
              <a:t>Babies do think about kinds of object. </a:t>
            </a:r>
            <a:r>
              <a:rPr lang="en-GB" sz="1200" dirty="0">
                <a:solidFill>
                  <a:schemeClr val="lt1"/>
                </a:solidFill>
                <a:ea typeface="Calibri"/>
                <a:cs typeface="Calibri"/>
                <a:sym typeface="Calibri"/>
              </a:rPr>
              <a:t>They understand that there should be two kinds of object behind the screen</a:t>
            </a:r>
            <a:endParaRPr sz="1200" dirty="0"/>
          </a:p>
        </p:txBody>
      </p:sp>
      <p:cxnSp>
        <p:nvCxnSpPr>
          <p:cNvPr id="166" name="Google Shape;166;p29"/>
          <p:cNvCxnSpPr>
            <a:cxnSpLocks/>
          </p:cNvCxnSpPr>
          <p:nvPr/>
        </p:nvCxnSpPr>
        <p:spPr>
          <a:xfrm>
            <a:off x="4585312" y="3190397"/>
            <a:ext cx="0" cy="165100"/>
          </a:xfrm>
          <a:prstGeom prst="straightConnector1">
            <a:avLst/>
          </a:prstGeom>
          <a:noFill/>
          <a:ln w="19050" cap="flat" cmpd="sng">
            <a:solidFill>
              <a:schemeClr val="dk1"/>
            </a:solidFill>
            <a:prstDash val="solid"/>
            <a:miter lim="800000"/>
            <a:headEnd type="none" w="sm" len="sm"/>
            <a:tailEnd type="triangle" w="med" len="med"/>
          </a:ln>
        </p:spPr>
      </p:cxnSp>
      <p:cxnSp>
        <p:nvCxnSpPr>
          <p:cNvPr id="167" name="Google Shape;167;p29"/>
          <p:cNvCxnSpPr/>
          <p:nvPr/>
        </p:nvCxnSpPr>
        <p:spPr>
          <a:xfrm>
            <a:off x="4585312" y="4731307"/>
            <a:ext cx="0" cy="165100"/>
          </a:xfrm>
          <a:prstGeom prst="straightConnector1">
            <a:avLst/>
          </a:prstGeom>
          <a:noFill/>
          <a:ln w="19050" cap="flat" cmpd="sng">
            <a:solidFill>
              <a:schemeClr val="dk1"/>
            </a:solidFill>
            <a:prstDash val="solid"/>
            <a:miter lim="800000"/>
            <a:headEnd type="none" w="sm" len="sm"/>
            <a:tailEnd type="triangle" w="med" len="med"/>
          </a:ln>
        </p:spPr>
      </p:cxnSp>
      <p:sp>
        <p:nvSpPr>
          <p:cNvPr id="174" name="Google Shape;174;p29"/>
          <p:cNvSpPr/>
          <p:nvPr/>
        </p:nvSpPr>
        <p:spPr>
          <a:xfrm>
            <a:off x="5709198" y="888958"/>
            <a:ext cx="1730155" cy="941837"/>
          </a:xfrm>
          <a:prstGeom prst="chevron">
            <a:avLst>
              <a:gd name="adj" fmla="val 36842"/>
            </a:avLst>
          </a:prstGeom>
          <a:solidFill>
            <a:schemeClr val="accent3"/>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sz="2000" dirty="0">
                <a:solidFill>
                  <a:schemeClr val="lt1"/>
                </a:solidFill>
                <a:latin typeface="Calibri"/>
                <a:ea typeface="Calibri"/>
                <a:cs typeface="Calibri"/>
                <a:sym typeface="Calibri"/>
              </a:rPr>
              <a:t>Results</a:t>
            </a:r>
            <a:endParaRPr sz="2000" dirty="0"/>
          </a:p>
        </p:txBody>
      </p:sp>
      <p:sp>
        <p:nvSpPr>
          <p:cNvPr id="175" name="Google Shape;175;p29"/>
          <p:cNvSpPr/>
          <p:nvPr/>
        </p:nvSpPr>
        <p:spPr>
          <a:xfrm>
            <a:off x="7481525" y="859381"/>
            <a:ext cx="2139190" cy="995822"/>
          </a:xfrm>
          <a:prstGeom prst="chevron">
            <a:avLst>
              <a:gd name="adj" fmla="val 36842"/>
            </a:avLst>
          </a:prstGeom>
          <a:solidFill>
            <a:srgbClr val="FF0000"/>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sz="1517" dirty="0">
                <a:solidFill>
                  <a:schemeClr val="lt1"/>
                </a:solidFill>
                <a:latin typeface="Calibri"/>
                <a:ea typeface="Calibri"/>
                <a:cs typeface="Calibri"/>
                <a:sym typeface="Calibri"/>
              </a:rPr>
              <a:t>Interpretation</a:t>
            </a:r>
            <a:endParaRPr sz="1192" dirty="0"/>
          </a:p>
        </p:txBody>
      </p:sp>
      <p:sp>
        <p:nvSpPr>
          <p:cNvPr id="176" name="Google Shape;176;p29"/>
          <p:cNvSpPr/>
          <p:nvPr/>
        </p:nvSpPr>
        <p:spPr>
          <a:xfrm>
            <a:off x="7521184" y="2588202"/>
            <a:ext cx="2203411" cy="3146378"/>
          </a:xfrm>
          <a:prstGeom prst="chevron">
            <a:avLst>
              <a:gd name="adj" fmla="val 14262"/>
            </a:avLst>
          </a:prstGeom>
          <a:solidFill>
            <a:srgbClr val="FF0000"/>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r>
              <a:rPr lang="en" dirty="0">
                <a:solidFill>
                  <a:schemeClr val="lt1"/>
                </a:solidFill>
                <a:latin typeface="Calibri"/>
                <a:ea typeface="Calibri"/>
                <a:cs typeface="Calibri"/>
                <a:sym typeface="Calibri"/>
              </a:rPr>
              <a:t>Hypothesis supported!</a:t>
            </a:r>
            <a:endParaRPr sz="1400" dirty="0"/>
          </a:p>
          <a:p>
            <a:pPr algn="ctr"/>
            <a:endParaRPr dirty="0">
              <a:solidFill>
                <a:schemeClr val="lt1"/>
              </a:solidFill>
              <a:latin typeface="Calibri"/>
              <a:ea typeface="Calibri"/>
              <a:cs typeface="Calibri"/>
              <a:sym typeface="Calibri"/>
            </a:endParaRPr>
          </a:p>
          <a:p>
            <a:pPr algn="ctr"/>
            <a:r>
              <a:rPr lang="en" dirty="0">
                <a:solidFill>
                  <a:schemeClr val="lt1"/>
                </a:solidFill>
                <a:latin typeface="Calibri"/>
                <a:ea typeface="Calibri"/>
                <a:cs typeface="Calibri"/>
                <a:sym typeface="Calibri"/>
              </a:rPr>
              <a:t>Babies </a:t>
            </a:r>
            <a:r>
              <a:rPr lang="en" u="sng" dirty="0">
                <a:solidFill>
                  <a:schemeClr val="lt1"/>
                </a:solidFill>
                <a:latin typeface="Calibri"/>
                <a:ea typeface="Calibri"/>
                <a:cs typeface="Calibri"/>
                <a:sym typeface="Calibri"/>
              </a:rPr>
              <a:t>did</a:t>
            </a:r>
            <a:r>
              <a:rPr lang="en" dirty="0">
                <a:solidFill>
                  <a:schemeClr val="lt1"/>
                </a:solidFill>
                <a:latin typeface="Calibri"/>
                <a:ea typeface="Calibri"/>
                <a:cs typeface="Calibri"/>
                <a:sym typeface="Calibri"/>
              </a:rPr>
              <a:t> look for longer when there was only one object. </a:t>
            </a:r>
            <a:endParaRPr sz="1400" dirty="0"/>
          </a:p>
        </p:txBody>
      </p:sp>
      <p:sp>
        <p:nvSpPr>
          <p:cNvPr id="177" name="Google Shape;177;p29"/>
          <p:cNvSpPr txBox="1"/>
          <p:nvPr/>
        </p:nvSpPr>
        <p:spPr>
          <a:xfrm>
            <a:off x="849535" y="5804761"/>
            <a:ext cx="8023861" cy="946725"/>
          </a:xfrm>
          <a:prstGeom prst="rect">
            <a:avLst/>
          </a:prstGeom>
          <a:noFill/>
          <a:ln>
            <a:noFill/>
          </a:ln>
        </p:spPr>
        <p:txBody>
          <a:bodyPr spcFirstLastPara="1" wrap="square" lIns="99044" tIns="99044" rIns="99044" bIns="99044" anchor="ctr" anchorCtr="0">
            <a:noAutofit/>
          </a:bodyPr>
          <a:lstStyle/>
          <a:p>
            <a:pPr algn="ctr"/>
            <a:r>
              <a:rPr lang="en" sz="2400" dirty="0">
                <a:solidFill>
                  <a:srgbClr val="002060"/>
                </a:solidFill>
              </a:rPr>
              <a:t>Prediction: Babies will show surprise when there is only one object instead of two.</a:t>
            </a:r>
            <a:endParaRPr sz="2400" dirty="0">
              <a:solidFill>
                <a:srgbClr val="002060"/>
              </a:solidFill>
            </a:endParaRPr>
          </a:p>
        </p:txBody>
      </p:sp>
      <p:pic>
        <p:nvPicPr>
          <p:cNvPr id="32" name="Picture 31" descr="A drawing of a bird&#10;&#10;Description generated with high confidence">
            <a:extLst>
              <a:ext uri="{FF2B5EF4-FFF2-40B4-BE49-F238E27FC236}">
                <a16:creationId xmlns:a16="http://schemas.microsoft.com/office/drawing/2014/main" id="{6A460488-900A-4A16-8F7C-5A03DEF34F5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20035" y="64914"/>
            <a:ext cx="1585965" cy="785936"/>
          </a:xfrm>
          <a:prstGeom prst="rect">
            <a:avLst/>
          </a:prstGeom>
        </p:spPr>
      </p:pic>
      <p:pic>
        <p:nvPicPr>
          <p:cNvPr id="3" name="Picture 2" descr="A close up of a toy&#10;&#10;Description automatically generated">
            <a:extLst>
              <a:ext uri="{FF2B5EF4-FFF2-40B4-BE49-F238E27FC236}">
                <a16:creationId xmlns:a16="http://schemas.microsoft.com/office/drawing/2014/main" id="{76F936FF-CCDD-42C6-A467-78147E5C6CDA}"/>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3841689" y="2387873"/>
            <a:ext cx="564027" cy="687074"/>
          </a:xfrm>
          <a:prstGeom prst="rect">
            <a:avLst/>
          </a:prstGeom>
        </p:spPr>
      </p:pic>
      <p:pic>
        <p:nvPicPr>
          <p:cNvPr id="6" name="Picture 5" descr="A small brown teddy bear&#10;&#10;Description automatically generated">
            <a:extLst>
              <a:ext uri="{FF2B5EF4-FFF2-40B4-BE49-F238E27FC236}">
                <a16:creationId xmlns:a16="http://schemas.microsoft.com/office/drawing/2014/main" id="{AFF81786-3228-44F3-815A-7EA77506E6EF}"/>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4654740" y="2344734"/>
            <a:ext cx="815456" cy="818934"/>
          </a:xfrm>
          <a:prstGeom prst="rect">
            <a:avLst/>
          </a:prstGeom>
        </p:spPr>
      </p:pic>
      <p:pic>
        <p:nvPicPr>
          <p:cNvPr id="38" name="Picture 37" descr="A small brown teddy bear&#10;&#10;Description automatically generated">
            <a:extLst>
              <a:ext uri="{FF2B5EF4-FFF2-40B4-BE49-F238E27FC236}">
                <a16:creationId xmlns:a16="http://schemas.microsoft.com/office/drawing/2014/main" id="{8B3E1C87-1A7C-4F4B-9EB6-D72D2746A85F}"/>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4177584" y="4985827"/>
            <a:ext cx="815456" cy="818934"/>
          </a:xfrm>
          <a:prstGeom prst="rect">
            <a:avLst/>
          </a:prstGeom>
        </p:spPr>
      </p:pic>
      <p:sp>
        <p:nvSpPr>
          <p:cNvPr id="40" name="Google Shape;155;p29">
            <a:extLst>
              <a:ext uri="{FF2B5EF4-FFF2-40B4-BE49-F238E27FC236}">
                <a16:creationId xmlns:a16="http://schemas.microsoft.com/office/drawing/2014/main" id="{9E5919C3-D830-485D-8827-EF7BA102E079}"/>
              </a:ext>
            </a:extLst>
          </p:cNvPr>
          <p:cNvSpPr/>
          <p:nvPr/>
        </p:nvSpPr>
        <p:spPr>
          <a:xfrm rot="5400000">
            <a:off x="3857493" y="3157328"/>
            <a:ext cx="1418739" cy="1533115"/>
          </a:xfrm>
          <a:prstGeom prst="chevron">
            <a:avLst>
              <a:gd name="adj" fmla="val 26189"/>
            </a:avLst>
          </a:prstGeom>
          <a:solidFill>
            <a:schemeClr val="accent4">
              <a:lumMod val="75000"/>
            </a:schemeClr>
          </a:solidFill>
          <a:ln w="12700" cap="flat" cmpd="sng">
            <a:solidFill>
              <a:srgbClr val="31538F"/>
            </a:solidFill>
            <a:prstDash val="solid"/>
            <a:miter lim="800000"/>
            <a:headEnd type="none" w="sm" len="sm"/>
            <a:tailEnd type="none" w="sm" len="sm"/>
          </a:ln>
        </p:spPr>
        <p:txBody>
          <a:bodyPr spcFirstLastPara="1" wrap="square" lIns="74290" tIns="37131" rIns="74290" bIns="37131" anchor="ctr" anchorCtr="0">
            <a:noAutofit/>
          </a:bodyPr>
          <a:lstStyle/>
          <a:p>
            <a:pPr algn="ctr"/>
            <a:endParaRPr sz="2000" dirty="0"/>
          </a:p>
        </p:txBody>
      </p:sp>
      <p:pic>
        <p:nvPicPr>
          <p:cNvPr id="10" name="Picture 9" descr="A baby wearing a hat&#10;&#10;Description automatically generated">
            <a:extLst>
              <a:ext uri="{FF2B5EF4-FFF2-40B4-BE49-F238E27FC236}">
                <a16:creationId xmlns:a16="http://schemas.microsoft.com/office/drawing/2014/main" id="{A07BC62D-4B52-449C-8FC7-D52C87A73B49}"/>
              </a:ext>
            </a:extLst>
          </p:cNvPr>
          <p:cNvPicPr>
            <a:picLocks noChangeAspect="1"/>
          </p:cNvPicPr>
          <p:nvPr/>
        </p:nvPicPr>
        <p:blipFill>
          <a:blip r:embed="rId8">
            <a:extLst>
              <a:ext uri="{28A0092B-C50C-407E-A947-70E740481C1C}">
                <a14:useLocalDpi xmlns:a14="http://schemas.microsoft.com/office/drawing/2010/main" val="0"/>
              </a:ext>
              <a:ext uri="{837473B0-CC2E-450A-ABE3-18F120FF3D39}">
                <a1611:picAttrSrcUrl xmlns:a1611="http://schemas.microsoft.com/office/drawing/2016/11/main" r:id="rId9"/>
              </a:ext>
            </a:extLst>
          </a:blip>
          <a:stretch>
            <a:fillRect/>
          </a:stretch>
        </p:blipFill>
        <p:spPr>
          <a:xfrm>
            <a:off x="5667667" y="3074947"/>
            <a:ext cx="1813215" cy="1133259"/>
          </a:xfrm>
          <a:prstGeom prst="rect">
            <a:avLst/>
          </a:prstGeom>
        </p:spPr>
      </p:pic>
    </p:spTree>
    <p:extLst>
      <p:ext uri="{BB962C8B-B14F-4D97-AF65-F5344CB8AC3E}">
        <p14:creationId xmlns:p14="http://schemas.microsoft.com/office/powerpoint/2010/main" val="2482441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7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7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drawing of a bird&#10;&#10;Description generated with high confidence">
            <a:extLst>
              <a:ext uri="{FF2B5EF4-FFF2-40B4-BE49-F238E27FC236}">
                <a16:creationId xmlns:a16="http://schemas.microsoft.com/office/drawing/2014/main" id="{9F42A248-6A21-4C0D-9D9A-9F5D3EB640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16879" y="38232"/>
            <a:ext cx="2610111" cy="1293459"/>
          </a:xfrm>
          <a:prstGeom prst="rect">
            <a:avLst/>
          </a:prstGeom>
        </p:spPr>
      </p:pic>
      <p:sp>
        <p:nvSpPr>
          <p:cNvPr id="7" name="Speech Bubble: Oval 6">
            <a:extLst>
              <a:ext uri="{FF2B5EF4-FFF2-40B4-BE49-F238E27FC236}">
                <a16:creationId xmlns:a16="http://schemas.microsoft.com/office/drawing/2014/main" id="{CB12740F-DF87-415D-8FF7-A4B4DEA1D8E8}"/>
              </a:ext>
            </a:extLst>
          </p:cNvPr>
          <p:cNvSpPr/>
          <p:nvPr/>
        </p:nvSpPr>
        <p:spPr>
          <a:xfrm>
            <a:off x="309921" y="439925"/>
            <a:ext cx="3505836" cy="1967430"/>
          </a:xfrm>
          <a:prstGeom prst="wedgeEllipseCallout">
            <a:avLst>
              <a:gd name="adj1" fmla="val 52724"/>
              <a:gd name="adj2" fmla="val 45960"/>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t>Last time we thought about:</a:t>
            </a:r>
          </a:p>
        </p:txBody>
      </p:sp>
      <p:pic>
        <p:nvPicPr>
          <p:cNvPr id="11" name="Google Shape;380;p44" descr="The Theory of Evolution (by Natural Selection) is one of many learning resources available to primary schools who use our creative curriculum.&#10;&#10;===&#10;This video is nominated in the Scribey! awards in the Best Supporting Education Scribe category. &#10;&#10;===&#10;&#10;More than 1100 schools, 15,000 teachers and 260,000 children already love learning with the Cornerstones Curriculum. Find out more on our website or follow us on Twitter for regular updates. &#10;&#10;Website: http://www.cornerstoneseducation.co.uk&#10;Twitter: http://twitter.com/cornerstonesedu&#10;Facebook: https://www.facebook.com/Cornerstonesedu" title="The Theory of Evolution (by Natural Selection) | Cornerstones Education">
            <a:hlinkClick r:id="rId4"/>
            <a:extLst>
              <a:ext uri="{FF2B5EF4-FFF2-40B4-BE49-F238E27FC236}">
                <a16:creationId xmlns:a16="http://schemas.microsoft.com/office/drawing/2014/main" id="{0FF1FA49-69D5-46E2-A7AA-462D380995AB}"/>
              </a:ext>
            </a:extLst>
          </p:cNvPr>
          <p:cNvPicPr preferRelativeResize="0"/>
          <p:nvPr/>
        </p:nvPicPr>
        <p:blipFill>
          <a:blip r:embed="rId5">
            <a:alphaModFix/>
          </a:blip>
          <a:stretch>
            <a:fillRect/>
          </a:stretch>
        </p:blipFill>
        <p:spPr>
          <a:xfrm>
            <a:off x="5607768" y="3429000"/>
            <a:ext cx="4046372" cy="3118556"/>
          </a:xfrm>
          <a:prstGeom prst="rect">
            <a:avLst/>
          </a:prstGeom>
          <a:noFill/>
          <a:ln>
            <a:noFill/>
          </a:ln>
        </p:spPr>
      </p:pic>
      <p:pic>
        <p:nvPicPr>
          <p:cNvPr id="12" name="Picture 11">
            <a:extLst>
              <a:ext uri="{FF2B5EF4-FFF2-40B4-BE49-F238E27FC236}">
                <a16:creationId xmlns:a16="http://schemas.microsoft.com/office/drawing/2014/main" id="{5C136BBD-D8B5-48A5-92F8-FB8600025E58}"/>
              </a:ext>
              <a:ext uri="{C183D7F6-B498-43B3-948B-1728B52AA6E4}">
                <adec:decorative xmlns:adec="http://schemas.microsoft.com/office/drawing/2017/decorative" val="1"/>
              </a:ext>
            </a:extLst>
          </p:cNvPr>
          <p:cNvPicPr>
            <a:picLocks noChangeAspect="1"/>
          </p:cNvPicPr>
          <p:nvPr/>
        </p:nvPicPr>
        <p:blipFill>
          <a:blip r:embed="rId6"/>
          <a:stretch>
            <a:fillRect/>
          </a:stretch>
        </p:blipFill>
        <p:spPr>
          <a:xfrm>
            <a:off x="4353914" y="709027"/>
            <a:ext cx="3934483" cy="2558951"/>
          </a:xfrm>
          <a:prstGeom prst="rect">
            <a:avLst/>
          </a:prstGeom>
        </p:spPr>
      </p:pic>
      <p:pic>
        <p:nvPicPr>
          <p:cNvPr id="3" name="Picture 2" descr="A screenshot of a cell phone&#10;&#10;Description generated with high confidence">
            <a:extLst>
              <a:ext uri="{FF2B5EF4-FFF2-40B4-BE49-F238E27FC236}">
                <a16:creationId xmlns:a16="http://schemas.microsoft.com/office/drawing/2014/main" id="{81C125B0-DF51-4BB7-B2CA-88DC92FB327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24294" y="3604010"/>
            <a:ext cx="5171796" cy="2814065"/>
          </a:xfrm>
          <a:prstGeom prst="rect">
            <a:avLst/>
          </a:prstGeom>
        </p:spPr>
      </p:pic>
    </p:spTree>
    <p:extLst>
      <p:ext uri="{BB962C8B-B14F-4D97-AF65-F5344CB8AC3E}">
        <p14:creationId xmlns:p14="http://schemas.microsoft.com/office/powerpoint/2010/main" val="35764080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A drawing of a bird&#10;&#10;Description generated with high confidence">
            <a:extLst>
              <a:ext uri="{FF2B5EF4-FFF2-40B4-BE49-F238E27FC236}">
                <a16:creationId xmlns:a16="http://schemas.microsoft.com/office/drawing/2014/main" id="{0A1084DB-F4B0-4E86-8EF5-048E84D8FE2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20501" y="64913"/>
            <a:ext cx="2085499" cy="1033483"/>
          </a:xfrm>
          <a:prstGeom prst="rect">
            <a:avLst/>
          </a:prstGeom>
        </p:spPr>
      </p:pic>
      <p:pic>
        <p:nvPicPr>
          <p:cNvPr id="4" name="Content Placeholder 3" descr="A close up of a baby&#10;&#10;Description generated with high confidence">
            <a:extLst>
              <a:ext uri="{FF2B5EF4-FFF2-40B4-BE49-F238E27FC236}">
                <a16:creationId xmlns:a16="http://schemas.microsoft.com/office/drawing/2014/main" id="{2CB9017F-477D-4DD0-B919-94C33E06C698}"/>
              </a:ext>
            </a:extLst>
          </p:cNvPr>
          <p:cNvPicPr>
            <a:picLocks noGrp="1" noChangeAspect="1"/>
          </p:cNvPicPr>
          <p:nvPr>
            <p:ph idx="1"/>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3705224" y="438501"/>
            <a:ext cx="5541680" cy="1417828"/>
          </a:xfrm>
          <a:prstGeom prst="rect">
            <a:avLst/>
          </a:prstGeom>
        </p:spPr>
      </p:pic>
      <p:pic>
        <p:nvPicPr>
          <p:cNvPr id="6" name="Content Placeholder 4" descr="A chimpanzee that is standing in the grass&#10;&#10;Description generated with very high confidence">
            <a:extLst>
              <a:ext uri="{FF2B5EF4-FFF2-40B4-BE49-F238E27FC236}">
                <a16:creationId xmlns:a16="http://schemas.microsoft.com/office/drawing/2014/main" id="{EBB49BCA-FFE7-4A99-9A18-962FFA467346}"/>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4205906" y="3257914"/>
            <a:ext cx="3614595" cy="2400317"/>
          </a:xfrm>
          <a:prstGeom prst="rect">
            <a:avLst/>
          </a:prstGeom>
        </p:spPr>
      </p:pic>
      <p:sp>
        <p:nvSpPr>
          <p:cNvPr id="8" name="Google Shape;410;p48">
            <a:extLst>
              <a:ext uri="{FF2B5EF4-FFF2-40B4-BE49-F238E27FC236}">
                <a16:creationId xmlns:a16="http://schemas.microsoft.com/office/drawing/2014/main" id="{6537384C-CD6C-4A3F-B862-05A4C9148469}"/>
              </a:ext>
            </a:extLst>
          </p:cNvPr>
          <p:cNvSpPr/>
          <p:nvPr/>
        </p:nvSpPr>
        <p:spPr>
          <a:xfrm>
            <a:off x="229031" y="5982098"/>
            <a:ext cx="1422611" cy="739200"/>
          </a:xfrm>
          <a:prstGeom prst="homePlate">
            <a:avLst>
              <a:gd name="adj" fmla="val 41844"/>
            </a:avLst>
          </a:prstGeom>
          <a:solidFill>
            <a:schemeClr val="dk1"/>
          </a:solidFill>
          <a:ln w="12700" cap="flat" cmpd="sng">
            <a:solidFill>
              <a:srgbClr val="31538F"/>
            </a:solidFill>
            <a:prstDash val="solid"/>
            <a:miter lim="800000"/>
            <a:headEnd type="none" w="sm" len="sm"/>
            <a:tailEnd type="none" w="sm" len="sm"/>
          </a:ln>
        </p:spPr>
        <p:txBody>
          <a:bodyPr spcFirstLastPara="1" wrap="square" lIns="91433" tIns="45700" rIns="91433" bIns="45700" anchor="ctr" anchorCtr="0">
            <a:noAutofit/>
          </a:bodyPr>
          <a:lstStyle/>
          <a:p>
            <a:pPr algn="ctr"/>
            <a:r>
              <a:rPr lang="en" sz="1867" dirty="0">
                <a:solidFill>
                  <a:schemeClr val="lt1"/>
                </a:solidFill>
                <a:latin typeface="Calibri"/>
                <a:ea typeface="Calibri"/>
                <a:cs typeface="Calibri"/>
                <a:sym typeface="Calibri"/>
              </a:rPr>
              <a:t>Question</a:t>
            </a:r>
            <a:endParaRPr sz="1467" dirty="0"/>
          </a:p>
        </p:txBody>
      </p:sp>
      <p:sp>
        <p:nvSpPr>
          <p:cNvPr id="10" name="Google Shape;411;p48">
            <a:extLst>
              <a:ext uri="{FF2B5EF4-FFF2-40B4-BE49-F238E27FC236}">
                <a16:creationId xmlns:a16="http://schemas.microsoft.com/office/drawing/2014/main" id="{67750AAC-27CB-4C65-87E9-A81C5B985F6F}"/>
              </a:ext>
            </a:extLst>
          </p:cNvPr>
          <p:cNvSpPr/>
          <p:nvPr/>
        </p:nvSpPr>
        <p:spPr>
          <a:xfrm>
            <a:off x="1576001" y="6010257"/>
            <a:ext cx="1785078" cy="711041"/>
          </a:xfrm>
          <a:prstGeom prst="chevron">
            <a:avLst>
              <a:gd name="adj" fmla="val 36842"/>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33" tIns="45700" rIns="91433" bIns="45700" anchor="ctr" anchorCtr="0">
            <a:noAutofit/>
          </a:bodyPr>
          <a:lstStyle/>
          <a:p>
            <a:pPr algn="ctr"/>
            <a:r>
              <a:rPr lang="en" sz="1867" dirty="0">
                <a:solidFill>
                  <a:schemeClr val="lt1"/>
                </a:solidFill>
                <a:latin typeface="Calibri"/>
                <a:ea typeface="Calibri"/>
                <a:cs typeface="Calibri"/>
                <a:sym typeface="Calibri"/>
              </a:rPr>
              <a:t>Hypothesis</a:t>
            </a:r>
            <a:endParaRPr sz="1467" dirty="0"/>
          </a:p>
        </p:txBody>
      </p:sp>
      <p:sp>
        <p:nvSpPr>
          <p:cNvPr id="11" name="Google Shape;412;p48">
            <a:extLst>
              <a:ext uri="{FF2B5EF4-FFF2-40B4-BE49-F238E27FC236}">
                <a16:creationId xmlns:a16="http://schemas.microsoft.com/office/drawing/2014/main" id="{F325557E-D288-4514-A325-7ED9896F9509}"/>
              </a:ext>
            </a:extLst>
          </p:cNvPr>
          <p:cNvSpPr/>
          <p:nvPr/>
        </p:nvSpPr>
        <p:spPr>
          <a:xfrm>
            <a:off x="3283863" y="5996177"/>
            <a:ext cx="1876471" cy="739200"/>
          </a:xfrm>
          <a:prstGeom prst="chevron">
            <a:avLst>
              <a:gd name="adj" fmla="val 36842"/>
            </a:avLst>
          </a:prstGeom>
          <a:solidFill>
            <a:srgbClr val="92D050"/>
          </a:solidFill>
          <a:ln w="12700" cap="flat" cmpd="sng">
            <a:solidFill>
              <a:srgbClr val="31538F"/>
            </a:solidFill>
            <a:prstDash val="solid"/>
            <a:miter lim="800000"/>
            <a:headEnd type="none" w="sm" len="sm"/>
            <a:tailEnd type="none" w="sm" len="sm"/>
          </a:ln>
        </p:spPr>
        <p:txBody>
          <a:bodyPr spcFirstLastPara="1" wrap="square" lIns="91433" tIns="45700" rIns="91433" bIns="45700" anchor="ctr" anchorCtr="0">
            <a:noAutofit/>
          </a:bodyPr>
          <a:lstStyle/>
          <a:p>
            <a:pPr algn="ctr"/>
            <a:r>
              <a:rPr lang="en" sz="1867" dirty="0">
                <a:solidFill>
                  <a:schemeClr val="lt1"/>
                </a:solidFill>
                <a:latin typeface="Calibri"/>
                <a:ea typeface="Calibri"/>
                <a:cs typeface="Calibri"/>
                <a:sym typeface="Calibri"/>
              </a:rPr>
              <a:t>Experiment</a:t>
            </a:r>
            <a:endParaRPr sz="1467" dirty="0"/>
          </a:p>
        </p:txBody>
      </p:sp>
      <p:sp>
        <p:nvSpPr>
          <p:cNvPr id="12" name="Google Shape;415;p48">
            <a:extLst>
              <a:ext uri="{FF2B5EF4-FFF2-40B4-BE49-F238E27FC236}">
                <a16:creationId xmlns:a16="http://schemas.microsoft.com/office/drawing/2014/main" id="{25D3C784-2EA7-488C-B0C1-F7E8B7F7EAFA}"/>
              </a:ext>
            </a:extLst>
          </p:cNvPr>
          <p:cNvSpPr/>
          <p:nvPr/>
        </p:nvSpPr>
        <p:spPr>
          <a:xfrm>
            <a:off x="5068810" y="5996177"/>
            <a:ext cx="1974800" cy="739200"/>
          </a:xfrm>
          <a:prstGeom prst="chevron">
            <a:avLst>
              <a:gd name="adj" fmla="val 36842"/>
            </a:avLst>
          </a:prstGeom>
          <a:solidFill>
            <a:schemeClr val="accent3"/>
          </a:solidFill>
          <a:ln w="12700" cap="flat" cmpd="sng">
            <a:solidFill>
              <a:srgbClr val="31538F"/>
            </a:solidFill>
            <a:prstDash val="solid"/>
            <a:miter lim="800000"/>
            <a:headEnd type="none" w="sm" len="sm"/>
            <a:tailEnd type="none" w="sm" len="sm"/>
          </a:ln>
        </p:spPr>
        <p:txBody>
          <a:bodyPr spcFirstLastPara="1" wrap="square" lIns="91433" tIns="45700" rIns="91433" bIns="45700" anchor="ctr" anchorCtr="0">
            <a:noAutofit/>
          </a:bodyPr>
          <a:lstStyle/>
          <a:p>
            <a:pPr algn="ctr"/>
            <a:r>
              <a:rPr lang="en" sz="1867" dirty="0">
                <a:solidFill>
                  <a:schemeClr val="lt1"/>
                </a:solidFill>
                <a:latin typeface="Calibri"/>
                <a:ea typeface="Calibri"/>
                <a:cs typeface="Calibri"/>
                <a:sym typeface="Calibri"/>
              </a:rPr>
              <a:t>Results</a:t>
            </a:r>
            <a:endParaRPr sz="1467" dirty="0"/>
          </a:p>
        </p:txBody>
      </p:sp>
      <p:sp>
        <p:nvSpPr>
          <p:cNvPr id="13" name="Google Shape;419;p48">
            <a:extLst>
              <a:ext uri="{FF2B5EF4-FFF2-40B4-BE49-F238E27FC236}">
                <a16:creationId xmlns:a16="http://schemas.microsoft.com/office/drawing/2014/main" id="{8B15691B-C0D9-4E80-8935-9EB017264E28}"/>
              </a:ext>
            </a:extLst>
          </p:cNvPr>
          <p:cNvSpPr/>
          <p:nvPr/>
        </p:nvSpPr>
        <p:spPr>
          <a:xfrm>
            <a:off x="6917148" y="5982098"/>
            <a:ext cx="2208000" cy="748000"/>
          </a:xfrm>
          <a:prstGeom prst="chevron">
            <a:avLst>
              <a:gd name="adj" fmla="val 36842"/>
            </a:avLst>
          </a:prstGeom>
          <a:solidFill>
            <a:srgbClr val="FF0000"/>
          </a:solidFill>
          <a:ln w="12700" cap="flat" cmpd="sng">
            <a:solidFill>
              <a:srgbClr val="31538F"/>
            </a:solidFill>
            <a:prstDash val="solid"/>
            <a:miter lim="800000"/>
            <a:headEnd type="none" w="sm" len="sm"/>
            <a:tailEnd type="none" w="sm" len="sm"/>
          </a:ln>
        </p:spPr>
        <p:txBody>
          <a:bodyPr spcFirstLastPara="1" wrap="square" lIns="91433" tIns="45700" rIns="91433" bIns="45700" anchor="ctr" anchorCtr="0">
            <a:noAutofit/>
          </a:bodyPr>
          <a:lstStyle/>
          <a:p>
            <a:pPr algn="ctr"/>
            <a:r>
              <a:rPr lang="en" sz="1867" dirty="0">
                <a:solidFill>
                  <a:schemeClr val="lt1"/>
                </a:solidFill>
                <a:latin typeface="Calibri"/>
                <a:ea typeface="Calibri"/>
                <a:cs typeface="Calibri"/>
                <a:sym typeface="Calibri"/>
              </a:rPr>
              <a:t>Interpretation</a:t>
            </a:r>
            <a:endParaRPr sz="1467" dirty="0"/>
          </a:p>
        </p:txBody>
      </p:sp>
      <p:sp>
        <p:nvSpPr>
          <p:cNvPr id="14" name="Speech Bubble: Oval 13">
            <a:extLst>
              <a:ext uri="{FF2B5EF4-FFF2-40B4-BE49-F238E27FC236}">
                <a16:creationId xmlns:a16="http://schemas.microsoft.com/office/drawing/2014/main" id="{0483C3B4-6637-423C-B383-47E872739F7C}"/>
              </a:ext>
            </a:extLst>
          </p:cNvPr>
          <p:cNvSpPr/>
          <p:nvPr/>
        </p:nvSpPr>
        <p:spPr>
          <a:xfrm>
            <a:off x="108953" y="155043"/>
            <a:ext cx="3505836" cy="1967430"/>
          </a:xfrm>
          <a:prstGeom prst="wedgeEllipseCallout">
            <a:avLst>
              <a:gd name="adj1" fmla="val 52724"/>
              <a:gd name="adj2" fmla="val 45960"/>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3600" dirty="0"/>
              <a:t>Today we thought about:</a:t>
            </a:r>
          </a:p>
        </p:txBody>
      </p:sp>
      <p:pic>
        <p:nvPicPr>
          <p:cNvPr id="9" name="Picture 8" descr="A screenshot of a cell phone&#10;&#10;Description generated with very high confidence">
            <a:extLst>
              <a:ext uri="{FF2B5EF4-FFF2-40B4-BE49-F238E27FC236}">
                <a16:creationId xmlns:a16="http://schemas.microsoft.com/office/drawing/2014/main" id="{F8DB0F12-A224-405A-BE62-7F6CB637B41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9031" y="2470558"/>
            <a:ext cx="3929434" cy="2761008"/>
          </a:xfrm>
          <a:prstGeom prst="rect">
            <a:avLst/>
          </a:prstGeom>
        </p:spPr>
      </p:pic>
      <p:pic>
        <p:nvPicPr>
          <p:cNvPr id="5" name="Picture 4" descr="A close up of a Capuchin monkey&#10;&#10;Description generated with very high confidence">
            <a:extLst>
              <a:ext uri="{FF2B5EF4-FFF2-40B4-BE49-F238E27FC236}">
                <a16:creationId xmlns:a16="http://schemas.microsoft.com/office/drawing/2014/main" id="{34E1B541-2D52-4398-AEB5-E37EBD78727D}"/>
              </a:ext>
            </a:extLst>
          </p:cNvPr>
          <p:cNvPicPr>
            <a:picLocks noChangeAspect="1"/>
          </p:cNvPicPr>
          <p:nvPr/>
        </p:nvPicPr>
        <p:blipFill>
          <a:blip r:embed="rId9">
            <a:extLst>
              <a:ext uri="{28A0092B-C50C-407E-A947-70E740481C1C}">
                <a14:useLocalDpi xmlns:a14="http://schemas.microsoft.com/office/drawing/2010/main" val="0"/>
              </a:ext>
              <a:ext uri="{837473B0-CC2E-450A-ABE3-18F120FF3D39}">
                <a1611:picAttrSrcUrl xmlns:a1611="http://schemas.microsoft.com/office/drawing/2016/11/main" r:id="rId10"/>
              </a:ext>
            </a:extLst>
          </a:blip>
          <a:stretch>
            <a:fillRect/>
          </a:stretch>
        </p:blipFill>
        <p:spPr>
          <a:xfrm>
            <a:off x="6568306" y="1885741"/>
            <a:ext cx="2959543" cy="1965321"/>
          </a:xfrm>
          <a:prstGeom prst="rect">
            <a:avLst/>
          </a:prstGeom>
        </p:spPr>
      </p:pic>
      <p:pic>
        <p:nvPicPr>
          <p:cNvPr id="16" name="Picture 15">
            <a:extLst>
              <a:ext uri="{FF2B5EF4-FFF2-40B4-BE49-F238E27FC236}">
                <a16:creationId xmlns:a16="http://schemas.microsoft.com/office/drawing/2014/main" id="{C4A3770E-6B56-466A-8F47-842949A973DC}"/>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7820501" y="3553238"/>
            <a:ext cx="1586724" cy="2104993"/>
          </a:xfrm>
          <a:prstGeom prst="roundRect">
            <a:avLst/>
          </a:prstGeom>
        </p:spPr>
      </p:pic>
    </p:spTree>
    <p:extLst>
      <p:ext uri="{BB962C8B-B14F-4D97-AF65-F5344CB8AC3E}">
        <p14:creationId xmlns:p14="http://schemas.microsoft.com/office/powerpoint/2010/main" val="18456063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drawing of a bird&#10;&#10;Description generated with high confidence">
            <a:extLst>
              <a:ext uri="{FF2B5EF4-FFF2-40B4-BE49-F238E27FC236}">
                <a16:creationId xmlns:a16="http://schemas.microsoft.com/office/drawing/2014/main" id="{368A1F67-490F-4604-9739-DD44AE55AA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59742" y="38233"/>
            <a:ext cx="1867248" cy="925328"/>
          </a:xfrm>
          <a:prstGeom prst="rect">
            <a:avLst/>
          </a:prstGeom>
        </p:spPr>
      </p:pic>
      <p:sp>
        <p:nvSpPr>
          <p:cNvPr id="2" name="Title 1">
            <a:extLst>
              <a:ext uri="{FF2B5EF4-FFF2-40B4-BE49-F238E27FC236}">
                <a16:creationId xmlns:a16="http://schemas.microsoft.com/office/drawing/2014/main" id="{E76F524C-7E72-4956-92FA-F4D9047B9D67}"/>
              </a:ext>
            </a:extLst>
          </p:cNvPr>
          <p:cNvSpPr>
            <a:spLocks noGrp="1"/>
          </p:cNvSpPr>
          <p:nvPr>
            <p:ph type="title"/>
          </p:nvPr>
        </p:nvSpPr>
        <p:spPr>
          <a:xfrm>
            <a:off x="87777" y="103609"/>
            <a:ext cx="4271962" cy="1325563"/>
          </a:xfrm>
        </p:spPr>
        <p:txBody>
          <a:bodyPr/>
          <a:lstStyle/>
          <a:p>
            <a:r>
              <a:rPr lang="en-GB" dirty="0">
                <a:solidFill>
                  <a:srgbClr val="7030A0"/>
                </a:solidFill>
              </a:rPr>
              <a:t>Meet Your Family!</a:t>
            </a:r>
          </a:p>
        </p:txBody>
      </p:sp>
      <p:pic>
        <p:nvPicPr>
          <p:cNvPr id="5" name="Content Placeholder 4" descr="A small grey animal lemur&#10;&#10;Description generated with very high confidence">
            <a:extLst>
              <a:ext uri="{FF2B5EF4-FFF2-40B4-BE49-F238E27FC236}">
                <a16:creationId xmlns:a16="http://schemas.microsoft.com/office/drawing/2014/main" id="{1D69C37E-C433-4C06-A71B-BD9C6C6D7E61}"/>
              </a:ext>
            </a:extLst>
          </p:cNvPr>
          <p:cNvPicPr>
            <a:picLocks noGrp="1" noChangeAspect="1"/>
          </p:cNvPicPr>
          <p:nvPr>
            <p:ph idx="1"/>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a:off x="4598908" y="441002"/>
            <a:ext cx="3413638" cy="3018937"/>
          </a:xfrm>
        </p:spPr>
      </p:pic>
      <p:pic>
        <p:nvPicPr>
          <p:cNvPr id="1026" name="Picture 2" descr="https://s-media-cache-ak0.pinimg.com/originals/45/af/0c/45af0c47209f9659b6fafbfe6709e798.jpg&#10;Southern Muriqui">
            <a:extLst>
              <a:ext uri="{FF2B5EF4-FFF2-40B4-BE49-F238E27FC236}">
                <a16:creationId xmlns:a16="http://schemas.microsoft.com/office/drawing/2014/main" id="{3D2B7604-DEDD-4BE5-883E-DF47F65114C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8463" y="1621047"/>
            <a:ext cx="4203816" cy="3152862"/>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078BF95B-D166-42AF-AF54-D7BF8E7334DA}"/>
              </a:ext>
            </a:extLst>
          </p:cNvPr>
          <p:cNvSpPr txBox="1"/>
          <p:nvPr/>
        </p:nvSpPr>
        <p:spPr>
          <a:xfrm>
            <a:off x="196630" y="1130317"/>
            <a:ext cx="3949831" cy="461665"/>
          </a:xfrm>
          <a:prstGeom prst="rect">
            <a:avLst/>
          </a:prstGeom>
          <a:noFill/>
        </p:spPr>
        <p:txBody>
          <a:bodyPr wrap="square" rtlCol="0">
            <a:spAutoFit/>
          </a:bodyPr>
          <a:lstStyle/>
          <a:p>
            <a:pPr algn="ctr"/>
            <a:r>
              <a:rPr lang="en-GB" sz="2400" dirty="0"/>
              <a:t>Woolly Spider Monkey</a:t>
            </a:r>
          </a:p>
        </p:txBody>
      </p:sp>
      <p:sp>
        <p:nvSpPr>
          <p:cNvPr id="11" name="TextBox 10">
            <a:extLst>
              <a:ext uri="{FF2B5EF4-FFF2-40B4-BE49-F238E27FC236}">
                <a16:creationId xmlns:a16="http://schemas.microsoft.com/office/drawing/2014/main" id="{0A9E2C6B-2A3D-4DCF-9966-2CDBE0771053}"/>
              </a:ext>
            </a:extLst>
          </p:cNvPr>
          <p:cNvSpPr txBox="1"/>
          <p:nvPr/>
        </p:nvSpPr>
        <p:spPr>
          <a:xfrm>
            <a:off x="8168810" y="3093947"/>
            <a:ext cx="1018379" cy="461665"/>
          </a:xfrm>
          <a:prstGeom prst="rect">
            <a:avLst/>
          </a:prstGeom>
          <a:noFill/>
        </p:spPr>
        <p:txBody>
          <a:bodyPr wrap="square" rtlCol="0">
            <a:spAutoFit/>
          </a:bodyPr>
          <a:lstStyle/>
          <a:p>
            <a:r>
              <a:rPr lang="en-GB" sz="2400" dirty="0"/>
              <a:t>Tarsier</a:t>
            </a:r>
          </a:p>
        </p:txBody>
      </p:sp>
      <p:sp>
        <p:nvSpPr>
          <p:cNvPr id="12" name="TextBox 11">
            <a:extLst>
              <a:ext uri="{FF2B5EF4-FFF2-40B4-BE49-F238E27FC236}">
                <a16:creationId xmlns:a16="http://schemas.microsoft.com/office/drawing/2014/main" id="{15171EB6-B271-457C-A725-7050BA8FF9A3}"/>
              </a:ext>
            </a:extLst>
          </p:cNvPr>
          <p:cNvSpPr txBox="1"/>
          <p:nvPr/>
        </p:nvSpPr>
        <p:spPr>
          <a:xfrm>
            <a:off x="8012546" y="1534971"/>
            <a:ext cx="1696824" cy="830997"/>
          </a:xfrm>
          <a:prstGeom prst="rect">
            <a:avLst/>
          </a:prstGeom>
          <a:noFill/>
        </p:spPr>
        <p:txBody>
          <a:bodyPr wrap="square" rtlCol="0">
            <a:spAutoFit/>
          </a:bodyPr>
          <a:lstStyle/>
          <a:p>
            <a:pPr algn="ctr"/>
            <a:r>
              <a:rPr lang="en-GB" sz="2400" dirty="0"/>
              <a:t>Ring Tailed Lemurs</a:t>
            </a:r>
          </a:p>
        </p:txBody>
      </p:sp>
      <p:pic>
        <p:nvPicPr>
          <p:cNvPr id="8" name="Picture 7" descr="A picture containing tree, animal, primate, mammal&#10;&#10;Description generated with very high confidence">
            <a:extLst>
              <a:ext uri="{FF2B5EF4-FFF2-40B4-BE49-F238E27FC236}">
                <a16:creationId xmlns:a16="http://schemas.microsoft.com/office/drawing/2014/main" id="{3AF5E130-03D4-4A05-B334-4FC27B1074CB}"/>
              </a:ext>
            </a:extLst>
          </p:cNvPr>
          <p:cNvPicPr>
            <a:picLocks noChangeAspect="1"/>
          </p:cNvPicPr>
          <p:nvPr/>
        </p:nvPicPr>
        <p:blipFill>
          <a:blip r:embed="rId7">
            <a:extLst>
              <a:ext uri="{28A0092B-C50C-407E-A947-70E740481C1C}">
                <a14:useLocalDpi xmlns:a14="http://schemas.microsoft.com/office/drawing/2010/main" val="0"/>
              </a:ext>
              <a:ext uri="{837473B0-CC2E-450A-ABE3-18F120FF3D39}">
                <a1611:picAttrSrcUrl xmlns:a1611="http://schemas.microsoft.com/office/drawing/2016/11/main" r:id="rId8"/>
              </a:ext>
            </a:extLst>
          </a:blip>
          <a:stretch>
            <a:fillRect/>
          </a:stretch>
        </p:blipFill>
        <p:spPr>
          <a:xfrm>
            <a:off x="4868881" y="3651285"/>
            <a:ext cx="4532928" cy="3010235"/>
          </a:xfrm>
          <a:prstGeom prst="rect">
            <a:avLst/>
          </a:prstGeom>
        </p:spPr>
      </p:pic>
      <p:sp>
        <p:nvSpPr>
          <p:cNvPr id="3" name="TextBox 2">
            <a:extLst>
              <a:ext uri="{FF2B5EF4-FFF2-40B4-BE49-F238E27FC236}">
                <a16:creationId xmlns:a16="http://schemas.microsoft.com/office/drawing/2014/main" id="{CF89C8DC-E82E-4945-925C-9C89AD7F8B05}"/>
              </a:ext>
            </a:extLst>
          </p:cNvPr>
          <p:cNvSpPr txBox="1"/>
          <p:nvPr/>
        </p:nvSpPr>
        <p:spPr>
          <a:xfrm>
            <a:off x="142880" y="5216669"/>
            <a:ext cx="4532928" cy="1200329"/>
          </a:xfrm>
          <a:prstGeom prst="rect">
            <a:avLst/>
          </a:prstGeom>
          <a:noFill/>
        </p:spPr>
        <p:txBody>
          <a:bodyPr wrap="square" rtlCol="0">
            <a:spAutoFit/>
          </a:bodyPr>
          <a:lstStyle/>
          <a:p>
            <a:pPr algn="ctr"/>
            <a:r>
              <a:rPr lang="en-GB" sz="2400" dirty="0">
                <a:solidFill>
                  <a:srgbClr val="CC00CC"/>
                </a:solidFill>
              </a:rPr>
              <a:t>By learning about primate minds, we can also try to learn about human minds.</a:t>
            </a:r>
          </a:p>
        </p:txBody>
      </p:sp>
    </p:spTree>
    <p:extLst>
      <p:ext uri="{BB962C8B-B14F-4D97-AF65-F5344CB8AC3E}">
        <p14:creationId xmlns:p14="http://schemas.microsoft.com/office/powerpoint/2010/main" val="30705438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B68911-4B63-48B8-9803-698CBE18C06F}"/>
              </a:ext>
            </a:extLst>
          </p:cNvPr>
          <p:cNvSpPr>
            <a:spLocks noGrp="1"/>
          </p:cNvSpPr>
          <p:nvPr>
            <p:ph type="title"/>
          </p:nvPr>
        </p:nvSpPr>
        <p:spPr>
          <a:xfrm>
            <a:off x="154567" y="52841"/>
            <a:ext cx="4463616" cy="1325563"/>
          </a:xfrm>
        </p:spPr>
        <p:txBody>
          <a:bodyPr/>
          <a:lstStyle/>
          <a:p>
            <a:r>
              <a:rPr lang="en-GB" dirty="0">
                <a:solidFill>
                  <a:srgbClr val="7030A0"/>
                </a:solidFill>
              </a:rPr>
              <a:t>Meet Your Family!</a:t>
            </a:r>
            <a:endParaRPr lang="en-GB" dirty="0"/>
          </a:p>
        </p:txBody>
      </p:sp>
      <p:pic>
        <p:nvPicPr>
          <p:cNvPr id="5" name="Content Placeholder 4" descr="A monkey that is standing in the grass&#10;&#10;Description generated with very high confidence">
            <a:extLst>
              <a:ext uri="{FF2B5EF4-FFF2-40B4-BE49-F238E27FC236}">
                <a16:creationId xmlns:a16="http://schemas.microsoft.com/office/drawing/2014/main" id="{74A8786D-D6AD-4BAA-98A9-039F782AE484}"/>
              </a:ext>
            </a:extLst>
          </p:cNvPr>
          <p:cNvPicPr>
            <a:picLocks noGrp="1" noChangeAspect="1"/>
          </p:cNvPicPr>
          <p:nvPr>
            <p:ph idx="1"/>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4953000" y="1425117"/>
            <a:ext cx="4788433" cy="4351338"/>
          </a:xfrm>
        </p:spPr>
      </p:pic>
      <p:sp>
        <p:nvSpPr>
          <p:cNvPr id="7" name="TextBox 6">
            <a:extLst>
              <a:ext uri="{FF2B5EF4-FFF2-40B4-BE49-F238E27FC236}">
                <a16:creationId xmlns:a16="http://schemas.microsoft.com/office/drawing/2014/main" id="{19687AE5-F595-47A9-91A7-FAD3E1143548}"/>
              </a:ext>
            </a:extLst>
          </p:cNvPr>
          <p:cNvSpPr txBox="1"/>
          <p:nvPr/>
        </p:nvSpPr>
        <p:spPr>
          <a:xfrm>
            <a:off x="6437529" y="5869881"/>
            <a:ext cx="1819373" cy="523220"/>
          </a:xfrm>
          <a:prstGeom prst="rect">
            <a:avLst/>
          </a:prstGeom>
          <a:noFill/>
        </p:spPr>
        <p:txBody>
          <a:bodyPr wrap="square" rtlCol="0">
            <a:spAutoFit/>
          </a:bodyPr>
          <a:lstStyle/>
          <a:p>
            <a:pPr algn="ctr"/>
            <a:r>
              <a:rPr lang="en-GB" sz="2800" dirty="0"/>
              <a:t>Baboon</a:t>
            </a:r>
          </a:p>
        </p:txBody>
      </p:sp>
      <p:pic>
        <p:nvPicPr>
          <p:cNvPr id="12" name="Picture 11" descr="A close up of an animal chimpanzee&#10;&#10;Description generated with very high confidence">
            <a:extLst>
              <a:ext uri="{FF2B5EF4-FFF2-40B4-BE49-F238E27FC236}">
                <a16:creationId xmlns:a16="http://schemas.microsoft.com/office/drawing/2014/main" id="{AE25D885-EB63-4474-B6D6-A395BCAA182B}"/>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231221" y="1416000"/>
            <a:ext cx="4533900" cy="4705350"/>
          </a:xfrm>
          <a:prstGeom prst="rect">
            <a:avLst/>
          </a:prstGeom>
        </p:spPr>
      </p:pic>
      <p:sp>
        <p:nvSpPr>
          <p:cNvPr id="14" name="TextBox 13">
            <a:extLst>
              <a:ext uri="{FF2B5EF4-FFF2-40B4-BE49-F238E27FC236}">
                <a16:creationId xmlns:a16="http://schemas.microsoft.com/office/drawing/2014/main" id="{1FBC7F9D-8486-44D2-B320-A83D620653CB}"/>
              </a:ext>
            </a:extLst>
          </p:cNvPr>
          <p:cNvSpPr txBox="1"/>
          <p:nvPr/>
        </p:nvSpPr>
        <p:spPr>
          <a:xfrm>
            <a:off x="1316159" y="6121350"/>
            <a:ext cx="1970202" cy="523220"/>
          </a:xfrm>
          <a:prstGeom prst="rect">
            <a:avLst/>
          </a:prstGeom>
          <a:noFill/>
        </p:spPr>
        <p:txBody>
          <a:bodyPr wrap="square" rtlCol="0">
            <a:spAutoFit/>
          </a:bodyPr>
          <a:lstStyle/>
          <a:p>
            <a:pPr algn="ctr"/>
            <a:r>
              <a:rPr lang="en-GB" sz="2800" dirty="0"/>
              <a:t>Chimpanzee </a:t>
            </a:r>
          </a:p>
        </p:txBody>
      </p:sp>
      <p:pic>
        <p:nvPicPr>
          <p:cNvPr id="8" name="Picture 7" descr="A drawing of a bird&#10;&#10;Description generated with high confidence">
            <a:extLst>
              <a:ext uri="{FF2B5EF4-FFF2-40B4-BE49-F238E27FC236}">
                <a16:creationId xmlns:a16="http://schemas.microsoft.com/office/drawing/2014/main" id="{3A2AEB17-B235-411C-91CC-A3D2DE172D7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16879" y="38232"/>
            <a:ext cx="2610111" cy="1293459"/>
          </a:xfrm>
          <a:prstGeom prst="rect">
            <a:avLst/>
          </a:prstGeom>
        </p:spPr>
      </p:pic>
    </p:spTree>
    <p:extLst>
      <p:ext uri="{BB962C8B-B14F-4D97-AF65-F5344CB8AC3E}">
        <p14:creationId xmlns:p14="http://schemas.microsoft.com/office/powerpoint/2010/main" val="19110930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E4C67C-728F-4DA4-964F-31B44AA3FAEC}"/>
              </a:ext>
            </a:extLst>
          </p:cNvPr>
          <p:cNvSpPr>
            <a:spLocks noGrp="1"/>
          </p:cNvSpPr>
          <p:nvPr>
            <p:ph type="title"/>
          </p:nvPr>
        </p:nvSpPr>
        <p:spPr>
          <a:xfrm>
            <a:off x="163802" y="132893"/>
            <a:ext cx="4371253" cy="1325563"/>
          </a:xfrm>
        </p:spPr>
        <p:txBody>
          <a:bodyPr/>
          <a:lstStyle/>
          <a:p>
            <a:r>
              <a:rPr lang="en-GB" dirty="0">
                <a:solidFill>
                  <a:srgbClr val="7030A0"/>
                </a:solidFill>
              </a:rPr>
              <a:t>Meet Your Family!</a:t>
            </a:r>
            <a:endParaRPr lang="en-GB" dirty="0"/>
          </a:p>
        </p:txBody>
      </p:sp>
      <p:pic>
        <p:nvPicPr>
          <p:cNvPr id="5" name="Content Placeholder 4" descr="A monkey with its mouth open Bonobo&#10;&#10;Description generated with very high confidence">
            <a:extLst>
              <a:ext uri="{FF2B5EF4-FFF2-40B4-BE49-F238E27FC236}">
                <a16:creationId xmlns:a16="http://schemas.microsoft.com/office/drawing/2014/main" id="{5C93A367-593B-4C45-9699-326D56B27306}"/>
              </a:ext>
            </a:extLst>
          </p:cNvPr>
          <p:cNvPicPr>
            <a:picLocks noGrp="1" noChangeAspect="1"/>
          </p:cNvPicPr>
          <p:nvPr>
            <p:ph idx="1"/>
          </p:nvPr>
        </p:nvPicPr>
        <p:blipFill>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tretch>
            <a:fillRect/>
          </a:stretch>
        </p:blipFill>
        <p:spPr>
          <a:xfrm>
            <a:off x="5144657" y="1371889"/>
            <a:ext cx="4597541" cy="3066524"/>
          </a:xfrm>
        </p:spPr>
      </p:pic>
      <p:sp>
        <p:nvSpPr>
          <p:cNvPr id="7" name="TextBox 6">
            <a:extLst>
              <a:ext uri="{FF2B5EF4-FFF2-40B4-BE49-F238E27FC236}">
                <a16:creationId xmlns:a16="http://schemas.microsoft.com/office/drawing/2014/main" id="{787CB967-2F65-44E8-9910-5AACB88F1061}"/>
              </a:ext>
            </a:extLst>
          </p:cNvPr>
          <p:cNvSpPr txBox="1"/>
          <p:nvPr/>
        </p:nvSpPr>
        <p:spPr>
          <a:xfrm>
            <a:off x="5144657" y="727009"/>
            <a:ext cx="2969443" cy="523220"/>
          </a:xfrm>
          <a:prstGeom prst="rect">
            <a:avLst/>
          </a:prstGeom>
          <a:noFill/>
        </p:spPr>
        <p:txBody>
          <a:bodyPr wrap="square" rtlCol="0">
            <a:spAutoFit/>
          </a:bodyPr>
          <a:lstStyle/>
          <a:p>
            <a:pPr algn="ctr"/>
            <a:r>
              <a:rPr lang="en-GB" sz="2800" dirty="0"/>
              <a:t>Bonobo</a:t>
            </a:r>
          </a:p>
        </p:txBody>
      </p:sp>
      <p:pic>
        <p:nvPicPr>
          <p:cNvPr id="15" name="Picture 14" descr="A close up of an animal Gorilla&#10;&#10;Description generated with very high confidence">
            <a:extLst>
              <a:ext uri="{FF2B5EF4-FFF2-40B4-BE49-F238E27FC236}">
                <a16:creationId xmlns:a16="http://schemas.microsoft.com/office/drawing/2014/main" id="{63672B93-0B78-4DF6-9C6A-75E3AA013B72}"/>
              </a:ext>
            </a:extLst>
          </p:cNvPr>
          <p:cNvPicPr>
            <a:picLocks noChangeAspect="1"/>
          </p:cNvPicPr>
          <p:nvPr/>
        </p:nvPicPr>
        <p:blipFill>
          <a:blip r:embed="rId5">
            <a:extLst>
              <a:ext uri="{28A0092B-C50C-407E-A947-70E740481C1C}">
                <a14:useLocalDpi xmlns:a14="http://schemas.microsoft.com/office/drawing/2010/main" val="0"/>
              </a:ext>
              <a:ext uri="{837473B0-CC2E-450A-ABE3-18F120FF3D39}">
                <a1611:picAttrSrcUrl xmlns:a1611="http://schemas.microsoft.com/office/drawing/2016/11/main" r:id="rId6"/>
              </a:ext>
            </a:extLst>
          </a:blip>
          <a:stretch>
            <a:fillRect/>
          </a:stretch>
        </p:blipFill>
        <p:spPr>
          <a:xfrm>
            <a:off x="163802" y="1876743"/>
            <a:ext cx="4875028" cy="3240516"/>
          </a:xfrm>
          <a:prstGeom prst="rect">
            <a:avLst/>
          </a:prstGeom>
        </p:spPr>
      </p:pic>
      <p:sp>
        <p:nvSpPr>
          <p:cNvPr id="17" name="TextBox 16">
            <a:extLst>
              <a:ext uri="{FF2B5EF4-FFF2-40B4-BE49-F238E27FC236}">
                <a16:creationId xmlns:a16="http://schemas.microsoft.com/office/drawing/2014/main" id="{1A7F0163-19CA-4AD5-AACF-7CB97FD83A88}"/>
              </a:ext>
            </a:extLst>
          </p:cNvPr>
          <p:cNvSpPr txBox="1"/>
          <p:nvPr/>
        </p:nvSpPr>
        <p:spPr>
          <a:xfrm>
            <a:off x="543827" y="5535546"/>
            <a:ext cx="3459637" cy="523220"/>
          </a:xfrm>
          <a:prstGeom prst="rect">
            <a:avLst/>
          </a:prstGeom>
          <a:noFill/>
        </p:spPr>
        <p:txBody>
          <a:bodyPr wrap="square" rtlCol="0">
            <a:spAutoFit/>
          </a:bodyPr>
          <a:lstStyle/>
          <a:p>
            <a:pPr algn="ctr"/>
            <a:r>
              <a:rPr lang="en-GB" sz="2800" dirty="0"/>
              <a:t>Gorilla</a:t>
            </a:r>
          </a:p>
        </p:txBody>
      </p:sp>
      <p:pic>
        <p:nvPicPr>
          <p:cNvPr id="8" name="Picture 7" descr="A drawing of a bird&#10;&#10;Description generated with high confidence">
            <a:extLst>
              <a:ext uri="{FF2B5EF4-FFF2-40B4-BE49-F238E27FC236}">
                <a16:creationId xmlns:a16="http://schemas.microsoft.com/office/drawing/2014/main" id="{43DC5D48-9756-4CFE-A893-8CDCEA2F390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216879" y="38232"/>
            <a:ext cx="2610111" cy="1293459"/>
          </a:xfrm>
          <a:prstGeom prst="rect">
            <a:avLst/>
          </a:prstGeom>
        </p:spPr>
      </p:pic>
      <p:sp>
        <p:nvSpPr>
          <p:cNvPr id="3" name="TextBox 2">
            <a:extLst>
              <a:ext uri="{FF2B5EF4-FFF2-40B4-BE49-F238E27FC236}">
                <a16:creationId xmlns:a16="http://schemas.microsoft.com/office/drawing/2014/main" id="{24013A1E-04EB-47AA-89D3-916372B0DD80}"/>
              </a:ext>
            </a:extLst>
          </p:cNvPr>
          <p:cNvSpPr txBox="1"/>
          <p:nvPr/>
        </p:nvSpPr>
        <p:spPr>
          <a:xfrm>
            <a:off x="5144658" y="4627605"/>
            <a:ext cx="4597540" cy="1815882"/>
          </a:xfrm>
          <a:prstGeom prst="rect">
            <a:avLst/>
          </a:prstGeom>
          <a:noFill/>
        </p:spPr>
        <p:txBody>
          <a:bodyPr wrap="square" rtlCol="0">
            <a:spAutoFit/>
          </a:bodyPr>
          <a:lstStyle/>
          <a:p>
            <a:r>
              <a:rPr lang="en-GB" sz="2800" dirty="0">
                <a:solidFill>
                  <a:srgbClr val="CC00CC"/>
                </a:solidFill>
              </a:rPr>
              <a:t>By learning about some of our nearest primate relatives, we may also learn something about our own minds. </a:t>
            </a:r>
          </a:p>
        </p:txBody>
      </p:sp>
    </p:spTree>
    <p:extLst>
      <p:ext uri="{BB962C8B-B14F-4D97-AF65-F5344CB8AC3E}">
        <p14:creationId xmlns:p14="http://schemas.microsoft.com/office/powerpoint/2010/main" val="23548383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Picture 33" descr="A drawing of a bird&#10;&#10;Description generated with high confidence">
            <a:extLst>
              <a:ext uri="{FF2B5EF4-FFF2-40B4-BE49-F238E27FC236}">
                <a16:creationId xmlns:a16="http://schemas.microsoft.com/office/drawing/2014/main" id="{687D8409-7FC2-4829-9A7B-3784F6DED7A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8943" y="38233"/>
            <a:ext cx="1768047" cy="876168"/>
          </a:xfrm>
          <a:prstGeom prst="rect">
            <a:avLst/>
          </a:prstGeom>
        </p:spPr>
      </p:pic>
      <p:cxnSp>
        <p:nvCxnSpPr>
          <p:cNvPr id="10" name="Straight Connector 9">
            <a:extLst>
              <a:ext uri="{FF2B5EF4-FFF2-40B4-BE49-F238E27FC236}">
                <a16:creationId xmlns:a16="http://schemas.microsoft.com/office/drawing/2014/main" id="{3FB292C1-EAAE-A141-88A0-05E5221431EA}"/>
              </a:ext>
            </a:extLst>
          </p:cNvPr>
          <p:cNvCxnSpPr>
            <a:cxnSpLocks/>
          </p:cNvCxnSpPr>
          <p:nvPr/>
        </p:nvCxnSpPr>
        <p:spPr>
          <a:xfrm flipV="1">
            <a:off x="4804859" y="2972149"/>
            <a:ext cx="0" cy="2810476"/>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62C58A7-5F14-FF42-A9D3-A032239B1B8E}"/>
              </a:ext>
            </a:extLst>
          </p:cNvPr>
          <p:cNvCxnSpPr>
            <a:cxnSpLocks/>
            <a:stCxn id="9" idx="0"/>
          </p:cNvCxnSpPr>
          <p:nvPr/>
        </p:nvCxnSpPr>
        <p:spPr>
          <a:xfrm flipV="1">
            <a:off x="4813239" y="5329213"/>
            <a:ext cx="2018352" cy="453412"/>
          </a:xfrm>
          <a:prstGeom prst="line">
            <a:avLst/>
          </a:prstGeom>
        </p:spPr>
        <p:style>
          <a:lnRef idx="3">
            <a:schemeClr val="accent1"/>
          </a:lnRef>
          <a:fillRef idx="0">
            <a:schemeClr val="accent1"/>
          </a:fillRef>
          <a:effectRef idx="2">
            <a:schemeClr val="accent1"/>
          </a:effectRef>
          <a:fontRef idx="minor">
            <a:schemeClr val="tx1"/>
          </a:fontRef>
        </p:style>
      </p:cxnSp>
      <p:cxnSp>
        <p:nvCxnSpPr>
          <p:cNvPr id="17" name="Straight Connector 16">
            <a:extLst>
              <a:ext uri="{FF2B5EF4-FFF2-40B4-BE49-F238E27FC236}">
                <a16:creationId xmlns:a16="http://schemas.microsoft.com/office/drawing/2014/main" id="{746161F4-9C7A-7646-8EC1-F941C4FF576F}"/>
              </a:ext>
            </a:extLst>
          </p:cNvPr>
          <p:cNvCxnSpPr>
            <a:cxnSpLocks/>
            <a:endCxn id="9" idx="0"/>
          </p:cNvCxnSpPr>
          <p:nvPr/>
        </p:nvCxnSpPr>
        <p:spPr>
          <a:xfrm>
            <a:off x="3255466" y="5345213"/>
            <a:ext cx="1557773" cy="437413"/>
          </a:xfrm>
          <a:prstGeom prst="line">
            <a:avLst/>
          </a:prstGeom>
        </p:spPr>
        <p:style>
          <a:lnRef idx="3">
            <a:schemeClr val="accent1"/>
          </a:lnRef>
          <a:fillRef idx="0">
            <a:schemeClr val="accent1"/>
          </a:fillRef>
          <a:effectRef idx="2">
            <a:schemeClr val="accent1"/>
          </a:effectRef>
          <a:fontRef idx="minor">
            <a:schemeClr val="tx1"/>
          </a:fontRef>
        </p:style>
      </p:cxnSp>
      <p:cxnSp>
        <p:nvCxnSpPr>
          <p:cNvPr id="19" name="Straight Connector 18">
            <a:extLst>
              <a:ext uri="{FF2B5EF4-FFF2-40B4-BE49-F238E27FC236}">
                <a16:creationId xmlns:a16="http://schemas.microsoft.com/office/drawing/2014/main" id="{88D58EC3-F398-BA46-9626-9DAF156402B7}"/>
              </a:ext>
            </a:extLst>
          </p:cNvPr>
          <p:cNvCxnSpPr>
            <a:cxnSpLocks/>
          </p:cNvCxnSpPr>
          <p:nvPr/>
        </p:nvCxnSpPr>
        <p:spPr>
          <a:xfrm flipV="1">
            <a:off x="4804859" y="1986581"/>
            <a:ext cx="0" cy="1050139"/>
          </a:xfrm>
          <a:prstGeom prst="line">
            <a:avLst/>
          </a:prstGeom>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3072961D-5CA5-4609-B3BC-3D02C85A4E81}"/>
              </a:ext>
            </a:extLst>
          </p:cNvPr>
          <p:cNvSpPr txBox="1"/>
          <p:nvPr/>
        </p:nvSpPr>
        <p:spPr>
          <a:xfrm>
            <a:off x="4105459" y="5782625"/>
            <a:ext cx="1415559" cy="369332"/>
          </a:xfrm>
          <a:prstGeom prst="rect">
            <a:avLst/>
          </a:prstGeom>
          <a:noFill/>
        </p:spPr>
        <p:txBody>
          <a:bodyPr wrap="square" rtlCol="0">
            <a:spAutoFit/>
          </a:bodyPr>
          <a:lstStyle/>
          <a:p>
            <a:pPr algn="ctr"/>
            <a:r>
              <a:rPr lang="en-GB" dirty="0"/>
              <a:t>Me</a:t>
            </a:r>
          </a:p>
        </p:txBody>
      </p:sp>
      <p:sp>
        <p:nvSpPr>
          <p:cNvPr id="13" name="TextBox 12">
            <a:extLst>
              <a:ext uri="{FF2B5EF4-FFF2-40B4-BE49-F238E27FC236}">
                <a16:creationId xmlns:a16="http://schemas.microsoft.com/office/drawing/2014/main" id="{42D4D721-A06C-4B03-93F7-D16E1CCB4316}"/>
              </a:ext>
            </a:extLst>
          </p:cNvPr>
          <p:cNvSpPr txBox="1"/>
          <p:nvPr/>
        </p:nvSpPr>
        <p:spPr>
          <a:xfrm>
            <a:off x="2339195" y="5041799"/>
            <a:ext cx="1262339" cy="369332"/>
          </a:xfrm>
          <a:prstGeom prst="rect">
            <a:avLst/>
          </a:prstGeom>
          <a:noFill/>
        </p:spPr>
        <p:txBody>
          <a:bodyPr wrap="square" rtlCol="0">
            <a:spAutoFit/>
          </a:bodyPr>
          <a:lstStyle/>
          <a:p>
            <a:pPr algn="ctr"/>
            <a:r>
              <a:rPr lang="en-GB" dirty="0"/>
              <a:t>Mum</a:t>
            </a:r>
          </a:p>
        </p:txBody>
      </p:sp>
      <p:sp>
        <p:nvSpPr>
          <p:cNvPr id="15" name="TextBox 14">
            <a:extLst>
              <a:ext uri="{FF2B5EF4-FFF2-40B4-BE49-F238E27FC236}">
                <a16:creationId xmlns:a16="http://schemas.microsoft.com/office/drawing/2014/main" id="{DC01F11A-CBCA-4C93-8501-45C5261A68D2}"/>
              </a:ext>
            </a:extLst>
          </p:cNvPr>
          <p:cNvSpPr txBox="1"/>
          <p:nvPr/>
        </p:nvSpPr>
        <p:spPr>
          <a:xfrm>
            <a:off x="6416453" y="5051694"/>
            <a:ext cx="1333189" cy="369332"/>
          </a:xfrm>
          <a:prstGeom prst="rect">
            <a:avLst/>
          </a:prstGeom>
          <a:noFill/>
        </p:spPr>
        <p:txBody>
          <a:bodyPr wrap="square" rtlCol="0">
            <a:spAutoFit/>
          </a:bodyPr>
          <a:lstStyle/>
          <a:p>
            <a:pPr algn="ctr"/>
            <a:r>
              <a:rPr lang="en-GB" dirty="0"/>
              <a:t>Dad</a:t>
            </a:r>
          </a:p>
        </p:txBody>
      </p:sp>
      <p:cxnSp>
        <p:nvCxnSpPr>
          <p:cNvPr id="21" name="Straight Connector 20">
            <a:extLst>
              <a:ext uri="{FF2B5EF4-FFF2-40B4-BE49-F238E27FC236}">
                <a16:creationId xmlns:a16="http://schemas.microsoft.com/office/drawing/2014/main" id="{4B9D055A-EDC8-43A8-9895-DC991BD2B961}"/>
              </a:ext>
            </a:extLst>
          </p:cNvPr>
          <p:cNvCxnSpPr>
            <a:cxnSpLocks/>
          </p:cNvCxnSpPr>
          <p:nvPr/>
        </p:nvCxnSpPr>
        <p:spPr>
          <a:xfrm flipH="1" flipV="1">
            <a:off x="6361162" y="4184301"/>
            <a:ext cx="558226" cy="947632"/>
          </a:xfrm>
          <a:prstGeom prst="line">
            <a:avLst/>
          </a:prstGeom>
        </p:spPr>
        <p:style>
          <a:lnRef idx="1">
            <a:schemeClr val="accent1"/>
          </a:lnRef>
          <a:fillRef idx="0">
            <a:schemeClr val="accent1"/>
          </a:fillRef>
          <a:effectRef idx="0">
            <a:schemeClr val="accent1"/>
          </a:effectRef>
          <a:fontRef idx="minor">
            <a:schemeClr val="tx1"/>
          </a:fontRef>
        </p:style>
      </p:cxnSp>
      <p:sp>
        <p:nvSpPr>
          <p:cNvPr id="26" name="TextBox 25">
            <a:extLst>
              <a:ext uri="{FF2B5EF4-FFF2-40B4-BE49-F238E27FC236}">
                <a16:creationId xmlns:a16="http://schemas.microsoft.com/office/drawing/2014/main" id="{861DCEC8-6DB4-49D1-B823-ABD3F258DA6E}"/>
              </a:ext>
            </a:extLst>
          </p:cNvPr>
          <p:cNvSpPr txBox="1"/>
          <p:nvPr/>
        </p:nvSpPr>
        <p:spPr>
          <a:xfrm>
            <a:off x="5552305" y="3843980"/>
            <a:ext cx="1397977" cy="369332"/>
          </a:xfrm>
          <a:prstGeom prst="rect">
            <a:avLst/>
          </a:prstGeom>
          <a:noFill/>
        </p:spPr>
        <p:txBody>
          <a:bodyPr wrap="square" rtlCol="0">
            <a:spAutoFit/>
          </a:bodyPr>
          <a:lstStyle/>
          <a:p>
            <a:pPr algn="ctr"/>
            <a:r>
              <a:rPr lang="en-GB" dirty="0"/>
              <a:t>Granny</a:t>
            </a:r>
          </a:p>
        </p:txBody>
      </p:sp>
      <p:cxnSp>
        <p:nvCxnSpPr>
          <p:cNvPr id="29" name="Straight Connector 28">
            <a:extLst>
              <a:ext uri="{FF2B5EF4-FFF2-40B4-BE49-F238E27FC236}">
                <a16:creationId xmlns:a16="http://schemas.microsoft.com/office/drawing/2014/main" id="{B01FDEF8-A975-41AB-A8CC-2DA13EB23FB9}"/>
              </a:ext>
            </a:extLst>
          </p:cNvPr>
          <p:cNvCxnSpPr>
            <a:cxnSpLocks/>
          </p:cNvCxnSpPr>
          <p:nvPr/>
        </p:nvCxnSpPr>
        <p:spPr>
          <a:xfrm flipV="1">
            <a:off x="7082481" y="4167112"/>
            <a:ext cx="1067988" cy="889560"/>
          </a:xfrm>
          <a:prstGeom prst="line">
            <a:avLst/>
          </a:prstGeom>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00C05E99-4F18-4326-8E92-C22D0AD25A14}"/>
              </a:ext>
            </a:extLst>
          </p:cNvPr>
          <p:cNvSpPr txBox="1"/>
          <p:nvPr/>
        </p:nvSpPr>
        <p:spPr>
          <a:xfrm>
            <a:off x="7567314" y="3739680"/>
            <a:ext cx="1595399" cy="369332"/>
          </a:xfrm>
          <a:prstGeom prst="rect">
            <a:avLst/>
          </a:prstGeom>
          <a:noFill/>
        </p:spPr>
        <p:txBody>
          <a:bodyPr wrap="square" rtlCol="0">
            <a:spAutoFit/>
          </a:bodyPr>
          <a:lstStyle/>
          <a:p>
            <a:pPr algn="ctr"/>
            <a:r>
              <a:rPr lang="en-GB" dirty="0"/>
              <a:t>Grandad</a:t>
            </a:r>
          </a:p>
        </p:txBody>
      </p:sp>
      <p:cxnSp>
        <p:nvCxnSpPr>
          <p:cNvPr id="35" name="Straight Connector 34">
            <a:extLst>
              <a:ext uri="{FF2B5EF4-FFF2-40B4-BE49-F238E27FC236}">
                <a16:creationId xmlns:a16="http://schemas.microsoft.com/office/drawing/2014/main" id="{34633E79-B484-45C9-AA56-1267C1615B99}"/>
              </a:ext>
            </a:extLst>
          </p:cNvPr>
          <p:cNvCxnSpPr>
            <a:cxnSpLocks/>
          </p:cNvCxnSpPr>
          <p:nvPr/>
        </p:nvCxnSpPr>
        <p:spPr>
          <a:xfrm flipV="1">
            <a:off x="3096895" y="4137975"/>
            <a:ext cx="451862" cy="993958"/>
          </a:xfrm>
          <a:prstGeom prst="line">
            <a:avLst/>
          </a:prstGeom>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680BC284-B421-49B8-BE9E-9938DAE442A7}"/>
              </a:ext>
            </a:extLst>
          </p:cNvPr>
          <p:cNvSpPr txBox="1"/>
          <p:nvPr/>
        </p:nvSpPr>
        <p:spPr>
          <a:xfrm>
            <a:off x="2794443" y="3843980"/>
            <a:ext cx="1802451" cy="369332"/>
          </a:xfrm>
          <a:prstGeom prst="rect">
            <a:avLst/>
          </a:prstGeom>
          <a:noFill/>
        </p:spPr>
        <p:txBody>
          <a:bodyPr wrap="square" rtlCol="0">
            <a:spAutoFit/>
          </a:bodyPr>
          <a:lstStyle/>
          <a:p>
            <a:pPr algn="ctr"/>
            <a:r>
              <a:rPr lang="en-GB" dirty="0"/>
              <a:t>Grandad</a:t>
            </a:r>
          </a:p>
        </p:txBody>
      </p:sp>
      <p:cxnSp>
        <p:nvCxnSpPr>
          <p:cNvPr id="39" name="Straight Connector 38">
            <a:extLst>
              <a:ext uri="{FF2B5EF4-FFF2-40B4-BE49-F238E27FC236}">
                <a16:creationId xmlns:a16="http://schemas.microsoft.com/office/drawing/2014/main" id="{730D7857-43C3-477D-B32C-D2D6F9E3D4B1}"/>
              </a:ext>
            </a:extLst>
          </p:cNvPr>
          <p:cNvCxnSpPr>
            <a:cxnSpLocks/>
          </p:cNvCxnSpPr>
          <p:nvPr/>
        </p:nvCxnSpPr>
        <p:spPr>
          <a:xfrm flipH="1" flipV="1">
            <a:off x="1591751" y="4213312"/>
            <a:ext cx="1171798" cy="828487"/>
          </a:xfrm>
          <a:prstGeom prst="line">
            <a:avLst/>
          </a:prstGeom>
        </p:spPr>
        <p:style>
          <a:lnRef idx="1">
            <a:schemeClr val="accent1"/>
          </a:lnRef>
          <a:fillRef idx="0">
            <a:schemeClr val="accent1"/>
          </a:fillRef>
          <a:effectRef idx="0">
            <a:schemeClr val="accent1"/>
          </a:effectRef>
          <a:fontRef idx="minor">
            <a:schemeClr val="tx1"/>
          </a:fontRef>
        </p:style>
      </p:cxnSp>
      <p:sp>
        <p:nvSpPr>
          <p:cNvPr id="43" name="TextBox 42">
            <a:extLst>
              <a:ext uri="{FF2B5EF4-FFF2-40B4-BE49-F238E27FC236}">
                <a16:creationId xmlns:a16="http://schemas.microsoft.com/office/drawing/2014/main" id="{43F5D6FD-1FB2-49E2-A59A-A01D0D55FC08}"/>
              </a:ext>
            </a:extLst>
          </p:cNvPr>
          <p:cNvSpPr txBox="1"/>
          <p:nvPr/>
        </p:nvSpPr>
        <p:spPr>
          <a:xfrm>
            <a:off x="641853" y="3857097"/>
            <a:ext cx="1617770" cy="369332"/>
          </a:xfrm>
          <a:prstGeom prst="rect">
            <a:avLst/>
          </a:prstGeom>
          <a:noFill/>
        </p:spPr>
        <p:txBody>
          <a:bodyPr wrap="square" rtlCol="0">
            <a:spAutoFit/>
          </a:bodyPr>
          <a:lstStyle/>
          <a:p>
            <a:pPr algn="ctr"/>
            <a:r>
              <a:rPr lang="en-GB" dirty="0"/>
              <a:t>Gran</a:t>
            </a:r>
          </a:p>
        </p:txBody>
      </p:sp>
      <p:cxnSp>
        <p:nvCxnSpPr>
          <p:cNvPr id="52" name="Straight Connector 51">
            <a:extLst>
              <a:ext uri="{FF2B5EF4-FFF2-40B4-BE49-F238E27FC236}">
                <a16:creationId xmlns:a16="http://schemas.microsoft.com/office/drawing/2014/main" id="{3012C8F8-33F2-49A9-915C-84F1B52F3DF8}"/>
              </a:ext>
            </a:extLst>
          </p:cNvPr>
          <p:cNvCxnSpPr>
            <a:cxnSpLocks/>
          </p:cNvCxnSpPr>
          <p:nvPr/>
        </p:nvCxnSpPr>
        <p:spPr>
          <a:xfrm flipH="1" flipV="1">
            <a:off x="855515" y="3217739"/>
            <a:ext cx="333717" cy="606172"/>
          </a:xfrm>
          <a:prstGeom prst="line">
            <a:avLst/>
          </a:prstGeom>
        </p:spPr>
        <p:style>
          <a:lnRef idx="1">
            <a:schemeClr val="accent4"/>
          </a:lnRef>
          <a:fillRef idx="0">
            <a:schemeClr val="accent4"/>
          </a:fillRef>
          <a:effectRef idx="0">
            <a:schemeClr val="accent4"/>
          </a:effectRef>
          <a:fontRef idx="minor">
            <a:schemeClr val="tx1"/>
          </a:fontRef>
        </p:style>
      </p:cxnSp>
      <p:sp>
        <p:nvSpPr>
          <p:cNvPr id="53" name="TextBox 52">
            <a:extLst>
              <a:ext uri="{FF2B5EF4-FFF2-40B4-BE49-F238E27FC236}">
                <a16:creationId xmlns:a16="http://schemas.microsoft.com/office/drawing/2014/main" id="{F89C899C-76F7-456F-98E7-EF2EB2A8541A}"/>
              </a:ext>
            </a:extLst>
          </p:cNvPr>
          <p:cNvSpPr txBox="1"/>
          <p:nvPr/>
        </p:nvSpPr>
        <p:spPr>
          <a:xfrm>
            <a:off x="181971" y="2617961"/>
            <a:ext cx="1184524" cy="646331"/>
          </a:xfrm>
          <a:prstGeom prst="rect">
            <a:avLst/>
          </a:prstGeom>
          <a:noFill/>
        </p:spPr>
        <p:txBody>
          <a:bodyPr wrap="square" rtlCol="0">
            <a:spAutoFit/>
          </a:bodyPr>
          <a:lstStyle/>
          <a:p>
            <a:pPr algn="ctr"/>
            <a:r>
              <a:rPr lang="en-GB" dirty="0"/>
              <a:t>Great </a:t>
            </a:r>
          </a:p>
          <a:p>
            <a:pPr algn="ctr"/>
            <a:r>
              <a:rPr lang="en-GB" dirty="0"/>
              <a:t>Gran</a:t>
            </a:r>
          </a:p>
        </p:txBody>
      </p:sp>
      <p:cxnSp>
        <p:nvCxnSpPr>
          <p:cNvPr id="58" name="Straight Connector 57">
            <a:extLst>
              <a:ext uri="{FF2B5EF4-FFF2-40B4-BE49-F238E27FC236}">
                <a16:creationId xmlns:a16="http://schemas.microsoft.com/office/drawing/2014/main" id="{D53CE87E-638B-45A3-9EB4-A0D296F2A239}"/>
              </a:ext>
            </a:extLst>
          </p:cNvPr>
          <p:cNvCxnSpPr>
            <a:cxnSpLocks/>
            <a:endCxn id="60" idx="2"/>
          </p:cNvCxnSpPr>
          <p:nvPr/>
        </p:nvCxnSpPr>
        <p:spPr>
          <a:xfrm flipV="1">
            <a:off x="1473200" y="3264291"/>
            <a:ext cx="447618" cy="607220"/>
          </a:xfrm>
          <a:prstGeom prst="line">
            <a:avLst/>
          </a:prstGeom>
        </p:spPr>
        <p:style>
          <a:lnRef idx="1">
            <a:schemeClr val="accent4"/>
          </a:lnRef>
          <a:fillRef idx="0">
            <a:schemeClr val="accent4"/>
          </a:fillRef>
          <a:effectRef idx="0">
            <a:schemeClr val="accent4"/>
          </a:effectRef>
          <a:fontRef idx="minor">
            <a:schemeClr val="tx1"/>
          </a:fontRef>
        </p:style>
      </p:cxnSp>
      <p:sp>
        <p:nvSpPr>
          <p:cNvPr id="60" name="TextBox 59">
            <a:extLst>
              <a:ext uri="{FF2B5EF4-FFF2-40B4-BE49-F238E27FC236}">
                <a16:creationId xmlns:a16="http://schemas.microsoft.com/office/drawing/2014/main" id="{F1A5729F-BF43-4C42-8F90-B6AE6EBD0ED5}"/>
              </a:ext>
            </a:extLst>
          </p:cNvPr>
          <p:cNvSpPr txBox="1"/>
          <p:nvPr/>
        </p:nvSpPr>
        <p:spPr>
          <a:xfrm>
            <a:off x="1372073" y="2617961"/>
            <a:ext cx="1097490" cy="646331"/>
          </a:xfrm>
          <a:prstGeom prst="rect">
            <a:avLst/>
          </a:prstGeom>
          <a:noFill/>
        </p:spPr>
        <p:txBody>
          <a:bodyPr wrap="square" rtlCol="0">
            <a:spAutoFit/>
          </a:bodyPr>
          <a:lstStyle/>
          <a:p>
            <a:pPr algn="ctr"/>
            <a:r>
              <a:rPr lang="en-GB" dirty="0"/>
              <a:t>Great </a:t>
            </a:r>
          </a:p>
          <a:p>
            <a:pPr algn="ctr"/>
            <a:r>
              <a:rPr lang="en-GB" dirty="0"/>
              <a:t>Grandad</a:t>
            </a:r>
          </a:p>
        </p:txBody>
      </p:sp>
      <p:cxnSp>
        <p:nvCxnSpPr>
          <p:cNvPr id="63" name="Straight Connector 62">
            <a:extLst>
              <a:ext uri="{FF2B5EF4-FFF2-40B4-BE49-F238E27FC236}">
                <a16:creationId xmlns:a16="http://schemas.microsoft.com/office/drawing/2014/main" id="{319C88F5-5D5B-4AE5-B958-36C0984A4C47}"/>
              </a:ext>
            </a:extLst>
          </p:cNvPr>
          <p:cNvCxnSpPr>
            <a:cxnSpLocks/>
            <a:endCxn id="98" idx="2"/>
          </p:cNvCxnSpPr>
          <p:nvPr/>
        </p:nvCxnSpPr>
        <p:spPr>
          <a:xfrm flipH="1" flipV="1">
            <a:off x="3027978" y="3231227"/>
            <a:ext cx="465050" cy="551602"/>
          </a:xfrm>
          <a:prstGeom prst="line">
            <a:avLst/>
          </a:prstGeom>
        </p:spPr>
        <p:style>
          <a:lnRef idx="1">
            <a:schemeClr val="accent2"/>
          </a:lnRef>
          <a:fillRef idx="0">
            <a:schemeClr val="accent2"/>
          </a:fillRef>
          <a:effectRef idx="0">
            <a:schemeClr val="accent2"/>
          </a:effectRef>
          <a:fontRef idx="minor">
            <a:schemeClr val="tx1"/>
          </a:fontRef>
        </p:style>
      </p:cxnSp>
      <p:sp>
        <p:nvSpPr>
          <p:cNvPr id="98" name="TextBox 97">
            <a:extLst>
              <a:ext uri="{FF2B5EF4-FFF2-40B4-BE49-F238E27FC236}">
                <a16:creationId xmlns:a16="http://schemas.microsoft.com/office/drawing/2014/main" id="{91F9289D-89BC-4C42-8244-AB21D071A291}"/>
              </a:ext>
            </a:extLst>
          </p:cNvPr>
          <p:cNvSpPr txBox="1"/>
          <p:nvPr/>
        </p:nvSpPr>
        <p:spPr>
          <a:xfrm>
            <a:off x="2396808" y="2584896"/>
            <a:ext cx="1262339" cy="646331"/>
          </a:xfrm>
          <a:prstGeom prst="rect">
            <a:avLst/>
          </a:prstGeom>
          <a:noFill/>
        </p:spPr>
        <p:txBody>
          <a:bodyPr wrap="square" rtlCol="0">
            <a:spAutoFit/>
          </a:bodyPr>
          <a:lstStyle/>
          <a:p>
            <a:pPr algn="ctr"/>
            <a:r>
              <a:rPr lang="en-GB" dirty="0"/>
              <a:t>Great </a:t>
            </a:r>
          </a:p>
          <a:p>
            <a:pPr algn="ctr"/>
            <a:r>
              <a:rPr lang="en-GB" dirty="0"/>
              <a:t>Grandma</a:t>
            </a:r>
          </a:p>
        </p:txBody>
      </p:sp>
      <p:sp>
        <p:nvSpPr>
          <p:cNvPr id="104" name="TextBox 103">
            <a:extLst>
              <a:ext uri="{FF2B5EF4-FFF2-40B4-BE49-F238E27FC236}">
                <a16:creationId xmlns:a16="http://schemas.microsoft.com/office/drawing/2014/main" id="{FC317A36-CF90-4BB8-B6B4-1722D4340BB6}"/>
              </a:ext>
            </a:extLst>
          </p:cNvPr>
          <p:cNvSpPr txBox="1"/>
          <p:nvPr/>
        </p:nvSpPr>
        <p:spPr>
          <a:xfrm>
            <a:off x="3670304" y="2593898"/>
            <a:ext cx="1052101" cy="646331"/>
          </a:xfrm>
          <a:prstGeom prst="rect">
            <a:avLst/>
          </a:prstGeom>
          <a:noFill/>
        </p:spPr>
        <p:txBody>
          <a:bodyPr wrap="square" rtlCol="0">
            <a:spAutoFit/>
          </a:bodyPr>
          <a:lstStyle/>
          <a:p>
            <a:pPr algn="ctr"/>
            <a:r>
              <a:rPr lang="en-GB" dirty="0"/>
              <a:t>Great Grandpa</a:t>
            </a:r>
          </a:p>
        </p:txBody>
      </p:sp>
      <p:cxnSp>
        <p:nvCxnSpPr>
          <p:cNvPr id="106" name="Straight Connector 105">
            <a:extLst>
              <a:ext uri="{FF2B5EF4-FFF2-40B4-BE49-F238E27FC236}">
                <a16:creationId xmlns:a16="http://schemas.microsoft.com/office/drawing/2014/main" id="{987A127D-397D-47D3-A1EC-0B8DF03F23E1}"/>
              </a:ext>
            </a:extLst>
          </p:cNvPr>
          <p:cNvCxnSpPr>
            <a:cxnSpLocks/>
            <a:endCxn id="104" idx="2"/>
          </p:cNvCxnSpPr>
          <p:nvPr/>
        </p:nvCxnSpPr>
        <p:spPr>
          <a:xfrm flipV="1">
            <a:off x="3879212" y="3240229"/>
            <a:ext cx="317142" cy="561193"/>
          </a:xfrm>
          <a:prstGeom prst="line">
            <a:avLst/>
          </a:prstGeom>
        </p:spPr>
        <p:style>
          <a:lnRef idx="1">
            <a:schemeClr val="accent2"/>
          </a:lnRef>
          <a:fillRef idx="0">
            <a:schemeClr val="accent2"/>
          </a:fillRef>
          <a:effectRef idx="0">
            <a:schemeClr val="accent2"/>
          </a:effectRef>
          <a:fontRef idx="minor">
            <a:schemeClr val="tx1"/>
          </a:fontRef>
        </p:style>
      </p:cxnSp>
      <p:cxnSp>
        <p:nvCxnSpPr>
          <p:cNvPr id="121" name="Straight Connector 120">
            <a:extLst>
              <a:ext uri="{FF2B5EF4-FFF2-40B4-BE49-F238E27FC236}">
                <a16:creationId xmlns:a16="http://schemas.microsoft.com/office/drawing/2014/main" id="{B8050DB7-617E-4536-A998-312494D99BBB}"/>
              </a:ext>
            </a:extLst>
          </p:cNvPr>
          <p:cNvCxnSpPr>
            <a:cxnSpLocks/>
          </p:cNvCxnSpPr>
          <p:nvPr/>
        </p:nvCxnSpPr>
        <p:spPr>
          <a:xfrm flipH="1" flipV="1">
            <a:off x="5756841" y="3240229"/>
            <a:ext cx="313512" cy="616868"/>
          </a:xfrm>
          <a:prstGeom prst="line">
            <a:avLst/>
          </a:prstGeom>
        </p:spPr>
        <p:style>
          <a:lnRef idx="1">
            <a:schemeClr val="accent6"/>
          </a:lnRef>
          <a:fillRef idx="0">
            <a:schemeClr val="accent6"/>
          </a:fillRef>
          <a:effectRef idx="0">
            <a:schemeClr val="accent6"/>
          </a:effectRef>
          <a:fontRef idx="minor">
            <a:schemeClr val="tx1"/>
          </a:fontRef>
        </p:style>
      </p:cxnSp>
      <p:sp>
        <p:nvSpPr>
          <p:cNvPr id="123" name="TextBox 122">
            <a:extLst>
              <a:ext uri="{FF2B5EF4-FFF2-40B4-BE49-F238E27FC236}">
                <a16:creationId xmlns:a16="http://schemas.microsoft.com/office/drawing/2014/main" id="{BA23C6A2-1EC6-4679-968F-B57EB51EB9A6}"/>
              </a:ext>
            </a:extLst>
          </p:cNvPr>
          <p:cNvSpPr txBox="1"/>
          <p:nvPr/>
        </p:nvSpPr>
        <p:spPr>
          <a:xfrm>
            <a:off x="5103315" y="2602193"/>
            <a:ext cx="1198277" cy="646331"/>
          </a:xfrm>
          <a:prstGeom prst="rect">
            <a:avLst/>
          </a:prstGeom>
          <a:noFill/>
        </p:spPr>
        <p:txBody>
          <a:bodyPr wrap="square" rtlCol="0">
            <a:spAutoFit/>
          </a:bodyPr>
          <a:lstStyle/>
          <a:p>
            <a:pPr algn="ctr"/>
            <a:r>
              <a:rPr lang="en-GB" dirty="0"/>
              <a:t>Great Granny</a:t>
            </a:r>
          </a:p>
        </p:txBody>
      </p:sp>
      <p:cxnSp>
        <p:nvCxnSpPr>
          <p:cNvPr id="128" name="Straight Connector 127">
            <a:extLst>
              <a:ext uri="{FF2B5EF4-FFF2-40B4-BE49-F238E27FC236}">
                <a16:creationId xmlns:a16="http://schemas.microsoft.com/office/drawing/2014/main" id="{95DA98CE-28AC-4C36-B7E4-08E511D5C5FD}"/>
              </a:ext>
            </a:extLst>
          </p:cNvPr>
          <p:cNvCxnSpPr>
            <a:cxnSpLocks/>
          </p:cNvCxnSpPr>
          <p:nvPr/>
        </p:nvCxnSpPr>
        <p:spPr>
          <a:xfrm flipV="1">
            <a:off x="6361162" y="3233271"/>
            <a:ext cx="491312" cy="661937"/>
          </a:xfrm>
          <a:prstGeom prst="line">
            <a:avLst/>
          </a:prstGeom>
        </p:spPr>
        <p:style>
          <a:lnRef idx="1">
            <a:schemeClr val="accent6"/>
          </a:lnRef>
          <a:fillRef idx="0">
            <a:schemeClr val="accent6"/>
          </a:fillRef>
          <a:effectRef idx="0">
            <a:schemeClr val="accent6"/>
          </a:effectRef>
          <a:fontRef idx="minor">
            <a:schemeClr val="tx1"/>
          </a:fontRef>
        </p:style>
      </p:cxnSp>
      <p:sp>
        <p:nvSpPr>
          <p:cNvPr id="129" name="TextBox 128">
            <a:extLst>
              <a:ext uri="{FF2B5EF4-FFF2-40B4-BE49-F238E27FC236}">
                <a16:creationId xmlns:a16="http://schemas.microsoft.com/office/drawing/2014/main" id="{87F2FAED-D478-4BDD-B53A-16C2622ED910}"/>
              </a:ext>
            </a:extLst>
          </p:cNvPr>
          <p:cNvSpPr txBox="1"/>
          <p:nvPr/>
        </p:nvSpPr>
        <p:spPr>
          <a:xfrm>
            <a:off x="6401054" y="2593898"/>
            <a:ext cx="1078380" cy="646331"/>
          </a:xfrm>
          <a:prstGeom prst="rect">
            <a:avLst/>
          </a:prstGeom>
          <a:noFill/>
        </p:spPr>
        <p:txBody>
          <a:bodyPr wrap="square" rtlCol="0">
            <a:spAutoFit/>
          </a:bodyPr>
          <a:lstStyle/>
          <a:p>
            <a:pPr algn="ctr"/>
            <a:r>
              <a:rPr lang="en-GB" dirty="0"/>
              <a:t>Great Grandad</a:t>
            </a:r>
          </a:p>
        </p:txBody>
      </p:sp>
      <p:cxnSp>
        <p:nvCxnSpPr>
          <p:cNvPr id="131" name="Straight Connector 130">
            <a:extLst>
              <a:ext uri="{FF2B5EF4-FFF2-40B4-BE49-F238E27FC236}">
                <a16:creationId xmlns:a16="http://schemas.microsoft.com/office/drawing/2014/main" id="{56E4DEC7-1F44-407D-9745-816F25AF974F}"/>
              </a:ext>
            </a:extLst>
          </p:cNvPr>
          <p:cNvCxnSpPr>
            <a:cxnSpLocks/>
          </p:cNvCxnSpPr>
          <p:nvPr/>
        </p:nvCxnSpPr>
        <p:spPr>
          <a:xfrm flipV="1">
            <a:off x="8700655" y="3240229"/>
            <a:ext cx="659024" cy="499450"/>
          </a:xfrm>
          <a:prstGeom prst="line">
            <a:avLst/>
          </a:prstGeom>
        </p:spPr>
        <p:style>
          <a:lnRef idx="1">
            <a:schemeClr val="accent5"/>
          </a:lnRef>
          <a:fillRef idx="0">
            <a:schemeClr val="accent5"/>
          </a:fillRef>
          <a:effectRef idx="0">
            <a:schemeClr val="accent5"/>
          </a:effectRef>
          <a:fontRef idx="minor">
            <a:schemeClr val="tx1"/>
          </a:fontRef>
        </p:style>
      </p:cxnSp>
      <p:sp>
        <p:nvSpPr>
          <p:cNvPr id="132" name="TextBox 131">
            <a:extLst>
              <a:ext uri="{FF2B5EF4-FFF2-40B4-BE49-F238E27FC236}">
                <a16:creationId xmlns:a16="http://schemas.microsoft.com/office/drawing/2014/main" id="{6BD9B910-8105-4438-975E-B7C634094F03}"/>
              </a:ext>
            </a:extLst>
          </p:cNvPr>
          <p:cNvSpPr txBox="1"/>
          <p:nvPr/>
        </p:nvSpPr>
        <p:spPr>
          <a:xfrm>
            <a:off x="8791492" y="2532490"/>
            <a:ext cx="1078380" cy="646331"/>
          </a:xfrm>
          <a:prstGeom prst="rect">
            <a:avLst/>
          </a:prstGeom>
          <a:noFill/>
        </p:spPr>
        <p:txBody>
          <a:bodyPr wrap="square" rtlCol="0">
            <a:spAutoFit/>
          </a:bodyPr>
          <a:lstStyle/>
          <a:p>
            <a:pPr algn="ctr"/>
            <a:r>
              <a:rPr lang="en-GB" dirty="0"/>
              <a:t>Great Grandpa</a:t>
            </a:r>
          </a:p>
        </p:txBody>
      </p:sp>
      <p:cxnSp>
        <p:nvCxnSpPr>
          <p:cNvPr id="136" name="Straight Connector 135">
            <a:extLst>
              <a:ext uri="{FF2B5EF4-FFF2-40B4-BE49-F238E27FC236}">
                <a16:creationId xmlns:a16="http://schemas.microsoft.com/office/drawing/2014/main" id="{30EF2C38-3E3C-4F37-9BA9-C0F31F4291C3}"/>
              </a:ext>
            </a:extLst>
          </p:cNvPr>
          <p:cNvCxnSpPr>
            <a:cxnSpLocks/>
            <a:endCxn id="137" idx="2"/>
          </p:cNvCxnSpPr>
          <p:nvPr/>
        </p:nvCxnSpPr>
        <p:spPr>
          <a:xfrm flipH="1" flipV="1">
            <a:off x="8167750" y="3264292"/>
            <a:ext cx="70644" cy="475390"/>
          </a:xfrm>
          <a:prstGeom prst="line">
            <a:avLst/>
          </a:prstGeom>
        </p:spPr>
        <p:style>
          <a:lnRef idx="1">
            <a:schemeClr val="accent5"/>
          </a:lnRef>
          <a:fillRef idx="0">
            <a:schemeClr val="accent5"/>
          </a:fillRef>
          <a:effectRef idx="0">
            <a:schemeClr val="accent5"/>
          </a:effectRef>
          <a:fontRef idx="minor">
            <a:schemeClr val="tx1"/>
          </a:fontRef>
        </p:style>
      </p:cxnSp>
      <p:sp>
        <p:nvSpPr>
          <p:cNvPr id="137" name="TextBox 136">
            <a:extLst>
              <a:ext uri="{FF2B5EF4-FFF2-40B4-BE49-F238E27FC236}">
                <a16:creationId xmlns:a16="http://schemas.microsoft.com/office/drawing/2014/main" id="{0D5F6989-D096-4B82-A156-7361642CB80C}"/>
              </a:ext>
            </a:extLst>
          </p:cNvPr>
          <p:cNvSpPr txBox="1"/>
          <p:nvPr/>
        </p:nvSpPr>
        <p:spPr>
          <a:xfrm>
            <a:off x="7537903" y="2617961"/>
            <a:ext cx="1259693" cy="646331"/>
          </a:xfrm>
          <a:prstGeom prst="rect">
            <a:avLst/>
          </a:prstGeom>
          <a:noFill/>
        </p:spPr>
        <p:txBody>
          <a:bodyPr wrap="square" rtlCol="0">
            <a:spAutoFit/>
          </a:bodyPr>
          <a:lstStyle/>
          <a:p>
            <a:pPr algn="ctr"/>
            <a:r>
              <a:rPr lang="en-GB" dirty="0"/>
              <a:t>Great Granny</a:t>
            </a:r>
          </a:p>
        </p:txBody>
      </p:sp>
      <p:sp>
        <p:nvSpPr>
          <p:cNvPr id="139" name="TextBox 138">
            <a:extLst>
              <a:ext uri="{FF2B5EF4-FFF2-40B4-BE49-F238E27FC236}">
                <a16:creationId xmlns:a16="http://schemas.microsoft.com/office/drawing/2014/main" id="{18386FA7-D9C1-4DEC-B89E-5908F5376CA3}"/>
              </a:ext>
            </a:extLst>
          </p:cNvPr>
          <p:cNvSpPr txBox="1"/>
          <p:nvPr/>
        </p:nvSpPr>
        <p:spPr>
          <a:xfrm>
            <a:off x="-316720" y="667232"/>
            <a:ext cx="10357530" cy="707886"/>
          </a:xfrm>
          <a:prstGeom prst="rect">
            <a:avLst/>
          </a:prstGeom>
          <a:noFill/>
        </p:spPr>
        <p:txBody>
          <a:bodyPr wrap="square" rtlCol="0">
            <a:spAutoFit/>
          </a:bodyPr>
          <a:lstStyle/>
          <a:p>
            <a:pPr algn="ctr"/>
            <a:r>
              <a:rPr lang="en-GB" sz="4000" dirty="0">
                <a:solidFill>
                  <a:schemeClr val="accent2"/>
                </a:solidFill>
              </a:rPr>
              <a:t>A family tree is a way to show our ancestors.</a:t>
            </a:r>
          </a:p>
        </p:txBody>
      </p:sp>
    </p:spTree>
    <p:extLst>
      <p:ext uri="{BB962C8B-B14F-4D97-AF65-F5344CB8AC3E}">
        <p14:creationId xmlns:p14="http://schemas.microsoft.com/office/powerpoint/2010/main" val="31257147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7243FE55-002E-EA44-A385-4487FB3383BF}"/>
              </a:ext>
            </a:extLst>
          </p:cNvPr>
          <p:cNvCxnSpPr>
            <a:cxnSpLocks/>
            <a:stCxn id="46" idx="3"/>
          </p:cNvCxnSpPr>
          <p:nvPr/>
        </p:nvCxnSpPr>
        <p:spPr>
          <a:xfrm flipV="1">
            <a:off x="3603040" y="4540855"/>
            <a:ext cx="1019541" cy="749744"/>
          </a:xfrm>
          <a:prstGeom prst="line">
            <a:avLst/>
          </a:prstGeom>
        </p:spPr>
        <p:style>
          <a:lnRef idx="3">
            <a:schemeClr val="accent1"/>
          </a:lnRef>
          <a:fillRef idx="0">
            <a:schemeClr val="accent1"/>
          </a:fillRef>
          <a:effectRef idx="2">
            <a:schemeClr val="accent1"/>
          </a:effectRef>
          <a:fontRef idx="minor">
            <a:schemeClr val="tx1"/>
          </a:fontRef>
        </p:style>
      </p:cxnSp>
      <p:cxnSp>
        <p:nvCxnSpPr>
          <p:cNvPr id="7" name="Straight Connector 6">
            <a:extLst>
              <a:ext uri="{FF2B5EF4-FFF2-40B4-BE49-F238E27FC236}">
                <a16:creationId xmlns:a16="http://schemas.microsoft.com/office/drawing/2014/main" id="{FFE76D83-308A-5742-8D47-758BE67706E2}"/>
              </a:ext>
            </a:extLst>
          </p:cNvPr>
          <p:cNvCxnSpPr>
            <a:cxnSpLocks/>
          </p:cNvCxnSpPr>
          <p:nvPr/>
        </p:nvCxnSpPr>
        <p:spPr>
          <a:xfrm>
            <a:off x="4681401" y="4464838"/>
            <a:ext cx="1211970" cy="880433"/>
          </a:xfrm>
          <a:prstGeom prst="line">
            <a:avLst/>
          </a:prstGeom>
        </p:spPr>
        <p:style>
          <a:lnRef idx="3">
            <a:schemeClr val="accent1"/>
          </a:lnRef>
          <a:fillRef idx="0">
            <a:schemeClr val="accent1"/>
          </a:fillRef>
          <a:effectRef idx="2">
            <a:schemeClr val="accent1"/>
          </a:effectRef>
          <a:fontRef idx="minor">
            <a:schemeClr val="tx1"/>
          </a:fontRef>
        </p:style>
      </p:cxnSp>
      <p:cxnSp>
        <p:nvCxnSpPr>
          <p:cNvPr id="10" name="Straight Connector 9">
            <a:extLst>
              <a:ext uri="{FF2B5EF4-FFF2-40B4-BE49-F238E27FC236}">
                <a16:creationId xmlns:a16="http://schemas.microsoft.com/office/drawing/2014/main" id="{3FB292C1-EAAE-A141-88A0-05E5221431EA}"/>
              </a:ext>
            </a:extLst>
          </p:cNvPr>
          <p:cNvCxnSpPr>
            <a:cxnSpLocks/>
          </p:cNvCxnSpPr>
          <p:nvPr/>
        </p:nvCxnSpPr>
        <p:spPr>
          <a:xfrm flipH="1" flipV="1">
            <a:off x="4641351" y="2825393"/>
            <a:ext cx="23752" cy="1767156"/>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62C58A7-5F14-FF42-A9D3-A032239B1B8E}"/>
              </a:ext>
            </a:extLst>
          </p:cNvPr>
          <p:cNvCxnSpPr>
            <a:cxnSpLocks/>
          </p:cNvCxnSpPr>
          <p:nvPr/>
        </p:nvCxnSpPr>
        <p:spPr>
          <a:xfrm>
            <a:off x="4645744" y="3933562"/>
            <a:ext cx="1635582" cy="211263"/>
          </a:xfrm>
          <a:prstGeom prst="line">
            <a:avLst/>
          </a:prstGeom>
        </p:spPr>
        <p:style>
          <a:lnRef idx="3">
            <a:schemeClr val="accent1"/>
          </a:lnRef>
          <a:fillRef idx="0">
            <a:schemeClr val="accent1"/>
          </a:fillRef>
          <a:effectRef idx="2">
            <a:schemeClr val="accent1"/>
          </a:effectRef>
          <a:fontRef idx="minor">
            <a:schemeClr val="tx1"/>
          </a:fontRef>
        </p:style>
      </p:cxnSp>
      <p:cxnSp>
        <p:nvCxnSpPr>
          <p:cNvPr id="17" name="Straight Connector 16">
            <a:extLst>
              <a:ext uri="{FF2B5EF4-FFF2-40B4-BE49-F238E27FC236}">
                <a16:creationId xmlns:a16="http://schemas.microsoft.com/office/drawing/2014/main" id="{746161F4-9C7A-7646-8EC1-F941C4FF576F}"/>
              </a:ext>
            </a:extLst>
          </p:cNvPr>
          <p:cNvCxnSpPr>
            <a:cxnSpLocks/>
          </p:cNvCxnSpPr>
          <p:nvPr/>
        </p:nvCxnSpPr>
        <p:spPr>
          <a:xfrm flipV="1">
            <a:off x="2403316" y="3137564"/>
            <a:ext cx="2249911" cy="1036924"/>
          </a:xfrm>
          <a:prstGeom prst="line">
            <a:avLst/>
          </a:prstGeom>
        </p:spPr>
        <p:style>
          <a:lnRef idx="3">
            <a:schemeClr val="accent1"/>
          </a:lnRef>
          <a:fillRef idx="0">
            <a:schemeClr val="accent1"/>
          </a:fillRef>
          <a:effectRef idx="2">
            <a:schemeClr val="accent1"/>
          </a:effectRef>
          <a:fontRef idx="minor">
            <a:schemeClr val="tx1"/>
          </a:fontRef>
        </p:style>
      </p:cxnSp>
      <p:cxnSp>
        <p:nvCxnSpPr>
          <p:cNvPr id="19" name="Straight Connector 18">
            <a:extLst>
              <a:ext uri="{FF2B5EF4-FFF2-40B4-BE49-F238E27FC236}">
                <a16:creationId xmlns:a16="http://schemas.microsoft.com/office/drawing/2014/main" id="{88D58EC3-F398-BA46-9626-9DAF156402B7}"/>
              </a:ext>
            </a:extLst>
          </p:cNvPr>
          <p:cNvCxnSpPr>
            <a:cxnSpLocks/>
          </p:cNvCxnSpPr>
          <p:nvPr/>
        </p:nvCxnSpPr>
        <p:spPr>
          <a:xfrm flipV="1">
            <a:off x="4641351" y="224252"/>
            <a:ext cx="0" cy="2604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C7DCD77-2D06-0B42-B2ED-E1EAEEAE7029}"/>
              </a:ext>
            </a:extLst>
          </p:cNvPr>
          <p:cNvCxnSpPr>
            <a:cxnSpLocks/>
          </p:cNvCxnSpPr>
          <p:nvPr/>
        </p:nvCxnSpPr>
        <p:spPr>
          <a:xfrm>
            <a:off x="3978046" y="1411518"/>
            <a:ext cx="3830651" cy="1321598"/>
          </a:xfrm>
          <a:prstGeom prst="line">
            <a:avLst/>
          </a:prstGeom>
          <a:ln/>
        </p:spPr>
        <p:style>
          <a:lnRef idx="3">
            <a:schemeClr val="accent6"/>
          </a:lnRef>
          <a:fillRef idx="0">
            <a:schemeClr val="accent6"/>
          </a:fillRef>
          <a:effectRef idx="2">
            <a:schemeClr val="accent6"/>
          </a:effectRef>
          <a:fontRef idx="minor">
            <a:schemeClr val="tx1"/>
          </a:fontRef>
        </p:style>
      </p:cxnSp>
      <p:cxnSp>
        <p:nvCxnSpPr>
          <p:cNvPr id="22" name="Straight Connector 21">
            <a:extLst>
              <a:ext uri="{FF2B5EF4-FFF2-40B4-BE49-F238E27FC236}">
                <a16:creationId xmlns:a16="http://schemas.microsoft.com/office/drawing/2014/main" id="{1035195F-0323-2446-BC13-3E4B220A5D60}"/>
              </a:ext>
            </a:extLst>
          </p:cNvPr>
          <p:cNvCxnSpPr>
            <a:cxnSpLocks/>
          </p:cNvCxnSpPr>
          <p:nvPr/>
        </p:nvCxnSpPr>
        <p:spPr>
          <a:xfrm flipV="1">
            <a:off x="6213297" y="1659815"/>
            <a:ext cx="1849348" cy="502199"/>
          </a:xfrm>
          <a:prstGeom prst="line">
            <a:avLst/>
          </a:prstGeom>
          <a:ln/>
        </p:spPr>
        <p:style>
          <a:lnRef idx="3">
            <a:schemeClr val="accent6"/>
          </a:lnRef>
          <a:fillRef idx="0">
            <a:schemeClr val="accent6"/>
          </a:fillRef>
          <a:effectRef idx="2">
            <a:schemeClr val="accent6"/>
          </a:effectRef>
          <a:fontRef idx="minor">
            <a:schemeClr val="tx1"/>
          </a:fontRef>
        </p:style>
      </p:cxnSp>
      <p:cxnSp>
        <p:nvCxnSpPr>
          <p:cNvPr id="25" name="Straight Connector 24">
            <a:extLst>
              <a:ext uri="{FF2B5EF4-FFF2-40B4-BE49-F238E27FC236}">
                <a16:creationId xmlns:a16="http://schemas.microsoft.com/office/drawing/2014/main" id="{FB97A000-F74C-5343-A85B-1B448143E8D3}"/>
              </a:ext>
            </a:extLst>
          </p:cNvPr>
          <p:cNvCxnSpPr>
            <a:cxnSpLocks/>
          </p:cNvCxnSpPr>
          <p:nvPr/>
        </p:nvCxnSpPr>
        <p:spPr>
          <a:xfrm flipV="1">
            <a:off x="1787410" y="1946703"/>
            <a:ext cx="2834408" cy="1098583"/>
          </a:xfrm>
          <a:prstGeom prst="line">
            <a:avLst/>
          </a:prstGeom>
        </p:spPr>
        <p:style>
          <a:lnRef idx="3">
            <a:schemeClr val="accent2"/>
          </a:lnRef>
          <a:fillRef idx="0">
            <a:schemeClr val="accent2"/>
          </a:fillRef>
          <a:effectRef idx="2">
            <a:schemeClr val="accent2"/>
          </a:effectRef>
          <a:fontRef idx="minor">
            <a:schemeClr val="tx1"/>
          </a:fontRef>
        </p:style>
      </p:cxnSp>
      <p:cxnSp>
        <p:nvCxnSpPr>
          <p:cNvPr id="30" name="Straight Connector 29">
            <a:extLst>
              <a:ext uri="{FF2B5EF4-FFF2-40B4-BE49-F238E27FC236}">
                <a16:creationId xmlns:a16="http://schemas.microsoft.com/office/drawing/2014/main" id="{3C12D883-8AA9-DA48-931C-7453DF5DE735}"/>
              </a:ext>
            </a:extLst>
          </p:cNvPr>
          <p:cNvCxnSpPr>
            <a:cxnSpLocks/>
          </p:cNvCxnSpPr>
          <p:nvPr/>
        </p:nvCxnSpPr>
        <p:spPr>
          <a:xfrm>
            <a:off x="4653227" y="2625165"/>
            <a:ext cx="3025740" cy="1326759"/>
          </a:xfrm>
          <a:prstGeom prst="line">
            <a:avLst/>
          </a:prstGeom>
        </p:spPr>
        <p:style>
          <a:lnRef idx="3">
            <a:schemeClr val="accent1"/>
          </a:lnRef>
          <a:fillRef idx="0">
            <a:schemeClr val="accent1"/>
          </a:fillRef>
          <a:effectRef idx="2">
            <a:schemeClr val="accent1"/>
          </a:effectRef>
          <a:fontRef idx="minor">
            <a:schemeClr val="tx1"/>
          </a:fontRef>
        </p:style>
      </p:cxnSp>
      <p:cxnSp>
        <p:nvCxnSpPr>
          <p:cNvPr id="38" name="Straight Connector 37">
            <a:extLst>
              <a:ext uri="{FF2B5EF4-FFF2-40B4-BE49-F238E27FC236}">
                <a16:creationId xmlns:a16="http://schemas.microsoft.com/office/drawing/2014/main" id="{0FA6FCE8-9AA2-8E44-84A3-A69ADAEC353F}"/>
              </a:ext>
            </a:extLst>
          </p:cNvPr>
          <p:cNvCxnSpPr>
            <a:cxnSpLocks/>
          </p:cNvCxnSpPr>
          <p:nvPr/>
        </p:nvCxnSpPr>
        <p:spPr>
          <a:xfrm>
            <a:off x="4665103" y="674235"/>
            <a:ext cx="3397542" cy="514719"/>
          </a:xfrm>
          <a:prstGeom prst="line">
            <a:avLst/>
          </a:prstGeom>
        </p:spPr>
        <p:style>
          <a:lnRef idx="3">
            <a:schemeClr val="accent3"/>
          </a:lnRef>
          <a:fillRef idx="0">
            <a:schemeClr val="accent3"/>
          </a:fillRef>
          <a:effectRef idx="2">
            <a:schemeClr val="accent3"/>
          </a:effectRef>
          <a:fontRef idx="minor">
            <a:schemeClr val="tx1"/>
          </a:fontRef>
        </p:style>
      </p:cxnSp>
      <p:cxnSp>
        <p:nvCxnSpPr>
          <p:cNvPr id="40" name="Straight Connector 39">
            <a:extLst>
              <a:ext uri="{FF2B5EF4-FFF2-40B4-BE49-F238E27FC236}">
                <a16:creationId xmlns:a16="http://schemas.microsoft.com/office/drawing/2014/main" id="{252AF663-4332-DF4C-9687-9BC487AE45E2}"/>
              </a:ext>
            </a:extLst>
          </p:cNvPr>
          <p:cNvCxnSpPr>
            <a:cxnSpLocks/>
          </p:cNvCxnSpPr>
          <p:nvPr/>
        </p:nvCxnSpPr>
        <p:spPr>
          <a:xfrm flipV="1">
            <a:off x="5265614" y="390100"/>
            <a:ext cx="1038699" cy="390384"/>
          </a:xfrm>
          <a:prstGeom prst="line">
            <a:avLst/>
          </a:prstGeom>
        </p:spPr>
        <p:style>
          <a:lnRef idx="3">
            <a:schemeClr val="accent3"/>
          </a:lnRef>
          <a:fillRef idx="0">
            <a:schemeClr val="accent3"/>
          </a:fillRef>
          <a:effectRef idx="2">
            <a:schemeClr val="accent3"/>
          </a:effectRef>
          <a:fontRef idx="minor">
            <a:schemeClr val="tx1"/>
          </a:fontRef>
        </p:style>
      </p:cxnSp>
      <p:sp>
        <p:nvSpPr>
          <p:cNvPr id="46" name="TextBox 45">
            <a:extLst>
              <a:ext uri="{FF2B5EF4-FFF2-40B4-BE49-F238E27FC236}">
                <a16:creationId xmlns:a16="http://schemas.microsoft.com/office/drawing/2014/main" id="{31AE4464-3442-4243-81CD-615B4ADBCA0E}"/>
              </a:ext>
            </a:extLst>
          </p:cNvPr>
          <p:cNvSpPr txBox="1"/>
          <p:nvPr/>
        </p:nvSpPr>
        <p:spPr>
          <a:xfrm>
            <a:off x="2735495" y="5105933"/>
            <a:ext cx="867545" cy="369332"/>
          </a:xfrm>
          <a:prstGeom prst="rect">
            <a:avLst/>
          </a:prstGeom>
          <a:noFill/>
        </p:spPr>
        <p:txBody>
          <a:bodyPr wrap="none" rtlCol="0">
            <a:spAutoFit/>
          </a:bodyPr>
          <a:lstStyle/>
          <a:p>
            <a:r>
              <a:rPr lang="en-US" dirty="0"/>
              <a:t>Human</a:t>
            </a:r>
          </a:p>
        </p:txBody>
      </p:sp>
      <p:cxnSp>
        <p:nvCxnSpPr>
          <p:cNvPr id="57" name="Straight Connector 56">
            <a:extLst>
              <a:ext uri="{FF2B5EF4-FFF2-40B4-BE49-F238E27FC236}">
                <a16:creationId xmlns:a16="http://schemas.microsoft.com/office/drawing/2014/main" id="{83533D5A-D5C9-4249-9E39-2698BD947C26}"/>
              </a:ext>
            </a:extLst>
          </p:cNvPr>
          <p:cNvCxnSpPr>
            <a:cxnSpLocks/>
          </p:cNvCxnSpPr>
          <p:nvPr/>
        </p:nvCxnSpPr>
        <p:spPr>
          <a:xfrm>
            <a:off x="1635102" y="736779"/>
            <a:ext cx="2997095" cy="48615"/>
          </a:xfrm>
          <a:prstGeom prst="line">
            <a:avLst/>
          </a:prstGeom>
        </p:spPr>
        <p:style>
          <a:lnRef idx="3">
            <a:schemeClr val="accent4"/>
          </a:lnRef>
          <a:fillRef idx="0">
            <a:schemeClr val="accent4"/>
          </a:fillRef>
          <a:effectRef idx="2">
            <a:schemeClr val="accent4"/>
          </a:effectRef>
          <a:fontRef idx="minor">
            <a:schemeClr val="tx1"/>
          </a:fontRef>
        </p:style>
      </p:cxnSp>
      <p:cxnSp>
        <p:nvCxnSpPr>
          <p:cNvPr id="59" name="Straight Connector 58">
            <a:extLst>
              <a:ext uri="{FF2B5EF4-FFF2-40B4-BE49-F238E27FC236}">
                <a16:creationId xmlns:a16="http://schemas.microsoft.com/office/drawing/2014/main" id="{742C0407-C97A-BA43-9877-39D67633ACE5}"/>
              </a:ext>
            </a:extLst>
          </p:cNvPr>
          <p:cNvCxnSpPr>
            <a:cxnSpLocks/>
          </p:cNvCxnSpPr>
          <p:nvPr/>
        </p:nvCxnSpPr>
        <p:spPr>
          <a:xfrm flipV="1">
            <a:off x="1096349" y="2547453"/>
            <a:ext cx="2001908" cy="82318"/>
          </a:xfrm>
          <a:prstGeom prst="line">
            <a:avLst/>
          </a:prstGeom>
        </p:spPr>
        <p:style>
          <a:lnRef idx="3">
            <a:schemeClr val="accent2"/>
          </a:lnRef>
          <a:fillRef idx="0">
            <a:schemeClr val="accent2"/>
          </a:fillRef>
          <a:effectRef idx="2">
            <a:schemeClr val="accent2"/>
          </a:effectRef>
          <a:fontRef idx="minor">
            <a:schemeClr val="tx1"/>
          </a:fontRef>
        </p:style>
      </p:cxnSp>
      <p:pic>
        <p:nvPicPr>
          <p:cNvPr id="99" name="Picture 98">
            <a:extLst>
              <a:ext uri="{FF2B5EF4-FFF2-40B4-BE49-F238E27FC236}">
                <a16:creationId xmlns:a16="http://schemas.microsoft.com/office/drawing/2014/main" id="{6EB5BE22-E9C5-2A43-BF8C-BB3CC8DC4288}"/>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2458094" y="5418103"/>
            <a:ext cx="1394469" cy="1285171"/>
          </a:xfrm>
          <a:prstGeom prst="roundRect">
            <a:avLst/>
          </a:prstGeom>
        </p:spPr>
      </p:pic>
      <p:sp>
        <p:nvSpPr>
          <p:cNvPr id="2" name="TextBox 1">
            <a:extLst>
              <a:ext uri="{FF2B5EF4-FFF2-40B4-BE49-F238E27FC236}">
                <a16:creationId xmlns:a16="http://schemas.microsoft.com/office/drawing/2014/main" id="{200EFCF0-AF45-478A-AFC0-D52B9E1DC77C}"/>
              </a:ext>
            </a:extLst>
          </p:cNvPr>
          <p:cNvSpPr txBox="1"/>
          <p:nvPr/>
        </p:nvSpPr>
        <p:spPr>
          <a:xfrm>
            <a:off x="3798845" y="4253756"/>
            <a:ext cx="1730808" cy="369332"/>
          </a:xfrm>
          <a:prstGeom prst="rect">
            <a:avLst/>
          </a:prstGeom>
          <a:solidFill>
            <a:schemeClr val="accent5"/>
          </a:solidFill>
        </p:spPr>
        <p:txBody>
          <a:bodyPr wrap="square" rtlCol="0">
            <a:spAutoFit/>
          </a:bodyPr>
          <a:lstStyle/>
          <a:p>
            <a:pPr algn="ctr"/>
            <a:r>
              <a:rPr lang="en-GB" dirty="0"/>
              <a:t>6 million years</a:t>
            </a:r>
          </a:p>
        </p:txBody>
      </p:sp>
      <p:sp>
        <p:nvSpPr>
          <p:cNvPr id="3" name="TextBox 2">
            <a:extLst>
              <a:ext uri="{FF2B5EF4-FFF2-40B4-BE49-F238E27FC236}">
                <a16:creationId xmlns:a16="http://schemas.microsoft.com/office/drawing/2014/main" id="{815A1C21-05F4-44B2-9173-959076DB4040}"/>
              </a:ext>
            </a:extLst>
          </p:cNvPr>
          <p:cNvSpPr txBox="1"/>
          <p:nvPr/>
        </p:nvSpPr>
        <p:spPr>
          <a:xfrm>
            <a:off x="3798845" y="103892"/>
            <a:ext cx="1730808" cy="369332"/>
          </a:xfrm>
          <a:prstGeom prst="rect">
            <a:avLst/>
          </a:prstGeom>
          <a:solidFill>
            <a:schemeClr val="accent4"/>
          </a:solidFill>
        </p:spPr>
        <p:txBody>
          <a:bodyPr wrap="square" rtlCol="0">
            <a:spAutoFit/>
          </a:bodyPr>
          <a:lstStyle/>
          <a:p>
            <a:r>
              <a:rPr lang="en-GB" dirty="0"/>
              <a:t>60 million years</a:t>
            </a:r>
          </a:p>
        </p:txBody>
      </p:sp>
      <p:sp>
        <p:nvSpPr>
          <p:cNvPr id="4" name="TextBox 3">
            <a:extLst>
              <a:ext uri="{FF2B5EF4-FFF2-40B4-BE49-F238E27FC236}">
                <a16:creationId xmlns:a16="http://schemas.microsoft.com/office/drawing/2014/main" id="{E2E24BA9-4717-401C-9530-7889A8A5A70F}"/>
              </a:ext>
            </a:extLst>
          </p:cNvPr>
          <p:cNvSpPr txBox="1"/>
          <p:nvPr/>
        </p:nvSpPr>
        <p:spPr>
          <a:xfrm>
            <a:off x="3822696" y="1327554"/>
            <a:ext cx="1706957" cy="369332"/>
          </a:xfrm>
          <a:prstGeom prst="rect">
            <a:avLst/>
          </a:prstGeom>
          <a:solidFill>
            <a:schemeClr val="accent6"/>
          </a:solidFill>
        </p:spPr>
        <p:txBody>
          <a:bodyPr wrap="square" rtlCol="0">
            <a:spAutoFit/>
          </a:bodyPr>
          <a:lstStyle/>
          <a:p>
            <a:r>
              <a:rPr lang="en-GB" dirty="0"/>
              <a:t>40 million years</a:t>
            </a:r>
          </a:p>
        </p:txBody>
      </p:sp>
      <p:sp>
        <p:nvSpPr>
          <p:cNvPr id="5" name="TextBox 4">
            <a:extLst>
              <a:ext uri="{FF2B5EF4-FFF2-40B4-BE49-F238E27FC236}">
                <a16:creationId xmlns:a16="http://schemas.microsoft.com/office/drawing/2014/main" id="{B17FAF6A-8763-4FBE-83E4-AB3DEB8A4EAD}"/>
              </a:ext>
            </a:extLst>
          </p:cNvPr>
          <p:cNvSpPr txBox="1"/>
          <p:nvPr/>
        </p:nvSpPr>
        <p:spPr>
          <a:xfrm>
            <a:off x="3833149" y="2832160"/>
            <a:ext cx="1696504" cy="369332"/>
          </a:xfrm>
          <a:prstGeom prst="rect">
            <a:avLst/>
          </a:prstGeom>
          <a:solidFill>
            <a:schemeClr val="accent1"/>
          </a:solidFill>
        </p:spPr>
        <p:txBody>
          <a:bodyPr wrap="square" rtlCol="0">
            <a:spAutoFit/>
          </a:bodyPr>
          <a:lstStyle/>
          <a:p>
            <a:r>
              <a:rPr lang="en-GB" dirty="0"/>
              <a:t>15 million years</a:t>
            </a:r>
          </a:p>
        </p:txBody>
      </p:sp>
      <p:pic>
        <p:nvPicPr>
          <p:cNvPr id="26" name="Picture 25" descr="A drawing of a bird&#10;&#10;Description generated with high confidence">
            <a:extLst>
              <a:ext uri="{FF2B5EF4-FFF2-40B4-BE49-F238E27FC236}">
                <a16:creationId xmlns:a16="http://schemas.microsoft.com/office/drawing/2014/main" id="{10A63A60-7409-4FCC-A410-C63408A9A6E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58943" y="38233"/>
            <a:ext cx="1768047" cy="876168"/>
          </a:xfrm>
          <a:prstGeom prst="rect">
            <a:avLst/>
          </a:prstGeom>
        </p:spPr>
      </p:pic>
      <p:sp>
        <p:nvSpPr>
          <p:cNvPr id="14" name="TextBox 13">
            <a:extLst>
              <a:ext uri="{FF2B5EF4-FFF2-40B4-BE49-F238E27FC236}">
                <a16:creationId xmlns:a16="http://schemas.microsoft.com/office/drawing/2014/main" id="{D65FFDD9-5132-4A7E-86C0-1DFD0BCFFEA1}"/>
              </a:ext>
            </a:extLst>
          </p:cNvPr>
          <p:cNvSpPr txBox="1"/>
          <p:nvPr/>
        </p:nvSpPr>
        <p:spPr>
          <a:xfrm>
            <a:off x="6975635" y="6241609"/>
            <a:ext cx="2851355" cy="461665"/>
          </a:xfrm>
          <a:prstGeom prst="rect">
            <a:avLst/>
          </a:prstGeom>
          <a:noFill/>
        </p:spPr>
        <p:txBody>
          <a:bodyPr wrap="square" rtlCol="0">
            <a:spAutoFit/>
          </a:bodyPr>
          <a:lstStyle/>
          <a:p>
            <a:r>
              <a:rPr lang="en-GB" sz="2400" dirty="0">
                <a:solidFill>
                  <a:srgbClr val="CC00CC"/>
                </a:solidFill>
              </a:rPr>
              <a:t>Primate Family Tree</a:t>
            </a:r>
          </a:p>
        </p:txBody>
      </p:sp>
    </p:spTree>
    <p:extLst>
      <p:ext uri="{BB962C8B-B14F-4D97-AF65-F5344CB8AC3E}">
        <p14:creationId xmlns:p14="http://schemas.microsoft.com/office/powerpoint/2010/main" val="1976080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E491EDCB-12E0-544E-8975-D20E3CA167E3}"/>
              </a:ext>
            </a:extLst>
          </p:cNvPr>
          <p:cNvGrpSpPr/>
          <p:nvPr/>
        </p:nvGrpSpPr>
        <p:grpSpPr>
          <a:xfrm>
            <a:off x="889654" y="4692220"/>
            <a:ext cx="2208679" cy="2030120"/>
            <a:chOff x="1765794" y="4726962"/>
            <a:chExt cx="1912903" cy="1644332"/>
          </a:xfrm>
        </p:grpSpPr>
        <p:sp>
          <p:nvSpPr>
            <p:cNvPr id="49" name="TextBox 48">
              <a:extLst>
                <a:ext uri="{FF2B5EF4-FFF2-40B4-BE49-F238E27FC236}">
                  <a16:creationId xmlns:a16="http://schemas.microsoft.com/office/drawing/2014/main" id="{938D8481-C235-F54C-87E0-C18AEB445EA5}"/>
                </a:ext>
              </a:extLst>
            </p:cNvPr>
            <p:cNvSpPr txBox="1"/>
            <p:nvPr/>
          </p:nvSpPr>
          <p:spPr>
            <a:xfrm>
              <a:off x="2095842" y="4726962"/>
              <a:ext cx="1182183" cy="369332"/>
            </a:xfrm>
            <a:prstGeom prst="rect">
              <a:avLst/>
            </a:prstGeom>
            <a:noFill/>
          </p:spPr>
          <p:txBody>
            <a:bodyPr wrap="none" rtlCol="0">
              <a:spAutoFit/>
            </a:bodyPr>
            <a:lstStyle/>
            <a:p>
              <a:r>
                <a:rPr lang="en-US" dirty="0"/>
                <a:t>Orangutan</a:t>
              </a:r>
            </a:p>
          </p:txBody>
        </p:sp>
        <p:pic>
          <p:nvPicPr>
            <p:cNvPr id="74" name="Picture 73">
              <a:extLst>
                <a:ext uri="{FF2B5EF4-FFF2-40B4-BE49-F238E27FC236}">
                  <a16:creationId xmlns:a16="http://schemas.microsoft.com/office/drawing/2014/main" id="{98DD411A-899E-1048-AD02-FB33D94621E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765794" y="5035740"/>
              <a:ext cx="1912903" cy="1335554"/>
            </a:xfrm>
            <a:prstGeom prst="roundRect">
              <a:avLst/>
            </a:prstGeom>
          </p:spPr>
        </p:pic>
      </p:grpSp>
      <p:grpSp>
        <p:nvGrpSpPr>
          <p:cNvPr id="15" name="Group 14">
            <a:extLst>
              <a:ext uri="{FF2B5EF4-FFF2-40B4-BE49-F238E27FC236}">
                <a16:creationId xmlns:a16="http://schemas.microsoft.com/office/drawing/2014/main" id="{16DA4960-963C-AA4C-8089-D153EE4D715D}"/>
              </a:ext>
            </a:extLst>
          </p:cNvPr>
          <p:cNvGrpSpPr/>
          <p:nvPr/>
        </p:nvGrpSpPr>
        <p:grpSpPr>
          <a:xfrm>
            <a:off x="4475868" y="4778099"/>
            <a:ext cx="1717704" cy="1944241"/>
            <a:chOff x="5692270" y="5129213"/>
            <a:chExt cx="1376474" cy="1608537"/>
          </a:xfrm>
        </p:grpSpPr>
        <p:sp>
          <p:nvSpPr>
            <p:cNvPr id="47" name="TextBox 46">
              <a:extLst>
                <a:ext uri="{FF2B5EF4-FFF2-40B4-BE49-F238E27FC236}">
                  <a16:creationId xmlns:a16="http://schemas.microsoft.com/office/drawing/2014/main" id="{54A818FE-2049-B447-862B-92D524B27940}"/>
                </a:ext>
              </a:extLst>
            </p:cNvPr>
            <p:cNvSpPr txBox="1"/>
            <p:nvPr/>
          </p:nvSpPr>
          <p:spPr>
            <a:xfrm>
              <a:off x="5730301" y="5129213"/>
              <a:ext cx="1338443" cy="369332"/>
            </a:xfrm>
            <a:prstGeom prst="rect">
              <a:avLst/>
            </a:prstGeom>
            <a:noFill/>
          </p:spPr>
          <p:txBody>
            <a:bodyPr wrap="none" rtlCol="0">
              <a:spAutoFit/>
            </a:bodyPr>
            <a:lstStyle/>
            <a:p>
              <a:r>
                <a:rPr lang="en-US" dirty="0"/>
                <a:t>Chimpanzee</a:t>
              </a:r>
            </a:p>
          </p:txBody>
        </p:sp>
        <p:pic>
          <p:nvPicPr>
            <p:cNvPr id="75" name="Picture 74">
              <a:extLst>
                <a:ext uri="{FF2B5EF4-FFF2-40B4-BE49-F238E27FC236}">
                  <a16:creationId xmlns:a16="http://schemas.microsoft.com/office/drawing/2014/main" id="{A6E8D774-AEF8-414A-9E19-C2BC2A1DE59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692270" y="5475265"/>
              <a:ext cx="1262485" cy="1262485"/>
            </a:xfrm>
            <a:prstGeom prst="roundRect">
              <a:avLst/>
            </a:prstGeom>
          </p:spPr>
        </p:pic>
      </p:grpSp>
      <p:grpSp>
        <p:nvGrpSpPr>
          <p:cNvPr id="14" name="Group 13">
            <a:extLst>
              <a:ext uri="{FF2B5EF4-FFF2-40B4-BE49-F238E27FC236}">
                <a16:creationId xmlns:a16="http://schemas.microsoft.com/office/drawing/2014/main" id="{4EEA42D4-B1CB-C144-A267-E1CAA0B158B5}"/>
              </a:ext>
            </a:extLst>
          </p:cNvPr>
          <p:cNvGrpSpPr/>
          <p:nvPr/>
        </p:nvGrpSpPr>
        <p:grpSpPr>
          <a:xfrm>
            <a:off x="5238857" y="2733766"/>
            <a:ext cx="1518941" cy="1798012"/>
            <a:chOff x="6259996" y="3783840"/>
            <a:chExt cx="978962" cy="1407899"/>
          </a:xfrm>
        </p:grpSpPr>
        <p:sp>
          <p:nvSpPr>
            <p:cNvPr id="48" name="TextBox 47">
              <a:extLst>
                <a:ext uri="{FF2B5EF4-FFF2-40B4-BE49-F238E27FC236}">
                  <a16:creationId xmlns:a16="http://schemas.microsoft.com/office/drawing/2014/main" id="{0DD70581-7840-D943-AD14-BB66EF20918E}"/>
                </a:ext>
              </a:extLst>
            </p:cNvPr>
            <p:cNvSpPr txBox="1"/>
            <p:nvPr/>
          </p:nvSpPr>
          <p:spPr>
            <a:xfrm>
              <a:off x="6440362" y="3783840"/>
              <a:ext cx="516777" cy="289198"/>
            </a:xfrm>
            <a:prstGeom prst="rect">
              <a:avLst/>
            </a:prstGeom>
            <a:noFill/>
          </p:spPr>
          <p:txBody>
            <a:bodyPr wrap="none" rtlCol="0">
              <a:spAutoFit/>
            </a:bodyPr>
            <a:lstStyle/>
            <a:p>
              <a:pPr algn="ctr"/>
              <a:r>
                <a:rPr lang="en-US" dirty="0"/>
                <a:t>Gorilla</a:t>
              </a:r>
            </a:p>
          </p:txBody>
        </p:sp>
        <p:pic>
          <p:nvPicPr>
            <p:cNvPr id="76" name="Picture 75">
              <a:extLst>
                <a:ext uri="{FF2B5EF4-FFF2-40B4-BE49-F238E27FC236}">
                  <a16:creationId xmlns:a16="http://schemas.microsoft.com/office/drawing/2014/main" id="{B5C15E6F-BC24-594B-AAB1-AB8EF441F16B}"/>
                </a:ext>
              </a:extLst>
            </p:cNvPr>
            <p:cNvPicPr>
              <a:picLocks noChangeAspect="1"/>
            </p:cNvPicPr>
            <p:nvPr/>
          </p:nvPicPr>
          <p:blipFill>
            <a:blip r:embed="rId5"/>
            <a:stretch>
              <a:fillRect/>
            </a:stretch>
          </p:blipFill>
          <p:spPr>
            <a:xfrm>
              <a:off x="6259996" y="4097081"/>
              <a:ext cx="978962" cy="1094658"/>
            </a:xfrm>
            <a:prstGeom prst="roundRect">
              <a:avLst/>
            </a:prstGeom>
          </p:spPr>
        </p:pic>
      </p:grpSp>
      <p:grpSp>
        <p:nvGrpSpPr>
          <p:cNvPr id="16" name="Group 15">
            <a:extLst>
              <a:ext uri="{FF2B5EF4-FFF2-40B4-BE49-F238E27FC236}">
                <a16:creationId xmlns:a16="http://schemas.microsoft.com/office/drawing/2014/main" id="{A616A52E-104F-A944-BB4C-C9D3A975E900}"/>
              </a:ext>
            </a:extLst>
          </p:cNvPr>
          <p:cNvGrpSpPr/>
          <p:nvPr/>
        </p:nvGrpSpPr>
        <p:grpSpPr>
          <a:xfrm>
            <a:off x="7483970" y="97826"/>
            <a:ext cx="1237093" cy="2262017"/>
            <a:chOff x="7714603" y="3716578"/>
            <a:chExt cx="1237093" cy="2262017"/>
          </a:xfrm>
        </p:grpSpPr>
        <p:sp>
          <p:nvSpPr>
            <p:cNvPr id="50" name="TextBox 49">
              <a:extLst>
                <a:ext uri="{FF2B5EF4-FFF2-40B4-BE49-F238E27FC236}">
                  <a16:creationId xmlns:a16="http://schemas.microsoft.com/office/drawing/2014/main" id="{37DF589C-BAE9-AD44-8156-AA88D79A117A}"/>
                </a:ext>
              </a:extLst>
            </p:cNvPr>
            <p:cNvSpPr txBox="1"/>
            <p:nvPr/>
          </p:nvSpPr>
          <p:spPr>
            <a:xfrm>
              <a:off x="7835860" y="3716578"/>
              <a:ext cx="870751" cy="369332"/>
            </a:xfrm>
            <a:prstGeom prst="rect">
              <a:avLst/>
            </a:prstGeom>
            <a:noFill/>
          </p:spPr>
          <p:txBody>
            <a:bodyPr wrap="none" rtlCol="0">
              <a:spAutoFit/>
            </a:bodyPr>
            <a:lstStyle/>
            <a:p>
              <a:r>
                <a:rPr lang="en-US" dirty="0"/>
                <a:t>Gibbon</a:t>
              </a:r>
            </a:p>
          </p:txBody>
        </p:sp>
        <p:pic>
          <p:nvPicPr>
            <p:cNvPr id="77" name="Picture 76">
              <a:extLst>
                <a:ext uri="{FF2B5EF4-FFF2-40B4-BE49-F238E27FC236}">
                  <a16:creationId xmlns:a16="http://schemas.microsoft.com/office/drawing/2014/main" id="{3D71565F-D869-2E42-BD70-6C295D0E351F}"/>
                </a:ext>
              </a:extLst>
            </p:cNvPr>
            <p:cNvPicPr>
              <a:picLocks noChangeAspect="1"/>
            </p:cNvPicPr>
            <p:nvPr/>
          </p:nvPicPr>
          <p:blipFill rotWithShape="1">
            <a:blip r:embed="rId6" cstate="print">
              <a:extLst>
                <a:ext uri="{28A0092B-C50C-407E-A947-70E740481C1C}">
                  <a14:useLocalDpi xmlns:a14="http://schemas.microsoft.com/office/drawing/2010/main"/>
                </a:ext>
              </a:extLst>
            </a:blip>
            <a:srcRect/>
            <a:stretch/>
          </p:blipFill>
          <p:spPr>
            <a:xfrm>
              <a:off x="7714603" y="4164398"/>
              <a:ext cx="1237093" cy="1814197"/>
            </a:xfrm>
            <a:prstGeom prst="roundRect">
              <a:avLst/>
            </a:prstGeom>
          </p:spPr>
        </p:pic>
      </p:grpSp>
      <p:grpSp>
        <p:nvGrpSpPr>
          <p:cNvPr id="13" name="Group 12">
            <a:extLst>
              <a:ext uri="{FF2B5EF4-FFF2-40B4-BE49-F238E27FC236}">
                <a16:creationId xmlns:a16="http://schemas.microsoft.com/office/drawing/2014/main" id="{4EEF761A-1A1E-6E4E-9D34-747FC777AAC3}"/>
              </a:ext>
            </a:extLst>
          </p:cNvPr>
          <p:cNvGrpSpPr/>
          <p:nvPr/>
        </p:nvGrpSpPr>
        <p:grpSpPr>
          <a:xfrm>
            <a:off x="4381080" y="391984"/>
            <a:ext cx="2090861" cy="1787311"/>
            <a:chOff x="5060538" y="3074364"/>
            <a:chExt cx="1852495" cy="1358716"/>
          </a:xfrm>
        </p:grpSpPr>
        <p:sp>
          <p:nvSpPr>
            <p:cNvPr id="52" name="TextBox 51">
              <a:extLst>
                <a:ext uri="{FF2B5EF4-FFF2-40B4-BE49-F238E27FC236}">
                  <a16:creationId xmlns:a16="http://schemas.microsoft.com/office/drawing/2014/main" id="{0D4083D3-378E-E542-A537-39E7107A6D09}"/>
                </a:ext>
              </a:extLst>
            </p:cNvPr>
            <p:cNvSpPr txBox="1"/>
            <p:nvPr/>
          </p:nvSpPr>
          <p:spPr>
            <a:xfrm>
              <a:off x="5060538" y="3074364"/>
              <a:ext cx="1852495" cy="369332"/>
            </a:xfrm>
            <a:prstGeom prst="rect">
              <a:avLst/>
            </a:prstGeom>
            <a:noFill/>
          </p:spPr>
          <p:txBody>
            <a:bodyPr wrap="none" rtlCol="0">
              <a:spAutoFit/>
            </a:bodyPr>
            <a:lstStyle/>
            <a:p>
              <a:r>
                <a:rPr lang="en-US" dirty="0"/>
                <a:t>Capuchin monkey</a:t>
              </a:r>
            </a:p>
          </p:txBody>
        </p:sp>
        <p:pic>
          <p:nvPicPr>
            <p:cNvPr id="78" name="Picture 77">
              <a:extLst>
                <a:ext uri="{FF2B5EF4-FFF2-40B4-BE49-F238E27FC236}">
                  <a16:creationId xmlns:a16="http://schemas.microsoft.com/office/drawing/2014/main" id="{48A60A4C-F829-2441-A4BF-EBB2D8A93B5D}"/>
                </a:ext>
              </a:extLst>
            </p:cNvPr>
            <p:cNvPicPr>
              <a:picLocks noChangeAspect="1"/>
            </p:cNvPicPr>
            <p:nvPr/>
          </p:nvPicPr>
          <p:blipFill>
            <a:blip r:embed="rId7"/>
            <a:stretch>
              <a:fillRect/>
            </a:stretch>
          </p:blipFill>
          <p:spPr>
            <a:xfrm>
              <a:off x="5279846" y="3397914"/>
              <a:ext cx="1386553" cy="1035166"/>
            </a:xfrm>
            <a:prstGeom prst="roundRect">
              <a:avLst/>
            </a:prstGeom>
          </p:spPr>
        </p:pic>
      </p:grpSp>
      <p:grpSp>
        <p:nvGrpSpPr>
          <p:cNvPr id="9" name="Group 8">
            <a:extLst>
              <a:ext uri="{FF2B5EF4-FFF2-40B4-BE49-F238E27FC236}">
                <a16:creationId xmlns:a16="http://schemas.microsoft.com/office/drawing/2014/main" id="{04B0CACE-EA45-EA45-8740-8481CB4D2AC1}"/>
              </a:ext>
            </a:extLst>
          </p:cNvPr>
          <p:cNvGrpSpPr/>
          <p:nvPr/>
        </p:nvGrpSpPr>
        <p:grpSpPr>
          <a:xfrm>
            <a:off x="2876289" y="2838658"/>
            <a:ext cx="1730583" cy="1495358"/>
            <a:chOff x="5827341" y="561648"/>
            <a:chExt cx="1261046" cy="1090767"/>
          </a:xfrm>
        </p:grpSpPr>
        <p:sp>
          <p:nvSpPr>
            <p:cNvPr id="55" name="TextBox 54">
              <a:extLst>
                <a:ext uri="{FF2B5EF4-FFF2-40B4-BE49-F238E27FC236}">
                  <a16:creationId xmlns:a16="http://schemas.microsoft.com/office/drawing/2014/main" id="{68B57B30-6073-614F-B144-9DC61EAE0A0E}"/>
                </a:ext>
              </a:extLst>
            </p:cNvPr>
            <p:cNvSpPr txBox="1"/>
            <p:nvPr/>
          </p:nvSpPr>
          <p:spPr>
            <a:xfrm>
              <a:off x="6107222" y="561648"/>
              <a:ext cx="571425" cy="269404"/>
            </a:xfrm>
            <a:prstGeom prst="rect">
              <a:avLst/>
            </a:prstGeom>
            <a:noFill/>
          </p:spPr>
          <p:txBody>
            <a:bodyPr wrap="none" rtlCol="0">
              <a:spAutoFit/>
            </a:bodyPr>
            <a:lstStyle/>
            <a:p>
              <a:pPr algn="ctr"/>
              <a:r>
                <a:rPr lang="en-US" dirty="0"/>
                <a:t>Lemur</a:t>
              </a:r>
            </a:p>
          </p:txBody>
        </p:sp>
        <p:pic>
          <p:nvPicPr>
            <p:cNvPr id="80" name="Picture 79">
              <a:extLst>
                <a:ext uri="{FF2B5EF4-FFF2-40B4-BE49-F238E27FC236}">
                  <a16:creationId xmlns:a16="http://schemas.microsoft.com/office/drawing/2014/main" id="{B027F39C-46F9-9342-9D24-222B50FD56DA}"/>
                </a:ext>
              </a:extLst>
            </p:cNvPr>
            <p:cNvPicPr>
              <a:picLocks noChangeAspect="1"/>
            </p:cNvPicPr>
            <p:nvPr/>
          </p:nvPicPr>
          <p:blipFill rotWithShape="1">
            <a:blip r:embed="rId8" cstate="print">
              <a:extLst>
                <a:ext uri="{28A0092B-C50C-407E-A947-70E740481C1C}">
                  <a14:useLocalDpi xmlns:a14="http://schemas.microsoft.com/office/drawing/2010/main"/>
                </a:ext>
              </a:extLst>
            </a:blip>
            <a:srcRect/>
            <a:stretch/>
          </p:blipFill>
          <p:spPr>
            <a:xfrm>
              <a:off x="5827341" y="883354"/>
              <a:ext cx="1261046" cy="769061"/>
            </a:xfrm>
            <a:prstGeom prst="roundRect">
              <a:avLst/>
            </a:prstGeom>
          </p:spPr>
        </p:pic>
      </p:grpSp>
      <p:grpSp>
        <p:nvGrpSpPr>
          <p:cNvPr id="4" name="Group 3">
            <a:extLst>
              <a:ext uri="{FF2B5EF4-FFF2-40B4-BE49-F238E27FC236}">
                <a16:creationId xmlns:a16="http://schemas.microsoft.com/office/drawing/2014/main" id="{F80DE473-7C11-954C-A267-5F6EAAF43543}"/>
              </a:ext>
            </a:extLst>
          </p:cNvPr>
          <p:cNvGrpSpPr/>
          <p:nvPr/>
        </p:nvGrpSpPr>
        <p:grpSpPr>
          <a:xfrm>
            <a:off x="7232787" y="2809917"/>
            <a:ext cx="2021745" cy="1625501"/>
            <a:chOff x="288087" y="3119278"/>
            <a:chExt cx="1549284" cy="1350069"/>
          </a:xfrm>
        </p:grpSpPr>
        <p:sp>
          <p:nvSpPr>
            <p:cNvPr id="54" name="TextBox 53">
              <a:extLst>
                <a:ext uri="{FF2B5EF4-FFF2-40B4-BE49-F238E27FC236}">
                  <a16:creationId xmlns:a16="http://schemas.microsoft.com/office/drawing/2014/main" id="{78C79943-0F77-FE41-8410-39FEAFD25D06}"/>
                </a:ext>
              </a:extLst>
            </p:cNvPr>
            <p:cNvSpPr txBox="1"/>
            <p:nvPr/>
          </p:nvSpPr>
          <p:spPr>
            <a:xfrm>
              <a:off x="565761" y="3119278"/>
              <a:ext cx="907621" cy="369332"/>
            </a:xfrm>
            <a:prstGeom prst="rect">
              <a:avLst/>
            </a:prstGeom>
            <a:noFill/>
          </p:spPr>
          <p:txBody>
            <a:bodyPr wrap="none" rtlCol="0">
              <a:spAutoFit/>
            </a:bodyPr>
            <a:lstStyle/>
            <a:p>
              <a:r>
                <a:rPr lang="en-US" dirty="0"/>
                <a:t>Baboon</a:t>
              </a:r>
            </a:p>
          </p:txBody>
        </p:sp>
        <p:pic>
          <p:nvPicPr>
            <p:cNvPr id="86" name="Picture 85">
              <a:extLst>
                <a:ext uri="{FF2B5EF4-FFF2-40B4-BE49-F238E27FC236}">
                  <a16:creationId xmlns:a16="http://schemas.microsoft.com/office/drawing/2014/main" id="{B6EF70D7-51E4-A94A-8CB7-879CBE7C4BA4}"/>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288087" y="3467664"/>
              <a:ext cx="1549284" cy="1001683"/>
            </a:xfrm>
            <a:prstGeom prst="roundRect">
              <a:avLst/>
            </a:prstGeom>
          </p:spPr>
        </p:pic>
      </p:grpSp>
      <p:grpSp>
        <p:nvGrpSpPr>
          <p:cNvPr id="3" name="Group 2">
            <a:extLst>
              <a:ext uri="{FF2B5EF4-FFF2-40B4-BE49-F238E27FC236}">
                <a16:creationId xmlns:a16="http://schemas.microsoft.com/office/drawing/2014/main" id="{AC18336B-BE01-7048-B027-7D39048EC0B1}"/>
              </a:ext>
            </a:extLst>
          </p:cNvPr>
          <p:cNvGrpSpPr/>
          <p:nvPr/>
        </p:nvGrpSpPr>
        <p:grpSpPr>
          <a:xfrm>
            <a:off x="624486" y="2809917"/>
            <a:ext cx="1646091" cy="1569308"/>
            <a:chOff x="195440" y="1696348"/>
            <a:chExt cx="1289228" cy="1282803"/>
          </a:xfrm>
        </p:grpSpPr>
        <p:sp>
          <p:nvSpPr>
            <p:cNvPr id="53" name="TextBox 52">
              <a:extLst>
                <a:ext uri="{FF2B5EF4-FFF2-40B4-BE49-F238E27FC236}">
                  <a16:creationId xmlns:a16="http://schemas.microsoft.com/office/drawing/2014/main" id="{38DCF0D0-2602-6246-AFD4-EB7A8AD7C4D0}"/>
                </a:ext>
              </a:extLst>
            </p:cNvPr>
            <p:cNvSpPr txBox="1"/>
            <p:nvPr/>
          </p:nvSpPr>
          <p:spPr>
            <a:xfrm>
              <a:off x="367195" y="1696348"/>
              <a:ext cx="1057982" cy="369332"/>
            </a:xfrm>
            <a:prstGeom prst="rect">
              <a:avLst/>
            </a:prstGeom>
            <a:noFill/>
          </p:spPr>
          <p:txBody>
            <a:bodyPr wrap="none" rtlCol="0">
              <a:spAutoFit/>
            </a:bodyPr>
            <a:lstStyle/>
            <a:p>
              <a:r>
                <a:rPr lang="en-US" dirty="0"/>
                <a:t>Macaque</a:t>
              </a:r>
            </a:p>
          </p:txBody>
        </p:sp>
        <p:pic>
          <p:nvPicPr>
            <p:cNvPr id="87" name="Picture 86">
              <a:extLst>
                <a:ext uri="{FF2B5EF4-FFF2-40B4-BE49-F238E27FC236}">
                  <a16:creationId xmlns:a16="http://schemas.microsoft.com/office/drawing/2014/main" id="{E8247708-E509-054C-A53E-01B316A56159}"/>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195440" y="1999865"/>
              <a:ext cx="1289228" cy="979286"/>
            </a:xfrm>
            <a:prstGeom prst="roundRect">
              <a:avLst/>
            </a:prstGeom>
          </p:spPr>
        </p:pic>
      </p:grpSp>
      <p:grpSp>
        <p:nvGrpSpPr>
          <p:cNvPr id="2" name="Group 1">
            <a:extLst>
              <a:ext uri="{FF2B5EF4-FFF2-40B4-BE49-F238E27FC236}">
                <a16:creationId xmlns:a16="http://schemas.microsoft.com/office/drawing/2014/main" id="{9C5016FB-5F41-C146-A24C-19DCFD7CCA54}"/>
              </a:ext>
            </a:extLst>
          </p:cNvPr>
          <p:cNvGrpSpPr/>
          <p:nvPr/>
        </p:nvGrpSpPr>
        <p:grpSpPr>
          <a:xfrm>
            <a:off x="624487" y="353283"/>
            <a:ext cx="1413846" cy="2090068"/>
            <a:chOff x="974937" y="275026"/>
            <a:chExt cx="1087682" cy="1490504"/>
          </a:xfrm>
        </p:grpSpPr>
        <p:sp>
          <p:nvSpPr>
            <p:cNvPr id="58" name="TextBox 57">
              <a:extLst>
                <a:ext uri="{FF2B5EF4-FFF2-40B4-BE49-F238E27FC236}">
                  <a16:creationId xmlns:a16="http://schemas.microsoft.com/office/drawing/2014/main" id="{B7F7DC32-6747-7149-86D2-387091AE673F}"/>
                </a:ext>
              </a:extLst>
            </p:cNvPr>
            <p:cNvSpPr txBox="1"/>
            <p:nvPr/>
          </p:nvSpPr>
          <p:spPr>
            <a:xfrm>
              <a:off x="1071445" y="275026"/>
              <a:ext cx="803874" cy="369332"/>
            </a:xfrm>
            <a:prstGeom prst="rect">
              <a:avLst/>
            </a:prstGeom>
            <a:noFill/>
          </p:spPr>
          <p:txBody>
            <a:bodyPr wrap="none" rtlCol="0">
              <a:spAutoFit/>
            </a:bodyPr>
            <a:lstStyle/>
            <a:p>
              <a:r>
                <a:rPr lang="en-US" dirty="0"/>
                <a:t>Tarsier</a:t>
              </a:r>
            </a:p>
          </p:txBody>
        </p:sp>
        <p:pic>
          <p:nvPicPr>
            <p:cNvPr id="90" name="Picture 89">
              <a:extLst>
                <a:ext uri="{FF2B5EF4-FFF2-40B4-BE49-F238E27FC236}">
                  <a16:creationId xmlns:a16="http://schemas.microsoft.com/office/drawing/2014/main" id="{10D95080-E0A2-A14C-8D98-E2D952AD969B}"/>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974937" y="695029"/>
              <a:ext cx="1087682" cy="1070501"/>
            </a:xfrm>
            <a:prstGeom prst="roundRect">
              <a:avLst/>
            </a:prstGeom>
          </p:spPr>
        </p:pic>
      </p:grpSp>
      <p:grpSp>
        <p:nvGrpSpPr>
          <p:cNvPr id="18" name="Group 17">
            <a:extLst>
              <a:ext uri="{FF2B5EF4-FFF2-40B4-BE49-F238E27FC236}">
                <a16:creationId xmlns:a16="http://schemas.microsoft.com/office/drawing/2014/main" id="{31C25B1F-0F38-5D4A-B704-C03B11CB941A}"/>
              </a:ext>
            </a:extLst>
          </p:cNvPr>
          <p:cNvGrpSpPr/>
          <p:nvPr/>
        </p:nvGrpSpPr>
        <p:grpSpPr>
          <a:xfrm>
            <a:off x="2650497" y="202289"/>
            <a:ext cx="1255296" cy="2140583"/>
            <a:chOff x="3074114" y="101801"/>
            <a:chExt cx="1079804" cy="1746754"/>
          </a:xfrm>
        </p:grpSpPr>
        <p:sp>
          <p:nvSpPr>
            <p:cNvPr id="56" name="TextBox 55">
              <a:extLst>
                <a:ext uri="{FF2B5EF4-FFF2-40B4-BE49-F238E27FC236}">
                  <a16:creationId xmlns:a16="http://schemas.microsoft.com/office/drawing/2014/main" id="{32FD2F02-B4D0-5745-BBBF-2FAB7EE9EAB6}"/>
                </a:ext>
              </a:extLst>
            </p:cNvPr>
            <p:cNvSpPr txBox="1"/>
            <p:nvPr/>
          </p:nvSpPr>
          <p:spPr>
            <a:xfrm>
              <a:off x="3136013" y="101801"/>
              <a:ext cx="923523" cy="369332"/>
            </a:xfrm>
            <a:prstGeom prst="rect">
              <a:avLst/>
            </a:prstGeom>
            <a:noFill/>
          </p:spPr>
          <p:txBody>
            <a:bodyPr wrap="none" rtlCol="0">
              <a:spAutoFit/>
            </a:bodyPr>
            <a:lstStyle/>
            <a:p>
              <a:r>
                <a:rPr lang="en-US" dirty="0"/>
                <a:t>Aye-aye</a:t>
              </a:r>
            </a:p>
          </p:txBody>
        </p:sp>
        <p:pic>
          <p:nvPicPr>
            <p:cNvPr id="91" name="Picture 90">
              <a:extLst>
                <a:ext uri="{FF2B5EF4-FFF2-40B4-BE49-F238E27FC236}">
                  <a16:creationId xmlns:a16="http://schemas.microsoft.com/office/drawing/2014/main" id="{D524BD71-437F-9348-BC5F-2F8A8727034D}"/>
                </a:ext>
              </a:extLst>
            </p:cNvPr>
            <p:cNvPicPr>
              <a:picLocks noChangeAspect="1"/>
            </p:cNvPicPr>
            <p:nvPr/>
          </p:nvPicPr>
          <p:blipFill rotWithShape="1">
            <a:blip r:embed="rId12" cstate="print">
              <a:extLst>
                <a:ext uri="{28A0092B-C50C-407E-A947-70E740481C1C}">
                  <a14:useLocalDpi xmlns:a14="http://schemas.microsoft.com/office/drawing/2010/main"/>
                </a:ext>
              </a:extLst>
            </a:blip>
            <a:srcRect/>
            <a:stretch/>
          </p:blipFill>
          <p:spPr>
            <a:xfrm>
              <a:off x="3074114" y="447184"/>
              <a:ext cx="1079804" cy="1401371"/>
            </a:xfrm>
            <a:prstGeom prst="roundRect">
              <a:avLst/>
            </a:prstGeom>
          </p:spPr>
        </p:pic>
      </p:grpSp>
      <p:grpSp>
        <p:nvGrpSpPr>
          <p:cNvPr id="11" name="Group 10">
            <a:extLst>
              <a:ext uri="{FF2B5EF4-FFF2-40B4-BE49-F238E27FC236}">
                <a16:creationId xmlns:a16="http://schemas.microsoft.com/office/drawing/2014/main" id="{B1CE76CC-A54B-4A49-84EE-140C56E4FED4}"/>
              </a:ext>
            </a:extLst>
          </p:cNvPr>
          <p:cNvGrpSpPr/>
          <p:nvPr/>
        </p:nvGrpSpPr>
        <p:grpSpPr>
          <a:xfrm>
            <a:off x="7199470" y="4943126"/>
            <a:ext cx="1972830" cy="1644332"/>
            <a:chOff x="5975996" y="1776451"/>
            <a:chExt cx="1578381" cy="1283244"/>
          </a:xfrm>
        </p:grpSpPr>
        <p:sp>
          <p:nvSpPr>
            <p:cNvPr id="65" name="TextBox 64">
              <a:extLst>
                <a:ext uri="{FF2B5EF4-FFF2-40B4-BE49-F238E27FC236}">
                  <a16:creationId xmlns:a16="http://schemas.microsoft.com/office/drawing/2014/main" id="{7F1D4DE6-5BA2-D246-AE7E-5E2EECE22EA5}"/>
                </a:ext>
              </a:extLst>
            </p:cNvPr>
            <p:cNvSpPr txBox="1"/>
            <p:nvPr/>
          </p:nvSpPr>
          <p:spPr>
            <a:xfrm>
              <a:off x="5975996" y="1776451"/>
              <a:ext cx="1578381" cy="369332"/>
            </a:xfrm>
            <a:prstGeom prst="rect">
              <a:avLst/>
            </a:prstGeom>
            <a:noFill/>
          </p:spPr>
          <p:txBody>
            <a:bodyPr wrap="none" rtlCol="0">
              <a:spAutoFit/>
            </a:bodyPr>
            <a:lstStyle/>
            <a:p>
              <a:r>
                <a:rPr lang="en-US" dirty="0"/>
                <a:t>Spider monkey</a:t>
              </a:r>
            </a:p>
          </p:txBody>
        </p:sp>
        <p:pic>
          <p:nvPicPr>
            <p:cNvPr id="108" name="Picture 107">
              <a:extLst>
                <a:ext uri="{FF2B5EF4-FFF2-40B4-BE49-F238E27FC236}">
                  <a16:creationId xmlns:a16="http://schemas.microsoft.com/office/drawing/2014/main" id="{0F1CAD6F-5DE7-9642-B3A6-EFE406D762C1}"/>
                </a:ext>
              </a:extLst>
            </p:cNvPr>
            <p:cNvPicPr>
              <a:picLocks noChangeAspect="1"/>
            </p:cNvPicPr>
            <p:nvPr/>
          </p:nvPicPr>
          <p:blipFill rotWithShape="1">
            <a:blip r:embed="rId13" cstate="print">
              <a:extLst>
                <a:ext uri="{28A0092B-C50C-407E-A947-70E740481C1C}">
                  <a14:useLocalDpi xmlns:a14="http://schemas.microsoft.com/office/drawing/2010/main"/>
                </a:ext>
              </a:extLst>
            </a:blip>
            <a:srcRect/>
            <a:stretch/>
          </p:blipFill>
          <p:spPr>
            <a:xfrm>
              <a:off x="6058066" y="2107721"/>
              <a:ext cx="1013661" cy="951974"/>
            </a:xfrm>
            <a:prstGeom prst="roundRect">
              <a:avLst/>
            </a:prstGeom>
          </p:spPr>
        </p:pic>
      </p:grpSp>
      <p:cxnSp>
        <p:nvCxnSpPr>
          <p:cNvPr id="23" name="Straight Connector 22">
            <a:extLst>
              <a:ext uri="{FF2B5EF4-FFF2-40B4-BE49-F238E27FC236}">
                <a16:creationId xmlns:a16="http://schemas.microsoft.com/office/drawing/2014/main" id="{964301C1-D4A9-2743-AB2D-5B59BB3F2A72}"/>
              </a:ext>
            </a:extLst>
          </p:cNvPr>
          <p:cNvCxnSpPr>
            <a:cxnSpLocks/>
          </p:cNvCxnSpPr>
          <p:nvPr/>
        </p:nvCxnSpPr>
        <p:spPr>
          <a:xfrm>
            <a:off x="0" y="2599239"/>
            <a:ext cx="9906000" cy="0"/>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1" name="Straight Connector 60">
            <a:extLst>
              <a:ext uri="{FF2B5EF4-FFF2-40B4-BE49-F238E27FC236}">
                <a16:creationId xmlns:a16="http://schemas.microsoft.com/office/drawing/2014/main" id="{0522CD84-8308-F04E-9113-B8E038AD3274}"/>
              </a:ext>
            </a:extLst>
          </p:cNvPr>
          <p:cNvCxnSpPr>
            <a:cxnSpLocks/>
          </p:cNvCxnSpPr>
          <p:nvPr/>
        </p:nvCxnSpPr>
        <p:spPr>
          <a:xfrm>
            <a:off x="0" y="4692220"/>
            <a:ext cx="9906000" cy="11509"/>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4982119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 name="Picture 50" descr="A drawing of a bird&#10;&#10;Description generated with high confidence">
            <a:extLst>
              <a:ext uri="{FF2B5EF4-FFF2-40B4-BE49-F238E27FC236}">
                <a16:creationId xmlns:a16="http://schemas.microsoft.com/office/drawing/2014/main" id="{22CE2B4F-3B90-42EB-9074-61907CD717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58943" y="38233"/>
            <a:ext cx="1768047" cy="876168"/>
          </a:xfrm>
          <a:prstGeom prst="rect">
            <a:avLst/>
          </a:prstGeom>
        </p:spPr>
      </p:pic>
      <p:cxnSp>
        <p:nvCxnSpPr>
          <p:cNvPr id="6" name="Straight Connector 5">
            <a:extLst>
              <a:ext uri="{FF2B5EF4-FFF2-40B4-BE49-F238E27FC236}">
                <a16:creationId xmlns:a16="http://schemas.microsoft.com/office/drawing/2014/main" id="{7243FE55-002E-EA44-A385-4487FB3383BF}"/>
              </a:ext>
            </a:extLst>
          </p:cNvPr>
          <p:cNvCxnSpPr/>
          <p:nvPr/>
        </p:nvCxnSpPr>
        <p:spPr>
          <a:xfrm flipV="1">
            <a:off x="3905657" y="4054440"/>
            <a:ext cx="636998" cy="1130157"/>
          </a:xfrm>
          <a:prstGeom prst="line">
            <a:avLst/>
          </a:prstGeom>
        </p:spPr>
        <p:style>
          <a:lnRef idx="3">
            <a:schemeClr val="accent1"/>
          </a:lnRef>
          <a:fillRef idx="0">
            <a:schemeClr val="accent1"/>
          </a:fillRef>
          <a:effectRef idx="2">
            <a:schemeClr val="accent1"/>
          </a:effectRef>
          <a:fontRef idx="minor">
            <a:schemeClr val="tx1"/>
          </a:fontRef>
        </p:style>
      </p:cxnSp>
      <p:cxnSp>
        <p:nvCxnSpPr>
          <p:cNvPr id="7" name="Straight Connector 6">
            <a:extLst>
              <a:ext uri="{FF2B5EF4-FFF2-40B4-BE49-F238E27FC236}">
                <a16:creationId xmlns:a16="http://schemas.microsoft.com/office/drawing/2014/main" id="{FFE76D83-308A-5742-8D47-758BE67706E2}"/>
              </a:ext>
            </a:extLst>
          </p:cNvPr>
          <p:cNvCxnSpPr>
            <a:cxnSpLocks/>
          </p:cNvCxnSpPr>
          <p:nvPr/>
        </p:nvCxnSpPr>
        <p:spPr>
          <a:xfrm>
            <a:off x="4561427" y="4054440"/>
            <a:ext cx="678094" cy="1130157"/>
          </a:xfrm>
          <a:prstGeom prst="line">
            <a:avLst/>
          </a:prstGeom>
        </p:spPr>
        <p:style>
          <a:lnRef idx="3">
            <a:schemeClr val="accent1"/>
          </a:lnRef>
          <a:fillRef idx="0">
            <a:schemeClr val="accent1"/>
          </a:fillRef>
          <a:effectRef idx="2">
            <a:schemeClr val="accent1"/>
          </a:effectRef>
          <a:fontRef idx="minor">
            <a:schemeClr val="tx1"/>
          </a:fontRef>
        </p:style>
      </p:cxnSp>
      <p:cxnSp>
        <p:nvCxnSpPr>
          <p:cNvPr id="10" name="Straight Connector 9">
            <a:extLst>
              <a:ext uri="{FF2B5EF4-FFF2-40B4-BE49-F238E27FC236}">
                <a16:creationId xmlns:a16="http://schemas.microsoft.com/office/drawing/2014/main" id="{3FB292C1-EAAE-A141-88A0-05E5221431EA}"/>
              </a:ext>
            </a:extLst>
          </p:cNvPr>
          <p:cNvCxnSpPr>
            <a:cxnSpLocks/>
          </p:cNvCxnSpPr>
          <p:nvPr/>
        </p:nvCxnSpPr>
        <p:spPr>
          <a:xfrm flipV="1">
            <a:off x="4550128" y="2827961"/>
            <a:ext cx="0" cy="1202078"/>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B62C58A7-5F14-FF42-A9D3-A032239B1B8E}"/>
              </a:ext>
            </a:extLst>
          </p:cNvPr>
          <p:cNvCxnSpPr>
            <a:cxnSpLocks/>
            <a:endCxn id="48" idx="1"/>
          </p:cNvCxnSpPr>
          <p:nvPr/>
        </p:nvCxnSpPr>
        <p:spPr>
          <a:xfrm>
            <a:off x="4567469" y="3778260"/>
            <a:ext cx="1179695" cy="152298"/>
          </a:xfrm>
          <a:prstGeom prst="line">
            <a:avLst/>
          </a:prstGeom>
        </p:spPr>
        <p:style>
          <a:lnRef idx="3">
            <a:schemeClr val="accent1"/>
          </a:lnRef>
          <a:fillRef idx="0">
            <a:schemeClr val="accent1"/>
          </a:fillRef>
          <a:effectRef idx="2">
            <a:schemeClr val="accent1"/>
          </a:effectRef>
          <a:fontRef idx="minor">
            <a:schemeClr val="tx1"/>
          </a:fontRef>
        </p:style>
      </p:cxnSp>
      <p:cxnSp>
        <p:nvCxnSpPr>
          <p:cNvPr id="17" name="Straight Connector 16">
            <a:extLst>
              <a:ext uri="{FF2B5EF4-FFF2-40B4-BE49-F238E27FC236}">
                <a16:creationId xmlns:a16="http://schemas.microsoft.com/office/drawing/2014/main" id="{746161F4-9C7A-7646-8EC1-F941C4FF576F}"/>
              </a:ext>
            </a:extLst>
          </p:cNvPr>
          <p:cNvCxnSpPr>
            <a:cxnSpLocks/>
          </p:cNvCxnSpPr>
          <p:nvPr/>
        </p:nvCxnSpPr>
        <p:spPr>
          <a:xfrm flipV="1">
            <a:off x="2746704" y="3515433"/>
            <a:ext cx="1787951" cy="1159555"/>
          </a:xfrm>
          <a:prstGeom prst="line">
            <a:avLst/>
          </a:prstGeom>
        </p:spPr>
        <p:style>
          <a:lnRef idx="3">
            <a:schemeClr val="accent1"/>
          </a:lnRef>
          <a:fillRef idx="0">
            <a:schemeClr val="accent1"/>
          </a:fillRef>
          <a:effectRef idx="2">
            <a:schemeClr val="accent1"/>
          </a:effectRef>
          <a:fontRef idx="minor">
            <a:schemeClr val="tx1"/>
          </a:fontRef>
        </p:style>
      </p:cxnSp>
      <p:cxnSp>
        <p:nvCxnSpPr>
          <p:cNvPr id="19" name="Straight Connector 18">
            <a:extLst>
              <a:ext uri="{FF2B5EF4-FFF2-40B4-BE49-F238E27FC236}">
                <a16:creationId xmlns:a16="http://schemas.microsoft.com/office/drawing/2014/main" id="{88D58EC3-F398-BA46-9626-9DAF156402B7}"/>
              </a:ext>
            </a:extLst>
          </p:cNvPr>
          <p:cNvCxnSpPr>
            <a:cxnSpLocks/>
          </p:cNvCxnSpPr>
          <p:nvPr/>
        </p:nvCxnSpPr>
        <p:spPr>
          <a:xfrm flipV="1">
            <a:off x="4549271" y="220893"/>
            <a:ext cx="0" cy="2604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EC7DCD77-2D06-0B42-B2ED-E1EAEEAE7029}"/>
              </a:ext>
            </a:extLst>
          </p:cNvPr>
          <p:cNvCxnSpPr>
            <a:cxnSpLocks/>
          </p:cNvCxnSpPr>
          <p:nvPr/>
        </p:nvCxnSpPr>
        <p:spPr>
          <a:xfrm>
            <a:off x="4549271" y="1621599"/>
            <a:ext cx="3259426" cy="1111517"/>
          </a:xfrm>
          <a:prstGeom prst="line">
            <a:avLst/>
          </a:prstGeom>
          <a:ln/>
        </p:spPr>
        <p:style>
          <a:lnRef idx="3">
            <a:schemeClr val="accent6"/>
          </a:lnRef>
          <a:fillRef idx="0">
            <a:schemeClr val="accent6"/>
          </a:fillRef>
          <a:effectRef idx="2">
            <a:schemeClr val="accent6"/>
          </a:effectRef>
          <a:fontRef idx="minor">
            <a:schemeClr val="tx1"/>
          </a:fontRef>
        </p:style>
      </p:cxnSp>
      <p:cxnSp>
        <p:nvCxnSpPr>
          <p:cNvPr id="22" name="Straight Connector 21">
            <a:extLst>
              <a:ext uri="{FF2B5EF4-FFF2-40B4-BE49-F238E27FC236}">
                <a16:creationId xmlns:a16="http://schemas.microsoft.com/office/drawing/2014/main" id="{1035195F-0323-2446-BC13-3E4B220A5D60}"/>
              </a:ext>
            </a:extLst>
          </p:cNvPr>
          <p:cNvCxnSpPr>
            <a:cxnSpLocks/>
          </p:cNvCxnSpPr>
          <p:nvPr/>
        </p:nvCxnSpPr>
        <p:spPr>
          <a:xfrm flipV="1">
            <a:off x="6213297" y="2162014"/>
            <a:ext cx="2235565" cy="1"/>
          </a:xfrm>
          <a:prstGeom prst="line">
            <a:avLst/>
          </a:prstGeom>
          <a:ln/>
        </p:spPr>
        <p:style>
          <a:lnRef idx="3">
            <a:schemeClr val="accent6"/>
          </a:lnRef>
          <a:fillRef idx="0">
            <a:schemeClr val="accent6"/>
          </a:fillRef>
          <a:effectRef idx="2">
            <a:schemeClr val="accent6"/>
          </a:effectRef>
          <a:fontRef idx="minor">
            <a:schemeClr val="tx1"/>
          </a:fontRef>
        </p:style>
      </p:cxnSp>
      <p:cxnSp>
        <p:nvCxnSpPr>
          <p:cNvPr id="25" name="Straight Connector 24">
            <a:extLst>
              <a:ext uri="{FF2B5EF4-FFF2-40B4-BE49-F238E27FC236}">
                <a16:creationId xmlns:a16="http://schemas.microsoft.com/office/drawing/2014/main" id="{FB97A000-F74C-5343-A85B-1B448143E8D3}"/>
              </a:ext>
            </a:extLst>
          </p:cNvPr>
          <p:cNvCxnSpPr>
            <a:cxnSpLocks/>
          </p:cNvCxnSpPr>
          <p:nvPr/>
        </p:nvCxnSpPr>
        <p:spPr>
          <a:xfrm flipV="1">
            <a:off x="1779998" y="1834214"/>
            <a:ext cx="2773157" cy="1187206"/>
          </a:xfrm>
          <a:prstGeom prst="line">
            <a:avLst/>
          </a:prstGeom>
        </p:spPr>
        <p:style>
          <a:lnRef idx="3">
            <a:schemeClr val="accent2"/>
          </a:lnRef>
          <a:fillRef idx="0">
            <a:schemeClr val="accent2"/>
          </a:fillRef>
          <a:effectRef idx="2">
            <a:schemeClr val="accent2"/>
          </a:effectRef>
          <a:fontRef idx="minor">
            <a:schemeClr val="tx1"/>
          </a:fontRef>
        </p:style>
      </p:cxnSp>
      <p:cxnSp>
        <p:nvCxnSpPr>
          <p:cNvPr id="30" name="Straight Connector 29">
            <a:extLst>
              <a:ext uri="{FF2B5EF4-FFF2-40B4-BE49-F238E27FC236}">
                <a16:creationId xmlns:a16="http://schemas.microsoft.com/office/drawing/2014/main" id="{3C12D883-8AA9-DA48-931C-7453DF5DE735}"/>
              </a:ext>
            </a:extLst>
          </p:cNvPr>
          <p:cNvCxnSpPr>
            <a:cxnSpLocks/>
          </p:cNvCxnSpPr>
          <p:nvPr/>
        </p:nvCxnSpPr>
        <p:spPr>
          <a:xfrm>
            <a:off x="4561427" y="2761341"/>
            <a:ext cx="2388331" cy="1074280"/>
          </a:xfrm>
          <a:prstGeom prst="line">
            <a:avLst/>
          </a:prstGeom>
        </p:spPr>
        <p:style>
          <a:lnRef idx="3">
            <a:schemeClr val="accent1"/>
          </a:lnRef>
          <a:fillRef idx="0">
            <a:schemeClr val="accent1"/>
          </a:fillRef>
          <a:effectRef idx="2">
            <a:schemeClr val="accent1"/>
          </a:effectRef>
          <a:fontRef idx="minor">
            <a:schemeClr val="tx1"/>
          </a:fontRef>
        </p:style>
      </p:cxnSp>
      <p:cxnSp>
        <p:nvCxnSpPr>
          <p:cNvPr id="38" name="Straight Connector 37">
            <a:extLst>
              <a:ext uri="{FF2B5EF4-FFF2-40B4-BE49-F238E27FC236}">
                <a16:creationId xmlns:a16="http://schemas.microsoft.com/office/drawing/2014/main" id="{0FA6FCE8-9AA2-8E44-84A3-A69ADAEC353F}"/>
              </a:ext>
            </a:extLst>
          </p:cNvPr>
          <p:cNvCxnSpPr>
            <a:cxnSpLocks/>
          </p:cNvCxnSpPr>
          <p:nvPr/>
        </p:nvCxnSpPr>
        <p:spPr>
          <a:xfrm>
            <a:off x="4258179" y="507295"/>
            <a:ext cx="3622405" cy="558026"/>
          </a:xfrm>
          <a:prstGeom prst="line">
            <a:avLst/>
          </a:prstGeom>
        </p:spPr>
        <p:style>
          <a:lnRef idx="3">
            <a:schemeClr val="accent3"/>
          </a:lnRef>
          <a:fillRef idx="0">
            <a:schemeClr val="accent3"/>
          </a:fillRef>
          <a:effectRef idx="2">
            <a:schemeClr val="accent3"/>
          </a:effectRef>
          <a:fontRef idx="minor">
            <a:schemeClr val="tx1"/>
          </a:fontRef>
        </p:style>
      </p:cxnSp>
      <p:cxnSp>
        <p:nvCxnSpPr>
          <p:cNvPr id="40" name="Straight Connector 39">
            <a:extLst>
              <a:ext uri="{FF2B5EF4-FFF2-40B4-BE49-F238E27FC236}">
                <a16:creationId xmlns:a16="http://schemas.microsoft.com/office/drawing/2014/main" id="{252AF663-4332-DF4C-9687-9BC487AE45E2}"/>
              </a:ext>
            </a:extLst>
          </p:cNvPr>
          <p:cNvCxnSpPr>
            <a:cxnSpLocks/>
          </p:cNvCxnSpPr>
          <p:nvPr/>
        </p:nvCxnSpPr>
        <p:spPr>
          <a:xfrm flipV="1">
            <a:off x="4999141" y="224252"/>
            <a:ext cx="1038699" cy="390384"/>
          </a:xfrm>
          <a:prstGeom prst="line">
            <a:avLst/>
          </a:prstGeom>
        </p:spPr>
        <p:style>
          <a:lnRef idx="3">
            <a:schemeClr val="accent3"/>
          </a:lnRef>
          <a:fillRef idx="0">
            <a:schemeClr val="accent3"/>
          </a:fillRef>
          <a:effectRef idx="2">
            <a:schemeClr val="accent3"/>
          </a:effectRef>
          <a:fontRef idx="minor">
            <a:schemeClr val="tx1"/>
          </a:fontRef>
        </p:style>
      </p:cxnSp>
      <p:sp>
        <p:nvSpPr>
          <p:cNvPr id="46" name="TextBox 45">
            <a:extLst>
              <a:ext uri="{FF2B5EF4-FFF2-40B4-BE49-F238E27FC236}">
                <a16:creationId xmlns:a16="http://schemas.microsoft.com/office/drawing/2014/main" id="{31AE4464-3442-4243-81CD-615B4ADBCA0E}"/>
              </a:ext>
            </a:extLst>
          </p:cNvPr>
          <p:cNvSpPr txBox="1"/>
          <p:nvPr/>
        </p:nvSpPr>
        <p:spPr>
          <a:xfrm>
            <a:off x="3262244" y="5129213"/>
            <a:ext cx="867545" cy="369332"/>
          </a:xfrm>
          <a:prstGeom prst="rect">
            <a:avLst/>
          </a:prstGeom>
          <a:noFill/>
        </p:spPr>
        <p:txBody>
          <a:bodyPr wrap="none" rtlCol="0">
            <a:spAutoFit/>
          </a:bodyPr>
          <a:lstStyle/>
          <a:p>
            <a:r>
              <a:rPr lang="en-US" dirty="0"/>
              <a:t>Human</a:t>
            </a:r>
          </a:p>
        </p:txBody>
      </p:sp>
      <p:sp>
        <p:nvSpPr>
          <p:cNvPr id="47" name="TextBox 46">
            <a:extLst>
              <a:ext uri="{FF2B5EF4-FFF2-40B4-BE49-F238E27FC236}">
                <a16:creationId xmlns:a16="http://schemas.microsoft.com/office/drawing/2014/main" id="{54A818FE-2049-B447-862B-92D524B27940}"/>
              </a:ext>
            </a:extLst>
          </p:cNvPr>
          <p:cNvSpPr txBox="1"/>
          <p:nvPr/>
        </p:nvSpPr>
        <p:spPr>
          <a:xfrm>
            <a:off x="4761249" y="5129213"/>
            <a:ext cx="1338443" cy="369332"/>
          </a:xfrm>
          <a:prstGeom prst="rect">
            <a:avLst/>
          </a:prstGeom>
          <a:noFill/>
        </p:spPr>
        <p:txBody>
          <a:bodyPr wrap="none" rtlCol="0">
            <a:spAutoFit/>
          </a:bodyPr>
          <a:lstStyle/>
          <a:p>
            <a:r>
              <a:rPr lang="en-US" dirty="0"/>
              <a:t>Chimpanzee</a:t>
            </a:r>
          </a:p>
        </p:txBody>
      </p:sp>
      <p:sp>
        <p:nvSpPr>
          <p:cNvPr id="48" name="TextBox 47">
            <a:extLst>
              <a:ext uri="{FF2B5EF4-FFF2-40B4-BE49-F238E27FC236}">
                <a16:creationId xmlns:a16="http://schemas.microsoft.com/office/drawing/2014/main" id="{0DD70581-7840-D943-AD14-BB66EF20918E}"/>
              </a:ext>
            </a:extLst>
          </p:cNvPr>
          <p:cNvSpPr txBox="1"/>
          <p:nvPr/>
        </p:nvSpPr>
        <p:spPr>
          <a:xfrm>
            <a:off x="5747164" y="3745892"/>
            <a:ext cx="801823" cy="369332"/>
          </a:xfrm>
          <a:prstGeom prst="rect">
            <a:avLst/>
          </a:prstGeom>
          <a:noFill/>
        </p:spPr>
        <p:txBody>
          <a:bodyPr wrap="none" rtlCol="0">
            <a:spAutoFit/>
          </a:bodyPr>
          <a:lstStyle/>
          <a:p>
            <a:r>
              <a:rPr lang="en-US" dirty="0"/>
              <a:t>Gorilla</a:t>
            </a:r>
          </a:p>
        </p:txBody>
      </p:sp>
      <p:sp>
        <p:nvSpPr>
          <p:cNvPr id="49" name="TextBox 48">
            <a:extLst>
              <a:ext uri="{FF2B5EF4-FFF2-40B4-BE49-F238E27FC236}">
                <a16:creationId xmlns:a16="http://schemas.microsoft.com/office/drawing/2014/main" id="{938D8481-C235-F54C-87E0-C18AEB445EA5}"/>
              </a:ext>
            </a:extLst>
          </p:cNvPr>
          <p:cNvSpPr txBox="1"/>
          <p:nvPr/>
        </p:nvSpPr>
        <p:spPr>
          <a:xfrm>
            <a:off x="1779998" y="4643300"/>
            <a:ext cx="1182183" cy="369332"/>
          </a:xfrm>
          <a:prstGeom prst="rect">
            <a:avLst/>
          </a:prstGeom>
          <a:noFill/>
        </p:spPr>
        <p:txBody>
          <a:bodyPr wrap="none" rtlCol="0">
            <a:spAutoFit/>
          </a:bodyPr>
          <a:lstStyle/>
          <a:p>
            <a:r>
              <a:rPr lang="en-US" dirty="0"/>
              <a:t>Orangutan</a:t>
            </a:r>
          </a:p>
        </p:txBody>
      </p:sp>
      <p:sp>
        <p:nvSpPr>
          <p:cNvPr id="50" name="TextBox 49">
            <a:extLst>
              <a:ext uri="{FF2B5EF4-FFF2-40B4-BE49-F238E27FC236}">
                <a16:creationId xmlns:a16="http://schemas.microsoft.com/office/drawing/2014/main" id="{37DF589C-BAE9-AD44-8156-AA88D79A117A}"/>
              </a:ext>
            </a:extLst>
          </p:cNvPr>
          <p:cNvSpPr txBox="1"/>
          <p:nvPr/>
        </p:nvSpPr>
        <p:spPr>
          <a:xfrm>
            <a:off x="6865365" y="3778260"/>
            <a:ext cx="870751" cy="369332"/>
          </a:xfrm>
          <a:prstGeom prst="rect">
            <a:avLst/>
          </a:prstGeom>
          <a:noFill/>
        </p:spPr>
        <p:txBody>
          <a:bodyPr wrap="none" rtlCol="0">
            <a:spAutoFit/>
          </a:bodyPr>
          <a:lstStyle/>
          <a:p>
            <a:r>
              <a:rPr lang="en-US" dirty="0"/>
              <a:t>Gibbon</a:t>
            </a:r>
          </a:p>
        </p:txBody>
      </p:sp>
      <p:sp>
        <p:nvSpPr>
          <p:cNvPr id="52" name="TextBox 51">
            <a:extLst>
              <a:ext uri="{FF2B5EF4-FFF2-40B4-BE49-F238E27FC236}">
                <a16:creationId xmlns:a16="http://schemas.microsoft.com/office/drawing/2014/main" id="{0D4083D3-378E-E542-A537-39E7107A6D09}"/>
              </a:ext>
            </a:extLst>
          </p:cNvPr>
          <p:cNvSpPr txBox="1"/>
          <p:nvPr/>
        </p:nvSpPr>
        <p:spPr>
          <a:xfrm>
            <a:off x="7091617" y="2701282"/>
            <a:ext cx="1852495" cy="369332"/>
          </a:xfrm>
          <a:prstGeom prst="rect">
            <a:avLst/>
          </a:prstGeom>
          <a:noFill/>
        </p:spPr>
        <p:txBody>
          <a:bodyPr wrap="none" rtlCol="0">
            <a:spAutoFit/>
          </a:bodyPr>
          <a:lstStyle/>
          <a:p>
            <a:r>
              <a:rPr lang="en-US" dirty="0"/>
              <a:t>Capuchin monkey</a:t>
            </a:r>
          </a:p>
        </p:txBody>
      </p:sp>
      <p:sp>
        <p:nvSpPr>
          <p:cNvPr id="53" name="TextBox 52">
            <a:extLst>
              <a:ext uri="{FF2B5EF4-FFF2-40B4-BE49-F238E27FC236}">
                <a16:creationId xmlns:a16="http://schemas.microsoft.com/office/drawing/2014/main" id="{38DCF0D0-2602-6246-AFD4-EB7A8AD7C4D0}"/>
              </a:ext>
            </a:extLst>
          </p:cNvPr>
          <p:cNvSpPr txBox="1"/>
          <p:nvPr/>
        </p:nvSpPr>
        <p:spPr>
          <a:xfrm>
            <a:off x="1457138" y="2050026"/>
            <a:ext cx="1057982" cy="369332"/>
          </a:xfrm>
          <a:prstGeom prst="rect">
            <a:avLst/>
          </a:prstGeom>
          <a:noFill/>
        </p:spPr>
        <p:txBody>
          <a:bodyPr wrap="none" rtlCol="0">
            <a:spAutoFit/>
          </a:bodyPr>
          <a:lstStyle/>
          <a:p>
            <a:r>
              <a:rPr lang="en-US" dirty="0"/>
              <a:t>Macaque</a:t>
            </a:r>
          </a:p>
        </p:txBody>
      </p:sp>
      <p:sp>
        <p:nvSpPr>
          <p:cNvPr id="54" name="TextBox 53">
            <a:extLst>
              <a:ext uri="{FF2B5EF4-FFF2-40B4-BE49-F238E27FC236}">
                <a16:creationId xmlns:a16="http://schemas.microsoft.com/office/drawing/2014/main" id="{78C79943-0F77-FE41-8410-39FEAFD25D06}"/>
              </a:ext>
            </a:extLst>
          </p:cNvPr>
          <p:cNvSpPr txBox="1"/>
          <p:nvPr/>
        </p:nvSpPr>
        <p:spPr>
          <a:xfrm>
            <a:off x="1003162" y="3009263"/>
            <a:ext cx="907621" cy="369332"/>
          </a:xfrm>
          <a:prstGeom prst="rect">
            <a:avLst/>
          </a:prstGeom>
          <a:noFill/>
        </p:spPr>
        <p:txBody>
          <a:bodyPr wrap="none" rtlCol="0">
            <a:spAutoFit/>
          </a:bodyPr>
          <a:lstStyle/>
          <a:p>
            <a:r>
              <a:rPr lang="en-US" dirty="0"/>
              <a:t>Baboon</a:t>
            </a:r>
          </a:p>
        </p:txBody>
      </p:sp>
      <p:sp>
        <p:nvSpPr>
          <p:cNvPr id="55" name="TextBox 54">
            <a:extLst>
              <a:ext uri="{FF2B5EF4-FFF2-40B4-BE49-F238E27FC236}">
                <a16:creationId xmlns:a16="http://schemas.microsoft.com/office/drawing/2014/main" id="{68B57B30-6073-614F-B144-9DC61EAE0A0E}"/>
              </a:ext>
            </a:extLst>
          </p:cNvPr>
          <p:cNvSpPr txBox="1"/>
          <p:nvPr/>
        </p:nvSpPr>
        <p:spPr>
          <a:xfrm>
            <a:off x="7349520" y="1252267"/>
            <a:ext cx="784189" cy="369332"/>
          </a:xfrm>
          <a:prstGeom prst="rect">
            <a:avLst/>
          </a:prstGeom>
          <a:noFill/>
        </p:spPr>
        <p:txBody>
          <a:bodyPr wrap="none" rtlCol="0">
            <a:spAutoFit/>
          </a:bodyPr>
          <a:lstStyle/>
          <a:p>
            <a:r>
              <a:rPr lang="en-US" dirty="0"/>
              <a:t>Lemur</a:t>
            </a:r>
          </a:p>
        </p:txBody>
      </p:sp>
      <p:sp>
        <p:nvSpPr>
          <p:cNvPr id="56" name="TextBox 55">
            <a:extLst>
              <a:ext uri="{FF2B5EF4-FFF2-40B4-BE49-F238E27FC236}">
                <a16:creationId xmlns:a16="http://schemas.microsoft.com/office/drawing/2014/main" id="{32FD2F02-B4D0-5745-BBBF-2FAB7EE9EAB6}"/>
              </a:ext>
            </a:extLst>
          </p:cNvPr>
          <p:cNvSpPr txBox="1"/>
          <p:nvPr/>
        </p:nvSpPr>
        <p:spPr>
          <a:xfrm>
            <a:off x="6113480" y="-21025"/>
            <a:ext cx="905889" cy="369332"/>
          </a:xfrm>
          <a:prstGeom prst="rect">
            <a:avLst/>
          </a:prstGeom>
          <a:noFill/>
        </p:spPr>
        <p:txBody>
          <a:bodyPr wrap="none" rtlCol="0">
            <a:spAutoFit/>
          </a:bodyPr>
          <a:lstStyle/>
          <a:p>
            <a:r>
              <a:rPr lang="en-US" dirty="0"/>
              <a:t>Aye aye</a:t>
            </a:r>
          </a:p>
        </p:txBody>
      </p:sp>
      <p:cxnSp>
        <p:nvCxnSpPr>
          <p:cNvPr id="57" name="Straight Connector 56">
            <a:extLst>
              <a:ext uri="{FF2B5EF4-FFF2-40B4-BE49-F238E27FC236}">
                <a16:creationId xmlns:a16="http://schemas.microsoft.com/office/drawing/2014/main" id="{83533D5A-D5C9-4249-9E39-2698BD947C26}"/>
              </a:ext>
            </a:extLst>
          </p:cNvPr>
          <p:cNvCxnSpPr>
            <a:cxnSpLocks/>
          </p:cNvCxnSpPr>
          <p:nvPr/>
        </p:nvCxnSpPr>
        <p:spPr>
          <a:xfrm>
            <a:off x="1508256" y="762555"/>
            <a:ext cx="2997095" cy="48615"/>
          </a:xfrm>
          <a:prstGeom prst="line">
            <a:avLst/>
          </a:prstGeom>
        </p:spPr>
        <p:style>
          <a:lnRef idx="3">
            <a:schemeClr val="accent4"/>
          </a:lnRef>
          <a:fillRef idx="0">
            <a:schemeClr val="accent4"/>
          </a:fillRef>
          <a:effectRef idx="2">
            <a:schemeClr val="accent4"/>
          </a:effectRef>
          <a:fontRef idx="minor">
            <a:schemeClr val="tx1"/>
          </a:fontRef>
        </p:style>
      </p:cxnSp>
      <p:sp>
        <p:nvSpPr>
          <p:cNvPr id="58" name="TextBox 57">
            <a:extLst>
              <a:ext uri="{FF2B5EF4-FFF2-40B4-BE49-F238E27FC236}">
                <a16:creationId xmlns:a16="http://schemas.microsoft.com/office/drawing/2014/main" id="{B7F7DC32-6747-7149-86D2-387091AE673F}"/>
              </a:ext>
            </a:extLst>
          </p:cNvPr>
          <p:cNvSpPr txBox="1"/>
          <p:nvPr/>
        </p:nvSpPr>
        <p:spPr>
          <a:xfrm>
            <a:off x="551805" y="269818"/>
            <a:ext cx="803874" cy="369332"/>
          </a:xfrm>
          <a:prstGeom prst="rect">
            <a:avLst/>
          </a:prstGeom>
          <a:noFill/>
        </p:spPr>
        <p:txBody>
          <a:bodyPr wrap="none" rtlCol="0">
            <a:spAutoFit/>
          </a:bodyPr>
          <a:lstStyle/>
          <a:p>
            <a:r>
              <a:rPr lang="en-US" dirty="0"/>
              <a:t>Tarsier</a:t>
            </a:r>
          </a:p>
        </p:txBody>
      </p:sp>
      <p:cxnSp>
        <p:nvCxnSpPr>
          <p:cNvPr id="59" name="Straight Connector 58">
            <a:extLst>
              <a:ext uri="{FF2B5EF4-FFF2-40B4-BE49-F238E27FC236}">
                <a16:creationId xmlns:a16="http://schemas.microsoft.com/office/drawing/2014/main" id="{742C0407-C97A-BA43-9877-39D67633ACE5}"/>
              </a:ext>
            </a:extLst>
          </p:cNvPr>
          <p:cNvCxnSpPr>
            <a:cxnSpLocks/>
          </p:cNvCxnSpPr>
          <p:nvPr/>
        </p:nvCxnSpPr>
        <p:spPr>
          <a:xfrm flipV="1">
            <a:off x="1482143" y="2509787"/>
            <a:ext cx="1480038" cy="46844"/>
          </a:xfrm>
          <a:prstGeom prst="line">
            <a:avLst/>
          </a:prstGeom>
        </p:spPr>
        <p:style>
          <a:lnRef idx="3">
            <a:schemeClr val="accent2"/>
          </a:lnRef>
          <a:fillRef idx="0">
            <a:schemeClr val="accent2"/>
          </a:fillRef>
          <a:effectRef idx="2">
            <a:schemeClr val="accent2"/>
          </a:effectRef>
          <a:fontRef idx="minor">
            <a:schemeClr val="tx1"/>
          </a:fontRef>
        </p:style>
      </p:cxnSp>
      <p:sp>
        <p:nvSpPr>
          <p:cNvPr id="65" name="TextBox 64">
            <a:extLst>
              <a:ext uri="{FF2B5EF4-FFF2-40B4-BE49-F238E27FC236}">
                <a16:creationId xmlns:a16="http://schemas.microsoft.com/office/drawing/2014/main" id="{7F1D4DE6-5BA2-D246-AE7E-5E2EECE22EA5}"/>
              </a:ext>
            </a:extLst>
          </p:cNvPr>
          <p:cNvSpPr txBox="1"/>
          <p:nvPr/>
        </p:nvSpPr>
        <p:spPr>
          <a:xfrm>
            <a:off x="8227032" y="1437786"/>
            <a:ext cx="1578381" cy="369332"/>
          </a:xfrm>
          <a:prstGeom prst="rect">
            <a:avLst/>
          </a:prstGeom>
          <a:noFill/>
        </p:spPr>
        <p:txBody>
          <a:bodyPr wrap="none" rtlCol="0">
            <a:spAutoFit/>
          </a:bodyPr>
          <a:lstStyle/>
          <a:p>
            <a:r>
              <a:rPr lang="en-US" dirty="0"/>
              <a:t>Spider monkey</a:t>
            </a:r>
          </a:p>
        </p:txBody>
      </p:sp>
      <p:pic>
        <p:nvPicPr>
          <p:cNvPr id="74" name="Picture 73">
            <a:extLst>
              <a:ext uri="{FF2B5EF4-FFF2-40B4-BE49-F238E27FC236}">
                <a16:creationId xmlns:a16="http://schemas.microsoft.com/office/drawing/2014/main" id="{98DD411A-899E-1048-AD02-FB33D94621E4}"/>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51805" y="5012632"/>
            <a:ext cx="1912903" cy="1335554"/>
          </a:xfrm>
          <a:prstGeom prst="roundRect">
            <a:avLst/>
          </a:prstGeom>
        </p:spPr>
      </p:pic>
      <p:pic>
        <p:nvPicPr>
          <p:cNvPr id="75" name="Picture 74">
            <a:extLst>
              <a:ext uri="{FF2B5EF4-FFF2-40B4-BE49-F238E27FC236}">
                <a16:creationId xmlns:a16="http://schemas.microsoft.com/office/drawing/2014/main" id="{A6E8D774-AEF8-414A-9E19-C2BC2A1DE590}"/>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900474" y="5502352"/>
            <a:ext cx="1262485" cy="1262485"/>
          </a:xfrm>
          <a:prstGeom prst="roundRect">
            <a:avLst/>
          </a:prstGeom>
        </p:spPr>
      </p:pic>
      <p:pic>
        <p:nvPicPr>
          <p:cNvPr id="76" name="Picture 75">
            <a:extLst>
              <a:ext uri="{FF2B5EF4-FFF2-40B4-BE49-F238E27FC236}">
                <a16:creationId xmlns:a16="http://schemas.microsoft.com/office/drawing/2014/main" id="{B5C15E6F-BC24-594B-AAB1-AB8EF441F16B}"/>
              </a:ext>
            </a:extLst>
          </p:cNvPr>
          <p:cNvPicPr>
            <a:picLocks noChangeAspect="1"/>
          </p:cNvPicPr>
          <p:nvPr/>
        </p:nvPicPr>
        <p:blipFill>
          <a:blip r:embed="rId6"/>
          <a:stretch>
            <a:fillRect/>
          </a:stretch>
        </p:blipFill>
        <p:spPr>
          <a:xfrm>
            <a:off x="5879451" y="4137782"/>
            <a:ext cx="978962" cy="1094658"/>
          </a:xfrm>
          <a:prstGeom prst="roundRect">
            <a:avLst/>
          </a:prstGeom>
        </p:spPr>
      </p:pic>
      <p:pic>
        <p:nvPicPr>
          <p:cNvPr id="77" name="Picture 76">
            <a:extLst>
              <a:ext uri="{FF2B5EF4-FFF2-40B4-BE49-F238E27FC236}">
                <a16:creationId xmlns:a16="http://schemas.microsoft.com/office/drawing/2014/main" id="{3D71565F-D869-2E42-BD70-6C295D0E351F}"/>
              </a:ext>
            </a:extLst>
          </p:cNvPr>
          <p:cNvPicPr>
            <a:picLocks noChangeAspect="1"/>
          </p:cNvPicPr>
          <p:nvPr/>
        </p:nvPicPr>
        <p:blipFill rotWithShape="1">
          <a:blip r:embed="rId7" cstate="print">
            <a:extLst>
              <a:ext uri="{28A0092B-C50C-407E-A947-70E740481C1C}">
                <a14:useLocalDpi xmlns:a14="http://schemas.microsoft.com/office/drawing/2010/main"/>
              </a:ext>
            </a:extLst>
          </a:blip>
          <a:srcRect/>
          <a:stretch/>
        </p:blipFill>
        <p:spPr>
          <a:xfrm>
            <a:off x="7091617" y="4105533"/>
            <a:ext cx="1237093" cy="1814197"/>
          </a:xfrm>
          <a:prstGeom prst="roundRect">
            <a:avLst/>
          </a:prstGeom>
        </p:spPr>
      </p:pic>
      <p:pic>
        <p:nvPicPr>
          <p:cNvPr id="78" name="Picture 77">
            <a:extLst>
              <a:ext uri="{FF2B5EF4-FFF2-40B4-BE49-F238E27FC236}">
                <a16:creationId xmlns:a16="http://schemas.microsoft.com/office/drawing/2014/main" id="{48A60A4C-F829-2441-A4BF-EBB2D8A93B5D}"/>
              </a:ext>
            </a:extLst>
          </p:cNvPr>
          <p:cNvPicPr>
            <a:picLocks noChangeAspect="1"/>
          </p:cNvPicPr>
          <p:nvPr/>
        </p:nvPicPr>
        <p:blipFill>
          <a:blip r:embed="rId8"/>
          <a:stretch>
            <a:fillRect/>
          </a:stretch>
        </p:blipFill>
        <p:spPr>
          <a:xfrm>
            <a:off x="7880584" y="2993190"/>
            <a:ext cx="1386553" cy="1035166"/>
          </a:xfrm>
          <a:prstGeom prst="roundRect">
            <a:avLst/>
          </a:prstGeom>
        </p:spPr>
      </p:pic>
      <p:pic>
        <p:nvPicPr>
          <p:cNvPr id="80" name="Picture 79">
            <a:extLst>
              <a:ext uri="{FF2B5EF4-FFF2-40B4-BE49-F238E27FC236}">
                <a16:creationId xmlns:a16="http://schemas.microsoft.com/office/drawing/2014/main" id="{B027F39C-46F9-9342-9D24-222B50FD56DA}"/>
              </a:ext>
            </a:extLst>
          </p:cNvPr>
          <p:cNvPicPr>
            <a:picLocks noChangeAspect="1"/>
          </p:cNvPicPr>
          <p:nvPr/>
        </p:nvPicPr>
        <p:blipFill rotWithShape="1">
          <a:blip r:embed="rId9" cstate="print">
            <a:extLst>
              <a:ext uri="{28A0092B-C50C-407E-A947-70E740481C1C}">
                <a14:useLocalDpi xmlns:a14="http://schemas.microsoft.com/office/drawing/2010/main"/>
              </a:ext>
            </a:extLst>
          </a:blip>
          <a:srcRect/>
          <a:stretch/>
        </p:blipFill>
        <p:spPr>
          <a:xfrm>
            <a:off x="7926788" y="528148"/>
            <a:ext cx="1261046" cy="769061"/>
          </a:xfrm>
          <a:prstGeom prst="roundRect">
            <a:avLst/>
          </a:prstGeom>
        </p:spPr>
      </p:pic>
      <p:pic>
        <p:nvPicPr>
          <p:cNvPr id="86" name="Picture 85">
            <a:extLst>
              <a:ext uri="{FF2B5EF4-FFF2-40B4-BE49-F238E27FC236}">
                <a16:creationId xmlns:a16="http://schemas.microsoft.com/office/drawing/2014/main" id="{B6EF70D7-51E4-A94A-8CB7-879CBE7C4BA4}"/>
              </a:ext>
            </a:extLst>
          </p:cNvPr>
          <p:cNvPicPr>
            <a:picLocks noChangeAspect="1"/>
          </p:cNvPicPr>
          <p:nvPr/>
        </p:nvPicPr>
        <p:blipFill rotWithShape="1">
          <a:blip r:embed="rId10" cstate="print">
            <a:extLst>
              <a:ext uri="{28A0092B-C50C-407E-A947-70E740481C1C}">
                <a14:useLocalDpi xmlns:a14="http://schemas.microsoft.com/office/drawing/2010/main"/>
              </a:ext>
            </a:extLst>
          </a:blip>
          <a:srcRect/>
          <a:stretch/>
        </p:blipFill>
        <p:spPr>
          <a:xfrm>
            <a:off x="600358" y="3366437"/>
            <a:ext cx="1549284" cy="1001683"/>
          </a:xfrm>
          <a:prstGeom prst="roundRect">
            <a:avLst/>
          </a:prstGeom>
        </p:spPr>
      </p:pic>
      <p:pic>
        <p:nvPicPr>
          <p:cNvPr id="87" name="Picture 86">
            <a:extLst>
              <a:ext uri="{FF2B5EF4-FFF2-40B4-BE49-F238E27FC236}">
                <a16:creationId xmlns:a16="http://schemas.microsoft.com/office/drawing/2014/main" id="{E8247708-E509-054C-A53E-01B316A56159}"/>
              </a:ext>
            </a:extLst>
          </p:cNvPr>
          <p:cNvPicPr>
            <a:picLocks noChangeAspect="1"/>
          </p:cNvPicPr>
          <p:nvPr/>
        </p:nvPicPr>
        <p:blipFill rotWithShape="1">
          <a:blip r:embed="rId11" cstate="print">
            <a:extLst>
              <a:ext uri="{28A0092B-C50C-407E-A947-70E740481C1C}">
                <a14:useLocalDpi xmlns:a14="http://schemas.microsoft.com/office/drawing/2010/main"/>
              </a:ext>
            </a:extLst>
          </a:blip>
          <a:srcRect/>
          <a:stretch/>
        </p:blipFill>
        <p:spPr>
          <a:xfrm>
            <a:off x="135404" y="2020144"/>
            <a:ext cx="1289228" cy="979286"/>
          </a:xfrm>
          <a:prstGeom prst="roundRect">
            <a:avLst/>
          </a:prstGeom>
        </p:spPr>
      </p:pic>
      <p:pic>
        <p:nvPicPr>
          <p:cNvPr id="90" name="Picture 89">
            <a:extLst>
              <a:ext uri="{FF2B5EF4-FFF2-40B4-BE49-F238E27FC236}">
                <a16:creationId xmlns:a16="http://schemas.microsoft.com/office/drawing/2014/main" id="{10D95080-E0A2-A14C-8D98-E2D952AD969B}"/>
              </a:ext>
            </a:extLst>
          </p:cNvPr>
          <p:cNvPicPr>
            <a:picLocks noChangeAspect="1"/>
          </p:cNvPicPr>
          <p:nvPr/>
        </p:nvPicPr>
        <p:blipFill rotWithShape="1">
          <a:blip r:embed="rId12" cstate="print">
            <a:extLst>
              <a:ext uri="{28A0092B-C50C-407E-A947-70E740481C1C}">
                <a14:useLocalDpi xmlns:a14="http://schemas.microsoft.com/office/drawing/2010/main"/>
              </a:ext>
            </a:extLst>
          </a:blip>
          <a:srcRect/>
          <a:stretch/>
        </p:blipFill>
        <p:spPr>
          <a:xfrm>
            <a:off x="390233" y="612518"/>
            <a:ext cx="1087682" cy="1070501"/>
          </a:xfrm>
          <a:prstGeom prst="roundRect">
            <a:avLst/>
          </a:prstGeom>
        </p:spPr>
      </p:pic>
      <p:pic>
        <p:nvPicPr>
          <p:cNvPr id="91" name="Picture 90">
            <a:extLst>
              <a:ext uri="{FF2B5EF4-FFF2-40B4-BE49-F238E27FC236}">
                <a16:creationId xmlns:a16="http://schemas.microsoft.com/office/drawing/2014/main" id="{D524BD71-437F-9348-BC5F-2F8A8727034D}"/>
              </a:ext>
            </a:extLst>
          </p:cNvPr>
          <p:cNvPicPr>
            <a:picLocks noChangeAspect="1"/>
          </p:cNvPicPr>
          <p:nvPr/>
        </p:nvPicPr>
        <p:blipFill rotWithShape="1">
          <a:blip r:embed="rId13" cstate="print">
            <a:extLst>
              <a:ext uri="{28A0092B-C50C-407E-A947-70E740481C1C}">
                <a14:useLocalDpi xmlns:a14="http://schemas.microsoft.com/office/drawing/2010/main"/>
              </a:ext>
            </a:extLst>
          </a:blip>
          <a:srcRect/>
          <a:stretch/>
        </p:blipFill>
        <p:spPr>
          <a:xfrm>
            <a:off x="6026523" y="354674"/>
            <a:ext cx="1079804" cy="1401371"/>
          </a:xfrm>
          <a:prstGeom prst="roundRect">
            <a:avLst/>
          </a:prstGeom>
        </p:spPr>
      </p:pic>
      <p:pic>
        <p:nvPicPr>
          <p:cNvPr id="99" name="Picture 98">
            <a:extLst>
              <a:ext uri="{FF2B5EF4-FFF2-40B4-BE49-F238E27FC236}">
                <a16:creationId xmlns:a16="http://schemas.microsoft.com/office/drawing/2014/main" id="{6EB5BE22-E9C5-2A43-BF8C-BB3CC8DC4288}"/>
              </a:ext>
            </a:extLst>
          </p:cNvPr>
          <p:cNvPicPr>
            <a:picLocks noChangeAspect="1"/>
          </p:cNvPicPr>
          <p:nvPr/>
        </p:nvPicPr>
        <p:blipFill rotWithShape="1">
          <a:blip r:embed="rId14" cstate="print">
            <a:extLst>
              <a:ext uri="{28A0092B-C50C-407E-A947-70E740481C1C}">
                <a14:useLocalDpi xmlns:a14="http://schemas.microsoft.com/office/drawing/2010/main"/>
              </a:ext>
            </a:extLst>
          </a:blip>
          <a:srcRect/>
          <a:stretch/>
        </p:blipFill>
        <p:spPr>
          <a:xfrm>
            <a:off x="2891303" y="5498545"/>
            <a:ext cx="1373984" cy="1266292"/>
          </a:xfrm>
          <a:prstGeom prst="roundRect">
            <a:avLst/>
          </a:prstGeom>
        </p:spPr>
      </p:pic>
      <p:pic>
        <p:nvPicPr>
          <p:cNvPr id="108" name="Picture 107">
            <a:extLst>
              <a:ext uri="{FF2B5EF4-FFF2-40B4-BE49-F238E27FC236}">
                <a16:creationId xmlns:a16="http://schemas.microsoft.com/office/drawing/2014/main" id="{0F1CAD6F-5DE7-9642-B3A6-EFE406D762C1}"/>
              </a:ext>
            </a:extLst>
          </p:cNvPr>
          <p:cNvPicPr>
            <a:picLocks noChangeAspect="1"/>
          </p:cNvPicPr>
          <p:nvPr/>
        </p:nvPicPr>
        <p:blipFill rotWithShape="1">
          <a:blip r:embed="rId15" cstate="print">
            <a:extLst>
              <a:ext uri="{28A0092B-C50C-407E-A947-70E740481C1C}">
                <a14:useLocalDpi xmlns:a14="http://schemas.microsoft.com/office/drawing/2010/main"/>
              </a:ext>
            </a:extLst>
          </a:blip>
          <a:srcRect/>
          <a:stretch/>
        </p:blipFill>
        <p:spPr>
          <a:xfrm>
            <a:off x="8480981" y="1788258"/>
            <a:ext cx="1013661" cy="951974"/>
          </a:xfrm>
          <a:prstGeom prst="roundRect">
            <a:avLst/>
          </a:prstGeom>
        </p:spPr>
      </p:pic>
      <p:sp>
        <p:nvSpPr>
          <p:cNvPr id="3" name="TextBox 2">
            <a:extLst>
              <a:ext uri="{FF2B5EF4-FFF2-40B4-BE49-F238E27FC236}">
                <a16:creationId xmlns:a16="http://schemas.microsoft.com/office/drawing/2014/main" id="{87AED51E-30E8-4BDC-A812-09076F918A3B}"/>
              </a:ext>
            </a:extLst>
          </p:cNvPr>
          <p:cNvSpPr txBox="1"/>
          <p:nvPr/>
        </p:nvSpPr>
        <p:spPr>
          <a:xfrm>
            <a:off x="3647217" y="240210"/>
            <a:ext cx="1682855" cy="369332"/>
          </a:xfrm>
          <a:prstGeom prst="rect">
            <a:avLst/>
          </a:prstGeom>
          <a:solidFill>
            <a:schemeClr val="accent4"/>
          </a:solidFill>
        </p:spPr>
        <p:txBody>
          <a:bodyPr wrap="square" rtlCol="0">
            <a:spAutoFit/>
          </a:bodyPr>
          <a:lstStyle/>
          <a:p>
            <a:r>
              <a:rPr lang="en-GB" dirty="0"/>
              <a:t>60 million years</a:t>
            </a:r>
          </a:p>
        </p:txBody>
      </p:sp>
      <p:sp>
        <p:nvSpPr>
          <p:cNvPr id="4" name="TextBox 3">
            <a:extLst>
              <a:ext uri="{FF2B5EF4-FFF2-40B4-BE49-F238E27FC236}">
                <a16:creationId xmlns:a16="http://schemas.microsoft.com/office/drawing/2014/main" id="{39771BB7-B438-4B45-8D0E-2EC6CF5C9746}"/>
              </a:ext>
            </a:extLst>
          </p:cNvPr>
          <p:cNvSpPr txBox="1"/>
          <p:nvPr/>
        </p:nvSpPr>
        <p:spPr>
          <a:xfrm>
            <a:off x="3640679" y="1152984"/>
            <a:ext cx="1691041" cy="369332"/>
          </a:xfrm>
          <a:prstGeom prst="rect">
            <a:avLst/>
          </a:prstGeom>
          <a:solidFill>
            <a:schemeClr val="accent6"/>
          </a:solidFill>
        </p:spPr>
        <p:txBody>
          <a:bodyPr wrap="square" rtlCol="0">
            <a:spAutoFit/>
          </a:bodyPr>
          <a:lstStyle/>
          <a:p>
            <a:r>
              <a:rPr lang="en-GB" dirty="0"/>
              <a:t>40 million years</a:t>
            </a:r>
          </a:p>
        </p:txBody>
      </p:sp>
      <p:sp>
        <p:nvSpPr>
          <p:cNvPr id="5" name="TextBox 4">
            <a:extLst>
              <a:ext uri="{FF2B5EF4-FFF2-40B4-BE49-F238E27FC236}">
                <a16:creationId xmlns:a16="http://schemas.microsoft.com/office/drawing/2014/main" id="{06C73987-910D-43FD-A368-D47E6392DBF4}"/>
              </a:ext>
            </a:extLst>
          </p:cNvPr>
          <p:cNvSpPr txBox="1"/>
          <p:nvPr/>
        </p:nvSpPr>
        <p:spPr>
          <a:xfrm>
            <a:off x="3644758" y="3126289"/>
            <a:ext cx="1685314" cy="369332"/>
          </a:xfrm>
          <a:prstGeom prst="rect">
            <a:avLst/>
          </a:prstGeom>
          <a:solidFill>
            <a:srgbClr val="00B0F0"/>
          </a:solidFill>
        </p:spPr>
        <p:txBody>
          <a:bodyPr wrap="square" rtlCol="0">
            <a:spAutoFit/>
          </a:bodyPr>
          <a:lstStyle/>
          <a:p>
            <a:r>
              <a:rPr lang="en-GB" dirty="0"/>
              <a:t>15 million years</a:t>
            </a:r>
          </a:p>
        </p:txBody>
      </p:sp>
      <p:sp>
        <p:nvSpPr>
          <p:cNvPr id="8" name="TextBox 7">
            <a:extLst>
              <a:ext uri="{FF2B5EF4-FFF2-40B4-BE49-F238E27FC236}">
                <a16:creationId xmlns:a16="http://schemas.microsoft.com/office/drawing/2014/main" id="{3A95CEC2-F70A-40AA-83AE-1A4FD3566983}"/>
              </a:ext>
            </a:extLst>
          </p:cNvPr>
          <p:cNvSpPr txBox="1"/>
          <p:nvPr/>
        </p:nvSpPr>
        <p:spPr>
          <a:xfrm>
            <a:off x="3654031" y="3765576"/>
            <a:ext cx="1698650" cy="369332"/>
          </a:xfrm>
          <a:prstGeom prst="rect">
            <a:avLst/>
          </a:prstGeom>
          <a:solidFill>
            <a:srgbClr val="00B0F0"/>
          </a:solidFill>
        </p:spPr>
        <p:txBody>
          <a:bodyPr wrap="square" rtlCol="0">
            <a:spAutoFit/>
          </a:bodyPr>
          <a:lstStyle/>
          <a:p>
            <a:r>
              <a:rPr lang="en-GB" dirty="0"/>
              <a:t>6 million years</a:t>
            </a:r>
          </a:p>
        </p:txBody>
      </p:sp>
      <p:sp>
        <p:nvSpPr>
          <p:cNvPr id="23" name="TextBox 22">
            <a:extLst>
              <a:ext uri="{FF2B5EF4-FFF2-40B4-BE49-F238E27FC236}">
                <a16:creationId xmlns:a16="http://schemas.microsoft.com/office/drawing/2014/main" id="{D0806F42-2098-41E1-9FEA-7738ABB07D2A}"/>
              </a:ext>
            </a:extLst>
          </p:cNvPr>
          <p:cNvSpPr txBox="1"/>
          <p:nvPr/>
        </p:nvSpPr>
        <p:spPr>
          <a:xfrm>
            <a:off x="7808697" y="6362065"/>
            <a:ext cx="2020801" cy="369332"/>
          </a:xfrm>
          <a:prstGeom prst="rect">
            <a:avLst/>
          </a:prstGeom>
          <a:noFill/>
        </p:spPr>
        <p:txBody>
          <a:bodyPr wrap="square" rtlCol="0">
            <a:spAutoFit/>
          </a:bodyPr>
          <a:lstStyle/>
          <a:p>
            <a:r>
              <a:rPr lang="en-GB" dirty="0">
                <a:solidFill>
                  <a:srgbClr val="CC00CC"/>
                </a:solidFill>
              </a:rPr>
              <a:t>Primate Family Tree</a:t>
            </a:r>
          </a:p>
        </p:txBody>
      </p:sp>
    </p:spTree>
    <p:extLst>
      <p:ext uri="{BB962C8B-B14F-4D97-AF65-F5344CB8AC3E}">
        <p14:creationId xmlns:p14="http://schemas.microsoft.com/office/powerpoint/2010/main" val="37420044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413</TotalTime>
  <Words>2687</Words>
  <Application>Microsoft Office PowerPoint</Application>
  <PresentationFormat>A4 Paper (210x297 mm)</PresentationFormat>
  <Paragraphs>219</Paragraphs>
  <Slides>20</Slides>
  <Notes>20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20</vt:i4>
      </vt:variant>
    </vt:vector>
  </HeadingPairs>
  <TitlesOfParts>
    <vt:vector size="24" baseType="lpstr">
      <vt:lpstr>Arial</vt:lpstr>
      <vt:lpstr>Calibri</vt:lpstr>
      <vt:lpstr>Calibri Light</vt:lpstr>
      <vt:lpstr>Office Theme</vt:lpstr>
      <vt:lpstr>PowerPoint Presentation</vt:lpstr>
      <vt:lpstr>PowerPoint Presentation</vt:lpstr>
      <vt:lpstr>Meet Your Family!</vt:lpstr>
      <vt:lpstr>Meet Your Family!</vt:lpstr>
      <vt:lpstr>Meet Your Family!</vt:lpstr>
      <vt:lpstr>PowerPoint Presentation</vt:lpstr>
      <vt:lpstr>PowerPoint Presentation</vt:lpstr>
      <vt:lpstr>PowerPoint Presentation</vt:lpstr>
      <vt:lpstr>PowerPoint Presentation</vt:lpstr>
      <vt:lpstr>PowerPoint Presentation</vt:lpstr>
      <vt:lpstr>Primate Hands</vt:lpstr>
      <vt:lpstr>Chimpanzees use tools</vt:lpstr>
      <vt:lpstr>How sensitive are your primate hands?</vt:lpstr>
      <vt:lpstr>Brain Similarities and Differences</vt:lpstr>
      <vt:lpstr>What about other minds? </vt:lpstr>
      <vt:lpstr>Human babies and Capuchin Monkeys</vt:lpstr>
      <vt:lpstr>Human babies and Capuchin Monkeys</vt:lpstr>
      <vt:lpstr>The Scientific Method: Capuchin Thought</vt:lpstr>
      <vt:lpstr>The Scientific Method: Babies’ Thought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Susan Collins</dc:creator>
  <cp:lastModifiedBy>Rebecca Cornwell</cp:lastModifiedBy>
  <cp:revision>24</cp:revision>
  <dcterms:created xsi:type="dcterms:W3CDTF">2018-10-23T12:35:09Z</dcterms:created>
  <dcterms:modified xsi:type="dcterms:W3CDTF">2023-02-14T12:09:36Z</dcterms:modified>
</cp:coreProperties>
</file>