
<file path=[Content_Types].xml><?xml version="1.0" encoding="utf-8"?>
<Types xmlns="http://schemas.openxmlformats.org/package/2006/content-types">
  <Default Extension="jpeg" ContentType="image/jpeg"/>
  <Default Extension="jpg" ContentType="image/jp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104" d="100"/>
          <a:sy n="104" d="100"/>
        </p:scale>
        <p:origin x="756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D5F7C4-E097-557D-8BEE-1C5A3D9FA9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FD32F4A-7BFF-C89B-77BB-B95CAB0FBE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2F5003-77BB-2F14-8A94-720E95EFD9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A5597-EA8F-4C4A-913F-8CEA15BBE190}" type="datetimeFigureOut">
              <a:rPr lang="en-US" smtClean="0"/>
              <a:t>1/26/2023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C2AE14-43FF-A720-C578-56B0E07E27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40BDFA-98F3-BABC-5D93-EC87893393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DD56B-8F7D-4CCE-821C-10217F9A7B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531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9FDBD8-A09D-7133-3E95-C98A9DCA41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107F6-3016-E18E-DC52-5D9D8727E1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EA0CFA-A768-F4C3-7536-544CC37912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A5597-EA8F-4C4A-913F-8CEA15BBE190}" type="datetimeFigureOut">
              <a:rPr lang="en-US" smtClean="0"/>
              <a:t>1/26/2023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D6E373-AB6B-3188-72E5-FB5E65805E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FDDBFD-4457-1991-C807-209FA10A1A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DD56B-8F7D-4CCE-821C-10217F9A7B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2581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E16434B-9B13-30E0-3F4E-EA425AD6C04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A0DA3FD-CC57-F704-348B-954526571F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0415D2-8665-B22A-87CC-F690DFC757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A5597-EA8F-4C4A-913F-8CEA15BBE190}" type="datetimeFigureOut">
              <a:rPr lang="en-US" smtClean="0"/>
              <a:t>1/26/2023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904C76-A02D-BB13-6173-9061EA1AA7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EFD1C7-01C1-0F13-A056-7013A34CBC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DD56B-8F7D-4CCE-821C-10217F9A7B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56313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A6C0B5-DBCF-DBAA-0373-E1D3C088E9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0AD6DA-5ADC-ABEC-92A6-CD3F48D97E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F2E85C-B201-757E-81A2-B86F021CDA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A5597-EA8F-4C4A-913F-8CEA15BBE190}" type="datetimeFigureOut">
              <a:rPr lang="en-US" smtClean="0"/>
              <a:t>1/26/2023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9F94A8-3E99-A6DA-F1A4-9F682C6167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7CD152-502D-6578-967D-C5F4C1FBEC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DD56B-8F7D-4CCE-821C-10217F9A7B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595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6D2FFD-C053-36C1-36C5-518CD74CC3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83AF69-ECA8-E06B-8CD9-AE8359BFBA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BE13A1-B7BF-1FAA-8265-C86E13162D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A5597-EA8F-4C4A-913F-8CEA15BBE190}" type="datetimeFigureOut">
              <a:rPr lang="en-US" smtClean="0"/>
              <a:t>1/26/2023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72B79B-EC0F-E2C2-56FF-722C54999C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6405EF-9BC7-60D9-EE17-A66E1AE730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DD56B-8F7D-4CCE-821C-10217F9A7B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08157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27F5DE-8074-596E-7C46-D321D9F675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C95194-342B-842A-2015-25C4C63438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73F600-9BF4-B914-E745-CCCEFBA3DC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4F84F0-9D54-2CB1-C9F3-187D052913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A5597-EA8F-4C4A-913F-8CEA15BBE190}" type="datetimeFigureOut">
              <a:rPr lang="en-US" smtClean="0"/>
              <a:t>1/26/2023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B52E58-6B66-5F72-E49C-05B73121EC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53B594-5E24-0655-ABE6-0060978914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DD56B-8F7D-4CCE-821C-10217F9A7B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7820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2FA370-D663-B02B-0C66-5322C67323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C501A9-5301-DCC5-647E-1A9DDA3B39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4C2587C-975C-49B1-9BE1-10D7A6A6BF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490920C-E9FB-2544-DFF2-AB25C325CA3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EE5193F-4FB9-D917-5B31-EEACB0C0E94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156196-4F05-574B-0296-B3A20F09A7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A5597-EA8F-4C4A-913F-8CEA15BBE190}" type="datetimeFigureOut">
              <a:rPr lang="en-US" smtClean="0"/>
              <a:t>1/26/2023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B7BE057-2968-7C90-117E-074519D5C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C3F2588-BD5F-94FC-5B8D-D211800804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DD56B-8F7D-4CCE-821C-10217F9A7B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603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30331F-8C17-A560-61F0-E51E79C68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96BB0F-70E4-A34A-49C1-DBDA80B6F5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A5597-EA8F-4C4A-913F-8CEA15BBE190}" type="datetimeFigureOut">
              <a:rPr lang="en-US" smtClean="0"/>
              <a:t>1/26/2023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8C1F8A6-C8C6-2E89-0820-CB90BCD681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E657C4-5730-DFF1-79EB-F0E529007F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DD56B-8F7D-4CCE-821C-10217F9A7B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0197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62070C9-5A11-68BB-EAD9-9ECED02E5E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A5597-EA8F-4C4A-913F-8CEA15BBE190}" type="datetimeFigureOut">
              <a:rPr lang="en-US" smtClean="0"/>
              <a:t>1/26/2023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53BB16A-642D-CB2A-F057-B1F7429C47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9D43B5-E28E-F9DF-68CA-7D0161863D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DD56B-8F7D-4CCE-821C-10217F9A7B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7448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E97982-776C-F588-59D4-9FA0A7B53D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3FE2F1-A86E-7A77-8A3E-B035F27EC0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523054B-9107-1385-69BC-2AF73D45557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10B38E-3E77-A768-96A8-7D7EE7D69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A5597-EA8F-4C4A-913F-8CEA15BBE190}" type="datetimeFigureOut">
              <a:rPr lang="en-US" smtClean="0"/>
              <a:t>1/26/2023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DAA036-7AE1-E4F7-CE69-4065930CC2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474CDF-AE2F-6205-514E-CC475D4B21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DD56B-8F7D-4CCE-821C-10217F9A7B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9891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BC8BCE-6250-8036-6004-A374B1D713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896332A-2858-AD5D-D496-13B203A6F3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B73DA8A-4E79-B6B1-F5AF-7BB3712406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E340783-F305-D828-D70D-425272D434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A5597-EA8F-4C4A-913F-8CEA15BBE190}" type="datetimeFigureOut">
              <a:rPr lang="en-US" smtClean="0"/>
              <a:t>1/26/2023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6EA73EF-6152-4D2A-06A4-4E70D061B4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B00FDCA-841C-BFFD-F799-543E3C36AA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DD56B-8F7D-4CCE-821C-10217F9A7B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800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B1591D4-C359-C28C-FC8E-688D7A3BCD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79211E-C68A-A468-447D-5B564C7EBD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67BAA3-E07A-5592-42CF-A5B7CE0B251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1A5597-EA8F-4C4A-913F-8CEA15BBE190}" type="datetimeFigureOut">
              <a:rPr lang="en-US" smtClean="0"/>
              <a:t>1/26/2023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973081-A900-7852-2FEF-C7A85E20AA0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502FE5-69CE-3C53-719A-FCCA339FB07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DD56B-8F7D-4CCE-821C-10217F9A7B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6739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pubs.rsc.org/en/content/articlelanding/2017/LC/C7LC00620A" TargetMode="External"/><Relationship Id="rId2" Type="http://schemas.openxmlformats.org/officeDocument/2006/relationships/hyperlink" Target="https://doi.org/10.1039/C7LC00620A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39/C7LC00620A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pubs.rsc.org/en/content/articlelanding/2017/LC/C7LC00620A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39/C7LC00620A" TargetMode="Externa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pubs.rsc.org/en/content/articlelanding/2017/LC/C7LC00620A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39/C7LC00620A" TargetMode="Externa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pubs.rsc.org/en/content/articlelanding/2017/LC/C7LC00620A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39/C7LC00620A" TargetMode="Externa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pubs.rsc.org/en/content/articlelanding/2017/LC/C7LC00620A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39/C7LC00620A" TargetMode="Externa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pubs.rsc.org/en/content/articlelanding/2017/LC/C7LC00620A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39/C7LC00620A" TargetMode="External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pubs.rsc.org/en/content/articlelanding/2017/LC/C7LC00620A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39/C7LC00620A" TargetMode="External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pubs.rsc.org/en/content/articlelanding/2017/LC/C7LC00620A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39/C7LC00620A" TargetMode="External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pubs.rsc.org/en/content/articlelanding/2017/LC/C7LC00620A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446AC1F2-10E2-F027-802D-8BC4DDDC77B7}"/>
              </a:ext>
            </a:extLst>
          </p:cNvPr>
          <p:cNvSpPr txBox="1"/>
          <p:nvPr/>
        </p:nvSpPr>
        <p:spPr>
          <a:xfrm>
            <a:off x="0" y="6280919"/>
            <a:ext cx="12192000" cy="5770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dirty="0"/>
              <a:t>Kong, T., Flanigan, S., Weinstein, M., </a:t>
            </a:r>
            <a:r>
              <a:rPr lang="en-US" sz="1050" dirty="0" err="1"/>
              <a:t>Kalwa</a:t>
            </a:r>
            <a:r>
              <a:rPr lang="en-US" sz="1050" dirty="0"/>
              <a:t>, U., </a:t>
            </a:r>
            <a:r>
              <a:rPr lang="en-US" sz="1050" dirty="0" err="1"/>
              <a:t>Legner</a:t>
            </a:r>
            <a:r>
              <a:rPr lang="en-US" sz="1050" dirty="0"/>
              <a:t>, C., &amp; Pandey, S. (2017). A fast, reconfigurable flow switch for paper microfluidics based on selective wetting of folded paper actuator strips. </a:t>
            </a:r>
            <a:r>
              <a:rPr lang="en-US" sz="1050" i="1" dirty="0"/>
              <a:t>Lab on a Chip</a:t>
            </a:r>
            <a:r>
              <a:rPr lang="en-US" sz="1050" dirty="0"/>
              <a:t>, </a:t>
            </a:r>
            <a:r>
              <a:rPr lang="en-US" sz="1050" i="1" dirty="0"/>
              <a:t>17</a:t>
            </a:r>
            <a:r>
              <a:rPr lang="en-US" sz="1050" dirty="0"/>
              <a:t>(21), 3621–3633. </a:t>
            </a:r>
            <a:r>
              <a:rPr lang="en-US" sz="1050" dirty="0">
                <a:hlinkClick r:id="rId2"/>
              </a:rPr>
              <a:t>https://doi.org/10.1039/C7LC00620A</a:t>
            </a:r>
            <a:endParaRPr lang="en-US" sz="1050" dirty="0"/>
          </a:p>
          <a:p>
            <a:r>
              <a:rPr lang="en-US" sz="1050" dirty="0">
                <a:hlinkClick r:id="rId3"/>
              </a:rPr>
              <a:t>https://pubs.rsc.org/en/content/articlelanding/2017/LC/C7LC00620A</a:t>
            </a:r>
            <a:r>
              <a:rPr lang="en-US" sz="1050" dirty="0"/>
              <a:t> </a:t>
            </a:r>
          </a:p>
        </p:txBody>
      </p:sp>
      <p:pic>
        <p:nvPicPr>
          <p:cNvPr id="6" name="object 9">
            <a:extLst>
              <a:ext uri="{FF2B5EF4-FFF2-40B4-BE49-F238E27FC236}">
                <a16:creationId xmlns:a16="http://schemas.microsoft.com/office/drawing/2014/main" id="{30B51ED6-9B3D-1FD4-5FB6-5B68109743FE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231413" y="175490"/>
            <a:ext cx="5729174" cy="4021584"/>
          </a:xfrm>
          <a:prstGeom prst="rect">
            <a:avLst/>
          </a:prstGeom>
        </p:spPr>
      </p:pic>
      <p:sp>
        <p:nvSpPr>
          <p:cNvPr id="7" name="object 10">
            <a:extLst>
              <a:ext uri="{FF2B5EF4-FFF2-40B4-BE49-F238E27FC236}">
                <a16:creationId xmlns:a16="http://schemas.microsoft.com/office/drawing/2014/main" id="{5C925C14-5925-09F8-A0DA-11CA950091E3}"/>
              </a:ext>
            </a:extLst>
          </p:cNvPr>
          <p:cNvSpPr txBox="1"/>
          <p:nvPr/>
        </p:nvSpPr>
        <p:spPr>
          <a:xfrm>
            <a:off x="586174" y="4233274"/>
            <a:ext cx="11023936" cy="18776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11200"/>
              </a:lnSpc>
              <a:spcBef>
                <a:spcPts val="100"/>
              </a:spcBef>
            </a:pP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Fig.</a:t>
            </a:r>
            <a:r>
              <a:rPr sz="10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1</a:t>
            </a:r>
            <a:r>
              <a:rPr sz="1000" spc="36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All-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paper</a:t>
            </a:r>
            <a:r>
              <a:rPr sz="10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actuator 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is</a:t>
            </a:r>
            <a:r>
              <a:rPr sz="10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presented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where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physical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connection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 from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0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input</a:t>
            </a:r>
            <a:r>
              <a:rPr sz="10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channel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to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multiple</a:t>
            </a:r>
            <a:r>
              <a:rPr sz="10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output 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channels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is</a:t>
            </a:r>
            <a:r>
              <a:rPr sz="10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30" dirty="0">
                <a:solidFill>
                  <a:srgbClr val="231F20"/>
                </a:solidFill>
                <a:latin typeface="Lucida Sans"/>
                <a:cs typeface="Lucida Sans"/>
              </a:rPr>
              <a:t>established</a:t>
            </a:r>
            <a:r>
              <a:rPr sz="10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by</a:t>
            </a:r>
            <a:r>
              <a:rPr sz="10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activating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the 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actuator.</a:t>
            </a:r>
            <a:r>
              <a:rPr sz="1000" spc="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Water</a:t>
            </a:r>
            <a:r>
              <a:rPr sz="1000" spc="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is</a:t>
            </a:r>
            <a:r>
              <a:rPr sz="1000" spc="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added</a:t>
            </a:r>
            <a:r>
              <a:rPr sz="1000" spc="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either</a:t>
            </a:r>
            <a:r>
              <a:rPr sz="1000" spc="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directly</a:t>
            </a:r>
            <a:r>
              <a:rPr sz="1000" spc="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on</a:t>
            </a:r>
            <a:r>
              <a:rPr sz="1000" spc="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000" spc="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folds</a:t>
            </a:r>
            <a:r>
              <a:rPr sz="1000" spc="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or</a:t>
            </a:r>
            <a:r>
              <a:rPr sz="1000" spc="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through</a:t>
            </a:r>
            <a:r>
              <a:rPr sz="1000" spc="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a</a:t>
            </a:r>
            <a:r>
              <a:rPr sz="1000" spc="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delay</a:t>
            </a:r>
            <a:r>
              <a:rPr sz="1000" spc="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time</a:t>
            </a:r>
            <a:r>
              <a:rPr sz="1000" spc="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strip</a:t>
            </a:r>
            <a:r>
              <a:rPr sz="1000" spc="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to</a:t>
            </a:r>
            <a:r>
              <a:rPr sz="1000" spc="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lift</a:t>
            </a:r>
            <a:r>
              <a:rPr sz="1000" spc="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(or</a:t>
            </a:r>
            <a:r>
              <a:rPr sz="1000" spc="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lower)</a:t>
            </a:r>
            <a:r>
              <a:rPr sz="1000" spc="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000" spc="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actuator</a:t>
            </a:r>
            <a:r>
              <a:rPr sz="1000" spc="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tip.</a:t>
            </a:r>
            <a:r>
              <a:rPr sz="1000" spc="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(a)</a:t>
            </a:r>
            <a:r>
              <a:rPr sz="1000" spc="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CAD</a:t>
            </a:r>
            <a:r>
              <a:rPr sz="1000" spc="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model</a:t>
            </a:r>
            <a:r>
              <a:rPr sz="1000" spc="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of</a:t>
            </a:r>
            <a:r>
              <a:rPr sz="1000" spc="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25" dirty="0">
                <a:solidFill>
                  <a:srgbClr val="231F20"/>
                </a:solidFill>
                <a:latin typeface="Lucida Sans"/>
                <a:cs typeface="Lucida Sans"/>
              </a:rPr>
              <a:t>the 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actuator-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controlled</a:t>
            </a:r>
            <a:r>
              <a:rPr sz="1000" spc="-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fluid</a:t>
            </a:r>
            <a:r>
              <a:rPr sz="1000" spc="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flow</a:t>
            </a:r>
            <a:r>
              <a:rPr sz="1000" spc="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is shown.</a:t>
            </a:r>
            <a:r>
              <a:rPr sz="1000" spc="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Three</a:t>
            </a:r>
            <a:r>
              <a:rPr sz="1000" spc="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actuators</a:t>
            </a:r>
            <a:r>
              <a:rPr sz="1000" spc="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are 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activated</a:t>
            </a:r>
            <a:r>
              <a:rPr sz="1000" spc="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by wetting</a:t>
            </a:r>
            <a:r>
              <a:rPr sz="1000" spc="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their</a:t>
            </a:r>
            <a:r>
              <a:rPr sz="1000" spc="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respective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 folds</a:t>
            </a:r>
            <a:r>
              <a:rPr sz="1000" spc="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through</a:t>
            </a:r>
            <a:r>
              <a:rPr sz="1000" spc="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a</a:t>
            </a:r>
            <a:r>
              <a:rPr sz="1000" spc="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delay</a:t>
            </a:r>
            <a:r>
              <a:rPr sz="1000" spc="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time</a:t>
            </a:r>
            <a:r>
              <a:rPr sz="1000" spc="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strip.</a:t>
            </a:r>
            <a:r>
              <a:rPr sz="1000" spc="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The 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output 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channels</a:t>
            </a:r>
            <a:r>
              <a:rPr sz="10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contain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 dried </a:t>
            </a:r>
            <a:r>
              <a:rPr sz="1000" spc="-25" dirty="0">
                <a:solidFill>
                  <a:srgbClr val="231F20"/>
                </a:solidFill>
                <a:latin typeface="Lucida Sans"/>
                <a:cs typeface="Lucida Sans"/>
              </a:rPr>
              <a:t>reagents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to</a:t>
            </a:r>
            <a:r>
              <a:rPr sz="10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test</a:t>
            </a:r>
            <a:r>
              <a:rPr sz="10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0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presence</a:t>
            </a:r>
            <a:r>
              <a:rPr sz="10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of</a:t>
            </a:r>
            <a:r>
              <a:rPr sz="10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glucose, </a:t>
            </a:r>
            <a:r>
              <a:rPr sz="1000" spc="-25" dirty="0">
                <a:solidFill>
                  <a:srgbClr val="231F20"/>
                </a:solidFill>
                <a:latin typeface="Lucida Sans"/>
                <a:cs typeface="Lucida Sans"/>
              </a:rPr>
              <a:t>protein, 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and</a:t>
            </a:r>
            <a:r>
              <a:rPr sz="1000" spc="-25" dirty="0">
                <a:solidFill>
                  <a:srgbClr val="231F20"/>
                </a:solidFill>
                <a:latin typeface="Lucida Sans"/>
                <a:cs typeface="Lucida Sans"/>
              </a:rPr>
              <a:t> nitrite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in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0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test</a:t>
            </a:r>
            <a:r>
              <a:rPr sz="1000" spc="-25" dirty="0">
                <a:solidFill>
                  <a:srgbClr val="231F20"/>
                </a:solidFill>
                <a:latin typeface="Lucida Sans"/>
                <a:cs typeface="Lucida Sans"/>
              </a:rPr>
              <a:t> fluid applied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at</a:t>
            </a:r>
            <a:r>
              <a:rPr sz="10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0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port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of</a:t>
            </a:r>
            <a:r>
              <a:rPr sz="10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0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input</a:t>
            </a:r>
            <a:r>
              <a:rPr sz="10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channel. Upon 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activating</a:t>
            </a:r>
            <a:r>
              <a:rPr sz="1000" spc="-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 actuators,</a:t>
            </a:r>
            <a:r>
              <a:rPr sz="10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test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 fluid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flows</a:t>
            </a:r>
            <a:r>
              <a:rPr sz="1000" spc="-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into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three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output</a:t>
            </a:r>
            <a:r>
              <a:rPr sz="1000" spc="-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channels,</a:t>
            </a:r>
            <a:r>
              <a:rPr sz="1000" spc="-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and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a</a:t>
            </a:r>
            <a:r>
              <a:rPr sz="1000" spc="-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color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change</a:t>
            </a:r>
            <a:r>
              <a:rPr sz="1000" spc="-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occurs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in</a:t>
            </a:r>
            <a:r>
              <a:rPr sz="1000" spc="-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three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output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 channels 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indicating</a:t>
            </a:r>
            <a:r>
              <a:rPr sz="1000" spc="-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25" dirty="0">
                <a:solidFill>
                  <a:srgbClr val="231F20"/>
                </a:solidFill>
                <a:latin typeface="Lucida Sans"/>
                <a:cs typeface="Lucida Sans"/>
              </a:rPr>
              <a:t>the 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presence</a:t>
            </a:r>
            <a:r>
              <a:rPr sz="1000" spc="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of</a:t>
            </a:r>
            <a:r>
              <a:rPr sz="1000" spc="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000" spc="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analytes.</a:t>
            </a:r>
            <a:r>
              <a:rPr sz="1000" spc="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(b)</a:t>
            </a:r>
            <a:r>
              <a:rPr sz="1000" spc="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Schematic</a:t>
            </a:r>
            <a:r>
              <a:rPr sz="1000" spc="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of</a:t>
            </a:r>
            <a:r>
              <a:rPr sz="1000" spc="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000" spc="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single-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pole</a:t>
            </a:r>
            <a:r>
              <a:rPr sz="1000" spc="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single-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throw</a:t>
            </a:r>
            <a:r>
              <a:rPr sz="1000" spc="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(SPST)</a:t>
            </a:r>
            <a:r>
              <a:rPr sz="1000" spc="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switch</a:t>
            </a:r>
            <a:r>
              <a:rPr sz="1000" spc="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is</a:t>
            </a:r>
            <a:r>
              <a:rPr sz="1000" spc="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shown.</a:t>
            </a:r>
            <a:r>
              <a:rPr sz="1000" spc="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In</a:t>
            </a:r>
            <a:r>
              <a:rPr sz="1000" spc="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000" spc="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Gill Sans MT"/>
                <a:cs typeface="Gill Sans MT"/>
              </a:rPr>
              <a:t>‘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normally</a:t>
            </a:r>
            <a:r>
              <a:rPr sz="1000" spc="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OFF</a:t>
            </a:r>
            <a:r>
              <a:rPr sz="1000" dirty="0">
                <a:solidFill>
                  <a:srgbClr val="231F20"/>
                </a:solidFill>
                <a:latin typeface="Gill Sans MT"/>
                <a:cs typeface="Gill Sans MT"/>
              </a:rPr>
              <a:t>’</a:t>
            </a:r>
            <a:r>
              <a:rPr sz="1000" spc="5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configuration,</a:t>
            </a:r>
            <a:r>
              <a:rPr sz="1000" spc="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000" spc="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output channel</a:t>
            </a:r>
            <a:r>
              <a:rPr sz="1000" spc="-3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45" dirty="0">
                <a:solidFill>
                  <a:srgbClr val="231F20"/>
                </a:solidFill>
                <a:latin typeface="Lucida Sans"/>
                <a:cs typeface="Lucida Sans"/>
              </a:rPr>
              <a:t>is</a:t>
            </a:r>
            <a:r>
              <a:rPr sz="10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30" dirty="0">
                <a:solidFill>
                  <a:srgbClr val="231F20"/>
                </a:solidFill>
                <a:latin typeface="Lucida Sans"/>
                <a:cs typeface="Lucida Sans"/>
              </a:rPr>
              <a:t>initially</a:t>
            </a:r>
            <a:r>
              <a:rPr sz="1000" spc="-25" dirty="0">
                <a:solidFill>
                  <a:srgbClr val="231F20"/>
                </a:solidFill>
                <a:latin typeface="Lucida Sans"/>
                <a:cs typeface="Lucida Sans"/>
              </a:rPr>
              <a:t> separated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by</a:t>
            </a:r>
            <a:r>
              <a:rPr sz="10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a</a:t>
            </a:r>
            <a:r>
              <a:rPr sz="10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vertical</a:t>
            </a:r>
            <a:r>
              <a:rPr sz="10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distance</a:t>
            </a:r>
            <a:r>
              <a:rPr sz="10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from</a:t>
            </a:r>
            <a:r>
              <a:rPr sz="10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0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input 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channel</a:t>
            </a:r>
            <a:r>
              <a:rPr sz="10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and 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there</a:t>
            </a:r>
            <a:r>
              <a:rPr sz="10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35" dirty="0">
                <a:solidFill>
                  <a:srgbClr val="231F20"/>
                </a:solidFill>
                <a:latin typeface="Lucida Sans"/>
                <a:cs typeface="Lucida Sans"/>
              </a:rPr>
              <a:t>is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no</a:t>
            </a:r>
            <a:r>
              <a:rPr sz="1000" spc="-25" dirty="0">
                <a:solidFill>
                  <a:srgbClr val="231F20"/>
                </a:solidFill>
                <a:latin typeface="Lucida Sans"/>
                <a:cs typeface="Lucida Sans"/>
              </a:rPr>
              <a:t> fluid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flow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to</a:t>
            </a:r>
            <a:r>
              <a:rPr sz="10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0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output</a:t>
            </a:r>
            <a:r>
              <a:rPr sz="10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channel.</a:t>
            </a:r>
            <a:r>
              <a:rPr sz="10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Upon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 activating</a:t>
            </a:r>
            <a:r>
              <a:rPr sz="10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000" spc="-3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25" dirty="0">
                <a:solidFill>
                  <a:srgbClr val="231F20"/>
                </a:solidFill>
                <a:latin typeface="Lucida Sans"/>
                <a:cs typeface="Lucida Sans"/>
              </a:rPr>
              <a:t>ac- 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tuator,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input</a:t>
            </a:r>
            <a:r>
              <a:rPr sz="1000" spc="-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channel </a:t>
            </a:r>
            <a:r>
              <a:rPr sz="1000" spc="-25" dirty="0">
                <a:solidFill>
                  <a:srgbClr val="231F20"/>
                </a:solidFill>
                <a:latin typeface="Lucida Sans"/>
                <a:cs typeface="Lucida Sans"/>
              </a:rPr>
              <a:t>makes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contact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with</a:t>
            </a:r>
            <a:r>
              <a:rPr sz="1000" spc="-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 output channel</a:t>
            </a:r>
            <a:r>
              <a:rPr sz="1000" spc="-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and</a:t>
            </a:r>
            <a:r>
              <a:rPr sz="10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fluid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flow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 is</a:t>
            </a:r>
            <a:r>
              <a:rPr sz="1000" spc="-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30" dirty="0">
                <a:solidFill>
                  <a:srgbClr val="231F20"/>
                </a:solidFill>
                <a:latin typeface="Lucida Sans"/>
                <a:cs typeface="Lucida Sans"/>
              </a:rPr>
              <a:t>established.</a:t>
            </a:r>
            <a:r>
              <a:rPr sz="1000" spc="-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In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Gill Sans MT"/>
                <a:cs typeface="Gill Sans MT"/>
              </a:rPr>
              <a:t>‘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normally ON</a:t>
            </a:r>
            <a:r>
              <a:rPr sz="1000" dirty="0">
                <a:solidFill>
                  <a:srgbClr val="231F20"/>
                </a:solidFill>
                <a:latin typeface="Gill Sans MT"/>
                <a:cs typeface="Gill Sans MT"/>
              </a:rPr>
              <a:t>’</a:t>
            </a:r>
            <a:r>
              <a:rPr sz="1000" spc="25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1000" spc="-25" dirty="0">
                <a:solidFill>
                  <a:srgbClr val="231F20"/>
                </a:solidFill>
                <a:latin typeface="Lucida Sans"/>
                <a:cs typeface="Lucida Sans"/>
              </a:rPr>
              <a:t>configuration,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both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 input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and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output</a:t>
            </a:r>
            <a:r>
              <a:rPr sz="1000" spc="-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channels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are</a:t>
            </a:r>
            <a:r>
              <a:rPr sz="10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in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contact.</a:t>
            </a:r>
            <a:r>
              <a:rPr sz="10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Upon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activating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 actuator,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 input</a:t>
            </a:r>
            <a:r>
              <a:rPr sz="10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channel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is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 lifted</a:t>
            </a:r>
            <a:r>
              <a:rPr sz="10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and</a:t>
            </a:r>
            <a:r>
              <a:rPr sz="10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fluid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flow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is</a:t>
            </a:r>
            <a:r>
              <a:rPr sz="10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blocked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to</a:t>
            </a:r>
            <a:r>
              <a:rPr sz="10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 output channel. </a:t>
            </a:r>
            <a:r>
              <a:rPr sz="1000" spc="-25" dirty="0">
                <a:solidFill>
                  <a:srgbClr val="231F20"/>
                </a:solidFill>
                <a:latin typeface="Lucida Sans"/>
                <a:cs typeface="Lucida Sans"/>
              </a:rPr>
              <a:t>(c)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Schematic</a:t>
            </a:r>
            <a:r>
              <a:rPr sz="1000" spc="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of</a:t>
            </a:r>
            <a:r>
              <a:rPr sz="1000" spc="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000" spc="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single-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pole</a:t>
            </a:r>
            <a:r>
              <a:rPr sz="1000" spc="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double-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throw</a:t>
            </a:r>
            <a:r>
              <a:rPr sz="1000" spc="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(SPDT),</a:t>
            </a:r>
            <a:r>
              <a:rPr sz="1000" spc="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25" dirty="0">
                <a:solidFill>
                  <a:srgbClr val="231F20"/>
                </a:solidFill>
                <a:latin typeface="Lucida Sans"/>
                <a:cs typeface="Lucida Sans"/>
              </a:rPr>
              <a:t>single-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break</a:t>
            </a:r>
            <a:r>
              <a:rPr sz="1000" spc="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switch is</a:t>
            </a:r>
            <a:r>
              <a:rPr sz="1000" spc="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shown.</a:t>
            </a:r>
            <a:r>
              <a:rPr sz="1000" spc="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Fluid</a:t>
            </a:r>
            <a:r>
              <a:rPr sz="1000" spc="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flow</a:t>
            </a:r>
            <a:r>
              <a:rPr sz="1000" spc="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from</a:t>
            </a:r>
            <a:r>
              <a:rPr sz="1000" spc="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one</a:t>
            </a:r>
            <a:r>
              <a:rPr sz="1000" spc="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input</a:t>
            </a:r>
            <a:r>
              <a:rPr sz="1000" spc="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channel</a:t>
            </a:r>
            <a:r>
              <a:rPr sz="1000" spc="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to two</a:t>
            </a:r>
            <a:r>
              <a:rPr sz="1000" spc="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output</a:t>
            </a:r>
            <a:r>
              <a:rPr sz="1000" spc="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channels</a:t>
            </a:r>
            <a:r>
              <a:rPr sz="1000" spc="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25" dirty="0">
                <a:solidFill>
                  <a:srgbClr val="231F20"/>
                </a:solidFill>
                <a:latin typeface="Lucida Sans"/>
                <a:cs typeface="Lucida Sans"/>
              </a:rPr>
              <a:t>is 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controlled</a:t>
            </a:r>
            <a:r>
              <a:rPr sz="10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by</a:t>
            </a:r>
            <a:r>
              <a:rPr sz="10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0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actuator.</a:t>
            </a:r>
            <a:r>
              <a:rPr sz="10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0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Gill Sans MT"/>
                <a:cs typeface="Gill Sans MT"/>
              </a:rPr>
              <a:t>‘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normally</a:t>
            </a:r>
            <a:r>
              <a:rPr sz="10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OFF</a:t>
            </a:r>
            <a:r>
              <a:rPr sz="1000" dirty="0">
                <a:solidFill>
                  <a:srgbClr val="231F20"/>
                </a:solidFill>
                <a:latin typeface="Gill Sans MT"/>
                <a:cs typeface="Gill Sans MT"/>
              </a:rPr>
              <a:t>’</a:t>
            </a:r>
            <a:r>
              <a:rPr sz="1000" spc="5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and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Gill Sans MT"/>
                <a:cs typeface="Gill Sans MT"/>
              </a:rPr>
              <a:t>‘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normally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ON</a:t>
            </a:r>
            <a:r>
              <a:rPr sz="1000" dirty="0">
                <a:solidFill>
                  <a:srgbClr val="231F20"/>
                </a:solidFill>
                <a:latin typeface="Gill Sans MT"/>
                <a:cs typeface="Gill Sans MT"/>
              </a:rPr>
              <a:t>’</a:t>
            </a:r>
            <a:r>
              <a:rPr sz="1000" spc="1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switches</a:t>
            </a:r>
            <a:r>
              <a:rPr sz="10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are</a:t>
            </a:r>
            <a:r>
              <a:rPr sz="10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combined together</a:t>
            </a:r>
            <a:r>
              <a:rPr sz="10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and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vertical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 position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of</a:t>
            </a:r>
            <a:r>
              <a:rPr sz="10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actuator tip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25" dirty="0">
                <a:solidFill>
                  <a:srgbClr val="231F20"/>
                </a:solidFill>
                <a:latin typeface="Lucida Sans"/>
                <a:cs typeface="Lucida Sans"/>
              </a:rPr>
              <a:t>is 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controlled</a:t>
            </a:r>
            <a:r>
              <a:rPr sz="10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by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 wetting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0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crest</a:t>
            </a:r>
            <a:r>
              <a:rPr sz="10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25" dirty="0">
                <a:solidFill>
                  <a:srgbClr val="231F20"/>
                </a:solidFill>
                <a:latin typeface="Lucida Sans"/>
                <a:cs typeface="Lucida Sans"/>
              </a:rPr>
              <a:t>and/or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trough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of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0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actuator's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fold.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(d)</a:t>
            </a:r>
            <a:r>
              <a:rPr sz="10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Schematic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of</a:t>
            </a:r>
            <a:r>
              <a:rPr sz="10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 single-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pole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 double-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throw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(SPDT), 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double-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break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 switch</a:t>
            </a:r>
            <a:r>
              <a:rPr sz="10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25" dirty="0">
                <a:solidFill>
                  <a:srgbClr val="231F20"/>
                </a:solidFill>
                <a:latin typeface="Lucida Sans"/>
                <a:cs typeface="Lucida Sans"/>
              </a:rPr>
              <a:t>is 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shown.</a:t>
            </a:r>
            <a:r>
              <a:rPr sz="1000" spc="-3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Fluid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flow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 from</a:t>
            </a:r>
            <a:r>
              <a:rPr sz="10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two</a:t>
            </a:r>
            <a:r>
              <a:rPr sz="10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25" dirty="0">
                <a:solidFill>
                  <a:srgbClr val="231F20"/>
                </a:solidFill>
                <a:latin typeface="Lucida Sans"/>
                <a:cs typeface="Lucida Sans"/>
              </a:rPr>
              <a:t>input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 channels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to</a:t>
            </a:r>
            <a:r>
              <a:rPr sz="10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two</a:t>
            </a:r>
            <a:r>
              <a:rPr sz="10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output channels </a:t>
            </a:r>
            <a:r>
              <a:rPr sz="1000" spc="-50" dirty="0">
                <a:solidFill>
                  <a:srgbClr val="231F20"/>
                </a:solidFill>
                <a:latin typeface="Lucida Sans"/>
                <a:cs typeface="Lucida Sans"/>
              </a:rPr>
              <a:t>is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 controlled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by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 actuator. Fluidic</a:t>
            </a:r>
            <a:r>
              <a:rPr sz="10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connections</a:t>
            </a:r>
            <a:r>
              <a:rPr sz="10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to</a:t>
            </a:r>
            <a:r>
              <a:rPr sz="10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two</a:t>
            </a:r>
            <a:r>
              <a:rPr sz="10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contacts</a:t>
            </a:r>
            <a:r>
              <a:rPr sz="10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are</a:t>
            </a:r>
            <a:r>
              <a:rPr sz="10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inde- 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pendently</a:t>
            </a:r>
            <a:r>
              <a:rPr sz="10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30" dirty="0">
                <a:solidFill>
                  <a:srgbClr val="231F20"/>
                </a:solidFill>
                <a:latin typeface="Lucida Sans"/>
                <a:cs typeface="Lucida Sans"/>
              </a:rPr>
              <a:t>established</a:t>
            </a:r>
            <a:r>
              <a:rPr sz="10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by</a:t>
            </a:r>
            <a:r>
              <a:rPr sz="10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25" dirty="0">
                <a:solidFill>
                  <a:srgbClr val="231F20"/>
                </a:solidFill>
                <a:latin typeface="Lucida Sans"/>
                <a:cs typeface="Lucida Sans"/>
              </a:rPr>
              <a:t>activating</a:t>
            </a:r>
            <a:r>
              <a:rPr sz="10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0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crests and</a:t>
            </a:r>
            <a:r>
              <a:rPr sz="10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25" dirty="0">
                <a:solidFill>
                  <a:srgbClr val="231F20"/>
                </a:solidFill>
                <a:latin typeface="Lucida Sans"/>
                <a:cs typeface="Lucida Sans"/>
              </a:rPr>
              <a:t>troughs</a:t>
            </a:r>
            <a:r>
              <a:rPr sz="10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of</a:t>
            </a:r>
            <a:r>
              <a:rPr sz="10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0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actuator's</a:t>
            </a:r>
            <a:r>
              <a:rPr sz="10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fold.</a:t>
            </a:r>
            <a:endParaRPr sz="1000">
              <a:latin typeface="Lucida Sans"/>
              <a:cs typeface="Lucida Sans"/>
            </a:endParaRPr>
          </a:p>
        </p:txBody>
      </p:sp>
    </p:spTree>
    <p:extLst>
      <p:ext uri="{BB962C8B-B14F-4D97-AF65-F5344CB8AC3E}">
        <p14:creationId xmlns:p14="http://schemas.microsoft.com/office/powerpoint/2010/main" val="22619072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ject 7">
            <a:extLst>
              <a:ext uri="{FF2B5EF4-FFF2-40B4-BE49-F238E27FC236}">
                <a16:creationId xmlns:a16="http://schemas.microsoft.com/office/drawing/2014/main" id="{55027602-B732-D11F-DCDD-EA349F3A0BA9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493817" y="1263461"/>
            <a:ext cx="7204366" cy="2769198"/>
          </a:xfrm>
          <a:prstGeom prst="rect">
            <a:avLst/>
          </a:prstGeom>
        </p:spPr>
      </p:pic>
      <p:sp>
        <p:nvSpPr>
          <p:cNvPr id="5" name="object 8">
            <a:extLst>
              <a:ext uri="{FF2B5EF4-FFF2-40B4-BE49-F238E27FC236}">
                <a16:creationId xmlns:a16="http://schemas.microsoft.com/office/drawing/2014/main" id="{DE8A47CB-8D47-228D-F1B0-D54D8CFAFAE8}"/>
              </a:ext>
            </a:extLst>
          </p:cNvPr>
          <p:cNvSpPr txBox="1"/>
          <p:nvPr/>
        </p:nvSpPr>
        <p:spPr>
          <a:xfrm>
            <a:off x="609551" y="4662689"/>
            <a:ext cx="10972898" cy="1020087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just">
              <a:lnSpc>
                <a:spcPct val="111000"/>
              </a:lnSpc>
              <a:spcBef>
                <a:spcPts val="95"/>
              </a:spcBef>
            </a:pP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Fig.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2</a:t>
            </a:r>
            <a:r>
              <a:rPr sz="1200" spc="37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Proposed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actuation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model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to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 estimate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actuation height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achieved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by</a:t>
            </a:r>
            <a:r>
              <a:rPr sz="1200" spc="-3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wetting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fold.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(a)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 Initial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 position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of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200" spc="-3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single-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fold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actuator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35" dirty="0">
                <a:solidFill>
                  <a:srgbClr val="231F20"/>
                </a:solidFill>
                <a:latin typeface="Lucida Sans"/>
                <a:cs typeface="Lucida Sans"/>
              </a:rPr>
              <a:t>is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 il- lustrated.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crest</a:t>
            </a:r>
            <a:r>
              <a:rPr sz="1200" spc="-3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and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two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troughs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are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 labelled.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200" spc="-3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left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trough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is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taped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and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rest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of</a:t>
            </a:r>
            <a:r>
              <a:rPr sz="1200" spc="-3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paper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is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free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to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move.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length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of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each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side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is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i="1" spc="-25" dirty="0">
                <a:solidFill>
                  <a:srgbClr val="231F20"/>
                </a:solidFill>
                <a:latin typeface="Lucida Sans"/>
                <a:cs typeface="Lucida Sans"/>
              </a:rPr>
              <a:t>L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.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200" spc="-3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initial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fold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angle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at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crest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 is</a:t>
            </a:r>
            <a:r>
              <a:rPr sz="1200" spc="-3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40" dirty="0">
                <a:solidFill>
                  <a:srgbClr val="231F20"/>
                </a:solidFill>
                <a:latin typeface="Lucida Sans"/>
                <a:cs typeface="Lucida Sans"/>
              </a:rPr>
              <a:t>2</a:t>
            </a:r>
            <a:r>
              <a:rPr sz="1200" i="1" spc="-40" dirty="0">
                <a:solidFill>
                  <a:srgbClr val="231F20"/>
                </a:solidFill>
                <a:latin typeface="Arial"/>
                <a:cs typeface="Arial"/>
              </a:rPr>
              <a:t>θ</a:t>
            </a:r>
            <a:r>
              <a:rPr sz="1200" spc="-40" dirty="0">
                <a:solidFill>
                  <a:srgbClr val="231F20"/>
                </a:solidFill>
                <a:latin typeface="Lucida Sans"/>
                <a:cs typeface="Lucida Sans"/>
              </a:rPr>
              <a:t>.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(b)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 After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crest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activation,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fold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angle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at</a:t>
            </a:r>
            <a:r>
              <a:rPr sz="1200" spc="-3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crest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30" dirty="0">
                <a:solidFill>
                  <a:srgbClr val="231F20"/>
                </a:solidFill>
                <a:latin typeface="Lucida Sans"/>
                <a:cs typeface="Lucida Sans"/>
              </a:rPr>
              <a:t>relaxes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to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2</a:t>
            </a:r>
            <a:r>
              <a:rPr sz="1200" i="1" dirty="0">
                <a:solidFill>
                  <a:srgbClr val="231F20"/>
                </a:solidFill>
                <a:latin typeface="Arial"/>
                <a:cs typeface="Arial"/>
              </a:rPr>
              <a:t>α</a:t>
            </a:r>
            <a:r>
              <a:rPr sz="1200" i="1" spc="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and</a:t>
            </a:r>
            <a:r>
              <a:rPr sz="1200" spc="-3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 right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trough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 is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 raised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to</a:t>
            </a:r>
            <a:r>
              <a:rPr sz="1200" spc="-3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a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height </a:t>
            </a:r>
            <a:r>
              <a:rPr sz="1200" dirty="0">
                <a:solidFill>
                  <a:srgbClr val="231F20"/>
                </a:solidFill>
                <a:latin typeface="Gill Sans MT"/>
                <a:cs typeface="Gill Sans MT"/>
              </a:rPr>
              <a:t>‘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hC</a:t>
            </a:r>
            <a:r>
              <a:rPr sz="1200" dirty="0">
                <a:solidFill>
                  <a:srgbClr val="231F20"/>
                </a:solidFill>
                <a:latin typeface="Gill Sans MT"/>
                <a:cs typeface="Gill Sans MT"/>
              </a:rPr>
              <a:t>’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.</a:t>
            </a:r>
            <a:r>
              <a:rPr sz="1200" spc="-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(c)</a:t>
            </a:r>
            <a:r>
              <a:rPr sz="1200" spc="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After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activating</a:t>
            </a:r>
            <a:r>
              <a:rPr sz="1200" spc="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the left</a:t>
            </a:r>
            <a:r>
              <a:rPr sz="1200" spc="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trough,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 the</a:t>
            </a:r>
            <a:r>
              <a:rPr sz="1200" spc="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initial</a:t>
            </a:r>
            <a:r>
              <a:rPr sz="1200" spc="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fold</a:t>
            </a:r>
            <a:r>
              <a:rPr sz="1200" spc="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angle</a:t>
            </a:r>
            <a:r>
              <a:rPr sz="1200" spc="-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at</a:t>
            </a:r>
            <a:r>
              <a:rPr sz="1200" spc="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this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trough</a:t>
            </a:r>
            <a:r>
              <a:rPr sz="1200" spc="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(</a:t>
            </a:r>
            <a:r>
              <a:rPr sz="1200" i="1" spc="-20" dirty="0">
                <a:solidFill>
                  <a:srgbClr val="231F20"/>
                </a:solidFill>
                <a:latin typeface="Lucida Sans"/>
                <a:cs typeface="Lucida Sans"/>
              </a:rPr>
              <a:t>i.e.</a:t>
            </a:r>
            <a:r>
              <a:rPr sz="1200" i="1" spc="-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90</a:t>
            </a:r>
            <a:r>
              <a:rPr sz="1200" dirty="0">
                <a:solidFill>
                  <a:srgbClr val="231F20"/>
                </a:solidFill>
                <a:latin typeface="Gill Sans MT"/>
                <a:cs typeface="Gill Sans MT"/>
              </a:rPr>
              <a:t>°</a:t>
            </a:r>
            <a:r>
              <a:rPr sz="1200" spc="3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+ </a:t>
            </a:r>
            <a:r>
              <a:rPr sz="1200" i="1" dirty="0">
                <a:solidFill>
                  <a:srgbClr val="231F20"/>
                </a:solidFill>
                <a:latin typeface="Arial"/>
                <a:cs typeface="Arial"/>
              </a:rPr>
              <a:t>θ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)</a:t>
            </a:r>
            <a:r>
              <a:rPr sz="1200" spc="-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relaxes</a:t>
            </a:r>
            <a:r>
              <a:rPr sz="1200" spc="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to </a:t>
            </a:r>
            <a:r>
              <a:rPr sz="1200" i="1" dirty="0">
                <a:solidFill>
                  <a:srgbClr val="231F20"/>
                </a:solidFill>
                <a:latin typeface="Arial"/>
                <a:cs typeface="Arial"/>
              </a:rPr>
              <a:t>β</a:t>
            </a:r>
            <a:r>
              <a:rPr sz="1200" i="1" spc="3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and the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right</a:t>
            </a:r>
            <a:r>
              <a:rPr sz="1200" spc="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trough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 is lowered to</a:t>
            </a:r>
            <a:r>
              <a:rPr sz="1200" spc="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a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height </a:t>
            </a:r>
            <a:r>
              <a:rPr sz="1200" dirty="0">
                <a:solidFill>
                  <a:srgbClr val="231F20"/>
                </a:solidFill>
                <a:latin typeface="Gill Sans MT"/>
                <a:cs typeface="Gill Sans MT"/>
              </a:rPr>
              <a:t>‘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hT</a:t>
            </a:r>
            <a:r>
              <a:rPr sz="1200" dirty="0">
                <a:solidFill>
                  <a:srgbClr val="231F20"/>
                </a:solidFill>
                <a:latin typeface="Gill Sans MT"/>
                <a:cs typeface="Gill Sans MT"/>
              </a:rPr>
              <a:t>’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.</a:t>
            </a:r>
            <a:r>
              <a:rPr sz="1200" spc="-4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35" dirty="0">
                <a:solidFill>
                  <a:srgbClr val="231F20"/>
                </a:solidFill>
                <a:latin typeface="Lucida Sans"/>
                <a:cs typeface="Lucida Sans"/>
              </a:rPr>
              <a:t>expressions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 for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 height </a:t>
            </a:r>
            <a:r>
              <a:rPr sz="1200" spc="-30" dirty="0">
                <a:solidFill>
                  <a:srgbClr val="231F20"/>
                </a:solidFill>
                <a:latin typeface="Lucida Sans"/>
                <a:cs typeface="Lucida Sans"/>
              </a:rPr>
              <a:t>raised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(hC)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 and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lowered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 (hT)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are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given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by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eqn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65" dirty="0">
                <a:solidFill>
                  <a:srgbClr val="231F20"/>
                </a:solidFill>
                <a:latin typeface="Lucida Sans"/>
                <a:cs typeface="Lucida Sans"/>
              </a:rPr>
              <a:t>(1)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and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45" dirty="0">
                <a:solidFill>
                  <a:srgbClr val="231F20"/>
                </a:solidFill>
                <a:latin typeface="Lucida Sans"/>
                <a:cs typeface="Lucida Sans"/>
              </a:rPr>
              <a:t>(2),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respectively.</a:t>
            </a:r>
            <a:endParaRPr sz="1200" dirty="0">
              <a:latin typeface="Lucida Sans"/>
              <a:cs typeface="Lucida San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CAEBF74-98A7-9D12-0453-F20CFDFA121A}"/>
              </a:ext>
            </a:extLst>
          </p:cNvPr>
          <p:cNvSpPr txBox="1"/>
          <p:nvPr/>
        </p:nvSpPr>
        <p:spPr>
          <a:xfrm>
            <a:off x="0" y="6280919"/>
            <a:ext cx="12192000" cy="5770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dirty="0"/>
              <a:t>Kong, T., Flanigan, S., Weinstein, M., </a:t>
            </a:r>
            <a:r>
              <a:rPr lang="en-US" sz="1050" dirty="0" err="1"/>
              <a:t>Kalwa</a:t>
            </a:r>
            <a:r>
              <a:rPr lang="en-US" sz="1050" dirty="0"/>
              <a:t>, U., </a:t>
            </a:r>
            <a:r>
              <a:rPr lang="en-US" sz="1050" dirty="0" err="1"/>
              <a:t>Legner</a:t>
            </a:r>
            <a:r>
              <a:rPr lang="en-US" sz="1050" dirty="0"/>
              <a:t>, C., &amp; Pandey, S. (2017). A fast, reconfigurable flow switch for paper microfluidics based on selective wetting of folded paper actuator strips. </a:t>
            </a:r>
            <a:r>
              <a:rPr lang="en-US" sz="1050" i="1" dirty="0"/>
              <a:t>Lab on a Chip</a:t>
            </a:r>
            <a:r>
              <a:rPr lang="en-US" sz="1050" dirty="0"/>
              <a:t>, </a:t>
            </a:r>
            <a:r>
              <a:rPr lang="en-US" sz="1050" i="1" dirty="0"/>
              <a:t>17</a:t>
            </a:r>
            <a:r>
              <a:rPr lang="en-US" sz="1050" dirty="0"/>
              <a:t>(21), 3621–3633. </a:t>
            </a:r>
            <a:r>
              <a:rPr lang="en-US" sz="1050" dirty="0">
                <a:hlinkClick r:id="rId3"/>
              </a:rPr>
              <a:t>https://doi.org/10.1039/C7LC00620A</a:t>
            </a:r>
            <a:endParaRPr lang="en-US" sz="1050" dirty="0"/>
          </a:p>
          <a:p>
            <a:r>
              <a:rPr lang="en-US" sz="1050" dirty="0">
                <a:hlinkClick r:id="rId4"/>
              </a:rPr>
              <a:t>https://pubs.rsc.org/en/content/articlelanding/2017/LC/C7LC00620A</a:t>
            </a:r>
            <a:r>
              <a:rPr lang="en-US" sz="105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65003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ject 10">
            <a:extLst>
              <a:ext uri="{FF2B5EF4-FFF2-40B4-BE49-F238E27FC236}">
                <a16:creationId xmlns:a16="http://schemas.microsoft.com/office/drawing/2014/main" id="{6EC2AB53-DE56-DF63-0806-367B9A216D77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220815" y="302187"/>
            <a:ext cx="5750369" cy="4079519"/>
          </a:xfrm>
          <a:prstGeom prst="rect">
            <a:avLst/>
          </a:prstGeom>
        </p:spPr>
      </p:pic>
      <p:sp>
        <p:nvSpPr>
          <p:cNvPr id="5" name="object 11">
            <a:extLst>
              <a:ext uri="{FF2B5EF4-FFF2-40B4-BE49-F238E27FC236}">
                <a16:creationId xmlns:a16="http://schemas.microsoft.com/office/drawing/2014/main" id="{EB783EF8-E2EB-9A00-EF7E-AFB45F611B06}"/>
              </a:ext>
            </a:extLst>
          </p:cNvPr>
          <p:cNvSpPr txBox="1"/>
          <p:nvPr/>
        </p:nvSpPr>
        <p:spPr>
          <a:xfrm>
            <a:off x="608475" y="4413257"/>
            <a:ext cx="10973926" cy="14300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just">
              <a:lnSpc>
                <a:spcPct val="111100"/>
              </a:lnSpc>
              <a:spcBef>
                <a:spcPts val="95"/>
              </a:spcBef>
            </a:pP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Fig.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3</a:t>
            </a:r>
            <a:r>
              <a:rPr sz="1200" spc="38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Single-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pole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 single-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throw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(SPST)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Gill Sans MT"/>
                <a:cs typeface="Gill Sans MT"/>
              </a:rPr>
              <a:t>‘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normally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OFF</a:t>
            </a:r>
            <a:r>
              <a:rPr sz="1200" dirty="0">
                <a:solidFill>
                  <a:srgbClr val="231F20"/>
                </a:solidFill>
                <a:latin typeface="Gill Sans MT"/>
                <a:cs typeface="Gill Sans MT"/>
              </a:rPr>
              <a:t>’</a:t>
            </a:r>
            <a:r>
              <a:rPr sz="1200" spc="15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switch. (a)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CAD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 model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(i)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and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actual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image</a:t>
            </a:r>
            <a:r>
              <a:rPr sz="1200" spc="-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(ii)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of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Gill Sans MT"/>
                <a:cs typeface="Gill Sans MT"/>
              </a:rPr>
              <a:t>‘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normally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OFF</a:t>
            </a:r>
            <a:r>
              <a:rPr sz="1200" dirty="0">
                <a:solidFill>
                  <a:srgbClr val="231F20"/>
                </a:solidFill>
                <a:latin typeface="Gill Sans MT"/>
                <a:cs typeface="Gill Sans MT"/>
              </a:rPr>
              <a:t>’</a:t>
            </a:r>
            <a:r>
              <a:rPr sz="1200" spc="15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switch</a:t>
            </a:r>
            <a:r>
              <a:rPr sz="1200" spc="-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are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shown.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The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input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channel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30" dirty="0">
                <a:solidFill>
                  <a:srgbClr val="231F20"/>
                </a:solidFill>
                <a:latin typeface="Lucida Sans"/>
                <a:cs typeface="Lucida Sans"/>
              </a:rPr>
              <a:t>is 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separated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by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a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vertical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distance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(2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mm)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from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output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 channel.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An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actuator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with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a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 single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fold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30" dirty="0">
                <a:solidFill>
                  <a:srgbClr val="231F20"/>
                </a:solidFill>
                <a:latin typeface="Lucida Sans"/>
                <a:cs typeface="Lucida Sans"/>
              </a:rPr>
              <a:t>is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placed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such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that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its</a:t>
            </a:r>
            <a:r>
              <a:rPr sz="1200" spc="-3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tip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is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posi-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tioned</a:t>
            </a:r>
            <a:r>
              <a:rPr sz="1200" spc="-3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vertically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below</a:t>
            </a:r>
            <a:r>
              <a:rPr sz="1200" spc="-3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200" spc="-3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edge</a:t>
            </a:r>
            <a:r>
              <a:rPr sz="1200" spc="-3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of</a:t>
            </a:r>
            <a:r>
              <a:rPr sz="1200" spc="-3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200" spc="-3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input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channel.</a:t>
            </a:r>
            <a:r>
              <a:rPr sz="1200" spc="-3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(b</a:t>
            </a:r>
            <a:r>
              <a:rPr sz="1200" spc="-3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and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c)</a:t>
            </a:r>
            <a:r>
              <a:rPr sz="1200" spc="-3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Figures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in</a:t>
            </a:r>
            <a:r>
              <a:rPr sz="1200" spc="-3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panel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(b)</a:t>
            </a:r>
            <a:r>
              <a:rPr sz="1200" spc="-3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and</a:t>
            </a:r>
            <a:r>
              <a:rPr sz="1200" spc="-3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panel</a:t>
            </a:r>
            <a:r>
              <a:rPr sz="1200" spc="-3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(c)</a:t>
            </a:r>
            <a:r>
              <a:rPr sz="1200" spc="-3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show</a:t>
            </a:r>
            <a:r>
              <a:rPr sz="1200" spc="-3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200" spc="-3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device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in</a:t>
            </a:r>
            <a:r>
              <a:rPr sz="1200" spc="-3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CAD</a:t>
            </a:r>
            <a:r>
              <a:rPr sz="1200" spc="-3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model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and</a:t>
            </a:r>
            <a:r>
              <a:rPr sz="1200" spc="-3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actual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experi- 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ment,</a:t>
            </a:r>
            <a:r>
              <a:rPr sz="1200" spc="-3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respectively.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Blue-colored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water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50" dirty="0">
                <a:solidFill>
                  <a:srgbClr val="231F20"/>
                </a:solidFill>
                <a:latin typeface="Lucida Sans"/>
                <a:cs typeface="Lucida Sans"/>
              </a:rPr>
              <a:t>is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dropped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on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port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of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input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channel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that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eventually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30" dirty="0">
                <a:solidFill>
                  <a:srgbClr val="231F20"/>
                </a:solidFill>
                <a:latin typeface="Lucida Sans"/>
                <a:cs typeface="Lucida Sans"/>
              </a:rPr>
              <a:t>saturates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it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(b-i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and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c-i).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No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fluid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flow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50" dirty="0">
                <a:solidFill>
                  <a:srgbClr val="231F20"/>
                </a:solidFill>
                <a:latin typeface="Lucida Sans"/>
                <a:cs typeface="Lucida Sans"/>
              </a:rPr>
              <a:t>is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 permit-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ted</a:t>
            </a:r>
            <a:r>
              <a:rPr sz="1200" spc="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in</a:t>
            </a:r>
            <a:r>
              <a:rPr sz="1200" spc="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200" spc="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output</a:t>
            </a:r>
            <a:r>
              <a:rPr sz="1200" spc="3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channel</a:t>
            </a:r>
            <a:r>
              <a:rPr sz="1200" spc="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because</a:t>
            </a:r>
            <a:r>
              <a:rPr sz="1200" spc="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of</a:t>
            </a:r>
            <a:r>
              <a:rPr sz="1200" spc="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its</a:t>
            </a:r>
            <a:r>
              <a:rPr sz="1200" spc="3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physical</a:t>
            </a:r>
            <a:r>
              <a:rPr sz="1200" spc="3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separation</a:t>
            </a:r>
            <a:r>
              <a:rPr sz="1200" spc="3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from</a:t>
            </a:r>
            <a:r>
              <a:rPr sz="1200" spc="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200" spc="3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input</a:t>
            </a:r>
            <a:r>
              <a:rPr sz="1200" spc="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channel.</a:t>
            </a:r>
            <a:r>
              <a:rPr sz="1200" spc="3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Red-colored</a:t>
            </a:r>
            <a:r>
              <a:rPr sz="1200" spc="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water</a:t>
            </a:r>
            <a:r>
              <a:rPr sz="1200" spc="3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is</a:t>
            </a:r>
            <a:r>
              <a:rPr sz="1200" spc="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then</a:t>
            </a:r>
            <a:r>
              <a:rPr sz="1200" spc="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dropped</a:t>
            </a:r>
            <a:r>
              <a:rPr sz="1200" spc="3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on</a:t>
            </a:r>
            <a:r>
              <a:rPr sz="1200" spc="3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200" spc="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crest</a:t>
            </a:r>
            <a:r>
              <a:rPr sz="1200" spc="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of</a:t>
            </a:r>
            <a:r>
              <a:rPr sz="1200" spc="3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the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actuator's</a:t>
            </a:r>
            <a:r>
              <a:rPr sz="1200" spc="-3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fold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that</a:t>
            </a:r>
            <a:r>
              <a:rPr sz="1200" spc="-30" dirty="0">
                <a:solidFill>
                  <a:srgbClr val="231F20"/>
                </a:solidFill>
                <a:latin typeface="Lucida Sans"/>
                <a:cs typeface="Lucida Sans"/>
              </a:rPr>
              <a:t> raises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200" spc="-3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tip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and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35" dirty="0">
                <a:solidFill>
                  <a:srgbClr val="231F20"/>
                </a:solidFill>
                <a:latin typeface="Lucida Sans"/>
                <a:cs typeface="Lucida Sans"/>
              </a:rPr>
              <a:t>brings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200" spc="-3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input</a:t>
            </a:r>
            <a:r>
              <a:rPr sz="1200" spc="-3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channel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 in</a:t>
            </a:r>
            <a:r>
              <a:rPr sz="1200" spc="-3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contact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with</a:t>
            </a:r>
            <a:r>
              <a:rPr sz="1200" spc="-3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200" spc="-3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output</a:t>
            </a:r>
            <a:r>
              <a:rPr sz="1200" spc="-3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channel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(b-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ii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and</a:t>
            </a:r>
            <a:r>
              <a:rPr sz="1200" spc="-3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c-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ii).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200" spc="-3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blue-colored</a:t>
            </a:r>
            <a:r>
              <a:rPr sz="1200" spc="-3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water</a:t>
            </a:r>
            <a:r>
              <a:rPr sz="1200" spc="-3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now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flows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into</a:t>
            </a:r>
            <a:r>
              <a:rPr sz="1200" spc="-4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output channel (b-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iii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 and c-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iii).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 (d)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Flow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rate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of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 fluid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front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50" dirty="0">
                <a:solidFill>
                  <a:srgbClr val="231F20"/>
                </a:solidFill>
                <a:latin typeface="Lucida Sans"/>
                <a:cs typeface="Lucida Sans"/>
              </a:rPr>
              <a:t>is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plotted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in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input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 channel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before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actuation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and in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output channel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 af-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ter</a:t>
            </a:r>
            <a:r>
              <a:rPr sz="1200" spc="-4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crest</a:t>
            </a:r>
            <a:r>
              <a:rPr sz="1200" spc="-3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actuation.</a:t>
            </a:r>
            <a:endParaRPr sz="1200" dirty="0">
              <a:latin typeface="Lucida Sans"/>
              <a:cs typeface="Lucida San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3F54881-E987-4D50-30CF-E14C810F5A9A}"/>
              </a:ext>
            </a:extLst>
          </p:cNvPr>
          <p:cNvSpPr txBox="1"/>
          <p:nvPr/>
        </p:nvSpPr>
        <p:spPr>
          <a:xfrm>
            <a:off x="0" y="6280919"/>
            <a:ext cx="12192000" cy="5770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dirty="0"/>
              <a:t>Kong, T., Flanigan, S., Weinstein, M., </a:t>
            </a:r>
            <a:r>
              <a:rPr lang="en-US" sz="1050" dirty="0" err="1"/>
              <a:t>Kalwa</a:t>
            </a:r>
            <a:r>
              <a:rPr lang="en-US" sz="1050" dirty="0"/>
              <a:t>, U., </a:t>
            </a:r>
            <a:r>
              <a:rPr lang="en-US" sz="1050" dirty="0" err="1"/>
              <a:t>Legner</a:t>
            </a:r>
            <a:r>
              <a:rPr lang="en-US" sz="1050" dirty="0"/>
              <a:t>, C., &amp; Pandey, S. (2017). A fast, reconfigurable flow switch for paper microfluidics based on selective wetting of folded paper actuator strips. </a:t>
            </a:r>
            <a:r>
              <a:rPr lang="en-US" sz="1050" i="1" dirty="0"/>
              <a:t>Lab on a Chip</a:t>
            </a:r>
            <a:r>
              <a:rPr lang="en-US" sz="1050" dirty="0"/>
              <a:t>, </a:t>
            </a:r>
            <a:r>
              <a:rPr lang="en-US" sz="1050" i="1" dirty="0"/>
              <a:t>17</a:t>
            </a:r>
            <a:r>
              <a:rPr lang="en-US" sz="1050" dirty="0"/>
              <a:t>(21), 3621–3633. </a:t>
            </a:r>
            <a:r>
              <a:rPr lang="en-US" sz="1050" dirty="0">
                <a:hlinkClick r:id="rId3"/>
              </a:rPr>
              <a:t>https://doi.org/10.1039/C7LC00620A</a:t>
            </a:r>
            <a:endParaRPr lang="en-US" sz="1050" dirty="0"/>
          </a:p>
          <a:p>
            <a:r>
              <a:rPr lang="en-US" sz="1050" dirty="0">
                <a:hlinkClick r:id="rId4"/>
              </a:rPr>
              <a:t>https://pubs.rsc.org/en/content/articlelanding/2017/LC/C7LC00620A</a:t>
            </a:r>
            <a:r>
              <a:rPr lang="en-US" sz="105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785713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ject 9">
            <a:extLst>
              <a:ext uri="{FF2B5EF4-FFF2-40B4-BE49-F238E27FC236}">
                <a16:creationId xmlns:a16="http://schemas.microsoft.com/office/drawing/2014/main" id="{DD5FB081-CC37-2A3D-95AF-CA417E876629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219234" y="305712"/>
            <a:ext cx="5753532" cy="4090314"/>
          </a:xfrm>
          <a:prstGeom prst="rect">
            <a:avLst/>
          </a:prstGeom>
        </p:spPr>
      </p:pic>
      <p:sp>
        <p:nvSpPr>
          <p:cNvPr id="5" name="object 10">
            <a:extLst>
              <a:ext uri="{FF2B5EF4-FFF2-40B4-BE49-F238E27FC236}">
                <a16:creationId xmlns:a16="http://schemas.microsoft.com/office/drawing/2014/main" id="{DEBBB28D-BEF4-CE8B-7565-4D2C8842D576}"/>
              </a:ext>
            </a:extLst>
          </p:cNvPr>
          <p:cNvSpPr txBox="1"/>
          <p:nvPr/>
        </p:nvSpPr>
        <p:spPr>
          <a:xfrm>
            <a:off x="615433" y="4427571"/>
            <a:ext cx="10966968" cy="14300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just">
              <a:lnSpc>
                <a:spcPct val="111100"/>
              </a:lnSpc>
              <a:spcBef>
                <a:spcPts val="95"/>
              </a:spcBef>
            </a:pP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Fig.</a:t>
            </a:r>
            <a:r>
              <a:rPr sz="1200" spc="-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4</a:t>
            </a:r>
            <a:r>
              <a:rPr sz="1200" spc="33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Single-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pole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single-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throw</a:t>
            </a:r>
            <a:r>
              <a:rPr sz="1200" spc="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(SPST)</a:t>
            </a:r>
            <a:r>
              <a:rPr sz="1200" spc="-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Gill Sans MT"/>
                <a:cs typeface="Gill Sans MT"/>
              </a:rPr>
              <a:t>‘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normally ON</a:t>
            </a:r>
            <a:r>
              <a:rPr sz="1200" dirty="0">
                <a:solidFill>
                  <a:srgbClr val="231F20"/>
                </a:solidFill>
                <a:latin typeface="Gill Sans MT"/>
                <a:cs typeface="Gill Sans MT"/>
              </a:rPr>
              <a:t>’</a:t>
            </a:r>
            <a:r>
              <a:rPr sz="1200" spc="3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switch.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 (a) CAD</a:t>
            </a:r>
            <a:r>
              <a:rPr sz="1200" spc="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model (i) and actual</a:t>
            </a:r>
            <a:r>
              <a:rPr sz="1200" spc="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image</a:t>
            </a:r>
            <a:r>
              <a:rPr sz="1200" spc="-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(ii)</a:t>
            </a:r>
            <a:r>
              <a:rPr sz="1200" spc="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of the switch are</a:t>
            </a:r>
            <a:r>
              <a:rPr sz="1200" spc="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shown.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Initially,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 the</a:t>
            </a:r>
            <a:r>
              <a:rPr sz="1200" spc="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input channel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is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in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contact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with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output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channel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and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fluid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flow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occurs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between</a:t>
            </a:r>
            <a:r>
              <a:rPr sz="1200" spc="-3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two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 channels.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An</a:t>
            </a:r>
            <a:r>
              <a:rPr sz="1200" spc="-3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actuator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with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a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 single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fold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is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placed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such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 that </a:t>
            </a:r>
            <a:r>
              <a:rPr sz="1200" spc="-35" dirty="0">
                <a:solidFill>
                  <a:srgbClr val="231F20"/>
                </a:solidFill>
                <a:latin typeface="Lucida Sans"/>
                <a:cs typeface="Lucida Sans"/>
              </a:rPr>
              <a:t>its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tip</a:t>
            </a:r>
            <a:r>
              <a:rPr sz="1200" spc="-4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45" dirty="0">
                <a:solidFill>
                  <a:srgbClr val="231F20"/>
                </a:solidFill>
                <a:latin typeface="Lucida Sans"/>
                <a:cs typeface="Lucida Sans"/>
              </a:rPr>
              <a:t>is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positioned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vertically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below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200" spc="-3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input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channel.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(b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and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c)</a:t>
            </a:r>
            <a:r>
              <a:rPr sz="1200" spc="-3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Figures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in</a:t>
            </a:r>
            <a:r>
              <a:rPr sz="1200" spc="-3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panel</a:t>
            </a:r>
            <a:r>
              <a:rPr sz="1200" spc="-3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(b)</a:t>
            </a:r>
            <a:r>
              <a:rPr sz="1200" spc="-3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and</a:t>
            </a:r>
            <a:r>
              <a:rPr sz="1200" spc="-3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panel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(c)</a:t>
            </a:r>
            <a:r>
              <a:rPr sz="1200" spc="-3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show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200" spc="-3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device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in</a:t>
            </a:r>
            <a:r>
              <a:rPr sz="1200" spc="-3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CAD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model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and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actual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experi-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ment, 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respectively.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Blue-colored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water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35" dirty="0">
                <a:solidFill>
                  <a:srgbClr val="231F20"/>
                </a:solidFill>
                <a:latin typeface="Lucida Sans"/>
                <a:cs typeface="Lucida Sans"/>
              </a:rPr>
              <a:t>is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 dropped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on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port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of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input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channel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that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eventually 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saturates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it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(b-i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and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c-i).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 Fluid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flow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30" dirty="0">
                <a:solidFill>
                  <a:srgbClr val="231F20"/>
                </a:solidFill>
                <a:latin typeface="Lucida Sans"/>
                <a:cs typeface="Lucida Sans"/>
              </a:rPr>
              <a:t>is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permitted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to</a:t>
            </a:r>
            <a:r>
              <a:rPr sz="1200" spc="-3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output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channel (b-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ii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and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c-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ii).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Red-colored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water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is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then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dropped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on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crest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of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actuator's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fold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that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raises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tip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of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actuator 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and lifts</a:t>
            </a:r>
            <a:r>
              <a:rPr sz="1200" spc="-3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200" spc="-3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input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channel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to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 physically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separate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from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200" spc="-3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output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channel. (b-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iii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and c-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iii).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(d)</a:t>
            </a:r>
            <a:r>
              <a:rPr sz="1200" spc="-3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Flow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rate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of</a:t>
            </a:r>
            <a:r>
              <a:rPr sz="1200" spc="-3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 fluid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front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50" dirty="0">
                <a:solidFill>
                  <a:srgbClr val="231F20"/>
                </a:solidFill>
                <a:latin typeface="Lucida Sans"/>
                <a:cs typeface="Lucida Sans"/>
              </a:rPr>
              <a:t>is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plotted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in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200" spc="-3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input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and out- put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channels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before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 actuation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and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in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 output channel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after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crest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actuation.</a:t>
            </a:r>
            <a:endParaRPr sz="1200" dirty="0">
              <a:latin typeface="Lucida Sans"/>
              <a:cs typeface="Lucida San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60ABF0D-9B05-CC27-A749-01F7D3967E88}"/>
              </a:ext>
            </a:extLst>
          </p:cNvPr>
          <p:cNvSpPr txBox="1"/>
          <p:nvPr/>
        </p:nvSpPr>
        <p:spPr>
          <a:xfrm>
            <a:off x="0" y="6280919"/>
            <a:ext cx="12192000" cy="5770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dirty="0"/>
              <a:t>Kong, T., Flanigan, S., Weinstein, M., </a:t>
            </a:r>
            <a:r>
              <a:rPr lang="en-US" sz="1050" dirty="0" err="1"/>
              <a:t>Kalwa</a:t>
            </a:r>
            <a:r>
              <a:rPr lang="en-US" sz="1050" dirty="0"/>
              <a:t>, U., </a:t>
            </a:r>
            <a:r>
              <a:rPr lang="en-US" sz="1050" dirty="0" err="1"/>
              <a:t>Legner</a:t>
            </a:r>
            <a:r>
              <a:rPr lang="en-US" sz="1050" dirty="0"/>
              <a:t>, C., &amp; Pandey, S. (2017). A fast, reconfigurable flow switch for paper microfluidics based on selective wetting of folded paper actuator strips. </a:t>
            </a:r>
            <a:r>
              <a:rPr lang="en-US" sz="1050" i="1" dirty="0"/>
              <a:t>Lab on a Chip</a:t>
            </a:r>
            <a:r>
              <a:rPr lang="en-US" sz="1050" dirty="0"/>
              <a:t>, </a:t>
            </a:r>
            <a:r>
              <a:rPr lang="en-US" sz="1050" i="1" dirty="0"/>
              <a:t>17</a:t>
            </a:r>
            <a:r>
              <a:rPr lang="en-US" sz="1050" dirty="0"/>
              <a:t>(21), 3621–3633. </a:t>
            </a:r>
            <a:r>
              <a:rPr lang="en-US" sz="1050" dirty="0">
                <a:hlinkClick r:id="rId3"/>
              </a:rPr>
              <a:t>https://doi.org/10.1039/C7LC00620A</a:t>
            </a:r>
            <a:endParaRPr lang="en-US" sz="1050" dirty="0"/>
          </a:p>
          <a:p>
            <a:r>
              <a:rPr lang="en-US" sz="1050" dirty="0">
                <a:hlinkClick r:id="rId4"/>
              </a:rPr>
              <a:t>https://pubs.rsc.org/en/content/articlelanding/2017/LC/C7LC00620A</a:t>
            </a:r>
            <a:r>
              <a:rPr lang="en-US" sz="105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135506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ject 8">
            <a:extLst>
              <a:ext uri="{FF2B5EF4-FFF2-40B4-BE49-F238E27FC236}">
                <a16:creationId xmlns:a16="http://schemas.microsoft.com/office/drawing/2014/main" id="{3A2616CF-B0CF-2841-F736-382ACEF25F1F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218885" y="338376"/>
            <a:ext cx="5754230" cy="4046057"/>
          </a:xfrm>
          <a:prstGeom prst="rect">
            <a:avLst/>
          </a:prstGeom>
        </p:spPr>
      </p:pic>
      <p:sp>
        <p:nvSpPr>
          <p:cNvPr id="5" name="object 9">
            <a:extLst>
              <a:ext uri="{FF2B5EF4-FFF2-40B4-BE49-F238E27FC236}">
                <a16:creationId xmlns:a16="http://schemas.microsoft.com/office/drawing/2014/main" id="{8BFE33B8-41D4-0993-7A86-D8324382B95B}"/>
              </a:ext>
            </a:extLst>
          </p:cNvPr>
          <p:cNvSpPr txBox="1"/>
          <p:nvPr/>
        </p:nvSpPr>
        <p:spPr>
          <a:xfrm>
            <a:off x="619653" y="4420640"/>
            <a:ext cx="10953512" cy="143071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11100"/>
              </a:lnSpc>
              <a:spcBef>
                <a:spcPts val="100"/>
              </a:spcBef>
            </a:pPr>
            <a:r>
              <a:rPr sz="1200" spc="-30" dirty="0">
                <a:solidFill>
                  <a:srgbClr val="231F20"/>
                </a:solidFill>
                <a:latin typeface="Lucida Sans"/>
                <a:cs typeface="Lucida Sans"/>
              </a:rPr>
              <a:t>Fig.</a:t>
            </a:r>
            <a:r>
              <a:rPr sz="1200" spc="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60" dirty="0">
                <a:solidFill>
                  <a:srgbClr val="231F20"/>
                </a:solidFill>
                <a:latin typeface="Lucida Sans"/>
                <a:cs typeface="Lucida Sans"/>
              </a:rPr>
              <a:t>5</a:t>
            </a:r>
            <a:r>
              <a:rPr sz="1200" spc="45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Single-pole</a:t>
            </a:r>
            <a:r>
              <a:rPr sz="1200" spc="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5" dirty="0">
                <a:solidFill>
                  <a:srgbClr val="231F20"/>
                </a:solidFill>
                <a:latin typeface="Lucida Sans"/>
                <a:cs typeface="Lucida Sans"/>
              </a:rPr>
              <a:t>double-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throw</a:t>
            </a:r>
            <a:r>
              <a:rPr sz="1200" spc="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(SPDT),</a:t>
            </a:r>
            <a:r>
              <a:rPr sz="1200" spc="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single-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break</a:t>
            </a:r>
            <a:r>
              <a:rPr sz="1200" spc="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switch</a:t>
            </a:r>
            <a:r>
              <a:rPr sz="1200" spc="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with</a:t>
            </a:r>
            <a:r>
              <a:rPr sz="1200" spc="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crest</a:t>
            </a:r>
            <a:r>
              <a:rPr sz="1200" spc="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actuation.</a:t>
            </a:r>
            <a:r>
              <a:rPr sz="1200" spc="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30" dirty="0">
                <a:solidFill>
                  <a:srgbClr val="231F20"/>
                </a:solidFill>
                <a:latin typeface="Lucida Sans"/>
                <a:cs typeface="Lucida Sans"/>
              </a:rPr>
              <a:t>(a)</a:t>
            </a:r>
            <a:r>
              <a:rPr sz="1200" spc="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CAD</a:t>
            </a:r>
            <a:r>
              <a:rPr sz="1200" spc="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model</a:t>
            </a:r>
            <a:r>
              <a:rPr sz="1200" spc="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35" dirty="0">
                <a:solidFill>
                  <a:srgbClr val="231F20"/>
                </a:solidFill>
                <a:latin typeface="Lucida Sans"/>
                <a:cs typeface="Lucida Sans"/>
              </a:rPr>
              <a:t>(i)</a:t>
            </a:r>
            <a:r>
              <a:rPr sz="1200" spc="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30" dirty="0">
                <a:solidFill>
                  <a:srgbClr val="231F20"/>
                </a:solidFill>
                <a:latin typeface="Lucida Sans"/>
                <a:cs typeface="Lucida Sans"/>
              </a:rPr>
              <a:t>and</a:t>
            </a:r>
            <a:r>
              <a:rPr sz="1200" spc="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actual</a:t>
            </a:r>
            <a:r>
              <a:rPr sz="1200" spc="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30" dirty="0">
                <a:solidFill>
                  <a:srgbClr val="231F20"/>
                </a:solidFill>
                <a:latin typeface="Lucida Sans"/>
                <a:cs typeface="Lucida Sans"/>
              </a:rPr>
              <a:t>image</a:t>
            </a:r>
            <a:r>
              <a:rPr sz="1200" spc="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35" dirty="0">
                <a:solidFill>
                  <a:srgbClr val="231F20"/>
                </a:solidFill>
                <a:latin typeface="Lucida Sans"/>
                <a:cs typeface="Lucida Sans"/>
              </a:rPr>
              <a:t>(ii)</a:t>
            </a:r>
            <a:r>
              <a:rPr sz="1200" spc="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of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200" spc="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switch</a:t>
            </a:r>
            <a:r>
              <a:rPr sz="1200" spc="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are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shown.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30" dirty="0">
                <a:solidFill>
                  <a:srgbClr val="231F20"/>
                </a:solidFill>
                <a:latin typeface="Lucida Sans"/>
                <a:cs typeface="Lucida Sans"/>
              </a:rPr>
              <a:t>Initially,</a:t>
            </a:r>
            <a:r>
              <a:rPr sz="1200" spc="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200" spc="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30" dirty="0">
                <a:solidFill>
                  <a:srgbClr val="231F20"/>
                </a:solidFill>
                <a:latin typeface="Lucida Sans"/>
                <a:cs typeface="Lucida Sans"/>
              </a:rPr>
              <a:t>input</a:t>
            </a:r>
            <a:r>
              <a:rPr sz="1200" spc="3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channel</a:t>
            </a:r>
            <a:r>
              <a:rPr sz="1200" spc="3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45" dirty="0">
                <a:solidFill>
                  <a:srgbClr val="231F20"/>
                </a:solidFill>
                <a:latin typeface="Lucida Sans"/>
                <a:cs typeface="Lucida Sans"/>
              </a:rPr>
              <a:t>is</a:t>
            </a:r>
            <a:r>
              <a:rPr sz="1200" spc="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35" dirty="0">
                <a:solidFill>
                  <a:srgbClr val="231F20"/>
                </a:solidFill>
                <a:latin typeface="Lucida Sans"/>
                <a:cs typeface="Lucida Sans"/>
              </a:rPr>
              <a:t>in</a:t>
            </a:r>
            <a:r>
              <a:rPr sz="1200" spc="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contact</a:t>
            </a:r>
            <a:r>
              <a:rPr sz="1200" spc="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with</a:t>
            </a:r>
            <a:r>
              <a:rPr sz="1200" spc="3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output</a:t>
            </a:r>
            <a:r>
              <a:rPr sz="1200" spc="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channel</a:t>
            </a:r>
            <a:r>
              <a:rPr sz="1200" spc="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20" dirty="0">
                <a:solidFill>
                  <a:srgbClr val="231F20"/>
                </a:solidFill>
                <a:latin typeface="Lucida Sans"/>
                <a:cs typeface="Lucida Sans"/>
              </a:rPr>
              <a:t>1</a:t>
            </a:r>
            <a:r>
              <a:rPr sz="1200" spc="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while</a:t>
            </a:r>
            <a:r>
              <a:rPr sz="1200" spc="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output</a:t>
            </a:r>
            <a:r>
              <a:rPr sz="1200" spc="3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channel</a:t>
            </a:r>
            <a:r>
              <a:rPr sz="1200" spc="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60" dirty="0">
                <a:solidFill>
                  <a:srgbClr val="231F20"/>
                </a:solidFill>
                <a:latin typeface="Lucida Sans"/>
                <a:cs typeface="Lucida Sans"/>
              </a:rPr>
              <a:t>2</a:t>
            </a:r>
            <a:r>
              <a:rPr sz="1200" spc="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45" dirty="0">
                <a:solidFill>
                  <a:srgbClr val="231F20"/>
                </a:solidFill>
                <a:latin typeface="Lucida Sans"/>
                <a:cs typeface="Lucida Sans"/>
              </a:rPr>
              <a:t>is</a:t>
            </a:r>
            <a:r>
              <a:rPr sz="1200" spc="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vertically</a:t>
            </a:r>
            <a:r>
              <a:rPr sz="1200" spc="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separated</a:t>
            </a:r>
            <a:r>
              <a:rPr sz="1200" spc="3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from</a:t>
            </a:r>
            <a:r>
              <a:rPr sz="1200" spc="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30" dirty="0">
                <a:solidFill>
                  <a:srgbClr val="231F20"/>
                </a:solidFill>
                <a:latin typeface="Lucida Sans"/>
                <a:cs typeface="Lucida Sans"/>
              </a:rPr>
              <a:t>them.</a:t>
            </a:r>
            <a:r>
              <a:rPr sz="1200" spc="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40" dirty="0">
                <a:solidFill>
                  <a:srgbClr val="231F20"/>
                </a:solidFill>
                <a:latin typeface="Lucida Sans"/>
                <a:cs typeface="Lucida Sans"/>
              </a:rPr>
              <a:t>An</a:t>
            </a:r>
            <a:r>
              <a:rPr sz="1200" spc="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actuator</a:t>
            </a:r>
            <a:r>
              <a:rPr sz="1200" spc="3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with</a:t>
            </a:r>
            <a:r>
              <a:rPr sz="1200" spc="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a</a:t>
            </a:r>
            <a:r>
              <a:rPr sz="1200" spc="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30" dirty="0">
                <a:solidFill>
                  <a:srgbClr val="231F20"/>
                </a:solidFill>
                <a:latin typeface="Lucida Sans"/>
                <a:cs typeface="Lucida Sans"/>
              </a:rPr>
              <a:t>single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fold</a:t>
            </a:r>
            <a:r>
              <a:rPr sz="1200" spc="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45" dirty="0">
                <a:solidFill>
                  <a:srgbClr val="231F20"/>
                </a:solidFill>
                <a:latin typeface="Lucida Sans"/>
                <a:cs typeface="Lucida Sans"/>
              </a:rPr>
              <a:t>is</a:t>
            </a:r>
            <a:r>
              <a:rPr sz="1200" spc="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placed</a:t>
            </a:r>
            <a:r>
              <a:rPr sz="1200" spc="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such</a:t>
            </a:r>
            <a:r>
              <a:rPr sz="1200" spc="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that</a:t>
            </a:r>
            <a:r>
              <a:rPr sz="1200" spc="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40" dirty="0">
                <a:solidFill>
                  <a:srgbClr val="231F20"/>
                </a:solidFill>
                <a:latin typeface="Lucida Sans"/>
                <a:cs typeface="Lucida Sans"/>
              </a:rPr>
              <a:t>its</a:t>
            </a:r>
            <a:r>
              <a:rPr sz="1200" spc="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30" dirty="0">
                <a:solidFill>
                  <a:srgbClr val="231F20"/>
                </a:solidFill>
                <a:latin typeface="Lucida Sans"/>
                <a:cs typeface="Lucida Sans"/>
              </a:rPr>
              <a:t>tip</a:t>
            </a:r>
            <a:r>
              <a:rPr sz="1200" spc="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45" dirty="0">
                <a:solidFill>
                  <a:srgbClr val="231F20"/>
                </a:solidFill>
                <a:latin typeface="Lucida Sans"/>
                <a:cs typeface="Lucida Sans"/>
              </a:rPr>
              <a:t>is</a:t>
            </a:r>
            <a:r>
              <a:rPr sz="1200" spc="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positioned</a:t>
            </a:r>
            <a:r>
              <a:rPr sz="1200" spc="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vertically</a:t>
            </a:r>
            <a:r>
              <a:rPr sz="1200" spc="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below</a:t>
            </a:r>
            <a:r>
              <a:rPr sz="1200" spc="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200" spc="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30" dirty="0">
                <a:solidFill>
                  <a:srgbClr val="231F20"/>
                </a:solidFill>
                <a:latin typeface="Lucida Sans"/>
                <a:cs typeface="Lucida Sans"/>
              </a:rPr>
              <a:t>input</a:t>
            </a:r>
            <a:r>
              <a:rPr sz="1200" spc="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channel.</a:t>
            </a:r>
            <a:r>
              <a:rPr sz="1200" spc="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30" dirty="0">
                <a:solidFill>
                  <a:srgbClr val="231F20"/>
                </a:solidFill>
                <a:latin typeface="Lucida Sans"/>
                <a:cs typeface="Lucida Sans"/>
              </a:rPr>
              <a:t>(b</a:t>
            </a:r>
            <a:r>
              <a:rPr sz="1200" spc="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30" dirty="0">
                <a:solidFill>
                  <a:srgbClr val="231F20"/>
                </a:solidFill>
                <a:latin typeface="Lucida Sans"/>
                <a:cs typeface="Lucida Sans"/>
              </a:rPr>
              <a:t>and</a:t>
            </a:r>
            <a:r>
              <a:rPr sz="1200" spc="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5" dirty="0">
                <a:solidFill>
                  <a:srgbClr val="231F20"/>
                </a:solidFill>
                <a:latin typeface="Lucida Sans"/>
                <a:cs typeface="Lucida Sans"/>
              </a:rPr>
              <a:t>c)</a:t>
            </a:r>
            <a:r>
              <a:rPr sz="1200" spc="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30" dirty="0">
                <a:solidFill>
                  <a:srgbClr val="231F20"/>
                </a:solidFill>
                <a:latin typeface="Lucida Sans"/>
                <a:cs typeface="Lucida Sans"/>
              </a:rPr>
              <a:t>Figures</a:t>
            </a:r>
            <a:r>
              <a:rPr sz="1200" spc="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35" dirty="0">
                <a:solidFill>
                  <a:srgbClr val="231F20"/>
                </a:solidFill>
                <a:latin typeface="Lucida Sans"/>
                <a:cs typeface="Lucida Sans"/>
              </a:rPr>
              <a:t>in</a:t>
            </a:r>
            <a:r>
              <a:rPr sz="1200" spc="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panel</a:t>
            </a:r>
            <a:r>
              <a:rPr sz="1200" spc="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30" dirty="0">
                <a:solidFill>
                  <a:srgbClr val="231F20"/>
                </a:solidFill>
                <a:latin typeface="Lucida Sans"/>
                <a:cs typeface="Lucida Sans"/>
              </a:rPr>
              <a:t>(b)</a:t>
            </a:r>
            <a:r>
              <a:rPr sz="1200" spc="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30" dirty="0">
                <a:solidFill>
                  <a:srgbClr val="231F20"/>
                </a:solidFill>
                <a:latin typeface="Lucida Sans"/>
                <a:cs typeface="Lucida Sans"/>
              </a:rPr>
              <a:t>and</a:t>
            </a:r>
            <a:r>
              <a:rPr sz="1200" spc="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panel</a:t>
            </a:r>
            <a:r>
              <a:rPr sz="1200" spc="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(c)</a:t>
            </a:r>
            <a:r>
              <a:rPr sz="1200" spc="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show</a:t>
            </a:r>
            <a:r>
              <a:rPr sz="1200" spc="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200" spc="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device</a:t>
            </a:r>
            <a:r>
              <a:rPr sz="1200" spc="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35" dirty="0">
                <a:solidFill>
                  <a:srgbClr val="231F20"/>
                </a:solidFill>
                <a:latin typeface="Lucida Sans"/>
                <a:cs typeface="Lucida Sans"/>
              </a:rPr>
              <a:t>in</a:t>
            </a:r>
            <a:r>
              <a:rPr sz="1200" spc="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CAD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model</a:t>
            </a:r>
            <a:r>
              <a:rPr sz="1200" spc="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30" dirty="0">
                <a:solidFill>
                  <a:srgbClr val="231F20"/>
                </a:solidFill>
                <a:latin typeface="Lucida Sans"/>
                <a:cs typeface="Lucida Sans"/>
              </a:rPr>
              <a:t>and</a:t>
            </a:r>
            <a:r>
              <a:rPr sz="1200" spc="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actual</a:t>
            </a:r>
            <a:r>
              <a:rPr sz="1200" spc="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30" dirty="0">
                <a:solidFill>
                  <a:srgbClr val="231F20"/>
                </a:solidFill>
                <a:latin typeface="Lucida Sans"/>
                <a:cs typeface="Lucida Sans"/>
              </a:rPr>
              <a:t>experiment,</a:t>
            </a:r>
            <a:r>
              <a:rPr sz="1200" spc="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respectively.</a:t>
            </a:r>
            <a:r>
              <a:rPr sz="1200" spc="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15" dirty="0">
                <a:solidFill>
                  <a:srgbClr val="231F20"/>
                </a:solidFill>
                <a:latin typeface="Lucida Sans"/>
                <a:cs typeface="Lucida Sans"/>
              </a:rPr>
              <a:t>Blue-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colored</a:t>
            </a:r>
            <a:r>
              <a:rPr sz="1200" spc="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water</a:t>
            </a:r>
            <a:r>
              <a:rPr sz="1200" spc="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45" dirty="0">
                <a:solidFill>
                  <a:srgbClr val="231F20"/>
                </a:solidFill>
                <a:latin typeface="Lucida Sans"/>
                <a:cs typeface="Lucida Sans"/>
              </a:rPr>
              <a:t>is</a:t>
            </a:r>
            <a:r>
              <a:rPr sz="1200" spc="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dropped</a:t>
            </a:r>
            <a:r>
              <a:rPr sz="1200" spc="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on</a:t>
            </a:r>
            <a:r>
              <a:rPr sz="1200" spc="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200" spc="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port</a:t>
            </a:r>
            <a:r>
              <a:rPr sz="1200" spc="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of</a:t>
            </a:r>
            <a:r>
              <a:rPr sz="1200" spc="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200" spc="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30" dirty="0">
                <a:solidFill>
                  <a:srgbClr val="231F20"/>
                </a:solidFill>
                <a:latin typeface="Lucida Sans"/>
                <a:cs typeface="Lucida Sans"/>
              </a:rPr>
              <a:t>input</a:t>
            </a:r>
            <a:r>
              <a:rPr sz="1200" spc="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channel</a:t>
            </a:r>
            <a:r>
              <a:rPr sz="1200" spc="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that</a:t>
            </a:r>
            <a:r>
              <a:rPr sz="1200" spc="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eventually</a:t>
            </a:r>
            <a:r>
              <a:rPr sz="1200" spc="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saturates</a:t>
            </a:r>
            <a:r>
              <a:rPr sz="1200" spc="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30" dirty="0">
                <a:solidFill>
                  <a:srgbClr val="231F20"/>
                </a:solidFill>
                <a:latin typeface="Lucida Sans"/>
                <a:cs typeface="Lucida Sans"/>
              </a:rPr>
              <a:t>it</a:t>
            </a:r>
            <a:r>
              <a:rPr sz="1200" spc="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30" dirty="0">
                <a:solidFill>
                  <a:srgbClr val="231F20"/>
                </a:solidFill>
                <a:latin typeface="Lucida Sans"/>
                <a:cs typeface="Lucida Sans"/>
              </a:rPr>
              <a:t>and</a:t>
            </a:r>
            <a:r>
              <a:rPr sz="1200" spc="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flow</a:t>
            </a:r>
            <a:r>
              <a:rPr sz="1200" spc="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45" dirty="0">
                <a:solidFill>
                  <a:srgbClr val="231F20"/>
                </a:solidFill>
                <a:latin typeface="Lucida Sans"/>
                <a:cs typeface="Lucida Sans"/>
              </a:rPr>
              <a:t>is</a:t>
            </a:r>
            <a:r>
              <a:rPr sz="1200" spc="-4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permitted</a:t>
            </a:r>
            <a:r>
              <a:rPr sz="1200" spc="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to</a:t>
            </a:r>
            <a:r>
              <a:rPr sz="1200" spc="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output</a:t>
            </a:r>
            <a:r>
              <a:rPr sz="1200" spc="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channel</a:t>
            </a:r>
            <a:r>
              <a:rPr sz="1200" spc="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20" dirty="0">
                <a:solidFill>
                  <a:srgbClr val="231F20"/>
                </a:solidFill>
                <a:latin typeface="Lucida Sans"/>
                <a:cs typeface="Lucida Sans"/>
              </a:rPr>
              <a:t>1</a:t>
            </a:r>
            <a:r>
              <a:rPr sz="1200" spc="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(b-i</a:t>
            </a:r>
            <a:r>
              <a:rPr sz="1200" spc="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30" dirty="0">
                <a:solidFill>
                  <a:srgbClr val="231F20"/>
                </a:solidFill>
                <a:latin typeface="Lucida Sans"/>
                <a:cs typeface="Lucida Sans"/>
              </a:rPr>
              <a:t>and</a:t>
            </a:r>
            <a:r>
              <a:rPr sz="1200" spc="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c-i).</a:t>
            </a:r>
            <a:r>
              <a:rPr sz="1200" spc="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Red-colored</a:t>
            </a:r>
            <a:r>
              <a:rPr sz="1200" spc="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water</a:t>
            </a:r>
            <a:r>
              <a:rPr sz="1200" spc="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45" dirty="0">
                <a:solidFill>
                  <a:srgbClr val="231F20"/>
                </a:solidFill>
                <a:latin typeface="Lucida Sans"/>
                <a:cs typeface="Lucida Sans"/>
              </a:rPr>
              <a:t>is</a:t>
            </a:r>
            <a:r>
              <a:rPr sz="1200" spc="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then</a:t>
            </a:r>
            <a:r>
              <a:rPr sz="1200" spc="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dropped</a:t>
            </a:r>
            <a:r>
              <a:rPr sz="1200" spc="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on</a:t>
            </a:r>
            <a:r>
              <a:rPr sz="1200" spc="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200" spc="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crest</a:t>
            </a:r>
            <a:r>
              <a:rPr sz="1200" spc="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of</a:t>
            </a:r>
            <a:r>
              <a:rPr sz="1200" spc="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200" spc="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actuator's</a:t>
            </a:r>
            <a:r>
              <a:rPr sz="1200" spc="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fold</a:t>
            </a:r>
            <a:r>
              <a:rPr sz="1200" spc="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that</a:t>
            </a:r>
            <a:r>
              <a:rPr sz="1200" spc="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35" dirty="0">
                <a:solidFill>
                  <a:srgbClr val="231F20"/>
                </a:solidFill>
                <a:latin typeface="Lucida Sans"/>
                <a:cs typeface="Lucida Sans"/>
              </a:rPr>
              <a:t>raises</a:t>
            </a:r>
            <a:r>
              <a:rPr sz="1200" spc="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200" spc="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actuator</a:t>
            </a:r>
            <a:r>
              <a:rPr sz="1200" spc="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30" dirty="0">
                <a:solidFill>
                  <a:srgbClr val="231F20"/>
                </a:solidFill>
                <a:latin typeface="Lucida Sans"/>
                <a:cs typeface="Lucida Sans"/>
              </a:rPr>
              <a:t>tip</a:t>
            </a:r>
            <a:r>
              <a:rPr sz="1200" spc="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30" dirty="0">
                <a:solidFill>
                  <a:srgbClr val="231F20"/>
                </a:solidFill>
                <a:latin typeface="Lucida Sans"/>
                <a:cs typeface="Lucida Sans"/>
              </a:rPr>
              <a:t>and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35" dirty="0">
                <a:solidFill>
                  <a:srgbClr val="231F20"/>
                </a:solidFill>
                <a:latin typeface="Lucida Sans"/>
                <a:cs typeface="Lucida Sans"/>
              </a:rPr>
              <a:t>lifts</a:t>
            </a:r>
            <a:r>
              <a:rPr sz="1200" spc="-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200" spc="-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30" dirty="0">
                <a:solidFill>
                  <a:srgbClr val="231F20"/>
                </a:solidFill>
                <a:latin typeface="Lucida Sans"/>
                <a:cs typeface="Lucida Sans"/>
              </a:rPr>
              <a:t>input</a:t>
            </a:r>
            <a:r>
              <a:rPr sz="1200" spc="-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channel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to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physically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separate</a:t>
            </a:r>
            <a:r>
              <a:rPr sz="1200" spc="-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from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output</a:t>
            </a:r>
            <a:r>
              <a:rPr sz="1200" spc="-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channel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20" dirty="0">
                <a:solidFill>
                  <a:srgbClr val="231F20"/>
                </a:solidFill>
                <a:latin typeface="Lucida Sans"/>
                <a:cs typeface="Lucida Sans"/>
              </a:rPr>
              <a:t>1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30" dirty="0">
                <a:solidFill>
                  <a:srgbClr val="231F20"/>
                </a:solidFill>
                <a:latin typeface="Lucida Sans"/>
                <a:cs typeface="Lucida Sans"/>
              </a:rPr>
              <a:t>and</a:t>
            </a:r>
            <a:r>
              <a:rPr sz="1200" spc="-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touch</a:t>
            </a:r>
            <a:r>
              <a:rPr sz="1200" spc="-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output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channel</a:t>
            </a:r>
            <a:r>
              <a:rPr sz="1200" spc="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60" dirty="0">
                <a:solidFill>
                  <a:srgbClr val="231F20"/>
                </a:solidFill>
                <a:latin typeface="Lucida Sans"/>
                <a:cs typeface="Lucida Sans"/>
              </a:rPr>
              <a:t>2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 (b-</a:t>
            </a:r>
            <a:r>
              <a:rPr sz="1200" spc="-5" dirty="0">
                <a:solidFill>
                  <a:srgbClr val="231F20"/>
                </a:solidFill>
                <a:latin typeface="Lucida Sans"/>
                <a:cs typeface="Lucida Sans"/>
              </a:rPr>
              <a:t>ii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30" dirty="0">
                <a:solidFill>
                  <a:srgbClr val="231F20"/>
                </a:solidFill>
                <a:latin typeface="Lucida Sans"/>
                <a:cs typeface="Lucida Sans"/>
              </a:rPr>
              <a:t>and</a:t>
            </a:r>
            <a:r>
              <a:rPr sz="1200" spc="-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c-</a:t>
            </a:r>
            <a:r>
              <a:rPr sz="1200" spc="-5" dirty="0">
                <a:solidFill>
                  <a:srgbClr val="231F20"/>
                </a:solidFill>
                <a:latin typeface="Lucida Sans"/>
                <a:cs typeface="Lucida Sans"/>
              </a:rPr>
              <a:t>ii). 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Fluid</a:t>
            </a:r>
            <a:r>
              <a:rPr sz="1200" spc="-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flow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45" dirty="0">
                <a:solidFill>
                  <a:srgbClr val="231F20"/>
                </a:solidFill>
                <a:latin typeface="Lucida Sans"/>
                <a:cs typeface="Lucida Sans"/>
              </a:rPr>
              <a:t>is</a:t>
            </a:r>
            <a:r>
              <a:rPr sz="1200" spc="-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now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30" dirty="0">
                <a:solidFill>
                  <a:srgbClr val="231F20"/>
                </a:solidFill>
                <a:latin typeface="Lucida Sans"/>
                <a:cs typeface="Lucida Sans"/>
              </a:rPr>
              <a:t>established</a:t>
            </a:r>
            <a:r>
              <a:rPr sz="1200" spc="-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35" dirty="0">
                <a:solidFill>
                  <a:srgbClr val="231F20"/>
                </a:solidFill>
                <a:latin typeface="Lucida Sans"/>
                <a:cs typeface="Lucida Sans"/>
              </a:rPr>
              <a:t>in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10" dirty="0">
                <a:solidFill>
                  <a:srgbClr val="231F20"/>
                </a:solidFill>
                <a:latin typeface="Lucida Sans"/>
                <a:cs typeface="Lucida Sans"/>
              </a:rPr>
              <a:t>out-</a:t>
            </a:r>
            <a:r>
              <a:rPr sz="1200" spc="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put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channel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60" dirty="0">
                <a:solidFill>
                  <a:srgbClr val="231F20"/>
                </a:solidFill>
                <a:latin typeface="Lucida Sans"/>
                <a:cs typeface="Lucida Sans"/>
              </a:rPr>
              <a:t>2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(b-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iii </a:t>
            </a:r>
            <a:r>
              <a:rPr sz="1200" spc="-30" dirty="0">
                <a:solidFill>
                  <a:srgbClr val="231F20"/>
                </a:solidFill>
                <a:latin typeface="Lucida Sans"/>
                <a:cs typeface="Lucida Sans"/>
              </a:rPr>
              <a:t>and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c-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iii).</a:t>
            </a:r>
            <a:r>
              <a:rPr sz="1200" spc="-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30" dirty="0">
                <a:solidFill>
                  <a:srgbClr val="231F20"/>
                </a:solidFill>
                <a:latin typeface="Lucida Sans"/>
                <a:cs typeface="Lucida Sans"/>
              </a:rPr>
              <a:t>(d)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5" dirty="0">
                <a:solidFill>
                  <a:srgbClr val="231F20"/>
                </a:solidFill>
                <a:latin typeface="Lucida Sans"/>
                <a:cs typeface="Lucida Sans"/>
              </a:rPr>
              <a:t>Flow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rate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of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30" dirty="0">
                <a:solidFill>
                  <a:srgbClr val="231F20"/>
                </a:solidFill>
                <a:latin typeface="Lucida Sans"/>
                <a:cs typeface="Lucida Sans"/>
              </a:rPr>
              <a:t>fluid</a:t>
            </a:r>
            <a:r>
              <a:rPr sz="1200" spc="-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front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45" dirty="0">
                <a:solidFill>
                  <a:srgbClr val="231F20"/>
                </a:solidFill>
                <a:latin typeface="Lucida Sans"/>
                <a:cs typeface="Lucida Sans"/>
              </a:rPr>
              <a:t>is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plotted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35" dirty="0">
                <a:solidFill>
                  <a:srgbClr val="231F20"/>
                </a:solidFill>
                <a:latin typeface="Lucida Sans"/>
                <a:cs typeface="Lucida Sans"/>
              </a:rPr>
              <a:t>in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30" dirty="0">
                <a:solidFill>
                  <a:srgbClr val="231F20"/>
                </a:solidFill>
                <a:latin typeface="Lucida Sans"/>
                <a:cs typeface="Lucida Sans"/>
              </a:rPr>
              <a:t>input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30" dirty="0">
                <a:solidFill>
                  <a:srgbClr val="231F20"/>
                </a:solidFill>
                <a:latin typeface="Lucida Sans"/>
                <a:cs typeface="Lucida Sans"/>
              </a:rPr>
              <a:t>and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output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channel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20" dirty="0">
                <a:solidFill>
                  <a:srgbClr val="231F20"/>
                </a:solidFill>
                <a:latin typeface="Lucida Sans"/>
                <a:cs typeface="Lucida Sans"/>
              </a:rPr>
              <a:t>1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before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actuation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30" dirty="0">
                <a:solidFill>
                  <a:srgbClr val="231F20"/>
                </a:solidFill>
                <a:latin typeface="Lucida Sans"/>
                <a:cs typeface="Lucida Sans"/>
              </a:rPr>
              <a:t>and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35" dirty="0">
                <a:solidFill>
                  <a:srgbClr val="231F20"/>
                </a:solidFill>
                <a:latin typeface="Lucida Sans"/>
                <a:cs typeface="Lucida Sans"/>
              </a:rPr>
              <a:t>in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output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channel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60" dirty="0">
                <a:solidFill>
                  <a:srgbClr val="231F20"/>
                </a:solidFill>
                <a:latin typeface="Lucida Sans"/>
                <a:cs typeface="Lucida Sans"/>
              </a:rPr>
              <a:t>2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after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 crest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actuation.</a:t>
            </a:r>
            <a:endParaRPr sz="1200" dirty="0">
              <a:latin typeface="Lucida Sans"/>
              <a:cs typeface="Lucida San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EE26FC3-E451-EBC9-CB52-CF4D240C4900}"/>
              </a:ext>
            </a:extLst>
          </p:cNvPr>
          <p:cNvSpPr txBox="1"/>
          <p:nvPr/>
        </p:nvSpPr>
        <p:spPr>
          <a:xfrm>
            <a:off x="0" y="6280919"/>
            <a:ext cx="12192000" cy="5770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dirty="0"/>
              <a:t>Kong, T., Flanigan, S., Weinstein, M., </a:t>
            </a:r>
            <a:r>
              <a:rPr lang="en-US" sz="1050" dirty="0" err="1"/>
              <a:t>Kalwa</a:t>
            </a:r>
            <a:r>
              <a:rPr lang="en-US" sz="1050" dirty="0"/>
              <a:t>, U., </a:t>
            </a:r>
            <a:r>
              <a:rPr lang="en-US" sz="1050" dirty="0" err="1"/>
              <a:t>Legner</a:t>
            </a:r>
            <a:r>
              <a:rPr lang="en-US" sz="1050" dirty="0"/>
              <a:t>, C., &amp; Pandey, S. (2017). A fast, reconfigurable flow switch for paper microfluidics based on selective wetting of folded paper actuator strips. </a:t>
            </a:r>
            <a:r>
              <a:rPr lang="en-US" sz="1050" i="1" dirty="0"/>
              <a:t>Lab on a Chip</a:t>
            </a:r>
            <a:r>
              <a:rPr lang="en-US" sz="1050" dirty="0"/>
              <a:t>, </a:t>
            </a:r>
            <a:r>
              <a:rPr lang="en-US" sz="1050" i="1" dirty="0"/>
              <a:t>17</a:t>
            </a:r>
            <a:r>
              <a:rPr lang="en-US" sz="1050" dirty="0"/>
              <a:t>(21), 3621–3633. </a:t>
            </a:r>
            <a:r>
              <a:rPr lang="en-US" sz="1050" dirty="0">
                <a:hlinkClick r:id="rId3"/>
              </a:rPr>
              <a:t>https://doi.org/10.1039/C7LC00620A</a:t>
            </a:r>
            <a:endParaRPr lang="en-US" sz="1050" dirty="0"/>
          </a:p>
          <a:p>
            <a:r>
              <a:rPr lang="en-US" sz="1050" dirty="0">
                <a:hlinkClick r:id="rId4"/>
              </a:rPr>
              <a:t>https://pubs.rsc.org/en/content/articlelanding/2017/LC/C7LC00620A</a:t>
            </a:r>
            <a:r>
              <a:rPr lang="en-US" sz="105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007979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ject 7">
            <a:extLst>
              <a:ext uri="{FF2B5EF4-FFF2-40B4-BE49-F238E27FC236}">
                <a16:creationId xmlns:a16="http://schemas.microsoft.com/office/drawing/2014/main" id="{FABFDDB1-35FE-3391-82C2-0A34D394D60A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220815" y="84040"/>
            <a:ext cx="5750369" cy="4104004"/>
          </a:xfrm>
          <a:prstGeom prst="rect">
            <a:avLst/>
          </a:prstGeom>
        </p:spPr>
      </p:pic>
      <p:sp>
        <p:nvSpPr>
          <p:cNvPr id="5" name="object 8">
            <a:extLst>
              <a:ext uri="{FF2B5EF4-FFF2-40B4-BE49-F238E27FC236}">
                <a16:creationId xmlns:a16="http://schemas.microsoft.com/office/drawing/2014/main" id="{4C420C99-D04D-ACBA-0D30-CED1B8E38A00}"/>
              </a:ext>
            </a:extLst>
          </p:cNvPr>
          <p:cNvSpPr txBox="1"/>
          <p:nvPr/>
        </p:nvSpPr>
        <p:spPr>
          <a:xfrm>
            <a:off x="590040" y="4219593"/>
            <a:ext cx="11010834" cy="184005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just">
              <a:lnSpc>
                <a:spcPct val="111100"/>
              </a:lnSpc>
              <a:spcBef>
                <a:spcPts val="95"/>
              </a:spcBef>
            </a:pPr>
            <a:r>
              <a:rPr sz="1200" spc="-30" dirty="0">
                <a:solidFill>
                  <a:srgbClr val="231F20"/>
                </a:solidFill>
                <a:latin typeface="Lucida Sans"/>
                <a:cs typeface="Lucida Sans"/>
              </a:rPr>
              <a:t>Fig.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35" dirty="0">
                <a:solidFill>
                  <a:srgbClr val="231F20"/>
                </a:solidFill>
                <a:latin typeface="Lucida Sans"/>
                <a:cs typeface="Lucida Sans"/>
              </a:rPr>
              <a:t>6</a:t>
            </a:r>
            <a:r>
              <a:rPr sz="1200" spc="45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Single-</a:t>
            </a:r>
            <a:r>
              <a:rPr sz="1200" spc="-5" dirty="0">
                <a:solidFill>
                  <a:srgbClr val="231F20"/>
                </a:solidFill>
                <a:latin typeface="Lucida Sans"/>
                <a:cs typeface="Lucida Sans"/>
              </a:rPr>
              <a:t>pole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5" dirty="0">
                <a:solidFill>
                  <a:srgbClr val="231F20"/>
                </a:solidFill>
                <a:latin typeface="Lucida Sans"/>
                <a:cs typeface="Lucida Sans"/>
              </a:rPr>
              <a:t>double-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throw</a:t>
            </a:r>
            <a:r>
              <a:rPr sz="1200" spc="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(SPDT),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single-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break</a:t>
            </a:r>
            <a:r>
              <a:rPr sz="1200" spc="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switch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with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crest</a:t>
            </a:r>
            <a:r>
              <a:rPr sz="1200" spc="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30" dirty="0">
                <a:solidFill>
                  <a:srgbClr val="231F20"/>
                </a:solidFill>
                <a:latin typeface="Lucida Sans"/>
                <a:cs typeface="Lucida Sans"/>
              </a:rPr>
              <a:t>and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trough</a:t>
            </a:r>
            <a:r>
              <a:rPr sz="1200" spc="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actuation.</a:t>
            </a:r>
            <a:r>
              <a:rPr sz="1200" spc="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30" dirty="0">
                <a:solidFill>
                  <a:srgbClr val="231F20"/>
                </a:solidFill>
                <a:latin typeface="Lucida Sans"/>
                <a:cs typeface="Lucida Sans"/>
              </a:rPr>
              <a:t>(a)</a:t>
            </a:r>
            <a:r>
              <a:rPr sz="1200" spc="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CAD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model</a:t>
            </a:r>
            <a:r>
              <a:rPr sz="1200" spc="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35" dirty="0">
                <a:solidFill>
                  <a:srgbClr val="231F20"/>
                </a:solidFill>
                <a:latin typeface="Lucida Sans"/>
                <a:cs typeface="Lucida Sans"/>
              </a:rPr>
              <a:t>(i)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30" dirty="0">
                <a:solidFill>
                  <a:srgbClr val="231F20"/>
                </a:solidFill>
                <a:latin typeface="Lucida Sans"/>
                <a:cs typeface="Lucida Sans"/>
              </a:rPr>
              <a:t>and</a:t>
            </a:r>
            <a:r>
              <a:rPr sz="1200" spc="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actual</a:t>
            </a:r>
            <a:r>
              <a:rPr sz="1200" spc="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30" dirty="0">
                <a:solidFill>
                  <a:srgbClr val="231F20"/>
                </a:solidFill>
                <a:latin typeface="Lucida Sans"/>
                <a:cs typeface="Lucida Sans"/>
              </a:rPr>
              <a:t>image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35" dirty="0">
                <a:solidFill>
                  <a:srgbClr val="231F20"/>
                </a:solidFill>
                <a:latin typeface="Lucida Sans"/>
                <a:cs typeface="Lucida Sans"/>
              </a:rPr>
              <a:t>(ii)</a:t>
            </a:r>
            <a:r>
              <a:rPr sz="1200" spc="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of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switch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are</a:t>
            </a:r>
            <a:r>
              <a:rPr sz="1200" spc="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shown.</a:t>
            </a:r>
            <a:r>
              <a:rPr sz="1200" spc="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30" dirty="0">
                <a:solidFill>
                  <a:srgbClr val="231F20"/>
                </a:solidFill>
                <a:latin typeface="Lucida Sans"/>
                <a:cs typeface="Lucida Sans"/>
              </a:rPr>
              <a:t>Initially,</a:t>
            </a:r>
            <a:r>
              <a:rPr sz="1200" spc="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200" spc="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30" dirty="0">
                <a:solidFill>
                  <a:srgbClr val="231F20"/>
                </a:solidFill>
                <a:latin typeface="Lucida Sans"/>
                <a:cs typeface="Lucida Sans"/>
              </a:rPr>
              <a:t>input</a:t>
            </a:r>
            <a:r>
              <a:rPr sz="1200" spc="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channel</a:t>
            </a:r>
            <a:r>
              <a:rPr sz="1200" spc="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45" dirty="0">
                <a:solidFill>
                  <a:srgbClr val="231F20"/>
                </a:solidFill>
                <a:latin typeface="Lucida Sans"/>
                <a:cs typeface="Lucida Sans"/>
              </a:rPr>
              <a:t>is</a:t>
            </a:r>
            <a:r>
              <a:rPr sz="1200" spc="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placed</a:t>
            </a:r>
            <a:r>
              <a:rPr sz="1200" spc="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35" dirty="0">
                <a:solidFill>
                  <a:srgbClr val="231F20"/>
                </a:solidFill>
                <a:latin typeface="Lucida Sans"/>
                <a:cs typeface="Lucida Sans"/>
              </a:rPr>
              <a:t>in</a:t>
            </a:r>
            <a:r>
              <a:rPr sz="1200" spc="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between</a:t>
            </a:r>
            <a:r>
              <a:rPr sz="1200" spc="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200" spc="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two</a:t>
            </a:r>
            <a:r>
              <a:rPr sz="1200" spc="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output</a:t>
            </a:r>
            <a:r>
              <a:rPr sz="1200" spc="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channels</a:t>
            </a:r>
            <a:r>
              <a:rPr sz="1200" spc="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30" dirty="0">
                <a:solidFill>
                  <a:srgbClr val="231F20"/>
                </a:solidFill>
                <a:latin typeface="Lucida Sans"/>
                <a:cs typeface="Lucida Sans"/>
              </a:rPr>
              <a:t>and</a:t>
            </a:r>
            <a:r>
              <a:rPr sz="1200" spc="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vertically</a:t>
            </a:r>
            <a:r>
              <a:rPr sz="1200" spc="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separated</a:t>
            </a:r>
            <a:r>
              <a:rPr sz="1200" spc="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from</a:t>
            </a:r>
            <a:r>
              <a:rPr sz="1200" spc="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30" dirty="0">
                <a:solidFill>
                  <a:srgbClr val="231F20"/>
                </a:solidFill>
                <a:latin typeface="Lucida Sans"/>
                <a:cs typeface="Lucida Sans"/>
              </a:rPr>
              <a:t>them.</a:t>
            </a:r>
            <a:r>
              <a:rPr sz="1200" spc="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40" dirty="0">
                <a:solidFill>
                  <a:srgbClr val="231F20"/>
                </a:solidFill>
                <a:latin typeface="Lucida Sans"/>
                <a:cs typeface="Lucida Sans"/>
              </a:rPr>
              <a:t>An</a:t>
            </a:r>
            <a:r>
              <a:rPr sz="1200" spc="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actuator</a:t>
            </a:r>
            <a:r>
              <a:rPr sz="1200" spc="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with</a:t>
            </a:r>
            <a:r>
              <a:rPr sz="1200" spc="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a</a:t>
            </a:r>
            <a:r>
              <a:rPr sz="1200" spc="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30" dirty="0">
                <a:solidFill>
                  <a:srgbClr val="231F20"/>
                </a:solidFill>
                <a:latin typeface="Lucida Sans"/>
                <a:cs typeface="Lucida Sans"/>
              </a:rPr>
              <a:t>single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fold</a:t>
            </a:r>
            <a:r>
              <a:rPr sz="1200" spc="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45" dirty="0">
                <a:solidFill>
                  <a:srgbClr val="231F20"/>
                </a:solidFill>
                <a:latin typeface="Lucida Sans"/>
                <a:cs typeface="Lucida Sans"/>
              </a:rPr>
              <a:t>is</a:t>
            </a:r>
            <a:r>
              <a:rPr sz="1200" spc="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placed</a:t>
            </a:r>
            <a:r>
              <a:rPr sz="1200" spc="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such</a:t>
            </a:r>
            <a:r>
              <a:rPr sz="1200" spc="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that</a:t>
            </a:r>
            <a:r>
              <a:rPr sz="1200" spc="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40" dirty="0">
                <a:solidFill>
                  <a:srgbClr val="231F20"/>
                </a:solidFill>
                <a:latin typeface="Lucida Sans"/>
                <a:cs typeface="Lucida Sans"/>
              </a:rPr>
              <a:t>its</a:t>
            </a:r>
            <a:r>
              <a:rPr sz="1200" spc="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30" dirty="0">
                <a:solidFill>
                  <a:srgbClr val="231F20"/>
                </a:solidFill>
                <a:latin typeface="Lucida Sans"/>
                <a:cs typeface="Lucida Sans"/>
              </a:rPr>
              <a:t>tip</a:t>
            </a:r>
            <a:r>
              <a:rPr sz="1200" spc="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45" dirty="0">
                <a:solidFill>
                  <a:srgbClr val="231F20"/>
                </a:solidFill>
                <a:latin typeface="Lucida Sans"/>
                <a:cs typeface="Lucida Sans"/>
              </a:rPr>
              <a:t>is</a:t>
            </a:r>
            <a:r>
              <a:rPr sz="1200" spc="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positioned</a:t>
            </a:r>
            <a:r>
              <a:rPr sz="1200" spc="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vertically</a:t>
            </a:r>
            <a:r>
              <a:rPr sz="1200" spc="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below</a:t>
            </a:r>
            <a:r>
              <a:rPr sz="1200" spc="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200" spc="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30" dirty="0">
                <a:solidFill>
                  <a:srgbClr val="231F20"/>
                </a:solidFill>
                <a:latin typeface="Lucida Sans"/>
                <a:cs typeface="Lucida Sans"/>
              </a:rPr>
              <a:t>input</a:t>
            </a:r>
            <a:r>
              <a:rPr sz="1200" spc="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channel.</a:t>
            </a:r>
            <a:r>
              <a:rPr sz="1200" spc="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30" dirty="0">
                <a:solidFill>
                  <a:srgbClr val="231F20"/>
                </a:solidFill>
                <a:latin typeface="Lucida Sans"/>
                <a:cs typeface="Lucida Sans"/>
              </a:rPr>
              <a:t>(b</a:t>
            </a:r>
            <a:r>
              <a:rPr sz="1200" spc="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30" dirty="0">
                <a:solidFill>
                  <a:srgbClr val="231F20"/>
                </a:solidFill>
                <a:latin typeface="Lucida Sans"/>
                <a:cs typeface="Lucida Sans"/>
              </a:rPr>
              <a:t>and</a:t>
            </a:r>
            <a:r>
              <a:rPr sz="1200" spc="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5" dirty="0">
                <a:solidFill>
                  <a:srgbClr val="231F20"/>
                </a:solidFill>
                <a:latin typeface="Lucida Sans"/>
                <a:cs typeface="Lucida Sans"/>
              </a:rPr>
              <a:t>c)</a:t>
            </a:r>
            <a:r>
              <a:rPr sz="1200" spc="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30" dirty="0">
                <a:solidFill>
                  <a:srgbClr val="231F20"/>
                </a:solidFill>
                <a:latin typeface="Lucida Sans"/>
                <a:cs typeface="Lucida Sans"/>
              </a:rPr>
              <a:t>Figures</a:t>
            </a:r>
            <a:r>
              <a:rPr sz="1200" spc="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35" dirty="0">
                <a:solidFill>
                  <a:srgbClr val="231F20"/>
                </a:solidFill>
                <a:latin typeface="Lucida Sans"/>
                <a:cs typeface="Lucida Sans"/>
              </a:rPr>
              <a:t>in</a:t>
            </a:r>
            <a:r>
              <a:rPr sz="1200" spc="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panel</a:t>
            </a:r>
            <a:r>
              <a:rPr sz="1200" spc="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30" dirty="0">
                <a:solidFill>
                  <a:srgbClr val="231F20"/>
                </a:solidFill>
                <a:latin typeface="Lucida Sans"/>
                <a:cs typeface="Lucida Sans"/>
              </a:rPr>
              <a:t>(b)</a:t>
            </a:r>
            <a:r>
              <a:rPr sz="1200" spc="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30" dirty="0">
                <a:solidFill>
                  <a:srgbClr val="231F20"/>
                </a:solidFill>
                <a:latin typeface="Lucida Sans"/>
                <a:cs typeface="Lucida Sans"/>
              </a:rPr>
              <a:t>and</a:t>
            </a:r>
            <a:r>
              <a:rPr sz="1200" spc="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panel</a:t>
            </a:r>
            <a:r>
              <a:rPr sz="1200" spc="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(c)</a:t>
            </a:r>
            <a:r>
              <a:rPr sz="1200" spc="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show</a:t>
            </a:r>
            <a:r>
              <a:rPr sz="1200" spc="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200" spc="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device</a:t>
            </a:r>
            <a:r>
              <a:rPr sz="1200" spc="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35" dirty="0">
                <a:solidFill>
                  <a:srgbClr val="231F20"/>
                </a:solidFill>
                <a:latin typeface="Lucida Sans"/>
                <a:cs typeface="Lucida Sans"/>
              </a:rPr>
              <a:t>in</a:t>
            </a:r>
            <a:r>
              <a:rPr sz="1200" spc="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CAD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model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30" dirty="0">
                <a:solidFill>
                  <a:srgbClr val="231F20"/>
                </a:solidFill>
                <a:latin typeface="Lucida Sans"/>
                <a:cs typeface="Lucida Sans"/>
              </a:rPr>
              <a:t>and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actual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30" dirty="0">
                <a:solidFill>
                  <a:srgbClr val="231F20"/>
                </a:solidFill>
                <a:latin typeface="Lucida Sans"/>
                <a:cs typeface="Lucida Sans"/>
              </a:rPr>
              <a:t>experiment,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respectively.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Blue-colored</a:t>
            </a:r>
            <a:r>
              <a:rPr sz="1200" spc="-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water </a:t>
            </a:r>
            <a:r>
              <a:rPr sz="1200" spc="-45" dirty="0">
                <a:solidFill>
                  <a:srgbClr val="231F20"/>
                </a:solidFill>
                <a:latin typeface="Lucida Sans"/>
                <a:cs typeface="Lucida Sans"/>
              </a:rPr>
              <a:t>is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dropped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on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port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 of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30" dirty="0">
                <a:solidFill>
                  <a:srgbClr val="231F20"/>
                </a:solidFill>
                <a:latin typeface="Lucida Sans"/>
                <a:cs typeface="Lucida Sans"/>
              </a:rPr>
              <a:t>input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channel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that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eventually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30" dirty="0">
                <a:solidFill>
                  <a:srgbClr val="231F20"/>
                </a:solidFill>
                <a:latin typeface="Lucida Sans"/>
                <a:cs typeface="Lucida Sans"/>
              </a:rPr>
              <a:t>saturates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30" dirty="0">
                <a:solidFill>
                  <a:srgbClr val="231F20"/>
                </a:solidFill>
                <a:latin typeface="Lucida Sans"/>
                <a:cs typeface="Lucida Sans"/>
              </a:rPr>
              <a:t>it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(b-i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30" dirty="0">
                <a:solidFill>
                  <a:srgbClr val="231F20"/>
                </a:solidFill>
                <a:latin typeface="Lucida Sans"/>
                <a:cs typeface="Lucida Sans"/>
              </a:rPr>
              <a:t>and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c-i). No</a:t>
            </a:r>
            <a:r>
              <a:rPr sz="1200" spc="8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30" dirty="0">
                <a:solidFill>
                  <a:srgbClr val="231F20"/>
                </a:solidFill>
                <a:latin typeface="Lucida Sans"/>
                <a:cs typeface="Lucida Sans"/>
              </a:rPr>
              <a:t>fluid</a:t>
            </a:r>
            <a:r>
              <a:rPr sz="1200" spc="9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flow</a:t>
            </a:r>
            <a:r>
              <a:rPr sz="1200" spc="8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45" dirty="0">
                <a:solidFill>
                  <a:srgbClr val="231F20"/>
                </a:solidFill>
                <a:latin typeface="Lucida Sans"/>
                <a:cs typeface="Lucida Sans"/>
              </a:rPr>
              <a:t>is</a:t>
            </a:r>
            <a:r>
              <a:rPr sz="1200" spc="8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permitted</a:t>
            </a:r>
            <a:r>
              <a:rPr sz="1200" spc="9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35" dirty="0">
                <a:solidFill>
                  <a:srgbClr val="231F20"/>
                </a:solidFill>
                <a:latin typeface="Lucida Sans"/>
                <a:cs typeface="Lucida Sans"/>
              </a:rPr>
              <a:t>in</a:t>
            </a:r>
            <a:r>
              <a:rPr sz="1200" spc="8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200" spc="8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two</a:t>
            </a:r>
            <a:r>
              <a:rPr sz="1200" spc="8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output</a:t>
            </a:r>
            <a:r>
              <a:rPr sz="1200" spc="9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channels</a:t>
            </a:r>
            <a:r>
              <a:rPr sz="1200" spc="9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because</a:t>
            </a:r>
            <a:r>
              <a:rPr sz="1200" spc="8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of</a:t>
            </a:r>
            <a:r>
              <a:rPr sz="1200" spc="8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their</a:t>
            </a:r>
            <a:r>
              <a:rPr sz="1200" spc="8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physical</a:t>
            </a:r>
            <a:r>
              <a:rPr sz="1200" spc="9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separation</a:t>
            </a:r>
            <a:r>
              <a:rPr sz="1200" spc="9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from</a:t>
            </a:r>
            <a:r>
              <a:rPr sz="1200" spc="8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200" spc="8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30" dirty="0">
                <a:solidFill>
                  <a:srgbClr val="231F20"/>
                </a:solidFill>
                <a:latin typeface="Lucida Sans"/>
                <a:cs typeface="Lucida Sans"/>
              </a:rPr>
              <a:t>input</a:t>
            </a:r>
            <a:r>
              <a:rPr sz="1200" spc="9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channel.</a:t>
            </a:r>
            <a:r>
              <a:rPr sz="1200" spc="9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Red-</a:t>
            </a:r>
            <a:r>
              <a:rPr sz="1200" spc="-5" dirty="0">
                <a:solidFill>
                  <a:srgbClr val="231F20"/>
                </a:solidFill>
                <a:latin typeface="Lucida Sans"/>
                <a:cs typeface="Lucida Sans"/>
              </a:rPr>
              <a:t>colored</a:t>
            </a:r>
            <a:r>
              <a:rPr sz="1200" spc="8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water</a:t>
            </a:r>
            <a:r>
              <a:rPr sz="1200" spc="8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45" dirty="0">
                <a:solidFill>
                  <a:srgbClr val="231F20"/>
                </a:solidFill>
                <a:latin typeface="Lucida Sans"/>
                <a:cs typeface="Lucida Sans"/>
              </a:rPr>
              <a:t>is</a:t>
            </a:r>
            <a:r>
              <a:rPr sz="1200" spc="8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then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dropped</a:t>
            </a:r>
            <a:r>
              <a:rPr sz="1200" spc="3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on</a:t>
            </a:r>
            <a:r>
              <a:rPr sz="1200" spc="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200" spc="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crest</a:t>
            </a:r>
            <a:r>
              <a:rPr sz="1200" spc="3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of</a:t>
            </a:r>
            <a:r>
              <a:rPr sz="1200" spc="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200" spc="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actuator's</a:t>
            </a:r>
            <a:r>
              <a:rPr sz="1200" spc="3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fold</a:t>
            </a:r>
            <a:r>
              <a:rPr sz="1200" spc="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that</a:t>
            </a:r>
            <a:r>
              <a:rPr sz="1200" spc="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35" dirty="0">
                <a:solidFill>
                  <a:srgbClr val="231F20"/>
                </a:solidFill>
                <a:latin typeface="Lucida Sans"/>
                <a:cs typeface="Lucida Sans"/>
              </a:rPr>
              <a:t>raises</a:t>
            </a:r>
            <a:r>
              <a:rPr sz="1200" spc="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40" dirty="0">
                <a:solidFill>
                  <a:srgbClr val="231F20"/>
                </a:solidFill>
                <a:latin typeface="Lucida Sans"/>
                <a:cs typeface="Lucida Sans"/>
              </a:rPr>
              <a:t>its</a:t>
            </a:r>
            <a:r>
              <a:rPr sz="1200" spc="3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30" dirty="0">
                <a:solidFill>
                  <a:srgbClr val="231F20"/>
                </a:solidFill>
                <a:latin typeface="Lucida Sans"/>
                <a:cs typeface="Lucida Sans"/>
              </a:rPr>
              <a:t>tip</a:t>
            </a:r>
            <a:r>
              <a:rPr sz="1200" spc="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30" dirty="0">
                <a:solidFill>
                  <a:srgbClr val="231F20"/>
                </a:solidFill>
                <a:latin typeface="Lucida Sans"/>
                <a:cs typeface="Lucida Sans"/>
              </a:rPr>
              <a:t>and</a:t>
            </a:r>
            <a:r>
              <a:rPr sz="1200" spc="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35" dirty="0">
                <a:solidFill>
                  <a:srgbClr val="231F20"/>
                </a:solidFill>
                <a:latin typeface="Lucida Sans"/>
                <a:cs typeface="Lucida Sans"/>
              </a:rPr>
              <a:t>brings</a:t>
            </a:r>
            <a:r>
              <a:rPr sz="1200" spc="3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200" spc="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30" dirty="0">
                <a:solidFill>
                  <a:srgbClr val="231F20"/>
                </a:solidFill>
                <a:latin typeface="Lucida Sans"/>
                <a:cs typeface="Lucida Sans"/>
              </a:rPr>
              <a:t>input</a:t>
            </a:r>
            <a:r>
              <a:rPr sz="1200" spc="3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channel</a:t>
            </a:r>
            <a:r>
              <a:rPr sz="1200" spc="3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35" dirty="0">
                <a:solidFill>
                  <a:srgbClr val="231F20"/>
                </a:solidFill>
                <a:latin typeface="Lucida Sans"/>
                <a:cs typeface="Lucida Sans"/>
              </a:rPr>
              <a:t>in</a:t>
            </a:r>
            <a:r>
              <a:rPr sz="1200" spc="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contact</a:t>
            </a:r>
            <a:r>
              <a:rPr sz="1200" spc="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with</a:t>
            </a:r>
            <a:r>
              <a:rPr sz="1200" spc="3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output</a:t>
            </a:r>
            <a:r>
              <a:rPr sz="1200" spc="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channel</a:t>
            </a:r>
            <a:r>
              <a:rPr sz="1200" spc="3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20" dirty="0">
                <a:solidFill>
                  <a:srgbClr val="231F20"/>
                </a:solidFill>
                <a:latin typeface="Lucida Sans"/>
                <a:cs typeface="Lucida Sans"/>
              </a:rPr>
              <a:t>1</a:t>
            </a:r>
            <a:r>
              <a:rPr sz="1200" spc="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30" dirty="0">
                <a:solidFill>
                  <a:srgbClr val="231F20"/>
                </a:solidFill>
                <a:latin typeface="Lucida Sans"/>
                <a:cs typeface="Lucida Sans"/>
              </a:rPr>
              <a:t>and</a:t>
            </a:r>
            <a:r>
              <a:rPr sz="1200" spc="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200" spc="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blue-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colored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water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 now</a:t>
            </a:r>
            <a:r>
              <a:rPr sz="1200" spc="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flows</a:t>
            </a:r>
            <a:r>
              <a:rPr sz="1200" spc="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into</a:t>
            </a:r>
            <a:r>
              <a:rPr sz="1200" spc="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35" dirty="0">
                <a:solidFill>
                  <a:srgbClr val="231F20"/>
                </a:solidFill>
                <a:latin typeface="Lucida Sans"/>
                <a:cs typeface="Lucida Sans"/>
              </a:rPr>
              <a:t>this</a:t>
            </a:r>
            <a:r>
              <a:rPr sz="1200" spc="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output</a:t>
            </a:r>
            <a:r>
              <a:rPr sz="1200" spc="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channel</a:t>
            </a:r>
            <a:r>
              <a:rPr sz="1200" spc="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(b-</a:t>
            </a:r>
            <a:r>
              <a:rPr sz="1200" spc="-5" dirty="0">
                <a:solidFill>
                  <a:srgbClr val="231F20"/>
                </a:solidFill>
                <a:latin typeface="Lucida Sans"/>
                <a:cs typeface="Lucida Sans"/>
              </a:rPr>
              <a:t>ii</a:t>
            </a:r>
            <a:r>
              <a:rPr sz="1200" spc="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30" dirty="0">
                <a:solidFill>
                  <a:srgbClr val="231F20"/>
                </a:solidFill>
                <a:latin typeface="Lucida Sans"/>
                <a:cs typeface="Lucida Sans"/>
              </a:rPr>
              <a:t>and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c-</a:t>
            </a:r>
            <a:r>
              <a:rPr sz="1200" spc="-5" dirty="0">
                <a:solidFill>
                  <a:srgbClr val="231F20"/>
                </a:solidFill>
                <a:latin typeface="Lucida Sans"/>
                <a:cs typeface="Lucida Sans"/>
              </a:rPr>
              <a:t>ii).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Another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round</a:t>
            </a:r>
            <a:r>
              <a:rPr sz="1200" spc="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of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5" dirty="0">
                <a:solidFill>
                  <a:srgbClr val="231F20"/>
                </a:solidFill>
                <a:latin typeface="Lucida Sans"/>
                <a:cs typeface="Lucida Sans"/>
              </a:rPr>
              <a:t>red-colored</a:t>
            </a:r>
            <a:r>
              <a:rPr sz="1200" spc="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water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45" dirty="0">
                <a:solidFill>
                  <a:srgbClr val="231F20"/>
                </a:solidFill>
                <a:latin typeface="Lucida Sans"/>
                <a:cs typeface="Lucida Sans"/>
              </a:rPr>
              <a:t>is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dropped</a:t>
            </a:r>
            <a:r>
              <a:rPr sz="1200" spc="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near</a:t>
            </a:r>
            <a:r>
              <a:rPr sz="1200" spc="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trough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of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20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actuator's</a:t>
            </a:r>
            <a:r>
              <a:rPr sz="1200" spc="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fold</a:t>
            </a:r>
            <a:r>
              <a:rPr sz="1200" spc="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that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 lowers</a:t>
            </a:r>
            <a:r>
              <a:rPr sz="1200" spc="3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200" spc="3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actuator</a:t>
            </a:r>
            <a:r>
              <a:rPr sz="1200" spc="3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30" dirty="0">
                <a:solidFill>
                  <a:srgbClr val="231F20"/>
                </a:solidFill>
                <a:latin typeface="Lucida Sans"/>
                <a:cs typeface="Lucida Sans"/>
              </a:rPr>
              <a:t>tip</a:t>
            </a:r>
            <a:r>
              <a:rPr sz="1200" spc="3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30" dirty="0">
                <a:solidFill>
                  <a:srgbClr val="231F20"/>
                </a:solidFill>
                <a:latin typeface="Lucida Sans"/>
                <a:cs typeface="Lucida Sans"/>
              </a:rPr>
              <a:t>and</a:t>
            </a:r>
            <a:r>
              <a:rPr sz="1200" spc="3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35" dirty="0">
                <a:solidFill>
                  <a:srgbClr val="231F20"/>
                </a:solidFill>
                <a:latin typeface="Lucida Sans"/>
                <a:cs typeface="Lucida Sans"/>
              </a:rPr>
              <a:t>brings</a:t>
            </a:r>
            <a:r>
              <a:rPr sz="1200" spc="3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200" spc="3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30" dirty="0">
                <a:solidFill>
                  <a:srgbClr val="231F20"/>
                </a:solidFill>
                <a:latin typeface="Lucida Sans"/>
                <a:cs typeface="Lucida Sans"/>
              </a:rPr>
              <a:t>input</a:t>
            </a:r>
            <a:r>
              <a:rPr sz="1200" spc="3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channel</a:t>
            </a:r>
            <a:r>
              <a:rPr sz="1200" spc="3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35" dirty="0">
                <a:solidFill>
                  <a:srgbClr val="231F20"/>
                </a:solidFill>
                <a:latin typeface="Lucida Sans"/>
                <a:cs typeface="Lucida Sans"/>
              </a:rPr>
              <a:t>in</a:t>
            </a:r>
            <a:r>
              <a:rPr sz="1200" spc="3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5" dirty="0">
                <a:solidFill>
                  <a:srgbClr val="231F20"/>
                </a:solidFill>
                <a:latin typeface="Lucida Sans"/>
                <a:cs typeface="Lucida Sans"/>
              </a:rPr>
              <a:t>contact</a:t>
            </a:r>
            <a:r>
              <a:rPr sz="1200" spc="3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with</a:t>
            </a:r>
            <a:r>
              <a:rPr sz="1200" spc="3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output</a:t>
            </a:r>
            <a:r>
              <a:rPr sz="1200" spc="3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channel</a:t>
            </a:r>
            <a:r>
              <a:rPr sz="1200" spc="3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60" dirty="0">
                <a:solidFill>
                  <a:srgbClr val="231F20"/>
                </a:solidFill>
                <a:latin typeface="Lucida Sans"/>
                <a:cs typeface="Lucida Sans"/>
              </a:rPr>
              <a:t>2</a:t>
            </a:r>
            <a:r>
              <a:rPr sz="1200" spc="3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(b-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iii</a:t>
            </a:r>
            <a:r>
              <a:rPr sz="1200" spc="3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30" dirty="0">
                <a:solidFill>
                  <a:srgbClr val="231F20"/>
                </a:solidFill>
                <a:latin typeface="Lucida Sans"/>
                <a:cs typeface="Lucida Sans"/>
              </a:rPr>
              <a:t>and</a:t>
            </a:r>
            <a:r>
              <a:rPr sz="1200" spc="3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c-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iii).</a:t>
            </a:r>
            <a:r>
              <a:rPr sz="1200" spc="4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30" dirty="0">
                <a:solidFill>
                  <a:srgbClr val="231F20"/>
                </a:solidFill>
                <a:latin typeface="Lucida Sans"/>
                <a:cs typeface="Lucida Sans"/>
              </a:rPr>
              <a:t>(d)</a:t>
            </a:r>
            <a:r>
              <a:rPr sz="1200" spc="3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5" dirty="0">
                <a:solidFill>
                  <a:srgbClr val="231F20"/>
                </a:solidFill>
                <a:latin typeface="Lucida Sans"/>
                <a:cs typeface="Lucida Sans"/>
              </a:rPr>
              <a:t>Flow</a:t>
            </a:r>
            <a:r>
              <a:rPr sz="1200" spc="3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rate</a:t>
            </a:r>
            <a:r>
              <a:rPr sz="1200" spc="3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of</a:t>
            </a:r>
            <a:r>
              <a:rPr sz="1200" spc="3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200" spc="3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30" dirty="0">
                <a:solidFill>
                  <a:srgbClr val="231F20"/>
                </a:solidFill>
                <a:latin typeface="Lucida Sans"/>
                <a:cs typeface="Lucida Sans"/>
              </a:rPr>
              <a:t>fluid</a:t>
            </a:r>
            <a:r>
              <a:rPr sz="1200" spc="3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front</a:t>
            </a:r>
            <a:r>
              <a:rPr sz="1200" spc="3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45" dirty="0">
                <a:solidFill>
                  <a:srgbClr val="231F20"/>
                </a:solidFill>
                <a:latin typeface="Lucida Sans"/>
                <a:cs typeface="Lucida Sans"/>
              </a:rPr>
              <a:t>is</a:t>
            </a:r>
            <a:r>
              <a:rPr sz="1200" spc="3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plotted</a:t>
            </a:r>
            <a:r>
              <a:rPr sz="1200" spc="3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35" dirty="0">
                <a:solidFill>
                  <a:srgbClr val="231F20"/>
                </a:solidFill>
                <a:latin typeface="Lucida Sans"/>
                <a:cs typeface="Lucida Sans"/>
              </a:rPr>
              <a:t>in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30" dirty="0">
                <a:solidFill>
                  <a:srgbClr val="231F20"/>
                </a:solidFill>
                <a:latin typeface="Lucida Sans"/>
                <a:cs typeface="Lucida Sans"/>
              </a:rPr>
              <a:t>input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channel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before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actuation,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35" dirty="0">
                <a:solidFill>
                  <a:srgbClr val="231F20"/>
                </a:solidFill>
                <a:latin typeface="Lucida Sans"/>
                <a:cs typeface="Lucida Sans"/>
              </a:rPr>
              <a:t>in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output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channel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120" dirty="0">
                <a:solidFill>
                  <a:srgbClr val="231F20"/>
                </a:solidFill>
                <a:latin typeface="Lucida Sans"/>
                <a:cs typeface="Lucida Sans"/>
              </a:rPr>
              <a:t>1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after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 crest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actuation,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30" dirty="0">
                <a:solidFill>
                  <a:srgbClr val="231F20"/>
                </a:solidFill>
                <a:latin typeface="Lucida Sans"/>
                <a:cs typeface="Lucida Sans"/>
              </a:rPr>
              <a:t>and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35" dirty="0">
                <a:solidFill>
                  <a:srgbClr val="231F20"/>
                </a:solidFill>
                <a:latin typeface="Lucida Sans"/>
                <a:cs typeface="Lucida Sans"/>
              </a:rPr>
              <a:t>in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output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Lucida Sans"/>
                <a:cs typeface="Lucida Sans"/>
              </a:rPr>
              <a:t>channel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60" dirty="0">
                <a:solidFill>
                  <a:srgbClr val="231F20"/>
                </a:solidFill>
                <a:latin typeface="Lucida Sans"/>
                <a:cs typeface="Lucida Sans"/>
              </a:rPr>
              <a:t>2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after</a:t>
            </a:r>
            <a:r>
              <a:rPr sz="12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trough</a:t>
            </a:r>
            <a:r>
              <a:rPr sz="12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200" spc="-25" dirty="0">
                <a:solidFill>
                  <a:srgbClr val="231F20"/>
                </a:solidFill>
                <a:latin typeface="Lucida Sans"/>
                <a:cs typeface="Lucida Sans"/>
              </a:rPr>
              <a:t>actuation.</a:t>
            </a:r>
            <a:endParaRPr sz="1200" dirty="0">
              <a:latin typeface="Lucida Sans"/>
              <a:cs typeface="Lucida San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F1D7D10-DC57-BD96-CFE8-82900B1B8348}"/>
              </a:ext>
            </a:extLst>
          </p:cNvPr>
          <p:cNvSpPr txBox="1"/>
          <p:nvPr/>
        </p:nvSpPr>
        <p:spPr>
          <a:xfrm>
            <a:off x="0" y="6280919"/>
            <a:ext cx="12192000" cy="5770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dirty="0"/>
              <a:t>Kong, T., Flanigan, S., Weinstein, M., </a:t>
            </a:r>
            <a:r>
              <a:rPr lang="en-US" sz="1050" dirty="0" err="1"/>
              <a:t>Kalwa</a:t>
            </a:r>
            <a:r>
              <a:rPr lang="en-US" sz="1050" dirty="0"/>
              <a:t>, U., </a:t>
            </a:r>
            <a:r>
              <a:rPr lang="en-US" sz="1050" dirty="0" err="1"/>
              <a:t>Legner</a:t>
            </a:r>
            <a:r>
              <a:rPr lang="en-US" sz="1050" dirty="0"/>
              <a:t>, C., &amp; Pandey, S. (2017). A fast, reconfigurable flow switch for paper microfluidics based on selective wetting of folded paper actuator strips. </a:t>
            </a:r>
            <a:r>
              <a:rPr lang="en-US" sz="1050" i="1" dirty="0"/>
              <a:t>Lab on a Chip</a:t>
            </a:r>
            <a:r>
              <a:rPr lang="en-US" sz="1050" dirty="0"/>
              <a:t>, </a:t>
            </a:r>
            <a:r>
              <a:rPr lang="en-US" sz="1050" i="1" dirty="0"/>
              <a:t>17</a:t>
            </a:r>
            <a:r>
              <a:rPr lang="en-US" sz="1050" dirty="0"/>
              <a:t>(21), 3621–3633. </a:t>
            </a:r>
            <a:r>
              <a:rPr lang="en-US" sz="1050" dirty="0">
                <a:hlinkClick r:id="rId3"/>
              </a:rPr>
              <a:t>https://doi.org/10.1039/C7LC00620A</a:t>
            </a:r>
            <a:endParaRPr lang="en-US" sz="1050" dirty="0"/>
          </a:p>
          <a:p>
            <a:r>
              <a:rPr lang="en-US" sz="1050" dirty="0">
                <a:hlinkClick r:id="rId4"/>
              </a:rPr>
              <a:t>https://pubs.rsc.org/en/content/articlelanding/2017/LC/C7LC00620A</a:t>
            </a:r>
            <a:r>
              <a:rPr lang="en-US" sz="105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746568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ject 7">
            <a:extLst>
              <a:ext uri="{FF2B5EF4-FFF2-40B4-BE49-F238E27FC236}">
                <a16:creationId xmlns:a16="http://schemas.microsoft.com/office/drawing/2014/main" id="{688202BA-32ED-1D70-D3D2-887569505E39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700283" y="0"/>
            <a:ext cx="2791434" cy="5209197"/>
          </a:xfrm>
          <a:prstGeom prst="rect">
            <a:avLst/>
          </a:prstGeom>
        </p:spPr>
      </p:pic>
      <p:sp>
        <p:nvSpPr>
          <p:cNvPr id="5" name="object 8">
            <a:extLst>
              <a:ext uri="{FF2B5EF4-FFF2-40B4-BE49-F238E27FC236}">
                <a16:creationId xmlns:a16="http://schemas.microsoft.com/office/drawing/2014/main" id="{B08ECE87-297C-D310-C537-4EC60C7C74AD}"/>
              </a:ext>
            </a:extLst>
          </p:cNvPr>
          <p:cNvSpPr txBox="1"/>
          <p:nvPr/>
        </p:nvSpPr>
        <p:spPr>
          <a:xfrm>
            <a:off x="609923" y="5239304"/>
            <a:ext cx="10972478" cy="7688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11100"/>
              </a:lnSpc>
              <a:spcBef>
                <a:spcPts val="100"/>
              </a:spcBef>
            </a:pPr>
            <a:r>
              <a:rPr sz="900" spc="-30" dirty="0">
                <a:solidFill>
                  <a:srgbClr val="231F20"/>
                </a:solidFill>
                <a:latin typeface="Lucida Sans"/>
                <a:cs typeface="Lucida Sans"/>
              </a:rPr>
              <a:t>Fig.</a:t>
            </a:r>
            <a:r>
              <a:rPr sz="900" spc="4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75" dirty="0">
                <a:solidFill>
                  <a:srgbClr val="231F20"/>
                </a:solidFill>
                <a:latin typeface="Lucida Sans"/>
                <a:cs typeface="Lucida Sans"/>
              </a:rPr>
              <a:t>7</a:t>
            </a:r>
            <a:r>
              <a:rPr sz="900" spc="45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Lucida Sans"/>
                <a:cs typeface="Lucida Sans"/>
              </a:rPr>
              <a:t>Single-</a:t>
            </a:r>
            <a:r>
              <a:rPr sz="900" spc="-5" dirty="0">
                <a:solidFill>
                  <a:srgbClr val="231F20"/>
                </a:solidFill>
                <a:latin typeface="Lucida Sans"/>
                <a:cs typeface="Lucida Sans"/>
              </a:rPr>
              <a:t>pole</a:t>
            </a:r>
            <a:r>
              <a:rPr sz="900" spc="4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Lucida Sans"/>
                <a:cs typeface="Lucida Sans"/>
              </a:rPr>
              <a:t>double-</a:t>
            </a:r>
            <a:r>
              <a:rPr sz="900" dirty="0">
                <a:solidFill>
                  <a:srgbClr val="231F20"/>
                </a:solidFill>
                <a:latin typeface="Lucida Sans"/>
                <a:cs typeface="Lucida Sans"/>
              </a:rPr>
              <a:t>throw</a:t>
            </a:r>
            <a:r>
              <a:rPr sz="900" spc="3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20" dirty="0">
                <a:solidFill>
                  <a:srgbClr val="231F20"/>
                </a:solidFill>
                <a:latin typeface="Lucida Sans"/>
                <a:cs typeface="Lucida Sans"/>
              </a:rPr>
              <a:t>(SPDT),</a:t>
            </a:r>
            <a:r>
              <a:rPr sz="900" spc="4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20" dirty="0">
                <a:solidFill>
                  <a:srgbClr val="231F20"/>
                </a:solidFill>
                <a:latin typeface="Lucida Sans"/>
                <a:cs typeface="Lucida Sans"/>
              </a:rPr>
              <a:t>single-</a:t>
            </a:r>
            <a:r>
              <a:rPr sz="900" spc="-25" dirty="0">
                <a:solidFill>
                  <a:srgbClr val="231F20"/>
                </a:solidFill>
                <a:latin typeface="Lucida Sans"/>
                <a:cs typeface="Lucida Sans"/>
              </a:rPr>
              <a:t>break</a:t>
            </a:r>
            <a:r>
              <a:rPr sz="900" spc="4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15" dirty="0">
                <a:solidFill>
                  <a:srgbClr val="231F20"/>
                </a:solidFill>
                <a:latin typeface="Lucida Sans"/>
                <a:cs typeface="Lucida Sans"/>
              </a:rPr>
              <a:t>switch</a:t>
            </a:r>
            <a:r>
              <a:rPr sz="900" spc="4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15" dirty="0">
                <a:solidFill>
                  <a:srgbClr val="231F20"/>
                </a:solidFill>
                <a:latin typeface="Lucida Sans"/>
                <a:cs typeface="Lucida Sans"/>
              </a:rPr>
              <a:t>with</a:t>
            </a:r>
            <a:r>
              <a:rPr sz="900" spc="4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30" dirty="0">
                <a:solidFill>
                  <a:srgbClr val="231F20"/>
                </a:solidFill>
                <a:latin typeface="Lucida Sans"/>
                <a:cs typeface="Lucida Sans"/>
              </a:rPr>
              <a:t>ac-</a:t>
            </a:r>
            <a:r>
              <a:rPr sz="900" spc="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25" dirty="0">
                <a:solidFill>
                  <a:srgbClr val="231F20"/>
                </a:solidFill>
                <a:latin typeface="Lucida Sans"/>
                <a:cs typeface="Lucida Sans"/>
              </a:rPr>
              <a:t>tuation</a:t>
            </a:r>
            <a:r>
              <a:rPr sz="900" spc="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15" dirty="0">
                <a:solidFill>
                  <a:srgbClr val="231F20"/>
                </a:solidFill>
                <a:latin typeface="Lucida Sans"/>
                <a:cs typeface="Lucida Sans"/>
              </a:rPr>
              <a:t>of</a:t>
            </a:r>
            <a:r>
              <a:rPr sz="900" dirty="0">
                <a:solidFill>
                  <a:srgbClr val="231F20"/>
                </a:solidFill>
                <a:latin typeface="Lucida Sans"/>
                <a:cs typeface="Lucida Sans"/>
              </a:rPr>
              <a:t> two</a:t>
            </a:r>
            <a:r>
              <a:rPr sz="900" spc="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25" dirty="0">
                <a:solidFill>
                  <a:srgbClr val="231F20"/>
                </a:solidFill>
                <a:latin typeface="Lucida Sans"/>
                <a:cs typeface="Lucida Sans"/>
              </a:rPr>
              <a:t>crests.</a:t>
            </a:r>
            <a:r>
              <a:rPr sz="90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30" dirty="0">
                <a:solidFill>
                  <a:srgbClr val="231F20"/>
                </a:solidFill>
                <a:latin typeface="Lucida Sans"/>
                <a:cs typeface="Lucida Sans"/>
              </a:rPr>
              <a:t>(a</a:t>
            </a:r>
            <a:r>
              <a:rPr sz="90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30" dirty="0">
                <a:solidFill>
                  <a:srgbClr val="231F20"/>
                </a:solidFill>
                <a:latin typeface="Lucida Sans"/>
                <a:cs typeface="Lucida Sans"/>
              </a:rPr>
              <a:t>and</a:t>
            </a:r>
            <a:r>
              <a:rPr sz="900" spc="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30" dirty="0">
                <a:solidFill>
                  <a:srgbClr val="231F20"/>
                </a:solidFill>
                <a:latin typeface="Lucida Sans"/>
                <a:cs typeface="Lucida Sans"/>
              </a:rPr>
              <a:t>b)</a:t>
            </a:r>
            <a:r>
              <a:rPr sz="900" spc="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30" dirty="0">
                <a:solidFill>
                  <a:srgbClr val="231F20"/>
                </a:solidFill>
                <a:latin typeface="Lucida Sans"/>
                <a:cs typeface="Lucida Sans"/>
              </a:rPr>
              <a:t>Figures</a:t>
            </a:r>
            <a:r>
              <a:rPr sz="900" spc="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35" dirty="0">
                <a:solidFill>
                  <a:srgbClr val="231F20"/>
                </a:solidFill>
                <a:latin typeface="Lucida Sans"/>
                <a:cs typeface="Lucida Sans"/>
              </a:rPr>
              <a:t>in</a:t>
            </a:r>
            <a:r>
              <a:rPr sz="900" spc="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20" dirty="0">
                <a:solidFill>
                  <a:srgbClr val="231F20"/>
                </a:solidFill>
                <a:latin typeface="Lucida Sans"/>
                <a:cs typeface="Lucida Sans"/>
              </a:rPr>
              <a:t>panel</a:t>
            </a:r>
            <a:r>
              <a:rPr sz="900" spc="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30" dirty="0">
                <a:solidFill>
                  <a:srgbClr val="231F20"/>
                </a:solidFill>
                <a:latin typeface="Lucida Sans"/>
                <a:cs typeface="Lucida Sans"/>
              </a:rPr>
              <a:t>(a)</a:t>
            </a:r>
            <a:r>
              <a:rPr sz="900" spc="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30" dirty="0">
                <a:solidFill>
                  <a:srgbClr val="231F20"/>
                </a:solidFill>
                <a:latin typeface="Lucida Sans"/>
                <a:cs typeface="Lucida Sans"/>
              </a:rPr>
              <a:t>and</a:t>
            </a:r>
            <a:r>
              <a:rPr sz="90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25" dirty="0">
                <a:solidFill>
                  <a:srgbClr val="231F20"/>
                </a:solidFill>
                <a:latin typeface="Lucida Sans"/>
                <a:cs typeface="Lucida Sans"/>
              </a:rPr>
              <a:t>panel</a:t>
            </a:r>
            <a:r>
              <a:rPr sz="90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30" dirty="0">
                <a:solidFill>
                  <a:srgbClr val="231F20"/>
                </a:solidFill>
                <a:latin typeface="Lucida Sans"/>
                <a:cs typeface="Lucida Sans"/>
              </a:rPr>
              <a:t>(b)</a:t>
            </a:r>
            <a:r>
              <a:rPr sz="90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15" dirty="0">
                <a:solidFill>
                  <a:srgbClr val="231F20"/>
                </a:solidFill>
                <a:latin typeface="Lucida Sans"/>
                <a:cs typeface="Lucida Sans"/>
              </a:rPr>
              <a:t>depict</a:t>
            </a:r>
            <a:r>
              <a:rPr sz="9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2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900" spc="4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15" dirty="0">
                <a:solidFill>
                  <a:srgbClr val="231F20"/>
                </a:solidFill>
                <a:latin typeface="Lucida Sans"/>
                <a:cs typeface="Lucida Sans"/>
              </a:rPr>
              <a:t>device</a:t>
            </a:r>
            <a:r>
              <a:rPr sz="900" spc="5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35" dirty="0">
                <a:solidFill>
                  <a:srgbClr val="231F20"/>
                </a:solidFill>
                <a:latin typeface="Lucida Sans"/>
                <a:cs typeface="Lucida Sans"/>
              </a:rPr>
              <a:t>in</a:t>
            </a:r>
            <a:r>
              <a:rPr sz="900" spc="5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20" dirty="0">
                <a:solidFill>
                  <a:srgbClr val="231F20"/>
                </a:solidFill>
                <a:latin typeface="Lucida Sans"/>
                <a:cs typeface="Lucida Sans"/>
              </a:rPr>
              <a:t>CAD</a:t>
            </a:r>
            <a:r>
              <a:rPr sz="900" spc="4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20" dirty="0">
                <a:solidFill>
                  <a:srgbClr val="231F20"/>
                </a:solidFill>
                <a:latin typeface="Lucida Sans"/>
                <a:cs typeface="Lucida Sans"/>
              </a:rPr>
              <a:t>model</a:t>
            </a:r>
            <a:r>
              <a:rPr sz="900" spc="4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30" dirty="0">
                <a:solidFill>
                  <a:srgbClr val="231F20"/>
                </a:solidFill>
                <a:latin typeface="Lucida Sans"/>
                <a:cs typeface="Lucida Sans"/>
              </a:rPr>
              <a:t>and</a:t>
            </a:r>
            <a:r>
              <a:rPr sz="900" spc="5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15" dirty="0">
                <a:solidFill>
                  <a:srgbClr val="231F20"/>
                </a:solidFill>
                <a:latin typeface="Lucida Sans"/>
                <a:cs typeface="Lucida Sans"/>
              </a:rPr>
              <a:t>actual</a:t>
            </a:r>
            <a:r>
              <a:rPr sz="900" spc="5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30" dirty="0">
                <a:solidFill>
                  <a:srgbClr val="231F20"/>
                </a:solidFill>
                <a:latin typeface="Lucida Sans"/>
                <a:cs typeface="Lucida Sans"/>
              </a:rPr>
              <a:t>experiment,</a:t>
            </a:r>
            <a:r>
              <a:rPr sz="900" spc="5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25" dirty="0">
                <a:solidFill>
                  <a:srgbClr val="231F20"/>
                </a:solidFill>
                <a:latin typeface="Lucida Sans"/>
                <a:cs typeface="Lucida Sans"/>
              </a:rPr>
              <a:t>respectively.</a:t>
            </a:r>
            <a:r>
              <a:rPr sz="900" spc="5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30" dirty="0">
                <a:solidFill>
                  <a:srgbClr val="231F20"/>
                </a:solidFill>
                <a:latin typeface="Lucida Sans"/>
                <a:cs typeface="Lucida Sans"/>
              </a:rPr>
              <a:t>Initially,</a:t>
            </a:r>
            <a:r>
              <a:rPr sz="9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2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900" spc="3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30" dirty="0">
                <a:solidFill>
                  <a:srgbClr val="231F20"/>
                </a:solidFill>
                <a:latin typeface="Lucida Sans"/>
                <a:cs typeface="Lucida Sans"/>
              </a:rPr>
              <a:t>input</a:t>
            </a:r>
            <a:r>
              <a:rPr sz="900" spc="3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20" dirty="0">
                <a:solidFill>
                  <a:srgbClr val="231F20"/>
                </a:solidFill>
                <a:latin typeface="Lucida Sans"/>
                <a:cs typeface="Lucida Sans"/>
              </a:rPr>
              <a:t>channel</a:t>
            </a:r>
            <a:r>
              <a:rPr sz="900" spc="3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15" dirty="0">
                <a:solidFill>
                  <a:srgbClr val="231F20"/>
                </a:solidFill>
                <a:latin typeface="Lucida Sans"/>
                <a:cs typeface="Lucida Sans"/>
              </a:rPr>
              <a:t>touches</a:t>
            </a:r>
            <a:r>
              <a:rPr sz="900" spc="3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25" dirty="0">
                <a:solidFill>
                  <a:srgbClr val="231F20"/>
                </a:solidFill>
                <a:latin typeface="Lucida Sans"/>
                <a:cs typeface="Lucida Sans"/>
              </a:rPr>
              <a:t>output</a:t>
            </a:r>
            <a:r>
              <a:rPr sz="900" spc="3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20" dirty="0">
                <a:solidFill>
                  <a:srgbClr val="231F20"/>
                </a:solidFill>
                <a:latin typeface="Lucida Sans"/>
                <a:cs typeface="Lucida Sans"/>
              </a:rPr>
              <a:t>channel</a:t>
            </a:r>
            <a:r>
              <a:rPr sz="900" spc="3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120" dirty="0">
                <a:solidFill>
                  <a:srgbClr val="231F20"/>
                </a:solidFill>
                <a:latin typeface="Lucida Sans"/>
                <a:cs typeface="Lucida Sans"/>
              </a:rPr>
              <a:t>1</a:t>
            </a:r>
            <a:r>
              <a:rPr sz="900" spc="3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25" dirty="0">
                <a:solidFill>
                  <a:srgbClr val="231F20"/>
                </a:solidFill>
                <a:latin typeface="Lucida Sans"/>
                <a:cs typeface="Lucida Sans"/>
              </a:rPr>
              <a:t>but</a:t>
            </a:r>
            <a:r>
              <a:rPr sz="900" spc="3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45" dirty="0">
                <a:solidFill>
                  <a:srgbClr val="231F20"/>
                </a:solidFill>
                <a:latin typeface="Lucida Sans"/>
                <a:cs typeface="Lucida Sans"/>
              </a:rPr>
              <a:t>is</a:t>
            </a:r>
            <a:r>
              <a:rPr sz="900" spc="3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20" dirty="0">
                <a:solidFill>
                  <a:srgbClr val="231F20"/>
                </a:solidFill>
                <a:latin typeface="Lucida Sans"/>
                <a:cs typeface="Lucida Sans"/>
              </a:rPr>
              <a:t>vertically</a:t>
            </a:r>
            <a:r>
              <a:rPr sz="900" spc="3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25" dirty="0">
                <a:solidFill>
                  <a:srgbClr val="231F20"/>
                </a:solidFill>
                <a:latin typeface="Lucida Sans"/>
                <a:cs typeface="Lucida Sans"/>
              </a:rPr>
              <a:t>separated</a:t>
            </a:r>
            <a:r>
              <a:rPr sz="9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25" dirty="0">
                <a:solidFill>
                  <a:srgbClr val="231F20"/>
                </a:solidFill>
                <a:latin typeface="Lucida Sans"/>
                <a:cs typeface="Lucida Sans"/>
              </a:rPr>
              <a:t>from</a:t>
            </a:r>
            <a:r>
              <a:rPr sz="900" spc="3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25" dirty="0">
                <a:solidFill>
                  <a:srgbClr val="231F20"/>
                </a:solidFill>
                <a:latin typeface="Lucida Sans"/>
                <a:cs typeface="Lucida Sans"/>
              </a:rPr>
              <a:t>output</a:t>
            </a:r>
            <a:r>
              <a:rPr sz="900" spc="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20" dirty="0">
                <a:solidFill>
                  <a:srgbClr val="231F20"/>
                </a:solidFill>
                <a:latin typeface="Lucida Sans"/>
                <a:cs typeface="Lucida Sans"/>
              </a:rPr>
              <a:t>channel</a:t>
            </a:r>
            <a:r>
              <a:rPr sz="900" spc="3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55" dirty="0">
                <a:solidFill>
                  <a:srgbClr val="231F20"/>
                </a:solidFill>
                <a:latin typeface="Lucida Sans"/>
                <a:cs typeface="Lucida Sans"/>
              </a:rPr>
              <a:t>2.</a:t>
            </a:r>
            <a:r>
              <a:rPr sz="900" spc="3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40" dirty="0">
                <a:solidFill>
                  <a:srgbClr val="231F20"/>
                </a:solidFill>
                <a:latin typeface="Lucida Sans"/>
                <a:cs typeface="Lucida Sans"/>
              </a:rPr>
              <a:t>An</a:t>
            </a:r>
            <a:r>
              <a:rPr sz="900" spc="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15" dirty="0">
                <a:solidFill>
                  <a:srgbClr val="231F20"/>
                </a:solidFill>
                <a:latin typeface="Lucida Sans"/>
                <a:cs typeface="Lucida Sans"/>
              </a:rPr>
              <a:t>actuator</a:t>
            </a:r>
            <a:r>
              <a:rPr sz="900" spc="3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15" dirty="0">
                <a:solidFill>
                  <a:srgbClr val="231F20"/>
                </a:solidFill>
                <a:latin typeface="Lucida Sans"/>
                <a:cs typeface="Lucida Sans"/>
              </a:rPr>
              <a:t>with</a:t>
            </a:r>
            <a:r>
              <a:rPr sz="900" spc="3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dirty="0">
                <a:solidFill>
                  <a:srgbClr val="231F20"/>
                </a:solidFill>
                <a:latin typeface="Lucida Sans"/>
                <a:cs typeface="Lucida Sans"/>
              </a:rPr>
              <a:t>two</a:t>
            </a:r>
            <a:r>
              <a:rPr sz="900" spc="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30" dirty="0">
                <a:solidFill>
                  <a:srgbClr val="231F20"/>
                </a:solidFill>
                <a:latin typeface="Lucida Sans"/>
                <a:cs typeface="Lucida Sans"/>
              </a:rPr>
              <a:t>folds</a:t>
            </a:r>
            <a:r>
              <a:rPr sz="900" spc="3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45" dirty="0">
                <a:solidFill>
                  <a:srgbClr val="231F20"/>
                </a:solidFill>
                <a:latin typeface="Lucida Sans"/>
                <a:cs typeface="Lucida Sans"/>
              </a:rPr>
              <a:t>is</a:t>
            </a:r>
            <a:r>
              <a:rPr sz="900" spc="3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20" dirty="0">
                <a:solidFill>
                  <a:srgbClr val="231F20"/>
                </a:solidFill>
                <a:latin typeface="Lucida Sans"/>
                <a:cs typeface="Lucida Sans"/>
              </a:rPr>
              <a:t>placed</a:t>
            </a:r>
            <a:r>
              <a:rPr sz="900" spc="3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20" dirty="0">
                <a:solidFill>
                  <a:srgbClr val="231F20"/>
                </a:solidFill>
                <a:latin typeface="Lucida Sans"/>
                <a:cs typeface="Lucida Sans"/>
              </a:rPr>
              <a:t>such</a:t>
            </a:r>
            <a:r>
              <a:rPr sz="900" spc="3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25" dirty="0">
                <a:solidFill>
                  <a:srgbClr val="231F20"/>
                </a:solidFill>
                <a:latin typeface="Lucida Sans"/>
                <a:cs typeface="Lucida Sans"/>
              </a:rPr>
              <a:t>that</a:t>
            </a:r>
            <a:r>
              <a:rPr sz="9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40" dirty="0">
                <a:solidFill>
                  <a:srgbClr val="231F20"/>
                </a:solidFill>
                <a:latin typeface="Lucida Sans"/>
                <a:cs typeface="Lucida Sans"/>
              </a:rPr>
              <a:t>its</a:t>
            </a:r>
            <a:r>
              <a:rPr sz="900" spc="1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30" dirty="0">
                <a:solidFill>
                  <a:srgbClr val="231F20"/>
                </a:solidFill>
                <a:latin typeface="Lucida Sans"/>
                <a:cs typeface="Lucida Sans"/>
              </a:rPr>
              <a:t>tip</a:t>
            </a:r>
            <a:r>
              <a:rPr sz="900" spc="1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45" dirty="0">
                <a:solidFill>
                  <a:srgbClr val="231F20"/>
                </a:solidFill>
                <a:latin typeface="Lucida Sans"/>
                <a:cs typeface="Lucida Sans"/>
              </a:rPr>
              <a:t>is</a:t>
            </a:r>
            <a:r>
              <a:rPr sz="900" spc="13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25" dirty="0">
                <a:solidFill>
                  <a:srgbClr val="231F20"/>
                </a:solidFill>
                <a:latin typeface="Lucida Sans"/>
                <a:cs typeface="Lucida Sans"/>
              </a:rPr>
              <a:t>positioned</a:t>
            </a:r>
            <a:r>
              <a:rPr sz="900" spc="13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20" dirty="0">
                <a:solidFill>
                  <a:srgbClr val="231F20"/>
                </a:solidFill>
                <a:latin typeface="Lucida Sans"/>
                <a:cs typeface="Lucida Sans"/>
              </a:rPr>
              <a:t>vertically</a:t>
            </a:r>
            <a:r>
              <a:rPr sz="900" spc="13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Lucida Sans"/>
                <a:cs typeface="Lucida Sans"/>
              </a:rPr>
              <a:t>below</a:t>
            </a:r>
            <a:r>
              <a:rPr sz="900" spc="1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2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900" spc="13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30" dirty="0">
                <a:solidFill>
                  <a:srgbClr val="231F20"/>
                </a:solidFill>
                <a:latin typeface="Lucida Sans"/>
                <a:cs typeface="Lucida Sans"/>
              </a:rPr>
              <a:t>input</a:t>
            </a:r>
            <a:r>
              <a:rPr sz="900" spc="13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20" dirty="0">
                <a:solidFill>
                  <a:srgbClr val="231F20"/>
                </a:solidFill>
                <a:latin typeface="Lucida Sans"/>
                <a:cs typeface="Lucida Sans"/>
              </a:rPr>
              <a:t>channel.</a:t>
            </a:r>
            <a:r>
              <a:rPr sz="900" spc="13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dirty="0">
                <a:solidFill>
                  <a:srgbClr val="231F20"/>
                </a:solidFill>
                <a:latin typeface="Lucida Sans"/>
                <a:cs typeface="Lucida Sans"/>
              </a:rPr>
              <a:t>Blue-colored </a:t>
            </a:r>
            <a:r>
              <a:rPr sz="900" spc="-10" dirty="0">
                <a:solidFill>
                  <a:srgbClr val="231F20"/>
                </a:solidFill>
                <a:latin typeface="Lucida Sans"/>
                <a:cs typeface="Lucida Sans"/>
              </a:rPr>
              <a:t>water </a:t>
            </a:r>
            <a:r>
              <a:rPr sz="900" spc="-45" dirty="0">
                <a:solidFill>
                  <a:srgbClr val="231F20"/>
                </a:solidFill>
                <a:latin typeface="Lucida Sans"/>
                <a:cs typeface="Lucida Sans"/>
              </a:rPr>
              <a:t>is</a:t>
            </a:r>
            <a:r>
              <a:rPr sz="900" spc="-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25" dirty="0">
                <a:solidFill>
                  <a:srgbClr val="231F20"/>
                </a:solidFill>
                <a:latin typeface="Lucida Sans"/>
                <a:cs typeface="Lucida Sans"/>
              </a:rPr>
              <a:t>dropped</a:t>
            </a:r>
            <a:r>
              <a:rPr sz="900" spc="-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15" dirty="0">
                <a:solidFill>
                  <a:srgbClr val="231F20"/>
                </a:solidFill>
                <a:latin typeface="Lucida Sans"/>
                <a:cs typeface="Lucida Sans"/>
              </a:rPr>
              <a:t>on</a:t>
            </a:r>
            <a:r>
              <a:rPr sz="900" spc="-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2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9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20" dirty="0">
                <a:solidFill>
                  <a:srgbClr val="231F20"/>
                </a:solidFill>
                <a:latin typeface="Lucida Sans"/>
                <a:cs typeface="Lucida Sans"/>
              </a:rPr>
              <a:t>port</a:t>
            </a:r>
            <a:r>
              <a:rPr sz="9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15" dirty="0">
                <a:solidFill>
                  <a:srgbClr val="231F20"/>
                </a:solidFill>
                <a:latin typeface="Lucida Sans"/>
                <a:cs typeface="Lucida Sans"/>
              </a:rPr>
              <a:t>of</a:t>
            </a:r>
            <a:r>
              <a:rPr sz="9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2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900" spc="-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30" dirty="0">
                <a:solidFill>
                  <a:srgbClr val="231F20"/>
                </a:solidFill>
                <a:latin typeface="Lucida Sans"/>
                <a:cs typeface="Lucida Sans"/>
              </a:rPr>
              <a:t>input</a:t>
            </a:r>
            <a:r>
              <a:rPr sz="900" spc="-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20" dirty="0">
                <a:solidFill>
                  <a:srgbClr val="231F20"/>
                </a:solidFill>
                <a:latin typeface="Lucida Sans"/>
                <a:cs typeface="Lucida Sans"/>
              </a:rPr>
              <a:t>channel</a:t>
            </a:r>
            <a:r>
              <a:rPr sz="90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25" dirty="0">
                <a:solidFill>
                  <a:srgbClr val="231F20"/>
                </a:solidFill>
                <a:latin typeface="Lucida Sans"/>
                <a:cs typeface="Lucida Sans"/>
              </a:rPr>
              <a:t>that</a:t>
            </a:r>
            <a:r>
              <a:rPr sz="900" spc="-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20" dirty="0">
                <a:solidFill>
                  <a:srgbClr val="231F20"/>
                </a:solidFill>
                <a:latin typeface="Lucida Sans"/>
                <a:cs typeface="Lucida Sans"/>
              </a:rPr>
              <a:t>eventually</a:t>
            </a:r>
            <a:r>
              <a:rPr sz="900" spc="-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dirty="0">
                <a:solidFill>
                  <a:srgbClr val="231F20"/>
                </a:solidFill>
                <a:latin typeface="Lucida Sans"/>
                <a:cs typeface="Lucida Sans"/>
              </a:rPr>
              <a:t>satu- </a:t>
            </a:r>
            <a:r>
              <a:rPr sz="900" spc="-30" dirty="0">
                <a:solidFill>
                  <a:srgbClr val="231F20"/>
                </a:solidFill>
                <a:latin typeface="Lucida Sans"/>
                <a:cs typeface="Lucida Sans"/>
              </a:rPr>
              <a:t>rates</a:t>
            </a:r>
            <a:r>
              <a:rPr sz="900" spc="8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30" dirty="0">
                <a:solidFill>
                  <a:srgbClr val="231F20"/>
                </a:solidFill>
                <a:latin typeface="Lucida Sans"/>
                <a:cs typeface="Lucida Sans"/>
              </a:rPr>
              <a:t>it</a:t>
            </a:r>
            <a:r>
              <a:rPr sz="900" spc="8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30" dirty="0">
                <a:solidFill>
                  <a:srgbClr val="231F20"/>
                </a:solidFill>
                <a:latin typeface="Lucida Sans"/>
                <a:cs typeface="Lucida Sans"/>
              </a:rPr>
              <a:t>and</a:t>
            </a:r>
            <a:r>
              <a:rPr sz="900" spc="9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Lucida Sans"/>
                <a:cs typeface="Lucida Sans"/>
              </a:rPr>
              <a:t>flow</a:t>
            </a:r>
            <a:r>
              <a:rPr sz="900" spc="8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45" dirty="0">
                <a:solidFill>
                  <a:srgbClr val="231F20"/>
                </a:solidFill>
                <a:latin typeface="Lucida Sans"/>
                <a:cs typeface="Lucida Sans"/>
              </a:rPr>
              <a:t>is</a:t>
            </a:r>
            <a:r>
              <a:rPr sz="900" spc="9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20" dirty="0">
                <a:solidFill>
                  <a:srgbClr val="231F20"/>
                </a:solidFill>
                <a:latin typeface="Lucida Sans"/>
                <a:cs typeface="Lucida Sans"/>
              </a:rPr>
              <a:t>permitted</a:t>
            </a:r>
            <a:r>
              <a:rPr sz="900" spc="8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15" dirty="0">
                <a:solidFill>
                  <a:srgbClr val="231F20"/>
                </a:solidFill>
                <a:latin typeface="Lucida Sans"/>
                <a:cs typeface="Lucida Sans"/>
              </a:rPr>
              <a:t>to</a:t>
            </a:r>
            <a:r>
              <a:rPr sz="900" spc="9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25" dirty="0">
                <a:solidFill>
                  <a:srgbClr val="231F20"/>
                </a:solidFill>
                <a:latin typeface="Lucida Sans"/>
                <a:cs typeface="Lucida Sans"/>
              </a:rPr>
              <a:t>output</a:t>
            </a:r>
            <a:r>
              <a:rPr sz="900" spc="9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20" dirty="0">
                <a:solidFill>
                  <a:srgbClr val="231F20"/>
                </a:solidFill>
                <a:latin typeface="Lucida Sans"/>
                <a:cs typeface="Lucida Sans"/>
              </a:rPr>
              <a:t>channel</a:t>
            </a:r>
            <a:r>
              <a:rPr sz="900" spc="9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120" dirty="0">
                <a:solidFill>
                  <a:srgbClr val="231F20"/>
                </a:solidFill>
                <a:latin typeface="Lucida Sans"/>
                <a:cs typeface="Lucida Sans"/>
              </a:rPr>
              <a:t>1</a:t>
            </a:r>
            <a:r>
              <a:rPr sz="900" spc="8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dirty="0">
                <a:solidFill>
                  <a:srgbClr val="231F20"/>
                </a:solidFill>
                <a:latin typeface="Lucida Sans"/>
                <a:cs typeface="Lucida Sans"/>
              </a:rPr>
              <a:t>(a-i</a:t>
            </a:r>
            <a:r>
              <a:rPr sz="900" spc="8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30" dirty="0">
                <a:solidFill>
                  <a:srgbClr val="231F20"/>
                </a:solidFill>
                <a:latin typeface="Lucida Sans"/>
                <a:cs typeface="Lucida Sans"/>
              </a:rPr>
              <a:t>and</a:t>
            </a:r>
            <a:r>
              <a:rPr sz="900" spc="9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15" dirty="0">
                <a:solidFill>
                  <a:srgbClr val="231F20"/>
                </a:solidFill>
                <a:latin typeface="Lucida Sans"/>
                <a:cs typeface="Lucida Sans"/>
              </a:rPr>
              <a:t>b-</a:t>
            </a:r>
            <a:r>
              <a:rPr sz="900" spc="-10" dirty="0">
                <a:solidFill>
                  <a:srgbClr val="231F20"/>
                </a:solidFill>
                <a:latin typeface="Lucida Sans"/>
                <a:cs typeface="Lucida Sans"/>
              </a:rPr>
              <a:t>i).</a:t>
            </a:r>
            <a:r>
              <a:rPr sz="900" spc="8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15" dirty="0">
                <a:solidFill>
                  <a:srgbClr val="231F20"/>
                </a:solidFill>
                <a:latin typeface="Lucida Sans"/>
                <a:cs typeface="Lucida Sans"/>
              </a:rPr>
              <a:t>Red-</a:t>
            </a:r>
            <a:r>
              <a:rPr sz="900" spc="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15" dirty="0">
                <a:solidFill>
                  <a:srgbClr val="231F20"/>
                </a:solidFill>
                <a:latin typeface="Lucida Sans"/>
                <a:cs typeface="Lucida Sans"/>
              </a:rPr>
              <a:t>colored</a:t>
            </a:r>
            <a:r>
              <a:rPr sz="900" spc="6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Lucida Sans"/>
                <a:cs typeface="Lucida Sans"/>
              </a:rPr>
              <a:t>water</a:t>
            </a:r>
            <a:r>
              <a:rPr sz="900" spc="6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45" dirty="0">
                <a:solidFill>
                  <a:srgbClr val="231F20"/>
                </a:solidFill>
                <a:latin typeface="Lucida Sans"/>
                <a:cs typeface="Lucida Sans"/>
              </a:rPr>
              <a:t>is</a:t>
            </a:r>
            <a:r>
              <a:rPr sz="900" spc="6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20" dirty="0">
                <a:solidFill>
                  <a:srgbClr val="231F20"/>
                </a:solidFill>
                <a:latin typeface="Lucida Sans"/>
                <a:cs typeface="Lucida Sans"/>
              </a:rPr>
              <a:t>then</a:t>
            </a:r>
            <a:r>
              <a:rPr sz="900" spc="7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25" dirty="0">
                <a:solidFill>
                  <a:srgbClr val="231F20"/>
                </a:solidFill>
                <a:latin typeface="Lucida Sans"/>
                <a:cs typeface="Lucida Sans"/>
              </a:rPr>
              <a:t>dropped</a:t>
            </a:r>
            <a:r>
              <a:rPr sz="900" spc="6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15" dirty="0">
                <a:solidFill>
                  <a:srgbClr val="231F20"/>
                </a:solidFill>
                <a:latin typeface="Lucida Sans"/>
                <a:cs typeface="Lucida Sans"/>
              </a:rPr>
              <a:t>on</a:t>
            </a:r>
            <a:r>
              <a:rPr sz="900" spc="6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2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900" spc="6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15" dirty="0">
                <a:solidFill>
                  <a:srgbClr val="231F20"/>
                </a:solidFill>
                <a:latin typeface="Lucida Sans"/>
                <a:cs typeface="Lucida Sans"/>
              </a:rPr>
              <a:t>crest</a:t>
            </a:r>
            <a:r>
              <a:rPr sz="900" spc="6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15" dirty="0">
                <a:solidFill>
                  <a:srgbClr val="231F20"/>
                </a:solidFill>
                <a:latin typeface="Lucida Sans"/>
                <a:cs typeface="Lucida Sans"/>
              </a:rPr>
              <a:t>of</a:t>
            </a:r>
            <a:r>
              <a:rPr sz="900" spc="6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2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900" spc="6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20" dirty="0">
                <a:solidFill>
                  <a:srgbClr val="231F20"/>
                </a:solidFill>
                <a:latin typeface="Lucida Sans"/>
                <a:cs typeface="Lucida Sans"/>
              </a:rPr>
              <a:t>actuator's</a:t>
            </a:r>
            <a:r>
              <a:rPr sz="900" spc="7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20" dirty="0">
                <a:solidFill>
                  <a:srgbClr val="231F20"/>
                </a:solidFill>
                <a:latin typeface="Lucida Sans"/>
                <a:cs typeface="Lucida Sans"/>
              </a:rPr>
              <a:t>left</a:t>
            </a:r>
            <a:r>
              <a:rPr sz="900" spc="6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25" dirty="0">
                <a:solidFill>
                  <a:srgbClr val="231F20"/>
                </a:solidFill>
                <a:latin typeface="Lucida Sans"/>
                <a:cs typeface="Lucida Sans"/>
              </a:rPr>
              <a:t>fold</a:t>
            </a:r>
            <a:r>
              <a:rPr sz="9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25" dirty="0">
                <a:solidFill>
                  <a:srgbClr val="231F20"/>
                </a:solidFill>
                <a:latin typeface="Lucida Sans"/>
                <a:cs typeface="Lucida Sans"/>
              </a:rPr>
              <a:t>that</a:t>
            </a:r>
            <a:r>
              <a:rPr sz="9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35" dirty="0">
                <a:solidFill>
                  <a:srgbClr val="231F20"/>
                </a:solidFill>
                <a:latin typeface="Lucida Sans"/>
                <a:cs typeface="Lucida Sans"/>
              </a:rPr>
              <a:t>raises</a:t>
            </a:r>
            <a:r>
              <a:rPr sz="9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2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9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15" dirty="0">
                <a:solidFill>
                  <a:srgbClr val="231F20"/>
                </a:solidFill>
                <a:latin typeface="Lucida Sans"/>
                <a:cs typeface="Lucida Sans"/>
              </a:rPr>
              <a:t>actuator </a:t>
            </a:r>
            <a:r>
              <a:rPr sz="900" spc="-30" dirty="0">
                <a:solidFill>
                  <a:srgbClr val="231F20"/>
                </a:solidFill>
                <a:latin typeface="Lucida Sans"/>
                <a:cs typeface="Lucida Sans"/>
              </a:rPr>
              <a:t>tip</a:t>
            </a:r>
            <a:r>
              <a:rPr sz="9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30" dirty="0">
                <a:solidFill>
                  <a:srgbClr val="231F20"/>
                </a:solidFill>
                <a:latin typeface="Lucida Sans"/>
                <a:cs typeface="Lucida Sans"/>
              </a:rPr>
              <a:t>and</a:t>
            </a:r>
            <a:r>
              <a:rPr sz="9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35" dirty="0">
                <a:solidFill>
                  <a:srgbClr val="231F20"/>
                </a:solidFill>
                <a:latin typeface="Lucida Sans"/>
                <a:cs typeface="Lucida Sans"/>
              </a:rPr>
              <a:t>lifts</a:t>
            </a:r>
            <a:r>
              <a:rPr sz="9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2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9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30" dirty="0">
                <a:solidFill>
                  <a:srgbClr val="231F20"/>
                </a:solidFill>
                <a:latin typeface="Lucida Sans"/>
                <a:cs typeface="Lucida Sans"/>
              </a:rPr>
              <a:t>input</a:t>
            </a:r>
            <a:r>
              <a:rPr sz="900" spc="-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20" dirty="0">
                <a:solidFill>
                  <a:srgbClr val="231F20"/>
                </a:solidFill>
                <a:latin typeface="Lucida Sans"/>
                <a:cs typeface="Lucida Sans"/>
              </a:rPr>
              <a:t>channel</a:t>
            </a:r>
            <a:r>
              <a:rPr sz="900" spc="-15" dirty="0">
                <a:solidFill>
                  <a:srgbClr val="231F20"/>
                </a:solidFill>
                <a:latin typeface="Lucida Sans"/>
                <a:cs typeface="Lucida Sans"/>
              </a:rPr>
              <a:t> to </a:t>
            </a:r>
            <a:r>
              <a:rPr sz="900" spc="-25" dirty="0">
                <a:solidFill>
                  <a:srgbClr val="231F20"/>
                </a:solidFill>
                <a:latin typeface="Lucida Sans"/>
                <a:cs typeface="Lucida Sans"/>
              </a:rPr>
              <a:t>physically</a:t>
            </a:r>
            <a:r>
              <a:rPr sz="9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dirty="0">
                <a:solidFill>
                  <a:srgbClr val="231F20"/>
                </a:solidFill>
                <a:latin typeface="Lucida Sans"/>
                <a:cs typeface="Lucida Sans"/>
              </a:rPr>
              <a:t>sep- </a:t>
            </a:r>
            <a:r>
              <a:rPr sz="900" spc="-25" dirty="0">
                <a:solidFill>
                  <a:srgbClr val="231F20"/>
                </a:solidFill>
                <a:latin typeface="Lucida Sans"/>
                <a:cs typeface="Lucida Sans"/>
              </a:rPr>
              <a:t>arate</a:t>
            </a:r>
            <a:r>
              <a:rPr sz="900" spc="17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25" dirty="0">
                <a:solidFill>
                  <a:srgbClr val="231F20"/>
                </a:solidFill>
                <a:latin typeface="Lucida Sans"/>
                <a:cs typeface="Lucida Sans"/>
              </a:rPr>
              <a:t>from</a:t>
            </a:r>
            <a:r>
              <a:rPr sz="900" spc="18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25" dirty="0">
                <a:solidFill>
                  <a:srgbClr val="231F20"/>
                </a:solidFill>
                <a:latin typeface="Lucida Sans"/>
                <a:cs typeface="Lucida Sans"/>
              </a:rPr>
              <a:t>output</a:t>
            </a:r>
            <a:r>
              <a:rPr sz="900" spc="18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20" dirty="0">
                <a:solidFill>
                  <a:srgbClr val="231F20"/>
                </a:solidFill>
                <a:latin typeface="Lucida Sans"/>
                <a:cs typeface="Lucida Sans"/>
              </a:rPr>
              <a:t>channel</a:t>
            </a:r>
            <a:r>
              <a:rPr sz="900" spc="18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120" dirty="0">
                <a:solidFill>
                  <a:srgbClr val="231F20"/>
                </a:solidFill>
                <a:latin typeface="Lucida Sans"/>
                <a:cs typeface="Lucida Sans"/>
              </a:rPr>
              <a:t>1</a:t>
            </a:r>
            <a:r>
              <a:rPr sz="900" spc="18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Lucida Sans"/>
                <a:cs typeface="Lucida Sans"/>
              </a:rPr>
              <a:t>(a-</a:t>
            </a:r>
            <a:r>
              <a:rPr sz="900" spc="-5" dirty="0">
                <a:solidFill>
                  <a:srgbClr val="231F20"/>
                </a:solidFill>
                <a:latin typeface="Lucida Sans"/>
                <a:cs typeface="Lucida Sans"/>
              </a:rPr>
              <a:t>ii</a:t>
            </a:r>
            <a:r>
              <a:rPr sz="900" spc="18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30" dirty="0">
                <a:solidFill>
                  <a:srgbClr val="231F20"/>
                </a:solidFill>
                <a:latin typeface="Lucida Sans"/>
                <a:cs typeface="Lucida Sans"/>
              </a:rPr>
              <a:t>and</a:t>
            </a:r>
            <a:r>
              <a:rPr sz="900" spc="18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dirty="0">
                <a:solidFill>
                  <a:srgbClr val="231F20"/>
                </a:solidFill>
                <a:latin typeface="Lucida Sans"/>
                <a:cs typeface="Lucida Sans"/>
              </a:rPr>
              <a:t>b-</a:t>
            </a:r>
            <a:r>
              <a:rPr sz="900" spc="-20" dirty="0">
                <a:solidFill>
                  <a:srgbClr val="231F20"/>
                </a:solidFill>
                <a:latin typeface="Lucida Sans"/>
                <a:cs typeface="Lucida Sans"/>
              </a:rPr>
              <a:t>ii).</a:t>
            </a:r>
            <a:r>
              <a:rPr sz="900" spc="17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25" dirty="0">
                <a:solidFill>
                  <a:srgbClr val="231F20"/>
                </a:solidFill>
                <a:latin typeface="Lucida Sans"/>
                <a:cs typeface="Lucida Sans"/>
              </a:rPr>
              <a:t>Another</a:t>
            </a:r>
            <a:r>
              <a:rPr sz="900" spc="18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25" dirty="0">
                <a:solidFill>
                  <a:srgbClr val="231F20"/>
                </a:solidFill>
                <a:latin typeface="Lucida Sans"/>
                <a:cs typeface="Lucida Sans"/>
              </a:rPr>
              <a:t>round</a:t>
            </a:r>
            <a:r>
              <a:rPr sz="900" spc="18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15" dirty="0">
                <a:solidFill>
                  <a:srgbClr val="231F20"/>
                </a:solidFill>
                <a:latin typeface="Lucida Sans"/>
                <a:cs typeface="Lucida Sans"/>
              </a:rPr>
              <a:t>of</a:t>
            </a:r>
            <a:r>
              <a:rPr sz="900" spc="17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10" dirty="0">
                <a:solidFill>
                  <a:srgbClr val="231F20"/>
                </a:solidFill>
                <a:latin typeface="Lucida Sans"/>
                <a:cs typeface="Lucida Sans"/>
              </a:rPr>
              <a:t>red-</a:t>
            </a:r>
            <a:r>
              <a:rPr sz="900" spc="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15" dirty="0">
                <a:solidFill>
                  <a:srgbClr val="231F20"/>
                </a:solidFill>
                <a:latin typeface="Lucida Sans"/>
                <a:cs typeface="Lucida Sans"/>
              </a:rPr>
              <a:t>colored</a:t>
            </a:r>
            <a:r>
              <a:rPr sz="900" spc="4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Lucida Sans"/>
                <a:cs typeface="Lucida Sans"/>
              </a:rPr>
              <a:t>water</a:t>
            </a:r>
            <a:r>
              <a:rPr sz="900" spc="4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45" dirty="0">
                <a:solidFill>
                  <a:srgbClr val="231F20"/>
                </a:solidFill>
                <a:latin typeface="Lucida Sans"/>
                <a:cs typeface="Lucida Sans"/>
              </a:rPr>
              <a:t>is</a:t>
            </a:r>
            <a:r>
              <a:rPr sz="900" spc="4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25" dirty="0">
                <a:solidFill>
                  <a:srgbClr val="231F20"/>
                </a:solidFill>
                <a:latin typeface="Lucida Sans"/>
                <a:cs typeface="Lucida Sans"/>
              </a:rPr>
              <a:t>dropped</a:t>
            </a:r>
            <a:r>
              <a:rPr sz="900" spc="4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15" dirty="0">
                <a:solidFill>
                  <a:srgbClr val="231F20"/>
                </a:solidFill>
                <a:latin typeface="Lucida Sans"/>
                <a:cs typeface="Lucida Sans"/>
              </a:rPr>
              <a:t>on</a:t>
            </a:r>
            <a:r>
              <a:rPr sz="900" spc="4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2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900" spc="4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15" dirty="0">
                <a:solidFill>
                  <a:srgbClr val="231F20"/>
                </a:solidFill>
                <a:latin typeface="Lucida Sans"/>
                <a:cs typeface="Lucida Sans"/>
              </a:rPr>
              <a:t>crest</a:t>
            </a:r>
            <a:r>
              <a:rPr sz="900" spc="3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15" dirty="0">
                <a:solidFill>
                  <a:srgbClr val="231F20"/>
                </a:solidFill>
                <a:latin typeface="Lucida Sans"/>
                <a:cs typeface="Lucida Sans"/>
              </a:rPr>
              <a:t>of</a:t>
            </a:r>
            <a:r>
              <a:rPr sz="900" spc="4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2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900" spc="3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20" dirty="0">
                <a:solidFill>
                  <a:srgbClr val="231F20"/>
                </a:solidFill>
                <a:latin typeface="Lucida Sans"/>
                <a:cs typeface="Lucida Sans"/>
              </a:rPr>
              <a:t>actuator's</a:t>
            </a:r>
            <a:r>
              <a:rPr sz="900" spc="4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30" dirty="0">
                <a:solidFill>
                  <a:srgbClr val="231F20"/>
                </a:solidFill>
                <a:latin typeface="Lucida Sans"/>
                <a:cs typeface="Lucida Sans"/>
              </a:rPr>
              <a:t>right</a:t>
            </a:r>
            <a:r>
              <a:rPr sz="900" spc="4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25" dirty="0">
                <a:solidFill>
                  <a:srgbClr val="231F20"/>
                </a:solidFill>
                <a:latin typeface="Lucida Sans"/>
                <a:cs typeface="Lucida Sans"/>
              </a:rPr>
              <a:t>fold</a:t>
            </a:r>
            <a:r>
              <a:rPr sz="900" spc="3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25" dirty="0">
                <a:solidFill>
                  <a:srgbClr val="231F20"/>
                </a:solidFill>
                <a:latin typeface="Lucida Sans"/>
                <a:cs typeface="Lucida Sans"/>
              </a:rPr>
              <a:t>that</a:t>
            </a:r>
            <a:r>
              <a:rPr sz="9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35" dirty="0">
                <a:solidFill>
                  <a:srgbClr val="231F20"/>
                </a:solidFill>
                <a:latin typeface="Lucida Sans"/>
                <a:cs typeface="Lucida Sans"/>
              </a:rPr>
              <a:t>brings</a:t>
            </a:r>
            <a:r>
              <a:rPr sz="900" spc="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2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900" spc="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30" dirty="0">
                <a:solidFill>
                  <a:srgbClr val="231F20"/>
                </a:solidFill>
                <a:latin typeface="Lucida Sans"/>
                <a:cs typeface="Lucida Sans"/>
              </a:rPr>
              <a:t>input</a:t>
            </a:r>
            <a:r>
              <a:rPr sz="900" spc="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20" dirty="0">
                <a:solidFill>
                  <a:srgbClr val="231F20"/>
                </a:solidFill>
                <a:latin typeface="Lucida Sans"/>
                <a:cs typeface="Lucida Sans"/>
              </a:rPr>
              <a:t>channel</a:t>
            </a:r>
            <a:r>
              <a:rPr sz="900" spc="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35" dirty="0">
                <a:solidFill>
                  <a:srgbClr val="231F20"/>
                </a:solidFill>
                <a:latin typeface="Lucida Sans"/>
                <a:cs typeface="Lucida Sans"/>
              </a:rPr>
              <a:t>in</a:t>
            </a:r>
            <a:r>
              <a:rPr sz="900" spc="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Lucida Sans"/>
                <a:cs typeface="Lucida Sans"/>
              </a:rPr>
              <a:t>contact</a:t>
            </a:r>
            <a:r>
              <a:rPr sz="900" spc="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15" dirty="0">
                <a:solidFill>
                  <a:srgbClr val="231F20"/>
                </a:solidFill>
                <a:latin typeface="Lucida Sans"/>
                <a:cs typeface="Lucida Sans"/>
              </a:rPr>
              <a:t>with</a:t>
            </a:r>
            <a:r>
              <a:rPr sz="900" spc="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25" dirty="0">
                <a:solidFill>
                  <a:srgbClr val="231F20"/>
                </a:solidFill>
                <a:latin typeface="Lucida Sans"/>
                <a:cs typeface="Lucida Sans"/>
              </a:rPr>
              <a:t>output</a:t>
            </a:r>
            <a:r>
              <a:rPr sz="900" spc="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20" dirty="0">
                <a:solidFill>
                  <a:srgbClr val="231F20"/>
                </a:solidFill>
                <a:latin typeface="Lucida Sans"/>
                <a:cs typeface="Lucida Sans"/>
              </a:rPr>
              <a:t>channel</a:t>
            </a:r>
            <a:r>
              <a:rPr sz="900" spc="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60" dirty="0">
                <a:solidFill>
                  <a:srgbClr val="231F20"/>
                </a:solidFill>
                <a:latin typeface="Lucida Sans"/>
                <a:cs typeface="Lucida Sans"/>
              </a:rPr>
              <a:t>2</a:t>
            </a:r>
            <a:r>
              <a:rPr sz="900" spc="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Lucida Sans"/>
                <a:cs typeface="Lucida Sans"/>
              </a:rPr>
              <a:t>(a-</a:t>
            </a:r>
            <a:r>
              <a:rPr sz="900" spc="-15" dirty="0">
                <a:solidFill>
                  <a:srgbClr val="231F20"/>
                </a:solidFill>
                <a:latin typeface="Lucida Sans"/>
                <a:cs typeface="Lucida Sans"/>
              </a:rPr>
              <a:t>iii</a:t>
            </a:r>
            <a:r>
              <a:rPr sz="900" spc="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30" dirty="0">
                <a:solidFill>
                  <a:srgbClr val="231F20"/>
                </a:solidFill>
                <a:latin typeface="Lucida Sans"/>
                <a:cs typeface="Lucida Sans"/>
              </a:rPr>
              <a:t>and</a:t>
            </a:r>
            <a:r>
              <a:rPr sz="900" spc="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35" dirty="0">
                <a:solidFill>
                  <a:srgbClr val="231F20"/>
                </a:solidFill>
                <a:latin typeface="Lucida Sans"/>
                <a:cs typeface="Lucida Sans"/>
              </a:rPr>
              <a:t>b-</a:t>
            </a:r>
            <a:r>
              <a:rPr sz="900" spc="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40" dirty="0">
                <a:solidFill>
                  <a:srgbClr val="231F20"/>
                </a:solidFill>
                <a:latin typeface="Lucida Sans"/>
                <a:cs typeface="Lucida Sans"/>
              </a:rPr>
              <a:t>iii).</a:t>
            </a:r>
            <a:r>
              <a:rPr sz="9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25" dirty="0">
                <a:solidFill>
                  <a:srgbClr val="231F20"/>
                </a:solidFill>
                <a:latin typeface="Lucida Sans"/>
                <a:cs typeface="Lucida Sans"/>
              </a:rPr>
              <a:t>Fluid</a:t>
            </a:r>
            <a:r>
              <a:rPr sz="900" spc="-10" dirty="0">
                <a:solidFill>
                  <a:srgbClr val="231F20"/>
                </a:solidFill>
                <a:latin typeface="Lucida Sans"/>
                <a:cs typeface="Lucida Sans"/>
              </a:rPr>
              <a:t> flow </a:t>
            </a:r>
            <a:r>
              <a:rPr sz="900" spc="-45" dirty="0">
                <a:solidFill>
                  <a:srgbClr val="231F20"/>
                </a:solidFill>
                <a:latin typeface="Lucida Sans"/>
                <a:cs typeface="Lucida Sans"/>
              </a:rPr>
              <a:t>is</a:t>
            </a:r>
            <a:r>
              <a:rPr sz="9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dirty="0">
                <a:solidFill>
                  <a:srgbClr val="231F20"/>
                </a:solidFill>
                <a:latin typeface="Lucida Sans"/>
                <a:cs typeface="Lucida Sans"/>
              </a:rPr>
              <a:t>now</a:t>
            </a:r>
            <a:r>
              <a:rPr sz="9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30" dirty="0">
                <a:solidFill>
                  <a:srgbClr val="231F20"/>
                </a:solidFill>
                <a:latin typeface="Lucida Sans"/>
                <a:cs typeface="Lucida Sans"/>
              </a:rPr>
              <a:t>established</a:t>
            </a:r>
            <a:r>
              <a:rPr sz="9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25" dirty="0">
                <a:solidFill>
                  <a:srgbClr val="231F20"/>
                </a:solidFill>
                <a:latin typeface="Lucida Sans"/>
                <a:cs typeface="Lucida Sans"/>
              </a:rPr>
              <a:t>into</a:t>
            </a:r>
            <a:r>
              <a:rPr sz="9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25" dirty="0">
                <a:solidFill>
                  <a:srgbClr val="231F20"/>
                </a:solidFill>
                <a:latin typeface="Lucida Sans"/>
                <a:cs typeface="Lucida Sans"/>
              </a:rPr>
              <a:t>output</a:t>
            </a:r>
            <a:r>
              <a:rPr sz="9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20" dirty="0">
                <a:solidFill>
                  <a:srgbClr val="231F20"/>
                </a:solidFill>
                <a:latin typeface="Lucida Sans"/>
                <a:cs typeface="Lucida Sans"/>
              </a:rPr>
              <a:t>channel</a:t>
            </a:r>
            <a:r>
              <a:rPr sz="9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60" dirty="0">
                <a:solidFill>
                  <a:srgbClr val="231F20"/>
                </a:solidFill>
                <a:latin typeface="Lucida Sans"/>
                <a:cs typeface="Lucida Sans"/>
              </a:rPr>
              <a:t>2</a:t>
            </a:r>
            <a:r>
              <a:rPr sz="9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dirty="0">
                <a:solidFill>
                  <a:srgbClr val="231F20"/>
                </a:solidFill>
                <a:latin typeface="Lucida Sans"/>
                <a:cs typeface="Lucida Sans"/>
              </a:rPr>
              <a:t>(a-iv</a:t>
            </a:r>
            <a:r>
              <a:rPr sz="9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30" dirty="0">
                <a:solidFill>
                  <a:srgbClr val="231F20"/>
                </a:solidFill>
                <a:latin typeface="Lucida Sans"/>
                <a:cs typeface="Lucida Sans"/>
              </a:rPr>
              <a:t>and</a:t>
            </a:r>
            <a:r>
              <a:rPr sz="9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900" spc="-15" dirty="0">
                <a:solidFill>
                  <a:srgbClr val="231F20"/>
                </a:solidFill>
                <a:latin typeface="Lucida Sans"/>
                <a:cs typeface="Lucida Sans"/>
              </a:rPr>
              <a:t>b-</a:t>
            </a:r>
            <a:r>
              <a:rPr sz="900" spc="-10" dirty="0">
                <a:solidFill>
                  <a:srgbClr val="231F20"/>
                </a:solidFill>
                <a:latin typeface="Lucida Sans"/>
                <a:cs typeface="Lucida Sans"/>
              </a:rPr>
              <a:t>iv).</a:t>
            </a:r>
            <a:endParaRPr sz="900" dirty="0">
              <a:latin typeface="Lucida Sans"/>
              <a:cs typeface="Lucida San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DF67F88-545C-BAC7-5FE1-4C7BEE7D802E}"/>
              </a:ext>
            </a:extLst>
          </p:cNvPr>
          <p:cNvSpPr txBox="1"/>
          <p:nvPr/>
        </p:nvSpPr>
        <p:spPr>
          <a:xfrm>
            <a:off x="0" y="6280919"/>
            <a:ext cx="12192000" cy="5770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dirty="0"/>
              <a:t>Kong, T., Flanigan, S., Weinstein, M., </a:t>
            </a:r>
            <a:r>
              <a:rPr lang="en-US" sz="1050" dirty="0" err="1"/>
              <a:t>Kalwa</a:t>
            </a:r>
            <a:r>
              <a:rPr lang="en-US" sz="1050" dirty="0"/>
              <a:t>, U., </a:t>
            </a:r>
            <a:r>
              <a:rPr lang="en-US" sz="1050" dirty="0" err="1"/>
              <a:t>Legner</a:t>
            </a:r>
            <a:r>
              <a:rPr lang="en-US" sz="1050" dirty="0"/>
              <a:t>, C., &amp; Pandey, S. (2017). A fast, reconfigurable flow switch for paper microfluidics based on selective wetting of folded paper actuator strips. </a:t>
            </a:r>
            <a:r>
              <a:rPr lang="en-US" sz="1050" i="1" dirty="0"/>
              <a:t>Lab on a Chip</a:t>
            </a:r>
            <a:r>
              <a:rPr lang="en-US" sz="1050" dirty="0"/>
              <a:t>, </a:t>
            </a:r>
            <a:r>
              <a:rPr lang="en-US" sz="1050" i="1" dirty="0"/>
              <a:t>17</a:t>
            </a:r>
            <a:r>
              <a:rPr lang="en-US" sz="1050" dirty="0"/>
              <a:t>(21), 3621–3633. </a:t>
            </a:r>
            <a:r>
              <a:rPr lang="en-US" sz="1050" dirty="0">
                <a:hlinkClick r:id="rId3"/>
              </a:rPr>
              <a:t>https://doi.org/10.1039/C7LC00620A</a:t>
            </a:r>
            <a:endParaRPr lang="en-US" sz="1050" dirty="0"/>
          </a:p>
          <a:p>
            <a:r>
              <a:rPr lang="en-US" sz="1050" dirty="0">
                <a:hlinkClick r:id="rId4"/>
              </a:rPr>
              <a:t>https://pubs.rsc.org/en/content/articlelanding/2017/LC/C7LC00620A</a:t>
            </a:r>
            <a:r>
              <a:rPr lang="en-US" sz="105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60772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ject 10">
            <a:extLst>
              <a:ext uri="{FF2B5EF4-FFF2-40B4-BE49-F238E27FC236}">
                <a16:creationId xmlns:a16="http://schemas.microsoft.com/office/drawing/2014/main" id="{FFE1E66C-1E1C-1FB8-899D-0975DE22A6C3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713243" y="0"/>
            <a:ext cx="2765513" cy="4461498"/>
          </a:xfrm>
          <a:prstGeom prst="rect">
            <a:avLst/>
          </a:prstGeom>
        </p:spPr>
      </p:pic>
      <p:sp>
        <p:nvSpPr>
          <p:cNvPr id="5" name="object 11">
            <a:extLst>
              <a:ext uri="{FF2B5EF4-FFF2-40B4-BE49-F238E27FC236}">
                <a16:creationId xmlns:a16="http://schemas.microsoft.com/office/drawing/2014/main" id="{BC50AAC4-7951-0E9A-1C20-B5933FBF780E}"/>
              </a:ext>
            </a:extLst>
          </p:cNvPr>
          <p:cNvSpPr txBox="1"/>
          <p:nvPr/>
        </p:nvSpPr>
        <p:spPr>
          <a:xfrm>
            <a:off x="610562" y="4498422"/>
            <a:ext cx="10971838" cy="14327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10900"/>
              </a:lnSpc>
              <a:spcBef>
                <a:spcPts val="100"/>
              </a:spcBef>
            </a:pPr>
            <a:r>
              <a:rPr sz="1050" spc="-20" dirty="0">
                <a:solidFill>
                  <a:srgbClr val="231F20"/>
                </a:solidFill>
                <a:latin typeface="Lucida Sans"/>
                <a:cs typeface="Lucida Sans"/>
              </a:rPr>
              <a:t>Fig.</a:t>
            </a:r>
            <a:r>
              <a:rPr sz="1050" dirty="0">
                <a:solidFill>
                  <a:srgbClr val="231F20"/>
                </a:solidFill>
                <a:latin typeface="Lucida Sans"/>
                <a:cs typeface="Lucida Sans"/>
              </a:rPr>
              <a:t> 8</a:t>
            </a:r>
            <a:r>
              <a:rPr sz="1050" spc="409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spc="-20" dirty="0">
                <a:solidFill>
                  <a:srgbClr val="231F20"/>
                </a:solidFill>
                <a:latin typeface="Lucida Sans"/>
                <a:cs typeface="Lucida Sans"/>
              </a:rPr>
              <a:t>Single-</a:t>
            </a:r>
            <a:r>
              <a:rPr sz="1050" dirty="0">
                <a:solidFill>
                  <a:srgbClr val="231F20"/>
                </a:solidFill>
                <a:latin typeface="Lucida Sans"/>
                <a:cs typeface="Lucida Sans"/>
              </a:rPr>
              <a:t>pole</a:t>
            </a:r>
            <a:r>
              <a:rPr sz="1050" spc="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spc="-10" dirty="0">
                <a:solidFill>
                  <a:srgbClr val="231F20"/>
                </a:solidFill>
                <a:latin typeface="Lucida Sans"/>
                <a:cs typeface="Lucida Sans"/>
              </a:rPr>
              <a:t>double-</a:t>
            </a:r>
            <a:r>
              <a:rPr sz="1050" dirty="0">
                <a:solidFill>
                  <a:srgbClr val="231F20"/>
                </a:solidFill>
                <a:latin typeface="Lucida Sans"/>
                <a:cs typeface="Lucida Sans"/>
              </a:rPr>
              <a:t>throw</a:t>
            </a:r>
            <a:r>
              <a:rPr sz="1050" spc="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spc="-10" dirty="0">
                <a:solidFill>
                  <a:srgbClr val="231F20"/>
                </a:solidFill>
                <a:latin typeface="Lucida Sans"/>
                <a:cs typeface="Lucida Sans"/>
              </a:rPr>
              <a:t>(SPDT),</a:t>
            </a:r>
            <a:r>
              <a:rPr sz="1050" spc="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spc="-20" dirty="0">
                <a:solidFill>
                  <a:srgbClr val="231F20"/>
                </a:solidFill>
                <a:latin typeface="Lucida Sans"/>
                <a:cs typeface="Lucida Sans"/>
              </a:rPr>
              <a:t>double-</a:t>
            </a:r>
            <a:r>
              <a:rPr sz="1050" dirty="0">
                <a:solidFill>
                  <a:srgbClr val="231F20"/>
                </a:solidFill>
                <a:latin typeface="Lucida Sans"/>
                <a:cs typeface="Lucida Sans"/>
              </a:rPr>
              <a:t>break</a:t>
            </a:r>
            <a:r>
              <a:rPr sz="1050" spc="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dirty="0">
                <a:solidFill>
                  <a:srgbClr val="231F20"/>
                </a:solidFill>
                <a:latin typeface="Lucida Sans"/>
                <a:cs typeface="Lucida Sans"/>
              </a:rPr>
              <a:t>switch to</a:t>
            </a:r>
            <a:r>
              <a:rPr sz="1050" spc="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spc="-20" dirty="0">
                <a:solidFill>
                  <a:srgbClr val="231F20"/>
                </a:solidFill>
                <a:latin typeface="Lucida Sans"/>
                <a:cs typeface="Lucida Sans"/>
              </a:rPr>
              <a:t>con- </a:t>
            </a:r>
            <a:r>
              <a:rPr sz="1050" dirty="0">
                <a:solidFill>
                  <a:srgbClr val="231F20"/>
                </a:solidFill>
                <a:latin typeface="Lucida Sans"/>
                <a:cs typeface="Lucida Sans"/>
              </a:rPr>
              <a:t>trol</a:t>
            </a:r>
            <a:r>
              <a:rPr sz="105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dirty="0">
                <a:solidFill>
                  <a:srgbClr val="231F20"/>
                </a:solidFill>
                <a:latin typeface="Lucida Sans"/>
                <a:cs typeface="Lucida Sans"/>
              </a:rPr>
              <a:t>two</a:t>
            </a:r>
            <a:r>
              <a:rPr sz="105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spc="-25" dirty="0">
                <a:solidFill>
                  <a:srgbClr val="231F20"/>
                </a:solidFill>
                <a:latin typeface="Lucida Sans"/>
                <a:cs typeface="Lucida Sans"/>
              </a:rPr>
              <a:t>pairs</a:t>
            </a:r>
            <a:r>
              <a:rPr sz="105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dirty="0">
                <a:solidFill>
                  <a:srgbClr val="231F20"/>
                </a:solidFill>
                <a:latin typeface="Lucida Sans"/>
                <a:cs typeface="Lucida Sans"/>
              </a:rPr>
              <a:t>of</a:t>
            </a:r>
            <a:r>
              <a:rPr sz="1050" spc="-10" dirty="0">
                <a:solidFill>
                  <a:srgbClr val="231F20"/>
                </a:solidFill>
                <a:latin typeface="Lucida Sans"/>
                <a:cs typeface="Lucida Sans"/>
              </a:rPr>
              <a:t> input</a:t>
            </a:r>
            <a:r>
              <a:rPr sz="105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dirty="0">
                <a:solidFill>
                  <a:srgbClr val="231F20"/>
                </a:solidFill>
                <a:latin typeface="Lucida Sans"/>
                <a:cs typeface="Lucida Sans"/>
              </a:rPr>
              <a:t>and</a:t>
            </a:r>
            <a:r>
              <a:rPr sz="1050" spc="-10" dirty="0">
                <a:solidFill>
                  <a:srgbClr val="231F20"/>
                </a:solidFill>
                <a:latin typeface="Lucida Sans"/>
                <a:cs typeface="Lucida Sans"/>
              </a:rPr>
              <a:t> output</a:t>
            </a:r>
            <a:r>
              <a:rPr sz="105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spc="-20" dirty="0">
                <a:solidFill>
                  <a:srgbClr val="231F20"/>
                </a:solidFill>
                <a:latin typeface="Lucida Sans"/>
                <a:cs typeface="Lucida Sans"/>
              </a:rPr>
              <a:t>channels.</a:t>
            </a:r>
            <a:r>
              <a:rPr sz="105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dirty="0">
                <a:solidFill>
                  <a:srgbClr val="231F20"/>
                </a:solidFill>
                <a:latin typeface="Lucida Sans"/>
                <a:cs typeface="Lucida Sans"/>
              </a:rPr>
              <a:t>(a</a:t>
            </a:r>
            <a:r>
              <a:rPr sz="1050" spc="-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dirty="0">
                <a:solidFill>
                  <a:srgbClr val="231F20"/>
                </a:solidFill>
                <a:latin typeface="Lucida Sans"/>
                <a:cs typeface="Lucida Sans"/>
              </a:rPr>
              <a:t>and</a:t>
            </a:r>
            <a:r>
              <a:rPr sz="105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dirty="0">
                <a:solidFill>
                  <a:srgbClr val="231F20"/>
                </a:solidFill>
                <a:latin typeface="Lucida Sans"/>
                <a:cs typeface="Lucida Sans"/>
              </a:rPr>
              <a:t>b)</a:t>
            </a:r>
            <a:r>
              <a:rPr sz="105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spc="-20" dirty="0">
                <a:solidFill>
                  <a:srgbClr val="231F20"/>
                </a:solidFill>
                <a:latin typeface="Lucida Sans"/>
                <a:cs typeface="Lucida Sans"/>
              </a:rPr>
              <a:t>Figures</a:t>
            </a:r>
            <a:r>
              <a:rPr sz="1050" spc="-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dirty="0">
                <a:solidFill>
                  <a:srgbClr val="231F20"/>
                </a:solidFill>
                <a:latin typeface="Lucida Sans"/>
                <a:cs typeface="Lucida Sans"/>
              </a:rPr>
              <a:t>in</a:t>
            </a:r>
            <a:r>
              <a:rPr sz="105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spc="-10" dirty="0">
                <a:solidFill>
                  <a:srgbClr val="231F20"/>
                </a:solidFill>
                <a:latin typeface="Lucida Sans"/>
                <a:cs typeface="Lucida Sans"/>
              </a:rPr>
              <a:t>panel</a:t>
            </a:r>
            <a:endParaRPr sz="1050">
              <a:latin typeface="Lucida Sans"/>
              <a:cs typeface="Lucida Sans"/>
            </a:endParaRPr>
          </a:p>
          <a:p>
            <a:pPr marL="12700" marR="5080" algn="just">
              <a:lnSpc>
                <a:spcPct val="111100"/>
              </a:lnSpc>
            </a:pPr>
            <a:r>
              <a:rPr sz="1050" dirty="0">
                <a:solidFill>
                  <a:srgbClr val="231F20"/>
                </a:solidFill>
                <a:latin typeface="Lucida Sans"/>
                <a:cs typeface="Lucida Sans"/>
              </a:rPr>
              <a:t>(a)</a:t>
            </a:r>
            <a:r>
              <a:rPr sz="1050" spc="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dirty="0">
                <a:solidFill>
                  <a:srgbClr val="231F20"/>
                </a:solidFill>
                <a:latin typeface="Lucida Sans"/>
                <a:cs typeface="Lucida Sans"/>
              </a:rPr>
              <a:t>and</a:t>
            </a:r>
            <a:r>
              <a:rPr sz="1050" spc="3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dirty="0">
                <a:solidFill>
                  <a:srgbClr val="231F20"/>
                </a:solidFill>
                <a:latin typeface="Lucida Sans"/>
                <a:cs typeface="Lucida Sans"/>
              </a:rPr>
              <a:t>panel</a:t>
            </a:r>
            <a:r>
              <a:rPr sz="1050" spc="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dirty="0">
                <a:solidFill>
                  <a:srgbClr val="231F20"/>
                </a:solidFill>
                <a:latin typeface="Lucida Sans"/>
                <a:cs typeface="Lucida Sans"/>
              </a:rPr>
              <a:t>(b)</a:t>
            </a:r>
            <a:r>
              <a:rPr sz="1050" spc="3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dirty="0">
                <a:solidFill>
                  <a:srgbClr val="231F20"/>
                </a:solidFill>
                <a:latin typeface="Lucida Sans"/>
                <a:cs typeface="Lucida Sans"/>
              </a:rPr>
              <a:t>depict</a:t>
            </a:r>
            <a:r>
              <a:rPr sz="1050" spc="3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050" spc="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dirty="0">
                <a:solidFill>
                  <a:srgbClr val="231F20"/>
                </a:solidFill>
                <a:latin typeface="Lucida Sans"/>
                <a:cs typeface="Lucida Sans"/>
              </a:rPr>
              <a:t>device</a:t>
            </a:r>
            <a:r>
              <a:rPr sz="1050" spc="3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dirty="0">
                <a:solidFill>
                  <a:srgbClr val="231F20"/>
                </a:solidFill>
                <a:latin typeface="Lucida Sans"/>
                <a:cs typeface="Lucida Sans"/>
              </a:rPr>
              <a:t>in</a:t>
            </a:r>
            <a:r>
              <a:rPr sz="1050" spc="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dirty="0">
                <a:solidFill>
                  <a:srgbClr val="231F20"/>
                </a:solidFill>
                <a:latin typeface="Lucida Sans"/>
                <a:cs typeface="Lucida Sans"/>
              </a:rPr>
              <a:t>CAD</a:t>
            </a:r>
            <a:r>
              <a:rPr sz="1050" spc="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dirty="0">
                <a:solidFill>
                  <a:srgbClr val="231F20"/>
                </a:solidFill>
                <a:latin typeface="Lucida Sans"/>
                <a:cs typeface="Lucida Sans"/>
              </a:rPr>
              <a:t>model</a:t>
            </a:r>
            <a:r>
              <a:rPr sz="1050" spc="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dirty="0">
                <a:solidFill>
                  <a:srgbClr val="231F20"/>
                </a:solidFill>
                <a:latin typeface="Lucida Sans"/>
                <a:cs typeface="Lucida Sans"/>
              </a:rPr>
              <a:t>and</a:t>
            </a:r>
            <a:r>
              <a:rPr sz="1050" spc="3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dirty="0">
                <a:solidFill>
                  <a:srgbClr val="231F20"/>
                </a:solidFill>
                <a:latin typeface="Lucida Sans"/>
                <a:cs typeface="Lucida Sans"/>
              </a:rPr>
              <a:t>actual</a:t>
            </a:r>
            <a:r>
              <a:rPr sz="1050" spc="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spc="-10" dirty="0">
                <a:solidFill>
                  <a:srgbClr val="231F20"/>
                </a:solidFill>
                <a:latin typeface="Lucida Sans"/>
                <a:cs typeface="Lucida Sans"/>
              </a:rPr>
              <a:t>experi- </a:t>
            </a:r>
            <a:r>
              <a:rPr sz="1050" dirty="0">
                <a:solidFill>
                  <a:srgbClr val="231F20"/>
                </a:solidFill>
                <a:latin typeface="Lucida Sans"/>
                <a:cs typeface="Lucida Sans"/>
              </a:rPr>
              <a:t>ment,</a:t>
            </a:r>
            <a:r>
              <a:rPr sz="1050" spc="4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spc="-10" dirty="0">
                <a:solidFill>
                  <a:srgbClr val="231F20"/>
                </a:solidFill>
                <a:latin typeface="Lucida Sans"/>
                <a:cs typeface="Lucida Sans"/>
              </a:rPr>
              <a:t>respectively.</a:t>
            </a:r>
            <a:r>
              <a:rPr sz="1050" spc="3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spc="-10" dirty="0">
                <a:solidFill>
                  <a:srgbClr val="231F20"/>
                </a:solidFill>
                <a:latin typeface="Lucida Sans"/>
                <a:cs typeface="Lucida Sans"/>
              </a:rPr>
              <a:t>Initially,</a:t>
            </a:r>
            <a:r>
              <a:rPr sz="1050" spc="4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dirty="0">
                <a:solidFill>
                  <a:srgbClr val="231F20"/>
                </a:solidFill>
                <a:latin typeface="Lucida Sans"/>
                <a:cs typeface="Lucida Sans"/>
              </a:rPr>
              <a:t>two</a:t>
            </a:r>
            <a:r>
              <a:rPr sz="1050" spc="4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dirty="0">
                <a:solidFill>
                  <a:srgbClr val="231F20"/>
                </a:solidFill>
                <a:latin typeface="Lucida Sans"/>
                <a:cs typeface="Lucida Sans"/>
              </a:rPr>
              <a:t>input</a:t>
            </a:r>
            <a:r>
              <a:rPr sz="1050" spc="4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dirty="0">
                <a:solidFill>
                  <a:srgbClr val="231F20"/>
                </a:solidFill>
                <a:latin typeface="Lucida Sans"/>
                <a:cs typeface="Lucida Sans"/>
              </a:rPr>
              <a:t>channels</a:t>
            </a:r>
            <a:r>
              <a:rPr sz="1050" spc="5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dirty="0">
                <a:solidFill>
                  <a:srgbClr val="231F20"/>
                </a:solidFill>
                <a:latin typeface="Lucida Sans"/>
                <a:cs typeface="Lucida Sans"/>
              </a:rPr>
              <a:t>are</a:t>
            </a:r>
            <a:r>
              <a:rPr sz="1050" spc="4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dirty="0">
                <a:solidFill>
                  <a:srgbClr val="231F20"/>
                </a:solidFill>
                <a:latin typeface="Lucida Sans"/>
                <a:cs typeface="Lucida Sans"/>
              </a:rPr>
              <a:t>placed</a:t>
            </a:r>
            <a:r>
              <a:rPr sz="1050" spc="4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spc="-10" dirty="0">
                <a:solidFill>
                  <a:srgbClr val="231F20"/>
                </a:solidFill>
                <a:latin typeface="Lucida Sans"/>
                <a:cs typeface="Lucida Sans"/>
              </a:rPr>
              <a:t>vertically </a:t>
            </a:r>
            <a:r>
              <a:rPr sz="1050" dirty="0">
                <a:solidFill>
                  <a:srgbClr val="231F20"/>
                </a:solidFill>
                <a:latin typeface="Lucida Sans"/>
                <a:cs typeface="Lucida Sans"/>
              </a:rPr>
              <a:t>above</a:t>
            </a:r>
            <a:r>
              <a:rPr sz="1050" spc="6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dirty="0">
                <a:solidFill>
                  <a:srgbClr val="231F20"/>
                </a:solidFill>
                <a:latin typeface="Lucida Sans"/>
                <a:cs typeface="Lucida Sans"/>
              </a:rPr>
              <a:t>their</a:t>
            </a:r>
            <a:r>
              <a:rPr sz="1050" spc="6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dirty="0">
                <a:solidFill>
                  <a:srgbClr val="231F20"/>
                </a:solidFill>
                <a:latin typeface="Lucida Sans"/>
                <a:cs typeface="Lucida Sans"/>
              </a:rPr>
              <a:t>respective</a:t>
            </a:r>
            <a:r>
              <a:rPr sz="1050" spc="6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dirty="0">
                <a:solidFill>
                  <a:srgbClr val="231F20"/>
                </a:solidFill>
                <a:latin typeface="Lucida Sans"/>
                <a:cs typeface="Lucida Sans"/>
              </a:rPr>
              <a:t>output</a:t>
            </a:r>
            <a:r>
              <a:rPr sz="1050" spc="6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dirty="0">
                <a:solidFill>
                  <a:srgbClr val="231F20"/>
                </a:solidFill>
                <a:latin typeface="Lucida Sans"/>
                <a:cs typeface="Lucida Sans"/>
              </a:rPr>
              <a:t>channels</a:t>
            </a:r>
            <a:r>
              <a:rPr sz="1050" spc="5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dirty="0">
                <a:solidFill>
                  <a:srgbClr val="231F20"/>
                </a:solidFill>
                <a:latin typeface="Lucida Sans"/>
                <a:cs typeface="Lucida Sans"/>
              </a:rPr>
              <a:t>but</a:t>
            </a:r>
            <a:r>
              <a:rPr sz="1050" spc="6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dirty="0">
                <a:solidFill>
                  <a:srgbClr val="231F20"/>
                </a:solidFill>
                <a:latin typeface="Lucida Sans"/>
                <a:cs typeface="Lucida Sans"/>
              </a:rPr>
              <a:t>are</a:t>
            </a:r>
            <a:r>
              <a:rPr sz="1050" spc="6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dirty="0">
                <a:solidFill>
                  <a:srgbClr val="231F20"/>
                </a:solidFill>
                <a:latin typeface="Lucida Sans"/>
                <a:cs typeface="Lucida Sans"/>
              </a:rPr>
              <a:t>vertically</a:t>
            </a:r>
            <a:r>
              <a:rPr sz="1050" spc="6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spc="-10" dirty="0">
                <a:solidFill>
                  <a:srgbClr val="231F20"/>
                </a:solidFill>
                <a:latin typeface="Lucida Sans"/>
                <a:cs typeface="Lucida Sans"/>
              </a:rPr>
              <a:t>separated </a:t>
            </a:r>
            <a:r>
              <a:rPr sz="1050" dirty="0">
                <a:solidFill>
                  <a:srgbClr val="231F20"/>
                </a:solidFill>
                <a:latin typeface="Lucida Sans"/>
                <a:cs typeface="Lucida Sans"/>
              </a:rPr>
              <a:t>from</a:t>
            </a:r>
            <a:r>
              <a:rPr sz="1050" spc="-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spc="-10" dirty="0">
                <a:solidFill>
                  <a:srgbClr val="231F20"/>
                </a:solidFill>
                <a:latin typeface="Lucida Sans"/>
                <a:cs typeface="Lucida Sans"/>
              </a:rPr>
              <a:t>their</a:t>
            </a:r>
            <a:r>
              <a:rPr sz="105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spc="-10" dirty="0">
                <a:solidFill>
                  <a:srgbClr val="231F20"/>
                </a:solidFill>
                <a:latin typeface="Lucida Sans"/>
                <a:cs typeface="Lucida Sans"/>
              </a:rPr>
              <a:t>output</a:t>
            </a:r>
            <a:r>
              <a:rPr sz="105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spc="-20" dirty="0">
                <a:solidFill>
                  <a:srgbClr val="231F20"/>
                </a:solidFill>
                <a:latin typeface="Lucida Sans"/>
                <a:cs typeface="Lucida Sans"/>
              </a:rPr>
              <a:t>channels. </a:t>
            </a:r>
            <a:r>
              <a:rPr sz="1050" dirty="0">
                <a:solidFill>
                  <a:srgbClr val="231F20"/>
                </a:solidFill>
                <a:latin typeface="Lucida Sans"/>
                <a:cs typeface="Lucida Sans"/>
              </a:rPr>
              <a:t>An</a:t>
            </a:r>
            <a:r>
              <a:rPr sz="1050" spc="-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spc="-10" dirty="0">
                <a:solidFill>
                  <a:srgbClr val="231F20"/>
                </a:solidFill>
                <a:latin typeface="Lucida Sans"/>
                <a:cs typeface="Lucida Sans"/>
              </a:rPr>
              <a:t>actuator</a:t>
            </a:r>
            <a:r>
              <a:rPr sz="105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dirty="0">
                <a:solidFill>
                  <a:srgbClr val="231F20"/>
                </a:solidFill>
                <a:latin typeface="Lucida Sans"/>
                <a:cs typeface="Lucida Sans"/>
              </a:rPr>
              <a:t>with</a:t>
            </a:r>
            <a:r>
              <a:rPr sz="105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dirty="0">
                <a:solidFill>
                  <a:srgbClr val="231F20"/>
                </a:solidFill>
                <a:latin typeface="Lucida Sans"/>
                <a:cs typeface="Lucida Sans"/>
              </a:rPr>
              <a:t>two</a:t>
            </a:r>
            <a:r>
              <a:rPr sz="1050" spc="-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spc="-10" dirty="0">
                <a:solidFill>
                  <a:srgbClr val="231F20"/>
                </a:solidFill>
                <a:latin typeface="Lucida Sans"/>
                <a:cs typeface="Lucida Sans"/>
              </a:rPr>
              <a:t>folds</a:t>
            </a:r>
            <a:r>
              <a:rPr sz="105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dirty="0">
                <a:solidFill>
                  <a:srgbClr val="231F20"/>
                </a:solidFill>
                <a:latin typeface="Lucida Sans"/>
                <a:cs typeface="Lucida Sans"/>
              </a:rPr>
              <a:t>is</a:t>
            </a:r>
            <a:r>
              <a:rPr sz="1050" spc="-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dirty="0">
                <a:solidFill>
                  <a:srgbClr val="231F20"/>
                </a:solidFill>
                <a:latin typeface="Lucida Sans"/>
                <a:cs typeface="Lucida Sans"/>
              </a:rPr>
              <a:t>placed</a:t>
            </a:r>
            <a:r>
              <a:rPr sz="105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spc="-20" dirty="0">
                <a:solidFill>
                  <a:srgbClr val="231F20"/>
                </a:solidFill>
                <a:latin typeface="Lucida Sans"/>
                <a:cs typeface="Lucida Sans"/>
              </a:rPr>
              <a:t>such </a:t>
            </a:r>
            <a:r>
              <a:rPr sz="1050" dirty="0">
                <a:solidFill>
                  <a:srgbClr val="231F20"/>
                </a:solidFill>
                <a:latin typeface="Lucida Sans"/>
                <a:cs typeface="Lucida Sans"/>
              </a:rPr>
              <a:t>that</a:t>
            </a:r>
            <a:r>
              <a:rPr sz="1050" spc="-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dirty="0">
                <a:solidFill>
                  <a:srgbClr val="231F20"/>
                </a:solidFill>
                <a:latin typeface="Lucida Sans"/>
                <a:cs typeface="Lucida Sans"/>
              </a:rPr>
              <a:t>its</a:t>
            </a:r>
            <a:r>
              <a:rPr sz="1050" spc="-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dirty="0">
                <a:solidFill>
                  <a:srgbClr val="231F20"/>
                </a:solidFill>
                <a:latin typeface="Lucida Sans"/>
                <a:cs typeface="Lucida Sans"/>
              </a:rPr>
              <a:t>tip</a:t>
            </a:r>
            <a:r>
              <a:rPr sz="1050" spc="-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dirty="0">
                <a:solidFill>
                  <a:srgbClr val="231F20"/>
                </a:solidFill>
                <a:latin typeface="Lucida Sans"/>
                <a:cs typeface="Lucida Sans"/>
              </a:rPr>
              <a:t>is</a:t>
            </a:r>
            <a:r>
              <a:rPr sz="1050" spc="-10" dirty="0">
                <a:solidFill>
                  <a:srgbClr val="231F20"/>
                </a:solidFill>
                <a:latin typeface="Lucida Sans"/>
                <a:cs typeface="Lucida Sans"/>
              </a:rPr>
              <a:t> positioned</a:t>
            </a:r>
            <a:r>
              <a:rPr sz="105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spc="-10" dirty="0">
                <a:solidFill>
                  <a:srgbClr val="231F20"/>
                </a:solidFill>
                <a:latin typeface="Lucida Sans"/>
                <a:cs typeface="Lucida Sans"/>
              </a:rPr>
              <a:t>vertically </a:t>
            </a:r>
            <a:r>
              <a:rPr sz="1050" dirty="0">
                <a:solidFill>
                  <a:srgbClr val="231F20"/>
                </a:solidFill>
                <a:latin typeface="Lucida Sans"/>
                <a:cs typeface="Lucida Sans"/>
              </a:rPr>
              <a:t>below</a:t>
            </a:r>
            <a:r>
              <a:rPr sz="1050" spc="-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05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dirty="0">
                <a:solidFill>
                  <a:srgbClr val="231F20"/>
                </a:solidFill>
                <a:latin typeface="Lucida Sans"/>
                <a:cs typeface="Lucida Sans"/>
              </a:rPr>
              <a:t>left</a:t>
            </a:r>
            <a:r>
              <a:rPr sz="1050" spc="-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dirty="0">
                <a:solidFill>
                  <a:srgbClr val="231F20"/>
                </a:solidFill>
                <a:latin typeface="Lucida Sans"/>
                <a:cs typeface="Lucida Sans"/>
              </a:rPr>
              <a:t>input</a:t>
            </a:r>
            <a:r>
              <a:rPr sz="1050" spc="-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spc="-10" dirty="0">
                <a:solidFill>
                  <a:srgbClr val="231F20"/>
                </a:solidFill>
                <a:latin typeface="Lucida Sans"/>
                <a:cs typeface="Lucida Sans"/>
              </a:rPr>
              <a:t>channel.</a:t>
            </a:r>
            <a:r>
              <a:rPr sz="1050" spc="-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spc="-10" dirty="0">
                <a:solidFill>
                  <a:srgbClr val="231F20"/>
                </a:solidFill>
                <a:latin typeface="Lucida Sans"/>
                <a:cs typeface="Lucida Sans"/>
              </a:rPr>
              <a:t>Blue- colored</a:t>
            </a:r>
            <a:r>
              <a:rPr sz="105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spc="-10" dirty="0">
                <a:solidFill>
                  <a:srgbClr val="231F20"/>
                </a:solidFill>
                <a:latin typeface="Lucida Sans"/>
                <a:cs typeface="Lucida Sans"/>
              </a:rPr>
              <a:t>and</a:t>
            </a:r>
            <a:r>
              <a:rPr sz="105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spc="-10" dirty="0">
                <a:solidFill>
                  <a:srgbClr val="231F20"/>
                </a:solidFill>
                <a:latin typeface="Lucida Sans"/>
                <a:cs typeface="Lucida Sans"/>
              </a:rPr>
              <a:t>green-</a:t>
            </a:r>
            <a:r>
              <a:rPr sz="1050" dirty="0">
                <a:solidFill>
                  <a:srgbClr val="231F20"/>
                </a:solidFill>
                <a:latin typeface="Lucida Sans"/>
                <a:cs typeface="Lucida Sans"/>
              </a:rPr>
              <a:t>colored</a:t>
            </a:r>
            <a:r>
              <a:rPr sz="1050" spc="-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dirty="0">
                <a:solidFill>
                  <a:srgbClr val="231F20"/>
                </a:solidFill>
                <a:latin typeface="Lucida Sans"/>
                <a:cs typeface="Lucida Sans"/>
              </a:rPr>
              <a:t>water</a:t>
            </a:r>
            <a:r>
              <a:rPr sz="105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dirty="0">
                <a:solidFill>
                  <a:srgbClr val="231F20"/>
                </a:solidFill>
                <a:latin typeface="Lucida Sans"/>
                <a:cs typeface="Lucida Sans"/>
              </a:rPr>
              <a:t>are</a:t>
            </a:r>
            <a:r>
              <a:rPr sz="105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spc="-20" dirty="0">
                <a:solidFill>
                  <a:srgbClr val="231F20"/>
                </a:solidFill>
                <a:latin typeface="Lucida Sans"/>
                <a:cs typeface="Lucida Sans"/>
              </a:rPr>
              <a:t>dropped</a:t>
            </a:r>
            <a:r>
              <a:rPr sz="105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dirty="0">
                <a:solidFill>
                  <a:srgbClr val="231F20"/>
                </a:solidFill>
                <a:latin typeface="Lucida Sans"/>
                <a:cs typeface="Lucida Sans"/>
              </a:rPr>
              <a:t>on</a:t>
            </a:r>
            <a:r>
              <a:rPr sz="105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05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spc="-20" dirty="0">
                <a:solidFill>
                  <a:srgbClr val="231F20"/>
                </a:solidFill>
                <a:latin typeface="Lucida Sans"/>
                <a:cs typeface="Lucida Sans"/>
              </a:rPr>
              <a:t>ports</a:t>
            </a:r>
            <a:r>
              <a:rPr sz="105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dirty="0">
                <a:solidFill>
                  <a:srgbClr val="231F20"/>
                </a:solidFill>
                <a:latin typeface="Lucida Sans"/>
                <a:cs typeface="Lucida Sans"/>
              </a:rPr>
              <a:t>of</a:t>
            </a:r>
            <a:r>
              <a:rPr sz="1050" spc="-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05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spc="-25" dirty="0">
                <a:solidFill>
                  <a:srgbClr val="231F20"/>
                </a:solidFill>
                <a:latin typeface="Lucida Sans"/>
                <a:cs typeface="Lucida Sans"/>
              </a:rPr>
              <a:t>two input</a:t>
            </a:r>
            <a:r>
              <a:rPr sz="105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spc="-20" dirty="0">
                <a:solidFill>
                  <a:srgbClr val="231F20"/>
                </a:solidFill>
                <a:latin typeface="Lucida Sans"/>
                <a:cs typeface="Lucida Sans"/>
              </a:rPr>
              <a:t>channels</a:t>
            </a:r>
            <a:r>
              <a:rPr sz="1050" spc="-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dirty="0">
                <a:solidFill>
                  <a:srgbClr val="231F20"/>
                </a:solidFill>
                <a:latin typeface="Lucida Sans"/>
                <a:cs typeface="Lucida Sans"/>
              </a:rPr>
              <a:t>which</a:t>
            </a:r>
            <a:r>
              <a:rPr sz="105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spc="-20" dirty="0">
                <a:solidFill>
                  <a:srgbClr val="231F20"/>
                </a:solidFill>
                <a:latin typeface="Lucida Sans"/>
                <a:cs typeface="Lucida Sans"/>
              </a:rPr>
              <a:t>eventually</a:t>
            </a:r>
            <a:r>
              <a:rPr sz="105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spc="-25" dirty="0">
                <a:solidFill>
                  <a:srgbClr val="231F20"/>
                </a:solidFill>
                <a:latin typeface="Lucida Sans"/>
                <a:cs typeface="Lucida Sans"/>
              </a:rPr>
              <a:t>saturate</a:t>
            </a:r>
            <a:r>
              <a:rPr sz="1050" spc="-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spc="-25" dirty="0">
                <a:solidFill>
                  <a:srgbClr val="231F20"/>
                </a:solidFill>
                <a:latin typeface="Lucida Sans"/>
                <a:cs typeface="Lucida Sans"/>
              </a:rPr>
              <a:t>them.</a:t>
            </a:r>
            <a:r>
              <a:rPr sz="105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spc="-25" dirty="0">
                <a:solidFill>
                  <a:srgbClr val="231F20"/>
                </a:solidFill>
                <a:latin typeface="Lucida Sans"/>
                <a:cs typeface="Lucida Sans"/>
              </a:rPr>
              <a:t>Fluid</a:t>
            </a:r>
            <a:r>
              <a:rPr sz="105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dirty="0">
                <a:solidFill>
                  <a:srgbClr val="231F20"/>
                </a:solidFill>
                <a:latin typeface="Lucida Sans"/>
                <a:cs typeface="Lucida Sans"/>
              </a:rPr>
              <a:t>flow</a:t>
            </a:r>
            <a:r>
              <a:rPr sz="105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spc="-50" dirty="0">
                <a:solidFill>
                  <a:srgbClr val="231F20"/>
                </a:solidFill>
                <a:latin typeface="Lucida Sans"/>
                <a:cs typeface="Lucida Sans"/>
              </a:rPr>
              <a:t>is</a:t>
            </a:r>
            <a:r>
              <a:rPr sz="105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spc="-20" dirty="0">
                <a:solidFill>
                  <a:srgbClr val="231F20"/>
                </a:solidFill>
                <a:latin typeface="Lucida Sans"/>
                <a:cs typeface="Lucida Sans"/>
              </a:rPr>
              <a:t>blocked</a:t>
            </a:r>
            <a:r>
              <a:rPr sz="105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spc="-25" dirty="0">
                <a:solidFill>
                  <a:srgbClr val="231F20"/>
                </a:solidFill>
                <a:latin typeface="Lucida Sans"/>
                <a:cs typeface="Lucida Sans"/>
              </a:rPr>
              <a:t>to </a:t>
            </a:r>
            <a:r>
              <a:rPr sz="105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050" spc="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dirty="0">
                <a:solidFill>
                  <a:srgbClr val="231F20"/>
                </a:solidFill>
                <a:latin typeface="Lucida Sans"/>
                <a:cs typeface="Lucida Sans"/>
              </a:rPr>
              <a:t>output</a:t>
            </a:r>
            <a:r>
              <a:rPr sz="1050" spc="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spc="-10" dirty="0">
                <a:solidFill>
                  <a:srgbClr val="231F20"/>
                </a:solidFill>
                <a:latin typeface="Lucida Sans"/>
                <a:cs typeface="Lucida Sans"/>
              </a:rPr>
              <a:t>channels</a:t>
            </a:r>
            <a:r>
              <a:rPr sz="1050" spc="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dirty="0">
                <a:solidFill>
                  <a:srgbClr val="231F20"/>
                </a:solidFill>
                <a:latin typeface="Lucida Sans"/>
                <a:cs typeface="Lucida Sans"/>
              </a:rPr>
              <a:t>(a-i</a:t>
            </a:r>
            <a:r>
              <a:rPr sz="1050" spc="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dirty="0">
                <a:solidFill>
                  <a:srgbClr val="231F20"/>
                </a:solidFill>
                <a:latin typeface="Lucida Sans"/>
                <a:cs typeface="Lucida Sans"/>
              </a:rPr>
              <a:t>and</a:t>
            </a:r>
            <a:r>
              <a:rPr sz="1050" spc="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spc="-20" dirty="0">
                <a:solidFill>
                  <a:srgbClr val="231F20"/>
                </a:solidFill>
                <a:latin typeface="Lucida Sans"/>
                <a:cs typeface="Lucida Sans"/>
              </a:rPr>
              <a:t>b-</a:t>
            </a:r>
            <a:r>
              <a:rPr sz="1050" dirty="0">
                <a:solidFill>
                  <a:srgbClr val="231F20"/>
                </a:solidFill>
                <a:latin typeface="Lucida Sans"/>
                <a:cs typeface="Lucida Sans"/>
              </a:rPr>
              <a:t>i).</a:t>
            </a:r>
            <a:r>
              <a:rPr sz="1050" spc="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dirty="0">
                <a:solidFill>
                  <a:srgbClr val="231F20"/>
                </a:solidFill>
                <a:latin typeface="Lucida Sans"/>
                <a:cs typeface="Lucida Sans"/>
              </a:rPr>
              <a:t>Red-colored</a:t>
            </a:r>
            <a:r>
              <a:rPr sz="1050" spc="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dirty="0">
                <a:solidFill>
                  <a:srgbClr val="231F20"/>
                </a:solidFill>
                <a:latin typeface="Lucida Sans"/>
                <a:cs typeface="Lucida Sans"/>
              </a:rPr>
              <a:t>water</a:t>
            </a:r>
            <a:r>
              <a:rPr sz="1050" spc="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dirty="0">
                <a:solidFill>
                  <a:srgbClr val="231F20"/>
                </a:solidFill>
                <a:latin typeface="Lucida Sans"/>
                <a:cs typeface="Lucida Sans"/>
              </a:rPr>
              <a:t>is</a:t>
            </a:r>
            <a:r>
              <a:rPr sz="1050" spc="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dirty="0">
                <a:solidFill>
                  <a:srgbClr val="231F20"/>
                </a:solidFill>
                <a:latin typeface="Lucida Sans"/>
                <a:cs typeface="Lucida Sans"/>
              </a:rPr>
              <a:t>then</a:t>
            </a:r>
            <a:r>
              <a:rPr sz="1050" spc="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spc="-10" dirty="0">
                <a:solidFill>
                  <a:srgbClr val="231F20"/>
                </a:solidFill>
                <a:latin typeface="Lucida Sans"/>
                <a:cs typeface="Lucida Sans"/>
              </a:rPr>
              <a:t>dropped </a:t>
            </a:r>
            <a:r>
              <a:rPr sz="1050" dirty="0">
                <a:solidFill>
                  <a:srgbClr val="231F20"/>
                </a:solidFill>
                <a:latin typeface="Lucida Sans"/>
                <a:cs typeface="Lucida Sans"/>
              </a:rPr>
              <a:t>on</a:t>
            </a:r>
            <a:r>
              <a:rPr sz="105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05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dirty="0">
                <a:solidFill>
                  <a:srgbClr val="231F20"/>
                </a:solidFill>
                <a:latin typeface="Lucida Sans"/>
                <a:cs typeface="Lucida Sans"/>
              </a:rPr>
              <a:t>crest</a:t>
            </a:r>
            <a:r>
              <a:rPr sz="105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dirty="0">
                <a:solidFill>
                  <a:srgbClr val="231F20"/>
                </a:solidFill>
                <a:latin typeface="Lucida Sans"/>
                <a:cs typeface="Lucida Sans"/>
              </a:rPr>
              <a:t>of</a:t>
            </a:r>
            <a:r>
              <a:rPr sz="1050" spc="-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050" spc="-10" dirty="0">
                <a:solidFill>
                  <a:srgbClr val="231F20"/>
                </a:solidFill>
                <a:latin typeface="Lucida Sans"/>
                <a:cs typeface="Lucida Sans"/>
              </a:rPr>
              <a:t> actuator's</a:t>
            </a:r>
            <a:r>
              <a:rPr sz="1050" dirty="0">
                <a:solidFill>
                  <a:srgbClr val="231F20"/>
                </a:solidFill>
                <a:latin typeface="Lucida Sans"/>
                <a:cs typeface="Lucida Sans"/>
              </a:rPr>
              <a:t> left</a:t>
            </a:r>
            <a:r>
              <a:rPr sz="105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dirty="0">
                <a:solidFill>
                  <a:srgbClr val="231F20"/>
                </a:solidFill>
                <a:latin typeface="Lucida Sans"/>
                <a:cs typeface="Lucida Sans"/>
              </a:rPr>
              <a:t>fold</a:t>
            </a:r>
            <a:r>
              <a:rPr sz="105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dirty="0">
                <a:solidFill>
                  <a:srgbClr val="231F20"/>
                </a:solidFill>
                <a:latin typeface="Lucida Sans"/>
                <a:cs typeface="Lucida Sans"/>
              </a:rPr>
              <a:t>that</a:t>
            </a:r>
            <a:r>
              <a:rPr sz="105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spc="-20" dirty="0">
                <a:solidFill>
                  <a:srgbClr val="231F20"/>
                </a:solidFill>
                <a:latin typeface="Lucida Sans"/>
                <a:cs typeface="Lucida Sans"/>
              </a:rPr>
              <a:t>raises</a:t>
            </a:r>
            <a:r>
              <a:rPr sz="1050" spc="-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050" spc="-10" dirty="0">
                <a:solidFill>
                  <a:srgbClr val="231F20"/>
                </a:solidFill>
                <a:latin typeface="Lucida Sans"/>
                <a:cs typeface="Lucida Sans"/>
              </a:rPr>
              <a:t> actuator</a:t>
            </a:r>
            <a:r>
              <a:rPr sz="1050" spc="-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dirty="0">
                <a:solidFill>
                  <a:srgbClr val="231F20"/>
                </a:solidFill>
                <a:latin typeface="Lucida Sans"/>
                <a:cs typeface="Lucida Sans"/>
              </a:rPr>
              <a:t>tip</a:t>
            </a:r>
            <a:r>
              <a:rPr sz="105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spc="-25" dirty="0">
                <a:solidFill>
                  <a:srgbClr val="231F20"/>
                </a:solidFill>
                <a:latin typeface="Lucida Sans"/>
                <a:cs typeface="Lucida Sans"/>
              </a:rPr>
              <a:t>and </a:t>
            </a:r>
            <a:r>
              <a:rPr sz="1050" spc="-20" dirty="0">
                <a:solidFill>
                  <a:srgbClr val="231F20"/>
                </a:solidFill>
                <a:latin typeface="Lucida Sans"/>
                <a:cs typeface="Lucida Sans"/>
              </a:rPr>
              <a:t>lifts </a:t>
            </a:r>
            <a:r>
              <a:rPr sz="105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050" spc="-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spc="-10" dirty="0">
                <a:solidFill>
                  <a:srgbClr val="231F20"/>
                </a:solidFill>
                <a:latin typeface="Lucida Sans"/>
                <a:cs typeface="Lucida Sans"/>
              </a:rPr>
              <a:t>(left)</a:t>
            </a:r>
            <a:r>
              <a:rPr sz="1050" spc="-20" dirty="0">
                <a:solidFill>
                  <a:srgbClr val="231F20"/>
                </a:solidFill>
                <a:latin typeface="Lucida Sans"/>
                <a:cs typeface="Lucida Sans"/>
              </a:rPr>
              <a:t> input</a:t>
            </a:r>
            <a:r>
              <a:rPr sz="105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spc="-10" dirty="0">
                <a:solidFill>
                  <a:srgbClr val="231F20"/>
                </a:solidFill>
                <a:latin typeface="Lucida Sans"/>
                <a:cs typeface="Lucida Sans"/>
              </a:rPr>
              <a:t>channel</a:t>
            </a:r>
            <a:r>
              <a:rPr sz="1050" spc="-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dirty="0">
                <a:solidFill>
                  <a:srgbClr val="231F20"/>
                </a:solidFill>
                <a:latin typeface="Lucida Sans"/>
                <a:cs typeface="Lucida Sans"/>
              </a:rPr>
              <a:t>to</a:t>
            </a:r>
            <a:r>
              <a:rPr sz="1050" spc="-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dirty="0">
                <a:solidFill>
                  <a:srgbClr val="231F20"/>
                </a:solidFill>
                <a:latin typeface="Lucida Sans"/>
                <a:cs typeface="Lucida Sans"/>
              </a:rPr>
              <a:t>touch</a:t>
            </a:r>
            <a:r>
              <a:rPr sz="1050" spc="-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050" spc="-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spc="-10" dirty="0">
                <a:solidFill>
                  <a:srgbClr val="231F20"/>
                </a:solidFill>
                <a:latin typeface="Lucida Sans"/>
                <a:cs typeface="Lucida Sans"/>
              </a:rPr>
              <a:t>(left)</a:t>
            </a:r>
            <a:r>
              <a:rPr sz="105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spc="-10" dirty="0">
                <a:solidFill>
                  <a:srgbClr val="231F20"/>
                </a:solidFill>
                <a:latin typeface="Lucida Sans"/>
                <a:cs typeface="Lucida Sans"/>
              </a:rPr>
              <a:t>output</a:t>
            </a:r>
            <a:r>
              <a:rPr sz="1050" spc="-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spc="-10" dirty="0">
                <a:solidFill>
                  <a:srgbClr val="231F20"/>
                </a:solidFill>
                <a:latin typeface="Lucida Sans"/>
                <a:cs typeface="Lucida Sans"/>
              </a:rPr>
              <a:t>channel</a:t>
            </a:r>
            <a:r>
              <a:rPr sz="105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spc="-10" dirty="0">
                <a:solidFill>
                  <a:srgbClr val="231F20"/>
                </a:solidFill>
                <a:latin typeface="Lucida Sans"/>
                <a:cs typeface="Lucida Sans"/>
              </a:rPr>
              <a:t>(a-</a:t>
            </a:r>
            <a:r>
              <a:rPr sz="1050" dirty="0">
                <a:solidFill>
                  <a:srgbClr val="231F20"/>
                </a:solidFill>
                <a:latin typeface="Lucida Sans"/>
                <a:cs typeface="Lucida Sans"/>
              </a:rPr>
              <a:t>ii</a:t>
            </a:r>
            <a:r>
              <a:rPr sz="1050" spc="-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spc="-25" dirty="0">
                <a:solidFill>
                  <a:srgbClr val="231F20"/>
                </a:solidFill>
                <a:latin typeface="Lucida Sans"/>
                <a:cs typeface="Lucida Sans"/>
              </a:rPr>
              <a:t>and b-</a:t>
            </a:r>
            <a:r>
              <a:rPr sz="1050" dirty="0">
                <a:solidFill>
                  <a:srgbClr val="231F20"/>
                </a:solidFill>
                <a:latin typeface="Lucida Sans"/>
                <a:cs typeface="Lucida Sans"/>
              </a:rPr>
              <a:t>ii).</a:t>
            </a:r>
            <a:r>
              <a:rPr sz="105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spc="-10" dirty="0">
                <a:solidFill>
                  <a:srgbClr val="231F20"/>
                </a:solidFill>
                <a:latin typeface="Lucida Sans"/>
                <a:cs typeface="Lucida Sans"/>
              </a:rPr>
              <a:t>Another</a:t>
            </a:r>
            <a:r>
              <a:rPr sz="105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spc="-10" dirty="0">
                <a:solidFill>
                  <a:srgbClr val="231F20"/>
                </a:solidFill>
                <a:latin typeface="Lucida Sans"/>
                <a:cs typeface="Lucida Sans"/>
              </a:rPr>
              <a:t>round</a:t>
            </a:r>
            <a:r>
              <a:rPr sz="1050" spc="-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dirty="0">
                <a:solidFill>
                  <a:srgbClr val="231F20"/>
                </a:solidFill>
                <a:latin typeface="Lucida Sans"/>
                <a:cs typeface="Lucida Sans"/>
              </a:rPr>
              <a:t>of</a:t>
            </a:r>
            <a:r>
              <a:rPr sz="1050" spc="-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dirty="0">
                <a:solidFill>
                  <a:srgbClr val="231F20"/>
                </a:solidFill>
                <a:latin typeface="Lucida Sans"/>
                <a:cs typeface="Lucida Sans"/>
              </a:rPr>
              <a:t>red-colored</a:t>
            </a:r>
            <a:r>
              <a:rPr sz="1050" spc="-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dirty="0">
                <a:solidFill>
                  <a:srgbClr val="231F20"/>
                </a:solidFill>
                <a:latin typeface="Lucida Sans"/>
                <a:cs typeface="Lucida Sans"/>
              </a:rPr>
              <a:t>water</a:t>
            </a:r>
            <a:r>
              <a:rPr sz="105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spc="-10" dirty="0">
                <a:solidFill>
                  <a:srgbClr val="231F20"/>
                </a:solidFill>
                <a:latin typeface="Lucida Sans"/>
                <a:cs typeface="Lucida Sans"/>
              </a:rPr>
              <a:t>is</a:t>
            </a:r>
            <a:r>
              <a:rPr sz="105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spc="-20" dirty="0">
                <a:solidFill>
                  <a:srgbClr val="231F20"/>
                </a:solidFill>
                <a:latin typeface="Lucida Sans"/>
                <a:cs typeface="Lucida Sans"/>
              </a:rPr>
              <a:t>dropped</a:t>
            </a:r>
            <a:r>
              <a:rPr sz="105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dirty="0">
                <a:solidFill>
                  <a:srgbClr val="231F20"/>
                </a:solidFill>
                <a:latin typeface="Lucida Sans"/>
                <a:cs typeface="Lucida Sans"/>
              </a:rPr>
              <a:t>on</a:t>
            </a:r>
            <a:r>
              <a:rPr sz="105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05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spc="-10" dirty="0">
                <a:solidFill>
                  <a:srgbClr val="231F20"/>
                </a:solidFill>
                <a:latin typeface="Lucida Sans"/>
                <a:cs typeface="Lucida Sans"/>
              </a:rPr>
              <a:t>trough</a:t>
            </a:r>
            <a:r>
              <a:rPr sz="105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spc="-25" dirty="0">
                <a:solidFill>
                  <a:srgbClr val="231F20"/>
                </a:solidFill>
                <a:latin typeface="Lucida Sans"/>
                <a:cs typeface="Lucida Sans"/>
              </a:rPr>
              <a:t>of </a:t>
            </a:r>
            <a:r>
              <a:rPr sz="105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050" spc="-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spc="-10" dirty="0">
                <a:solidFill>
                  <a:srgbClr val="231F20"/>
                </a:solidFill>
                <a:latin typeface="Lucida Sans"/>
                <a:cs typeface="Lucida Sans"/>
              </a:rPr>
              <a:t>actuator's</a:t>
            </a:r>
            <a:r>
              <a:rPr sz="105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dirty="0">
                <a:solidFill>
                  <a:srgbClr val="231F20"/>
                </a:solidFill>
                <a:latin typeface="Lucida Sans"/>
                <a:cs typeface="Lucida Sans"/>
              </a:rPr>
              <a:t>left</a:t>
            </a:r>
            <a:r>
              <a:rPr sz="105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dirty="0">
                <a:solidFill>
                  <a:srgbClr val="231F20"/>
                </a:solidFill>
                <a:latin typeface="Lucida Sans"/>
                <a:cs typeface="Lucida Sans"/>
              </a:rPr>
              <a:t>fold</a:t>
            </a:r>
            <a:r>
              <a:rPr sz="1050" spc="-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dirty="0">
                <a:solidFill>
                  <a:srgbClr val="231F20"/>
                </a:solidFill>
                <a:latin typeface="Lucida Sans"/>
                <a:cs typeface="Lucida Sans"/>
              </a:rPr>
              <a:t>that</a:t>
            </a:r>
            <a:r>
              <a:rPr sz="105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dirty="0">
                <a:solidFill>
                  <a:srgbClr val="231F20"/>
                </a:solidFill>
                <a:latin typeface="Lucida Sans"/>
                <a:cs typeface="Lucida Sans"/>
              </a:rPr>
              <a:t>lowers</a:t>
            </a:r>
            <a:r>
              <a:rPr sz="105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05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dirty="0">
                <a:solidFill>
                  <a:srgbClr val="231F20"/>
                </a:solidFill>
                <a:latin typeface="Lucida Sans"/>
                <a:cs typeface="Lucida Sans"/>
              </a:rPr>
              <a:t>tip</a:t>
            </a:r>
            <a:r>
              <a:rPr sz="105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dirty="0">
                <a:solidFill>
                  <a:srgbClr val="231F20"/>
                </a:solidFill>
                <a:latin typeface="Lucida Sans"/>
                <a:cs typeface="Lucida Sans"/>
              </a:rPr>
              <a:t>and</a:t>
            </a:r>
            <a:r>
              <a:rPr sz="105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spc="-10" dirty="0">
                <a:solidFill>
                  <a:srgbClr val="231F20"/>
                </a:solidFill>
                <a:latin typeface="Lucida Sans"/>
                <a:cs typeface="Lucida Sans"/>
              </a:rPr>
              <a:t>removes</a:t>
            </a:r>
            <a:r>
              <a:rPr sz="1050" spc="-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050" spc="-20" dirty="0">
                <a:solidFill>
                  <a:srgbClr val="231F20"/>
                </a:solidFill>
                <a:latin typeface="Lucida Sans"/>
                <a:cs typeface="Lucida Sans"/>
              </a:rPr>
              <a:t> previously </a:t>
            </a:r>
            <a:r>
              <a:rPr sz="1050" spc="-25" dirty="0">
                <a:solidFill>
                  <a:srgbClr val="231F20"/>
                </a:solidFill>
                <a:latin typeface="Lucida Sans"/>
                <a:cs typeface="Lucida Sans"/>
              </a:rPr>
              <a:t>established</a:t>
            </a:r>
            <a:r>
              <a:rPr sz="105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dirty="0">
                <a:solidFill>
                  <a:srgbClr val="231F20"/>
                </a:solidFill>
                <a:latin typeface="Lucida Sans"/>
                <a:cs typeface="Lucida Sans"/>
              </a:rPr>
              <a:t>connection</a:t>
            </a:r>
            <a:r>
              <a:rPr sz="105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spc="-20" dirty="0">
                <a:solidFill>
                  <a:srgbClr val="231F20"/>
                </a:solidFill>
                <a:latin typeface="Lucida Sans"/>
                <a:cs typeface="Lucida Sans"/>
              </a:rPr>
              <a:t>(a-</a:t>
            </a:r>
            <a:r>
              <a:rPr sz="1050" dirty="0">
                <a:solidFill>
                  <a:srgbClr val="231F20"/>
                </a:solidFill>
                <a:latin typeface="Lucida Sans"/>
                <a:cs typeface="Lucida Sans"/>
              </a:rPr>
              <a:t>iii</a:t>
            </a:r>
            <a:r>
              <a:rPr sz="1050" spc="-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dirty="0">
                <a:solidFill>
                  <a:srgbClr val="231F20"/>
                </a:solidFill>
                <a:latin typeface="Lucida Sans"/>
                <a:cs typeface="Lucida Sans"/>
              </a:rPr>
              <a:t>and</a:t>
            </a:r>
            <a:r>
              <a:rPr sz="105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spc="-30" dirty="0">
                <a:solidFill>
                  <a:srgbClr val="231F20"/>
                </a:solidFill>
                <a:latin typeface="Lucida Sans"/>
                <a:cs typeface="Lucida Sans"/>
              </a:rPr>
              <a:t>b-</a:t>
            </a:r>
            <a:r>
              <a:rPr sz="1050" dirty="0">
                <a:solidFill>
                  <a:srgbClr val="231F20"/>
                </a:solidFill>
                <a:latin typeface="Lucida Sans"/>
                <a:cs typeface="Lucida Sans"/>
              </a:rPr>
              <a:t>iii).</a:t>
            </a:r>
            <a:r>
              <a:rPr sz="1050" spc="-10" dirty="0">
                <a:solidFill>
                  <a:srgbClr val="231F20"/>
                </a:solidFill>
                <a:latin typeface="Lucida Sans"/>
                <a:cs typeface="Lucida Sans"/>
              </a:rPr>
              <a:t> Final</a:t>
            </a:r>
            <a:r>
              <a:rPr sz="1050" spc="-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spc="-10" dirty="0">
                <a:solidFill>
                  <a:srgbClr val="231F20"/>
                </a:solidFill>
                <a:latin typeface="Lucida Sans"/>
                <a:cs typeface="Lucida Sans"/>
              </a:rPr>
              <a:t>round</a:t>
            </a:r>
            <a:r>
              <a:rPr sz="105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dirty="0">
                <a:solidFill>
                  <a:srgbClr val="231F20"/>
                </a:solidFill>
                <a:latin typeface="Lucida Sans"/>
                <a:cs typeface="Lucida Sans"/>
              </a:rPr>
              <a:t>of</a:t>
            </a:r>
            <a:r>
              <a:rPr sz="105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dirty="0">
                <a:solidFill>
                  <a:srgbClr val="231F20"/>
                </a:solidFill>
                <a:latin typeface="Lucida Sans"/>
                <a:cs typeface="Lucida Sans"/>
              </a:rPr>
              <a:t>red-colored</a:t>
            </a:r>
            <a:r>
              <a:rPr sz="105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spc="-25" dirty="0">
                <a:solidFill>
                  <a:srgbClr val="231F20"/>
                </a:solidFill>
                <a:latin typeface="Lucida Sans"/>
                <a:cs typeface="Lucida Sans"/>
              </a:rPr>
              <a:t>wa- </a:t>
            </a:r>
            <a:r>
              <a:rPr sz="1050" dirty="0">
                <a:solidFill>
                  <a:srgbClr val="231F20"/>
                </a:solidFill>
                <a:latin typeface="Lucida Sans"/>
                <a:cs typeface="Lucida Sans"/>
              </a:rPr>
              <a:t>ter </a:t>
            </a:r>
            <a:r>
              <a:rPr sz="1050" spc="-10" dirty="0">
                <a:solidFill>
                  <a:srgbClr val="231F20"/>
                </a:solidFill>
                <a:latin typeface="Lucida Sans"/>
                <a:cs typeface="Lucida Sans"/>
              </a:rPr>
              <a:t>dropped</a:t>
            </a:r>
            <a:r>
              <a:rPr sz="1050" spc="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dirty="0">
                <a:solidFill>
                  <a:srgbClr val="231F20"/>
                </a:solidFill>
                <a:latin typeface="Lucida Sans"/>
                <a:cs typeface="Lucida Sans"/>
              </a:rPr>
              <a:t>on</a:t>
            </a:r>
            <a:r>
              <a:rPr sz="105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050" spc="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dirty="0">
                <a:solidFill>
                  <a:srgbClr val="231F20"/>
                </a:solidFill>
                <a:latin typeface="Lucida Sans"/>
                <a:cs typeface="Lucida Sans"/>
              </a:rPr>
              <a:t>crest of</a:t>
            </a:r>
            <a:r>
              <a:rPr sz="1050" spc="-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dirty="0">
                <a:solidFill>
                  <a:srgbClr val="231F20"/>
                </a:solidFill>
                <a:latin typeface="Lucida Sans"/>
                <a:cs typeface="Lucida Sans"/>
              </a:rPr>
              <a:t>the </a:t>
            </a:r>
            <a:r>
              <a:rPr sz="1050" spc="-10" dirty="0">
                <a:solidFill>
                  <a:srgbClr val="231F20"/>
                </a:solidFill>
                <a:latin typeface="Lucida Sans"/>
                <a:cs typeface="Lucida Sans"/>
              </a:rPr>
              <a:t>actuator's</a:t>
            </a:r>
            <a:r>
              <a:rPr sz="1050" spc="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spc="-10" dirty="0">
                <a:solidFill>
                  <a:srgbClr val="231F20"/>
                </a:solidFill>
                <a:latin typeface="Lucida Sans"/>
                <a:cs typeface="Lucida Sans"/>
              </a:rPr>
              <a:t>right</a:t>
            </a:r>
            <a:r>
              <a:rPr sz="1050" dirty="0">
                <a:solidFill>
                  <a:srgbClr val="231F20"/>
                </a:solidFill>
                <a:latin typeface="Lucida Sans"/>
                <a:cs typeface="Lucida Sans"/>
              </a:rPr>
              <a:t> fold </a:t>
            </a:r>
            <a:r>
              <a:rPr sz="1050" spc="-20" dirty="0">
                <a:solidFill>
                  <a:srgbClr val="231F20"/>
                </a:solidFill>
                <a:latin typeface="Lucida Sans"/>
                <a:cs typeface="Lucida Sans"/>
              </a:rPr>
              <a:t>brings</a:t>
            </a:r>
            <a:r>
              <a:rPr sz="1050" dirty="0">
                <a:solidFill>
                  <a:srgbClr val="231F20"/>
                </a:solidFill>
                <a:latin typeface="Lucida Sans"/>
                <a:cs typeface="Lucida Sans"/>
              </a:rPr>
              <a:t> the </a:t>
            </a:r>
            <a:r>
              <a:rPr sz="1050" spc="-20" dirty="0">
                <a:solidFill>
                  <a:srgbClr val="231F20"/>
                </a:solidFill>
                <a:latin typeface="Lucida Sans"/>
                <a:cs typeface="Lucida Sans"/>
              </a:rPr>
              <a:t>(right) </a:t>
            </a:r>
            <a:r>
              <a:rPr sz="1050" spc="-25" dirty="0">
                <a:solidFill>
                  <a:srgbClr val="231F20"/>
                </a:solidFill>
                <a:latin typeface="Lucida Sans"/>
                <a:cs typeface="Lucida Sans"/>
              </a:rPr>
              <a:t>input</a:t>
            </a:r>
            <a:r>
              <a:rPr sz="1050" spc="-20" dirty="0">
                <a:solidFill>
                  <a:srgbClr val="231F20"/>
                </a:solidFill>
                <a:latin typeface="Lucida Sans"/>
                <a:cs typeface="Lucida Sans"/>
              </a:rPr>
              <a:t> channel</a:t>
            </a:r>
            <a:r>
              <a:rPr sz="105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spc="-20" dirty="0">
                <a:solidFill>
                  <a:srgbClr val="231F20"/>
                </a:solidFill>
                <a:latin typeface="Lucida Sans"/>
                <a:cs typeface="Lucida Sans"/>
              </a:rPr>
              <a:t>in </a:t>
            </a:r>
            <a:r>
              <a:rPr sz="1050" dirty="0">
                <a:solidFill>
                  <a:srgbClr val="231F20"/>
                </a:solidFill>
                <a:latin typeface="Lucida Sans"/>
                <a:cs typeface="Lucida Sans"/>
              </a:rPr>
              <a:t>contact</a:t>
            </a:r>
            <a:r>
              <a:rPr sz="105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dirty="0">
                <a:solidFill>
                  <a:srgbClr val="231F20"/>
                </a:solidFill>
                <a:latin typeface="Lucida Sans"/>
                <a:cs typeface="Lucida Sans"/>
              </a:rPr>
              <a:t>with</a:t>
            </a:r>
            <a:r>
              <a:rPr sz="1050" spc="-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spc="-1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050" spc="-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spc="-30" dirty="0">
                <a:solidFill>
                  <a:srgbClr val="231F20"/>
                </a:solidFill>
                <a:latin typeface="Lucida Sans"/>
                <a:cs typeface="Lucida Sans"/>
              </a:rPr>
              <a:t>(right)</a:t>
            </a:r>
            <a:r>
              <a:rPr sz="105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spc="-20" dirty="0">
                <a:solidFill>
                  <a:srgbClr val="231F20"/>
                </a:solidFill>
                <a:latin typeface="Lucida Sans"/>
                <a:cs typeface="Lucida Sans"/>
              </a:rPr>
              <a:t>output</a:t>
            </a:r>
            <a:r>
              <a:rPr sz="105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spc="-20" dirty="0">
                <a:solidFill>
                  <a:srgbClr val="231F20"/>
                </a:solidFill>
                <a:latin typeface="Lucida Sans"/>
                <a:cs typeface="Lucida Sans"/>
              </a:rPr>
              <a:t>channel </a:t>
            </a:r>
            <a:r>
              <a:rPr sz="1050" dirty="0">
                <a:solidFill>
                  <a:srgbClr val="231F20"/>
                </a:solidFill>
                <a:latin typeface="Lucida Sans"/>
                <a:cs typeface="Lucida Sans"/>
              </a:rPr>
              <a:t>(a-iv</a:t>
            </a:r>
            <a:r>
              <a:rPr sz="1050" spc="-20" dirty="0">
                <a:solidFill>
                  <a:srgbClr val="231F20"/>
                </a:solidFill>
                <a:latin typeface="Lucida Sans"/>
                <a:cs typeface="Lucida Sans"/>
              </a:rPr>
              <a:t> and</a:t>
            </a:r>
            <a:r>
              <a:rPr sz="105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50" spc="-20" dirty="0">
                <a:solidFill>
                  <a:srgbClr val="231F20"/>
                </a:solidFill>
                <a:latin typeface="Lucida Sans"/>
                <a:cs typeface="Lucida Sans"/>
              </a:rPr>
              <a:t>b-iv).</a:t>
            </a:r>
            <a:endParaRPr sz="1050">
              <a:latin typeface="Lucida Sans"/>
              <a:cs typeface="Lucida San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EC90607-68B0-8D1F-1149-C9210C740469}"/>
              </a:ext>
            </a:extLst>
          </p:cNvPr>
          <p:cNvSpPr txBox="1"/>
          <p:nvPr/>
        </p:nvSpPr>
        <p:spPr>
          <a:xfrm>
            <a:off x="0" y="6280919"/>
            <a:ext cx="12192000" cy="5770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dirty="0"/>
              <a:t>Kong, T., Flanigan, S., Weinstein, M., </a:t>
            </a:r>
            <a:r>
              <a:rPr lang="en-US" sz="1050" dirty="0" err="1"/>
              <a:t>Kalwa</a:t>
            </a:r>
            <a:r>
              <a:rPr lang="en-US" sz="1050" dirty="0"/>
              <a:t>, U., </a:t>
            </a:r>
            <a:r>
              <a:rPr lang="en-US" sz="1050" dirty="0" err="1"/>
              <a:t>Legner</a:t>
            </a:r>
            <a:r>
              <a:rPr lang="en-US" sz="1050" dirty="0"/>
              <a:t>, C., &amp; Pandey, S. (2017). A fast, reconfigurable flow switch for paper microfluidics based on selective wetting of folded paper actuator strips. </a:t>
            </a:r>
            <a:r>
              <a:rPr lang="en-US" sz="1050" i="1" dirty="0"/>
              <a:t>Lab on a Chip</a:t>
            </a:r>
            <a:r>
              <a:rPr lang="en-US" sz="1050" dirty="0"/>
              <a:t>, </a:t>
            </a:r>
            <a:r>
              <a:rPr lang="en-US" sz="1050" i="1" dirty="0"/>
              <a:t>17</a:t>
            </a:r>
            <a:r>
              <a:rPr lang="en-US" sz="1050" dirty="0"/>
              <a:t>(21), 3621–3633. </a:t>
            </a:r>
            <a:r>
              <a:rPr lang="en-US" sz="1050" dirty="0">
                <a:hlinkClick r:id="rId3"/>
              </a:rPr>
              <a:t>https://doi.org/10.1039/C7LC00620A</a:t>
            </a:r>
            <a:endParaRPr lang="en-US" sz="1050" dirty="0"/>
          </a:p>
          <a:p>
            <a:r>
              <a:rPr lang="en-US" sz="1050" dirty="0">
                <a:hlinkClick r:id="rId4"/>
              </a:rPr>
              <a:t>https://pubs.rsc.org/en/content/articlelanding/2017/LC/C7LC00620A</a:t>
            </a:r>
            <a:r>
              <a:rPr lang="en-US" sz="105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992643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ject 8">
            <a:extLst>
              <a:ext uri="{FF2B5EF4-FFF2-40B4-BE49-F238E27FC236}">
                <a16:creationId xmlns:a16="http://schemas.microsoft.com/office/drawing/2014/main" id="{E9236B22-49CA-98C0-3C69-BDAA156DE78D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402844" y="0"/>
            <a:ext cx="5386311" cy="4383354"/>
          </a:xfrm>
          <a:prstGeom prst="rect">
            <a:avLst/>
          </a:prstGeom>
        </p:spPr>
      </p:pic>
      <p:sp>
        <p:nvSpPr>
          <p:cNvPr id="5" name="object 9">
            <a:extLst>
              <a:ext uri="{FF2B5EF4-FFF2-40B4-BE49-F238E27FC236}">
                <a16:creationId xmlns:a16="http://schemas.microsoft.com/office/drawing/2014/main" id="{C6A002CB-DD40-CAA5-4FDF-83D24A894ACB}"/>
              </a:ext>
            </a:extLst>
          </p:cNvPr>
          <p:cNvSpPr txBox="1"/>
          <p:nvPr/>
        </p:nvSpPr>
        <p:spPr>
          <a:xfrm>
            <a:off x="564945" y="4413463"/>
            <a:ext cx="11063638" cy="153599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11300"/>
              </a:lnSpc>
              <a:spcBef>
                <a:spcPts val="100"/>
              </a:spcBef>
            </a:pPr>
            <a:r>
              <a:rPr sz="1000" spc="-25" dirty="0">
                <a:solidFill>
                  <a:srgbClr val="231F20"/>
                </a:solidFill>
                <a:latin typeface="Lucida Sans"/>
                <a:cs typeface="Lucida Sans"/>
              </a:rPr>
              <a:t>Fig.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9</a:t>
            </a:r>
            <a:r>
              <a:rPr sz="1000" spc="38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Colorimetric</a:t>
            </a:r>
            <a:r>
              <a:rPr sz="10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30" dirty="0">
                <a:solidFill>
                  <a:srgbClr val="231F20"/>
                </a:solidFill>
                <a:latin typeface="Lucida Sans"/>
                <a:cs typeface="Lucida Sans"/>
              </a:rPr>
              <a:t>assay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for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000" spc="-25" dirty="0">
                <a:solidFill>
                  <a:srgbClr val="231F20"/>
                </a:solidFill>
                <a:latin typeface="Lucida Sans"/>
                <a:cs typeface="Lucida Sans"/>
              </a:rPr>
              <a:t> simultaneous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 detection</a:t>
            </a:r>
            <a:r>
              <a:rPr sz="10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of</a:t>
            </a:r>
            <a:r>
              <a:rPr sz="10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glucose, </a:t>
            </a:r>
            <a:r>
              <a:rPr sz="1000" spc="-25" dirty="0">
                <a:solidFill>
                  <a:srgbClr val="231F20"/>
                </a:solidFill>
                <a:latin typeface="Lucida Sans"/>
                <a:cs typeface="Lucida Sans"/>
              </a:rPr>
              <a:t>protein,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 and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25" dirty="0">
                <a:solidFill>
                  <a:srgbClr val="231F20"/>
                </a:solidFill>
                <a:latin typeface="Lucida Sans"/>
                <a:cs typeface="Lucida Sans"/>
              </a:rPr>
              <a:t>nitrite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from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25" dirty="0">
                <a:solidFill>
                  <a:srgbClr val="231F20"/>
                </a:solidFill>
                <a:latin typeface="Lucida Sans"/>
                <a:cs typeface="Lucida Sans"/>
              </a:rPr>
              <a:t>artificial</a:t>
            </a:r>
            <a:r>
              <a:rPr sz="10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30" dirty="0">
                <a:solidFill>
                  <a:srgbClr val="231F20"/>
                </a:solidFill>
                <a:latin typeface="Lucida Sans"/>
                <a:cs typeface="Lucida Sans"/>
              </a:rPr>
              <a:t>saliva.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(a)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0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two-part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mold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25" dirty="0">
                <a:solidFill>
                  <a:srgbClr val="231F20"/>
                </a:solidFill>
                <a:latin typeface="Lucida Sans"/>
                <a:cs typeface="Lucida Sans"/>
              </a:rPr>
              <a:t>design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for</a:t>
            </a:r>
            <a:r>
              <a:rPr sz="10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25" dirty="0">
                <a:solidFill>
                  <a:srgbClr val="231F20"/>
                </a:solidFill>
                <a:latin typeface="Lucida Sans"/>
                <a:cs typeface="Lucida Sans"/>
              </a:rPr>
              <a:t>the 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enclosure</a:t>
            </a:r>
            <a:r>
              <a:rPr sz="1000" spc="-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setup</a:t>
            </a:r>
            <a:r>
              <a:rPr sz="1000" spc="-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consists</a:t>
            </a:r>
            <a:r>
              <a:rPr sz="1000" spc="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of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a</a:t>
            </a:r>
            <a:r>
              <a:rPr sz="1000" spc="-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base</a:t>
            </a:r>
            <a:r>
              <a:rPr sz="1000" spc="-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and</a:t>
            </a:r>
            <a:r>
              <a:rPr sz="1000" spc="-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a</a:t>
            </a:r>
            <a:r>
              <a:rPr sz="1000" spc="-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cover.</a:t>
            </a:r>
            <a:r>
              <a:rPr sz="1000" spc="-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000" spc="-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base</a:t>
            </a:r>
            <a:r>
              <a:rPr sz="1000" spc="-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contains</a:t>
            </a:r>
            <a:r>
              <a:rPr sz="1000" spc="-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slots</a:t>
            </a:r>
            <a:r>
              <a:rPr sz="1000" spc="-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to</a:t>
            </a:r>
            <a:r>
              <a:rPr sz="1000" spc="-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place</a:t>
            </a:r>
            <a:r>
              <a:rPr sz="1000" spc="-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000" spc="-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two</a:t>
            </a:r>
            <a:r>
              <a:rPr sz="1000" spc="-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input</a:t>
            </a:r>
            <a:r>
              <a:rPr sz="1000" spc="-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channels,</a:t>
            </a:r>
            <a:r>
              <a:rPr sz="1000" spc="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45" dirty="0">
                <a:solidFill>
                  <a:srgbClr val="231F20"/>
                </a:solidFill>
                <a:latin typeface="Lucida Sans"/>
                <a:cs typeface="Lucida Sans"/>
              </a:rPr>
              <a:t>six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output</a:t>
            </a:r>
            <a:r>
              <a:rPr sz="1000" spc="-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channels,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45" dirty="0">
                <a:solidFill>
                  <a:srgbClr val="231F20"/>
                </a:solidFill>
                <a:latin typeface="Lucida Sans"/>
                <a:cs typeface="Lucida Sans"/>
              </a:rPr>
              <a:t>six</a:t>
            </a:r>
            <a:r>
              <a:rPr sz="1000" spc="-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actuators,</a:t>
            </a:r>
            <a:r>
              <a:rPr sz="1000" spc="-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25" dirty="0">
                <a:solidFill>
                  <a:srgbClr val="231F20"/>
                </a:solidFill>
                <a:latin typeface="Lucida Sans"/>
                <a:cs typeface="Lucida Sans"/>
              </a:rPr>
              <a:t>and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two</a:t>
            </a:r>
            <a:r>
              <a:rPr sz="10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delay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 timer </a:t>
            </a:r>
            <a:r>
              <a:rPr sz="1000" spc="-35" dirty="0">
                <a:solidFill>
                  <a:srgbClr val="231F20"/>
                </a:solidFill>
                <a:latin typeface="Lucida Sans"/>
                <a:cs typeface="Lucida Sans"/>
              </a:rPr>
              <a:t>strips.</a:t>
            </a:r>
            <a:r>
              <a:rPr sz="10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cover</a:t>
            </a:r>
            <a:r>
              <a:rPr sz="10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contains</a:t>
            </a:r>
            <a:r>
              <a:rPr sz="10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25" dirty="0">
                <a:solidFill>
                  <a:srgbClr val="231F20"/>
                </a:solidFill>
                <a:latin typeface="Lucida Sans"/>
                <a:cs typeface="Lucida Sans"/>
              </a:rPr>
              <a:t>inlets</a:t>
            </a:r>
            <a:r>
              <a:rPr sz="10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to</a:t>
            </a:r>
            <a:r>
              <a:rPr sz="1000" spc="-3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drop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test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 and 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control</a:t>
            </a:r>
            <a:r>
              <a:rPr sz="10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30" dirty="0">
                <a:solidFill>
                  <a:srgbClr val="231F20"/>
                </a:solidFill>
                <a:latin typeface="Lucida Sans"/>
                <a:cs typeface="Lucida Sans"/>
              </a:rPr>
              <a:t>samples,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 three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25" dirty="0">
                <a:solidFill>
                  <a:srgbClr val="231F20"/>
                </a:solidFill>
                <a:latin typeface="Lucida Sans"/>
                <a:cs typeface="Lucida Sans"/>
              </a:rPr>
              <a:t>reagents,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 and actuation</a:t>
            </a:r>
            <a:r>
              <a:rPr sz="10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30" dirty="0">
                <a:solidFill>
                  <a:srgbClr val="231F20"/>
                </a:solidFill>
                <a:latin typeface="Lucida Sans"/>
                <a:cs typeface="Lucida Sans"/>
              </a:rPr>
              <a:t>fluid.</a:t>
            </a:r>
            <a:r>
              <a:rPr sz="10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0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output</a:t>
            </a:r>
            <a:r>
              <a:rPr sz="10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channels</a:t>
            </a:r>
            <a:r>
              <a:rPr sz="10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25" dirty="0">
                <a:solidFill>
                  <a:srgbClr val="231F20"/>
                </a:solidFill>
                <a:latin typeface="Lucida Sans"/>
                <a:cs typeface="Lucida Sans"/>
              </a:rPr>
              <a:t>are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wicked</a:t>
            </a:r>
            <a:r>
              <a:rPr sz="1000" spc="-3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with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0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three</a:t>
            </a:r>
            <a:r>
              <a:rPr sz="1000" spc="-3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reagents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and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 dried</a:t>
            </a:r>
            <a:r>
              <a:rPr sz="10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at</a:t>
            </a:r>
            <a:r>
              <a:rPr sz="1000" spc="-3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room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 temperature.</a:t>
            </a:r>
            <a:r>
              <a:rPr sz="10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 channels, actuators,</a:t>
            </a:r>
            <a:r>
              <a:rPr sz="1000" spc="-3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and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delay</a:t>
            </a:r>
            <a:r>
              <a:rPr sz="10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timer</a:t>
            </a:r>
            <a:r>
              <a:rPr sz="1000" spc="-2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30" dirty="0">
                <a:solidFill>
                  <a:srgbClr val="231F20"/>
                </a:solidFill>
                <a:latin typeface="Lucida Sans"/>
                <a:cs typeface="Lucida Sans"/>
              </a:rPr>
              <a:t>strips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are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taped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in</a:t>
            </a:r>
            <a:r>
              <a:rPr sz="1000" spc="-3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their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 respective 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slots.</a:t>
            </a:r>
            <a:endParaRPr sz="1000" dirty="0">
              <a:latin typeface="Lucida Sans"/>
              <a:cs typeface="Lucida Sans"/>
            </a:endParaRPr>
          </a:p>
          <a:p>
            <a:pPr marL="12700" marR="5080" algn="just">
              <a:lnSpc>
                <a:spcPct val="110900"/>
              </a:lnSpc>
            </a:pP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(b)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25" dirty="0">
                <a:solidFill>
                  <a:srgbClr val="231F20"/>
                </a:solidFill>
                <a:latin typeface="Lucida Sans"/>
                <a:cs typeface="Lucida Sans"/>
              </a:rPr>
              <a:t>Artificial</a:t>
            </a:r>
            <a:r>
              <a:rPr sz="10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saliva</a:t>
            </a:r>
            <a:r>
              <a:rPr sz="10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25" dirty="0">
                <a:solidFill>
                  <a:srgbClr val="231F20"/>
                </a:solidFill>
                <a:latin typeface="Lucida Sans"/>
                <a:cs typeface="Lucida Sans"/>
              </a:rPr>
              <a:t>spiked</a:t>
            </a:r>
            <a:r>
              <a:rPr sz="10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with</a:t>
            </a:r>
            <a:r>
              <a:rPr sz="10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analytes</a:t>
            </a:r>
            <a:r>
              <a:rPr sz="10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is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dropped</a:t>
            </a:r>
            <a:r>
              <a:rPr sz="10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on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0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25" dirty="0">
                <a:solidFill>
                  <a:srgbClr val="231F20"/>
                </a:solidFill>
                <a:latin typeface="Lucida Sans"/>
                <a:cs typeface="Lucida Sans"/>
              </a:rPr>
              <a:t>experimental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port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while</a:t>
            </a:r>
            <a:r>
              <a:rPr sz="10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25" dirty="0">
                <a:solidFill>
                  <a:srgbClr val="231F20"/>
                </a:solidFill>
                <a:latin typeface="Lucida Sans"/>
                <a:cs typeface="Lucida Sans"/>
              </a:rPr>
              <a:t>unspiked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artificial</a:t>
            </a:r>
            <a:r>
              <a:rPr sz="10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saliva</a:t>
            </a:r>
            <a:r>
              <a:rPr sz="10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is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used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at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control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port.</a:t>
            </a:r>
            <a:r>
              <a:rPr sz="10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By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wicking, 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fluid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flows</a:t>
            </a:r>
            <a:r>
              <a:rPr sz="10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and</a:t>
            </a:r>
            <a:r>
              <a:rPr sz="10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25" dirty="0">
                <a:solidFill>
                  <a:srgbClr val="231F20"/>
                </a:solidFill>
                <a:latin typeface="Lucida Sans"/>
                <a:cs typeface="Lucida Sans"/>
              </a:rPr>
              <a:t>saturates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two</a:t>
            </a:r>
            <a:r>
              <a:rPr sz="10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input</a:t>
            </a:r>
            <a:r>
              <a:rPr sz="10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channels.</a:t>
            </a:r>
            <a:r>
              <a:rPr sz="10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(c)</a:t>
            </a:r>
            <a:r>
              <a:rPr sz="10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After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a</a:t>
            </a:r>
            <a:r>
              <a:rPr sz="10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pre-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defined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delay,</a:t>
            </a:r>
            <a:r>
              <a:rPr sz="1000" spc="-25" dirty="0">
                <a:solidFill>
                  <a:srgbClr val="231F20"/>
                </a:solidFill>
                <a:latin typeface="Lucida Sans"/>
                <a:cs typeface="Lucida Sans"/>
              </a:rPr>
              <a:t> distilled</a:t>
            </a:r>
            <a:r>
              <a:rPr sz="10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water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 is dropped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on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delay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time</a:t>
            </a:r>
            <a:r>
              <a:rPr sz="10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35" dirty="0">
                <a:solidFill>
                  <a:srgbClr val="231F20"/>
                </a:solidFill>
                <a:latin typeface="Lucida Sans"/>
                <a:cs typeface="Lucida Sans"/>
              </a:rPr>
              <a:t>strips.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 As 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water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 travels</a:t>
            </a:r>
            <a:endParaRPr sz="1000" dirty="0">
              <a:latin typeface="Lucida Sans"/>
              <a:cs typeface="Lucida Sans"/>
            </a:endParaRPr>
          </a:p>
          <a:p>
            <a:pPr marL="12700" marR="5080" algn="just">
              <a:lnSpc>
                <a:spcPct val="111200"/>
              </a:lnSpc>
              <a:spcBef>
                <a:spcPts val="5"/>
              </a:spcBef>
            </a:pPr>
            <a:r>
              <a:rPr sz="1000" spc="-25" dirty="0">
                <a:solidFill>
                  <a:srgbClr val="231F20"/>
                </a:solidFill>
                <a:latin typeface="Lucida Sans"/>
                <a:cs typeface="Lucida Sans"/>
              </a:rPr>
              <a:t>through</a:t>
            </a:r>
            <a:r>
              <a:rPr sz="1000" spc="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25" dirty="0">
                <a:solidFill>
                  <a:srgbClr val="231F20"/>
                </a:solidFill>
                <a:latin typeface="Lucida Sans"/>
                <a:cs typeface="Lucida Sans"/>
              </a:rPr>
              <a:t>a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25" dirty="0">
                <a:solidFill>
                  <a:srgbClr val="231F20"/>
                </a:solidFill>
                <a:latin typeface="Lucida Sans"/>
                <a:cs typeface="Lucida Sans"/>
              </a:rPr>
              <a:t>timer</a:t>
            </a:r>
            <a:r>
              <a:rPr sz="1000" spc="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35" dirty="0">
                <a:solidFill>
                  <a:srgbClr val="231F20"/>
                </a:solidFill>
                <a:latin typeface="Lucida Sans"/>
                <a:cs typeface="Lucida Sans"/>
              </a:rPr>
              <a:t>strip,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25" dirty="0">
                <a:solidFill>
                  <a:srgbClr val="231F20"/>
                </a:solidFill>
                <a:latin typeface="Lucida Sans"/>
                <a:cs typeface="Lucida Sans"/>
              </a:rPr>
              <a:t>crests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15" dirty="0">
                <a:solidFill>
                  <a:srgbClr val="231F20"/>
                </a:solidFill>
                <a:latin typeface="Lucida Sans"/>
                <a:cs typeface="Lucida Sans"/>
              </a:rPr>
              <a:t>of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three</a:t>
            </a:r>
            <a:r>
              <a:rPr sz="1000" spc="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actuators</a:t>
            </a:r>
            <a:r>
              <a:rPr sz="1000" spc="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are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activated</a:t>
            </a:r>
            <a:r>
              <a:rPr sz="1000" spc="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15" dirty="0">
                <a:solidFill>
                  <a:srgbClr val="231F20"/>
                </a:solidFill>
                <a:latin typeface="Lucida Sans"/>
                <a:cs typeface="Lucida Sans"/>
              </a:rPr>
              <a:t>to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30" dirty="0">
                <a:solidFill>
                  <a:srgbClr val="231F20"/>
                </a:solidFill>
                <a:latin typeface="Lucida Sans"/>
                <a:cs typeface="Lucida Sans"/>
              </a:rPr>
              <a:t>raise</a:t>
            </a:r>
            <a:r>
              <a:rPr sz="1000" spc="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25" dirty="0">
                <a:solidFill>
                  <a:srgbClr val="231F20"/>
                </a:solidFill>
                <a:latin typeface="Lucida Sans"/>
                <a:cs typeface="Lucida Sans"/>
              </a:rPr>
              <a:t>their</a:t>
            </a:r>
            <a:r>
              <a:rPr sz="1000" spc="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respective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40" dirty="0">
                <a:solidFill>
                  <a:srgbClr val="231F20"/>
                </a:solidFill>
                <a:latin typeface="Lucida Sans"/>
                <a:cs typeface="Lucida Sans"/>
              </a:rPr>
              <a:t>tips.</a:t>
            </a:r>
            <a:r>
              <a:rPr sz="1000" spc="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25" dirty="0">
                <a:solidFill>
                  <a:srgbClr val="231F20"/>
                </a:solidFill>
                <a:latin typeface="Lucida Sans"/>
                <a:cs typeface="Lucida Sans"/>
              </a:rPr>
              <a:t>Thereafter,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25" dirty="0">
                <a:solidFill>
                  <a:srgbClr val="231F20"/>
                </a:solidFill>
                <a:latin typeface="Lucida Sans"/>
                <a:cs typeface="Lucida Sans"/>
              </a:rPr>
              <a:t>experimental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30" dirty="0">
                <a:solidFill>
                  <a:srgbClr val="231F20"/>
                </a:solidFill>
                <a:latin typeface="Lucida Sans"/>
                <a:cs typeface="Lucida Sans"/>
              </a:rPr>
              <a:t>fluid</a:t>
            </a:r>
            <a:r>
              <a:rPr sz="1000" spc="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flows</a:t>
            </a:r>
            <a:r>
              <a:rPr sz="1000" spc="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25" dirty="0">
                <a:solidFill>
                  <a:srgbClr val="231F20"/>
                </a:solidFill>
                <a:latin typeface="Lucida Sans"/>
                <a:cs typeface="Lucida Sans"/>
              </a:rPr>
              <a:t>into</a:t>
            </a:r>
            <a:r>
              <a:rPr sz="1000" spc="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00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15" dirty="0">
                <a:solidFill>
                  <a:srgbClr val="231F20"/>
                </a:solidFill>
                <a:latin typeface="Lucida Sans"/>
                <a:cs typeface="Lucida Sans"/>
              </a:rPr>
              <a:t>bot-</a:t>
            </a:r>
            <a:r>
              <a:rPr sz="1000" spc="2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15" dirty="0">
                <a:solidFill>
                  <a:srgbClr val="231F20"/>
                </a:solidFill>
                <a:latin typeface="Lucida Sans"/>
                <a:cs typeface="Lucida Sans"/>
              </a:rPr>
              <a:t>tom 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three</a:t>
            </a:r>
            <a:r>
              <a:rPr sz="10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25" dirty="0">
                <a:solidFill>
                  <a:srgbClr val="231F20"/>
                </a:solidFill>
                <a:latin typeface="Lucida Sans"/>
                <a:cs typeface="Lucida Sans"/>
              </a:rPr>
              <a:t>output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25" dirty="0">
                <a:solidFill>
                  <a:srgbClr val="231F20"/>
                </a:solidFill>
                <a:latin typeface="Lucida Sans"/>
                <a:cs typeface="Lucida Sans"/>
              </a:rPr>
              <a:t>channels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15" dirty="0">
                <a:solidFill>
                  <a:srgbClr val="231F20"/>
                </a:solidFill>
                <a:latin typeface="Lucida Sans"/>
                <a:cs typeface="Lucida Sans"/>
              </a:rPr>
              <a:t>while</a:t>
            </a:r>
            <a:r>
              <a:rPr sz="1000" spc="-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0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control </a:t>
            </a:r>
            <a:r>
              <a:rPr sz="1000" spc="-30" dirty="0">
                <a:solidFill>
                  <a:srgbClr val="231F20"/>
                </a:solidFill>
                <a:latin typeface="Lucida Sans"/>
                <a:cs typeface="Lucida Sans"/>
              </a:rPr>
              <a:t>fluid</a:t>
            </a:r>
            <a:r>
              <a:rPr sz="10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flows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25" dirty="0">
                <a:solidFill>
                  <a:srgbClr val="231F20"/>
                </a:solidFill>
                <a:latin typeface="Lucida Sans"/>
                <a:cs typeface="Lucida Sans"/>
              </a:rPr>
              <a:t>into</a:t>
            </a:r>
            <a:r>
              <a:rPr sz="10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top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three</a:t>
            </a:r>
            <a:r>
              <a:rPr sz="10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25" dirty="0">
                <a:solidFill>
                  <a:srgbClr val="231F20"/>
                </a:solidFill>
                <a:latin typeface="Lucida Sans"/>
                <a:cs typeface="Lucida Sans"/>
              </a:rPr>
              <a:t>output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25" dirty="0">
                <a:solidFill>
                  <a:srgbClr val="231F20"/>
                </a:solidFill>
                <a:latin typeface="Lucida Sans"/>
                <a:cs typeface="Lucida Sans"/>
              </a:rPr>
              <a:t>channels.</a:t>
            </a:r>
            <a:r>
              <a:rPr sz="10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30" dirty="0">
                <a:solidFill>
                  <a:srgbClr val="231F20"/>
                </a:solidFill>
                <a:latin typeface="Lucida Sans"/>
                <a:cs typeface="Lucida Sans"/>
              </a:rPr>
              <a:t>(d)</a:t>
            </a:r>
            <a:r>
              <a:rPr sz="10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55" dirty="0">
                <a:solidFill>
                  <a:srgbClr val="231F20"/>
                </a:solidFill>
                <a:latin typeface="Lucida Sans"/>
                <a:cs typeface="Lucida Sans"/>
              </a:rPr>
              <a:t>A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25" dirty="0">
                <a:solidFill>
                  <a:srgbClr val="231F20"/>
                </a:solidFill>
                <a:latin typeface="Lucida Sans"/>
                <a:cs typeface="Lucida Sans"/>
              </a:rPr>
              <a:t>positive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 color</a:t>
            </a:r>
            <a:r>
              <a:rPr sz="1000" spc="-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15" dirty="0">
                <a:solidFill>
                  <a:srgbClr val="231F20"/>
                </a:solidFill>
                <a:latin typeface="Lucida Sans"/>
                <a:cs typeface="Lucida Sans"/>
              </a:rPr>
              <a:t>change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45" dirty="0">
                <a:solidFill>
                  <a:srgbClr val="231F20"/>
                </a:solidFill>
                <a:latin typeface="Lucida Sans"/>
                <a:cs typeface="Lucida Sans"/>
              </a:rPr>
              <a:t>is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confirmed</a:t>
            </a:r>
            <a:r>
              <a:rPr sz="1000" spc="-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for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000" spc="-15" dirty="0">
                <a:solidFill>
                  <a:srgbClr val="231F20"/>
                </a:solidFill>
                <a:latin typeface="Lucida Sans"/>
                <a:cs typeface="Lucida Sans"/>
              </a:rPr>
              <a:t> experi-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25" dirty="0">
                <a:solidFill>
                  <a:srgbClr val="231F20"/>
                </a:solidFill>
                <a:latin typeface="Lucida Sans"/>
                <a:cs typeface="Lucida Sans"/>
              </a:rPr>
              <a:t>mental</a:t>
            </a:r>
            <a:r>
              <a:rPr sz="10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case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30" dirty="0">
                <a:solidFill>
                  <a:srgbClr val="231F20"/>
                </a:solidFill>
                <a:latin typeface="Lucida Sans"/>
                <a:cs typeface="Lucida Sans"/>
              </a:rPr>
              <a:t>indicating</a:t>
            </a:r>
            <a:r>
              <a:rPr sz="1000" spc="-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0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presence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15" dirty="0">
                <a:solidFill>
                  <a:srgbClr val="231F20"/>
                </a:solidFill>
                <a:latin typeface="Lucida Sans"/>
                <a:cs typeface="Lucida Sans"/>
              </a:rPr>
              <a:t>of </a:t>
            </a:r>
            <a:r>
              <a:rPr sz="1000" spc="-25" dirty="0">
                <a:solidFill>
                  <a:srgbClr val="231F20"/>
                </a:solidFill>
                <a:latin typeface="Lucida Sans"/>
                <a:cs typeface="Lucida Sans"/>
              </a:rPr>
              <a:t>glucose,</a:t>
            </a:r>
            <a:r>
              <a:rPr sz="1000" spc="-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25" dirty="0">
                <a:solidFill>
                  <a:srgbClr val="231F20"/>
                </a:solidFill>
                <a:latin typeface="Lucida Sans"/>
                <a:cs typeface="Lucida Sans"/>
              </a:rPr>
              <a:t>protein,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30" dirty="0">
                <a:solidFill>
                  <a:srgbClr val="231F20"/>
                </a:solidFill>
                <a:latin typeface="Lucida Sans"/>
                <a:cs typeface="Lucida Sans"/>
              </a:rPr>
              <a:t>and</a:t>
            </a:r>
            <a:r>
              <a:rPr sz="10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30" dirty="0">
                <a:solidFill>
                  <a:srgbClr val="231F20"/>
                </a:solidFill>
                <a:latin typeface="Lucida Sans"/>
                <a:cs typeface="Lucida Sans"/>
              </a:rPr>
              <a:t>nitrite.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55" dirty="0">
                <a:solidFill>
                  <a:srgbClr val="231F20"/>
                </a:solidFill>
                <a:latin typeface="Lucida Sans"/>
                <a:cs typeface="Lucida Sans"/>
              </a:rPr>
              <a:t>A</a:t>
            </a:r>
            <a:r>
              <a:rPr sz="10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negative</a:t>
            </a:r>
            <a:r>
              <a:rPr sz="1000" spc="-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color</a:t>
            </a:r>
            <a:r>
              <a:rPr sz="1000" spc="-15" dirty="0">
                <a:solidFill>
                  <a:srgbClr val="231F20"/>
                </a:solidFill>
                <a:latin typeface="Lucida Sans"/>
                <a:cs typeface="Lucida Sans"/>
              </a:rPr>
              <a:t> change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45" dirty="0">
                <a:solidFill>
                  <a:srgbClr val="231F20"/>
                </a:solidFill>
                <a:latin typeface="Lucida Sans"/>
                <a:cs typeface="Lucida Sans"/>
              </a:rPr>
              <a:t>is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15" dirty="0">
                <a:solidFill>
                  <a:srgbClr val="231F20"/>
                </a:solidFill>
                <a:latin typeface="Lucida Sans"/>
                <a:cs typeface="Lucida Sans"/>
              </a:rPr>
              <a:t>shown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35" dirty="0">
                <a:solidFill>
                  <a:srgbClr val="231F20"/>
                </a:solidFill>
                <a:latin typeface="Lucida Sans"/>
                <a:cs typeface="Lucida Sans"/>
              </a:rPr>
              <a:t>in</a:t>
            </a:r>
            <a:r>
              <a:rPr sz="10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20" dirty="0">
                <a:solidFill>
                  <a:srgbClr val="231F20"/>
                </a:solidFill>
                <a:latin typeface="Lucida Sans"/>
                <a:cs typeface="Lucida Sans"/>
              </a:rPr>
              <a:t>the</a:t>
            </a:r>
            <a:r>
              <a:rPr sz="10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10" dirty="0">
                <a:solidFill>
                  <a:srgbClr val="231F20"/>
                </a:solidFill>
                <a:latin typeface="Lucida Sans"/>
                <a:cs typeface="Lucida Sans"/>
              </a:rPr>
              <a:t>control</a:t>
            </a:r>
            <a:r>
              <a:rPr sz="1000" spc="-15" dirty="0">
                <a:solidFill>
                  <a:srgbClr val="231F20"/>
                </a:solidFill>
                <a:latin typeface="Lucida Sans"/>
                <a:cs typeface="Lucida Sans"/>
              </a:rPr>
              <a:t> </a:t>
            </a:r>
            <a:r>
              <a:rPr sz="1000" spc="-25" dirty="0">
                <a:solidFill>
                  <a:srgbClr val="231F20"/>
                </a:solidFill>
                <a:latin typeface="Lucida Sans"/>
                <a:cs typeface="Lucida Sans"/>
              </a:rPr>
              <a:t>case.</a:t>
            </a:r>
            <a:endParaRPr sz="1000" dirty="0">
              <a:latin typeface="Lucida Sans"/>
              <a:cs typeface="Lucida San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E6B83C4-339F-338A-CD40-CC8F1B4C5B0E}"/>
              </a:ext>
            </a:extLst>
          </p:cNvPr>
          <p:cNvSpPr txBox="1"/>
          <p:nvPr/>
        </p:nvSpPr>
        <p:spPr>
          <a:xfrm>
            <a:off x="0" y="6280919"/>
            <a:ext cx="12192000" cy="5770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dirty="0"/>
              <a:t>Kong, T., Flanigan, S., Weinstein, M., </a:t>
            </a:r>
            <a:r>
              <a:rPr lang="en-US" sz="1050" dirty="0" err="1"/>
              <a:t>Kalwa</a:t>
            </a:r>
            <a:r>
              <a:rPr lang="en-US" sz="1050" dirty="0"/>
              <a:t>, U., </a:t>
            </a:r>
            <a:r>
              <a:rPr lang="en-US" sz="1050" dirty="0" err="1"/>
              <a:t>Legner</a:t>
            </a:r>
            <a:r>
              <a:rPr lang="en-US" sz="1050" dirty="0"/>
              <a:t>, C., &amp; Pandey, S. (2017). A fast, reconfigurable flow switch for paper microfluidics based on selective wetting of folded paper actuator strips. </a:t>
            </a:r>
            <a:r>
              <a:rPr lang="en-US" sz="1050" i="1" dirty="0"/>
              <a:t>Lab on a Chip</a:t>
            </a:r>
            <a:r>
              <a:rPr lang="en-US" sz="1050" dirty="0"/>
              <a:t>, </a:t>
            </a:r>
            <a:r>
              <a:rPr lang="en-US" sz="1050" i="1" dirty="0"/>
              <a:t>17</a:t>
            </a:r>
            <a:r>
              <a:rPr lang="en-US" sz="1050" dirty="0"/>
              <a:t>(21), 3621–3633. </a:t>
            </a:r>
            <a:r>
              <a:rPr lang="en-US" sz="1050" dirty="0">
                <a:hlinkClick r:id="rId3"/>
              </a:rPr>
              <a:t>https://doi.org/10.1039/C7LC00620A</a:t>
            </a:r>
            <a:endParaRPr lang="en-US" sz="1050" dirty="0"/>
          </a:p>
          <a:p>
            <a:r>
              <a:rPr lang="en-US" sz="1050" dirty="0">
                <a:hlinkClick r:id="rId4"/>
              </a:rPr>
              <a:t>https://pubs.rsc.org/en/content/articlelanding/2017/LC/C7LC00620A</a:t>
            </a:r>
            <a:r>
              <a:rPr lang="en-US" sz="105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50487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2862</Words>
  <Application>Microsoft Office PowerPoint</Application>
  <PresentationFormat>Widescreen</PresentationFormat>
  <Paragraphs>30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Gill Sans MT</vt:lpstr>
      <vt:lpstr>Lucida Sans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Iowa State University of Science and Technology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Park Yunsoo</dc:creator>
  <cp:lastModifiedBy>Park Yunsoo</cp:lastModifiedBy>
  <cp:revision>1</cp:revision>
  <dcterms:created xsi:type="dcterms:W3CDTF">2023-01-27T02:02:00Z</dcterms:created>
  <dcterms:modified xsi:type="dcterms:W3CDTF">2023-01-27T02:07:22Z</dcterms:modified>
</cp:coreProperties>
</file>