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EEBDB-60F0-6197-46EC-1D4859E3AF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11EAA7-218A-6686-2B09-6EA109FB7C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1534E-AC8B-E047-9B3B-DD6D8F05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E3321-9ACA-1DF4-08BC-C73D0F58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B8D46-0B6B-26FA-BDAC-881003F7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9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5E94-E48D-C110-687B-F6E9533AC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2211C-5464-C96B-96A4-8EE33B06F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0E7BE-7448-3C50-3FC6-F8A90BF52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D39E9-E08E-C900-609F-ACCAA0E0F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8C4A9-CA51-F928-0839-2AB028D60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0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2091D7-5D89-21E7-B87F-0F2521C89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BCA906-D58D-CE09-3025-5EC5F5EA0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C75B5-941C-8CD7-1817-E5AC0C257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F9BB8-E412-2437-6CEF-F56AB8AD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65215-4993-8DE3-4EA2-2395D44C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14CB0-C15C-A120-ED8F-96714F300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E773F-38DA-8CBE-602E-356B3A410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C5F17-5142-35A2-AE57-67F29F5EA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5FF1D-F009-A22D-23DE-36F304BAC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113D0-9F32-644F-D5EE-EC481B2C5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3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B182B-8057-338B-130B-67420974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C14D2-D0A6-D90A-BC32-8F3A86CB0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E79A4-DDDF-5E58-26F2-7F43E32F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3DD6B-9F85-EC60-AEC8-F28A1F85F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0C0A0-65D3-BD37-12F7-BFF62BBF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23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6A997-D56D-52D1-55F4-7E570B2AC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CEB40-D389-FE3C-50E4-5E2D571B4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44EAED-3551-DAF4-AEA5-A58F33F6B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01D89F-B90A-10FA-8795-5C4747B54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46C67-3682-6B05-D931-5CD248B8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06900-5EA6-3354-BD3A-0CE1B12B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1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A315-2451-07C2-0908-ACBFC1305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6B594-A0B4-514A-19A0-6FE52665F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3D0BE-1C4D-7D55-5D0D-D679ADB7D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17CE7-FB13-F8A3-CA54-4434F3F2BC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0B16B-A918-10BC-3742-ADCAB9C88A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D9AA52-8298-694B-529D-DF0C70C53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61BA34-5CA3-2B7D-3747-CB5E3BC23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199ED-80F6-671A-BF9D-62495796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7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54F18-7AA3-14E4-0F41-11CC168E9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5FFB2-C773-7AC7-2BE4-F383EC23B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32384-2B64-F599-253E-03827FBE8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F9189-6E57-DF68-7AA5-F570E35DF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19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112C7F-849B-88CF-F61B-AE42D086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5CB9C-5D82-2B71-D469-79CE2F4A2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269C3-F246-FB4D-F9D1-66DF85D7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1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9419-FF83-292C-626E-DD911C4C8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C1C53-2D87-A3FA-E7BE-F946C8ACB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8C5A2-82C6-1EA7-5BF0-D3D939742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DB914-D207-AE79-707A-A2D5E0406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5A375-76FA-20E6-7E4A-E0CC5EBC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A9DCD-3869-6A34-5CF1-E74CC2B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8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5CAA3-3836-91D5-2C10-CCFB7FF72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D98DE1-2543-D6C0-06D2-3F4BE27C83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CCC041-6D58-0F86-87A5-66B028B152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C5143-E52A-2521-0B1D-F6FEBB13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125B1-BAB5-BD89-E7BE-E84BCAFFA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82CD7-7E0F-07E6-58DA-C05789EF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87EEE7-EF85-B894-51B4-CD5874EE7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CDCF-01F0-91BC-24F9-1419713C9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71FC6-FDF5-D9A3-4E0B-4B80D1C1B0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08A-4B0A-4A65-8396-B10DA72AEFF4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AA8B-4D46-E260-B46A-FA3A9F4C10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7BE93-DEE5-DF43-51F9-807C229C0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C7C88-42E0-47FB-A8A4-940ABE87D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0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073-8994/11/6/790" TargetMode="External"/><Relationship Id="rId2" Type="http://schemas.openxmlformats.org/officeDocument/2006/relationships/hyperlink" Target="https://doi.org/10.3390/sym1106079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073-8994/11/6/790" TargetMode="External"/><Relationship Id="rId2" Type="http://schemas.openxmlformats.org/officeDocument/2006/relationships/hyperlink" Target="https://doi.org/10.3390/sym1106079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1060790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3-8994/11/6/79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106079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3-8994/11/6/79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1060790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3-8994/11/6/79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106079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3-8994/11/6/79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ym1106079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3-8994/11/6/7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B84B83-DBC4-01AC-3E8B-9818A8206F67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3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0C1D48E7-EAB0-9E4B-489D-6F1984746876}"/>
              </a:ext>
            </a:extLst>
          </p:cNvPr>
          <p:cNvSpPr txBox="1"/>
          <p:nvPr/>
        </p:nvSpPr>
        <p:spPr>
          <a:xfrm>
            <a:off x="640201" y="4159930"/>
            <a:ext cx="10911598" cy="13279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259079" algn="just">
              <a:lnSpc>
                <a:spcPct val="119900"/>
              </a:lnSpc>
              <a:spcBef>
                <a:spcPts val="100"/>
              </a:spcBef>
            </a:pPr>
            <a:r>
              <a:rPr sz="1200" b="1" dirty="0">
                <a:latin typeface="Palatino Linotype"/>
                <a:cs typeface="Palatino Linotype"/>
              </a:rPr>
              <a:t>Figure</a:t>
            </a:r>
            <a:r>
              <a:rPr sz="1200" b="1" spc="85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1.</a:t>
            </a:r>
            <a:r>
              <a:rPr sz="1200" b="1" spc="8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Overview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our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smartphone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application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prognosis</a:t>
            </a:r>
            <a:r>
              <a:rPr sz="1200" spc="8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melanoma.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(a)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Flowchart </a:t>
            </a:r>
            <a:r>
              <a:rPr sz="1200" dirty="0">
                <a:latin typeface="Palatino Linotype"/>
                <a:cs typeface="Palatino Linotype"/>
              </a:rPr>
              <a:t>shows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different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steps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involved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processing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images:</a:t>
            </a:r>
            <a:r>
              <a:rPr sz="1200" spc="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user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selects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imported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smartphone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selects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BEGIN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start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processing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stages.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computer-aided </a:t>
            </a:r>
            <a:r>
              <a:rPr sz="1200" dirty="0">
                <a:latin typeface="Palatino Linotype"/>
                <a:cs typeface="Palatino Linotype"/>
              </a:rPr>
              <a:t>diagnosis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(CAD)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system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first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preprocesses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using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Gaussian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filter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segments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image </a:t>
            </a:r>
            <a:r>
              <a:rPr sz="1200" dirty="0">
                <a:latin typeface="Palatino Linotype"/>
                <a:cs typeface="Palatino Linotype"/>
              </a:rPr>
              <a:t>using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geometric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curve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evolution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algorithm.</a:t>
            </a:r>
            <a:r>
              <a:rPr sz="1200" spc="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rotated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align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major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axes. Asymmetry,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Border irregularity,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Color variegation,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and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Diameter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(ABCD) features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extracted</a:t>
            </a:r>
            <a:r>
              <a:rPr sz="1200" spc="-20" dirty="0">
                <a:latin typeface="Palatino Linotype"/>
                <a:cs typeface="Palatino Linotype"/>
              </a:rPr>
              <a:t> from</a:t>
            </a:r>
            <a:r>
              <a:rPr sz="1200" dirty="0">
                <a:latin typeface="Palatino Linotype"/>
                <a:cs typeface="Palatino Linotype"/>
              </a:rPr>
              <a:t> the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rotated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classified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benign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or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melanoma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using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support</a:t>
            </a:r>
            <a:r>
              <a:rPr sz="1200" spc="10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vector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machine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(SVM) </a:t>
            </a:r>
            <a:r>
              <a:rPr sz="1200" dirty="0">
                <a:latin typeface="Palatino Linotype"/>
                <a:cs typeface="Palatino Linotype"/>
              </a:rPr>
              <a:t>classifier.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(b)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screenshot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final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screen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 smartphone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application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running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Android Operating </a:t>
            </a:r>
            <a:r>
              <a:rPr sz="1200" dirty="0">
                <a:latin typeface="Palatino Linotype"/>
                <a:cs typeface="Palatino Linotype"/>
              </a:rPr>
              <a:t>System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sample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-10" dirty="0">
                <a:latin typeface="Palatino Linotype"/>
                <a:cs typeface="Palatino Linotype"/>
              </a:rPr>
              <a:t> classified </a:t>
            </a:r>
            <a:r>
              <a:rPr sz="1200" dirty="0">
                <a:latin typeface="Palatino Linotype"/>
                <a:cs typeface="Palatino Linotype"/>
              </a:rPr>
              <a:t>as</a:t>
            </a:r>
            <a:r>
              <a:rPr sz="1200" spc="-10" dirty="0">
                <a:latin typeface="Palatino Linotype"/>
                <a:cs typeface="Palatino Linotype"/>
              </a:rPr>
              <a:t> melanoma.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0F481E5B-DDA6-2D18-D644-920EBD0C70D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04451" y="1285857"/>
            <a:ext cx="4183098" cy="271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89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1B1963-A2FA-E94D-11D4-B87E8417A22D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3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A81F4D3B-FD72-0C7A-A1B7-65F048A457D1}"/>
              </a:ext>
            </a:extLst>
          </p:cNvPr>
          <p:cNvSpPr txBox="1"/>
          <p:nvPr/>
        </p:nvSpPr>
        <p:spPr>
          <a:xfrm>
            <a:off x="609599" y="4476044"/>
            <a:ext cx="10972802" cy="1104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4165" marR="297180" algn="just">
              <a:lnSpc>
                <a:spcPct val="119900"/>
              </a:lnSpc>
              <a:spcBef>
                <a:spcPts val="95"/>
              </a:spcBef>
            </a:pPr>
            <a:r>
              <a:rPr sz="1200" b="1" dirty="0">
                <a:latin typeface="Palatino Linotype"/>
                <a:cs typeface="Palatino Linotype"/>
              </a:rPr>
              <a:t>Figure</a:t>
            </a:r>
            <a:r>
              <a:rPr sz="1200" b="1" spc="-30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2.</a:t>
            </a:r>
            <a:r>
              <a:rPr sz="1200" b="1" spc="-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Illustration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geometric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active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contour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curve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evolution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process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during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segmentation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to</a:t>
            </a:r>
            <a:r>
              <a:rPr sz="1200" spc="-10" dirty="0">
                <a:latin typeface="Palatino Linotype"/>
                <a:cs typeface="Palatino Linotype"/>
              </a:rPr>
              <a:t> identify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lesion.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(a)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object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interest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drawn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two-dimensional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(2-</a:t>
            </a:r>
            <a:r>
              <a:rPr sz="1200" dirty="0">
                <a:latin typeface="Palatino Linotype"/>
                <a:cs typeface="Palatino Linotype"/>
              </a:rPr>
              <a:t>D)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grid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image.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initial </a:t>
            </a:r>
            <a:r>
              <a:rPr sz="1200" dirty="0">
                <a:latin typeface="Palatino Linotype"/>
                <a:cs typeface="Palatino Linotype"/>
              </a:rPr>
              <a:t>elliptic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curve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same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height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roughly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80%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width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along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the</a:t>
            </a:r>
            <a:r>
              <a:rPr sz="1200" dirty="0">
                <a:latin typeface="Palatino Linotype"/>
                <a:cs typeface="Palatino Linotype"/>
              </a:rPr>
              <a:t> initial contours of</a:t>
            </a:r>
            <a:r>
              <a:rPr sz="1200" spc="1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in</a:t>
            </a:r>
            <a:r>
              <a:rPr sz="1400" spc="419" baseline="-13888" dirty="0">
                <a:latin typeface="Cambria Math"/>
                <a:cs typeface="Cambria Math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out</a:t>
            </a:r>
            <a:r>
              <a:rPr sz="1400" spc="419" baseline="-13888" dirty="0">
                <a:latin typeface="Cambria Math"/>
                <a:cs typeface="Cambria Math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overlaid on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image.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in</a:t>
            </a:r>
            <a:r>
              <a:rPr sz="1200" dirty="0">
                <a:latin typeface="Cambria Math"/>
                <a:cs typeface="Cambria Math"/>
              </a:rPr>
              <a:t>,</a:t>
            </a:r>
            <a:r>
              <a:rPr sz="1200" spc="-45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out</a:t>
            </a:r>
            <a:r>
              <a:rPr sz="1400" spc="412" baseline="-13888" dirty="0">
                <a:latin typeface="Cambria Math"/>
                <a:cs typeface="Cambria Math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contours</a:t>
            </a:r>
            <a:r>
              <a:rPr sz="1200" spc="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represent the</a:t>
            </a:r>
            <a:r>
              <a:rPr sz="1200" spc="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outer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inner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curves,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respectively,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with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one-pixel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gap.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All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points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assigned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values </a:t>
            </a:r>
            <a:r>
              <a:rPr sz="1200" dirty="0">
                <a:latin typeface="Palatino Linotype"/>
                <a:cs typeface="Palatino Linotype"/>
              </a:rPr>
              <a:t>based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level-</a:t>
            </a:r>
            <a:r>
              <a:rPr sz="1200" dirty="0">
                <a:latin typeface="Palatino Linotype"/>
                <a:cs typeface="Palatino Linotype"/>
              </a:rPr>
              <a:t>set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function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ϕ</a:t>
            </a:r>
            <a:r>
              <a:rPr sz="1200" b="1" dirty="0">
                <a:latin typeface="Palatino Linotype"/>
                <a:cs typeface="Palatino Linotype"/>
              </a:rPr>
              <a:t>.</a:t>
            </a:r>
            <a:r>
              <a:rPr sz="1200" b="1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At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each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iteration,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curves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move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inward</a:t>
            </a:r>
            <a:r>
              <a:rPr sz="1200" spc="1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towards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object </a:t>
            </a:r>
            <a:r>
              <a:rPr sz="1200" dirty="0">
                <a:latin typeface="Palatino Linotype"/>
                <a:cs typeface="Palatino Linotype"/>
              </a:rPr>
              <a:t>determined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by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speeds.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(b)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final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contours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14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in</a:t>
            </a:r>
            <a:r>
              <a:rPr sz="1400" spc="382" baseline="-13888" dirty="0">
                <a:latin typeface="Cambria Math"/>
                <a:cs typeface="Cambria Math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4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Cambria Math"/>
                <a:cs typeface="Cambria Math"/>
              </a:rPr>
              <a:t>L</a:t>
            </a:r>
            <a:r>
              <a:rPr sz="1400" baseline="-13888" dirty="0">
                <a:latin typeface="Cambria Math"/>
                <a:cs typeface="Cambria Math"/>
              </a:rPr>
              <a:t>out</a:t>
            </a:r>
            <a:r>
              <a:rPr sz="1400" spc="375" baseline="-13888" dirty="0">
                <a:latin typeface="Cambria Math"/>
                <a:cs typeface="Cambria Math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along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boundary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3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the</a:t>
            </a:r>
            <a:r>
              <a:rPr sz="1200" dirty="0">
                <a:latin typeface="Palatino Linotype"/>
                <a:cs typeface="Palatino Linotype"/>
              </a:rPr>
              <a:t> object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after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certain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number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iterations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shown.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6" name="object 5">
            <a:extLst>
              <a:ext uri="{FF2B5EF4-FFF2-40B4-BE49-F238E27FC236}">
                <a16:creationId xmlns:a16="http://schemas.microsoft.com/office/drawing/2014/main" id="{9D5E82AD-959A-DCAB-3F24-2CE06C07917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59525" y="360121"/>
            <a:ext cx="7672950" cy="39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34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1">
            <a:extLst>
              <a:ext uri="{FF2B5EF4-FFF2-40B4-BE49-F238E27FC236}">
                <a16:creationId xmlns:a16="http://schemas.microsoft.com/office/drawing/2014/main" id="{F3D79585-A9B7-ABAE-9DFF-3F80A0B96EC9}"/>
              </a:ext>
            </a:extLst>
          </p:cNvPr>
          <p:cNvSpPr txBox="1"/>
          <p:nvPr/>
        </p:nvSpPr>
        <p:spPr>
          <a:xfrm>
            <a:off x="605942" y="4540032"/>
            <a:ext cx="10976458" cy="4415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1200" b="1" dirty="0">
                <a:latin typeface="Palatino Linotype"/>
                <a:cs typeface="Palatino Linotype"/>
              </a:rPr>
              <a:t>Figure</a:t>
            </a:r>
            <a:r>
              <a:rPr sz="1200" b="1" spc="20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3.</a:t>
            </a:r>
            <a:r>
              <a:rPr sz="1200" b="1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preprocessing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stage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involves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applying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Gaussian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filter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color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transformation.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(a)</a:t>
            </a:r>
            <a:r>
              <a:rPr sz="1200" dirty="0">
                <a:latin typeface="Palatino Linotype"/>
                <a:cs typeface="Palatino Linotype"/>
              </a:rPr>
              <a:t> 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column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representative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from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publicly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available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PH2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dataset.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top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two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5" name="object 22">
            <a:extLst>
              <a:ext uri="{FF2B5EF4-FFF2-40B4-BE49-F238E27FC236}">
                <a16:creationId xmlns:a16="http://schemas.microsoft.com/office/drawing/2014/main" id="{6A25B4C4-94A8-DC63-45B1-6C9EDC96694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00822" y="1106375"/>
            <a:ext cx="3390356" cy="32887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7D409E-40DB-9BF2-41E5-8F86B01A5B3B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4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54298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3FFE333C-24C5-CEC4-714D-B1ED3ECD6A37}"/>
              </a:ext>
            </a:extLst>
          </p:cNvPr>
          <p:cNvSpPr txBox="1"/>
          <p:nvPr/>
        </p:nvSpPr>
        <p:spPr>
          <a:xfrm>
            <a:off x="609599" y="4371814"/>
            <a:ext cx="10972802" cy="8847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260350" algn="just">
              <a:lnSpc>
                <a:spcPct val="120000"/>
              </a:lnSpc>
              <a:spcBef>
                <a:spcPts val="100"/>
              </a:spcBef>
            </a:pPr>
            <a:r>
              <a:rPr sz="1200" b="1" spc="-10" dirty="0">
                <a:latin typeface="Palatino Linotype"/>
                <a:cs typeface="Palatino Linotype"/>
              </a:rPr>
              <a:t>Figure</a:t>
            </a:r>
            <a:r>
              <a:rPr sz="1200" b="1" spc="-25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4.</a:t>
            </a:r>
            <a:r>
              <a:rPr sz="1200" b="1" spc="-1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segmentation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stage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identifies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lesion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from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background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using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geometric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active </a:t>
            </a:r>
            <a:r>
              <a:rPr sz="1200" dirty="0">
                <a:latin typeface="Palatino Linotype"/>
                <a:cs typeface="Palatino Linotype"/>
              </a:rPr>
              <a:t>contour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algorithm.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top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rows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melanoma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bottom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rows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are</a:t>
            </a:r>
            <a:r>
              <a:rPr sz="1200" spc="-10" dirty="0">
                <a:latin typeface="Palatino Linotype"/>
                <a:cs typeface="Palatino Linotype"/>
              </a:rPr>
              <a:t> images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benign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cases.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Images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(a)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(c)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columns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show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original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images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overlaid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-25" dirty="0">
                <a:latin typeface="Palatino Linotype"/>
                <a:cs typeface="Palatino Linotype"/>
              </a:rPr>
              <a:t> the</a:t>
            </a:r>
            <a:r>
              <a:rPr sz="1200" spc="-10" dirty="0">
                <a:latin typeface="Palatino Linotype"/>
                <a:cs typeface="Palatino Linotype"/>
              </a:rPr>
              <a:t> resulting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curve </a:t>
            </a:r>
            <a:r>
              <a:rPr sz="1200" dirty="0">
                <a:latin typeface="Palatino Linotype"/>
                <a:cs typeface="Palatino Linotype"/>
              </a:rPr>
              <a:t>after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evolution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50</a:t>
            </a:r>
            <a:r>
              <a:rPr sz="1200" spc="-10" dirty="0">
                <a:latin typeface="Palatino Linotype"/>
                <a:cs typeface="Palatino Linotype"/>
              </a:rPr>
              <a:t> iterations </a:t>
            </a:r>
            <a:r>
              <a:rPr sz="1200" dirty="0">
                <a:latin typeface="Palatino Linotype"/>
                <a:cs typeface="Palatino Linotype"/>
              </a:rPr>
              <a:t>(Red),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100</a:t>
            </a:r>
            <a:r>
              <a:rPr sz="1200" spc="-10" dirty="0">
                <a:latin typeface="Palatino Linotype"/>
                <a:cs typeface="Palatino Linotype"/>
              </a:rPr>
              <a:t> iterations</a:t>
            </a:r>
            <a:r>
              <a:rPr sz="120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(Green), </a:t>
            </a:r>
            <a:r>
              <a:rPr sz="1200" dirty="0">
                <a:latin typeface="Palatino Linotype"/>
                <a:cs typeface="Palatino Linotype"/>
              </a:rPr>
              <a:t>200</a:t>
            </a:r>
            <a:r>
              <a:rPr sz="1200" spc="-10" dirty="0">
                <a:latin typeface="Palatino Linotype"/>
                <a:cs typeface="Palatino Linotype"/>
              </a:rPr>
              <a:t> iterations (Cyan), </a:t>
            </a:r>
            <a:r>
              <a:rPr sz="1200" spc="-25" dirty="0">
                <a:latin typeface="Palatino Linotype"/>
                <a:cs typeface="Palatino Linotype"/>
              </a:rPr>
              <a:t>and</a:t>
            </a:r>
            <a:r>
              <a:rPr sz="1200" dirty="0">
                <a:latin typeface="Palatino Linotype"/>
                <a:cs typeface="Palatino Linotype"/>
              </a:rPr>
              <a:t> 400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iterations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(Blue).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(b)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(d)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columns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corresponding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final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segmented </a:t>
            </a:r>
            <a:r>
              <a:rPr sz="1200" dirty="0">
                <a:latin typeface="Palatino Linotype"/>
                <a:cs typeface="Palatino Linotype"/>
              </a:rPr>
              <a:t>images.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values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ABCD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features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listed.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Scale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bar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2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mm.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D4D91AB2-CECC-8A99-A152-00A5D9E6F7E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86892" y="723245"/>
            <a:ext cx="4018216" cy="3496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52788D-09B5-2DEB-C115-C01E3CCD7822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4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60667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290B914-8ED6-94F6-0486-45D89F1483A9}"/>
              </a:ext>
            </a:extLst>
          </p:cNvPr>
          <p:cNvSpPr txBox="1"/>
          <p:nvPr/>
        </p:nvSpPr>
        <p:spPr>
          <a:xfrm>
            <a:off x="609599" y="4437900"/>
            <a:ext cx="10972802" cy="13279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257810" algn="just">
              <a:lnSpc>
                <a:spcPct val="119900"/>
              </a:lnSpc>
              <a:spcBef>
                <a:spcPts val="100"/>
              </a:spcBef>
            </a:pPr>
            <a:r>
              <a:rPr sz="1200" b="1" spc="-10" dirty="0">
                <a:latin typeface="Palatino Linotype"/>
                <a:cs typeface="Palatino Linotype"/>
              </a:rPr>
              <a:t>Figure</a:t>
            </a:r>
            <a:r>
              <a:rPr sz="1200" b="1" spc="-25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5.</a:t>
            </a:r>
            <a:r>
              <a:rPr sz="1200" b="1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 asymmetry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shape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illustrated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representative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lesion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images.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The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top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rows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are</a:t>
            </a:r>
            <a:r>
              <a:rPr sz="1200" dirty="0">
                <a:latin typeface="Palatino Linotype"/>
                <a:cs typeface="Palatino Linotype"/>
              </a:rPr>
              <a:t> images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melanoma</a:t>
            </a:r>
            <a:r>
              <a:rPr sz="1200" spc="4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bottom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rows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benign</a:t>
            </a:r>
            <a:r>
              <a:rPr sz="1200" spc="4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cases.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(a)</a:t>
            </a:r>
            <a:r>
              <a:rPr sz="1200" spc="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4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column </a:t>
            </a:r>
            <a:r>
              <a:rPr sz="1200" dirty="0">
                <a:latin typeface="Palatino Linotype"/>
                <a:cs typeface="Palatino Linotype"/>
              </a:rPr>
              <a:t>represents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obtained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after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segmentation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stage.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(b)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warped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(rotated)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so</a:t>
            </a:r>
            <a:r>
              <a:rPr sz="1200" dirty="0">
                <a:latin typeface="Palatino Linotype"/>
                <a:cs typeface="Palatino Linotype"/>
              </a:rPr>
              <a:t> that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axes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aligned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axes.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(c)</a:t>
            </a:r>
            <a:r>
              <a:rPr sz="1200" spc="1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Horizontal</a:t>
            </a:r>
            <a:r>
              <a:rPr sz="1200" spc="1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asymmetry</a:t>
            </a:r>
            <a:r>
              <a:rPr sz="1200" spc="1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1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calculated</a:t>
            </a:r>
            <a:r>
              <a:rPr sz="1200" spc="114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by</a:t>
            </a:r>
            <a:r>
              <a:rPr sz="1200" dirty="0">
                <a:latin typeface="Palatino Linotype"/>
                <a:cs typeface="Palatino Linotype"/>
              </a:rPr>
              <a:t> superimposing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horizontally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flipped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onto</a:t>
            </a:r>
            <a:r>
              <a:rPr sz="1200" spc="2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original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marking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2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non-</a:t>
            </a:r>
            <a:r>
              <a:rPr sz="1200" dirty="0">
                <a:latin typeface="Palatino Linotype"/>
                <a:cs typeface="Palatino Linotype"/>
              </a:rPr>
              <a:t> overlapped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regions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black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pixel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values.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(d)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Vertical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asymmetry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8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calculated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by</a:t>
            </a:r>
            <a:r>
              <a:rPr sz="1200" spc="-10" dirty="0">
                <a:latin typeface="Palatino Linotype"/>
                <a:cs typeface="Palatino Linotype"/>
              </a:rPr>
              <a:t> superimposing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vertically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flipped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onto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original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marking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non-overlapped </a:t>
            </a:r>
            <a:r>
              <a:rPr sz="1200" dirty="0">
                <a:latin typeface="Palatino Linotype"/>
                <a:cs typeface="Palatino Linotype"/>
              </a:rPr>
              <a:t>regions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black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pixel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values.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values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horizontal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vertical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asymmetry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(A_H</a:t>
            </a:r>
            <a:r>
              <a:rPr sz="1200" spc="7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A_V,</a:t>
            </a:r>
            <a:r>
              <a:rPr sz="1200" spc="-10" dirty="0">
                <a:latin typeface="Palatino Linotype"/>
                <a:cs typeface="Palatino Linotype"/>
              </a:rPr>
              <a:t> respectively)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listed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within the</a:t>
            </a:r>
            <a:r>
              <a:rPr sz="1200" spc="-10" dirty="0">
                <a:latin typeface="Palatino Linotype"/>
                <a:cs typeface="Palatino Linotype"/>
              </a:rPr>
              <a:t> images.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Scale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bar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2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mm.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41C0E3F1-BC70-99B3-880F-22EC56B3695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4522" y="1000771"/>
            <a:ext cx="4422956" cy="32982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2C5DAA-5104-A4DA-F4F8-F0E969DD4837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4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49460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08AFD9BF-8DE8-0032-7788-716F0E764A05}"/>
              </a:ext>
            </a:extLst>
          </p:cNvPr>
          <p:cNvSpPr txBox="1"/>
          <p:nvPr/>
        </p:nvSpPr>
        <p:spPr>
          <a:xfrm>
            <a:off x="609599" y="4649273"/>
            <a:ext cx="10972802" cy="8847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259715" algn="just">
              <a:lnSpc>
                <a:spcPct val="120000"/>
              </a:lnSpc>
              <a:spcBef>
                <a:spcPts val="100"/>
              </a:spcBef>
            </a:pPr>
            <a:r>
              <a:rPr sz="1200" b="1" dirty="0">
                <a:latin typeface="Palatino Linotype"/>
                <a:cs typeface="Palatino Linotype"/>
              </a:rPr>
              <a:t>Figure</a:t>
            </a:r>
            <a:r>
              <a:rPr sz="1200" b="1" spc="215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6.</a:t>
            </a:r>
            <a:r>
              <a:rPr sz="1200" b="1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color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variegation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feature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illustrated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showing</a:t>
            </a:r>
            <a:r>
              <a:rPr sz="1200" spc="204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different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color</a:t>
            </a:r>
            <a:r>
              <a:rPr sz="1200" spc="2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contours</a:t>
            </a:r>
            <a:r>
              <a:rPr sz="1200" spc="21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on</a:t>
            </a:r>
            <a:r>
              <a:rPr sz="1200" spc="-10" dirty="0">
                <a:latin typeface="Palatino Linotype"/>
                <a:cs typeface="Palatino Linotype"/>
              </a:rPr>
              <a:t> representative </a:t>
            </a:r>
            <a:r>
              <a:rPr sz="1200" dirty="0">
                <a:latin typeface="Palatino Linotype"/>
                <a:cs typeface="Palatino Linotype"/>
              </a:rPr>
              <a:t>lesion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 top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 rows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represent</a:t>
            </a:r>
            <a:r>
              <a:rPr sz="1200" dirty="0">
                <a:latin typeface="Palatino Linotype"/>
                <a:cs typeface="Palatino Linotype"/>
              </a:rPr>
              <a:t> melanoma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 and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bottom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two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rows</a:t>
            </a:r>
            <a:r>
              <a:rPr sz="1200" dirty="0">
                <a:latin typeface="Palatino Linotype"/>
                <a:cs typeface="Palatino Linotype"/>
              </a:rPr>
              <a:t> represent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benign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cases.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(a,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c)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shown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here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original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from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PH2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dataset. </a:t>
            </a:r>
            <a:r>
              <a:rPr sz="1200" dirty="0">
                <a:latin typeface="Palatino Linotype"/>
                <a:cs typeface="Palatino Linotype"/>
              </a:rPr>
              <a:t>(b,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d)</a:t>
            </a:r>
            <a:r>
              <a:rPr sz="1200" spc="1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original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1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overlaid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1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different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color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region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borders</a:t>
            </a:r>
            <a:r>
              <a:rPr sz="1200" spc="1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detected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by</a:t>
            </a:r>
            <a:r>
              <a:rPr sz="1200" spc="15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the</a:t>
            </a:r>
            <a:r>
              <a:rPr sz="1200" dirty="0">
                <a:latin typeface="Palatino Linotype"/>
                <a:cs typeface="Palatino Linotype"/>
              </a:rPr>
              <a:t> smartphone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application.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 colors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red,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green,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yellow,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cyan, blue,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black </a:t>
            </a:r>
            <a:r>
              <a:rPr sz="1200" spc="-10" dirty="0">
                <a:latin typeface="Palatino Linotype"/>
                <a:cs typeface="Palatino Linotype"/>
              </a:rPr>
              <a:t>correspond </a:t>
            </a:r>
            <a:r>
              <a:rPr sz="1200" dirty="0">
                <a:latin typeface="Palatino Linotype"/>
                <a:cs typeface="Palatino Linotype"/>
              </a:rPr>
              <a:t>to the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dark</a:t>
            </a:r>
            <a:r>
              <a:rPr sz="1200" spc="-10" dirty="0">
                <a:latin typeface="Palatino Linotype"/>
                <a:cs typeface="Palatino Linotype"/>
              </a:rPr>
              <a:t> brown,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blue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gray,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light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brown,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white,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red,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black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color</a:t>
            </a:r>
            <a:r>
              <a:rPr sz="1200" spc="-10" dirty="0">
                <a:latin typeface="Palatino Linotype"/>
                <a:cs typeface="Palatino Linotype"/>
              </a:rPr>
              <a:t> parameters.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Scale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bar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2</a:t>
            </a:r>
            <a:r>
              <a:rPr sz="1200" spc="-25" dirty="0">
                <a:latin typeface="Palatino Linotype"/>
                <a:cs typeface="Palatino Linotype"/>
              </a:rPr>
              <a:t> mm.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676873CF-4309-704E-1CF5-92132056C67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07782" y="1203278"/>
            <a:ext cx="4376435" cy="33156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52265C-DDA3-C09E-0BA6-08AC75865643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4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263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317A205-2262-FD30-262F-0356B3E557B9}"/>
              </a:ext>
            </a:extLst>
          </p:cNvPr>
          <p:cNvSpPr txBox="1"/>
          <p:nvPr/>
        </p:nvSpPr>
        <p:spPr>
          <a:xfrm>
            <a:off x="613134" y="4166611"/>
            <a:ext cx="10969266" cy="10869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259079" algn="just">
              <a:lnSpc>
                <a:spcPct val="120000"/>
              </a:lnSpc>
              <a:spcBef>
                <a:spcPts val="100"/>
              </a:spcBef>
            </a:pPr>
            <a:r>
              <a:rPr sz="1200" b="1" dirty="0">
                <a:latin typeface="Palatino Linotype"/>
                <a:cs typeface="Palatino Linotype"/>
              </a:rPr>
              <a:t>Figure</a:t>
            </a:r>
            <a:r>
              <a:rPr sz="1200" b="1" spc="70" dirty="0">
                <a:latin typeface="Palatino Linotype"/>
                <a:cs typeface="Palatino Linotype"/>
              </a:rPr>
              <a:t> </a:t>
            </a:r>
            <a:r>
              <a:rPr sz="1200" b="1" dirty="0">
                <a:latin typeface="Palatino Linotype"/>
                <a:cs typeface="Palatino Linotype"/>
              </a:rPr>
              <a:t>7.</a:t>
            </a:r>
            <a:r>
              <a:rPr sz="1200" b="1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8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smartphone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application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used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capture,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process,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6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classify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live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images</a:t>
            </a:r>
            <a:r>
              <a:rPr sz="1200" spc="7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6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skin</a:t>
            </a:r>
            <a:r>
              <a:rPr sz="1200" dirty="0">
                <a:latin typeface="Palatino Linotype"/>
                <a:cs typeface="Palatino Linotype"/>
              </a:rPr>
              <a:t> lesions.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(a)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picture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setup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that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includes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support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structure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(L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75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mm,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75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mm,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50" dirty="0">
                <a:latin typeface="Palatino Linotype"/>
                <a:cs typeface="Palatino Linotype"/>
              </a:rPr>
              <a:t>H</a:t>
            </a:r>
            <a:endParaRPr sz="1200" dirty="0">
              <a:latin typeface="Palatino Linotype"/>
              <a:cs typeface="Palatino Linotype"/>
            </a:endParaRPr>
          </a:p>
          <a:p>
            <a:pPr marL="266065" marR="259079" algn="just">
              <a:lnSpc>
                <a:spcPts val="1220"/>
              </a:lnSpc>
              <a:spcBef>
                <a:spcPts val="70"/>
              </a:spcBef>
            </a:pP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13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mm)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capture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person’s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mole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our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application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(i).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glass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support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structure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(ii)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helps</a:t>
            </a:r>
            <a:r>
              <a:rPr sz="1200" spc="-25" dirty="0">
                <a:latin typeface="Palatino Linotype"/>
                <a:cs typeface="Palatino Linotype"/>
              </a:rPr>
              <a:t> to</a:t>
            </a:r>
            <a:r>
              <a:rPr sz="1200" dirty="0">
                <a:latin typeface="Palatino Linotype"/>
                <a:cs typeface="Palatino Linotype"/>
              </a:rPr>
              <a:t> align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camera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onto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mole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capture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at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appropriate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focal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distance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(iii).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Macro </a:t>
            </a:r>
            <a:r>
              <a:rPr sz="1200" dirty="0">
                <a:latin typeface="Palatino Linotype"/>
                <a:cs typeface="Palatino Linotype"/>
              </a:rPr>
              <a:t>10x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lens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is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attached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smartphone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rear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camera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focused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mole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on</a:t>
            </a:r>
            <a:r>
              <a:rPr sz="1200" spc="-2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hand.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Our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application </a:t>
            </a:r>
            <a:r>
              <a:rPr sz="1200" dirty="0">
                <a:latin typeface="Palatino Linotype"/>
                <a:cs typeface="Palatino Linotype"/>
              </a:rPr>
              <a:t>captures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image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and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processes</a:t>
            </a:r>
            <a:r>
              <a:rPr sz="1200" spc="10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it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to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determine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malignancy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of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mole.</a:t>
            </a:r>
            <a:r>
              <a:rPr sz="1200" spc="9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(b)</a:t>
            </a:r>
            <a:r>
              <a:rPr sz="1200" spc="9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Representative </a:t>
            </a:r>
            <a:r>
              <a:rPr sz="1200" dirty="0">
                <a:latin typeface="Palatino Linotype"/>
                <a:cs typeface="Palatino Linotype"/>
              </a:rPr>
              <a:t>results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for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moles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from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eight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volunteers</a:t>
            </a:r>
            <a:r>
              <a:rPr sz="1200" spc="-1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shown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here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overlaid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with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segmentation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contours.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All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the</a:t>
            </a:r>
            <a:r>
              <a:rPr sz="1200" dirty="0">
                <a:latin typeface="Palatino Linotype"/>
                <a:cs typeface="Palatino Linotype"/>
              </a:rPr>
              <a:t> moles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were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classified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as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benign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here.</a:t>
            </a:r>
            <a:r>
              <a:rPr sz="1200" spc="-2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Scale</a:t>
            </a:r>
            <a:r>
              <a:rPr sz="1200" spc="-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bar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=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3</a:t>
            </a:r>
            <a:r>
              <a:rPr sz="1200" spc="-1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mm.</a:t>
            </a:r>
            <a:endParaRPr sz="1200" dirty="0">
              <a:latin typeface="Palatino Linotype"/>
              <a:cs typeface="Palatino Linotype"/>
            </a:endParaRP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871CA725-8868-7305-76DA-A7593AA4D73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92868" y="751629"/>
            <a:ext cx="6606264" cy="33031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5D52FC-4CFE-415C-065C-C4F9A3F998BF}"/>
              </a:ext>
            </a:extLst>
          </p:cNvPr>
          <p:cNvSpPr txBox="1"/>
          <p:nvPr/>
        </p:nvSpPr>
        <p:spPr>
          <a:xfrm>
            <a:off x="0" y="6427113"/>
            <a:ext cx="1219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Kalwa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U.;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helvetica neue"/>
              </a:rPr>
              <a:t>Legner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C.; Kong, T.; Pandey, S. Skin Cancer Diagnostics with an All-Inclusive Smartphone Application.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Symmetry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US" sz="1050" b="1" i="0" dirty="0">
                <a:solidFill>
                  <a:srgbClr val="222222"/>
                </a:solidFill>
                <a:effectLst/>
                <a:latin typeface="helvetica neue"/>
              </a:rPr>
              <a:t>2019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, 790. 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https://doi.org/10.3390/sym11060790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r>
              <a:rPr lang="en-US" sz="1050" dirty="0">
                <a:hlinkClick r:id="rId4"/>
              </a:rPr>
              <a:t>https://www.mdpi.com/2073-8994/11/6/790</a:t>
            </a:r>
            <a:r>
              <a:rPr lang="en-US" sz="1050" dirty="0">
                <a:solidFill>
                  <a:srgbClr val="222222"/>
                </a:solidFill>
                <a:latin typeface="helvetica neue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02007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1230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helvetica neue</vt:lpstr>
      <vt:lpstr>Arial</vt:lpstr>
      <vt:lpstr>Calibri</vt:lpstr>
      <vt:lpstr>Calibri Light</vt:lpstr>
      <vt:lpstr>Cambria Math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Iowa State University of Science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 Yunsoo</dc:creator>
  <cp:lastModifiedBy>Park Yunsoo</cp:lastModifiedBy>
  <cp:revision>1</cp:revision>
  <dcterms:created xsi:type="dcterms:W3CDTF">2023-01-27T00:56:26Z</dcterms:created>
  <dcterms:modified xsi:type="dcterms:W3CDTF">2023-01-27T01:02:38Z</dcterms:modified>
</cp:coreProperties>
</file>