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B754B-28DB-AA11-7591-6C5792F68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D85750-C9E5-AEEF-DD60-BFD6B76E6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982A6-180B-9FD9-5136-7EB15140B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EDFCD-C21C-AAE1-DDC3-2DD310343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D7762-0F15-EBD6-1DC4-2828207A7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7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4DF95-4BFD-95BE-5132-4D42AD4E4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76DD46-6634-A38E-F2B2-F326B65E9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3491B-A0D4-E5FA-696C-5DB8C682E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43993-739D-E437-89FF-4B65719C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5BD0D-6F4D-CF6F-4DE8-B5A2AE8C8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9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CD063E-2882-D282-6E3C-41859DB2D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C01616-8771-83AF-8ED0-71F3E123E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B14EC-562C-454F-0272-BC10A7A7B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D8144-91C8-98D2-7CEE-A43192A16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CA122-6CA5-25B9-A006-C2E38A867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1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E8FA0-1D5D-1253-E540-7C3F734A1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D68E6-66AC-2B22-8C92-09A678983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FB845-2B46-7E91-B698-D61018247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A84F3-EEC7-8825-5ADE-57251C299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14629-0273-BAD5-74EE-29616A134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1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5ACA-DC70-3739-CED0-9D7C2F6CA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97FA9-2F15-DFE9-3423-DBAF459C8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4FE3B-DEDE-1A45-AD05-A2651EADD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1F77A-7FC2-D861-324B-1133F600A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AEC2C-60DD-4F37-E8EB-9982B04A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9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9011B-F342-20DE-5ADC-6E1CDC047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1C0F7-8D5C-7AE4-26FA-BF23D17EA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9F01B-1167-10E8-7788-A1F9626D2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571608-FFC6-EF8B-DD2E-3BE64DA80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957ED-850F-E8FE-1320-043A97CC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3F271-1286-C5E3-F2C4-B769BFC94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36AAB-C65C-7681-A0E0-D828EFAA3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3C734-1C0E-D520-E071-146E4B579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700CCD-C2F3-5AD5-5B47-92A1A64807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EE745-0A48-13D9-BC1A-3F052F4410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35DD24-CEF9-BB8B-921B-FE8CF2AAC8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A234C6-46BC-51E7-2E3A-35FD4DA3F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8A3683-2B3A-409C-B6C7-D5F2F8E3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1E7225-4981-DCD6-C4D1-832F14C1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3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27CC8-4C15-9911-3C21-943819856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1F8D78-97BA-D470-CC4A-C0A7B9BD8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DADD9-ACD3-B52F-22ED-EF23391EA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F6BB94-26AF-DF7A-14F1-08C6477B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6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3A1712-45B6-D24D-A63F-DC5D52FC7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006957-2F5E-B05A-01CE-0ECCB804D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3C413-1D6F-1D0B-A5E2-0B6BCED3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8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EEA49-7E78-8E42-415E-2A92BBB74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81F28-A35C-C7CA-CD29-DBC15C82F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AED4A6-F91E-6775-39E2-FF4D5CD32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FE4348-A2CB-05CD-57A5-4494737FC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50629-05B6-FEBD-F78D-94C24F22C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D2589-A9E0-AB6C-C1F8-E1279B63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3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0AFB7-8254-4628-A222-57FF26DF4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A619EA-4935-7869-C323-6755BFC923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D03CF-46BA-41B0-8BF2-D0CE65496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9CDB9-EDBD-129D-3D16-54DCBD28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10756-6FD0-2C22-F94E-CE58985AB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7900B-A634-8DAC-A8A1-B89AF7B3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6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2EE8D7-3215-72EE-D6B2-8C9AA6740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724EE-F324-3C34-6B6A-3E62BEEE6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577AE-E9CF-850A-3010-8A591E93B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6519-0114-4645-B4E6-DBFC421D2906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50085-E0B7-A72D-DD3B-83AF24B0B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3A0CC-4E02-CC86-3C46-441464C19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6B6CE-517A-46D2-BC9C-8BDC251C6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5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acs.org/doi/full/10.1021/acssensors.9b01031" TargetMode="External"/><Relationship Id="rId2" Type="http://schemas.openxmlformats.org/officeDocument/2006/relationships/hyperlink" Target="https://doi.org/10.1021/acssensors.9b0103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sensors.9b0103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acs.org/doi/full/10.1021/acssensors.9b0103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sensors.9b01031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acs.org/doi/full/10.1021/acssensors.9b0103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sensors.9b01031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acs.org/doi/full/10.1021/acssensors.9b0103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sensors.9b0103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acs.org/doi/full/10.1021/acssensors.9b0103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sensors.9b01031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acs.org/doi/full/10.1021/acssensors.9b0103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21/acssensors.9b01031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s.acs.org/doi/full/10.1021/acssensors.9b010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E53BFC-A630-4FFC-D6D9-06ED52FF6B03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2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  <p:pic>
        <p:nvPicPr>
          <p:cNvPr id="6" name="object 11">
            <a:extLst>
              <a:ext uri="{FF2B5EF4-FFF2-40B4-BE49-F238E27FC236}">
                <a16:creationId xmlns:a16="http://schemas.microsoft.com/office/drawing/2014/main" id="{91C9B2EA-8AA2-9E2F-D382-C0AD97FECD3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26641" y="1408351"/>
            <a:ext cx="2538717" cy="2599918"/>
          </a:xfrm>
          <a:prstGeom prst="rect">
            <a:avLst/>
          </a:prstGeom>
        </p:spPr>
      </p:pic>
      <p:sp>
        <p:nvSpPr>
          <p:cNvPr id="7" name="object 12">
            <a:extLst>
              <a:ext uri="{FF2B5EF4-FFF2-40B4-BE49-F238E27FC236}">
                <a16:creationId xmlns:a16="http://schemas.microsoft.com/office/drawing/2014/main" id="{0BAA47C0-3C0F-C690-5EC6-AC92F444078A}"/>
              </a:ext>
            </a:extLst>
          </p:cNvPr>
          <p:cNvSpPr txBox="1"/>
          <p:nvPr/>
        </p:nvSpPr>
        <p:spPr>
          <a:xfrm>
            <a:off x="609600" y="4287506"/>
            <a:ext cx="10972800" cy="709938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ct val="92600"/>
              </a:lnSpc>
              <a:spcBef>
                <a:spcPts val="180"/>
              </a:spcBef>
            </a:pPr>
            <a:r>
              <a:rPr sz="1200" dirty="0">
                <a:latin typeface="Garamond"/>
                <a:cs typeface="Garamond"/>
              </a:rPr>
              <a:t>Figure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1.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Three-</a:t>
            </a:r>
            <a:r>
              <a:rPr sz="1200" dirty="0">
                <a:latin typeface="Garamond"/>
                <a:cs typeface="Garamond"/>
              </a:rPr>
              <a:t>dimensional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view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2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micro</a:t>
            </a:r>
            <a:r>
              <a:rPr sz="1200" dirty="0">
                <a:latin typeface="Times New Roman"/>
                <a:cs typeface="Times New Roman"/>
              </a:rPr>
              <a:t>ﬂ</a:t>
            </a:r>
            <a:r>
              <a:rPr sz="1200" dirty="0">
                <a:latin typeface="Garamond"/>
                <a:cs typeface="Garamond"/>
              </a:rPr>
              <a:t>uidic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device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for</a:t>
            </a:r>
            <a:r>
              <a:rPr sz="1200" dirty="0">
                <a:latin typeface="Garamond"/>
                <a:cs typeface="Garamond"/>
              </a:rPr>
              <a:t> bacterial</a:t>
            </a:r>
            <a:r>
              <a:rPr sz="1200" spc="1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CRISPRi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studies.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spc="65" dirty="0">
                <a:latin typeface="Garamond"/>
                <a:cs typeface="Garamond"/>
              </a:rPr>
              <a:t>(a)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Device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constructed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on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glass </a:t>
            </a:r>
            <a:r>
              <a:rPr sz="1200" dirty="0">
                <a:latin typeface="Garamond"/>
                <a:cs typeface="Garamond"/>
              </a:rPr>
              <a:t>substrate by</a:t>
            </a:r>
            <a:r>
              <a:rPr sz="1200" spc="1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stacking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multiple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layers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(i.e.,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double-</a:t>
            </a:r>
            <a:r>
              <a:rPr sz="1200" dirty="0">
                <a:latin typeface="Garamond"/>
                <a:cs typeface="Garamond"/>
              </a:rPr>
              <a:t>sided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adhesive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tape, </a:t>
            </a:r>
            <a:r>
              <a:rPr sz="1200" dirty="0">
                <a:latin typeface="Garamond"/>
                <a:cs typeface="Garamond"/>
              </a:rPr>
              <a:t>transparency</a:t>
            </a:r>
            <a:r>
              <a:rPr sz="1200" spc="220" dirty="0">
                <a:latin typeface="Garamond"/>
                <a:cs typeface="Garamond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ﬁ</a:t>
            </a:r>
            <a:r>
              <a:rPr sz="1200" dirty="0">
                <a:latin typeface="Garamond"/>
                <a:cs typeface="Garamond"/>
              </a:rPr>
              <a:t>lm,</a:t>
            </a:r>
            <a:r>
              <a:rPr sz="1200" spc="2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agarose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membrane,</a:t>
            </a:r>
            <a:r>
              <a:rPr sz="1200" spc="2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and</a:t>
            </a:r>
            <a:r>
              <a:rPr sz="1200" spc="2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coverslip).</a:t>
            </a:r>
            <a:r>
              <a:rPr sz="1200" spc="225" dirty="0">
                <a:latin typeface="Garamond"/>
                <a:cs typeface="Garamond"/>
              </a:rPr>
              <a:t>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spc="22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Cross- </a:t>
            </a:r>
            <a:r>
              <a:rPr sz="1200" dirty="0">
                <a:latin typeface="Garamond"/>
                <a:cs typeface="Garamond"/>
              </a:rPr>
              <a:t>sectional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view</a:t>
            </a:r>
            <a:r>
              <a:rPr sz="1200" spc="21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1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assembled</a:t>
            </a:r>
            <a:r>
              <a:rPr sz="1200" spc="21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device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is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shown.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1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media</a:t>
            </a:r>
            <a:r>
              <a:rPr sz="1200" spc="21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or</a:t>
            </a:r>
            <a:r>
              <a:rPr sz="1200" dirty="0">
                <a:latin typeface="Garamond"/>
                <a:cs typeface="Garamond"/>
              </a:rPr>
              <a:t> antibiotic</a:t>
            </a:r>
            <a:r>
              <a:rPr sz="1200" spc="-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solution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ﬂ</a:t>
            </a:r>
            <a:r>
              <a:rPr sz="1200" spc="-20" dirty="0">
                <a:latin typeface="Garamond"/>
                <a:cs typeface="Garamond"/>
              </a:rPr>
              <a:t>own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through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micro</a:t>
            </a:r>
            <a:r>
              <a:rPr sz="1200" spc="-10" dirty="0">
                <a:latin typeface="Times New Roman"/>
                <a:cs typeface="Times New Roman"/>
              </a:rPr>
              <a:t>ﬂ</a:t>
            </a:r>
            <a:r>
              <a:rPr sz="1200" spc="-10" dirty="0">
                <a:latin typeface="Garamond"/>
                <a:cs typeface="Garamond"/>
              </a:rPr>
              <a:t>uidic</a:t>
            </a:r>
            <a:r>
              <a:rPr sz="1200" spc="-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channels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which </a:t>
            </a:r>
            <a:r>
              <a:rPr sz="1200" dirty="0">
                <a:latin typeface="Garamond"/>
                <a:cs typeface="Garamond"/>
              </a:rPr>
              <a:t>di</a:t>
            </a:r>
            <a:r>
              <a:rPr sz="1200" dirty="0">
                <a:latin typeface="Times New Roman"/>
                <a:cs typeface="Times New Roman"/>
              </a:rPr>
              <a:t>ﬀ</a:t>
            </a:r>
            <a:r>
              <a:rPr sz="1200" dirty="0">
                <a:latin typeface="Garamond"/>
                <a:cs typeface="Garamond"/>
              </a:rPr>
              <a:t>used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into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agarose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membrane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through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ﬂ</a:t>
            </a:r>
            <a:r>
              <a:rPr sz="1200" dirty="0">
                <a:latin typeface="Garamond"/>
                <a:cs typeface="Garamond"/>
              </a:rPr>
              <a:t>uidic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holes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created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in</a:t>
            </a:r>
            <a:r>
              <a:rPr sz="1200" dirty="0">
                <a:latin typeface="Garamond"/>
                <a:cs typeface="Garamond"/>
              </a:rPr>
              <a:t> the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transparency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ﬁ</a:t>
            </a:r>
            <a:r>
              <a:rPr sz="1200" dirty="0">
                <a:latin typeface="Garamond"/>
                <a:cs typeface="Garamond"/>
              </a:rPr>
              <a:t>lm.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Thereafter,</a:t>
            </a:r>
            <a:r>
              <a:rPr sz="1200" spc="2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cells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cultured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on</a:t>
            </a:r>
            <a:r>
              <a:rPr sz="1200" spc="23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the</a:t>
            </a:r>
            <a:r>
              <a:rPr sz="1200" dirty="0">
                <a:latin typeface="Garamond"/>
                <a:cs typeface="Garamond"/>
              </a:rPr>
              <a:t> agarose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membrane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were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exposed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solution.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spc="60" dirty="0">
                <a:latin typeface="Garamond"/>
                <a:cs typeface="Garamond"/>
              </a:rPr>
              <a:t>(c)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Image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the</a:t>
            </a:r>
            <a:r>
              <a:rPr sz="1200" dirty="0">
                <a:latin typeface="Garamond"/>
                <a:cs typeface="Garamond"/>
              </a:rPr>
              <a:t> actual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micro</a:t>
            </a:r>
            <a:r>
              <a:rPr sz="1200" spc="-10" dirty="0">
                <a:latin typeface="Times New Roman"/>
                <a:cs typeface="Times New Roman"/>
              </a:rPr>
              <a:t>ﬂ</a:t>
            </a:r>
            <a:r>
              <a:rPr sz="1200" spc="-10" dirty="0">
                <a:latin typeface="Garamond"/>
                <a:cs typeface="Garamond"/>
              </a:rPr>
              <a:t>uidic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device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after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assembly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di</a:t>
            </a:r>
            <a:r>
              <a:rPr sz="1200" spc="-10" dirty="0">
                <a:latin typeface="Times New Roman"/>
                <a:cs typeface="Times New Roman"/>
              </a:rPr>
              <a:t>ﬀ</a:t>
            </a:r>
            <a:r>
              <a:rPr sz="1200" spc="-10" dirty="0">
                <a:latin typeface="Garamond"/>
                <a:cs typeface="Garamond"/>
              </a:rPr>
              <a:t>erent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layers.</a:t>
            </a:r>
            <a:endParaRPr sz="120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27987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15">
            <a:extLst>
              <a:ext uri="{FF2B5EF4-FFF2-40B4-BE49-F238E27FC236}">
                <a16:creationId xmlns:a16="http://schemas.microsoft.com/office/drawing/2014/main" id="{91A10799-6781-14FC-341E-0270E85EFA6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0" y="1631898"/>
            <a:ext cx="2285999" cy="2697124"/>
          </a:xfrm>
          <a:prstGeom prst="rect">
            <a:avLst/>
          </a:prstGeom>
        </p:spPr>
      </p:pic>
      <p:sp>
        <p:nvSpPr>
          <p:cNvPr id="5" name="object 16">
            <a:extLst>
              <a:ext uri="{FF2B5EF4-FFF2-40B4-BE49-F238E27FC236}">
                <a16:creationId xmlns:a16="http://schemas.microsoft.com/office/drawing/2014/main" id="{0ED602FE-62A8-485D-270F-2C0C22AA0FBE}"/>
              </a:ext>
            </a:extLst>
          </p:cNvPr>
          <p:cNvSpPr txBox="1"/>
          <p:nvPr/>
        </p:nvSpPr>
        <p:spPr>
          <a:xfrm>
            <a:off x="609599" y="4405781"/>
            <a:ext cx="10972802" cy="710259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ct val="92600"/>
              </a:lnSpc>
              <a:spcBef>
                <a:spcPts val="180"/>
              </a:spcBef>
            </a:pPr>
            <a:r>
              <a:rPr sz="1200" dirty="0">
                <a:latin typeface="Garamond"/>
                <a:cs typeface="Garamond"/>
              </a:rPr>
              <a:t>Figure</a:t>
            </a:r>
            <a:r>
              <a:rPr sz="1200" spc="2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2.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Setup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for</a:t>
            </a:r>
            <a:r>
              <a:rPr sz="1200" spc="290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long-</a:t>
            </a:r>
            <a:r>
              <a:rPr sz="1200" dirty="0">
                <a:latin typeface="Garamond"/>
                <a:cs typeface="Garamond"/>
              </a:rPr>
              <a:t>term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2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imaging.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spc="65" dirty="0">
                <a:latin typeface="Garamond"/>
                <a:cs typeface="Garamond"/>
              </a:rPr>
              <a:t>(a)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Phase </a:t>
            </a:r>
            <a:r>
              <a:rPr sz="1200" dirty="0">
                <a:latin typeface="Garamond"/>
                <a:cs typeface="Garamond"/>
              </a:rPr>
              <a:t>contrast</a:t>
            </a:r>
            <a:r>
              <a:rPr sz="1200" spc="25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optical</a:t>
            </a:r>
            <a:r>
              <a:rPr sz="1200" spc="2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microscope</a:t>
            </a:r>
            <a:r>
              <a:rPr sz="1200" spc="2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25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placed</a:t>
            </a:r>
            <a:r>
              <a:rPr sz="1200" spc="2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inside</a:t>
            </a:r>
            <a:r>
              <a:rPr sz="1200" spc="25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</a:t>
            </a:r>
            <a:r>
              <a:rPr sz="1200" spc="26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environmental chamber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along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with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CCD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camera,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temperature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controller,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objective </a:t>
            </a:r>
            <a:r>
              <a:rPr sz="1200" dirty="0">
                <a:latin typeface="Garamond"/>
                <a:cs typeface="Garamond"/>
              </a:rPr>
              <a:t>heater,</a:t>
            </a:r>
            <a:r>
              <a:rPr sz="1200" spc="31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syringe</a:t>
            </a:r>
            <a:r>
              <a:rPr sz="1200" spc="30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pump,</a:t>
            </a:r>
            <a:r>
              <a:rPr sz="1200" spc="3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and</a:t>
            </a:r>
            <a:r>
              <a:rPr sz="1200" spc="3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autofocusing</a:t>
            </a:r>
            <a:r>
              <a:rPr sz="1200" spc="3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module.</a:t>
            </a:r>
            <a:r>
              <a:rPr sz="1200" spc="3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3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user</a:t>
            </a:r>
            <a:r>
              <a:rPr sz="1200" spc="31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can</a:t>
            </a:r>
            <a:r>
              <a:rPr sz="1200" dirty="0">
                <a:latin typeface="Garamond"/>
                <a:cs typeface="Garamond"/>
              </a:rPr>
              <a:t> remotely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adjust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focus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knob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and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monitor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growth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on</a:t>
            </a:r>
            <a:r>
              <a:rPr sz="1200" dirty="0">
                <a:latin typeface="Garamond"/>
                <a:cs typeface="Garamond"/>
              </a:rPr>
              <a:t> the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computer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monitor.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Heater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fan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with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temperature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controller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3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installed</a:t>
            </a:r>
            <a:r>
              <a:rPr sz="1200" spc="3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3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</a:t>
            </a:r>
            <a:r>
              <a:rPr sz="1200" spc="3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adjacent</a:t>
            </a:r>
            <a:r>
              <a:rPr sz="1200" spc="3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chamber</a:t>
            </a:r>
            <a:r>
              <a:rPr sz="1200" spc="3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3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regulate</a:t>
            </a:r>
            <a:r>
              <a:rPr sz="1200" spc="3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33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ambient </a:t>
            </a:r>
            <a:r>
              <a:rPr sz="1200" dirty="0">
                <a:latin typeface="Garamond"/>
                <a:cs typeface="Garamond"/>
              </a:rPr>
              <a:t>temperature.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stepper</a:t>
            </a:r>
            <a:r>
              <a:rPr sz="1200" spc="1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motor,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operated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by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microcontroller,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was</a:t>
            </a:r>
            <a:r>
              <a:rPr sz="1200" dirty="0">
                <a:latin typeface="Garamond"/>
                <a:cs typeface="Garamond"/>
              </a:rPr>
              <a:t> attached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1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focus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knob</a:t>
            </a:r>
            <a:r>
              <a:rPr sz="1200" spc="1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1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automatically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maintain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focus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of</a:t>
            </a:r>
            <a:r>
              <a:rPr sz="1200" dirty="0">
                <a:latin typeface="Garamond"/>
                <a:cs typeface="Garamond"/>
              </a:rPr>
              <a:t> recorded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images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over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long</a:t>
            </a:r>
            <a:r>
              <a:rPr sz="1200" spc="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time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periods.</a:t>
            </a:r>
            <a:endParaRPr sz="1200" dirty="0">
              <a:latin typeface="Garamond"/>
              <a:cs typeface="Garamon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39625F-6403-41A6-CF9C-DF8EBB286647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4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306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1">
            <a:extLst>
              <a:ext uri="{FF2B5EF4-FFF2-40B4-BE49-F238E27FC236}">
                <a16:creationId xmlns:a16="http://schemas.microsoft.com/office/drawing/2014/main" id="{D8154190-7633-2041-7583-2B714BD4E819}"/>
              </a:ext>
            </a:extLst>
          </p:cNvPr>
          <p:cNvSpPr txBox="1"/>
          <p:nvPr/>
        </p:nvSpPr>
        <p:spPr>
          <a:xfrm>
            <a:off x="610928" y="5282720"/>
            <a:ext cx="10970144" cy="366511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6985" algn="just">
              <a:lnSpc>
                <a:spcPct val="92600"/>
              </a:lnSpc>
              <a:spcBef>
                <a:spcPts val="180"/>
              </a:spcBef>
            </a:pPr>
            <a:r>
              <a:rPr sz="1200" dirty="0">
                <a:latin typeface="Garamond"/>
                <a:cs typeface="Garamond"/>
              </a:rPr>
              <a:t>Figure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3.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Working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principle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autofocusing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module.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65" dirty="0">
                <a:latin typeface="Garamond"/>
                <a:cs typeface="Garamond"/>
              </a:rPr>
              <a:t>(a)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Blurring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membrane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under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focused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and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unfocused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conditions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are</a:t>
            </a:r>
            <a:r>
              <a:rPr sz="1200" spc="-20" dirty="0">
                <a:latin typeface="Garamond"/>
                <a:cs typeface="Garamond"/>
              </a:rPr>
              <a:t> shown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(red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circle), along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with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actual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images </a:t>
            </a:r>
            <a:r>
              <a:rPr sz="1200" spc="-30" dirty="0">
                <a:latin typeface="Garamond"/>
                <a:cs typeface="Garamond"/>
              </a:rPr>
              <a:t>of</a:t>
            </a:r>
            <a:r>
              <a:rPr sz="1200" dirty="0">
                <a:latin typeface="Garamond"/>
                <a:cs typeface="Garamond"/>
              </a:rPr>
              <a:t> a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 cell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</a:t>
            </a:r>
            <a:r>
              <a:rPr sz="1200" spc="-1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100</a:t>
            </a:r>
            <a:r>
              <a:rPr sz="1200" spc="-20" dirty="0">
                <a:latin typeface="Lucida Sans"/>
                <a:cs typeface="Lucida Sans"/>
              </a:rPr>
              <a:t>× </a:t>
            </a:r>
            <a:r>
              <a:rPr sz="1200" dirty="0">
                <a:latin typeface="Garamond"/>
                <a:cs typeface="Garamond"/>
              </a:rPr>
              <a:t>magni</a:t>
            </a:r>
            <a:r>
              <a:rPr sz="1200" dirty="0">
                <a:latin typeface="Times New Roman"/>
                <a:cs typeface="Times New Roman"/>
              </a:rPr>
              <a:t>ﬁ</a:t>
            </a:r>
            <a:r>
              <a:rPr sz="1200" dirty="0">
                <a:latin typeface="Garamond"/>
                <a:cs typeface="Garamond"/>
              </a:rPr>
              <a:t>cation.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Focus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measure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(</a:t>
            </a:r>
            <a:r>
              <a:rPr sz="1200" i="1" dirty="0">
                <a:latin typeface="Book Antiqua"/>
                <a:cs typeface="Book Antiqua"/>
              </a:rPr>
              <a:t>F</a:t>
            </a:r>
            <a:r>
              <a:rPr sz="1200" dirty="0">
                <a:latin typeface="Garamond"/>
                <a:cs typeface="Garamond"/>
              </a:rPr>
              <a:t>)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is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calculated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from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image </a:t>
            </a:r>
            <a:r>
              <a:rPr sz="1200" dirty="0">
                <a:latin typeface="Garamond"/>
                <a:cs typeface="Garamond"/>
              </a:rPr>
              <a:t>intensities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 three positional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coordinates</a:t>
            </a:r>
            <a:r>
              <a:rPr sz="1200" dirty="0">
                <a:latin typeface="Garamond"/>
                <a:cs typeface="Garamond"/>
              </a:rPr>
              <a:t> to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estimate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blurriness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of</a:t>
            </a:r>
            <a:r>
              <a:rPr sz="1200" dirty="0">
                <a:latin typeface="Garamond"/>
                <a:cs typeface="Garamond"/>
              </a:rPr>
              <a:t> the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current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image.</a:t>
            </a:r>
            <a:endParaRPr sz="1200" dirty="0">
              <a:latin typeface="Garamond"/>
              <a:cs typeface="Garamond"/>
            </a:endParaRPr>
          </a:p>
        </p:txBody>
      </p:sp>
      <p:pic>
        <p:nvPicPr>
          <p:cNvPr id="5" name="object 12">
            <a:extLst>
              <a:ext uri="{FF2B5EF4-FFF2-40B4-BE49-F238E27FC236}">
                <a16:creationId xmlns:a16="http://schemas.microsoft.com/office/drawing/2014/main" id="{C3A04C2B-67CC-1A07-9F2D-C73651E017C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21017" y="713091"/>
            <a:ext cx="3749966" cy="40964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69A26A-3D27-2AAE-F241-217D1D3C73AB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4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778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5">
            <a:extLst>
              <a:ext uri="{FF2B5EF4-FFF2-40B4-BE49-F238E27FC236}">
                <a16:creationId xmlns:a16="http://schemas.microsoft.com/office/drawing/2014/main" id="{8D8FC7AF-E6A2-03FA-2F84-F1F52A9A4E9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0" y="425813"/>
            <a:ext cx="2285999" cy="4108323"/>
          </a:xfrm>
          <a:prstGeom prst="rect">
            <a:avLst/>
          </a:prstGeom>
        </p:spPr>
      </p:pic>
      <p:sp>
        <p:nvSpPr>
          <p:cNvPr id="5" name="object 6">
            <a:extLst>
              <a:ext uri="{FF2B5EF4-FFF2-40B4-BE49-F238E27FC236}">
                <a16:creationId xmlns:a16="http://schemas.microsoft.com/office/drawing/2014/main" id="{25866BD1-8FBE-9DBD-902C-062A53BCE9BF}"/>
              </a:ext>
            </a:extLst>
          </p:cNvPr>
          <p:cNvSpPr txBox="1"/>
          <p:nvPr/>
        </p:nvSpPr>
        <p:spPr>
          <a:xfrm>
            <a:off x="610035" y="4851041"/>
            <a:ext cx="10971930" cy="53854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ct val="92600"/>
              </a:lnSpc>
              <a:spcBef>
                <a:spcPts val="180"/>
              </a:spcBef>
            </a:pPr>
            <a:r>
              <a:rPr sz="1200" dirty="0">
                <a:latin typeface="Garamond"/>
                <a:cs typeface="Garamond"/>
              </a:rPr>
              <a:t>Figure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4.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Measuring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i="1" dirty="0">
                <a:latin typeface="Book Antiqua"/>
                <a:cs typeface="Book Antiqua"/>
              </a:rPr>
              <a:t>E.</a:t>
            </a:r>
            <a:r>
              <a:rPr sz="1200" i="1" spc="40" dirty="0">
                <a:latin typeface="Book Antiqua"/>
                <a:cs typeface="Book Antiqua"/>
              </a:rPr>
              <a:t> </a:t>
            </a:r>
            <a:r>
              <a:rPr sz="1200" i="1" spc="-20" dirty="0">
                <a:latin typeface="Book Antiqua"/>
                <a:cs typeface="Book Antiqua"/>
              </a:rPr>
              <a:t>coli</a:t>
            </a:r>
            <a:r>
              <a:rPr sz="1200" i="1" spc="35" dirty="0">
                <a:latin typeface="Book Antiqua"/>
                <a:cs typeface="Book Antiqua"/>
              </a:rPr>
              <a:t> </a:t>
            </a:r>
            <a:r>
              <a:rPr sz="1200" dirty="0">
                <a:latin typeface="Garamond"/>
                <a:cs typeface="Garamond"/>
              </a:rPr>
              <a:t>growth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on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micro</a:t>
            </a:r>
            <a:r>
              <a:rPr sz="1200" spc="-10" dirty="0">
                <a:latin typeface="Times New Roman"/>
                <a:cs typeface="Times New Roman"/>
              </a:rPr>
              <a:t>ﬂ</a:t>
            </a:r>
            <a:r>
              <a:rPr sz="1200" spc="-10" dirty="0">
                <a:latin typeface="Garamond"/>
                <a:cs typeface="Garamond"/>
              </a:rPr>
              <a:t>uidic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platform.</a:t>
            </a:r>
            <a:r>
              <a:rPr sz="1200" spc="40" dirty="0">
                <a:latin typeface="Garamond"/>
                <a:cs typeface="Garamond"/>
              </a:rPr>
              <a:t> (a) </a:t>
            </a:r>
            <a:r>
              <a:rPr sz="1200" spc="-10" dirty="0">
                <a:latin typeface="Garamond"/>
                <a:cs typeface="Garamond"/>
              </a:rPr>
              <a:t>Time-</a:t>
            </a:r>
            <a:r>
              <a:rPr sz="1200" dirty="0">
                <a:latin typeface="Garamond"/>
                <a:cs typeface="Garamond"/>
              </a:rPr>
              <a:t>lapsed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images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single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growing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on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agarose </a:t>
            </a:r>
            <a:r>
              <a:rPr sz="1200" dirty="0">
                <a:latin typeface="Garamond"/>
                <a:cs typeface="Garamond"/>
              </a:rPr>
              <a:t>membrane</a:t>
            </a:r>
            <a:r>
              <a:rPr sz="1200" spc="2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device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for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425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min.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growth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media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was</a:t>
            </a:r>
            <a:r>
              <a:rPr sz="1200" spc="-10" dirty="0">
                <a:latin typeface="Garamond"/>
                <a:cs typeface="Garamond"/>
              </a:rPr>
              <a:t> continuously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provided</a:t>
            </a:r>
            <a:r>
              <a:rPr sz="1200" dirty="0">
                <a:latin typeface="Garamond"/>
                <a:cs typeface="Garamond"/>
              </a:rPr>
              <a:t> by the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micro</a:t>
            </a:r>
            <a:r>
              <a:rPr sz="1200" spc="-10" dirty="0">
                <a:latin typeface="Times New Roman"/>
                <a:cs typeface="Times New Roman"/>
              </a:rPr>
              <a:t>ﬂ</a:t>
            </a:r>
            <a:r>
              <a:rPr sz="1200" spc="-10" dirty="0">
                <a:latin typeface="Garamond"/>
                <a:cs typeface="Garamond"/>
              </a:rPr>
              <a:t>uidic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channels.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 </a:t>
            </a:r>
            <a:r>
              <a:rPr sz="1200" spc="-10" dirty="0">
                <a:latin typeface="Garamond"/>
                <a:cs typeface="Garamond"/>
              </a:rPr>
              <a:t>autofocusing </a:t>
            </a:r>
            <a:r>
              <a:rPr sz="1200" dirty="0">
                <a:latin typeface="Garamond"/>
                <a:cs typeface="Garamond"/>
              </a:rPr>
              <a:t>module</a:t>
            </a:r>
            <a:r>
              <a:rPr sz="1200" spc="2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maintained</a:t>
            </a:r>
            <a:r>
              <a:rPr sz="1200" spc="2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image</a:t>
            </a:r>
            <a:r>
              <a:rPr sz="1200" spc="2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focus</a:t>
            </a:r>
            <a:r>
              <a:rPr sz="1200" spc="25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and</a:t>
            </a:r>
            <a:r>
              <a:rPr sz="1200" spc="2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quality</a:t>
            </a:r>
            <a:r>
              <a:rPr sz="1200" spc="25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throughout</a:t>
            </a:r>
            <a:r>
              <a:rPr sz="1200" spc="24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the</a:t>
            </a:r>
            <a:r>
              <a:rPr sz="1200" dirty="0">
                <a:latin typeface="Garamond"/>
                <a:cs typeface="Garamond"/>
              </a:rPr>
              <a:t> experiment.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ImageJ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used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obtain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count </a:t>
            </a:r>
            <a:r>
              <a:rPr sz="1200" dirty="0">
                <a:latin typeface="Garamond"/>
                <a:cs typeface="Garamond"/>
              </a:rPr>
              <a:t>from</a:t>
            </a:r>
            <a:r>
              <a:rPr sz="1200" spc="1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1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recorded</a:t>
            </a:r>
            <a:r>
              <a:rPr sz="1200" spc="1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images</a:t>
            </a:r>
            <a:r>
              <a:rPr sz="1200" spc="1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during</a:t>
            </a:r>
            <a:r>
              <a:rPr sz="1200" spc="1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three</a:t>
            </a:r>
            <a:r>
              <a:rPr sz="1200" spc="1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independent</a:t>
            </a:r>
            <a:r>
              <a:rPr sz="1200" spc="18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experimental runs.</a:t>
            </a:r>
            <a:endParaRPr sz="1200" dirty="0">
              <a:latin typeface="Garamond"/>
              <a:cs typeface="Garamon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A8240-E966-DB74-186B-66642A8F6FB3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4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187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8">
            <a:extLst>
              <a:ext uri="{FF2B5EF4-FFF2-40B4-BE49-F238E27FC236}">
                <a16:creationId xmlns:a16="http://schemas.microsoft.com/office/drawing/2014/main" id="{4A1372FF-6AC2-BA9E-1499-C01834FB90D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89644" y="1693375"/>
            <a:ext cx="6610646" cy="2523692"/>
          </a:xfrm>
          <a:prstGeom prst="rect">
            <a:avLst/>
          </a:prstGeom>
        </p:spPr>
      </p:pic>
      <p:sp>
        <p:nvSpPr>
          <p:cNvPr id="5" name="object 9">
            <a:extLst>
              <a:ext uri="{FF2B5EF4-FFF2-40B4-BE49-F238E27FC236}">
                <a16:creationId xmlns:a16="http://schemas.microsoft.com/office/drawing/2014/main" id="{015EAD6E-4F4C-5FBD-BE3A-596508D7A8B6}"/>
              </a:ext>
            </a:extLst>
          </p:cNvPr>
          <p:cNvSpPr txBox="1"/>
          <p:nvPr/>
        </p:nvSpPr>
        <p:spPr>
          <a:xfrm>
            <a:off x="619868" y="4562097"/>
            <a:ext cx="10952264" cy="53854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ct val="92600"/>
              </a:lnSpc>
              <a:spcBef>
                <a:spcPts val="180"/>
              </a:spcBef>
            </a:pPr>
            <a:r>
              <a:rPr sz="1200" dirty="0">
                <a:latin typeface="Garamond"/>
                <a:cs typeface="Garamond"/>
              </a:rPr>
              <a:t>Figure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5.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Morphological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changes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microcolonies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exposed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 two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antibiotic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solutions</a:t>
            </a:r>
            <a:r>
              <a:rPr sz="1200" dirty="0">
                <a:latin typeface="Garamond"/>
                <a:cs typeface="Garamond"/>
              </a:rPr>
              <a:t> (i.e.,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amoxicillin</a:t>
            </a:r>
            <a:r>
              <a:rPr sz="1200" dirty="0">
                <a:latin typeface="Garamond"/>
                <a:cs typeface="Garamond"/>
              </a:rPr>
              <a:t> and ampicillin). </a:t>
            </a:r>
            <a:r>
              <a:rPr sz="1200" spc="65" dirty="0">
                <a:latin typeface="Garamond"/>
                <a:cs typeface="Garamond"/>
              </a:rPr>
              <a:t>(a)</a:t>
            </a:r>
            <a:r>
              <a:rPr sz="1200" dirty="0">
                <a:latin typeface="Garamond"/>
                <a:cs typeface="Garamond"/>
              </a:rPr>
              <a:t> Bacteria </a:t>
            </a:r>
            <a:r>
              <a:rPr sz="1200" spc="-25" dirty="0">
                <a:latin typeface="Garamond"/>
                <a:cs typeface="Garamond"/>
              </a:rPr>
              <a:t>in</a:t>
            </a:r>
            <a:r>
              <a:rPr sz="1200" dirty="0">
                <a:latin typeface="Garamond"/>
                <a:cs typeface="Garamond"/>
              </a:rPr>
              <a:t> early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growth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phase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were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exposed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amoxicillin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solution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for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2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h.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ﬁ</a:t>
            </a:r>
            <a:r>
              <a:rPr sz="1200" dirty="0">
                <a:latin typeface="Garamond"/>
                <a:cs typeface="Garamond"/>
              </a:rPr>
              <a:t>lamentation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(i.e.,</a:t>
            </a:r>
            <a:r>
              <a:rPr sz="1200" spc="9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elongation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while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maintaining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constant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width)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was</a:t>
            </a:r>
            <a:r>
              <a:rPr sz="1200" dirty="0">
                <a:latin typeface="Garamond"/>
                <a:cs typeface="Garamond"/>
              </a:rPr>
              <a:t> observed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which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culminated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lysis.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early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growth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phase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exposed</a:t>
            </a:r>
            <a:r>
              <a:rPr sz="1200" spc="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ampicillin</a:t>
            </a:r>
            <a:r>
              <a:rPr sz="1200" spc="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solution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for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2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h.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This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resulted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the</a:t>
            </a:r>
            <a:r>
              <a:rPr sz="1200" spc="-10" dirty="0">
                <a:latin typeface="Garamond"/>
                <a:cs typeface="Garamond"/>
              </a:rPr>
              <a:t> formation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visible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bulges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within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bodies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with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eventual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3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lysis.</a:t>
            </a:r>
            <a:endParaRPr sz="1200" dirty="0">
              <a:latin typeface="Garamond"/>
              <a:cs typeface="Garamon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F2BC16-1F6A-CCC3-9B70-069AA7E99418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4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8860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5">
            <a:extLst>
              <a:ext uri="{FF2B5EF4-FFF2-40B4-BE49-F238E27FC236}">
                <a16:creationId xmlns:a16="http://schemas.microsoft.com/office/drawing/2014/main" id="{0E5EB9D0-9538-D23D-9B6E-E7E21AA66B4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121" y="459615"/>
            <a:ext cx="3047758" cy="3745433"/>
          </a:xfrm>
          <a:prstGeom prst="rect">
            <a:avLst/>
          </a:prstGeom>
        </p:spPr>
      </p:pic>
      <p:sp>
        <p:nvSpPr>
          <p:cNvPr id="5" name="object 6">
            <a:extLst>
              <a:ext uri="{FF2B5EF4-FFF2-40B4-BE49-F238E27FC236}">
                <a16:creationId xmlns:a16="http://schemas.microsoft.com/office/drawing/2014/main" id="{4D3F262C-C275-A682-CC27-6A20E46B3F6B}"/>
              </a:ext>
            </a:extLst>
          </p:cNvPr>
          <p:cNvSpPr txBox="1"/>
          <p:nvPr/>
        </p:nvSpPr>
        <p:spPr>
          <a:xfrm>
            <a:off x="619653" y="4281805"/>
            <a:ext cx="10953512" cy="1397114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ct val="92600"/>
              </a:lnSpc>
              <a:spcBef>
                <a:spcPts val="180"/>
              </a:spcBef>
            </a:pPr>
            <a:r>
              <a:rPr sz="1200" spc="10" dirty="0">
                <a:latin typeface="Garamond"/>
                <a:cs typeface="Garamond"/>
              </a:rPr>
              <a:t>Figure</a:t>
            </a:r>
            <a:r>
              <a:rPr sz="1200" spc="375" dirty="0">
                <a:latin typeface="Garamond"/>
                <a:cs typeface="Garamond"/>
              </a:rPr>
              <a:t> </a:t>
            </a:r>
            <a:r>
              <a:rPr sz="1200" spc="15" dirty="0">
                <a:latin typeface="Garamond"/>
                <a:cs typeface="Garamond"/>
              </a:rPr>
              <a:t>6.</a:t>
            </a:r>
            <a:r>
              <a:rPr sz="1200" spc="37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Measurements</a:t>
            </a:r>
            <a:r>
              <a:rPr sz="1200" spc="370" dirty="0">
                <a:latin typeface="Garamond"/>
                <a:cs typeface="Garamond"/>
              </a:rPr>
              <a:t> </a:t>
            </a:r>
            <a:r>
              <a:rPr sz="1200" spc="-40" dirty="0">
                <a:latin typeface="Garamond"/>
                <a:cs typeface="Garamond"/>
              </a:rPr>
              <a:t>of</a:t>
            </a:r>
            <a:r>
              <a:rPr sz="1200" spc="37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37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inhibitory</a:t>
            </a:r>
            <a:r>
              <a:rPr sz="1200" spc="375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e</a:t>
            </a:r>
            <a:r>
              <a:rPr sz="1200" spc="-25" dirty="0">
                <a:latin typeface="Times New Roman"/>
                <a:cs typeface="Times New Roman"/>
              </a:rPr>
              <a:t>ﬀ</a:t>
            </a:r>
            <a:r>
              <a:rPr sz="1200" spc="-25" dirty="0">
                <a:latin typeface="Garamond"/>
                <a:cs typeface="Garamond"/>
              </a:rPr>
              <a:t>ect</a:t>
            </a:r>
            <a:r>
              <a:rPr sz="1200" spc="375" dirty="0">
                <a:latin typeface="Garamond"/>
                <a:cs typeface="Garamond"/>
              </a:rPr>
              <a:t> </a:t>
            </a:r>
            <a:r>
              <a:rPr sz="1200" spc="-40" dirty="0">
                <a:latin typeface="Garamond"/>
                <a:cs typeface="Garamond"/>
              </a:rPr>
              <a:t>of</a:t>
            </a:r>
            <a:r>
              <a:rPr sz="1200" spc="37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ampicillin.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Bacterial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cells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were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cultured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on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each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extruded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stage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40" dirty="0">
                <a:latin typeface="Garamond"/>
                <a:cs typeface="Garamond"/>
              </a:rPr>
              <a:t>of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agarose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membrane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(shown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in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red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within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114" dirty="0">
                <a:latin typeface="Garamond"/>
                <a:cs typeface="Garamond"/>
              </a:rPr>
              <a:t> </a:t>
            </a:r>
            <a:r>
              <a:rPr sz="1200" spc="5" dirty="0">
                <a:latin typeface="Garamond"/>
                <a:cs typeface="Garamond"/>
              </a:rPr>
              <a:t>insets).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40" dirty="0">
                <a:latin typeface="Garamond"/>
                <a:cs typeface="Garamond"/>
              </a:rPr>
              <a:t>An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ampicillin</a:t>
            </a:r>
            <a:r>
              <a:rPr sz="1200" spc="12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solution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35" dirty="0">
                <a:latin typeface="Garamond"/>
                <a:cs typeface="Garamond"/>
              </a:rPr>
              <a:t>(32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i="1" spc="-5" dirty="0">
                <a:latin typeface="Arial"/>
                <a:cs typeface="Arial"/>
              </a:rPr>
              <a:t>μ</a:t>
            </a:r>
            <a:r>
              <a:rPr sz="1200" spc="-5" dirty="0">
                <a:latin typeface="Garamond"/>
                <a:cs typeface="Garamond"/>
              </a:rPr>
              <a:t>g/mL)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was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supplied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through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left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channel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while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35" dirty="0">
                <a:latin typeface="Garamond"/>
                <a:cs typeface="Garamond"/>
              </a:rPr>
              <a:t>LB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growth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medium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was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passed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through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29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right</a:t>
            </a:r>
            <a:r>
              <a:rPr sz="1200" spc="28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channel.</a:t>
            </a:r>
            <a:r>
              <a:rPr sz="1200" spc="290" dirty="0">
                <a:latin typeface="Garamond"/>
                <a:cs typeface="Garamond"/>
              </a:rPr>
              <a:t> </a:t>
            </a:r>
            <a:r>
              <a:rPr sz="1200" spc="-65" dirty="0">
                <a:latin typeface="Garamond"/>
                <a:cs typeface="Garamond"/>
              </a:rPr>
              <a:t>A</a:t>
            </a:r>
            <a:r>
              <a:rPr sz="1200" spc="28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concentration</a:t>
            </a:r>
            <a:r>
              <a:rPr sz="1200" spc="-5" dirty="0">
                <a:latin typeface="Garamond"/>
                <a:cs typeface="Garamond"/>
              </a:rPr>
              <a:t> gradient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40" dirty="0">
                <a:latin typeface="Garamond"/>
                <a:cs typeface="Garamond"/>
              </a:rPr>
              <a:t>of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ampicillin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was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established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in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agarose</a:t>
            </a:r>
            <a:r>
              <a:rPr sz="1200" spc="15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membrane.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spc="-65" dirty="0">
                <a:latin typeface="Garamond"/>
                <a:cs typeface="Garamond"/>
              </a:rPr>
              <a:t>A</a:t>
            </a:r>
            <a:r>
              <a:rPr sz="1200" spc="-2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10</a:t>
            </a:r>
            <a:r>
              <a:rPr sz="1200" dirty="0">
                <a:latin typeface="Lucida Sans"/>
                <a:cs typeface="Lucida Sans"/>
              </a:rPr>
              <a:t>×</a:t>
            </a:r>
            <a:r>
              <a:rPr sz="1200" spc="-15" dirty="0">
                <a:latin typeface="Lucida Sans"/>
                <a:cs typeface="Lucida Sans"/>
              </a:rPr>
              <a:t> </a:t>
            </a:r>
            <a:r>
              <a:rPr sz="1200" spc="-15" dirty="0">
                <a:latin typeface="Garamond"/>
                <a:cs typeface="Garamond"/>
              </a:rPr>
              <a:t>objective</a:t>
            </a:r>
            <a:r>
              <a:rPr sz="1200" spc="5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lens</a:t>
            </a:r>
            <a:r>
              <a:rPr sz="1200" spc="5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was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used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to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monitor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bacterial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colonies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on</a:t>
            </a:r>
            <a:r>
              <a:rPr sz="1200" spc="5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 three </a:t>
            </a:r>
            <a:r>
              <a:rPr sz="1200" spc="-15" dirty="0">
                <a:latin typeface="Garamond"/>
                <a:cs typeface="Garamond"/>
              </a:rPr>
              <a:t>extruded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stages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every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hour.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65" dirty="0">
                <a:latin typeface="Garamond"/>
                <a:cs typeface="Garamond"/>
              </a:rPr>
              <a:t>A</a:t>
            </a:r>
            <a:r>
              <a:rPr sz="1200" dirty="0">
                <a:latin typeface="Garamond"/>
                <a:cs typeface="Garamond"/>
              </a:rPr>
              <a:t> 100</a:t>
            </a:r>
            <a:r>
              <a:rPr sz="1200" dirty="0">
                <a:latin typeface="Lucida Sans"/>
                <a:cs typeface="Lucida Sans"/>
              </a:rPr>
              <a:t>×</a:t>
            </a:r>
            <a:r>
              <a:rPr sz="1200" spc="-65" dirty="0">
                <a:latin typeface="Lucida Sans"/>
                <a:cs typeface="Lucida Sans"/>
              </a:rPr>
              <a:t> </a:t>
            </a:r>
            <a:r>
              <a:rPr sz="1200" spc="-5" dirty="0">
                <a:latin typeface="Garamond"/>
                <a:cs typeface="Garamond"/>
              </a:rPr>
              <a:t>oil </a:t>
            </a:r>
            <a:r>
              <a:rPr sz="1200" spc="-10" dirty="0">
                <a:latin typeface="Garamond"/>
                <a:cs typeface="Garamond"/>
              </a:rPr>
              <a:t>immersion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objective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lens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was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used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to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capture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zoomed-</a:t>
            </a:r>
            <a:r>
              <a:rPr sz="1200" spc="-10" dirty="0">
                <a:latin typeface="Garamond"/>
                <a:cs typeface="Garamond"/>
              </a:rPr>
              <a:t>in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images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spc="-40" dirty="0">
                <a:latin typeface="Garamond"/>
                <a:cs typeface="Garamond"/>
              </a:rPr>
              <a:t>of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morphological</a:t>
            </a:r>
            <a:r>
              <a:rPr sz="1200" spc="10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changes</a:t>
            </a:r>
            <a:r>
              <a:rPr sz="1200" spc="10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 </a:t>
            </a:r>
            <a:r>
              <a:rPr sz="1200" spc="-5" dirty="0">
                <a:latin typeface="Garamond"/>
                <a:cs typeface="Garamond"/>
              </a:rPr>
              <a:t>three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distinct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locations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within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each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extruded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stage.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65" dirty="0">
                <a:latin typeface="Garamond"/>
                <a:cs typeface="Garamond"/>
              </a:rPr>
              <a:t>(a)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First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extruded</a:t>
            </a:r>
            <a:r>
              <a:rPr sz="1200" spc="-10" dirty="0">
                <a:latin typeface="Garamond"/>
                <a:cs typeface="Garamond"/>
              </a:rPr>
              <a:t> stage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was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closer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to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left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channel,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and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hence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had</a:t>
            </a:r>
            <a:r>
              <a:rPr sz="1200" spc="2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higher</a:t>
            </a:r>
            <a:r>
              <a:rPr sz="1200" spc="204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ampicillin </a:t>
            </a:r>
            <a:r>
              <a:rPr sz="1200" spc="-10" dirty="0">
                <a:latin typeface="Garamond"/>
                <a:cs typeface="Garamond"/>
              </a:rPr>
              <a:t>concentrations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(&gt;15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i="1" spc="-5" dirty="0">
                <a:latin typeface="Arial"/>
                <a:cs typeface="Arial"/>
              </a:rPr>
              <a:t>μ</a:t>
            </a:r>
            <a:r>
              <a:rPr sz="1200" spc="-5" dirty="0">
                <a:latin typeface="Garamond"/>
                <a:cs typeface="Garamond"/>
              </a:rPr>
              <a:t>g/mL).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Images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three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locations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15" dirty="0">
                <a:latin typeface="Garamond"/>
                <a:cs typeface="Garamond"/>
              </a:rPr>
              <a:t>(b1,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b2,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and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25" dirty="0">
                <a:latin typeface="Garamond"/>
                <a:cs typeface="Garamond"/>
              </a:rPr>
              <a:t>b3)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within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ﬁ</a:t>
            </a:r>
            <a:r>
              <a:rPr sz="1200" spc="-25" dirty="0">
                <a:latin typeface="Garamond"/>
                <a:cs typeface="Garamond"/>
              </a:rPr>
              <a:t>rst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stage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revealed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cell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ﬁ</a:t>
            </a:r>
            <a:r>
              <a:rPr sz="1200" spc="-10" dirty="0">
                <a:latin typeface="Garamond"/>
                <a:cs typeface="Garamond"/>
              </a:rPr>
              <a:t>lamentation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25" dirty="0">
                <a:latin typeface="Garamond"/>
                <a:cs typeface="Garamond"/>
              </a:rPr>
              <a:t>(up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to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7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40" dirty="0">
                <a:latin typeface="Garamond"/>
                <a:cs typeface="Garamond"/>
              </a:rPr>
              <a:t>h)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and</a:t>
            </a:r>
            <a:r>
              <a:rPr sz="1200" spc="22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eventual</a:t>
            </a:r>
            <a:r>
              <a:rPr sz="1200" spc="229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lysis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25" dirty="0">
                <a:latin typeface="Garamond"/>
                <a:cs typeface="Garamond"/>
              </a:rPr>
              <a:t>(up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-10" dirty="0">
                <a:latin typeface="Garamond"/>
                <a:cs typeface="Garamond"/>
              </a:rPr>
              <a:t>to</a:t>
            </a:r>
            <a:r>
              <a:rPr sz="1200" dirty="0">
                <a:latin typeface="Garamond"/>
                <a:cs typeface="Garamond"/>
              </a:rPr>
              <a:t>  11  </a:t>
            </a:r>
            <a:r>
              <a:rPr sz="1200" spc="20" dirty="0">
                <a:latin typeface="Garamond"/>
                <a:cs typeface="Garamond"/>
              </a:rPr>
              <a:t>h).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-10" dirty="0">
                <a:latin typeface="Garamond"/>
                <a:cs typeface="Garamond"/>
              </a:rPr>
              <a:t>Second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-15" dirty="0">
                <a:latin typeface="Garamond"/>
                <a:cs typeface="Garamond"/>
              </a:rPr>
              <a:t>extruded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-10" dirty="0">
                <a:latin typeface="Garamond"/>
                <a:cs typeface="Garamond"/>
              </a:rPr>
              <a:t>stage</a:t>
            </a:r>
            <a:r>
              <a:rPr sz="1200" dirty="0">
                <a:latin typeface="Garamond"/>
                <a:cs typeface="Garamond"/>
              </a:rPr>
              <a:t>  </a:t>
            </a:r>
            <a:r>
              <a:rPr sz="1200" spc="-10" dirty="0">
                <a:latin typeface="Garamond"/>
                <a:cs typeface="Garamond"/>
              </a:rPr>
              <a:t>had</a:t>
            </a:r>
            <a:r>
              <a:rPr sz="1200" spc="-5" dirty="0">
                <a:latin typeface="Garamond"/>
                <a:cs typeface="Garamond"/>
              </a:rPr>
              <a:t> intermediate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ampicillin</a:t>
            </a:r>
            <a:r>
              <a:rPr sz="1200" spc="-1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concentrations </a:t>
            </a:r>
            <a:r>
              <a:rPr sz="1200" spc="25" dirty="0">
                <a:latin typeface="Garamond"/>
                <a:cs typeface="Garamond"/>
              </a:rPr>
              <a:t>(6.6</a:t>
            </a:r>
            <a:r>
              <a:rPr sz="1200" spc="25" dirty="0">
                <a:latin typeface="Calibri"/>
                <a:cs typeface="Calibri"/>
              </a:rPr>
              <a:t>−</a:t>
            </a:r>
            <a:r>
              <a:rPr sz="1200" spc="25" dirty="0">
                <a:latin typeface="Garamond"/>
                <a:cs typeface="Garamond"/>
              </a:rPr>
              <a:t>11.82</a:t>
            </a:r>
            <a:r>
              <a:rPr sz="1200" spc="-10" dirty="0">
                <a:latin typeface="Garamond"/>
                <a:cs typeface="Garamond"/>
              </a:rPr>
              <a:t> </a:t>
            </a:r>
            <a:r>
              <a:rPr sz="1200" i="1" spc="-5" dirty="0">
                <a:latin typeface="Arial"/>
                <a:cs typeface="Arial"/>
              </a:rPr>
              <a:t>μ</a:t>
            </a:r>
            <a:r>
              <a:rPr sz="1200" spc="-5" dirty="0">
                <a:latin typeface="Garamond"/>
                <a:cs typeface="Garamond"/>
              </a:rPr>
              <a:t>g/mL).</a:t>
            </a:r>
            <a:r>
              <a:rPr sz="1200" spc="-15" dirty="0">
                <a:latin typeface="Garamond"/>
                <a:cs typeface="Garamond"/>
              </a:rPr>
              <a:t> Images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three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locations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15" dirty="0">
                <a:latin typeface="Garamond"/>
                <a:cs typeface="Garamond"/>
              </a:rPr>
              <a:t>(c1,</a:t>
            </a:r>
            <a:r>
              <a:rPr sz="120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c2,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and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30" dirty="0">
                <a:latin typeface="Garamond"/>
                <a:cs typeface="Garamond"/>
              </a:rPr>
              <a:t>c3)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within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second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stage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revealed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 clear</a:t>
            </a:r>
            <a:r>
              <a:rPr sz="1200" spc="3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partition</a:t>
            </a:r>
            <a:r>
              <a:rPr sz="1200" spc="3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between</a:t>
            </a:r>
            <a:r>
              <a:rPr sz="1200" spc="34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colonies</a:t>
            </a:r>
            <a:r>
              <a:rPr sz="1200" spc="34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exhibiting</a:t>
            </a:r>
            <a:r>
              <a:rPr sz="1200" spc="34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cell</a:t>
            </a:r>
            <a:r>
              <a:rPr sz="1200" spc="3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ﬁ</a:t>
            </a:r>
            <a:r>
              <a:rPr sz="1200" spc="-10" dirty="0">
                <a:latin typeface="Garamond"/>
                <a:cs typeface="Garamond"/>
              </a:rPr>
              <a:t>lamentation</a:t>
            </a:r>
            <a:r>
              <a:rPr sz="1200" spc="340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or</a:t>
            </a:r>
            <a:r>
              <a:rPr sz="1200" spc="-10" dirty="0">
                <a:latin typeface="Garamond"/>
                <a:cs typeface="Garamond"/>
              </a:rPr>
              <a:t> normal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growth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spc="5" dirty="0">
                <a:latin typeface="Garamond"/>
                <a:cs typeface="Garamond"/>
              </a:rPr>
              <a:t>(e.g.,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11.82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i="1" spc="-5" dirty="0">
                <a:latin typeface="Arial"/>
                <a:cs typeface="Arial"/>
              </a:rPr>
              <a:t>μ</a:t>
            </a:r>
            <a:r>
              <a:rPr sz="1200" spc="-5" dirty="0">
                <a:latin typeface="Garamond"/>
                <a:cs typeface="Garamond"/>
              </a:rPr>
              <a:t>g/mL).</a:t>
            </a:r>
            <a:r>
              <a:rPr sz="1200" spc="160" dirty="0">
                <a:latin typeface="Garamond"/>
                <a:cs typeface="Garamond"/>
              </a:rPr>
              <a:t> </a:t>
            </a:r>
            <a:r>
              <a:rPr sz="1200" spc="60" dirty="0">
                <a:latin typeface="Garamond"/>
                <a:cs typeface="Garamond"/>
              </a:rPr>
              <a:t>(c)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Third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extruded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stage</a:t>
            </a:r>
            <a:r>
              <a:rPr sz="1200" spc="16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had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lower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ampicillin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concentrations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(&lt;7.5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i="1" spc="-5" dirty="0">
                <a:latin typeface="Arial"/>
                <a:cs typeface="Arial"/>
              </a:rPr>
              <a:t>μ</a:t>
            </a:r>
            <a:r>
              <a:rPr sz="1200" spc="-5" dirty="0">
                <a:latin typeface="Garamond"/>
                <a:cs typeface="Garamond"/>
              </a:rPr>
              <a:t>g/mL).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15" dirty="0">
                <a:latin typeface="Garamond"/>
                <a:cs typeface="Garamond"/>
              </a:rPr>
              <a:t>Images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the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three </a:t>
            </a:r>
            <a:r>
              <a:rPr sz="1200" spc="-10" dirty="0">
                <a:latin typeface="Garamond"/>
                <a:cs typeface="Garamond"/>
              </a:rPr>
              <a:t>locations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20" dirty="0">
                <a:latin typeface="Garamond"/>
                <a:cs typeface="Garamond"/>
              </a:rPr>
              <a:t>(d1,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d2,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and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30" dirty="0">
                <a:latin typeface="Garamond"/>
                <a:cs typeface="Garamond"/>
              </a:rPr>
              <a:t>d3)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revealed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normal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spc="-5" dirty="0">
                <a:latin typeface="Garamond"/>
                <a:cs typeface="Garamond"/>
              </a:rPr>
              <a:t>cell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growth.</a:t>
            </a:r>
            <a:endParaRPr sz="1200" dirty="0">
              <a:latin typeface="Garamond"/>
              <a:cs typeface="Garamon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E1B26E-A187-EC91-3230-9A31B95324BF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4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671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7">
            <a:extLst>
              <a:ext uri="{FF2B5EF4-FFF2-40B4-BE49-F238E27FC236}">
                <a16:creationId xmlns:a16="http://schemas.microsoft.com/office/drawing/2014/main" id="{E58C5847-500F-6D39-9F79-2652CFC1542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62350" y="320817"/>
            <a:ext cx="3066472" cy="4505750"/>
          </a:xfrm>
          <a:prstGeom prst="rect">
            <a:avLst/>
          </a:prstGeom>
        </p:spPr>
      </p:pic>
      <p:sp>
        <p:nvSpPr>
          <p:cNvPr id="5" name="object 8">
            <a:extLst>
              <a:ext uri="{FF2B5EF4-FFF2-40B4-BE49-F238E27FC236}">
                <a16:creationId xmlns:a16="http://schemas.microsoft.com/office/drawing/2014/main" id="{1246F319-19BD-E824-F5F1-98D23A7B19FD}"/>
              </a:ext>
            </a:extLst>
          </p:cNvPr>
          <p:cNvSpPr txBox="1"/>
          <p:nvPr/>
        </p:nvSpPr>
        <p:spPr>
          <a:xfrm>
            <a:off x="600777" y="4826567"/>
            <a:ext cx="10990446" cy="710259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ct val="92600"/>
              </a:lnSpc>
              <a:spcBef>
                <a:spcPts val="180"/>
              </a:spcBef>
            </a:pPr>
            <a:r>
              <a:rPr sz="1200" dirty="0">
                <a:latin typeface="Garamond"/>
                <a:cs typeface="Garamond"/>
              </a:rPr>
              <a:t>Figure</a:t>
            </a:r>
            <a:r>
              <a:rPr sz="1200" spc="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7.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Morphological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changes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resulting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from</a:t>
            </a:r>
            <a:r>
              <a:rPr sz="1200" spc="7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6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ftsZ </a:t>
            </a:r>
            <a:r>
              <a:rPr sz="1200" dirty="0">
                <a:latin typeface="Garamond"/>
                <a:cs typeface="Garamond"/>
              </a:rPr>
              <a:t>gene</a:t>
            </a:r>
            <a:r>
              <a:rPr sz="1200" spc="-10" dirty="0">
                <a:latin typeface="Garamond"/>
                <a:cs typeface="Garamond"/>
              </a:rPr>
              <a:t> repression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by CRISPRi.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LB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media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supplied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through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spc="-20" dirty="0">
                <a:latin typeface="Garamond"/>
                <a:cs typeface="Garamond"/>
              </a:rPr>
              <a:t>left </a:t>
            </a:r>
            <a:r>
              <a:rPr sz="1200" dirty="0">
                <a:latin typeface="Garamond"/>
                <a:cs typeface="Garamond"/>
              </a:rPr>
              <a:t>channel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while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 inducer solution (aTc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and</a:t>
            </a:r>
            <a:r>
              <a:rPr sz="1200" spc="-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LB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media)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provided </a:t>
            </a:r>
            <a:r>
              <a:rPr sz="1200" dirty="0">
                <a:latin typeface="Garamond"/>
                <a:cs typeface="Garamond"/>
              </a:rPr>
              <a:t>through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right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channel.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concentration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gradient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inducer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established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agarose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membrane.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spc="65" dirty="0">
                <a:latin typeface="Garamond"/>
                <a:cs typeface="Garamond"/>
              </a:rPr>
              <a:t>(a)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15" dirty="0">
                <a:latin typeface="Garamond"/>
                <a:cs typeface="Garamond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ﬁ</a:t>
            </a:r>
            <a:r>
              <a:rPr sz="1200" dirty="0">
                <a:latin typeface="Garamond"/>
                <a:cs typeface="Garamond"/>
              </a:rPr>
              <a:t>lamentation</a:t>
            </a:r>
            <a:r>
              <a:rPr sz="1200" spc="2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was</a:t>
            </a:r>
            <a:r>
              <a:rPr sz="1200" dirty="0">
                <a:latin typeface="Garamond"/>
                <a:cs typeface="Garamond"/>
              </a:rPr>
              <a:t> observed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regions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where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aTc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concentration</a:t>
            </a:r>
            <a:r>
              <a:rPr sz="1200" spc="7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exceeded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0.7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i="1" spc="-25" dirty="0">
                <a:latin typeface="Arial"/>
                <a:cs typeface="Arial"/>
              </a:rPr>
              <a:t>μ</a:t>
            </a:r>
            <a:r>
              <a:rPr sz="1200" spc="-25" dirty="0">
                <a:latin typeface="Garamond"/>
                <a:cs typeface="Garamond"/>
              </a:rPr>
              <a:t>g/</a:t>
            </a:r>
            <a:r>
              <a:rPr sz="1200" dirty="0">
                <a:latin typeface="Garamond"/>
                <a:cs typeface="Garamond"/>
              </a:rPr>
              <a:t> mL.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division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no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longer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observed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locations</a:t>
            </a:r>
            <a:r>
              <a:rPr sz="1200" spc="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where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the</a:t>
            </a:r>
            <a:r>
              <a:rPr sz="1200" spc="10" dirty="0">
                <a:latin typeface="Garamond"/>
                <a:cs typeface="Garamond"/>
              </a:rPr>
              <a:t> </a:t>
            </a:r>
            <a:r>
              <a:rPr sz="1200" spc="-25" dirty="0">
                <a:latin typeface="Garamond"/>
                <a:cs typeface="Garamond"/>
              </a:rPr>
              <a:t>aTc</a:t>
            </a:r>
            <a:r>
              <a:rPr sz="1200" dirty="0">
                <a:latin typeface="Garamond"/>
                <a:cs typeface="Garamond"/>
              </a:rPr>
              <a:t> concentration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higher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than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1.2</a:t>
            </a:r>
            <a:r>
              <a:rPr sz="1200" spc="90" dirty="0">
                <a:latin typeface="Garamond"/>
                <a:cs typeface="Garamond"/>
              </a:rPr>
              <a:t> </a:t>
            </a:r>
            <a:r>
              <a:rPr sz="1200" i="1" dirty="0">
                <a:latin typeface="Arial"/>
                <a:cs typeface="Arial"/>
              </a:rPr>
              <a:t>μ</a:t>
            </a:r>
            <a:r>
              <a:rPr sz="1200" dirty="0">
                <a:latin typeface="Garamond"/>
                <a:cs typeface="Garamond"/>
              </a:rPr>
              <a:t>g/mL.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55" dirty="0">
                <a:latin typeface="Garamond"/>
                <a:cs typeface="Garamond"/>
              </a:rPr>
              <a:t>(b)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Normal</a:t>
            </a:r>
            <a:r>
              <a:rPr sz="1200" spc="8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8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growth </a:t>
            </a:r>
            <a:r>
              <a:rPr sz="1200" dirty="0">
                <a:latin typeface="Garamond"/>
                <a:cs typeface="Garamond"/>
              </a:rPr>
              <a:t>(with</a:t>
            </a:r>
            <a:r>
              <a:rPr sz="1200" spc="3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no</a:t>
            </a:r>
            <a:r>
              <a:rPr sz="1200" spc="3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inhibition</a:t>
            </a:r>
            <a:r>
              <a:rPr sz="1200" spc="3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of</a:t>
            </a:r>
            <a:r>
              <a:rPr sz="1200" spc="36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</a:t>
            </a:r>
            <a:r>
              <a:rPr sz="1200" spc="35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division)</a:t>
            </a:r>
            <a:r>
              <a:rPr sz="1200" spc="3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was</a:t>
            </a:r>
            <a:r>
              <a:rPr sz="1200" spc="35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observed</a:t>
            </a:r>
            <a:r>
              <a:rPr sz="1200" spc="36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in</a:t>
            </a:r>
            <a:r>
              <a:rPr sz="1200" spc="35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control </a:t>
            </a:r>
            <a:r>
              <a:rPr sz="1200" dirty="0">
                <a:latin typeface="Garamond"/>
                <a:cs typeface="Garamond"/>
              </a:rPr>
              <a:t>experiments</a:t>
            </a:r>
            <a:r>
              <a:rPr sz="1200" spc="1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where</a:t>
            </a:r>
            <a:r>
              <a:rPr sz="1200" spc="1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bacterial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cells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expressing</a:t>
            </a:r>
            <a:r>
              <a:rPr sz="1200" spc="1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nontargeting</a:t>
            </a:r>
            <a:r>
              <a:rPr sz="1200" spc="1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guide- RNA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were</a:t>
            </a:r>
            <a:r>
              <a:rPr sz="1200" spc="40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exposed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to</a:t>
            </a:r>
            <a:r>
              <a:rPr sz="1200" spc="45" dirty="0">
                <a:latin typeface="Garamond"/>
                <a:cs typeface="Garamond"/>
              </a:rPr>
              <a:t> </a:t>
            </a:r>
            <a:r>
              <a:rPr sz="1200" dirty="0">
                <a:latin typeface="Garamond"/>
                <a:cs typeface="Garamond"/>
              </a:rPr>
              <a:t>aTc</a:t>
            </a:r>
            <a:r>
              <a:rPr sz="1200" spc="35" dirty="0">
                <a:latin typeface="Garamond"/>
                <a:cs typeface="Garamond"/>
              </a:rPr>
              <a:t> </a:t>
            </a:r>
            <a:r>
              <a:rPr sz="1200" spc="-10" dirty="0">
                <a:latin typeface="Garamond"/>
                <a:cs typeface="Garamond"/>
              </a:rPr>
              <a:t>inducer.</a:t>
            </a:r>
            <a:endParaRPr sz="1200" dirty="0">
              <a:latin typeface="Garamond"/>
              <a:cs typeface="Garamon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E50C98-7069-E2E7-16CC-60C8589477E7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Adhesive Tape Microfluidics with an Autofocusing Module That Incorporates CRISPR Interference: Applications to Long-Term Bacterial Antibiotic Studies,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Taejoon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Kong, Nicholas Backes,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Upender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Kalwa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Christopher </a:t>
            </a:r>
            <a:r>
              <a:rPr lang="en-US" sz="105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Legner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Gregory J. Phillips, and Santosh Pandey, 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ACS Sensors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2019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1050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4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(10), 2638-2645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3"/>
              </a:rPr>
              <a:t>https://doi.org/10.1021/acssensors.9b01031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  <a:p>
            <a:pPr algn="l"/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  <a:hlinkClick r:id="rId4"/>
              </a:rPr>
              <a:t>https://pubs.acs.org/doi/full/10.1021/acssensors.9b01031</a:t>
            </a:r>
            <a:r>
              <a:rPr lang="en-US" sz="105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382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1393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Garamond</vt:lpstr>
      <vt:lpstr>Lucida Sans</vt:lpstr>
      <vt:lpstr>Roboto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Iowa State University of Science and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Park Yunsoo</dc:creator>
  <cp:lastModifiedBy>Park Yunsoo</cp:lastModifiedBy>
  <cp:revision>1</cp:revision>
  <dcterms:created xsi:type="dcterms:W3CDTF">2023-01-27T01:44:28Z</dcterms:created>
  <dcterms:modified xsi:type="dcterms:W3CDTF">2023-01-27T01:50:08Z</dcterms:modified>
</cp:coreProperties>
</file>