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" userDrawn="1">
          <p15:clr>
            <a:srgbClr val="A4A3A4"/>
          </p15:clr>
        </p15:guide>
        <p15:guide id="2" pos="384" userDrawn="1">
          <p15:clr>
            <a:srgbClr val="A4A3A4"/>
          </p15:clr>
        </p15:guide>
        <p15:guide id="3" pos="72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756" y="102"/>
      </p:cViewPr>
      <p:guideLst>
        <p:guide orient="horz" pos="432"/>
        <p:guide pos="384"/>
        <p:guide pos="72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C6B2D-2D4D-4034-A7B0-E6F371FFA0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6834C7-06E5-40CC-BC98-5742F32F27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0CA35A-C15D-4175-90C3-32A1EBED7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21D0F-ACFE-45CD-AF92-B56E924D7E0F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F56167-FDFC-4528-A832-5454B902B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11FCD-54F6-4ABF-B15F-494935549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20E5A-308B-47F5-ABE5-FAF663B02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178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E7A55-1762-47F4-9211-E143C7983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FB1D18-71AF-4515-B278-0A7013B2EB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9B1F0-25C8-4DD0-AFE2-5465A0B9C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21D0F-ACFE-45CD-AF92-B56E924D7E0F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BE8AA0-8B10-4936-B7A1-5328E9E3E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71CDA-4817-4518-8865-5382C94C4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20E5A-308B-47F5-ABE5-FAF663B02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759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30D35A-9656-47C3-BE75-566E5F6557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62A830-771E-4959-B9A9-E08DB2CE4F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85935-00A5-4BB4-9EA2-FAC4F6C57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21D0F-ACFE-45CD-AF92-B56E924D7E0F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DDDFED-B278-4F8C-A7BE-82A3283DA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4A47BD-9739-4E80-9842-173AC65C2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20E5A-308B-47F5-ABE5-FAF663B02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66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327C6-5B17-4FD5-A0F5-5A770B8FC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C2FE7B-4EC2-4FB7-9931-9F791E1AE0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33C6CC-CD30-4659-8A7E-9A76BB12D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21D0F-ACFE-45CD-AF92-B56E924D7E0F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EFBAF7-F5C9-4745-95A5-67A9FBB0D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0AB6B3-D05A-47B0-B484-0E646B960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20E5A-308B-47F5-ABE5-FAF663B02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15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904AC-C03A-4F62-9BED-F08E770FF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28AD14-BF76-432F-A9DE-897E4E427F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5702FD-C3BA-4AFA-ABAE-939510EEF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21D0F-ACFE-45CD-AF92-B56E924D7E0F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3FB0D1-EEBA-45DC-A40D-9E8600F44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AAD202-12DB-4073-9982-98BB661BE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20E5A-308B-47F5-ABE5-FAF663B02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483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0A6-2AF0-496B-825F-7D571D714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D18236-48F3-42F3-9936-72660280BC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42BD7F-0904-4624-844F-CF383F1208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11C32-5B2B-4D1A-963C-45666411B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21D0F-ACFE-45CD-AF92-B56E924D7E0F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E69377-67E2-4795-8DE2-068E95D1F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EC3FC1-6AE2-4E3C-AC9C-7E5189147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20E5A-308B-47F5-ABE5-FAF663B02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498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091E4-6D0A-402A-B5F3-C36AE5A0B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9EA753-D17A-4E7D-AB22-6C642DFA76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E61DD5-C4D4-4238-9FB6-4A3CF67614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9A74C4-FBEB-45E5-A794-603A59CFDE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3581A4-C7BB-4C9B-8154-54FD19A918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571846-CCCF-42F4-B2A9-FEB8ADCD1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21D0F-ACFE-45CD-AF92-B56E924D7E0F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3E8250-25E6-45E1-9BCF-0CF6EBD7A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D34664-CEAA-4C04-B3B1-509CC9205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20E5A-308B-47F5-ABE5-FAF663B02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16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737B9-5FFA-4AFE-80DA-3EE31F4B6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DEE43B-B821-407F-9B5B-53D3F32D9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21D0F-ACFE-45CD-AF92-B56E924D7E0F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999DF8-A777-4CC7-B568-EA21DF3BD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8F2F9A-4261-4914-94CF-EC86A43A8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20E5A-308B-47F5-ABE5-FAF663B02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53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24DF56-07F9-4FD2-94BE-572F8344D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21D0F-ACFE-45CD-AF92-B56E924D7E0F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3E5E1E-263C-4D52-ADEA-20A77C015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74284C-8CEE-483B-9364-66EE7138F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20E5A-308B-47F5-ABE5-FAF663B02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295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087A5-81F3-4B87-879B-31F7D4BA3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24A5B-A587-4889-A8BB-5E1274B200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4922BB-515B-4E3F-B054-1937D7B9C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07A59D-58FB-41DA-8FBC-710CC2375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21D0F-ACFE-45CD-AF92-B56E924D7E0F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5F47B9-7364-4EA0-98D9-800EE037C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664258-D37F-4EF3-AD77-5B0013065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20E5A-308B-47F5-ABE5-FAF663B02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265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DFDB4-42C1-481A-8F37-0464D5E06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AA5246-0300-47ED-9F9D-5B7D1C97E9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2B74D8-CF51-46F4-AB31-84E568CCD3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C9577D-89E1-4A67-A36D-06F49372C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21D0F-ACFE-45CD-AF92-B56E924D7E0F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830F27-167D-4C36-A3A0-92A4FCA14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EC7F2C-9284-46C5-AF08-C7C368EB0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20E5A-308B-47F5-ABE5-FAF663B02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906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366BDE-EE7A-48A0-8B8D-7E8C2CA6B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80993A-ABC7-4C80-B926-95F4A2FF69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5675EC-5D3B-4972-96D2-8042CA4162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21D0F-ACFE-45CD-AF92-B56E924D7E0F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BBD16D-FE75-4067-B553-91091BDD8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E237A4-8545-4566-B338-CE3AD6F701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20E5A-308B-47F5-ABE5-FAF663B02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695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pj.science.org/doi/10.34133/2021/9854040?permanently=tru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doi.org/10.34133/2021/985404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pj.science.org/doi/10.34133/2021/9854040?permanently=true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34133/2021/985404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34133/2021/9854040" TargetMode="External"/><Relationship Id="rId4" Type="http://schemas.openxmlformats.org/officeDocument/2006/relationships/hyperlink" Target="https://spj.science.org/doi/10.34133/2021/9854040?permanently=tru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pj.science.org/doi/10.34133/2021/9854040?permanently=true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34133/2021/985404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pj.science.org/doi/10.34133/2021/9854040?permanently=true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34133/2021/985404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pj.science.org/doi/10.34133/2021/9854040?permanently=true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34133/2021/985404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29EA98A1-0B71-4B70-910E-711ED130C255}"/>
              </a:ext>
            </a:extLst>
          </p:cNvPr>
          <p:cNvSpPr txBox="1"/>
          <p:nvPr/>
        </p:nvSpPr>
        <p:spPr>
          <a:xfrm>
            <a:off x="609600" y="3888987"/>
            <a:ext cx="109728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5080" algn="just">
              <a:spcBef>
                <a:spcPts val="915"/>
              </a:spcBef>
            </a:pPr>
            <a:r>
              <a:rPr lang="en-US" sz="1800" b="0" spc="-20" dirty="0">
                <a:solidFill>
                  <a:srgbClr val="131413"/>
                </a:solidFill>
                <a:latin typeface="Bookman Old Style"/>
                <a:cs typeface="Bookman Old Style"/>
              </a:rPr>
              <a:t>Figure</a:t>
            </a:r>
            <a:r>
              <a:rPr lang="en-US" sz="1800" b="0" spc="95" dirty="0">
                <a:solidFill>
                  <a:srgbClr val="131413"/>
                </a:solidFill>
                <a:latin typeface="Bookman Old Style"/>
                <a:cs typeface="Bookman Old Style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1:</a:t>
            </a:r>
            <a:r>
              <a:rPr lang="en-US" sz="1800" spc="15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Scope</a:t>
            </a:r>
            <a:r>
              <a:rPr lang="en-US" sz="18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of</a:t>
            </a:r>
            <a:r>
              <a:rPr lang="en-US" sz="18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lang="en-US" sz="18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review.</a:t>
            </a:r>
            <a:r>
              <a:rPr lang="en-US" sz="1800" spc="15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This</a:t>
            </a:r>
            <a:r>
              <a:rPr lang="en-US" sz="18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work</a:t>
            </a:r>
            <a:r>
              <a:rPr lang="en-US" sz="18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surveys</a:t>
            </a:r>
            <a:r>
              <a:rPr lang="en-US" sz="18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lang="en-US" sz="1800" spc="15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hardware</a:t>
            </a:r>
            <a:r>
              <a:rPr lang="en-US" sz="18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and</a:t>
            </a:r>
            <a:r>
              <a:rPr lang="en-US" sz="1800" spc="15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software</a:t>
            </a:r>
            <a:r>
              <a:rPr lang="en-US" sz="18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technologies</a:t>
            </a:r>
            <a:r>
              <a:rPr lang="en-US" sz="1800" spc="15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for</a:t>
            </a:r>
            <a:r>
              <a:rPr lang="en-US" sz="18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video</a:t>
            </a:r>
            <a:r>
              <a:rPr lang="en-US" sz="18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capsule</a:t>
            </a:r>
            <a:r>
              <a:rPr lang="en-US" sz="1800" spc="15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endoscopy</a:t>
            </a:r>
            <a:r>
              <a:rPr lang="en-US" sz="18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and</a:t>
            </a:r>
            <a:r>
              <a:rPr lang="en-US" sz="18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spc="-10" dirty="0">
                <a:solidFill>
                  <a:srgbClr val="131413"/>
                </a:solidFill>
                <a:latin typeface="Garamond"/>
                <a:cs typeface="Garamond"/>
              </a:rPr>
              <a:t>ingestible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electronics.</a:t>
            </a:r>
            <a:r>
              <a:rPr lang="en-US" sz="18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We</a:t>
            </a:r>
            <a:r>
              <a:rPr lang="en-US" sz="18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discuss</a:t>
            </a:r>
            <a:r>
              <a:rPr lang="en-US" sz="1800" spc="2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lang="en-US" sz="18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sensing</a:t>
            </a:r>
            <a:r>
              <a:rPr lang="en-US" sz="1800" spc="1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parameters,</a:t>
            </a:r>
            <a:r>
              <a:rPr lang="en-US" sz="18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electronics,</a:t>
            </a:r>
            <a:r>
              <a:rPr lang="en-US" sz="1800" spc="2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imaging</a:t>
            </a:r>
            <a:r>
              <a:rPr lang="en-US" sz="18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and</a:t>
            </a:r>
            <a:r>
              <a:rPr lang="en-US" sz="18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reading</a:t>
            </a:r>
            <a:r>
              <a:rPr lang="en-US" sz="1800" spc="2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software,</a:t>
            </a:r>
            <a:r>
              <a:rPr lang="en-US" sz="18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challenges,</a:t>
            </a:r>
            <a:r>
              <a:rPr lang="en-US" sz="18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risks</a:t>
            </a:r>
            <a:r>
              <a:rPr lang="en-US" sz="1800" spc="1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to</a:t>
            </a:r>
            <a:r>
              <a:rPr lang="en-US" sz="18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health,</a:t>
            </a:r>
            <a:r>
              <a:rPr lang="en-US" sz="1800" spc="1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and</a:t>
            </a:r>
            <a:r>
              <a:rPr lang="en-US" sz="18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spc="-10" dirty="0">
                <a:solidFill>
                  <a:srgbClr val="131413"/>
                </a:solidFill>
                <a:latin typeface="Garamond"/>
                <a:cs typeface="Garamond"/>
              </a:rPr>
              <a:t>performance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measures.</a:t>
            </a:r>
            <a:r>
              <a:rPr lang="en-US" sz="18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lang="en-US" sz="18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image</a:t>
            </a:r>
            <a:r>
              <a:rPr lang="en-US" sz="18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of</a:t>
            </a:r>
            <a:r>
              <a:rPr lang="en-US" sz="18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lang="en-US" sz="18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human</a:t>
            </a:r>
            <a:r>
              <a:rPr lang="en-US" sz="18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gastrointestinal</a:t>
            </a:r>
            <a:r>
              <a:rPr lang="en-US" sz="18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tract</a:t>
            </a:r>
            <a:r>
              <a:rPr lang="en-US" sz="18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is</a:t>
            </a:r>
            <a:r>
              <a:rPr lang="en-US" sz="1800" spc="1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reproduced</a:t>
            </a:r>
            <a:r>
              <a:rPr lang="en-US" sz="1800" spc="18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(adapted)</a:t>
            </a:r>
            <a:r>
              <a:rPr lang="en-US" sz="18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from</a:t>
            </a:r>
            <a:r>
              <a:rPr lang="en-US" sz="1800" spc="18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 err="1">
                <a:solidFill>
                  <a:srgbClr val="131413"/>
                </a:solidFill>
                <a:latin typeface="Garamond"/>
                <a:cs typeface="Garamond"/>
              </a:rPr>
              <a:t>Selber-Hnatiw</a:t>
            </a:r>
            <a:r>
              <a:rPr lang="en-US" sz="1800" spc="1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S.</a:t>
            </a:r>
            <a:r>
              <a:rPr lang="en-US" sz="18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et</a:t>
            </a:r>
            <a:r>
              <a:rPr lang="en-US" sz="18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al.</a:t>
            </a:r>
            <a:r>
              <a:rPr lang="en-US" sz="18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Human</a:t>
            </a:r>
            <a:r>
              <a:rPr lang="en-US" sz="1800" spc="18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gut</a:t>
            </a:r>
            <a:r>
              <a:rPr lang="en-US" sz="1800" spc="18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spc="-10" dirty="0">
                <a:solidFill>
                  <a:srgbClr val="131413"/>
                </a:solidFill>
                <a:latin typeface="Garamond"/>
                <a:cs typeface="Garamond"/>
              </a:rPr>
              <a:t>microbiota: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toward</a:t>
            </a:r>
            <a:r>
              <a:rPr lang="en-US" sz="18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an</a:t>
            </a:r>
            <a:r>
              <a:rPr lang="en-US" sz="18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ecology</a:t>
            </a:r>
            <a:r>
              <a:rPr lang="en-US" sz="18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of</a:t>
            </a:r>
            <a:r>
              <a:rPr lang="en-US" sz="18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disease,</a:t>
            </a:r>
            <a:r>
              <a:rPr lang="en-US" sz="18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Frontiers</a:t>
            </a:r>
            <a:r>
              <a:rPr lang="en-US" sz="18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in</a:t>
            </a:r>
            <a:r>
              <a:rPr lang="en-US" sz="18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Microbiology,</a:t>
            </a:r>
            <a:r>
              <a:rPr lang="en-US" sz="18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8:1265</a:t>
            </a:r>
            <a:r>
              <a:rPr lang="en-US" sz="18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(2017)</a:t>
            </a:r>
            <a:r>
              <a:rPr lang="en-US" sz="18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under</a:t>
            </a:r>
            <a:r>
              <a:rPr lang="en-US" sz="18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lang="en-US" sz="18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Creative</a:t>
            </a:r>
            <a:r>
              <a:rPr lang="en-US" sz="18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Commons</a:t>
            </a:r>
            <a:r>
              <a:rPr lang="en-US" sz="18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Attribution</a:t>
            </a:r>
            <a:r>
              <a:rPr lang="en-US" sz="18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License</a:t>
            </a:r>
            <a:r>
              <a:rPr lang="en-US" sz="18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dirty="0">
                <a:solidFill>
                  <a:srgbClr val="131413"/>
                </a:solidFill>
                <a:latin typeface="Garamond"/>
                <a:cs typeface="Garamond"/>
              </a:rPr>
              <a:t>(CC</a:t>
            </a:r>
            <a:r>
              <a:rPr lang="en-US" sz="18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lang="en-US" sz="1800" spc="-20" dirty="0">
                <a:solidFill>
                  <a:srgbClr val="131413"/>
                </a:solidFill>
                <a:latin typeface="Garamond"/>
                <a:cs typeface="Garamond"/>
              </a:rPr>
              <a:t>BY).</a:t>
            </a:r>
            <a:endParaRPr lang="en-US" sz="1800" dirty="0">
              <a:latin typeface="Garamond"/>
              <a:cs typeface="Garamond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78A477D-14C3-431B-AAD3-B39B4163F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102" y="611910"/>
            <a:ext cx="10961558" cy="30482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80EE83A-E582-44FA-A8B2-B0AF2286A142}"/>
              </a:ext>
            </a:extLst>
          </p:cNvPr>
          <p:cNvSpPr txBox="1"/>
          <p:nvPr/>
        </p:nvSpPr>
        <p:spPr>
          <a:xfrm>
            <a:off x="609600" y="5843807"/>
            <a:ext cx="109600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0" dirty="0">
                <a:effectLst/>
                <a:latin typeface="Poppins" panose="020B0502040204020203" pitchFamily="2" charset="0"/>
              </a:rPr>
              <a:t>Dylan Miley*, Leonardo </a:t>
            </a:r>
            <a:r>
              <a:rPr lang="en-US" sz="1200" i="0" dirty="0" err="1">
                <a:effectLst/>
                <a:latin typeface="Poppins" panose="020B0502040204020203" pitchFamily="2" charset="0"/>
              </a:rPr>
              <a:t>Bertoncello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 Machado*, Calvin Condo, Albert E. </a:t>
            </a:r>
            <a:r>
              <a:rPr lang="en-US" sz="1200" i="0" dirty="0" err="1">
                <a:effectLst/>
                <a:latin typeface="Poppins" panose="020B0502040204020203" pitchFamily="2" charset="0"/>
              </a:rPr>
              <a:t>Jergens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, </a:t>
            </a:r>
            <a:r>
              <a:rPr lang="en-US" sz="1200" i="0" dirty="0" err="1">
                <a:effectLst/>
                <a:latin typeface="Poppins" panose="020B0502040204020203" pitchFamily="2" charset="0"/>
              </a:rPr>
              <a:t>Kyoung-Jin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 Yoon, Santosh Pandey, “</a:t>
            </a:r>
            <a:r>
              <a:rPr lang="en-US" sz="1200" i="0" u="none" strike="noStrike" dirty="0">
                <a:effectLst/>
                <a:latin typeface="Poppins" panose="020B0502040204020203" pitchFamily="2" charset="0"/>
              </a:rPr>
              <a:t>Video Capsule Endoscopy and Ingestible Electronics: Emerging Trends in Sensors, Circuits, Materials, Telemetry, Optics, and Rapid Reading Software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“, </a:t>
            </a:r>
            <a:r>
              <a:rPr lang="en-US" sz="1200" i="0" u="none" strike="noStrike" dirty="0">
                <a:effectLst/>
                <a:latin typeface="Poppins" panose="020B0502040204020203" pitchFamily="2" charset="0"/>
              </a:rPr>
              <a:t>Advanced Devices &amp; Instrumentation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, (</a:t>
            </a:r>
            <a:r>
              <a:rPr lang="en-US" sz="1200" i="0" u="none" strike="noStrike" dirty="0">
                <a:effectLst/>
                <a:latin typeface="Poppins" panose="020B0502040204020203" pitchFamily="2" charset="0"/>
              </a:rPr>
              <a:t>Science Partner Journal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), Volume </a:t>
            </a:r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</a:rPr>
              <a:t>2021, Article ID 9854040, 2021. </a:t>
            </a:r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  <a:hlinkClick r:id="rId3"/>
              </a:rPr>
              <a:t>https://spj.science.org/doi/10.34133/2021/9854040?permanently=true</a:t>
            </a:r>
            <a:endParaRPr lang="en-US" sz="1200" dirty="0">
              <a:solidFill>
                <a:srgbClr val="000000"/>
              </a:solidFill>
              <a:latin typeface="Poppins" panose="020B0502040204020203" pitchFamily="2" charset="0"/>
            </a:endParaRPr>
          </a:p>
          <a:p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  <a:hlinkClick r:id="rId4"/>
              </a:rPr>
              <a:t>https://doi.org/10.34133/2021/9854040</a:t>
            </a:r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28041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CDC8D107-00BC-4C8F-87C8-9848CDE0D0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996" y="695136"/>
            <a:ext cx="10962404" cy="3969818"/>
          </a:xfrm>
          <a:prstGeom prst="rect">
            <a:avLst/>
          </a:prstGeom>
        </p:spPr>
      </p:pic>
      <p:sp>
        <p:nvSpPr>
          <p:cNvPr id="39" name="object 39">
            <a:extLst>
              <a:ext uri="{FF2B5EF4-FFF2-40B4-BE49-F238E27FC236}">
                <a16:creationId xmlns:a16="http://schemas.microsoft.com/office/drawing/2014/main" id="{1DD2A809-3554-41EE-9C6A-6308952CFC75}"/>
              </a:ext>
            </a:extLst>
          </p:cNvPr>
          <p:cNvSpPr txBox="1"/>
          <p:nvPr/>
        </p:nvSpPr>
        <p:spPr>
          <a:xfrm>
            <a:off x="609600" y="4667263"/>
            <a:ext cx="10962404" cy="733278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marR="5080" algn="just">
              <a:lnSpc>
                <a:spcPct val="97300"/>
              </a:lnSpc>
              <a:spcBef>
                <a:spcPts val="130"/>
              </a:spcBef>
            </a:pPr>
            <a:r>
              <a:rPr sz="1200" b="0" spc="-10" dirty="0">
                <a:solidFill>
                  <a:srgbClr val="131413"/>
                </a:solidFill>
                <a:latin typeface="Bookman Old Style"/>
                <a:cs typeface="Bookman Old Style"/>
              </a:rPr>
              <a:t>Figure</a:t>
            </a:r>
            <a:r>
              <a:rPr sz="1200" b="0" spc="145" dirty="0">
                <a:solidFill>
                  <a:srgbClr val="131413"/>
                </a:solidFill>
                <a:latin typeface="Bookman Old Style"/>
                <a:cs typeface="Bookman Old Style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2:</a:t>
            </a:r>
            <a:r>
              <a:rPr sz="1200" spc="2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Timeline</a:t>
            </a:r>
            <a:r>
              <a:rPr sz="1200" spc="204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of</a:t>
            </a:r>
            <a:r>
              <a:rPr sz="1200" spc="204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ingestible</a:t>
            </a:r>
            <a:r>
              <a:rPr sz="1200" spc="2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capsule</a:t>
            </a:r>
            <a:r>
              <a:rPr sz="1200" spc="21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technologies.</a:t>
            </a:r>
            <a:r>
              <a:rPr sz="1200" spc="2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2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evolution</a:t>
            </a:r>
            <a:r>
              <a:rPr sz="1200" spc="204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of</a:t>
            </a:r>
            <a:r>
              <a:rPr sz="1200" spc="204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ingestible</a:t>
            </a:r>
            <a:r>
              <a:rPr sz="1200" spc="21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capsules</a:t>
            </a:r>
            <a:r>
              <a:rPr sz="1200" spc="2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is</a:t>
            </a:r>
            <a:r>
              <a:rPr sz="1200" spc="204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illustrated</a:t>
            </a:r>
            <a:r>
              <a:rPr sz="1200" spc="2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here</a:t>
            </a:r>
            <a:r>
              <a:rPr sz="1200" spc="2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to</a:t>
            </a:r>
            <a:r>
              <a:rPr sz="1200" spc="21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show</a:t>
            </a:r>
            <a:r>
              <a:rPr sz="1200" spc="204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2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spc="-10" dirty="0">
                <a:solidFill>
                  <a:srgbClr val="131413"/>
                </a:solidFill>
                <a:latin typeface="Garamond"/>
                <a:cs typeface="Garamond"/>
              </a:rPr>
              <a:t>important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discoveries</a:t>
            </a:r>
            <a:r>
              <a:rPr sz="1200" spc="2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related</a:t>
            </a:r>
            <a:r>
              <a:rPr sz="1200" spc="254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to</a:t>
            </a:r>
            <a:r>
              <a:rPr sz="1200" spc="2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prolonged</a:t>
            </a:r>
            <a:r>
              <a:rPr sz="1200" spc="254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motility</a:t>
            </a:r>
            <a:r>
              <a:rPr sz="1200" spc="2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monitoring,</a:t>
            </a:r>
            <a:r>
              <a:rPr sz="1200" spc="2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continuous</a:t>
            </a:r>
            <a:r>
              <a:rPr sz="1200" spc="2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thermometrics,</a:t>
            </a:r>
            <a:r>
              <a:rPr sz="1200" spc="2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wireless</a:t>
            </a:r>
            <a:r>
              <a:rPr sz="1200" spc="2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capsule</a:t>
            </a:r>
            <a:r>
              <a:rPr sz="1200" spc="2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endoscopy,</a:t>
            </a:r>
            <a:r>
              <a:rPr sz="1200" spc="2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microrobotics,</a:t>
            </a:r>
            <a:r>
              <a:rPr sz="1200" spc="2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spc="-10" dirty="0">
                <a:solidFill>
                  <a:srgbClr val="131413"/>
                </a:solidFill>
                <a:latin typeface="Garamond"/>
                <a:cs typeface="Garamond"/>
              </a:rPr>
              <a:t>magnetic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control</a:t>
            </a:r>
            <a:r>
              <a:rPr sz="1200" spc="1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and</a:t>
            </a:r>
            <a:r>
              <a:rPr sz="1200" spc="2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self-stabilization,</a:t>
            </a:r>
            <a:r>
              <a:rPr sz="1200" spc="2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biodegradable</a:t>
            </a:r>
            <a:r>
              <a:rPr sz="1200" spc="2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and</a:t>
            </a:r>
            <a:r>
              <a:rPr sz="1200" spc="2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edible</a:t>
            </a:r>
            <a:r>
              <a:rPr sz="1200" spc="2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electronics,</a:t>
            </a:r>
            <a:r>
              <a:rPr sz="1200" spc="204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medical</a:t>
            </a:r>
            <a:r>
              <a:rPr sz="1200" spc="2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adherence</a:t>
            </a:r>
            <a:r>
              <a:rPr sz="1200" spc="1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tracking,</a:t>
            </a:r>
            <a:r>
              <a:rPr sz="1200" spc="2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vibrating</a:t>
            </a:r>
            <a:r>
              <a:rPr sz="1200" spc="1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capsules,</a:t>
            </a:r>
            <a:r>
              <a:rPr sz="1200" spc="2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gas-sensing</a:t>
            </a:r>
            <a:r>
              <a:rPr sz="1200" spc="1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spc="-10" dirty="0">
                <a:solidFill>
                  <a:srgbClr val="131413"/>
                </a:solidFill>
                <a:latin typeface="Garamond"/>
                <a:cs typeface="Garamond"/>
              </a:rPr>
              <a:t>capsules,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X-ray</a:t>
            </a:r>
            <a:r>
              <a:rPr sz="1200" spc="15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and</a:t>
            </a:r>
            <a:r>
              <a:rPr sz="12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ultrasound</a:t>
            </a:r>
            <a:r>
              <a:rPr sz="1200" spc="15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imaging,</a:t>
            </a:r>
            <a:r>
              <a:rPr sz="1200" spc="15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energy</a:t>
            </a:r>
            <a:r>
              <a:rPr sz="12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harvesting,</a:t>
            </a:r>
            <a:r>
              <a:rPr sz="1200" spc="17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bacterial</a:t>
            </a:r>
            <a:r>
              <a:rPr sz="1200" spc="15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sensing,</a:t>
            </a:r>
            <a:r>
              <a:rPr sz="12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digital</a:t>
            </a:r>
            <a:r>
              <a:rPr sz="12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therapeutics,</a:t>
            </a:r>
            <a:r>
              <a:rPr sz="12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digiceuticals,</a:t>
            </a:r>
            <a:r>
              <a:rPr sz="12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and</a:t>
            </a:r>
            <a:r>
              <a:rPr sz="12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arti</a:t>
            </a:r>
            <a:r>
              <a:rPr sz="1200" dirty="0">
                <a:solidFill>
                  <a:srgbClr val="131413"/>
                </a:solidFill>
                <a:latin typeface="Times New Roman"/>
                <a:cs typeface="Times New Roman"/>
              </a:rPr>
              <a:t>ﬁ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cial</a:t>
            </a:r>
            <a:r>
              <a:rPr sz="12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intelligence</a:t>
            </a:r>
            <a:r>
              <a:rPr sz="12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spc="-10" dirty="0">
                <a:solidFill>
                  <a:srgbClr val="131413"/>
                </a:solidFill>
                <a:latin typeface="Garamond"/>
                <a:cs typeface="Garamond"/>
              </a:rPr>
              <a:t>(AI).</a:t>
            </a:r>
            <a:endParaRPr sz="1200" dirty="0">
              <a:latin typeface="Garamond"/>
              <a:cs typeface="Garamond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4329D0-46A2-492E-823C-80234DAAE406}"/>
              </a:ext>
            </a:extLst>
          </p:cNvPr>
          <p:cNvSpPr txBox="1"/>
          <p:nvPr/>
        </p:nvSpPr>
        <p:spPr>
          <a:xfrm>
            <a:off x="609600" y="5843807"/>
            <a:ext cx="109600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0" dirty="0">
                <a:effectLst/>
                <a:latin typeface="Poppins" panose="020B0502040204020203" pitchFamily="2" charset="0"/>
              </a:rPr>
              <a:t>Dylan Miley*, Leonardo </a:t>
            </a:r>
            <a:r>
              <a:rPr lang="en-US" sz="1200" i="0" dirty="0" err="1">
                <a:effectLst/>
                <a:latin typeface="Poppins" panose="020B0502040204020203" pitchFamily="2" charset="0"/>
              </a:rPr>
              <a:t>Bertoncello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 Machado*, Calvin Condo, Albert E. </a:t>
            </a:r>
            <a:r>
              <a:rPr lang="en-US" sz="1200" i="0" dirty="0" err="1">
                <a:effectLst/>
                <a:latin typeface="Poppins" panose="020B0502040204020203" pitchFamily="2" charset="0"/>
              </a:rPr>
              <a:t>Jergens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, </a:t>
            </a:r>
            <a:r>
              <a:rPr lang="en-US" sz="1200" i="0" dirty="0" err="1">
                <a:effectLst/>
                <a:latin typeface="Poppins" panose="020B0502040204020203" pitchFamily="2" charset="0"/>
              </a:rPr>
              <a:t>Kyoung-Jin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 Yoon, Santosh Pandey, “</a:t>
            </a:r>
            <a:r>
              <a:rPr lang="en-US" sz="1200" i="0" u="none" strike="noStrike" dirty="0">
                <a:effectLst/>
                <a:latin typeface="Poppins" panose="020B0502040204020203" pitchFamily="2" charset="0"/>
              </a:rPr>
              <a:t>Video Capsule Endoscopy and Ingestible Electronics: Emerging Trends in Sensors, Circuits, Materials, Telemetry, Optics, and Rapid Reading Software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“, </a:t>
            </a:r>
            <a:r>
              <a:rPr lang="en-US" sz="1200" i="0" u="none" strike="noStrike" dirty="0">
                <a:effectLst/>
                <a:latin typeface="Poppins" panose="020B0502040204020203" pitchFamily="2" charset="0"/>
              </a:rPr>
              <a:t>Advanced Devices &amp; Instrumentation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, (</a:t>
            </a:r>
            <a:r>
              <a:rPr lang="en-US" sz="1200" i="0" u="none" strike="noStrike" dirty="0">
                <a:effectLst/>
                <a:latin typeface="Poppins" panose="020B0502040204020203" pitchFamily="2" charset="0"/>
              </a:rPr>
              <a:t>Science Partner Journal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), Volume </a:t>
            </a:r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</a:rPr>
              <a:t>2021, Article ID 9854040, 2021. </a:t>
            </a:r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  <a:hlinkClick r:id="rId3"/>
              </a:rPr>
              <a:t>https://spj.science.org/doi/10.34133/2021/9854040?permanently=true</a:t>
            </a:r>
            <a:endParaRPr lang="en-US" sz="1200" dirty="0">
              <a:solidFill>
                <a:srgbClr val="000000"/>
              </a:solidFill>
              <a:latin typeface="Poppins" panose="020B0502040204020203" pitchFamily="2" charset="0"/>
            </a:endParaRPr>
          </a:p>
          <a:p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  <a:hlinkClick r:id="rId4"/>
              </a:rPr>
              <a:t>https://doi.org/10.34133/2021/9854040</a:t>
            </a:r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99958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EC8C336-0ABA-4222-A639-D2D915C5FC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685799"/>
            <a:ext cx="4490078" cy="2528455"/>
          </a:xfrm>
          <a:prstGeom prst="rect">
            <a:avLst/>
          </a:prstGeom>
        </p:spPr>
      </p:pic>
      <p:sp>
        <p:nvSpPr>
          <p:cNvPr id="16" name="object 11">
            <a:extLst>
              <a:ext uri="{FF2B5EF4-FFF2-40B4-BE49-F238E27FC236}">
                <a16:creationId xmlns:a16="http://schemas.microsoft.com/office/drawing/2014/main" id="{7D422730-F4F7-4CF9-97B5-A36CF05A5B97}"/>
              </a:ext>
            </a:extLst>
          </p:cNvPr>
          <p:cNvSpPr txBox="1"/>
          <p:nvPr/>
        </p:nvSpPr>
        <p:spPr>
          <a:xfrm>
            <a:off x="622339" y="3731491"/>
            <a:ext cx="10965252" cy="550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97300"/>
              </a:lnSpc>
              <a:spcBef>
                <a:spcPts val="880"/>
              </a:spcBef>
            </a:pPr>
            <a:r>
              <a:rPr sz="1200" b="0" spc="-35" dirty="0">
                <a:solidFill>
                  <a:srgbClr val="131413"/>
                </a:solidFill>
                <a:latin typeface="Bookman Old Style"/>
                <a:cs typeface="Bookman Old Style"/>
              </a:rPr>
              <a:t>Figure</a:t>
            </a:r>
            <a:r>
              <a:rPr sz="1200" b="0" spc="25" dirty="0">
                <a:solidFill>
                  <a:srgbClr val="131413"/>
                </a:solidFill>
                <a:latin typeface="Bookman Old Style"/>
                <a:cs typeface="Bookman Old Style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3:</a:t>
            </a:r>
            <a:r>
              <a:rPr sz="12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Continuous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core</a:t>
            </a:r>
            <a:r>
              <a:rPr sz="1200" spc="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body</a:t>
            </a:r>
            <a:r>
              <a:rPr sz="12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temperature</a:t>
            </a:r>
            <a:r>
              <a:rPr sz="12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monitoring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capsules.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(a)</a:t>
            </a:r>
            <a:r>
              <a:rPr sz="12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BodyCap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e-Celsius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Core</a:t>
            </a:r>
            <a:r>
              <a:rPr sz="1200" spc="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Body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Temperature</a:t>
            </a:r>
            <a:r>
              <a:rPr sz="12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Ingestible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spc="-10" dirty="0">
                <a:solidFill>
                  <a:srgbClr val="131413"/>
                </a:solidFill>
                <a:latin typeface="Garamond"/>
                <a:cs typeface="Garamond"/>
              </a:rPr>
              <a:t>Capsule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measures</a:t>
            </a:r>
            <a:r>
              <a:rPr sz="1200" spc="27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2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gastrointestinal</a:t>
            </a:r>
            <a:r>
              <a:rPr sz="1200" spc="28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temperature</a:t>
            </a:r>
            <a:r>
              <a:rPr sz="1200" spc="2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and</a:t>
            </a:r>
            <a:r>
              <a:rPr sz="1200" spc="2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transmits</a:t>
            </a:r>
            <a:r>
              <a:rPr sz="1200" spc="27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2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data</a:t>
            </a:r>
            <a:r>
              <a:rPr sz="1200" spc="28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to</a:t>
            </a:r>
            <a:r>
              <a:rPr sz="1200" spc="27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an</a:t>
            </a:r>
            <a:r>
              <a:rPr sz="1200" spc="28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external</a:t>
            </a:r>
            <a:r>
              <a:rPr sz="1200" spc="2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e-Viewer</a:t>
            </a:r>
            <a:r>
              <a:rPr sz="1200" spc="28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Performance</a:t>
            </a:r>
            <a:r>
              <a:rPr sz="1200" spc="2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Monitor.</a:t>
            </a:r>
            <a:r>
              <a:rPr sz="1200" spc="2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(b)</a:t>
            </a:r>
            <a:r>
              <a:rPr sz="1200" spc="27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2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spc="-10" dirty="0">
                <a:solidFill>
                  <a:srgbClr val="131413"/>
                </a:solidFill>
                <a:latin typeface="Garamond"/>
                <a:cs typeface="Garamond"/>
              </a:rPr>
              <a:t>CorTemp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Ingestible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Core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Body</a:t>
            </a:r>
            <a:r>
              <a:rPr sz="1200" spc="13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Temperature</a:t>
            </a:r>
            <a:r>
              <a:rPr sz="1200" spc="13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Sensor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transmits</a:t>
            </a:r>
            <a:r>
              <a:rPr sz="1200" spc="13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information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on</a:t>
            </a:r>
            <a:r>
              <a:rPr sz="1200" spc="13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internal</a:t>
            </a:r>
            <a:r>
              <a:rPr sz="1200" spc="1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body</a:t>
            </a:r>
            <a:r>
              <a:rPr sz="1200" spc="13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temperature</a:t>
            </a:r>
            <a:r>
              <a:rPr sz="1200" spc="13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to</a:t>
            </a:r>
            <a:r>
              <a:rPr sz="1200" spc="13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CorTemp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Data</a:t>
            </a:r>
            <a:r>
              <a:rPr sz="1200" spc="13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Recorder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spc="-20" dirty="0">
                <a:solidFill>
                  <a:srgbClr val="131413"/>
                </a:solidFill>
                <a:latin typeface="Garamond"/>
                <a:cs typeface="Garamond"/>
              </a:rPr>
              <a:t>worn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externally</a:t>
            </a:r>
            <a:r>
              <a:rPr sz="1200" spc="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by</a:t>
            </a:r>
            <a:r>
              <a:rPr sz="12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user.</a:t>
            </a:r>
            <a:r>
              <a:rPr sz="1200" spc="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images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were</a:t>
            </a:r>
            <a:r>
              <a:rPr sz="12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reproduced</a:t>
            </a:r>
            <a:r>
              <a:rPr sz="12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with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permission</a:t>
            </a:r>
            <a:r>
              <a:rPr sz="12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from</a:t>
            </a:r>
            <a:r>
              <a:rPr sz="12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BodyCap</a:t>
            </a:r>
            <a:r>
              <a:rPr sz="12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(a)</a:t>
            </a:r>
            <a:r>
              <a:rPr sz="12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and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HQ</a:t>
            </a:r>
            <a:r>
              <a:rPr sz="12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Inc.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spc="-20" dirty="0">
                <a:solidFill>
                  <a:srgbClr val="131413"/>
                </a:solidFill>
                <a:latin typeface="Garamond"/>
                <a:cs typeface="Garamond"/>
              </a:rPr>
              <a:t>(b).</a:t>
            </a:r>
            <a:endParaRPr sz="1200" dirty="0">
              <a:latin typeface="Garamond"/>
              <a:cs typeface="Garamond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3F164DD-F303-4B31-8B5E-82870D538B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685800"/>
            <a:ext cx="5491591" cy="304569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9F7264-675E-40AE-BA74-8ED91B991E22}"/>
              </a:ext>
            </a:extLst>
          </p:cNvPr>
          <p:cNvSpPr txBox="1"/>
          <p:nvPr/>
        </p:nvSpPr>
        <p:spPr>
          <a:xfrm>
            <a:off x="609600" y="5843807"/>
            <a:ext cx="109600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0" dirty="0">
                <a:effectLst/>
                <a:latin typeface="Poppins" panose="020B0502040204020203" pitchFamily="2" charset="0"/>
              </a:rPr>
              <a:t>Dylan Miley*, Leonardo </a:t>
            </a:r>
            <a:r>
              <a:rPr lang="en-US" sz="1200" i="0" dirty="0" err="1">
                <a:effectLst/>
                <a:latin typeface="Poppins" panose="020B0502040204020203" pitchFamily="2" charset="0"/>
              </a:rPr>
              <a:t>Bertoncello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 Machado*, Calvin Condo, Albert E. </a:t>
            </a:r>
            <a:r>
              <a:rPr lang="en-US" sz="1200" i="0" dirty="0" err="1">
                <a:effectLst/>
                <a:latin typeface="Poppins" panose="020B0502040204020203" pitchFamily="2" charset="0"/>
              </a:rPr>
              <a:t>Jergens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, </a:t>
            </a:r>
            <a:r>
              <a:rPr lang="en-US" sz="1200" i="0" dirty="0" err="1">
                <a:effectLst/>
                <a:latin typeface="Poppins" panose="020B0502040204020203" pitchFamily="2" charset="0"/>
              </a:rPr>
              <a:t>Kyoung-Jin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 Yoon, Santosh Pandey, “</a:t>
            </a:r>
            <a:r>
              <a:rPr lang="en-US" sz="1200" i="0" u="none" strike="noStrike" dirty="0">
                <a:effectLst/>
                <a:latin typeface="Poppins" panose="020B0502040204020203" pitchFamily="2" charset="0"/>
              </a:rPr>
              <a:t>Video Capsule Endoscopy and Ingestible Electronics: Emerging Trends in Sensors, Circuits, Materials, Telemetry, Optics, and Rapid Reading Software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“, </a:t>
            </a:r>
            <a:r>
              <a:rPr lang="en-US" sz="1200" i="0" u="none" strike="noStrike" dirty="0">
                <a:effectLst/>
                <a:latin typeface="Poppins" panose="020B0502040204020203" pitchFamily="2" charset="0"/>
              </a:rPr>
              <a:t>Advanced Devices &amp; Instrumentation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, (</a:t>
            </a:r>
            <a:r>
              <a:rPr lang="en-US" sz="1200" i="0" u="none" strike="noStrike" dirty="0">
                <a:effectLst/>
                <a:latin typeface="Poppins" panose="020B0502040204020203" pitchFamily="2" charset="0"/>
              </a:rPr>
              <a:t>Science Partner Journal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), Volume </a:t>
            </a:r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</a:rPr>
              <a:t>2021, Article ID 9854040, 2021. </a:t>
            </a:r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  <a:hlinkClick r:id="rId4"/>
              </a:rPr>
              <a:t>https://spj.science.org/doi/10.34133/2021/9854040?permanently=true</a:t>
            </a:r>
            <a:endParaRPr lang="en-US" sz="1200" dirty="0">
              <a:solidFill>
                <a:srgbClr val="000000"/>
              </a:solidFill>
              <a:latin typeface="Poppins" panose="020B0502040204020203" pitchFamily="2" charset="0"/>
            </a:endParaRPr>
          </a:p>
          <a:p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  <a:hlinkClick r:id="rId5"/>
              </a:rPr>
              <a:t>https://doi.org/10.34133/2021/9854040</a:t>
            </a:r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49035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7">
            <a:extLst>
              <a:ext uri="{FF2B5EF4-FFF2-40B4-BE49-F238E27FC236}">
                <a16:creationId xmlns:a16="http://schemas.microsoft.com/office/drawing/2014/main" id="{49A70A4D-A483-4599-AEC0-A41A99C02F4B}"/>
              </a:ext>
            </a:extLst>
          </p:cNvPr>
          <p:cNvSpPr txBox="1"/>
          <p:nvPr/>
        </p:nvSpPr>
        <p:spPr>
          <a:xfrm>
            <a:off x="622338" y="5080459"/>
            <a:ext cx="10960061" cy="7294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97200"/>
              </a:lnSpc>
              <a:spcBef>
                <a:spcPts val="875"/>
              </a:spcBef>
            </a:pPr>
            <a:r>
              <a:rPr sz="1200" b="0" spc="-30" dirty="0">
                <a:solidFill>
                  <a:srgbClr val="131413"/>
                </a:solidFill>
                <a:latin typeface="Bookman Old Style"/>
                <a:cs typeface="Bookman Old Style"/>
              </a:rPr>
              <a:t>Figure</a:t>
            </a:r>
            <a:r>
              <a:rPr sz="1200" b="0" spc="40" dirty="0">
                <a:solidFill>
                  <a:srgbClr val="131413"/>
                </a:solidFill>
                <a:latin typeface="Bookman Old Style"/>
                <a:cs typeface="Bookman Old Style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4: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Gas-sensing</a:t>
            </a:r>
            <a:r>
              <a:rPr sz="1200" spc="1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capsules</a:t>
            </a:r>
            <a:r>
              <a:rPr sz="1200" spc="114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by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Atmo</a:t>
            </a:r>
            <a:r>
              <a:rPr sz="12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Biosciences.</a:t>
            </a:r>
            <a:r>
              <a:rPr sz="1200" spc="114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(a)</a:t>
            </a:r>
            <a:r>
              <a:rPr sz="1200" spc="1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1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Atmo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Gas</a:t>
            </a:r>
            <a:r>
              <a:rPr sz="1200" spc="1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Capsule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detects</a:t>
            </a:r>
            <a:r>
              <a:rPr sz="1200" spc="1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gases</a:t>
            </a:r>
            <a:r>
              <a:rPr sz="1200" spc="1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in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1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human</a:t>
            </a:r>
            <a:r>
              <a:rPr sz="12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gastrointestinal</a:t>
            </a:r>
            <a:r>
              <a:rPr sz="1200" spc="1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tract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at</a:t>
            </a:r>
            <a:r>
              <a:rPr sz="1200" spc="1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spc="-20" dirty="0">
                <a:solidFill>
                  <a:srgbClr val="131413"/>
                </a:solidFill>
                <a:latin typeface="Garamond"/>
                <a:cs typeface="Garamond"/>
              </a:rPr>
              <a:t>real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time</a:t>
            </a:r>
            <a:r>
              <a:rPr sz="1200" spc="1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for</a:t>
            </a:r>
            <a:r>
              <a:rPr sz="1200" spc="13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diagnosis</a:t>
            </a:r>
            <a:r>
              <a:rPr sz="1200" spc="13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and</a:t>
            </a:r>
            <a:r>
              <a:rPr sz="1200" spc="13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targeted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treatment</a:t>
            </a:r>
            <a:r>
              <a:rPr sz="1200" spc="13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of</a:t>
            </a:r>
            <a:r>
              <a:rPr sz="1200" spc="13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gut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disorders.</a:t>
            </a:r>
            <a:r>
              <a:rPr sz="1200" spc="13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(b)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13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Atmo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gas</a:t>
            </a:r>
            <a:r>
              <a:rPr sz="1200" spc="13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capsule</a:t>
            </a:r>
            <a:r>
              <a:rPr sz="1200" spc="13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has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</a:t>
            </a:r>
            <a:r>
              <a:rPr sz="1200" spc="13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higher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signal</a:t>
            </a:r>
            <a:r>
              <a:rPr sz="1200" spc="13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to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noise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ratio</a:t>
            </a:r>
            <a:r>
              <a:rPr sz="1200" spc="13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compared</a:t>
            </a:r>
            <a:r>
              <a:rPr sz="1200" spc="13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spc="-25" dirty="0">
                <a:solidFill>
                  <a:srgbClr val="131413"/>
                </a:solidFill>
                <a:latin typeface="Garamond"/>
                <a:cs typeface="Garamond"/>
              </a:rPr>
              <a:t>to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 breath</a:t>
            </a:r>
            <a:r>
              <a:rPr sz="1200" spc="8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tests</a:t>
            </a:r>
            <a:r>
              <a:rPr sz="1200" spc="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as</a:t>
            </a:r>
            <a:r>
              <a:rPr sz="12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gas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concentrations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are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measured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at</a:t>
            </a:r>
            <a:r>
              <a:rPr sz="1200" spc="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site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of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production.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(c)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patient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can</a:t>
            </a:r>
            <a:r>
              <a:rPr sz="12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take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Atmo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gas</a:t>
            </a:r>
            <a:r>
              <a:rPr sz="1200" spc="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capsule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at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home,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spc="-25" dirty="0">
                <a:solidFill>
                  <a:srgbClr val="131413"/>
                </a:solidFill>
                <a:latin typeface="Garamond"/>
                <a:cs typeface="Garamond"/>
              </a:rPr>
              <a:t>and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 the</a:t>
            </a:r>
            <a:r>
              <a:rPr sz="1200" spc="31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data</a:t>
            </a:r>
            <a:r>
              <a:rPr sz="1200" spc="3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is</a:t>
            </a:r>
            <a:r>
              <a:rPr sz="1200" spc="3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continuously</a:t>
            </a:r>
            <a:r>
              <a:rPr sz="1200" spc="31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transmitted</a:t>
            </a:r>
            <a:r>
              <a:rPr sz="1200" spc="31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to</a:t>
            </a:r>
            <a:r>
              <a:rPr sz="1200" spc="31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3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physician</a:t>
            </a:r>
            <a:r>
              <a:rPr sz="1200" spc="3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through</a:t>
            </a:r>
            <a:r>
              <a:rPr sz="1200" spc="31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</a:t>
            </a:r>
            <a:r>
              <a:rPr sz="1200" spc="31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smartphone</a:t>
            </a:r>
            <a:r>
              <a:rPr sz="1200" spc="31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app</a:t>
            </a:r>
            <a:r>
              <a:rPr sz="1200" spc="31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for</a:t>
            </a:r>
            <a:r>
              <a:rPr sz="1200" spc="31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analysis.</a:t>
            </a:r>
            <a:r>
              <a:rPr sz="1200" spc="3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31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images</a:t>
            </a:r>
            <a:r>
              <a:rPr sz="1200" spc="31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were</a:t>
            </a:r>
            <a:r>
              <a:rPr sz="1200" spc="31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reproduced</a:t>
            </a:r>
            <a:r>
              <a:rPr sz="1200" spc="31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spc="-20" dirty="0">
                <a:solidFill>
                  <a:srgbClr val="131413"/>
                </a:solidFill>
                <a:latin typeface="Garamond"/>
                <a:cs typeface="Garamond"/>
              </a:rPr>
              <a:t>with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permission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from</a:t>
            </a:r>
            <a:r>
              <a:rPr sz="1200" spc="10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Atmo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spc="-10" dirty="0">
                <a:solidFill>
                  <a:srgbClr val="131413"/>
                </a:solidFill>
                <a:latin typeface="Garamond"/>
                <a:cs typeface="Garamond"/>
              </a:rPr>
              <a:t>Biosciences.</a:t>
            </a:r>
            <a:endParaRPr sz="1200" dirty="0">
              <a:latin typeface="Garamond"/>
              <a:cs typeface="Garamond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B2A289-E6EF-4E4A-B718-FD5A8642E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0343" y="390239"/>
            <a:ext cx="6297714" cy="46516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89C254-714E-4BF3-8C9E-8EBF6E2E2896}"/>
              </a:ext>
            </a:extLst>
          </p:cNvPr>
          <p:cNvSpPr txBox="1"/>
          <p:nvPr/>
        </p:nvSpPr>
        <p:spPr>
          <a:xfrm>
            <a:off x="609600" y="5843807"/>
            <a:ext cx="109600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0" dirty="0">
                <a:effectLst/>
                <a:latin typeface="Poppins" panose="020B0502040204020203" pitchFamily="2" charset="0"/>
              </a:rPr>
              <a:t>Dylan Miley*, Leonardo </a:t>
            </a:r>
            <a:r>
              <a:rPr lang="en-US" sz="1200" i="0" dirty="0" err="1">
                <a:effectLst/>
                <a:latin typeface="Poppins" panose="020B0502040204020203" pitchFamily="2" charset="0"/>
              </a:rPr>
              <a:t>Bertoncello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 Machado*, Calvin Condo, Albert E. </a:t>
            </a:r>
            <a:r>
              <a:rPr lang="en-US" sz="1200" i="0" dirty="0" err="1">
                <a:effectLst/>
                <a:latin typeface="Poppins" panose="020B0502040204020203" pitchFamily="2" charset="0"/>
              </a:rPr>
              <a:t>Jergens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, </a:t>
            </a:r>
            <a:r>
              <a:rPr lang="en-US" sz="1200" i="0" dirty="0" err="1">
                <a:effectLst/>
                <a:latin typeface="Poppins" panose="020B0502040204020203" pitchFamily="2" charset="0"/>
              </a:rPr>
              <a:t>Kyoung-Jin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 Yoon, Santosh Pandey, “</a:t>
            </a:r>
            <a:r>
              <a:rPr lang="en-US" sz="1200" i="0" u="none" strike="noStrike" dirty="0">
                <a:effectLst/>
                <a:latin typeface="Poppins" panose="020B0502040204020203" pitchFamily="2" charset="0"/>
              </a:rPr>
              <a:t>Video Capsule Endoscopy and Ingestible Electronics: Emerging Trends in Sensors, Circuits, Materials, Telemetry, Optics, and Rapid Reading Software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“, </a:t>
            </a:r>
            <a:r>
              <a:rPr lang="en-US" sz="1200" i="0" u="none" strike="noStrike" dirty="0">
                <a:effectLst/>
                <a:latin typeface="Poppins" panose="020B0502040204020203" pitchFamily="2" charset="0"/>
              </a:rPr>
              <a:t>Advanced Devices &amp; Instrumentation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, (</a:t>
            </a:r>
            <a:r>
              <a:rPr lang="en-US" sz="1200" i="0" u="none" strike="noStrike" dirty="0">
                <a:effectLst/>
                <a:latin typeface="Poppins" panose="020B0502040204020203" pitchFamily="2" charset="0"/>
              </a:rPr>
              <a:t>Science Partner Journal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), Volume </a:t>
            </a:r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</a:rPr>
              <a:t>2021, Article ID 9854040, 2021. </a:t>
            </a:r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  <a:hlinkClick r:id="rId3"/>
              </a:rPr>
              <a:t>https://spj.science.org/doi/10.34133/2021/9854040?permanently=true</a:t>
            </a:r>
            <a:endParaRPr lang="en-US" sz="1200" dirty="0">
              <a:solidFill>
                <a:srgbClr val="000000"/>
              </a:solidFill>
              <a:latin typeface="Poppins" panose="020B0502040204020203" pitchFamily="2" charset="0"/>
            </a:endParaRPr>
          </a:p>
          <a:p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  <a:hlinkClick r:id="rId4"/>
              </a:rPr>
              <a:t>https://doi.org/10.34133/2021/9854040</a:t>
            </a:r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28902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9">
            <a:extLst>
              <a:ext uri="{FF2B5EF4-FFF2-40B4-BE49-F238E27FC236}">
                <a16:creationId xmlns:a16="http://schemas.microsoft.com/office/drawing/2014/main" id="{04016222-ECC7-45D5-AB03-518EE3931094}"/>
              </a:ext>
            </a:extLst>
          </p:cNvPr>
          <p:cNvSpPr txBox="1"/>
          <p:nvPr/>
        </p:nvSpPr>
        <p:spPr>
          <a:xfrm>
            <a:off x="622339" y="4964466"/>
            <a:ext cx="10960061" cy="7294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97200"/>
              </a:lnSpc>
              <a:spcBef>
                <a:spcPts val="875"/>
              </a:spcBef>
            </a:pPr>
            <a:r>
              <a:rPr sz="1200" b="0" spc="-25" dirty="0">
                <a:solidFill>
                  <a:srgbClr val="131413"/>
                </a:solidFill>
                <a:latin typeface="Bookman Old Style"/>
                <a:cs typeface="Bookman Old Style"/>
              </a:rPr>
              <a:t>Figure</a:t>
            </a:r>
            <a:r>
              <a:rPr sz="1200" b="0" spc="80" dirty="0">
                <a:solidFill>
                  <a:srgbClr val="131413"/>
                </a:solidFill>
                <a:latin typeface="Bookman Old Style"/>
                <a:cs typeface="Bookman Old Style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5:</a:t>
            </a:r>
            <a:r>
              <a:rPr sz="1200" spc="15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Video</a:t>
            </a:r>
            <a:r>
              <a:rPr sz="1200" spc="14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capsule</a:t>
            </a:r>
            <a:r>
              <a:rPr sz="1200" spc="15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endoscopy</a:t>
            </a:r>
            <a:r>
              <a:rPr sz="1200" spc="15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and</a:t>
            </a:r>
            <a:r>
              <a:rPr sz="1200" spc="14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X-ray</a:t>
            </a:r>
            <a:r>
              <a:rPr sz="1200" spc="15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imaging.</a:t>
            </a:r>
            <a:r>
              <a:rPr sz="1200" spc="15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(a)</a:t>
            </a:r>
            <a:r>
              <a:rPr sz="1200" spc="15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14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MiroCam</a:t>
            </a:r>
            <a:r>
              <a:rPr sz="1200" spc="15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capsule</a:t>
            </a:r>
            <a:r>
              <a:rPr sz="1200" spc="15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endoscope</a:t>
            </a:r>
            <a:r>
              <a:rPr sz="1200" spc="14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system</a:t>
            </a:r>
            <a:r>
              <a:rPr sz="1200" spc="15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by</a:t>
            </a:r>
            <a:r>
              <a:rPr sz="1200" spc="15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IntroMedic</a:t>
            </a:r>
            <a:r>
              <a:rPr sz="1200" spc="14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is</a:t>
            </a:r>
            <a:r>
              <a:rPr sz="1200" spc="15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designed</a:t>
            </a:r>
            <a:r>
              <a:rPr sz="1200" spc="15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to</a:t>
            </a:r>
            <a:r>
              <a:rPr sz="1200" spc="15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spc="-20" dirty="0">
                <a:solidFill>
                  <a:srgbClr val="131413"/>
                </a:solidFill>
                <a:latin typeface="Garamond"/>
                <a:cs typeface="Garamond"/>
              </a:rPr>
              <a:t>take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images</a:t>
            </a:r>
            <a:r>
              <a:rPr sz="1200" spc="2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of</a:t>
            </a:r>
            <a:r>
              <a:rPr sz="1200" spc="21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229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small</a:t>
            </a:r>
            <a:r>
              <a:rPr sz="1200" spc="21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bowel</a:t>
            </a:r>
            <a:r>
              <a:rPr sz="1200" spc="2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mucosa</a:t>
            </a:r>
            <a:r>
              <a:rPr sz="1200" spc="2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to</a:t>
            </a:r>
            <a:r>
              <a:rPr sz="1200" spc="21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detect</a:t>
            </a:r>
            <a:r>
              <a:rPr sz="1200" spc="21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abnormalities.</a:t>
            </a:r>
            <a:r>
              <a:rPr sz="1200" spc="2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(b)</a:t>
            </a:r>
            <a:r>
              <a:rPr sz="1200" spc="21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2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C-Scan</a:t>
            </a:r>
            <a:r>
              <a:rPr sz="1200" spc="2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Cap</a:t>
            </a:r>
            <a:r>
              <a:rPr sz="1200" spc="2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by</a:t>
            </a:r>
            <a:r>
              <a:rPr sz="1200" spc="2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Check</a:t>
            </a:r>
            <a:r>
              <a:rPr sz="1200" spc="2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Cap</a:t>
            </a:r>
            <a:r>
              <a:rPr sz="1200" spc="2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scans</a:t>
            </a:r>
            <a:r>
              <a:rPr sz="1200" spc="2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2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gastrointestinal</a:t>
            </a:r>
            <a:r>
              <a:rPr sz="1200" spc="2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tract</a:t>
            </a:r>
            <a:r>
              <a:rPr sz="1200" spc="2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spc="-10" dirty="0">
                <a:solidFill>
                  <a:srgbClr val="131413"/>
                </a:solidFill>
                <a:latin typeface="Garamond"/>
                <a:cs typeface="Garamond"/>
              </a:rPr>
              <a:t>using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ultralow-dose</a:t>
            </a:r>
            <a:r>
              <a:rPr sz="12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X-ray</a:t>
            </a:r>
            <a:r>
              <a:rPr sz="1200" spc="15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beams.</a:t>
            </a:r>
            <a:r>
              <a:rPr sz="12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C-Scan</a:t>
            </a:r>
            <a:r>
              <a:rPr sz="12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Track</a:t>
            </a:r>
            <a:r>
              <a:rPr sz="12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consists</a:t>
            </a:r>
            <a:r>
              <a:rPr sz="12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of</a:t>
            </a:r>
            <a:r>
              <a:rPr sz="12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three</a:t>
            </a:r>
            <a:r>
              <a:rPr sz="12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patches</a:t>
            </a:r>
            <a:r>
              <a:rPr sz="1200" spc="17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worn</a:t>
            </a:r>
            <a:r>
              <a:rPr sz="12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on</a:t>
            </a:r>
            <a:r>
              <a:rPr sz="12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user</a:t>
            </a:r>
            <a:r>
              <a:rPr sz="1200" dirty="0">
                <a:solidFill>
                  <a:srgbClr val="131413"/>
                </a:solidFill>
                <a:latin typeface="Gill Sans MT"/>
                <a:cs typeface="Gill Sans MT"/>
              </a:rPr>
              <a:t>’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s</a:t>
            </a:r>
            <a:r>
              <a:rPr sz="12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back</a:t>
            </a:r>
            <a:r>
              <a:rPr sz="12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for</a:t>
            </a:r>
            <a:r>
              <a:rPr sz="12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control,</a:t>
            </a:r>
            <a:r>
              <a:rPr sz="12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monitoring,</a:t>
            </a:r>
            <a:r>
              <a:rPr sz="12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and</a:t>
            </a:r>
            <a:r>
              <a:rPr sz="12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recording</a:t>
            </a:r>
            <a:r>
              <a:rPr sz="12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spc="-25" dirty="0">
                <a:solidFill>
                  <a:srgbClr val="131413"/>
                </a:solidFill>
                <a:latin typeface="Garamond"/>
                <a:cs typeface="Garamond"/>
              </a:rPr>
              <a:t>of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 the</a:t>
            </a:r>
            <a:r>
              <a:rPr sz="1200" spc="18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capsule</a:t>
            </a:r>
            <a:r>
              <a:rPr sz="12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information.</a:t>
            </a:r>
            <a:r>
              <a:rPr sz="12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C-Scan</a:t>
            </a:r>
            <a:r>
              <a:rPr sz="12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View</a:t>
            </a:r>
            <a:r>
              <a:rPr sz="1200" spc="18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is</a:t>
            </a:r>
            <a:r>
              <a:rPr sz="12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their</a:t>
            </a:r>
            <a:r>
              <a:rPr sz="12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cloud-based</a:t>
            </a:r>
            <a:r>
              <a:rPr sz="1200" spc="17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analysis</a:t>
            </a:r>
            <a:r>
              <a:rPr sz="12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suite</a:t>
            </a:r>
            <a:r>
              <a:rPr sz="12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for</a:t>
            </a:r>
            <a:r>
              <a:rPr sz="12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3D</a:t>
            </a:r>
            <a:r>
              <a:rPr sz="12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reconstruction</a:t>
            </a:r>
            <a:r>
              <a:rPr sz="12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of</a:t>
            </a:r>
            <a:r>
              <a:rPr sz="12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colon</a:t>
            </a:r>
            <a:r>
              <a:rPr sz="12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and</a:t>
            </a:r>
            <a:r>
              <a:rPr sz="1200" spc="18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detection</a:t>
            </a:r>
            <a:r>
              <a:rPr sz="12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spc="-25" dirty="0">
                <a:solidFill>
                  <a:srgbClr val="131413"/>
                </a:solidFill>
                <a:latin typeface="Garamond"/>
                <a:cs typeface="Garamond"/>
              </a:rPr>
              <a:t>of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 colorectal</a:t>
            </a:r>
            <a:r>
              <a:rPr sz="1200" spc="1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polyps.</a:t>
            </a:r>
            <a:r>
              <a:rPr sz="1200" spc="1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images</a:t>
            </a:r>
            <a:r>
              <a:rPr sz="1200" spc="1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were</a:t>
            </a:r>
            <a:r>
              <a:rPr sz="1200" spc="1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reproduced</a:t>
            </a:r>
            <a:r>
              <a:rPr sz="1200" spc="1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with</a:t>
            </a:r>
            <a:r>
              <a:rPr sz="1200" spc="1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permission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from</a:t>
            </a:r>
            <a:r>
              <a:rPr sz="1200" spc="1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IntroMedic</a:t>
            </a:r>
            <a:r>
              <a:rPr sz="1200" spc="1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(a)</a:t>
            </a:r>
            <a:r>
              <a:rPr sz="1200" spc="114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and</a:t>
            </a:r>
            <a:r>
              <a:rPr sz="1200" spc="1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Check</a:t>
            </a:r>
            <a:r>
              <a:rPr sz="1200" spc="11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Cap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spc="-20" dirty="0">
                <a:solidFill>
                  <a:srgbClr val="131413"/>
                </a:solidFill>
                <a:latin typeface="Garamond"/>
                <a:cs typeface="Garamond"/>
              </a:rPr>
              <a:t>(b).</a:t>
            </a:r>
            <a:endParaRPr sz="1200" dirty="0">
              <a:latin typeface="Garamond"/>
              <a:cs typeface="Garamond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B14AD1-DB46-4DEB-B24A-95318437C5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0919" y="756278"/>
            <a:ext cx="4810161" cy="42370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1885AE-FB74-4938-83F0-7029DC730870}"/>
              </a:ext>
            </a:extLst>
          </p:cNvPr>
          <p:cNvSpPr txBox="1"/>
          <p:nvPr/>
        </p:nvSpPr>
        <p:spPr>
          <a:xfrm>
            <a:off x="609600" y="5843807"/>
            <a:ext cx="109600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0" dirty="0">
                <a:effectLst/>
                <a:latin typeface="Poppins" panose="020B0502040204020203" pitchFamily="2" charset="0"/>
              </a:rPr>
              <a:t>Dylan Miley*, Leonardo </a:t>
            </a:r>
            <a:r>
              <a:rPr lang="en-US" sz="1200" i="0" dirty="0" err="1">
                <a:effectLst/>
                <a:latin typeface="Poppins" panose="020B0502040204020203" pitchFamily="2" charset="0"/>
              </a:rPr>
              <a:t>Bertoncello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 Machado*, Calvin Condo, Albert E. </a:t>
            </a:r>
            <a:r>
              <a:rPr lang="en-US" sz="1200" i="0" dirty="0" err="1">
                <a:effectLst/>
                <a:latin typeface="Poppins" panose="020B0502040204020203" pitchFamily="2" charset="0"/>
              </a:rPr>
              <a:t>Jergens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, </a:t>
            </a:r>
            <a:r>
              <a:rPr lang="en-US" sz="1200" i="0" dirty="0" err="1">
                <a:effectLst/>
                <a:latin typeface="Poppins" panose="020B0502040204020203" pitchFamily="2" charset="0"/>
              </a:rPr>
              <a:t>Kyoung-Jin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 Yoon, Santosh Pandey, “</a:t>
            </a:r>
            <a:r>
              <a:rPr lang="en-US" sz="1200" i="0" u="none" strike="noStrike" dirty="0">
                <a:effectLst/>
                <a:latin typeface="Poppins" panose="020B0502040204020203" pitchFamily="2" charset="0"/>
              </a:rPr>
              <a:t>Video Capsule Endoscopy and Ingestible Electronics: Emerging Trends in Sensors, Circuits, Materials, Telemetry, Optics, and Rapid Reading Software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“, </a:t>
            </a:r>
            <a:r>
              <a:rPr lang="en-US" sz="1200" i="0" u="none" strike="noStrike" dirty="0">
                <a:effectLst/>
                <a:latin typeface="Poppins" panose="020B0502040204020203" pitchFamily="2" charset="0"/>
              </a:rPr>
              <a:t>Advanced Devices &amp; Instrumentation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, (</a:t>
            </a:r>
            <a:r>
              <a:rPr lang="en-US" sz="1200" i="0" u="none" strike="noStrike" dirty="0">
                <a:effectLst/>
                <a:latin typeface="Poppins" panose="020B0502040204020203" pitchFamily="2" charset="0"/>
              </a:rPr>
              <a:t>Science Partner Journal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), Volume </a:t>
            </a:r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</a:rPr>
              <a:t>2021, Article ID 9854040, 2021. </a:t>
            </a:r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  <a:hlinkClick r:id="rId3"/>
              </a:rPr>
              <a:t>https://spj.science.org/doi/10.34133/2021/9854040?permanently=true</a:t>
            </a:r>
            <a:endParaRPr lang="en-US" sz="1200" dirty="0">
              <a:solidFill>
                <a:srgbClr val="000000"/>
              </a:solidFill>
              <a:latin typeface="Poppins" panose="020B0502040204020203" pitchFamily="2" charset="0"/>
            </a:endParaRPr>
          </a:p>
          <a:p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  <a:hlinkClick r:id="rId4"/>
              </a:rPr>
              <a:t>https://doi.org/10.34133/2021/9854040</a:t>
            </a:r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05256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9">
            <a:extLst>
              <a:ext uri="{FF2B5EF4-FFF2-40B4-BE49-F238E27FC236}">
                <a16:creationId xmlns:a16="http://schemas.microsoft.com/office/drawing/2014/main" id="{F1AD8854-3744-4168-999E-9AE856BEA8DC}"/>
              </a:ext>
            </a:extLst>
          </p:cNvPr>
          <p:cNvSpPr txBox="1"/>
          <p:nvPr/>
        </p:nvSpPr>
        <p:spPr>
          <a:xfrm>
            <a:off x="603269" y="4378029"/>
            <a:ext cx="10985461" cy="8784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30480" indent="-635" algn="just">
              <a:lnSpc>
                <a:spcPct val="97300"/>
              </a:lnSpc>
              <a:spcBef>
                <a:spcPts val="869"/>
              </a:spcBef>
            </a:pPr>
            <a:r>
              <a:rPr sz="1200" b="0" spc="-45" dirty="0">
                <a:solidFill>
                  <a:srgbClr val="131413"/>
                </a:solidFill>
                <a:latin typeface="Bookman Old Style"/>
                <a:cs typeface="Bookman Old Style"/>
              </a:rPr>
              <a:t>Figure</a:t>
            </a:r>
            <a:r>
              <a:rPr sz="1200" b="0" dirty="0">
                <a:solidFill>
                  <a:srgbClr val="131413"/>
                </a:solidFill>
                <a:latin typeface="Bookman Old Style"/>
                <a:cs typeface="Bookman Old Style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6:</a:t>
            </a:r>
            <a:r>
              <a:rPr sz="1200" spc="7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Rapid</a:t>
            </a:r>
            <a:r>
              <a:rPr sz="1200" spc="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reading</a:t>
            </a:r>
            <a:r>
              <a:rPr sz="1200" spc="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software</a:t>
            </a:r>
            <a:r>
              <a:rPr sz="1200" spc="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by</a:t>
            </a:r>
            <a:r>
              <a:rPr sz="1200" spc="7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CapsoVision.</a:t>
            </a:r>
            <a:r>
              <a:rPr sz="1200" spc="7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(a)</a:t>
            </a:r>
            <a:r>
              <a:rPr sz="1200" spc="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CapsoCam</a:t>
            </a:r>
            <a:r>
              <a:rPr sz="1200" spc="7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Plus</a:t>
            </a:r>
            <a:r>
              <a:rPr sz="1200" spc="7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System</a:t>
            </a:r>
            <a:r>
              <a:rPr sz="1200" spc="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uses</a:t>
            </a:r>
            <a:r>
              <a:rPr sz="1200" spc="7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four</a:t>
            </a:r>
            <a:r>
              <a:rPr sz="1200" spc="7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lateral</a:t>
            </a:r>
            <a:r>
              <a:rPr sz="1200" spc="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cameras</a:t>
            </a:r>
            <a:r>
              <a:rPr sz="1200" spc="7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to</a:t>
            </a:r>
            <a:r>
              <a:rPr sz="1200" spc="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capture</a:t>
            </a:r>
            <a:r>
              <a:rPr sz="1200" spc="7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full</a:t>
            </a:r>
            <a:r>
              <a:rPr sz="1200" spc="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360</a:t>
            </a:r>
            <a:r>
              <a:rPr sz="1200" baseline="41666" dirty="0">
                <a:solidFill>
                  <a:srgbClr val="131413"/>
                </a:solidFill>
                <a:latin typeface="Times New Roman"/>
                <a:cs typeface="Times New Roman"/>
              </a:rPr>
              <a:t>°</a:t>
            </a:r>
            <a:r>
              <a:rPr sz="1200" spc="217" baseline="41666" dirty="0">
                <a:solidFill>
                  <a:srgbClr val="131413"/>
                </a:solidFill>
                <a:latin typeface="Times New Roman"/>
                <a:cs typeface="Times New Roman"/>
              </a:rPr>
              <a:t> </a:t>
            </a:r>
            <a:r>
              <a:rPr sz="1200" spc="-10" dirty="0">
                <a:solidFill>
                  <a:srgbClr val="131413"/>
                </a:solidFill>
                <a:latin typeface="Garamond"/>
                <a:cs typeface="Garamond"/>
              </a:rPr>
              <a:t>panoramic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view</a:t>
            </a:r>
            <a:r>
              <a:rPr sz="12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of</a:t>
            </a:r>
            <a:r>
              <a:rPr sz="1200" spc="18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small</a:t>
            </a:r>
            <a:r>
              <a:rPr sz="12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bowel</a:t>
            </a:r>
            <a:r>
              <a:rPr sz="12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mucosa.</a:t>
            </a:r>
            <a:r>
              <a:rPr sz="12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high-resolution</a:t>
            </a:r>
            <a:r>
              <a:rPr sz="12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images</a:t>
            </a:r>
            <a:r>
              <a:rPr sz="12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are</a:t>
            </a:r>
            <a:r>
              <a:rPr sz="1200" spc="1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reviewed</a:t>
            </a:r>
            <a:r>
              <a:rPr sz="12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on</a:t>
            </a:r>
            <a:r>
              <a:rPr sz="12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CapsoView</a:t>
            </a:r>
            <a:r>
              <a:rPr sz="1200" spc="18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3.6</a:t>
            </a:r>
            <a:r>
              <a:rPr sz="1200" spc="18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diagnostic</a:t>
            </a:r>
            <a:r>
              <a:rPr sz="12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interface</a:t>
            </a:r>
            <a:r>
              <a:rPr sz="12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that</a:t>
            </a:r>
            <a:r>
              <a:rPr sz="1200" spc="18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has</a:t>
            </a:r>
            <a:r>
              <a:rPr sz="1200" spc="19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spc="-10" dirty="0">
                <a:solidFill>
                  <a:srgbClr val="131413"/>
                </a:solidFill>
                <a:latin typeface="Garamond"/>
                <a:cs typeface="Garamond"/>
              </a:rPr>
              <a:t>several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features,</a:t>
            </a:r>
            <a:r>
              <a:rPr sz="12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such</a:t>
            </a:r>
            <a:r>
              <a:rPr sz="12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as</a:t>
            </a:r>
            <a:r>
              <a:rPr sz="12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multiple</a:t>
            </a:r>
            <a:r>
              <a:rPr sz="12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viewing</a:t>
            </a:r>
            <a:r>
              <a:rPr sz="1200" spc="15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modes,</a:t>
            </a:r>
            <a:r>
              <a:rPr sz="12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playback</a:t>
            </a:r>
            <a:r>
              <a:rPr sz="1200" spc="17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adjustments,</a:t>
            </a:r>
            <a:r>
              <a:rPr sz="12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easy</a:t>
            </a:r>
            <a:r>
              <a:rPr sz="12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archiving,</a:t>
            </a:r>
            <a:r>
              <a:rPr sz="12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Red</a:t>
            </a:r>
            <a:r>
              <a:rPr sz="12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Detection</a:t>
            </a:r>
            <a:r>
              <a:rPr sz="12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system,</a:t>
            </a:r>
            <a:r>
              <a:rPr sz="12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suggested</a:t>
            </a:r>
            <a:r>
              <a:rPr sz="12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landmarks,</a:t>
            </a:r>
            <a:r>
              <a:rPr sz="1200" spc="16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and</a:t>
            </a:r>
            <a:r>
              <a:rPr sz="1200" spc="16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spc="-10" dirty="0">
                <a:solidFill>
                  <a:srgbClr val="131413"/>
                </a:solidFill>
                <a:latin typeface="Garamond"/>
                <a:cs typeface="Garamond"/>
              </a:rPr>
              <a:t>report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generation.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(b)</a:t>
            </a:r>
            <a:r>
              <a:rPr sz="1200" spc="1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Examples</a:t>
            </a:r>
            <a:r>
              <a:rPr sz="1200" spc="1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of</a:t>
            </a:r>
            <a:r>
              <a:rPr sz="1200" spc="13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image</a:t>
            </a:r>
            <a:r>
              <a:rPr sz="1200" spc="1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streams</a:t>
            </a:r>
            <a:r>
              <a:rPr sz="1200" spc="1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of</a:t>
            </a:r>
            <a:r>
              <a:rPr sz="1200" spc="1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small</a:t>
            </a:r>
            <a:r>
              <a:rPr sz="1200" spc="1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bowel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mucosa</a:t>
            </a:r>
            <a:r>
              <a:rPr sz="1200" spc="13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captured</a:t>
            </a:r>
            <a:r>
              <a:rPr sz="1200" spc="1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by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1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CapsoCam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Plus</a:t>
            </a:r>
            <a:r>
              <a:rPr sz="1200" spc="1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and</a:t>
            </a:r>
            <a:r>
              <a:rPr sz="1200" spc="12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reviewed</a:t>
            </a:r>
            <a:r>
              <a:rPr sz="1200" spc="13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by</a:t>
            </a:r>
            <a:r>
              <a:rPr sz="1200" spc="1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120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spc="-10" dirty="0">
                <a:solidFill>
                  <a:srgbClr val="131413"/>
                </a:solidFill>
                <a:latin typeface="Garamond"/>
                <a:cs typeface="Garamond"/>
              </a:rPr>
              <a:t>CapsoView</a:t>
            </a:r>
            <a:endParaRPr sz="1200" dirty="0">
              <a:latin typeface="Garamond"/>
              <a:cs typeface="Garamond"/>
            </a:endParaRPr>
          </a:p>
          <a:p>
            <a:pPr marL="38100" algn="just">
              <a:lnSpc>
                <a:spcPts val="1050"/>
              </a:lnSpc>
            </a:pP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3.6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diagnostic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interface.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The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images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were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reproduced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with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permission</a:t>
            </a:r>
            <a:r>
              <a:rPr sz="1200" spc="9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dirty="0">
                <a:solidFill>
                  <a:srgbClr val="131413"/>
                </a:solidFill>
                <a:latin typeface="Garamond"/>
                <a:cs typeface="Garamond"/>
              </a:rPr>
              <a:t>from</a:t>
            </a:r>
            <a:r>
              <a:rPr sz="1200" spc="105" dirty="0">
                <a:solidFill>
                  <a:srgbClr val="131413"/>
                </a:solidFill>
                <a:latin typeface="Garamond"/>
                <a:cs typeface="Garamond"/>
              </a:rPr>
              <a:t> </a:t>
            </a:r>
            <a:r>
              <a:rPr sz="1200" spc="-10" dirty="0">
                <a:solidFill>
                  <a:srgbClr val="131413"/>
                </a:solidFill>
                <a:latin typeface="Garamond"/>
                <a:cs typeface="Garamond"/>
              </a:rPr>
              <a:t>CapsoVision.</a:t>
            </a:r>
            <a:endParaRPr sz="1200" dirty="0">
              <a:latin typeface="Garamond"/>
              <a:cs typeface="Garamond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2B86BF-53F1-4131-9D88-A6935549C5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211"/>
          <a:stretch/>
        </p:blipFill>
        <p:spPr>
          <a:xfrm>
            <a:off x="609599" y="1387756"/>
            <a:ext cx="5896653" cy="29902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9F1F01-A79B-4340-84E3-F00EB7660B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601"/>
          <a:stretch/>
        </p:blipFill>
        <p:spPr>
          <a:xfrm>
            <a:off x="6833206" y="1387757"/>
            <a:ext cx="4749196" cy="29250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5B849E-7E24-4A25-9C55-9C55977DC2F5}"/>
              </a:ext>
            </a:extLst>
          </p:cNvPr>
          <p:cNvSpPr txBox="1"/>
          <p:nvPr/>
        </p:nvSpPr>
        <p:spPr>
          <a:xfrm>
            <a:off x="609600" y="5843807"/>
            <a:ext cx="109600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0" dirty="0">
                <a:effectLst/>
                <a:latin typeface="Poppins" panose="020B0502040204020203" pitchFamily="2" charset="0"/>
              </a:rPr>
              <a:t>Dylan Miley*, Leonardo </a:t>
            </a:r>
            <a:r>
              <a:rPr lang="en-US" sz="1200" i="0" dirty="0" err="1">
                <a:effectLst/>
                <a:latin typeface="Poppins" panose="020B0502040204020203" pitchFamily="2" charset="0"/>
              </a:rPr>
              <a:t>Bertoncello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 Machado*, Calvin Condo, Albert E. </a:t>
            </a:r>
            <a:r>
              <a:rPr lang="en-US" sz="1200" i="0" dirty="0" err="1">
                <a:effectLst/>
                <a:latin typeface="Poppins" panose="020B0502040204020203" pitchFamily="2" charset="0"/>
              </a:rPr>
              <a:t>Jergens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, </a:t>
            </a:r>
            <a:r>
              <a:rPr lang="en-US" sz="1200" i="0" dirty="0" err="1">
                <a:effectLst/>
                <a:latin typeface="Poppins" panose="020B0502040204020203" pitchFamily="2" charset="0"/>
              </a:rPr>
              <a:t>Kyoung-Jin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 Yoon, Santosh Pandey, “</a:t>
            </a:r>
            <a:r>
              <a:rPr lang="en-US" sz="1200" i="0" u="none" strike="noStrike" dirty="0">
                <a:effectLst/>
                <a:latin typeface="Poppins" panose="020B0502040204020203" pitchFamily="2" charset="0"/>
              </a:rPr>
              <a:t>Video Capsule Endoscopy and Ingestible Electronics: Emerging Trends in Sensors, Circuits, Materials, Telemetry, Optics, and Rapid Reading Software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“, </a:t>
            </a:r>
            <a:r>
              <a:rPr lang="en-US" sz="1200" i="0" u="none" strike="noStrike" dirty="0">
                <a:effectLst/>
                <a:latin typeface="Poppins" panose="020B0502040204020203" pitchFamily="2" charset="0"/>
              </a:rPr>
              <a:t>Advanced Devices &amp; Instrumentation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, (</a:t>
            </a:r>
            <a:r>
              <a:rPr lang="en-US" sz="1200" i="0" u="none" strike="noStrike" dirty="0">
                <a:effectLst/>
                <a:latin typeface="Poppins" panose="020B0502040204020203" pitchFamily="2" charset="0"/>
              </a:rPr>
              <a:t>Science Partner Journal</a:t>
            </a:r>
            <a:r>
              <a:rPr lang="en-US" sz="1200" i="0" dirty="0">
                <a:effectLst/>
                <a:latin typeface="Poppins" panose="020B0502040204020203" pitchFamily="2" charset="0"/>
              </a:rPr>
              <a:t>), Volume </a:t>
            </a:r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</a:rPr>
              <a:t>2021, Article ID 9854040, 2021. </a:t>
            </a:r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  <a:hlinkClick r:id="rId3"/>
              </a:rPr>
              <a:t>https://spj.science.org/doi/10.34133/2021/9854040?permanently=true</a:t>
            </a:r>
            <a:endParaRPr lang="en-US" sz="1200" dirty="0">
              <a:solidFill>
                <a:srgbClr val="000000"/>
              </a:solidFill>
              <a:latin typeface="Poppins" panose="020B0502040204020203" pitchFamily="2" charset="0"/>
            </a:endParaRPr>
          </a:p>
          <a:p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  <a:hlinkClick r:id="rId4"/>
              </a:rPr>
              <a:t>https://doi.org/10.34133/2021/9854040</a:t>
            </a:r>
            <a:r>
              <a:rPr lang="en-US" sz="1200" i="0" dirty="0">
                <a:solidFill>
                  <a:srgbClr val="000000"/>
                </a:solidFill>
                <a:effectLst/>
                <a:latin typeface="Poppins" panose="020B0502040204020203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66860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1109</Words>
  <Application>Microsoft Office PowerPoint</Application>
  <PresentationFormat>Widescreen</PresentationFormat>
  <Paragraphs>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Bookman Old Style</vt:lpstr>
      <vt:lpstr>Calibri</vt:lpstr>
      <vt:lpstr>Calibri Light</vt:lpstr>
      <vt:lpstr>Garamond</vt:lpstr>
      <vt:lpstr>Gill Sans MT</vt:lpstr>
      <vt:lpstr>Poppins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Iowa State University of Science and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Park Yunsoo</dc:creator>
  <cp:lastModifiedBy>Park Yunsoo</cp:lastModifiedBy>
  <cp:revision>2</cp:revision>
  <dcterms:created xsi:type="dcterms:W3CDTF">2023-01-25T18:34:38Z</dcterms:created>
  <dcterms:modified xsi:type="dcterms:W3CDTF">2023-01-25T18:52:53Z</dcterms:modified>
</cp:coreProperties>
</file>