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59" r:id="rId4"/>
    <p:sldId id="257" r:id="rId5"/>
    <p:sldId id="260" r:id="rId6"/>
    <p:sldId id="261" r:id="rId7"/>
    <p:sldId id="262" r:id="rId8"/>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0" y="0"/>
            <a:ext cx="144000" cy="6858000"/>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3" name="CustomShape 2"/>
          <p:cNvSpPr/>
          <p:nvPr/>
        </p:nvSpPr>
        <p:spPr>
          <a:xfrm>
            <a:off x="0" y="0"/>
            <a:ext cx="144000" cy="1198440"/>
          </a:xfrm>
          <a:prstGeom prst="rect">
            <a:avLst/>
          </a:prstGeom>
          <a:solidFill>
            <a:srgbClr val="FFFFFF"/>
          </a:solidFill>
          <a:ln>
            <a:noFill/>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cience.org/doi/10.1126/sciadv.aao1254"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science.org/doi/10.1126/sciadv.aao1254"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science.org/doi/10.1126/sciadv.aao125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science.org/doi/10.1126/sciadv.aao1254"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science.org/doi/10.1126/sciadv.aao1254"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science.org/doi/10.1126/sciadv.aao125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science.org/doi/10.1126/sciadv.aao125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sp>
        <p:nvSpPr>
          <p:cNvPr id="40" name="TextShape 2"/>
          <p:cNvSpPr txBox="1"/>
          <p:nvPr/>
        </p:nvSpPr>
        <p:spPr>
          <a:xfrm>
            <a:off x="504000" y="4950540"/>
            <a:ext cx="8640000" cy="451800"/>
          </a:xfrm>
          <a:prstGeom prst="rect">
            <a:avLst/>
          </a:prstGeom>
          <a:noFill/>
          <a:ln>
            <a:noFill/>
          </a:ln>
        </p:spPr>
        <p:txBody>
          <a:bodyPr lIns="90000" tIns="45000" rIns="90000" bIns="45000"/>
          <a:lstStyle/>
          <a:p>
            <a:r>
              <a:rPr lang="en-US" b="0" i="0" dirty="0">
                <a:solidFill>
                  <a:srgbClr val="212121"/>
                </a:solidFill>
                <a:effectLst/>
                <a:latin typeface="BlinkMacSystemFont"/>
              </a:rPr>
              <a:t>Ding X, </a:t>
            </a:r>
            <a:r>
              <a:rPr lang="en-US" b="0" i="0" dirty="0" err="1">
                <a:solidFill>
                  <a:srgbClr val="212121"/>
                </a:solidFill>
                <a:effectLst/>
                <a:latin typeface="BlinkMacSystemFont"/>
              </a:rPr>
              <a:t>Njus</a:t>
            </a:r>
            <a:r>
              <a:rPr lang="en-US" b="0" i="0" dirty="0">
                <a:solidFill>
                  <a:srgbClr val="212121"/>
                </a:solidFill>
                <a:effectLst/>
                <a:latin typeface="BlinkMacSystemFont"/>
              </a:rPr>
              <a:t> Z, Kong T, </a:t>
            </a:r>
            <a:r>
              <a:rPr lang="en-US" b="0" i="0" dirty="0" err="1">
                <a:solidFill>
                  <a:srgbClr val="212121"/>
                </a:solidFill>
                <a:effectLst/>
                <a:latin typeface="BlinkMacSystemFont"/>
              </a:rPr>
              <a:t>Su</a:t>
            </a:r>
            <a:r>
              <a:rPr lang="en-US" b="0" i="0" dirty="0">
                <a:solidFill>
                  <a:srgbClr val="212121"/>
                </a:solidFill>
                <a:effectLst/>
                <a:latin typeface="BlinkMacSystemFont"/>
              </a:rPr>
              <a:t> W, Ho CM, Pandey S. </a:t>
            </a:r>
            <a:r>
              <a:rPr lang="en-US" b="1" i="0" dirty="0">
                <a:solidFill>
                  <a:srgbClr val="212121"/>
                </a:solidFill>
                <a:effectLst/>
                <a:latin typeface="BlinkMacSystemFont"/>
              </a:rPr>
              <a:t>Effective drug combination for </a:t>
            </a:r>
            <a:r>
              <a:rPr lang="en-US" b="1" i="1" dirty="0">
                <a:solidFill>
                  <a:srgbClr val="212121"/>
                </a:solidFill>
                <a:effectLst/>
                <a:latin typeface="BlinkMacSystemFont"/>
              </a:rPr>
              <a:t>Caenorhabditis elegans</a:t>
            </a:r>
            <a:r>
              <a:rPr lang="en-US" b="1" i="0" dirty="0">
                <a:solidFill>
                  <a:srgbClr val="212121"/>
                </a:solidFill>
                <a:effectLst/>
                <a:latin typeface="BlinkMacSystemFont"/>
              </a:rPr>
              <a:t> nematodes discovered by output-driven feedback system control technique</a:t>
            </a:r>
            <a:r>
              <a:rPr lang="en-US" b="0" i="0" dirty="0">
                <a:solidFill>
                  <a:srgbClr val="212121"/>
                </a:solidFill>
                <a:effectLst/>
                <a:latin typeface="BlinkMacSystemFont"/>
              </a:rPr>
              <a:t>. </a:t>
            </a:r>
            <a:r>
              <a:rPr lang="en-US" b="1" i="0" dirty="0">
                <a:solidFill>
                  <a:srgbClr val="0070C0"/>
                </a:solidFill>
                <a:effectLst/>
                <a:latin typeface="BlinkMacSystemFont"/>
              </a:rPr>
              <a:t>Science Advances </a:t>
            </a:r>
            <a:r>
              <a:rPr lang="en-US" b="0" i="0" dirty="0">
                <a:solidFill>
                  <a:srgbClr val="212121"/>
                </a:solidFill>
                <a:effectLst/>
                <a:latin typeface="BlinkMacSystemFont"/>
              </a:rPr>
              <a:t>2017 Oct 4;3(10):eaao1254. </a:t>
            </a:r>
          </a:p>
          <a:p>
            <a:endParaRPr lang="en-US" dirty="0">
              <a:solidFill>
                <a:srgbClr val="212121"/>
              </a:solidFill>
              <a:latin typeface="BlinkMacSystemFont"/>
            </a:endParaRPr>
          </a:p>
          <a:p>
            <a:r>
              <a:rPr lang="en-US" b="0" i="0" dirty="0">
                <a:solidFill>
                  <a:srgbClr val="212121"/>
                </a:solidFill>
                <a:effectLst/>
                <a:latin typeface="BlinkMacSystemFont"/>
              </a:rPr>
              <a:t>PMID: 28983514; PMCID: PMC5627981.</a:t>
            </a:r>
          </a:p>
          <a:p>
            <a:r>
              <a:rPr lang="en-US" b="0" strike="noStrike" spc="-1" dirty="0">
                <a:solidFill>
                  <a:srgbClr val="000000"/>
                </a:solidFill>
                <a:latin typeface="Arial"/>
                <a:hlinkClick r:id="rId2"/>
              </a:rPr>
              <a:t>https://www.science.org/doi/10.1126/sciadv.aao1254</a:t>
            </a:r>
            <a:r>
              <a:rPr lang="en-US" strike="noStrike" spc="-1" dirty="0">
                <a:solidFill>
                  <a:srgbClr val="212121"/>
                </a:solidFill>
                <a:latin typeface="BlinkMacSystemFont"/>
              </a:rPr>
              <a:t> </a:t>
            </a:r>
            <a:endParaRPr lang="en-US" b="0" strike="noStrike" spc="-1" dirty="0">
              <a:solidFill>
                <a:srgbClr val="000000"/>
              </a:solidFill>
              <a:latin typeface="Arial"/>
            </a:endParaRPr>
          </a:p>
        </p:txBody>
      </p:sp>
      <p:pic>
        <p:nvPicPr>
          <p:cNvPr id="3" name="Picture 2">
            <a:extLst>
              <a:ext uri="{FF2B5EF4-FFF2-40B4-BE49-F238E27FC236}">
                <a16:creationId xmlns:a16="http://schemas.microsoft.com/office/drawing/2014/main" id="{FAE2990E-7FC0-4F85-AA6B-5E1370D5F236}"/>
              </a:ext>
            </a:extLst>
          </p:cNvPr>
          <p:cNvPicPr>
            <a:picLocks noChangeAspect="1"/>
          </p:cNvPicPr>
          <p:nvPr/>
        </p:nvPicPr>
        <p:blipFill>
          <a:blip r:embed="rId3"/>
          <a:stretch>
            <a:fillRect/>
          </a:stretch>
        </p:blipFill>
        <p:spPr>
          <a:xfrm>
            <a:off x="0" y="2245076"/>
            <a:ext cx="9144000" cy="2367847"/>
          </a:xfrm>
          <a:prstGeom prst="rect">
            <a:avLst/>
          </a:prstGeom>
        </p:spPr>
      </p:pic>
      <p:pic>
        <p:nvPicPr>
          <p:cNvPr id="5" name="Picture 4">
            <a:extLst>
              <a:ext uri="{FF2B5EF4-FFF2-40B4-BE49-F238E27FC236}">
                <a16:creationId xmlns:a16="http://schemas.microsoft.com/office/drawing/2014/main" id="{2EE5DE1B-F587-4DA3-8CA8-562E96CF606B}"/>
              </a:ext>
            </a:extLst>
          </p:cNvPr>
          <p:cNvPicPr>
            <a:picLocks noChangeAspect="1"/>
          </p:cNvPicPr>
          <p:nvPr/>
        </p:nvPicPr>
        <p:blipFill>
          <a:blip r:embed="rId4"/>
          <a:stretch>
            <a:fillRect/>
          </a:stretch>
        </p:blipFill>
        <p:spPr>
          <a:xfrm>
            <a:off x="18990" y="1257056"/>
            <a:ext cx="4629150" cy="685800"/>
          </a:xfrm>
          <a:prstGeom prst="rect">
            <a:avLst/>
          </a:prstGeom>
        </p:spPr>
      </p:pic>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sp>
        <p:nvSpPr>
          <p:cNvPr id="40" name="TextShape 2"/>
          <p:cNvSpPr txBox="1"/>
          <p:nvPr/>
        </p:nvSpPr>
        <p:spPr>
          <a:xfrm>
            <a:off x="360000" y="4860000"/>
            <a:ext cx="8640000" cy="451800"/>
          </a:xfrm>
          <a:prstGeom prst="rect">
            <a:avLst/>
          </a:prstGeom>
          <a:noFill/>
          <a:ln>
            <a:noFill/>
          </a:ln>
        </p:spPr>
        <p:txBody>
          <a:bodyPr lIns="90000" tIns="45000" rIns="90000" bIns="45000"/>
          <a:lstStyle/>
          <a:p>
            <a:pPr algn="l"/>
            <a:r>
              <a:rPr lang="en-US" sz="1400" b="1" i="0" dirty="0">
                <a:solidFill>
                  <a:srgbClr val="262626"/>
                </a:solidFill>
                <a:effectLst/>
                <a:latin typeface="roboto" panose="02000000000000000000" pitchFamily="2" charset="0"/>
              </a:rPr>
              <a:t>Microfluidic device and worm tracking.</a:t>
            </a:r>
          </a:p>
          <a:p>
            <a:pPr algn="l"/>
            <a:r>
              <a:rPr lang="en-US" sz="1400" b="0" i="0" dirty="0">
                <a:solidFill>
                  <a:srgbClr val="707070"/>
                </a:solidFill>
                <a:effectLst/>
                <a:latin typeface="roboto" panose="02000000000000000000" pitchFamily="2" charset="0"/>
              </a:rPr>
              <a:t>(</a:t>
            </a:r>
            <a:r>
              <a:rPr lang="en-US" sz="1400" b="1" i="0" dirty="0">
                <a:solidFill>
                  <a:srgbClr val="707070"/>
                </a:solidFill>
                <a:effectLst/>
                <a:latin typeface="roboto" panose="02000000000000000000" pitchFamily="2" charset="0"/>
              </a:rPr>
              <a:t>A</a:t>
            </a:r>
            <a:r>
              <a:rPr lang="en-US" sz="1400" b="0" i="0" dirty="0">
                <a:solidFill>
                  <a:srgbClr val="707070"/>
                </a:solidFill>
                <a:effectLst/>
                <a:latin typeface="roboto" panose="02000000000000000000" pitchFamily="2" charset="0"/>
              </a:rPr>
              <a:t>) Movement of a wild-type </a:t>
            </a:r>
            <a:r>
              <a:rPr lang="en-US" sz="1400" b="0" i="1" dirty="0">
                <a:solidFill>
                  <a:srgbClr val="707070"/>
                </a:solidFill>
                <a:effectLst/>
                <a:latin typeface="roboto" panose="02000000000000000000" pitchFamily="2" charset="0"/>
              </a:rPr>
              <a:t>C. elegans</a:t>
            </a:r>
            <a:r>
              <a:rPr lang="en-US" sz="1400" b="0" i="0" dirty="0">
                <a:solidFill>
                  <a:srgbClr val="707070"/>
                </a:solidFill>
                <a:effectLst/>
                <a:latin typeface="roboto" panose="02000000000000000000" pitchFamily="2" charset="0"/>
              </a:rPr>
              <a:t> worm is tracked through a 600-s video where it shows distinct periods of being active, semiactive, and inactive. An active worm has relatively high velocity and smaller curvature, whereas an inactive worm displays minimal velocity and larger curvature. (</a:t>
            </a:r>
            <a:r>
              <a:rPr lang="en-US" sz="1400" b="1" i="0" dirty="0">
                <a:solidFill>
                  <a:srgbClr val="707070"/>
                </a:solidFill>
                <a:effectLst/>
                <a:latin typeface="roboto" panose="02000000000000000000" pitchFamily="2" charset="0"/>
              </a:rPr>
              <a:t>B</a:t>
            </a:r>
            <a:r>
              <a:rPr lang="en-US" sz="1400" b="0" i="0" dirty="0">
                <a:solidFill>
                  <a:srgbClr val="707070"/>
                </a:solidFill>
                <a:effectLst/>
                <a:latin typeface="roboto" panose="02000000000000000000" pitchFamily="2" charset="0"/>
              </a:rPr>
              <a:t>) Tracks of the same worm [as in (A)] are shown during the active, semiactive, and inactive periods (i to iii). The active worm has relatively straight tracks with a smaller curvature, whereas the inactive worm shows considerable struggle with minimal displacement and a larger curvature. Scale bars, 400 </a:t>
            </a:r>
            <a:r>
              <a:rPr lang="en-US" sz="1400" b="0" i="0" dirty="0" err="1">
                <a:solidFill>
                  <a:srgbClr val="707070"/>
                </a:solidFill>
                <a:effectLst/>
                <a:latin typeface="roboto" panose="02000000000000000000" pitchFamily="2" charset="0"/>
              </a:rPr>
              <a:t>μm</a:t>
            </a:r>
            <a:r>
              <a:rPr lang="en-US" sz="1400" b="0" i="0" dirty="0">
                <a:solidFill>
                  <a:srgbClr val="707070"/>
                </a:solidFill>
                <a:effectLst/>
                <a:latin typeface="roboto" panose="02000000000000000000" pitchFamily="2" charset="0"/>
              </a:rPr>
              <a:t>.</a:t>
            </a:r>
          </a:p>
          <a:p>
            <a:endParaRPr lang="en-US" sz="800" b="1" spc="-1" dirty="0">
              <a:solidFill>
                <a:srgbClr val="0054A6"/>
              </a:solidFill>
              <a:latin typeface="Arial"/>
            </a:endParaRPr>
          </a:p>
          <a:p>
            <a:r>
              <a:rPr lang="en-US" sz="1400" b="0" strike="noStrike" spc="-1" dirty="0">
                <a:solidFill>
                  <a:srgbClr val="000000"/>
                </a:solidFill>
                <a:latin typeface="Arial"/>
                <a:hlinkClick r:id="rId2"/>
              </a:rPr>
              <a:t>https://www.science.org/doi/10.1126/sciadv.aao1254</a:t>
            </a:r>
            <a:r>
              <a:rPr lang="en-US" sz="1400" b="1" strike="noStrike" spc="-1" dirty="0">
                <a:solidFill>
                  <a:srgbClr val="0054A6"/>
                </a:solidFill>
                <a:latin typeface="Arial"/>
              </a:rPr>
              <a:t> </a:t>
            </a:r>
            <a:endParaRPr lang="en-US" sz="1400" b="0" strike="noStrike" spc="-1" dirty="0">
              <a:solidFill>
                <a:srgbClr val="000000"/>
              </a:solidFill>
              <a:latin typeface="Arial"/>
            </a:endParaRPr>
          </a:p>
        </p:txBody>
      </p:sp>
      <p:pic>
        <p:nvPicPr>
          <p:cNvPr id="41" name="Main graphic"/>
          <p:cNvPicPr/>
          <p:nvPr/>
        </p:nvPicPr>
        <p:blipFill>
          <a:blip r:embed="rId3"/>
          <a:stretch/>
        </p:blipFill>
        <p:spPr>
          <a:xfrm>
            <a:off x="2233800" y="762120"/>
            <a:ext cx="4726800" cy="3809880"/>
          </a:xfrm>
          <a:prstGeom prst="rect">
            <a:avLst/>
          </a:prstGeom>
          <a:ln>
            <a:noFill/>
          </a:ln>
        </p:spPr>
      </p:pic>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sp>
        <p:nvSpPr>
          <p:cNvPr id="40" name="TextShape 2"/>
          <p:cNvSpPr txBox="1"/>
          <p:nvPr/>
        </p:nvSpPr>
        <p:spPr>
          <a:xfrm>
            <a:off x="175226" y="64942"/>
            <a:ext cx="8640000" cy="451800"/>
          </a:xfrm>
          <a:prstGeom prst="rect">
            <a:avLst/>
          </a:prstGeom>
          <a:noFill/>
          <a:ln>
            <a:noFill/>
          </a:ln>
        </p:spPr>
        <p:txBody>
          <a:bodyPr lIns="90000" tIns="45000" rIns="90000" bIns="45000"/>
          <a:lstStyle/>
          <a:p>
            <a:r>
              <a:rPr lang="en-US" b="0" strike="noStrike" spc="-1" dirty="0">
                <a:solidFill>
                  <a:srgbClr val="000000"/>
                </a:solidFill>
                <a:latin typeface="Arial"/>
                <a:hlinkClick r:id="rId2"/>
              </a:rPr>
              <a:t>https://www.science.org/doi/10.1126/sciadv.aao1254</a:t>
            </a:r>
            <a:r>
              <a:rPr lang="en-US" strike="noStrike" spc="-1" dirty="0">
                <a:solidFill>
                  <a:srgbClr val="212121"/>
                </a:solidFill>
                <a:latin typeface="BlinkMacSystemFont"/>
              </a:rPr>
              <a:t> </a:t>
            </a:r>
            <a:endParaRPr lang="en-US" b="0" strike="noStrike" spc="-1" dirty="0">
              <a:solidFill>
                <a:srgbClr val="000000"/>
              </a:solidFill>
              <a:latin typeface="Arial"/>
            </a:endParaRPr>
          </a:p>
        </p:txBody>
      </p:sp>
      <p:pic>
        <p:nvPicPr>
          <p:cNvPr id="41" name="Main graphic"/>
          <p:cNvPicPr/>
          <p:nvPr/>
        </p:nvPicPr>
        <p:blipFill>
          <a:blip r:embed="rId3"/>
          <a:stretch/>
        </p:blipFill>
        <p:spPr>
          <a:xfrm>
            <a:off x="2129760" y="762120"/>
            <a:ext cx="4935240" cy="3809880"/>
          </a:xfrm>
          <a:prstGeom prst="rect">
            <a:avLst/>
          </a:prstGeom>
          <a:ln>
            <a:noFill/>
          </a:ln>
        </p:spPr>
      </p:pic>
      <p:sp>
        <p:nvSpPr>
          <p:cNvPr id="6" name="TextBox 5">
            <a:extLst>
              <a:ext uri="{FF2B5EF4-FFF2-40B4-BE49-F238E27FC236}">
                <a16:creationId xmlns:a16="http://schemas.microsoft.com/office/drawing/2014/main" id="{C43133CB-64CA-4BCB-AA98-6A857AA078AA}"/>
              </a:ext>
            </a:extLst>
          </p:cNvPr>
          <p:cNvSpPr txBox="1"/>
          <p:nvPr/>
        </p:nvSpPr>
        <p:spPr>
          <a:xfrm>
            <a:off x="175226" y="4761733"/>
            <a:ext cx="8866032" cy="2031325"/>
          </a:xfrm>
          <a:prstGeom prst="rect">
            <a:avLst/>
          </a:prstGeom>
          <a:noFill/>
        </p:spPr>
        <p:txBody>
          <a:bodyPr wrap="square">
            <a:spAutoFit/>
          </a:bodyPr>
          <a:lstStyle/>
          <a:p>
            <a:r>
              <a:rPr lang="en-US" dirty="0"/>
              <a:t>The effect of the four anthelmintics (namely, levamisole, pyrantel, </a:t>
            </a:r>
            <a:r>
              <a:rPr lang="en-US" dirty="0" err="1"/>
              <a:t>methyridine</a:t>
            </a:r>
            <a:r>
              <a:rPr lang="en-US" dirty="0"/>
              <a:t>, and </a:t>
            </a:r>
            <a:r>
              <a:rPr lang="en-US" dirty="0" err="1"/>
              <a:t>tribendimidine</a:t>
            </a:r>
            <a:r>
              <a:rPr lang="en-US" dirty="0"/>
              <a:t>) is tested on active, wild-type C. elegans. The dose-response data are fed into an FSC scheme that suggests new combinations of the four anthelmintics to test for worm survivability. Through multiple iterations of trying nonoptimal combinations and using a directed evolutionary search, the winning cocktail is eventually reached that makes the worm inactive, as judged by the values of average centroid velocity and track curvature.</a:t>
            </a:r>
          </a:p>
        </p:txBody>
      </p:sp>
    </p:spTree>
    <p:extLst>
      <p:ext uri="{BB962C8B-B14F-4D97-AF65-F5344CB8AC3E}">
        <p14:creationId xmlns:p14="http://schemas.microsoft.com/office/powerpoint/2010/main" val="1616076759"/>
      </p:ext>
    </p:extLst>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pic>
        <p:nvPicPr>
          <p:cNvPr id="41" name="Main graphic"/>
          <p:cNvPicPr/>
          <p:nvPr/>
        </p:nvPicPr>
        <p:blipFill>
          <a:blip r:embed="rId2"/>
          <a:stretch/>
        </p:blipFill>
        <p:spPr>
          <a:xfrm>
            <a:off x="1891440" y="762120"/>
            <a:ext cx="5411880" cy="3809880"/>
          </a:xfrm>
          <a:prstGeom prst="rect">
            <a:avLst/>
          </a:prstGeom>
          <a:ln>
            <a:noFill/>
          </a:ln>
        </p:spPr>
      </p:pic>
      <p:sp>
        <p:nvSpPr>
          <p:cNvPr id="6" name="TextBox 5">
            <a:extLst>
              <a:ext uri="{FF2B5EF4-FFF2-40B4-BE49-F238E27FC236}">
                <a16:creationId xmlns:a16="http://schemas.microsoft.com/office/drawing/2014/main" id="{9A53F9FB-4B65-4224-83B4-C68B2FDB5601}"/>
              </a:ext>
            </a:extLst>
          </p:cNvPr>
          <p:cNvSpPr txBox="1"/>
          <p:nvPr/>
        </p:nvSpPr>
        <p:spPr>
          <a:xfrm>
            <a:off x="-82193" y="4549676"/>
            <a:ext cx="9030984" cy="2308324"/>
          </a:xfrm>
          <a:prstGeom prst="rect">
            <a:avLst/>
          </a:prstGeom>
          <a:noFill/>
        </p:spPr>
        <p:txBody>
          <a:bodyPr wrap="square">
            <a:spAutoFit/>
          </a:bodyPr>
          <a:lstStyle/>
          <a:p>
            <a:r>
              <a:rPr lang="en-US" u="sng" dirty="0"/>
              <a:t>Dose response of the four anthelmintics is shown.</a:t>
            </a:r>
          </a:p>
          <a:p>
            <a:r>
              <a:rPr lang="en-US" dirty="0"/>
              <a:t>Here, the percentage response is obtained by calculating the average centroid velocity of a worm population at a certain drug concentration and normalizing it to the velocity from the control experiments with M9 buffer. The EC50 (that is, drug concentration where the percentage response is 50%) values obtained from our microfluidic device are as follows: levamisole, 2.23 </a:t>
            </a:r>
            <a:r>
              <a:rPr lang="en-US" dirty="0" err="1"/>
              <a:t>μM</a:t>
            </a:r>
            <a:r>
              <a:rPr lang="en-US" dirty="0"/>
              <a:t>; pyrantel, 107.5 </a:t>
            </a:r>
            <a:r>
              <a:rPr lang="en-US" dirty="0" err="1"/>
              <a:t>μM</a:t>
            </a:r>
            <a:r>
              <a:rPr lang="en-US" dirty="0"/>
              <a:t>; </a:t>
            </a:r>
            <a:r>
              <a:rPr lang="en-US" dirty="0" err="1"/>
              <a:t>tribendimidine</a:t>
            </a:r>
            <a:r>
              <a:rPr lang="en-US" dirty="0"/>
              <a:t>, 4.68 </a:t>
            </a:r>
            <a:r>
              <a:rPr lang="en-US" dirty="0" err="1"/>
              <a:t>μM</a:t>
            </a:r>
            <a:r>
              <a:rPr lang="en-US" dirty="0"/>
              <a:t>; and </a:t>
            </a:r>
            <a:r>
              <a:rPr lang="en-US" dirty="0" err="1"/>
              <a:t>methyridine</a:t>
            </a:r>
            <a:r>
              <a:rPr lang="en-US" dirty="0"/>
              <a:t>, 1672 </a:t>
            </a:r>
            <a:r>
              <a:rPr lang="en-US" dirty="0" err="1"/>
              <a:t>μM</a:t>
            </a:r>
            <a:r>
              <a:rPr lang="en-US" dirty="0"/>
              <a:t>. Each drug concentration is tested on at least three separate chips with one worm per chamber and three chambers per chip.</a:t>
            </a:r>
          </a:p>
        </p:txBody>
      </p:sp>
      <p:sp>
        <p:nvSpPr>
          <p:cNvPr id="7" name="TextShape 2">
            <a:extLst>
              <a:ext uri="{FF2B5EF4-FFF2-40B4-BE49-F238E27FC236}">
                <a16:creationId xmlns:a16="http://schemas.microsoft.com/office/drawing/2014/main" id="{2D19B163-FCA1-4D27-974A-5552D47EAC06}"/>
              </a:ext>
            </a:extLst>
          </p:cNvPr>
          <p:cNvSpPr txBox="1"/>
          <p:nvPr/>
        </p:nvSpPr>
        <p:spPr>
          <a:xfrm>
            <a:off x="175226" y="64942"/>
            <a:ext cx="8640000" cy="451800"/>
          </a:xfrm>
          <a:prstGeom prst="rect">
            <a:avLst/>
          </a:prstGeom>
          <a:noFill/>
          <a:ln>
            <a:noFill/>
          </a:ln>
        </p:spPr>
        <p:txBody>
          <a:bodyPr lIns="90000" tIns="45000" rIns="90000" bIns="45000"/>
          <a:lstStyle/>
          <a:p>
            <a:r>
              <a:rPr lang="en-US" b="0" strike="noStrike" spc="-1" dirty="0">
                <a:solidFill>
                  <a:srgbClr val="000000"/>
                </a:solidFill>
                <a:latin typeface="Arial"/>
                <a:hlinkClick r:id="rId3"/>
              </a:rPr>
              <a:t>https://www.science.org/doi/10.1126/sciadv.aao1254</a:t>
            </a:r>
            <a:r>
              <a:rPr lang="en-US" strike="noStrike" spc="-1" dirty="0">
                <a:solidFill>
                  <a:srgbClr val="212121"/>
                </a:solidFill>
                <a:latin typeface="BlinkMacSystemFont"/>
              </a:rPr>
              <a:t> </a:t>
            </a:r>
            <a:endParaRPr lang="en-US" b="0" strike="noStrike" spc="-1" dirty="0">
              <a:solidFill>
                <a:srgbClr val="000000"/>
              </a:solidFill>
              <a:latin typeface="Arial"/>
            </a:endParaRPr>
          </a:p>
        </p:txBody>
      </p:sp>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sp>
        <p:nvSpPr>
          <p:cNvPr id="6" name="TextBox 5">
            <a:extLst>
              <a:ext uri="{FF2B5EF4-FFF2-40B4-BE49-F238E27FC236}">
                <a16:creationId xmlns:a16="http://schemas.microsoft.com/office/drawing/2014/main" id="{9A53F9FB-4B65-4224-83B4-C68B2FDB5601}"/>
              </a:ext>
            </a:extLst>
          </p:cNvPr>
          <p:cNvSpPr txBox="1"/>
          <p:nvPr/>
        </p:nvSpPr>
        <p:spPr>
          <a:xfrm>
            <a:off x="-20266" y="4269335"/>
            <a:ext cx="9030984" cy="2554545"/>
          </a:xfrm>
          <a:prstGeom prst="rect">
            <a:avLst/>
          </a:prstGeom>
          <a:noFill/>
        </p:spPr>
        <p:txBody>
          <a:bodyPr wrap="square">
            <a:spAutoFit/>
          </a:bodyPr>
          <a:lstStyle/>
          <a:p>
            <a:pPr algn="l"/>
            <a:r>
              <a:rPr lang="en-US" sz="1600" b="1" i="0" dirty="0">
                <a:solidFill>
                  <a:srgbClr val="262626"/>
                </a:solidFill>
                <a:effectLst/>
                <a:latin typeface="roboto" panose="02000000000000000000" pitchFamily="2" charset="0"/>
              </a:rPr>
              <a:t>Drug concentration keys and FSC iterative process flow.</a:t>
            </a:r>
          </a:p>
          <a:p>
            <a:pPr algn="l"/>
            <a:r>
              <a:rPr lang="en-US" sz="1600" b="0" i="0" dirty="0">
                <a:solidFill>
                  <a:srgbClr val="757575"/>
                </a:solidFill>
                <a:effectLst/>
                <a:latin typeface="roboto" panose="02000000000000000000" pitchFamily="2" charset="0"/>
              </a:rPr>
              <a:t>(</a:t>
            </a:r>
            <a:r>
              <a:rPr lang="en-US" sz="1600" b="1" i="0" dirty="0">
                <a:solidFill>
                  <a:srgbClr val="757575"/>
                </a:solidFill>
                <a:effectLst/>
                <a:latin typeface="roboto" panose="02000000000000000000" pitchFamily="2" charset="0"/>
              </a:rPr>
              <a:t>A</a:t>
            </a:r>
            <a:r>
              <a:rPr lang="en-US" sz="1600" b="0" i="0" dirty="0">
                <a:solidFill>
                  <a:srgbClr val="757575"/>
                </a:solidFill>
                <a:effectLst/>
                <a:latin typeface="roboto" panose="02000000000000000000" pitchFamily="2" charset="0"/>
              </a:rPr>
              <a:t>) The concentration keys (0 to 5) are assigned to six individual concentrations of each anthelmintic. The highest concentration key (that is, key 5) is chosen close to the EC</a:t>
            </a:r>
            <a:r>
              <a:rPr lang="en-US" sz="1600" b="0" i="0" baseline="-25000" dirty="0">
                <a:solidFill>
                  <a:srgbClr val="757575"/>
                </a:solidFill>
                <a:effectLst/>
                <a:latin typeface="roboto" panose="02000000000000000000" pitchFamily="2" charset="0"/>
              </a:rPr>
              <a:t>50</a:t>
            </a:r>
            <a:r>
              <a:rPr lang="en-US" sz="1600" b="0" i="0" dirty="0">
                <a:solidFill>
                  <a:srgbClr val="757575"/>
                </a:solidFill>
                <a:effectLst/>
                <a:latin typeface="roboto" panose="02000000000000000000" pitchFamily="2" charset="0"/>
              </a:rPr>
              <a:t> values, thus limiting our search to a winning combination having no more than the EC</a:t>
            </a:r>
            <a:r>
              <a:rPr lang="en-US" sz="1600" b="0" i="0" baseline="-25000" dirty="0">
                <a:solidFill>
                  <a:srgbClr val="757575"/>
                </a:solidFill>
                <a:effectLst/>
                <a:latin typeface="roboto" panose="02000000000000000000" pitchFamily="2" charset="0"/>
              </a:rPr>
              <a:t>50</a:t>
            </a:r>
            <a:r>
              <a:rPr lang="en-US" sz="1600" b="0" i="0" dirty="0">
                <a:solidFill>
                  <a:srgbClr val="757575"/>
                </a:solidFill>
                <a:effectLst/>
                <a:latin typeface="roboto" panose="02000000000000000000" pitchFamily="2" charset="0"/>
              </a:rPr>
              <a:t> value of each compound. (</a:t>
            </a:r>
            <a:r>
              <a:rPr lang="en-US" sz="1600" b="1" i="0" dirty="0">
                <a:solidFill>
                  <a:srgbClr val="757575"/>
                </a:solidFill>
                <a:effectLst/>
                <a:latin typeface="roboto" panose="02000000000000000000" pitchFamily="2" charset="0"/>
              </a:rPr>
              <a:t>B</a:t>
            </a:r>
            <a:r>
              <a:rPr lang="en-US" sz="1600" b="0" i="0" dirty="0">
                <a:solidFill>
                  <a:srgbClr val="757575"/>
                </a:solidFill>
                <a:effectLst/>
                <a:latin typeface="roboto" panose="02000000000000000000" pitchFamily="2" charset="0"/>
              </a:rPr>
              <a:t>) Distinct color codes are chosen for each drug for visual representation. (</a:t>
            </a:r>
            <a:r>
              <a:rPr lang="en-US" sz="1600" b="1" i="0" dirty="0">
                <a:solidFill>
                  <a:srgbClr val="757575"/>
                </a:solidFill>
                <a:effectLst/>
                <a:latin typeface="roboto" panose="02000000000000000000" pitchFamily="2" charset="0"/>
              </a:rPr>
              <a:t>C</a:t>
            </a:r>
            <a:r>
              <a:rPr lang="en-US" sz="1600" b="0" i="0" dirty="0">
                <a:solidFill>
                  <a:srgbClr val="757575"/>
                </a:solidFill>
                <a:effectLst/>
                <a:latin typeface="roboto" panose="02000000000000000000" pitchFamily="2" charset="0"/>
              </a:rPr>
              <a:t>) In each iteration, the eight combinations are grouped into P group (P1 to P4) and T group (T1 to T4) candidates. The first iteration tests eight combinations. The second iteration retains the four best combinations from the first iteration as the P group and suggested four new combinations as the T group. This procedure is repeated in each iteration until the winning combination is reached (T3 in the fourth round here).</a:t>
            </a:r>
          </a:p>
        </p:txBody>
      </p:sp>
      <p:sp>
        <p:nvSpPr>
          <p:cNvPr id="7" name="TextShape 2">
            <a:extLst>
              <a:ext uri="{FF2B5EF4-FFF2-40B4-BE49-F238E27FC236}">
                <a16:creationId xmlns:a16="http://schemas.microsoft.com/office/drawing/2014/main" id="{2D19B163-FCA1-4D27-974A-5552D47EAC06}"/>
              </a:ext>
            </a:extLst>
          </p:cNvPr>
          <p:cNvSpPr txBox="1"/>
          <p:nvPr/>
        </p:nvSpPr>
        <p:spPr>
          <a:xfrm>
            <a:off x="175226" y="64942"/>
            <a:ext cx="8640000" cy="451800"/>
          </a:xfrm>
          <a:prstGeom prst="rect">
            <a:avLst/>
          </a:prstGeom>
          <a:noFill/>
          <a:ln>
            <a:noFill/>
          </a:ln>
        </p:spPr>
        <p:txBody>
          <a:bodyPr lIns="90000" tIns="45000" rIns="90000" bIns="45000"/>
          <a:lstStyle/>
          <a:p>
            <a:r>
              <a:rPr lang="en-US" b="0" strike="noStrike" spc="-1" dirty="0">
                <a:solidFill>
                  <a:srgbClr val="000000"/>
                </a:solidFill>
                <a:latin typeface="Arial"/>
                <a:hlinkClick r:id="rId2"/>
              </a:rPr>
              <a:t>https://www.science.org/doi/10.1126/sciadv.aao1254</a:t>
            </a:r>
            <a:r>
              <a:rPr lang="en-US" strike="noStrike" spc="-1" dirty="0">
                <a:solidFill>
                  <a:srgbClr val="212121"/>
                </a:solidFill>
                <a:latin typeface="BlinkMacSystemFont"/>
              </a:rPr>
              <a:t> </a:t>
            </a:r>
            <a:endParaRPr lang="en-US" b="0" strike="noStrike" spc="-1" dirty="0">
              <a:solidFill>
                <a:srgbClr val="000000"/>
              </a:solidFill>
              <a:latin typeface="Arial"/>
            </a:endParaRPr>
          </a:p>
        </p:txBody>
      </p:sp>
      <p:pic>
        <p:nvPicPr>
          <p:cNvPr id="2" name="Picture 1">
            <a:extLst>
              <a:ext uri="{FF2B5EF4-FFF2-40B4-BE49-F238E27FC236}">
                <a16:creationId xmlns:a16="http://schemas.microsoft.com/office/drawing/2014/main" id="{FB12F1C2-0232-4060-86C5-3C0BA48408BE}"/>
              </a:ext>
            </a:extLst>
          </p:cNvPr>
          <p:cNvPicPr>
            <a:picLocks noChangeAspect="1"/>
          </p:cNvPicPr>
          <p:nvPr/>
        </p:nvPicPr>
        <p:blipFill>
          <a:blip r:embed="rId3"/>
          <a:stretch>
            <a:fillRect/>
          </a:stretch>
        </p:blipFill>
        <p:spPr>
          <a:xfrm>
            <a:off x="2420001" y="449690"/>
            <a:ext cx="4617153" cy="3819645"/>
          </a:xfrm>
          <a:prstGeom prst="rect">
            <a:avLst/>
          </a:prstGeom>
        </p:spPr>
      </p:pic>
    </p:spTree>
    <p:extLst>
      <p:ext uri="{BB962C8B-B14F-4D97-AF65-F5344CB8AC3E}">
        <p14:creationId xmlns:p14="http://schemas.microsoft.com/office/powerpoint/2010/main" val="1028648143"/>
      </p:ext>
    </p:extLst>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sp>
        <p:nvSpPr>
          <p:cNvPr id="6" name="TextBox 5">
            <a:extLst>
              <a:ext uri="{FF2B5EF4-FFF2-40B4-BE49-F238E27FC236}">
                <a16:creationId xmlns:a16="http://schemas.microsoft.com/office/drawing/2014/main" id="{9A53F9FB-4B65-4224-83B4-C68B2FDB5601}"/>
              </a:ext>
            </a:extLst>
          </p:cNvPr>
          <p:cNvSpPr txBox="1"/>
          <p:nvPr/>
        </p:nvSpPr>
        <p:spPr>
          <a:xfrm>
            <a:off x="-20266" y="4269335"/>
            <a:ext cx="9030984" cy="2308324"/>
          </a:xfrm>
          <a:prstGeom prst="rect">
            <a:avLst/>
          </a:prstGeom>
          <a:noFill/>
        </p:spPr>
        <p:txBody>
          <a:bodyPr wrap="square">
            <a:spAutoFit/>
          </a:bodyPr>
          <a:lstStyle/>
          <a:p>
            <a:pPr algn="l"/>
            <a:r>
              <a:rPr lang="en-US" sz="1600" b="1" i="0" dirty="0">
                <a:solidFill>
                  <a:srgbClr val="262626"/>
                </a:solidFill>
                <a:effectLst/>
                <a:latin typeface="roboto" panose="02000000000000000000" pitchFamily="2" charset="0"/>
              </a:rPr>
              <a:t>Average centroid velocity and track curvature.</a:t>
            </a:r>
          </a:p>
          <a:p>
            <a:pPr algn="l"/>
            <a:r>
              <a:rPr lang="en-US" sz="1600" b="0" i="0" dirty="0">
                <a:solidFill>
                  <a:srgbClr val="757575"/>
                </a:solidFill>
                <a:effectLst/>
                <a:latin typeface="roboto" panose="02000000000000000000" pitchFamily="2" charset="0"/>
              </a:rPr>
              <a:t>(</a:t>
            </a:r>
            <a:r>
              <a:rPr lang="en-US" sz="1600" b="1" i="0" dirty="0">
                <a:solidFill>
                  <a:srgbClr val="757575"/>
                </a:solidFill>
                <a:effectLst/>
                <a:latin typeface="roboto" panose="02000000000000000000" pitchFamily="2" charset="0"/>
              </a:rPr>
              <a:t>A</a:t>
            </a:r>
            <a:r>
              <a:rPr lang="en-US" sz="1600" b="0" i="0" dirty="0">
                <a:solidFill>
                  <a:srgbClr val="757575"/>
                </a:solidFill>
                <a:effectLst/>
                <a:latin typeface="roboto" panose="02000000000000000000" pitchFamily="2" charset="0"/>
              </a:rPr>
              <a:t>) The centroid velocity averaged over all the worms for a given drug combination is plotted through all the four iterations. The centroid velocity of a single worm is averaged over the last 120s of the 600-s duration of the worm exposure. (</a:t>
            </a:r>
            <a:r>
              <a:rPr lang="en-US" sz="1600" b="1" i="0" dirty="0">
                <a:solidFill>
                  <a:srgbClr val="757575"/>
                </a:solidFill>
                <a:effectLst/>
                <a:latin typeface="roboto" panose="02000000000000000000" pitchFamily="2" charset="0"/>
              </a:rPr>
              <a:t>B</a:t>
            </a:r>
            <a:r>
              <a:rPr lang="en-US" sz="1600" b="0" i="0" dirty="0">
                <a:solidFill>
                  <a:srgbClr val="757575"/>
                </a:solidFill>
                <a:effectLst/>
                <a:latin typeface="roboto" panose="02000000000000000000" pitchFamily="2" charset="0"/>
              </a:rPr>
              <a:t>) Similarly, the track curvature averaged over all the worms for a given drug combination is depicted through the four iterations. Centroid velocity and curvature of worms in control experiments using M9 buffer are also shown. The winning combination was chosen as T3 in the fourth iteration that produced minimal centroid velocity and a larger curvature. Each drug combination is tested on at least three to five different chips. Each chip has three separate chambers with one worm per chamber. Bars are SEM.</a:t>
            </a:r>
          </a:p>
        </p:txBody>
      </p:sp>
      <p:sp>
        <p:nvSpPr>
          <p:cNvPr id="7" name="TextShape 2">
            <a:extLst>
              <a:ext uri="{FF2B5EF4-FFF2-40B4-BE49-F238E27FC236}">
                <a16:creationId xmlns:a16="http://schemas.microsoft.com/office/drawing/2014/main" id="{2D19B163-FCA1-4D27-974A-5552D47EAC06}"/>
              </a:ext>
            </a:extLst>
          </p:cNvPr>
          <p:cNvSpPr txBox="1"/>
          <p:nvPr/>
        </p:nvSpPr>
        <p:spPr>
          <a:xfrm>
            <a:off x="175226" y="64942"/>
            <a:ext cx="8640000" cy="451800"/>
          </a:xfrm>
          <a:prstGeom prst="rect">
            <a:avLst/>
          </a:prstGeom>
          <a:noFill/>
          <a:ln>
            <a:noFill/>
          </a:ln>
        </p:spPr>
        <p:txBody>
          <a:bodyPr lIns="90000" tIns="45000" rIns="90000" bIns="45000"/>
          <a:lstStyle/>
          <a:p>
            <a:r>
              <a:rPr lang="en-US" b="0" strike="noStrike" spc="-1" dirty="0">
                <a:solidFill>
                  <a:srgbClr val="000000"/>
                </a:solidFill>
                <a:latin typeface="Arial"/>
                <a:hlinkClick r:id="rId2"/>
              </a:rPr>
              <a:t>https://www.science.org/doi/10.1126/sciadv.aao1254</a:t>
            </a:r>
            <a:r>
              <a:rPr lang="en-US" strike="noStrike" spc="-1" dirty="0">
                <a:solidFill>
                  <a:srgbClr val="212121"/>
                </a:solidFill>
                <a:latin typeface="BlinkMacSystemFont"/>
              </a:rPr>
              <a:t> </a:t>
            </a:r>
            <a:endParaRPr lang="en-US" b="0" strike="noStrike" spc="-1" dirty="0">
              <a:solidFill>
                <a:srgbClr val="000000"/>
              </a:solidFill>
              <a:latin typeface="Arial"/>
            </a:endParaRPr>
          </a:p>
        </p:txBody>
      </p:sp>
      <p:pic>
        <p:nvPicPr>
          <p:cNvPr id="3" name="Picture 2">
            <a:extLst>
              <a:ext uri="{FF2B5EF4-FFF2-40B4-BE49-F238E27FC236}">
                <a16:creationId xmlns:a16="http://schemas.microsoft.com/office/drawing/2014/main" id="{5B0D9200-05EA-4A60-917E-957043257D8B}"/>
              </a:ext>
            </a:extLst>
          </p:cNvPr>
          <p:cNvPicPr>
            <a:picLocks noChangeAspect="1"/>
          </p:cNvPicPr>
          <p:nvPr/>
        </p:nvPicPr>
        <p:blipFill>
          <a:blip r:embed="rId3"/>
          <a:stretch>
            <a:fillRect/>
          </a:stretch>
        </p:blipFill>
        <p:spPr>
          <a:xfrm>
            <a:off x="2162477" y="367721"/>
            <a:ext cx="4270423" cy="3901614"/>
          </a:xfrm>
          <a:prstGeom prst="rect">
            <a:avLst/>
          </a:prstGeom>
        </p:spPr>
      </p:pic>
    </p:spTree>
    <p:extLst>
      <p:ext uri="{BB962C8B-B14F-4D97-AF65-F5344CB8AC3E}">
        <p14:creationId xmlns:p14="http://schemas.microsoft.com/office/powerpoint/2010/main" val="3087739855"/>
      </p:ext>
    </p:extLst>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609480" y="4648320"/>
            <a:ext cx="8077320" cy="451800"/>
          </a:xfrm>
          <a:prstGeom prst="rect">
            <a:avLst/>
          </a:prstGeom>
          <a:noFill/>
          <a:ln>
            <a:noFill/>
          </a:ln>
        </p:spPr>
        <p:style>
          <a:lnRef idx="0">
            <a:scrgbClr r="0" g="0" b="0"/>
          </a:lnRef>
          <a:fillRef idx="0">
            <a:scrgbClr r="0" g="0" b="0"/>
          </a:fillRef>
          <a:effectRef idx="0">
            <a:scrgbClr r="0" g="0" b="0"/>
          </a:effectRef>
          <a:fontRef idx="minor"/>
        </p:style>
      </p:sp>
      <p:sp>
        <p:nvSpPr>
          <p:cNvPr id="6" name="TextBox 5">
            <a:extLst>
              <a:ext uri="{FF2B5EF4-FFF2-40B4-BE49-F238E27FC236}">
                <a16:creationId xmlns:a16="http://schemas.microsoft.com/office/drawing/2014/main" id="{9A53F9FB-4B65-4224-83B4-C68B2FDB5601}"/>
              </a:ext>
            </a:extLst>
          </p:cNvPr>
          <p:cNvSpPr txBox="1"/>
          <p:nvPr/>
        </p:nvSpPr>
        <p:spPr>
          <a:xfrm>
            <a:off x="-20266" y="4269335"/>
            <a:ext cx="9030984" cy="2554545"/>
          </a:xfrm>
          <a:prstGeom prst="rect">
            <a:avLst/>
          </a:prstGeom>
          <a:noFill/>
        </p:spPr>
        <p:txBody>
          <a:bodyPr wrap="square">
            <a:spAutoFit/>
          </a:bodyPr>
          <a:lstStyle/>
          <a:p>
            <a:pPr algn="l"/>
            <a:r>
              <a:rPr lang="en-US" sz="1600" b="1" i="0" dirty="0">
                <a:solidFill>
                  <a:srgbClr val="262626"/>
                </a:solidFill>
                <a:effectLst/>
                <a:latin typeface="roboto" panose="02000000000000000000" pitchFamily="2" charset="0"/>
              </a:rPr>
              <a:t>Two-dimensional plot of track curvature versus centroid velocity.</a:t>
            </a:r>
          </a:p>
          <a:p>
            <a:pPr algn="l"/>
            <a:r>
              <a:rPr lang="en-US" sz="1600" b="0" i="0" dirty="0">
                <a:solidFill>
                  <a:srgbClr val="757575"/>
                </a:solidFill>
                <a:effectLst/>
                <a:latin typeface="roboto" panose="02000000000000000000" pitchFamily="2" charset="0"/>
              </a:rPr>
              <a:t>In the drug environment, the worm is classified as active, semiactive, or inactive, and the plot is accordingly segregated into the three areas of activity. We are primarily interested in combinations that induce inactivity in the worm. (</a:t>
            </a:r>
            <a:r>
              <a:rPr lang="en-US" sz="1600" b="1" i="0" dirty="0">
                <a:solidFill>
                  <a:srgbClr val="757575"/>
                </a:solidFill>
                <a:effectLst/>
                <a:latin typeface="roboto" panose="02000000000000000000" pitchFamily="2" charset="0"/>
              </a:rPr>
              <a:t>A</a:t>
            </a:r>
            <a:r>
              <a:rPr lang="en-US" sz="1600" b="0" i="0" dirty="0">
                <a:solidFill>
                  <a:srgbClr val="757575"/>
                </a:solidFill>
                <a:effectLst/>
                <a:latin typeface="roboto" panose="02000000000000000000" pitchFamily="2" charset="0"/>
              </a:rPr>
              <a:t>) In iteration 1, two combinations (that is, P1 and T3) are able to make the worm inactive. Besides in P3, the active worm does not succumb to any other combination and is classified as being active. (</a:t>
            </a:r>
            <a:r>
              <a:rPr lang="en-US" sz="1600" b="1" i="0" dirty="0">
                <a:solidFill>
                  <a:srgbClr val="757575"/>
                </a:solidFill>
                <a:effectLst/>
                <a:latin typeface="roboto" panose="02000000000000000000" pitchFamily="2" charset="0"/>
              </a:rPr>
              <a:t>B</a:t>
            </a:r>
            <a:r>
              <a:rPr lang="en-US" sz="1600" b="0" i="0" dirty="0">
                <a:solidFill>
                  <a:srgbClr val="757575"/>
                </a:solidFill>
                <a:effectLst/>
                <a:latin typeface="roboto" panose="02000000000000000000" pitchFamily="2" charset="0"/>
              </a:rPr>
              <a:t>) In iteration 2, only P1 makes the worm inactive. The rest of the combinations do not seem to affect the active worm. (</a:t>
            </a:r>
            <a:r>
              <a:rPr lang="en-US" sz="1600" b="1" i="0" dirty="0">
                <a:solidFill>
                  <a:srgbClr val="757575"/>
                </a:solidFill>
                <a:effectLst/>
                <a:latin typeface="roboto" panose="02000000000000000000" pitchFamily="2" charset="0"/>
              </a:rPr>
              <a:t>C</a:t>
            </a:r>
            <a:r>
              <a:rPr lang="en-US" sz="1600" b="0" i="0" dirty="0">
                <a:solidFill>
                  <a:srgbClr val="757575"/>
                </a:solidFill>
                <a:effectLst/>
                <a:latin typeface="roboto" panose="02000000000000000000" pitchFamily="2" charset="0"/>
              </a:rPr>
              <a:t>) In iteration 3, the worm is in a semiactive or active state for all combinations. (</a:t>
            </a:r>
            <a:r>
              <a:rPr lang="en-US" sz="1600" b="1" i="0" dirty="0">
                <a:solidFill>
                  <a:srgbClr val="757575"/>
                </a:solidFill>
                <a:effectLst/>
                <a:latin typeface="roboto" panose="02000000000000000000" pitchFamily="2" charset="0"/>
              </a:rPr>
              <a:t>D</a:t>
            </a:r>
            <a:r>
              <a:rPr lang="en-US" sz="1600" b="0" i="0" dirty="0">
                <a:solidFill>
                  <a:srgbClr val="757575"/>
                </a:solidFill>
                <a:effectLst/>
                <a:latin typeface="roboto" panose="02000000000000000000" pitchFamily="2" charset="0"/>
              </a:rPr>
              <a:t>) In iteration 4, three combinations (T1, T2, and T3) are able to make the worm inactive, and the winning combination is chosen as T3.</a:t>
            </a:r>
          </a:p>
        </p:txBody>
      </p:sp>
      <p:sp>
        <p:nvSpPr>
          <p:cNvPr id="7" name="TextShape 2">
            <a:extLst>
              <a:ext uri="{FF2B5EF4-FFF2-40B4-BE49-F238E27FC236}">
                <a16:creationId xmlns:a16="http://schemas.microsoft.com/office/drawing/2014/main" id="{2D19B163-FCA1-4D27-974A-5552D47EAC06}"/>
              </a:ext>
            </a:extLst>
          </p:cNvPr>
          <p:cNvSpPr txBox="1"/>
          <p:nvPr/>
        </p:nvSpPr>
        <p:spPr>
          <a:xfrm>
            <a:off x="175226" y="64942"/>
            <a:ext cx="8640000" cy="451800"/>
          </a:xfrm>
          <a:prstGeom prst="rect">
            <a:avLst/>
          </a:prstGeom>
          <a:noFill/>
          <a:ln>
            <a:noFill/>
          </a:ln>
        </p:spPr>
        <p:txBody>
          <a:bodyPr lIns="90000" tIns="45000" rIns="90000" bIns="45000"/>
          <a:lstStyle/>
          <a:p>
            <a:r>
              <a:rPr lang="en-US" b="0" strike="noStrike" spc="-1" dirty="0">
                <a:solidFill>
                  <a:srgbClr val="000000"/>
                </a:solidFill>
                <a:latin typeface="Arial"/>
                <a:hlinkClick r:id="rId2"/>
              </a:rPr>
              <a:t>https://www.science.org/doi/10.1126/sciadv.aao1254</a:t>
            </a:r>
            <a:r>
              <a:rPr lang="en-US" strike="noStrike" spc="-1" dirty="0">
                <a:solidFill>
                  <a:srgbClr val="212121"/>
                </a:solidFill>
                <a:latin typeface="BlinkMacSystemFont"/>
              </a:rPr>
              <a:t> </a:t>
            </a:r>
            <a:endParaRPr lang="en-US" b="0" strike="noStrike" spc="-1" dirty="0">
              <a:solidFill>
                <a:srgbClr val="000000"/>
              </a:solidFill>
              <a:latin typeface="Arial"/>
            </a:endParaRPr>
          </a:p>
        </p:txBody>
      </p:sp>
      <p:pic>
        <p:nvPicPr>
          <p:cNvPr id="2" name="Picture 1">
            <a:extLst>
              <a:ext uri="{FF2B5EF4-FFF2-40B4-BE49-F238E27FC236}">
                <a16:creationId xmlns:a16="http://schemas.microsoft.com/office/drawing/2014/main" id="{0634789B-DFC7-40B6-82C5-797615ABCE40}"/>
              </a:ext>
            </a:extLst>
          </p:cNvPr>
          <p:cNvPicPr>
            <a:picLocks noChangeAspect="1"/>
          </p:cNvPicPr>
          <p:nvPr/>
        </p:nvPicPr>
        <p:blipFill>
          <a:blip r:embed="rId3"/>
          <a:stretch>
            <a:fillRect/>
          </a:stretch>
        </p:blipFill>
        <p:spPr>
          <a:xfrm>
            <a:off x="1808419" y="516742"/>
            <a:ext cx="4551284" cy="3806529"/>
          </a:xfrm>
          <a:prstGeom prst="rect">
            <a:avLst/>
          </a:prstGeom>
        </p:spPr>
      </p:pic>
    </p:spTree>
    <p:extLst>
      <p:ext uri="{BB962C8B-B14F-4D97-AF65-F5344CB8AC3E}">
        <p14:creationId xmlns:p14="http://schemas.microsoft.com/office/powerpoint/2010/main" val="3575449553"/>
      </p:ext>
    </p:extLst>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TotalTime>
  <Words>971</Words>
  <Application>Microsoft Office PowerPoint</Application>
  <PresentationFormat>On-screen Show (4:3)</PresentationFormat>
  <Paragraphs>22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BlinkMacSystemFont</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Pandey, Santosh [E CPE]</dc:creator>
  <dc:description/>
  <cp:lastModifiedBy>Pandey, Santosh [E CPE]</cp:lastModifiedBy>
  <cp:revision>4</cp:revision>
  <dcterms:modified xsi:type="dcterms:W3CDTF">2023-01-15T23:59:00Z</dcterms:modified>
  <dc:language>en-US</dc:language>
</cp:coreProperties>
</file>