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</p:sldIdLst>
  <p:sldSz cx="13004800" cy="97536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173393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6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1pPr>
    <a:lvl2pPr marL="0" marR="0" indent="457200" algn="ctr" defTabSz="173393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6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2pPr>
    <a:lvl3pPr marL="0" marR="0" indent="914400" algn="ctr" defTabSz="173393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6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3pPr>
    <a:lvl4pPr marL="0" marR="0" indent="1371600" algn="ctr" defTabSz="173393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6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4pPr>
    <a:lvl5pPr marL="0" marR="0" indent="1828800" algn="ctr" defTabSz="173393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6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5pPr>
    <a:lvl6pPr marL="0" marR="0" indent="2286000" algn="ctr" defTabSz="173393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6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6pPr>
    <a:lvl7pPr marL="0" marR="0" indent="2743200" algn="ctr" defTabSz="173393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6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7pPr>
    <a:lvl8pPr marL="0" marR="0" indent="3200400" algn="ctr" defTabSz="173393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6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8pPr>
    <a:lvl9pPr marL="0" marR="0" indent="3657600" algn="ctr" defTabSz="173393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6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254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36773"/>
              </a:solidFill>
              <a:prstDash val="solid"/>
              <a:miter lim="400000"/>
            </a:ln>
          </a:left>
          <a:right>
            <a:ln w="12700" cap="flat">
              <a:solidFill>
                <a:srgbClr val="536773"/>
              </a:solidFill>
              <a:prstDash val="solid"/>
              <a:miter lim="400000"/>
            </a:ln>
          </a:right>
          <a:top>
            <a:ln w="12700" cap="flat">
              <a:solidFill>
                <a:srgbClr val="536773"/>
              </a:solidFill>
              <a:prstDash val="solid"/>
              <a:miter lim="400000"/>
            </a:ln>
          </a:top>
          <a:bottom>
            <a:ln w="12700" cap="flat">
              <a:solidFill>
                <a:srgbClr val="536773"/>
              </a:solidFill>
              <a:prstDash val="solid"/>
              <a:miter lim="400000"/>
            </a:ln>
          </a:bottom>
          <a:insideH>
            <a:ln w="12700" cap="flat">
              <a:solidFill>
                <a:srgbClr val="536773"/>
              </a:solidFill>
              <a:prstDash val="solid"/>
              <a:miter lim="400000"/>
            </a:ln>
          </a:insideH>
          <a:insideV>
            <a:ln w="12700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536773"/>
              </a:solidFill>
              <a:prstDash val="solid"/>
              <a:miter lim="400000"/>
            </a:ln>
          </a:top>
          <a:bottom>
            <a:ln w="12700" cap="flat">
              <a:solidFill>
                <a:srgbClr val="536773"/>
              </a:solidFill>
              <a:prstDash val="solid"/>
              <a:miter lim="400000"/>
            </a:ln>
          </a:bottom>
          <a:insideH>
            <a:ln w="12700" cap="flat">
              <a:solidFill>
                <a:srgbClr val="536773"/>
              </a:solidFill>
              <a:prstDash val="solid"/>
              <a:miter lim="400000"/>
            </a:ln>
          </a:insideH>
          <a:insideV>
            <a:ln w="12700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36773"/>
              </a:solidFill>
              <a:prstDash val="solid"/>
              <a:miter lim="400000"/>
            </a:ln>
          </a:left>
          <a:right>
            <a:ln w="12700" cap="flat">
              <a:solidFill>
                <a:srgbClr val="536773"/>
              </a:solidFill>
              <a:prstDash val="solid"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536773"/>
              </a:solidFill>
              <a:prstDash val="solid"/>
              <a:miter lim="400000"/>
            </a:ln>
          </a:insideH>
          <a:insideV>
            <a:ln w="12700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36773"/>
              </a:solidFill>
              <a:prstDash val="solid"/>
              <a:miter lim="400000"/>
            </a:ln>
          </a:left>
          <a:right>
            <a:ln w="12700" cap="flat">
              <a:solidFill>
                <a:srgbClr val="536773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536773"/>
              </a:solidFill>
              <a:prstDash val="solid"/>
              <a:miter lim="400000"/>
            </a:ln>
          </a:insideH>
          <a:insideV>
            <a:ln w="12700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solidFill>
            <a:schemeClr val="accent1">
              <a:lumOff val="16847"/>
            </a:schemeClr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838383"/>
              </a:solidFill>
              <a:prstDash val="solid"/>
              <a:miter lim="400000"/>
            </a:ln>
          </a:left>
          <a:right>
            <a:ln w="12700" cap="flat">
              <a:solidFill>
                <a:srgbClr val="838383"/>
              </a:solidFill>
              <a:prstDash val="solid"/>
              <a:miter lim="400000"/>
            </a:ln>
          </a:right>
          <a:top>
            <a:ln w="12700" cap="flat">
              <a:solidFill>
                <a:srgbClr val="838383"/>
              </a:solidFill>
              <a:prstDash val="solid"/>
              <a:miter lim="400000"/>
            </a:ln>
          </a:top>
          <a:bottom>
            <a:ln w="12700" cap="flat">
              <a:solidFill>
                <a:srgbClr val="838383"/>
              </a:solidFill>
              <a:prstDash val="solid"/>
              <a:miter lim="400000"/>
            </a:ln>
          </a:bottom>
          <a:insideH>
            <a:ln w="12700" cap="flat">
              <a:solidFill>
                <a:srgbClr val="838383"/>
              </a:solidFill>
              <a:prstDash val="solid"/>
              <a:miter lim="400000"/>
            </a:ln>
          </a:insideH>
          <a:insideV>
            <a:ln w="12700" cap="flat">
              <a:solidFill>
                <a:srgbClr val="838383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4D4D4D"/>
              </a:solidFill>
              <a:prstDash val="solid"/>
              <a:miter lim="400000"/>
            </a:ln>
          </a:left>
          <a:right>
            <a:ln w="12700" cap="flat">
              <a:solidFill>
                <a:srgbClr val="808080"/>
              </a:solidFill>
              <a:prstDash val="solid"/>
              <a:miter lim="400000"/>
            </a:ln>
          </a:right>
          <a:top>
            <a:ln w="12700" cap="flat">
              <a:solidFill>
                <a:srgbClr val="808080"/>
              </a:solidFill>
              <a:prstDash val="solid"/>
              <a:miter lim="400000"/>
            </a:ln>
          </a:top>
          <a:bottom>
            <a:ln w="12700" cap="flat">
              <a:solidFill>
                <a:srgbClr val="808080"/>
              </a:solidFill>
              <a:prstDash val="solid"/>
              <a:miter lim="400000"/>
            </a:ln>
          </a:bottom>
          <a:insideH>
            <a:ln w="12700" cap="flat">
              <a:solidFill>
                <a:srgbClr val="808080"/>
              </a:solidFill>
              <a:prstDash val="solid"/>
              <a:miter lim="400000"/>
            </a:ln>
          </a:insideH>
          <a:insideV>
            <a:ln w="12700" cap="flat">
              <a:solidFill>
                <a:srgbClr val="808080"/>
              </a:solidFill>
              <a:prstDash val="solid"/>
              <a:miter lim="400000"/>
            </a:ln>
          </a:insideV>
        </a:tcBdr>
        <a:fill>
          <a:solidFill>
            <a:srgbClr val="88FA4F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25400" cap="flat">
              <a:solidFill>
                <a:schemeClr val="accent3"/>
              </a:solidFill>
              <a:prstDash val="solid"/>
              <a:miter lim="400000"/>
            </a:ln>
          </a:top>
          <a:bottom>
            <a:ln w="12700" cap="flat">
              <a:solidFill>
                <a:srgbClr val="4D4D4D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4D4D4D"/>
              </a:solidFill>
              <a:prstDash val="solid"/>
              <a:miter lim="400000"/>
            </a:ln>
          </a:left>
          <a:right>
            <a:ln w="12700" cap="flat">
              <a:solidFill>
                <a:srgbClr val="4D4D4D"/>
              </a:solidFill>
              <a:prstDash val="solid"/>
              <a:miter lim="400000"/>
            </a:ln>
          </a:right>
          <a:top>
            <a:ln w="12700" cap="flat">
              <a:solidFill>
                <a:srgbClr val="4D4D4D"/>
              </a:solidFill>
              <a:prstDash val="solid"/>
              <a:miter lim="400000"/>
            </a:ln>
          </a:top>
          <a:bottom>
            <a:ln w="12700" cap="flat">
              <a:solidFill>
                <a:srgbClr val="4D4D4D"/>
              </a:solidFill>
              <a:prstDash val="solid"/>
              <a:miter lim="400000"/>
            </a:ln>
          </a:bottom>
          <a:insideH>
            <a:ln w="12700" cap="flat">
              <a:solidFill>
                <a:srgbClr val="4D4D4D"/>
              </a:solidFill>
              <a:prstDash val="solid"/>
              <a:miter lim="400000"/>
            </a:ln>
          </a:insideH>
          <a:insideV>
            <a:ln w="12700" cap="flat">
              <a:solidFill>
                <a:srgbClr val="4D4D4D"/>
              </a:solidFill>
              <a:prstDash val="solid"/>
              <a:miter lim="400000"/>
            </a:ln>
          </a:insideV>
        </a:tcBdr>
        <a:fill>
          <a:solidFill>
            <a:srgbClr val="60D937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12700" cap="flat">
              <a:solidFill>
                <a:srgbClr val="5B5A5A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solidFill>
                <a:srgbClr val="5B5A5A"/>
              </a:solidFill>
              <a:prstDash val="solid"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chemeClr val="accent4">
              <a:hueOff val="348544"/>
              <a:lumOff val="7139"/>
            </a:schemeClr>
          </a:solidFill>
        </a:fill>
      </a:tcStyle>
    </a:band2H>
    <a:firstCol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12700" cap="flat">
              <a:solidFill>
                <a:srgbClr val="5B5A5A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solidFill>
                <a:srgbClr val="5B5A5A"/>
              </a:solidFill>
              <a:prstDash val="solid"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8BB00"/>
          </a:solidFill>
        </a:fill>
      </a:tcStyle>
    </a:firstCol>
    <a:lastRow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25400" cap="flat">
              <a:solidFill>
                <a:srgbClr val="F8BA00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solidFill>
                <a:srgbClr val="5B5A5A"/>
              </a:solidFill>
              <a:prstDash val="solid"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AF7E9"/>
          </a:solidFill>
        </a:fill>
      </a:tcStyle>
    </a:lastRow>
    <a:firstRow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12700" cap="flat">
              <a:solidFill>
                <a:srgbClr val="5B5A5A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solidFill>
                <a:srgbClr val="5B5A5A"/>
              </a:solidFill>
              <a:prstDash val="solid"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464646"/>
              </a:solidFill>
              <a:prstDash val="solid"/>
              <a:miter lim="400000"/>
            </a:ln>
          </a:left>
          <a:right>
            <a:ln w="12700" cap="flat">
              <a:solidFill>
                <a:srgbClr val="464646"/>
              </a:solidFill>
              <a:prstDash val="solid"/>
              <a:miter lim="400000"/>
            </a:ln>
          </a:right>
          <a:top>
            <a:ln w="12700" cap="flat">
              <a:solidFill>
                <a:srgbClr val="464646"/>
              </a:solidFill>
              <a:prstDash val="solid"/>
              <a:miter lim="400000"/>
            </a:ln>
          </a:top>
          <a:bottom>
            <a:ln w="12700" cap="flat">
              <a:solidFill>
                <a:srgbClr val="464646"/>
              </a:solidFill>
              <a:prstDash val="solid"/>
              <a:miter lim="400000"/>
            </a:ln>
          </a:bottom>
          <a:insideH>
            <a:ln w="12700" cap="flat">
              <a:solidFill>
                <a:srgbClr val="464646"/>
              </a:solidFill>
              <a:prstDash val="solid"/>
              <a:miter lim="400000"/>
            </a:ln>
          </a:insideH>
          <a:insideV>
            <a:ln w="12700" cap="flat">
              <a:solidFill>
                <a:srgbClr val="464646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D4D5D5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E5E5E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C3C3C3"/>
              </a:solidFill>
              <a:prstDash val="solid"/>
              <a:miter lim="400000"/>
            </a:ln>
          </a:top>
          <a:bottom>
            <a:ln w="12700" cap="flat">
              <a:solidFill>
                <a:srgbClr val="C3C3C3"/>
              </a:solidFill>
              <a:prstDash val="solid"/>
              <a:miter lim="400000"/>
            </a:ln>
          </a:bottom>
          <a:insideH>
            <a:ln w="12700" cap="flat">
              <a:solidFill>
                <a:srgbClr val="C3C3C3"/>
              </a:solidFill>
              <a:prstDash val="solid"/>
              <a:miter lim="400000"/>
            </a:ln>
          </a:insideH>
          <a:insideV>
            <a:ln w="12700" cap="flat">
              <a:solidFill>
                <a:srgbClr val="C3C3C3"/>
              </a:solidFill>
              <a:prstDash val="solid"/>
              <a:miter lim="400000"/>
            </a:ln>
          </a:insideV>
        </a:tcBdr>
        <a:fill>
          <a:solidFill>
            <a:srgbClr val="CB2A7B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E5E5E"/>
              </a:solidFill>
              <a:prstDash val="solid"/>
              <a:miter lim="400000"/>
            </a:ln>
          </a:left>
          <a:right>
            <a:ln w="12700" cap="flat">
              <a:solidFill>
                <a:srgbClr val="5E5E5E"/>
              </a:solidFill>
              <a:prstDash val="solid"/>
              <a:miter lim="400000"/>
            </a:ln>
          </a:right>
          <a:top>
            <a:ln w="25400" cap="flat">
              <a:solidFill>
                <a:srgbClr val="CB297B"/>
              </a:solidFill>
              <a:prstDash val="solid"/>
              <a:miter lim="400000"/>
            </a:ln>
          </a:top>
          <a:bottom>
            <a:ln w="12700" cap="flat">
              <a:solidFill>
                <a:srgbClr val="5E5E5E"/>
              </a:solidFill>
              <a:prstDash val="solid"/>
              <a:miter lim="400000"/>
            </a:ln>
          </a:bottom>
          <a:insideH>
            <a:ln w="12700" cap="flat">
              <a:solidFill>
                <a:srgbClr val="5E5E5E"/>
              </a:solidFill>
              <a:prstDash val="solid"/>
              <a:miter lim="400000"/>
            </a:ln>
          </a:insideH>
          <a:insideV>
            <a:ln w="12700" cap="flat">
              <a:solidFill>
                <a:srgbClr val="5E5E5E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5E5E5E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991A5F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6C6C6C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6C6C6C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6C6C6C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D6DCE0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1"/>
    <p:restoredTop sz="94648"/>
  </p:normalViewPr>
  <p:slideViewPr>
    <p:cSldViewPr snapToGrid="0" snapToObjects="1">
      <p:cViewPr varScale="1">
        <p:scale>
          <a:sx n="82" d="100"/>
          <a:sy n="82" d="100"/>
        </p:scale>
        <p:origin x="1392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Shape 148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49" name="Shape 149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1pPr>
    <a:lvl2pPr indent="2286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2pPr>
    <a:lvl3pPr indent="4572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3pPr>
    <a:lvl4pPr indent="6858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4pPr>
    <a:lvl5pPr indent="9144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5pPr>
    <a:lvl6pPr indent="11430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6pPr>
    <a:lvl7pPr indent="13716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7pPr>
    <a:lvl8pPr indent="16002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8pPr>
    <a:lvl9pPr indent="18288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Shape 159"/>
          <p:cNvSpPr>
            <a:spLocks noGrp="1" noRot="1" noChangeAspect="1"/>
          </p:cNvSpPr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60" name="Shape 160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How can we maximize conservation benefits given MPA resources?</a:t>
            </a:r>
          </a:p>
          <a:p>
            <a:r>
              <a:t>How can we maximize fisheries benefits / minimize fisheries losses?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Shape 164"/>
          <p:cNvSpPr>
            <a:spLocks noGrp="1" noRot="1" noChangeAspect="1"/>
          </p:cNvSpPr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65" name="Shape 165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The goal: remove some of the “it’s too slow” or “it’s too hard to run” reasons for using more realistic models in marine protected area simulation</a:t>
            </a: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Shape 179"/>
          <p:cNvSpPr>
            <a:spLocks noGrp="1" noRot="1" noChangeAspect="1"/>
          </p:cNvSpPr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80" name="Shape 180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EEZ that you’re planning in looks like this </a:t>
            </a: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Shape 195"/>
          <p:cNvSpPr>
            <a:spLocks noGrp="1" noRot="1" noChangeAspect="1"/>
          </p:cNvSpPr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96" name="Shape 196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Iterating over uncertainty in MPA design strategy, adult and larval movement rates, and MPA size</a:t>
            </a: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" name="Shape 205"/>
          <p:cNvSpPr>
            <a:spLocks noGrp="1" noRot="1" noChangeAspect="1"/>
          </p:cNvSpPr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06" name="Shape 206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endParaRPr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" name="Shape 211"/>
          <p:cNvSpPr>
            <a:spLocks noGrp="1" noRot="1" noChangeAspect="1"/>
          </p:cNvSpPr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12" name="Shape 212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endParaRPr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739109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">
    <p:bg>
      <p:bgPr>
        <a:solidFill>
          <a:srgbClr val="00346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Author and Date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698500" y="8657488"/>
            <a:ext cx="11607801" cy="461060"/>
          </a:xfrm>
          <a:prstGeom prst="rect">
            <a:avLst/>
          </a:prstGeom>
        </p:spPr>
        <p:txBody>
          <a:bodyPr anchor="b"/>
          <a:lstStyle>
            <a:lvl1pPr marL="0" indent="0" defTabSz="563541">
              <a:lnSpc>
                <a:spcPct val="100000"/>
              </a:lnSpc>
              <a:spcBef>
                <a:spcPts val="0"/>
              </a:spcBef>
              <a:buSzTx/>
              <a:buNone/>
              <a:defRPr sz="2304" b="1">
                <a:solidFill>
                  <a:srgbClr val="FFFFFF"/>
                </a:solidFill>
              </a:defRPr>
            </a:lvl1pPr>
          </a:lstStyle>
          <a:p>
            <a:r>
              <a:t>Author and Date</a:t>
            </a:r>
          </a:p>
        </p:txBody>
      </p:sp>
      <p:sp>
        <p:nvSpPr>
          <p:cNvPr id="12" name="Presentation Title"/>
          <p:cNvSpPr txBox="1">
            <a:spLocks noGrp="1"/>
          </p:cNvSpPr>
          <p:nvPr>
            <p:ph type="title" hasCustomPrompt="1"/>
          </p:nvPr>
        </p:nvSpPr>
        <p:spPr>
          <a:xfrm>
            <a:off x="698500" y="1854200"/>
            <a:ext cx="11609057" cy="3302000"/>
          </a:xfrm>
          <a:prstGeom prst="rect">
            <a:avLst/>
          </a:prstGeom>
        </p:spPr>
        <p:txBody>
          <a:bodyPr anchor="b"/>
          <a:lstStyle>
            <a:lvl1pPr>
              <a:defRPr sz="8200" spc="-164">
                <a:solidFill>
                  <a:srgbClr val="FFFFFF"/>
                </a:solidFill>
              </a:defRPr>
            </a:lvl1pPr>
          </a:lstStyle>
          <a:p>
            <a:r>
              <a:t>Presentation Title</a:t>
            </a:r>
          </a:p>
        </p:txBody>
      </p:sp>
      <p:sp>
        <p:nvSpPr>
          <p:cNvPr id="13" name="Body Level One…"/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698500" y="5105400"/>
            <a:ext cx="11607800" cy="1456399"/>
          </a:xfrm>
          <a:prstGeom prst="rect">
            <a:avLst/>
          </a:prstGeom>
        </p:spPr>
        <p:txBody>
          <a:bodyPr/>
          <a:lstStyle>
            <a:lvl1pPr marL="0" indent="0" defTabSz="587022">
              <a:lnSpc>
                <a:spcPct val="100000"/>
              </a:lnSpc>
              <a:spcBef>
                <a:spcPts val="0"/>
              </a:spcBef>
              <a:buSzTx/>
              <a:buNone/>
              <a:defRPr sz="3800" b="1">
                <a:solidFill>
                  <a:schemeClr val="accent1"/>
                </a:solidFill>
              </a:defRPr>
            </a:lvl1pPr>
            <a:lvl2pPr marL="0" indent="457200" defTabSz="587022">
              <a:lnSpc>
                <a:spcPct val="100000"/>
              </a:lnSpc>
              <a:spcBef>
                <a:spcPts val="0"/>
              </a:spcBef>
              <a:buSzTx/>
              <a:buNone/>
              <a:defRPr sz="3800" b="1">
                <a:solidFill>
                  <a:schemeClr val="accent1"/>
                </a:solidFill>
              </a:defRPr>
            </a:lvl2pPr>
            <a:lvl3pPr marL="0" indent="914400" defTabSz="587022">
              <a:lnSpc>
                <a:spcPct val="100000"/>
              </a:lnSpc>
              <a:spcBef>
                <a:spcPts val="0"/>
              </a:spcBef>
              <a:buSzTx/>
              <a:buNone/>
              <a:defRPr sz="3800" b="1">
                <a:solidFill>
                  <a:schemeClr val="accent1"/>
                </a:solidFill>
              </a:defRPr>
            </a:lvl3pPr>
            <a:lvl4pPr marL="0" indent="1371600" defTabSz="587022">
              <a:lnSpc>
                <a:spcPct val="100000"/>
              </a:lnSpc>
              <a:spcBef>
                <a:spcPts val="0"/>
              </a:spcBef>
              <a:buSzTx/>
              <a:buNone/>
              <a:defRPr sz="3800" b="1">
                <a:solidFill>
                  <a:schemeClr val="accent1"/>
                </a:solidFill>
              </a:defRPr>
            </a:lvl4pPr>
            <a:lvl5pPr marL="0" indent="1828800" defTabSz="587022">
              <a:lnSpc>
                <a:spcPct val="100000"/>
              </a:lnSpc>
              <a:spcBef>
                <a:spcPts val="0"/>
              </a:spcBef>
              <a:buSzTx/>
              <a:buNone/>
              <a:defRPr sz="3800" b="1">
                <a:solidFill>
                  <a:schemeClr val="accent1"/>
                </a:solidFill>
              </a:defRPr>
            </a:lvl5pPr>
          </a:lstStyle>
          <a:p>
            <a:r>
              <a:t>Presentation Subtitle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1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6353454" y="9220199"/>
            <a:ext cx="297892" cy="287479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Statem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Body Level One…"/>
          <p:cNvSpPr txBox="1">
            <a:spLocks noGrp="1"/>
          </p:cNvSpPr>
          <p:nvPr>
            <p:ph type="body" sz="half" idx="1" hasCustomPrompt="1"/>
          </p:nvPr>
        </p:nvSpPr>
        <p:spPr>
          <a:xfrm>
            <a:off x="698500" y="3568700"/>
            <a:ext cx="11607800" cy="2617788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80000"/>
              </a:lnSpc>
              <a:spcBef>
                <a:spcPts val="0"/>
              </a:spcBef>
              <a:buSzTx/>
              <a:buNone/>
              <a:defRPr sz="8200" spc="-164">
                <a:solidFill>
                  <a:schemeClr val="accent1">
                    <a:hueOff val="114395"/>
                    <a:lumOff val="-24975"/>
                  </a:schemeClr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lvl1pPr>
            <a:lvl2pPr marL="0" indent="457200" algn="ctr">
              <a:lnSpc>
                <a:spcPct val="80000"/>
              </a:lnSpc>
              <a:spcBef>
                <a:spcPts val="0"/>
              </a:spcBef>
              <a:buSzTx/>
              <a:buNone/>
              <a:defRPr sz="8200" spc="-164">
                <a:solidFill>
                  <a:schemeClr val="accent1">
                    <a:hueOff val="114395"/>
                    <a:lumOff val="-24975"/>
                  </a:schemeClr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lvl2pPr>
            <a:lvl3pPr marL="0" indent="914400" algn="ctr">
              <a:lnSpc>
                <a:spcPct val="80000"/>
              </a:lnSpc>
              <a:spcBef>
                <a:spcPts val="0"/>
              </a:spcBef>
              <a:buSzTx/>
              <a:buNone/>
              <a:defRPr sz="8200" spc="-164">
                <a:solidFill>
                  <a:schemeClr val="accent1">
                    <a:hueOff val="114395"/>
                    <a:lumOff val="-24975"/>
                  </a:schemeClr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lvl3pPr>
            <a:lvl4pPr marL="0" indent="1371600" algn="ctr">
              <a:lnSpc>
                <a:spcPct val="80000"/>
              </a:lnSpc>
              <a:spcBef>
                <a:spcPts val="0"/>
              </a:spcBef>
              <a:buSzTx/>
              <a:buNone/>
              <a:defRPr sz="8200" spc="-164">
                <a:solidFill>
                  <a:schemeClr val="accent1">
                    <a:hueOff val="114395"/>
                    <a:lumOff val="-24975"/>
                  </a:schemeClr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lvl4pPr>
            <a:lvl5pPr marL="0" indent="1828800" algn="ctr">
              <a:lnSpc>
                <a:spcPct val="80000"/>
              </a:lnSpc>
              <a:spcBef>
                <a:spcPts val="0"/>
              </a:spcBef>
              <a:buSzTx/>
              <a:buNone/>
              <a:defRPr sz="8200" spc="-164">
                <a:solidFill>
                  <a:schemeClr val="accent1">
                    <a:hueOff val="114395"/>
                    <a:lumOff val="-24975"/>
                  </a:schemeClr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lvl5pPr>
          </a:lstStyle>
          <a:p>
            <a:r>
              <a:t>Statement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99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ig Fa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Fact information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698500" y="6209979"/>
            <a:ext cx="11607800" cy="671803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100000"/>
              </a:lnSpc>
              <a:spcBef>
                <a:spcPts val="0"/>
              </a:spcBef>
              <a:buSzTx/>
              <a:buNone/>
              <a:defRPr sz="3800" b="1"/>
            </a:lvl1pPr>
          </a:lstStyle>
          <a:p>
            <a:r>
              <a:t>Fact information</a:t>
            </a:r>
          </a:p>
        </p:txBody>
      </p:sp>
      <p:sp>
        <p:nvSpPr>
          <p:cNvPr id="107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698500" y="999066"/>
            <a:ext cx="11607800" cy="5210914"/>
          </a:xfrm>
          <a:prstGeom prst="rect">
            <a:avLst/>
          </a:prstGeom>
        </p:spPr>
        <p:txBody>
          <a:bodyPr anchor="b"/>
          <a:lstStyle>
            <a:lvl1pPr marL="0" indent="0" algn="ctr">
              <a:lnSpc>
                <a:spcPct val="80000"/>
              </a:lnSpc>
              <a:spcBef>
                <a:spcPts val="0"/>
              </a:spcBef>
              <a:buSzTx/>
              <a:buNone/>
              <a:defRPr sz="17600" b="1" spc="-176">
                <a:solidFill>
                  <a:schemeClr val="accent1">
                    <a:hueOff val="114395"/>
                    <a:lumOff val="-24975"/>
                  </a:schemeClr>
                </a:solidFill>
              </a:defRPr>
            </a:lvl1pPr>
            <a:lvl2pPr marL="0" indent="457200" algn="ctr">
              <a:lnSpc>
                <a:spcPct val="80000"/>
              </a:lnSpc>
              <a:spcBef>
                <a:spcPts val="0"/>
              </a:spcBef>
              <a:buSzTx/>
              <a:buNone/>
              <a:defRPr sz="17600" b="1" spc="-176">
                <a:solidFill>
                  <a:schemeClr val="accent1">
                    <a:hueOff val="114395"/>
                    <a:lumOff val="-24975"/>
                  </a:schemeClr>
                </a:solidFill>
              </a:defRPr>
            </a:lvl2pPr>
            <a:lvl3pPr marL="0" indent="914400" algn="ctr">
              <a:lnSpc>
                <a:spcPct val="80000"/>
              </a:lnSpc>
              <a:spcBef>
                <a:spcPts val="0"/>
              </a:spcBef>
              <a:buSzTx/>
              <a:buNone/>
              <a:defRPr sz="17600" b="1" spc="-176">
                <a:solidFill>
                  <a:schemeClr val="accent1">
                    <a:hueOff val="114395"/>
                    <a:lumOff val="-24975"/>
                  </a:schemeClr>
                </a:solidFill>
              </a:defRPr>
            </a:lvl3pPr>
            <a:lvl4pPr marL="0" indent="1371600" algn="ctr">
              <a:lnSpc>
                <a:spcPct val="80000"/>
              </a:lnSpc>
              <a:spcBef>
                <a:spcPts val="0"/>
              </a:spcBef>
              <a:buSzTx/>
              <a:buNone/>
              <a:defRPr sz="17600" b="1" spc="-176">
                <a:solidFill>
                  <a:schemeClr val="accent1">
                    <a:hueOff val="114395"/>
                    <a:lumOff val="-24975"/>
                  </a:schemeClr>
                </a:solidFill>
              </a:defRPr>
            </a:lvl4pPr>
            <a:lvl5pPr marL="0" indent="1828800" algn="ctr">
              <a:lnSpc>
                <a:spcPct val="80000"/>
              </a:lnSpc>
              <a:spcBef>
                <a:spcPts val="0"/>
              </a:spcBef>
              <a:buSzTx/>
              <a:buNone/>
              <a:defRPr sz="17600" b="1" spc="-176">
                <a:solidFill>
                  <a:schemeClr val="accent1">
                    <a:hueOff val="114395"/>
                    <a:lumOff val="-24975"/>
                  </a:schemeClr>
                </a:solidFill>
              </a:defRPr>
            </a:lvl5pPr>
          </a:lstStyle>
          <a:p>
            <a:r>
              <a:t>100%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10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Body Level One…"/>
          <p:cNvSpPr txBox="1">
            <a:spLocks noGrp="1"/>
          </p:cNvSpPr>
          <p:nvPr>
            <p:ph type="body" sz="half" idx="1" hasCustomPrompt="1"/>
          </p:nvPr>
        </p:nvSpPr>
        <p:spPr>
          <a:xfrm>
            <a:off x="736600" y="3721100"/>
            <a:ext cx="11531600" cy="2324100"/>
          </a:xfrm>
          <a:prstGeom prst="rect">
            <a:avLst/>
          </a:prstGeom>
        </p:spPr>
        <p:txBody>
          <a:bodyPr anchor="ctr"/>
          <a:lstStyle>
            <a:lvl1pPr marL="457200" indent="-342900">
              <a:spcBef>
                <a:spcPts val="0"/>
              </a:spcBef>
              <a:buSzTx/>
              <a:buNone/>
              <a:defRPr sz="6000" spc="-119">
                <a:solidFill>
                  <a:schemeClr val="accent1">
                    <a:hueOff val="114395"/>
                    <a:lumOff val="-24975"/>
                  </a:schemeClr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lvl1pPr>
            <a:lvl2pPr marL="457200" indent="114300">
              <a:spcBef>
                <a:spcPts val="0"/>
              </a:spcBef>
              <a:buSzTx/>
              <a:buNone/>
              <a:defRPr sz="6000" spc="-119">
                <a:solidFill>
                  <a:schemeClr val="accent1">
                    <a:hueOff val="114395"/>
                    <a:lumOff val="-24975"/>
                  </a:schemeClr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lvl2pPr>
            <a:lvl3pPr marL="457200" indent="571500">
              <a:spcBef>
                <a:spcPts val="0"/>
              </a:spcBef>
              <a:buSzTx/>
              <a:buNone/>
              <a:defRPr sz="6000" spc="-119">
                <a:solidFill>
                  <a:schemeClr val="accent1">
                    <a:hueOff val="114395"/>
                    <a:lumOff val="-24975"/>
                  </a:schemeClr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lvl3pPr>
            <a:lvl4pPr marL="457200" indent="1028700">
              <a:spcBef>
                <a:spcPts val="0"/>
              </a:spcBef>
              <a:buSzTx/>
              <a:buNone/>
              <a:defRPr sz="6000" spc="-119">
                <a:solidFill>
                  <a:schemeClr val="accent1">
                    <a:hueOff val="114395"/>
                    <a:lumOff val="-24975"/>
                  </a:schemeClr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lvl4pPr>
            <a:lvl5pPr marL="457200" indent="1485900">
              <a:spcBef>
                <a:spcPts val="0"/>
              </a:spcBef>
              <a:buSzTx/>
              <a:buNone/>
              <a:defRPr sz="6000" spc="-119">
                <a:solidFill>
                  <a:schemeClr val="accent1">
                    <a:hueOff val="114395"/>
                    <a:lumOff val="-24975"/>
                  </a:schemeClr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lvl5pPr>
          </a:lstStyle>
          <a:p>
            <a:r>
              <a:t>“Notable Quote”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116" name="Attribution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19200" y="6426200"/>
            <a:ext cx="11049000" cy="461059"/>
          </a:xfrm>
          <a:prstGeom prst="rect">
            <a:avLst/>
          </a:prstGeom>
        </p:spPr>
        <p:txBody>
          <a:bodyPr/>
          <a:lstStyle>
            <a:lvl1pPr marL="0" indent="0" defTabSz="563541">
              <a:lnSpc>
                <a:spcPct val="100000"/>
              </a:lnSpc>
              <a:spcBef>
                <a:spcPts val="0"/>
              </a:spcBef>
              <a:buSzTx/>
              <a:buNone/>
              <a:defRPr sz="2304" b="1"/>
            </a:lvl1pPr>
          </a:lstStyle>
          <a:p>
            <a:r>
              <a:t>Attribution</a:t>
            </a:r>
          </a:p>
        </p:txBody>
      </p:sp>
      <p:sp>
        <p:nvSpPr>
          <p:cNvPr id="117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3 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996267730_2880x1920.jpg"/>
          <p:cNvSpPr>
            <a:spLocks noGrp="1"/>
          </p:cNvSpPr>
          <p:nvPr>
            <p:ph type="pic" idx="21"/>
          </p:nvPr>
        </p:nvSpPr>
        <p:spPr>
          <a:xfrm>
            <a:off x="-3860800" y="701538"/>
            <a:ext cx="12539868" cy="8359912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25" name="617931575_1991x1322.jpg"/>
          <p:cNvSpPr>
            <a:spLocks noGrp="1"/>
          </p:cNvSpPr>
          <p:nvPr>
            <p:ph type="pic" sz="quarter" idx="22"/>
          </p:nvPr>
        </p:nvSpPr>
        <p:spPr>
          <a:xfrm>
            <a:off x="6534860" y="698500"/>
            <a:ext cx="5967580" cy="39624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26" name="740627569_2880x1920.jpg"/>
          <p:cNvSpPr>
            <a:spLocks noGrp="1"/>
          </p:cNvSpPr>
          <p:nvPr>
            <p:ph type="pic" sz="quarter" idx="23"/>
          </p:nvPr>
        </p:nvSpPr>
        <p:spPr>
          <a:xfrm>
            <a:off x="6546850" y="5099050"/>
            <a:ext cx="5943600" cy="39624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27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996267730_2880x1920.jpg"/>
          <p:cNvSpPr>
            <a:spLocks noGrp="1"/>
          </p:cNvSpPr>
          <p:nvPr>
            <p:ph type="pic" idx="21"/>
          </p:nvPr>
        </p:nvSpPr>
        <p:spPr>
          <a:xfrm>
            <a:off x="-812800" y="0"/>
            <a:ext cx="14630400" cy="97536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35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6353454" y="9220199"/>
            <a:ext cx="297892" cy="287479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740627569_2880x1920.jpg"/>
          <p:cNvSpPr>
            <a:spLocks noGrp="1"/>
          </p:cNvSpPr>
          <p:nvPr>
            <p:ph type="pic" idx="21"/>
          </p:nvPr>
        </p:nvSpPr>
        <p:spPr>
          <a:xfrm>
            <a:off x="-812800" y="0"/>
            <a:ext cx="14630400" cy="97536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22" name="Presentation Title"/>
          <p:cNvSpPr txBox="1">
            <a:spLocks noGrp="1"/>
          </p:cNvSpPr>
          <p:nvPr>
            <p:ph type="title" hasCustomPrompt="1"/>
          </p:nvPr>
        </p:nvSpPr>
        <p:spPr>
          <a:xfrm>
            <a:off x="698500" y="5181600"/>
            <a:ext cx="11607800" cy="3302000"/>
          </a:xfrm>
          <a:prstGeom prst="rect">
            <a:avLst/>
          </a:prstGeom>
        </p:spPr>
        <p:txBody>
          <a:bodyPr anchor="b"/>
          <a:lstStyle>
            <a:lvl1pPr>
              <a:defRPr sz="8200" spc="-164">
                <a:solidFill>
                  <a:srgbClr val="FFFFFF"/>
                </a:solidFill>
              </a:defRPr>
            </a:lvl1pPr>
          </a:lstStyle>
          <a:p>
            <a:r>
              <a:t>Presentation Title</a:t>
            </a:r>
          </a:p>
        </p:txBody>
      </p:sp>
      <p:sp>
        <p:nvSpPr>
          <p:cNvPr id="23" name="Body Level One…"/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698500" y="8432800"/>
            <a:ext cx="11607800" cy="689769"/>
          </a:xfrm>
          <a:prstGeom prst="rect">
            <a:avLst/>
          </a:prstGeom>
        </p:spPr>
        <p:txBody>
          <a:bodyPr/>
          <a:lstStyle>
            <a:lvl1pPr marL="0" indent="0" defTabSz="587022">
              <a:lnSpc>
                <a:spcPct val="100000"/>
              </a:lnSpc>
              <a:spcBef>
                <a:spcPts val="0"/>
              </a:spcBef>
              <a:buSzTx/>
              <a:buNone/>
              <a:defRPr sz="3800" b="1">
                <a:solidFill>
                  <a:srgbClr val="FFFFFF"/>
                </a:solidFill>
              </a:defRPr>
            </a:lvl1pPr>
            <a:lvl2pPr marL="0" indent="457200" defTabSz="587022">
              <a:lnSpc>
                <a:spcPct val="100000"/>
              </a:lnSpc>
              <a:spcBef>
                <a:spcPts val="0"/>
              </a:spcBef>
              <a:buSzTx/>
              <a:buNone/>
              <a:defRPr sz="3800" b="1">
                <a:solidFill>
                  <a:srgbClr val="FFFFFF"/>
                </a:solidFill>
              </a:defRPr>
            </a:lvl2pPr>
            <a:lvl3pPr marL="0" indent="914400" defTabSz="587022">
              <a:lnSpc>
                <a:spcPct val="100000"/>
              </a:lnSpc>
              <a:spcBef>
                <a:spcPts val="0"/>
              </a:spcBef>
              <a:buSzTx/>
              <a:buNone/>
              <a:defRPr sz="3800" b="1">
                <a:solidFill>
                  <a:srgbClr val="FFFFFF"/>
                </a:solidFill>
              </a:defRPr>
            </a:lvl3pPr>
            <a:lvl4pPr marL="0" indent="1371600" defTabSz="587022">
              <a:lnSpc>
                <a:spcPct val="100000"/>
              </a:lnSpc>
              <a:spcBef>
                <a:spcPts val="0"/>
              </a:spcBef>
              <a:buSzTx/>
              <a:buNone/>
              <a:defRPr sz="3800" b="1">
                <a:solidFill>
                  <a:srgbClr val="FFFFFF"/>
                </a:solidFill>
              </a:defRPr>
            </a:lvl4pPr>
            <a:lvl5pPr marL="0" indent="1828800" defTabSz="587022">
              <a:lnSpc>
                <a:spcPct val="100000"/>
              </a:lnSpc>
              <a:spcBef>
                <a:spcPts val="0"/>
              </a:spcBef>
              <a:buSzTx/>
              <a:buNone/>
              <a:defRPr sz="3800" b="1">
                <a:solidFill>
                  <a:srgbClr val="FFFFFF"/>
                </a:solidFill>
              </a:defRPr>
            </a:lvl5pPr>
          </a:lstStyle>
          <a:p>
            <a:r>
              <a:t>Presentation Subtitle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24" name="Author and Date"/>
          <p:cNvSpPr txBox="1">
            <a:spLocks noGrp="1"/>
          </p:cNvSpPr>
          <p:nvPr>
            <p:ph type="body" sz="quarter" idx="22" hasCustomPrompt="1"/>
          </p:nvPr>
        </p:nvSpPr>
        <p:spPr>
          <a:xfrm>
            <a:off x="698500" y="571500"/>
            <a:ext cx="11607801" cy="461059"/>
          </a:xfrm>
          <a:prstGeom prst="rect">
            <a:avLst/>
          </a:prstGeom>
        </p:spPr>
        <p:txBody>
          <a:bodyPr/>
          <a:lstStyle>
            <a:lvl1pPr marL="0" indent="0" defTabSz="563541">
              <a:lnSpc>
                <a:spcPct val="100000"/>
              </a:lnSpc>
              <a:spcBef>
                <a:spcPts val="0"/>
              </a:spcBef>
              <a:buSzTx/>
              <a:buNone/>
              <a:defRPr sz="2304" b="1"/>
            </a:lvl1pPr>
          </a:lstStyle>
          <a:p>
            <a:r>
              <a:t>Author and Date</a:t>
            </a:r>
          </a:p>
        </p:txBody>
      </p:sp>
      <p:sp>
        <p:nvSpPr>
          <p:cNvPr id="25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6349999" y="9220199"/>
            <a:ext cx="297893" cy="287479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Photo 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136959463_1989x1321.jpg"/>
          <p:cNvSpPr>
            <a:spLocks noGrp="1"/>
          </p:cNvSpPr>
          <p:nvPr>
            <p:ph type="pic" idx="21"/>
          </p:nvPr>
        </p:nvSpPr>
        <p:spPr>
          <a:xfrm>
            <a:off x="4546600" y="692534"/>
            <a:ext cx="12591254" cy="8362518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33" name="Body Level One…"/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698500" y="5003800"/>
            <a:ext cx="5105400" cy="4044566"/>
          </a:xfrm>
          <a:prstGeom prst="rect">
            <a:avLst/>
          </a:prstGeom>
        </p:spPr>
        <p:txBody>
          <a:bodyPr/>
          <a:lstStyle>
            <a:lvl1pPr marL="0" indent="0" defTabSz="587022">
              <a:lnSpc>
                <a:spcPct val="100000"/>
              </a:lnSpc>
              <a:spcBef>
                <a:spcPts val="0"/>
              </a:spcBef>
              <a:buSzTx/>
              <a:buNone/>
              <a:defRPr sz="3800" b="1"/>
            </a:lvl1pPr>
            <a:lvl2pPr marL="0" indent="457200" defTabSz="587022">
              <a:lnSpc>
                <a:spcPct val="100000"/>
              </a:lnSpc>
              <a:spcBef>
                <a:spcPts val="0"/>
              </a:spcBef>
              <a:buSzTx/>
              <a:buNone/>
              <a:defRPr sz="3800" b="1"/>
            </a:lvl2pPr>
            <a:lvl3pPr marL="0" indent="914400" defTabSz="587022">
              <a:lnSpc>
                <a:spcPct val="100000"/>
              </a:lnSpc>
              <a:spcBef>
                <a:spcPts val="0"/>
              </a:spcBef>
              <a:buSzTx/>
              <a:buNone/>
              <a:defRPr sz="3800" b="1"/>
            </a:lvl3pPr>
            <a:lvl4pPr marL="0" indent="1371600" defTabSz="587022">
              <a:lnSpc>
                <a:spcPct val="100000"/>
              </a:lnSpc>
              <a:spcBef>
                <a:spcPts val="0"/>
              </a:spcBef>
              <a:buSzTx/>
              <a:buNone/>
              <a:defRPr sz="3800" b="1"/>
            </a:lvl4pPr>
            <a:lvl5pPr marL="0" indent="1828800" defTabSz="587022">
              <a:lnSpc>
                <a:spcPct val="100000"/>
              </a:lnSpc>
              <a:spcBef>
                <a:spcPts val="0"/>
              </a:spcBef>
              <a:buSzTx/>
              <a:buNone/>
              <a:defRPr sz="3800" b="1"/>
            </a:lvl5pPr>
          </a:lstStyle>
          <a:p>
            <a:r>
              <a:t>Slide Subtitle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34" name="Slide Title"/>
          <p:cNvSpPr txBox="1">
            <a:spLocks noGrp="1"/>
          </p:cNvSpPr>
          <p:nvPr>
            <p:ph type="title" hasCustomPrompt="1"/>
          </p:nvPr>
        </p:nvSpPr>
        <p:spPr>
          <a:xfrm>
            <a:off x="698500" y="692534"/>
            <a:ext cx="5105400" cy="4387466"/>
          </a:xfrm>
          <a:prstGeom prst="rect">
            <a:avLst/>
          </a:prstGeom>
        </p:spPr>
        <p:txBody>
          <a:bodyPr anchor="b"/>
          <a:lstStyle/>
          <a:p>
            <a:r>
              <a:t>Slide Title</a:t>
            </a:r>
          </a:p>
        </p:txBody>
      </p:sp>
      <p:sp>
        <p:nvSpPr>
          <p:cNvPr id="3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Body Level One…"/>
          <p:cNvSpPr txBox="1">
            <a:spLocks noGrp="1"/>
          </p:cNvSpPr>
          <p:nvPr>
            <p:ph type="body" idx="1" hasCustomPrompt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Slide bullet text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43" name="Slide Subtitle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698500" y="1412977"/>
            <a:ext cx="11607801" cy="671803"/>
          </a:xfrm>
          <a:prstGeom prst="rect">
            <a:avLst/>
          </a:prstGeom>
        </p:spPr>
        <p:txBody>
          <a:bodyPr/>
          <a:lstStyle>
            <a:lvl1pPr marL="0" indent="0" defTabSz="587022">
              <a:lnSpc>
                <a:spcPct val="100000"/>
              </a:lnSpc>
              <a:spcBef>
                <a:spcPts val="0"/>
              </a:spcBef>
              <a:buSzTx/>
              <a:buNone/>
              <a:defRPr sz="3800" b="1"/>
            </a:lvl1pPr>
          </a:lstStyle>
          <a:p>
            <a:r>
              <a:t>Slide Subtitle</a:t>
            </a:r>
          </a:p>
        </p:txBody>
      </p:sp>
      <p:sp>
        <p:nvSpPr>
          <p:cNvPr id="44" name="Slide Title"/>
          <p:cNvSpPr txBox="1">
            <a:spLocks noGrp="1"/>
          </p:cNvSpPr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Slide Title</a:t>
            </a:r>
          </a:p>
        </p:txBody>
      </p:sp>
      <p:sp>
        <p:nvSpPr>
          <p:cNvPr id="4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Body Level One…"/>
          <p:cNvSpPr txBox="1">
            <a:spLocks noGrp="1"/>
          </p:cNvSpPr>
          <p:nvPr>
            <p:ph type="body" idx="1" hasCustomPrompt="1"/>
          </p:nvPr>
        </p:nvSpPr>
        <p:spPr>
          <a:prstGeom prst="rect">
            <a:avLst/>
          </a:prstGeom>
        </p:spPr>
        <p:txBody>
          <a:bodyPr numCol="2" spcCol="589358"/>
          <a:lstStyle/>
          <a:p>
            <a:r>
              <a:t>Slide bullet text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5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, Bullets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617931575_1991x1322.jpg"/>
          <p:cNvSpPr>
            <a:spLocks noGrp="1"/>
          </p:cNvSpPr>
          <p:nvPr>
            <p:ph type="pic" idx="21"/>
          </p:nvPr>
        </p:nvSpPr>
        <p:spPr>
          <a:xfrm>
            <a:off x="3797300" y="698500"/>
            <a:ext cx="12585470" cy="83566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61" name="Slide Title"/>
          <p:cNvSpPr txBox="1">
            <a:spLocks noGrp="1"/>
          </p:cNvSpPr>
          <p:nvPr>
            <p:ph type="title" hasCustomPrompt="1"/>
          </p:nvPr>
        </p:nvSpPr>
        <p:spPr>
          <a:xfrm>
            <a:off x="698500" y="444500"/>
            <a:ext cx="5105400" cy="1016000"/>
          </a:xfrm>
          <a:prstGeom prst="rect">
            <a:avLst/>
          </a:prstGeom>
        </p:spPr>
        <p:txBody>
          <a:bodyPr/>
          <a:lstStyle/>
          <a:p>
            <a:r>
              <a:t>Slide Title</a:t>
            </a:r>
          </a:p>
        </p:txBody>
      </p:sp>
      <p:sp>
        <p:nvSpPr>
          <p:cNvPr id="62" name="Slide Subtitle"/>
          <p:cNvSpPr txBox="1">
            <a:spLocks noGrp="1"/>
          </p:cNvSpPr>
          <p:nvPr>
            <p:ph type="body" sz="quarter" idx="22" hasCustomPrompt="1"/>
          </p:nvPr>
        </p:nvSpPr>
        <p:spPr>
          <a:xfrm>
            <a:off x="698500" y="1412977"/>
            <a:ext cx="5105400" cy="671803"/>
          </a:xfrm>
          <a:prstGeom prst="rect">
            <a:avLst/>
          </a:prstGeom>
        </p:spPr>
        <p:txBody>
          <a:bodyPr/>
          <a:lstStyle>
            <a:lvl1pPr marL="0" indent="0" defTabSz="587022">
              <a:lnSpc>
                <a:spcPct val="100000"/>
              </a:lnSpc>
              <a:spcBef>
                <a:spcPts val="0"/>
              </a:spcBef>
              <a:buSzTx/>
              <a:buNone/>
              <a:defRPr sz="3800" b="1"/>
            </a:lvl1pPr>
          </a:lstStyle>
          <a:p>
            <a:r>
              <a:t>Slide Subtitle</a:t>
            </a:r>
          </a:p>
        </p:txBody>
      </p:sp>
      <p:sp>
        <p:nvSpPr>
          <p:cNvPr id="63" name="Body Level One…"/>
          <p:cNvSpPr txBox="1">
            <a:spLocks noGrp="1"/>
          </p:cNvSpPr>
          <p:nvPr>
            <p:ph type="body" sz="half" idx="1" hasCustomPrompt="1"/>
          </p:nvPr>
        </p:nvSpPr>
        <p:spPr>
          <a:xfrm>
            <a:off x="698500" y="3480196"/>
            <a:ext cx="5105400" cy="5593161"/>
          </a:xfrm>
          <a:prstGeom prst="rect">
            <a:avLst/>
          </a:prstGeom>
        </p:spPr>
        <p:txBody>
          <a:bodyPr/>
          <a:lstStyle/>
          <a:p>
            <a:r>
              <a:t>Slide bullet text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64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Section">
    <p:bg>
      <p:bgPr>
        <a:solidFill>
          <a:srgbClr val="00346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Section Title"/>
          <p:cNvSpPr txBox="1">
            <a:spLocks noGrp="1"/>
          </p:cNvSpPr>
          <p:nvPr>
            <p:ph type="title" hasCustomPrompt="1"/>
          </p:nvPr>
        </p:nvSpPr>
        <p:spPr>
          <a:xfrm>
            <a:off x="698500" y="3225800"/>
            <a:ext cx="11607800" cy="3302000"/>
          </a:xfrm>
          <a:prstGeom prst="rect">
            <a:avLst/>
          </a:prstGeom>
        </p:spPr>
        <p:txBody>
          <a:bodyPr anchor="ctr"/>
          <a:lstStyle>
            <a:lvl1pPr>
              <a:defRPr sz="8200" b="0" spc="-164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lvl1pPr>
          </a:lstStyle>
          <a:p>
            <a:r>
              <a:t>Section Title</a:t>
            </a:r>
          </a:p>
        </p:txBody>
      </p:sp>
      <p:sp>
        <p:nvSpPr>
          <p:cNvPr id="72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Slide Title"/>
          <p:cNvSpPr txBox="1">
            <a:spLocks noGrp="1"/>
          </p:cNvSpPr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Slide Title</a:t>
            </a:r>
          </a:p>
        </p:txBody>
      </p:sp>
      <p:sp>
        <p:nvSpPr>
          <p:cNvPr id="80" name="Slide Subtitle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698500" y="1412977"/>
            <a:ext cx="11607801" cy="671803"/>
          </a:xfrm>
          <a:prstGeom prst="rect">
            <a:avLst/>
          </a:prstGeom>
        </p:spPr>
        <p:txBody>
          <a:bodyPr/>
          <a:lstStyle>
            <a:lvl1pPr marL="0" indent="0" defTabSz="587022">
              <a:lnSpc>
                <a:spcPct val="100000"/>
              </a:lnSpc>
              <a:spcBef>
                <a:spcPts val="0"/>
              </a:spcBef>
              <a:buSzTx/>
              <a:buNone/>
              <a:defRPr sz="3800" b="1"/>
            </a:lvl1pPr>
          </a:lstStyle>
          <a:p>
            <a:r>
              <a:t>Slide Subtitle</a:t>
            </a:r>
          </a:p>
        </p:txBody>
      </p:sp>
      <p:sp>
        <p:nvSpPr>
          <p:cNvPr id="8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Agenda Title"/>
          <p:cNvSpPr txBox="1">
            <a:spLocks noGrp="1"/>
          </p:cNvSpPr>
          <p:nvPr>
            <p:ph type="title" hasCustomPrompt="1"/>
          </p:nvPr>
        </p:nvSpPr>
        <p:spPr>
          <a:xfrm>
            <a:off x="698500" y="444500"/>
            <a:ext cx="11607800" cy="1016000"/>
          </a:xfrm>
          <a:prstGeom prst="rect">
            <a:avLst/>
          </a:prstGeom>
        </p:spPr>
        <p:txBody>
          <a:bodyPr/>
          <a:lstStyle/>
          <a:p>
            <a:r>
              <a:t>Agenda Title</a:t>
            </a:r>
          </a:p>
        </p:txBody>
      </p:sp>
      <p:sp>
        <p:nvSpPr>
          <p:cNvPr id="89" name="Agenda Subtitle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698500" y="1409700"/>
            <a:ext cx="11607801" cy="671802"/>
          </a:xfrm>
          <a:prstGeom prst="rect">
            <a:avLst/>
          </a:prstGeom>
        </p:spPr>
        <p:txBody>
          <a:bodyPr/>
          <a:lstStyle>
            <a:lvl1pPr marL="0" indent="0" defTabSz="587022">
              <a:lnSpc>
                <a:spcPct val="100000"/>
              </a:lnSpc>
              <a:spcBef>
                <a:spcPts val="0"/>
              </a:spcBef>
              <a:buSzTx/>
              <a:buNone/>
              <a:defRPr sz="3800" b="1"/>
            </a:lvl1pPr>
          </a:lstStyle>
          <a:p>
            <a:r>
              <a:t>Agenda Subtitle</a:t>
            </a:r>
          </a:p>
        </p:txBody>
      </p:sp>
      <p:sp>
        <p:nvSpPr>
          <p:cNvPr id="90" name="Body Level One…"/>
          <p:cNvSpPr txBox="1">
            <a:spLocks noGrp="1"/>
          </p:cNvSpPr>
          <p:nvPr>
            <p:ph type="body" idx="1" hasCustomPrompt="1"/>
          </p:nvPr>
        </p:nvSpPr>
        <p:spPr>
          <a:prstGeom prst="rect">
            <a:avLst/>
          </a:prstGeom>
        </p:spPr>
        <p:txBody>
          <a:bodyPr/>
          <a:lstStyle>
            <a:lvl1pPr marL="0" indent="0">
              <a:spcBef>
                <a:spcPts val="1300"/>
              </a:spcBef>
              <a:buSzTx/>
              <a:buNone/>
              <a:defRPr sz="3800" spc="-38"/>
            </a:lvl1pPr>
            <a:lvl2pPr marL="0" indent="457200">
              <a:spcBef>
                <a:spcPts val="1300"/>
              </a:spcBef>
              <a:buSzTx/>
              <a:buNone/>
              <a:defRPr sz="3800" spc="-38"/>
            </a:lvl2pPr>
            <a:lvl3pPr marL="0" indent="914400">
              <a:spcBef>
                <a:spcPts val="1300"/>
              </a:spcBef>
              <a:buSzTx/>
              <a:buNone/>
              <a:defRPr sz="3800" spc="-38"/>
            </a:lvl3pPr>
            <a:lvl4pPr marL="0" indent="1371600">
              <a:spcBef>
                <a:spcPts val="1300"/>
              </a:spcBef>
              <a:buSzTx/>
              <a:buNone/>
              <a:defRPr sz="3800" spc="-38"/>
            </a:lvl4pPr>
            <a:lvl5pPr marL="0" indent="1828800">
              <a:spcBef>
                <a:spcPts val="1300"/>
              </a:spcBef>
              <a:buSzTx/>
              <a:buNone/>
              <a:defRPr sz="3800" spc="-38"/>
            </a:lvl5pPr>
          </a:lstStyle>
          <a:p>
            <a:r>
              <a:t>Agenda Topics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9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698500" y="2959100"/>
            <a:ext cx="11607800" cy="6096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normAutofit/>
          </a:bodyPr>
          <a:lstStyle/>
          <a:p>
            <a:r>
              <a:t>Slide bullet text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3" name="Slide Title"/>
          <p:cNvSpPr txBox="1">
            <a:spLocks noGrp="1"/>
          </p:cNvSpPr>
          <p:nvPr>
            <p:ph type="title" hasCustomPrompt="1"/>
          </p:nvPr>
        </p:nvSpPr>
        <p:spPr>
          <a:xfrm>
            <a:off x="698500" y="440266"/>
            <a:ext cx="11607800" cy="1016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normAutofit/>
          </a:bodyPr>
          <a:lstStyle/>
          <a:p>
            <a:r>
              <a:t>Slide Title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6350067" y="9220199"/>
            <a:ext cx="297892" cy="287479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b">
            <a:spAutoFit/>
          </a:bodyPr>
          <a:lstStyle>
            <a:lvl1pPr defTabSz="584200">
              <a:defRPr sz="1300">
                <a:solidFill>
                  <a:srgbClr val="000000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</p:sldLayoutIdLst>
  <p:transition spd="med"/>
  <p:txStyles>
    <p:titleStyle>
      <a:lvl1pPr marL="0" marR="0" indent="0" algn="l" defTabSz="1733930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6000" b="1" i="0" u="none" strike="noStrike" cap="none" spc="-119" baseline="0">
          <a:solidFill>
            <a:schemeClr val="accent1">
              <a:hueOff val="114395"/>
              <a:lumOff val="-24975"/>
            </a:schemeClr>
          </a:solidFill>
          <a:uFillTx/>
          <a:latin typeface="+mn-lt"/>
          <a:ea typeface="+mn-ea"/>
          <a:cs typeface="+mn-cs"/>
          <a:sym typeface="Helvetica Neue"/>
        </a:defRPr>
      </a:lvl1pPr>
      <a:lvl2pPr marL="0" marR="0" indent="457200" algn="l" defTabSz="1733930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6000" b="1" i="0" u="none" strike="noStrike" cap="none" spc="-119" baseline="0">
          <a:solidFill>
            <a:schemeClr val="accent1">
              <a:hueOff val="114395"/>
              <a:lumOff val="-24975"/>
            </a:schemeClr>
          </a:solidFill>
          <a:uFillTx/>
          <a:latin typeface="+mn-lt"/>
          <a:ea typeface="+mn-ea"/>
          <a:cs typeface="+mn-cs"/>
          <a:sym typeface="Helvetica Neue"/>
        </a:defRPr>
      </a:lvl2pPr>
      <a:lvl3pPr marL="0" marR="0" indent="914400" algn="l" defTabSz="1733930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6000" b="1" i="0" u="none" strike="noStrike" cap="none" spc="-119" baseline="0">
          <a:solidFill>
            <a:schemeClr val="accent1">
              <a:hueOff val="114395"/>
              <a:lumOff val="-24975"/>
            </a:schemeClr>
          </a:solidFill>
          <a:uFillTx/>
          <a:latin typeface="+mn-lt"/>
          <a:ea typeface="+mn-ea"/>
          <a:cs typeface="+mn-cs"/>
          <a:sym typeface="Helvetica Neue"/>
        </a:defRPr>
      </a:lvl3pPr>
      <a:lvl4pPr marL="0" marR="0" indent="1371600" algn="l" defTabSz="1733930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6000" b="1" i="0" u="none" strike="noStrike" cap="none" spc="-119" baseline="0">
          <a:solidFill>
            <a:schemeClr val="accent1">
              <a:hueOff val="114395"/>
              <a:lumOff val="-24975"/>
            </a:schemeClr>
          </a:solidFill>
          <a:uFillTx/>
          <a:latin typeface="+mn-lt"/>
          <a:ea typeface="+mn-ea"/>
          <a:cs typeface="+mn-cs"/>
          <a:sym typeface="Helvetica Neue"/>
        </a:defRPr>
      </a:lvl4pPr>
      <a:lvl5pPr marL="0" marR="0" indent="1828800" algn="l" defTabSz="1733930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6000" b="1" i="0" u="none" strike="noStrike" cap="none" spc="-119" baseline="0">
          <a:solidFill>
            <a:schemeClr val="accent1">
              <a:hueOff val="114395"/>
              <a:lumOff val="-24975"/>
            </a:schemeClr>
          </a:solidFill>
          <a:uFillTx/>
          <a:latin typeface="+mn-lt"/>
          <a:ea typeface="+mn-ea"/>
          <a:cs typeface="+mn-cs"/>
          <a:sym typeface="Helvetica Neue"/>
        </a:defRPr>
      </a:lvl5pPr>
      <a:lvl6pPr marL="0" marR="0" indent="2286000" algn="l" defTabSz="1733930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6000" b="1" i="0" u="none" strike="noStrike" cap="none" spc="-119" baseline="0">
          <a:solidFill>
            <a:schemeClr val="accent1">
              <a:hueOff val="114395"/>
              <a:lumOff val="-24975"/>
            </a:schemeClr>
          </a:solidFill>
          <a:uFillTx/>
          <a:latin typeface="+mn-lt"/>
          <a:ea typeface="+mn-ea"/>
          <a:cs typeface="+mn-cs"/>
          <a:sym typeface="Helvetica Neue"/>
        </a:defRPr>
      </a:lvl6pPr>
      <a:lvl7pPr marL="0" marR="0" indent="2743200" algn="l" defTabSz="1733930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6000" b="1" i="0" u="none" strike="noStrike" cap="none" spc="-119" baseline="0">
          <a:solidFill>
            <a:schemeClr val="accent1">
              <a:hueOff val="114395"/>
              <a:lumOff val="-24975"/>
            </a:schemeClr>
          </a:solidFill>
          <a:uFillTx/>
          <a:latin typeface="+mn-lt"/>
          <a:ea typeface="+mn-ea"/>
          <a:cs typeface="+mn-cs"/>
          <a:sym typeface="Helvetica Neue"/>
        </a:defRPr>
      </a:lvl7pPr>
      <a:lvl8pPr marL="0" marR="0" indent="3200400" algn="l" defTabSz="1733930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6000" b="1" i="0" u="none" strike="noStrike" cap="none" spc="-119" baseline="0">
          <a:solidFill>
            <a:schemeClr val="accent1">
              <a:hueOff val="114395"/>
              <a:lumOff val="-24975"/>
            </a:schemeClr>
          </a:solidFill>
          <a:uFillTx/>
          <a:latin typeface="+mn-lt"/>
          <a:ea typeface="+mn-ea"/>
          <a:cs typeface="+mn-cs"/>
          <a:sym typeface="Helvetica Neue"/>
        </a:defRPr>
      </a:lvl8pPr>
      <a:lvl9pPr marL="0" marR="0" indent="3657600" algn="l" defTabSz="1733930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6000" b="1" i="0" u="none" strike="noStrike" cap="none" spc="-119" baseline="0">
          <a:solidFill>
            <a:schemeClr val="accent1">
              <a:hueOff val="114395"/>
              <a:lumOff val="-24975"/>
            </a:schemeClr>
          </a:solidFill>
          <a:uFillTx/>
          <a:latin typeface="+mn-lt"/>
          <a:ea typeface="+mn-ea"/>
          <a:cs typeface="+mn-cs"/>
          <a:sym typeface="Helvetica Neue"/>
        </a:defRPr>
      </a:lvl9pPr>
    </p:titleStyle>
    <p:bodyStyle>
      <a:lvl1pPr marL="381000" marR="0" indent="-381000" algn="l" defTabSz="1733930" rtl="0" latinLnBrk="0">
        <a:lnSpc>
          <a:spcPct val="90000"/>
        </a:lnSpc>
        <a:spcBef>
          <a:spcPts val="3200"/>
        </a:spcBef>
        <a:spcAft>
          <a:spcPts val="0"/>
        </a:spcAft>
        <a:buClrTx/>
        <a:buSzPct val="123000"/>
        <a:buFontTx/>
        <a:buChar char="•"/>
        <a:tabLst/>
        <a:defRPr sz="30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1pPr>
      <a:lvl2pPr marL="762000" marR="0" indent="-381000" algn="l" defTabSz="1733930" rtl="0" latinLnBrk="0">
        <a:lnSpc>
          <a:spcPct val="90000"/>
        </a:lnSpc>
        <a:spcBef>
          <a:spcPts val="3200"/>
        </a:spcBef>
        <a:spcAft>
          <a:spcPts val="0"/>
        </a:spcAft>
        <a:buClrTx/>
        <a:buSzPct val="123000"/>
        <a:buFontTx/>
        <a:buChar char="•"/>
        <a:tabLst/>
        <a:defRPr sz="30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2pPr>
      <a:lvl3pPr marL="1143000" marR="0" indent="-381000" algn="l" defTabSz="1733930" rtl="0" latinLnBrk="0">
        <a:lnSpc>
          <a:spcPct val="90000"/>
        </a:lnSpc>
        <a:spcBef>
          <a:spcPts val="3200"/>
        </a:spcBef>
        <a:spcAft>
          <a:spcPts val="0"/>
        </a:spcAft>
        <a:buClrTx/>
        <a:buSzPct val="123000"/>
        <a:buFontTx/>
        <a:buChar char="•"/>
        <a:tabLst/>
        <a:defRPr sz="30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3pPr>
      <a:lvl4pPr marL="1524000" marR="0" indent="-381000" algn="l" defTabSz="1733930" rtl="0" latinLnBrk="0">
        <a:lnSpc>
          <a:spcPct val="90000"/>
        </a:lnSpc>
        <a:spcBef>
          <a:spcPts val="3200"/>
        </a:spcBef>
        <a:spcAft>
          <a:spcPts val="0"/>
        </a:spcAft>
        <a:buClrTx/>
        <a:buSzPct val="123000"/>
        <a:buFontTx/>
        <a:buChar char="•"/>
        <a:tabLst/>
        <a:defRPr sz="30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4pPr>
      <a:lvl5pPr marL="1905000" marR="0" indent="-381000" algn="l" defTabSz="1733930" rtl="0" latinLnBrk="0">
        <a:lnSpc>
          <a:spcPct val="90000"/>
        </a:lnSpc>
        <a:spcBef>
          <a:spcPts val="3200"/>
        </a:spcBef>
        <a:spcAft>
          <a:spcPts val="0"/>
        </a:spcAft>
        <a:buClrTx/>
        <a:buSzPct val="123000"/>
        <a:buFontTx/>
        <a:buChar char="•"/>
        <a:tabLst/>
        <a:defRPr sz="30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5pPr>
      <a:lvl6pPr marL="2286000" marR="0" indent="-381000" algn="l" defTabSz="1733930" rtl="0" latinLnBrk="0">
        <a:lnSpc>
          <a:spcPct val="90000"/>
        </a:lnSpc>
        <a:spcBef>
          <a:spcPts val="3200"/>
        </a:spcBef>
        <a:spcAft>
          <a:spcPts val="0"/>
        </a:spcAft>
        <a:buClrTx/>
        <a:buSzPct val="123000"/>
        <a:buFontTx/>
        <a:buChar char="•"/>
        <a:tabLst/>
        <a:defRPr sz="30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6pPr>
      <a:lvl7pPr marL="2667000" marR="0" indent="-381000" algn="l" defTabSz="1733930" rtl="0" latinLnBrk="0">
        <a:lnSpc>
          <a:spcPct val="90000"/>
        </a:lnSpc>
        <a:spcBef>
          <a:spcPts val="3200"/>
        </a:spcBef>
        <a:spcAft>
          <a:spcPts val="0"/>
        </a:spcAft>
        <a:buClrTx/>
        <a:buSzPct val="123000"/>
        <a:buFontTx/>
        <a:buChar char="•"/>
        <a:tabLst/>
        <a:defRPr sz="30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7pPr>
      <a:lvl8pPr marL="3048000" marR="0" indent="-381000" algn="l" defTabSz="1733930" rtl="0" latinLnBrk="0">
        <a:lnSpc>
          <a:spcPct val="90000"/>
        </a:lnSpc>
        <a:spcBef>
          <a:spcPts val="3200"/>
        </a:spcBef>
        <a:spcAft>
          <a:spcPts val="0"/>
        </a:spcAft>
        <a:buClrTx/>
        <a:buSzPct val="123000"/>
        <a:buFontTx/>
        <a:buChar char="•"/>
        <a:tabLst/>
        <a:defRPr sz="30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8pPr>
      <a:lvl9pPr marL="3429000" marR="0" indent="-381000" algn="l" defTabSz="1733930" rtl="0" latinLnBrk="0">
        <a:lnSpc>
          <a:spcPct val="90000"/>
        </a:lnSpc>
        <a:spcBef>
          <a:spcPts val="3200"/>
        </a:spcBef>
        <a:spcAft>
          <a:spcPts val="0"/>
        </a:spcAft>
        <a:buClrTx/>
        <a:buSzPct val="123000"/>
        <a:buFontTx/>
        <a:buChar char="•"/>
        <a:tabLst/>
        <a:defRPr sz="30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9pPr>
    </p:bodyStyle>
    <p:other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1pPr>
      <a:lvl2pPr marL="0" marR="0" indent="457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2pPr>
      <a:lvl3pPr marL="0" marR="0" indent="914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3pPr>
      <a:lvl4pPr marL="0" marR="0" indent="1371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4pPr>
      <a:lvl5pPr marL="0" marR="0" indent="1828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5pPr>
      <a:lvl6pPr marL="0" marR="0" indent="22860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6pPr>
      <a:lvl7pPr marL="0" marR="0" indent="2743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7pPr>
      <a:lvl8pPr marL="0" marR="0" indent="3200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8pPr>
      <a:lvl9pPr marL="0" marR="0" indent="3657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hyperlink" Target="https://github.com/DanOvando/marlin" TargetMode="External"/><Relationship Id="rId1" Type="http://schemas.openxmlformats.org/officeDocument/2006/relationships/slideLayout" Target="../slideLayouts/slideLayout10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1" name="IMG_2948.JPG" descr="IMG_2948.JPG"/>
          <p:cNvPicPr>
            <a:picLocks noGrp="1" noChangeAspect="1"/>
          </p:cNvPicPr>
          <p:nvPr>
            <p:ph type="pic" idx="2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13004800" cy="9753600"/>
          </a:xfrm>
          <a:prstGeom prst="rect">
            <a:avLst/>
          </a:prstGeom>
        </p:spPr>
      </p:pic>
      <p:sp>
        <p:nvSpPr>
          <p:cNvPr id="152" name="MPA Planning with marlin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MPA Planning with </a:t>
            </a:r>
            <a:r>
              <a:rPr b="0">
                <a:latin typeface="Fira Mono Bold"/>
                <a:ea typeface="Fira Mono Bold"/>
                <a:cs typeface="Fira Mono Bold"/>
                <a:sym typeface="Fira Mono Bold"/>
              </a:rPr>
              <a:t>marlin</a:t>
            </a:r>
          </a:p>
        </p:txBody>
      </p:sp>
      <p:sp>
        <p:nvSpPr>
          <p:cNvPr id="153" name="Presentation Subtitle"/>
          <p:cNvSpPr txBox="1"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54" name="Dan Ovando - 2021/08/16"/>
          <p:cNvSpPr txBox="1">
            <a:spLocks noGrp="1"/>
          </p:cNvSpPr>
          <p:nvPr>
            <p:ph type="body" idx="22"/>
          </p:nvPr>
        </p:nvSpPr>
        <p:spPr>
          <a:prstGeom prst="rect">
            <a:avLst/>
          </a:prstGeom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/>
          <a:lstStyle/>
          <a:p>
            <a:r>
              <a:t>Dan Ovando - 2021/08/16</a:t>
            </a:r>
          </a:p>
        </p:txBody>
      </p:sp>
    </p:spTree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Tradeoffs between Conservation and Fishing"/>
          <p:cNvSpPr txBox="1">
            <a:spLocks noGrp="1"/>
          </p:cNvSpPr>
          <p:nvPr>
            <p:ph type="body" idx="21"/>
          </p:nvPr>
        </p:nvSpPr>
        <p:spPr>
          <a:prstGeom prst="rect">
            <a:avLst/>
          </a:prstGeom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/>
          <a:lstStyle/>
          <a:p>
            <a:r>
              <a:t>Tradeoffs between Conservation and Fishing</a:t>
            </a:r>
          </a:p>
        </p:txBody>
      </p:sp>
      <p:sp>
        <p:nvSpPr>
          <p:cNvPr id="193" name="marlin In Action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 defTabSz="1456501">
              <a:defRPr sz="5040" b="0" spc="-100">
                <a:latin typeface="Fira Mono Bold"/>
                <a:ea typeface="Fira Mono Bold"/>
                <a:cs typeface="Fira Mono Bold"/>
                <a:sym typeface="Fira Mono Bold"/>
              </a:defRPr>
            </a:lvl1pPr>
          </a:lstStyle>
          <a:p>
            <a:pPr>
              <a:defRPr b="1">
                <a:latin typeface="+mn-lt"/>
                <a:ea typeface="+mn-ea"/>
                <a:cs typeface="+mn-cs"/>
                <a:sym typeface="Helvetica Neue"/>
              </a:defRPr>
            </a:pPr>
            <a:r>
              <a:rPr b="0">
                <a:latin typeface="Fira Mono Bold"/>
                <a:ea typeface="Fira Mono Bold"/>
                <a:cs typeface="Fira Mono Bold"/>
                <a:sym typeface="Fira Mono Bold"/>
              </a:rPr>
              <a:t>marlin In Action</a:t>
            </a:r>
          </a:p>
        </p:txBody>
      </p:sp>
      <p:pic>
        <p:nvPicPr>
          <p:cNvPr id="194" name="tradeoffs.pdf" descr="tradeoffs.pd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4830" y="2230174"/>
            <a:ext cx="9916411" cy="7437309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" name="Questions? Thanks!…"/>
          <p:cNvSpPr txBox="1">
            <a:spLocks noGrp="1"/>
          </p:cNvSpPr>
          <p:nvPr>
            <p:ph type="body" sz="half" idx="1"/>
          </p:nvPr>
        </p:nvSpPr>
        <p:spPr>
          <a:prstGeom prst="rect">
            <a:avLst/>
          </a:prstGeom>
        </p:spPr>
        <p:txBody>
          <a:bodyPr/>
          <a:lstStyle/>
          <a:p>
            <a:pPr defTabSz="1387144">
              <a:defRPr sz="6560" spc="-131"/>
            </a:pPr>
            <a:r>
              <a:t>Questions? Thanks!</a:t>
            </a:r>
          </a:p>
          <a:p>
            <a:pPr defTabSz="1387144">
              <a:defRPr sz="6560" spc="-131"/>
            </a:pPr>
            <a:r>
              <a:rPr u="sng">
                <a:hlinkClick r:id="rId2"/>
              </a:rPr>
              <a:t>github.com/DanOvando/marlin</a:t>
            </a:r>
          </a:p>
        </p:txBody>
      </p:sp>
    </p:spTree>
  </p:cSld>
  <p:clrMapOvr>
    <a:masterClrMapping/>
  </p:clrMapOvr>
  <p:transition spd="med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" name="Extras"/>
          <p:cNvSpPr txBox="1">
            <a:spLocks noGrp="1"/>
          </p:cNvSpPr>
          <p:nvPr>
            <p:ph type="body" sz="half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Extras</a:t>
            </a:r>
          </a:p>
        </p:txBody>
      </p:sp>
    </p:spTree>
  </p:cSld>
  <p:clrMapOvr>
    <a:masterClrMapping/>
  </p:clrMapOvr>
  <p:transition spd="med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2" name="cs_fig_10a.pdf" descr="cs_fig_10a.pd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6447" y="1761555"/>
            <a:ext cx="10831906" cy="8123930"/>
          </a:xfrm>
          <a:prstGeom prst="rect">
            <a:avLst/>
          </a:prstGeom>
          <a:ln w="12700">
            <a:miter lim="400000"/>
          </a:ln>
        </p:spPr>
      </p:pic>
      <p:sp>
        <p:nvSpPr>
          <p:cNvPr id="203" name="Simulation Testing"/>
          <p:cNvSpPr txBox="1">
            <a:spLocks noGrp="1"/>
          </p:cNvSpPr>
          <p:nvPr>
            <p:ph type="body" idx="21"/>
          </p:nvPr>
        </p:nvSpPr>
        <p:spPr>
          <a:prstGeom prst="rect">
            <a:avLst/>
          </a:prstGeom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/>
          <a:lstStyle/>
          <a:p>
            <a:r>
              <a:t>Simulation Testing</a:t>
            </a:r>
          </a:p>
        </p:txBody>
      </p:sp>
      <p:sp>
        <p:nvSpPr>
          <p:cNvPr id="204" name="marlin In Action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 defTabSz="1456501">
              <a:defRPr sz="5040" b="0" spc="-100">
                <a:latin typeface="Fira Mono Bold"/>
                <a:ea typeface="Fira Mono Bold"/>
                <a:cs typeface="Fira Mono Bold"/>
                <a:sym typeface="Fira Mono Bold"/>
              </a:defRPr>
            </a:lvl1pPr>
          </a:lstStyle>
          <a:p>
            <a:pPr>
              <a:defRPr b="1">
                <a:latin typeface="+mn-lt"/>
                <a:ea typeface="+mn-ea"/>
                <a:cs typeface="+mn-cs"/>
                <a:sym typeface="Helvetica Neue"/>
              </a:defRPr>
            </a:pPr>
            <a:r>
              <a:rPr b="0">
                <a:latin typeface="Fira Mono Bold"/>
                <a:ea typeface="Fira Mono Bold"/>
                <a:cs typeface="Fira Mono Bold"/>
                <a:sym typeface="Fira Mono Bold"/>
              </a:rPr>
              <a:t>marlin In Action</a:t>
            </a:r>
          </a:p>
        </p:txBody>
      </p:sp>
    </p:spTree>
  </p:cSld>
  <p:clrMapOvr>
    <a:masterClrMapping/>
  </p:clrMapOvr>
  <p:transition spd="med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8" name="fig_info.pdf" descr="fig_info.pd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76400" y="2229986"/>
            <a:ext cx="9652000" cy="6299201"/>
          </a:xfrm>
          <a:prstGeom prst="rect">
            <a:avLst/>
          </a:prstGeom>
          <a:ln w="12700">
            <a:miter lim="400000"/>
          </a:ln>
        </p:spPr>
      </p:pic>
      <p:sp>
        <p:nvSpPr>
          <p:cNvPr id="209" name="Slide Subtitle"/>
          <p:cNvSpPr txBox="1">
            <a:spLocks noGrp="1"/>
          </p:cNvSpPr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10" name="marlin In Action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 defTabSz="1456501">
              <a:defRPr sz="5040" b="0" spc="-100">
                <a:latin typeface="Fira Mono Bold"/>
                <a:ea typeface="Fira Mono Bold"/>
                <a:cs typeface="Fira Mono Bold"/>
                <a:sym typeface="Fira Mono Bold"/>
              </a:defRPr>
            </a:lvl1pPr>
          </a:lstStyle>
          <a:p>
            <a:pPr>
              <a:defRPr b="1">
                <a:latin typeface="+mn-lt"/>
                <a:ea typeface="+mn-ea"/>
                <a:cs typeface="+mn-cs"/>
                <a:sym typeface="Helvetica Neue"/>
              </a:defRPr>
            </a:pPr>
            <a:r>
              <a:rPr b="0">
                <a:latin typeface="Fira Mono Bold"/>
                <a:ea typeface="Fira Mono Bold"/>
                <a:cs typeface="Fira Mono Bold"/>
                <a:sym typeface="Fira Mono Bold"/>
              </a:rPr>
              <a:t>marlin In Action</a:t>
            </a:r>
          </a:p>
        </p:txBody>
      </p:sp>
    </p:spTree>
  </p:cSld>
  <p:clrMapOvr>
    <a:masterClrMapping/>
  </p:clrMapOvr>
  <p:transition spd="med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4" name="io_rpue_outcomes_plot.pdf" descr="io_rpue_outcomes_plot.pd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6977" y="1912384"/>
            <a:ext cx="10310846" cy="7733135"/>
          </a:xfrm>
          <a:prstGeom prst="rect">
            <a:avLst/>
          </a:prstGeom>
          <a:ln w="12700">
            <a:miter lim="400000"/>
          </a:ln>
        </p:spPr>
      </p:pic>
      <p:sp>
        <p:nvSpPr>
          <p:cNvPr id="215" name="Slide Subtitle"/>
          <p:cNvSpPr txBox="1">
            <a:spLocks noGrp="1"/>
          </p:cNvSpPr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16" name="marlin In Action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 defTabSz="1456501">
              <a:defRPr sz="5040" b="0" spc="-100">
                <a:latin typeface="Fira Mono Bold"/>
                <a:ea typeface="Fira Mono Bold"/>
                <a:cs typeface="Fira Mono Bold"/>
                <a:sym typeface="Fira Mono Bold"/>
              </a:defRPr>
            </a:lvl1pPr>
          </a:lstStyle>
          <a:p>
            <a:pPr>
              <a:defRPr b="1">
                <a:latin typeface="+mn-lt"/>
                <a:ea typeface="+mn-ea"/>
                <a:cs typeface="+mn-cs"/>
                <a:sym typeface="Helvetica Neue"/>
              </a:defRPr>
            </a:pPr>
            <a:r>
              <a:rPr b="0">
                <a:latin typeface="Fira Mono Bold"/>
                <a:ea typeface="Fira Mono Bold"/>
                <a:cs typeface="Fira Mono Bold"/>
                <a:sym typeface="Fira Mono Bold"/>
              </a:rPr>
              <a:t>marlin In Action</a:t>
            </a:r>
          </a:p>
        </p:txBody>
      </p:sp>
    </p:spTree>
  </p:cSld>
  <p:clrMapOvr>
    <a:masterClrMapping/>
  </p:clrMapOvr>
  <p:transition spd="med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8" name="fig_8.pdf" descr="fig_8.pd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8436" y="2129544"/>
            <a:ext cx="11127928" cy="7262437"/>
          </a:xfrm>
          <a:prstGeom prst="rect">
            <a:avLst/>
          </a:prstGeom>
          <a:ln w="12700">
            <a:miter lim="400000"/>
          </a:ln>
        </p:spPr>
      </p:pic>
      <p:sp>
        <p:nvSpPr>
          <p:cNvPr id="219" name="Simulation Testing"/>
          <p:cNvSpPr txBox="1">
            <a:spLocks noGrp="1"/>
          </p:cNvSpPr>
          <p:nvPr>
            <p:ph type="body" idx="21"/>
          </p:nvPr>
        </p:nvSpPr>
        <p:spPr>
          <a:prstGeom prst="rect">
            <a:avLst/>
          </a:prstGeom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/>
          <a:lstStyle/>
          <a:p>
            <a:r>
              <a:t>Simulation Testing</a:t>
            </a:r>
          </a:p>
        </p:txBody>
      </p:sp>
      <p:sp>
        <p:nvSpPr>
          <p:cNvPr id="220" name="marlin In Action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 defTabSz="1456501">
              <a:defRPr sz="5040" b="0" spc="-100">
                <a:latin typeface="Fira Mono Bold"/>
                <a:ea typeface="Fira Mono Bold"/>
                <a:cs typeface="Fira Mono Bold"/>
                <a:sym typeface="Fira Mono Bold"/>
              </a:defRPr>
            </a:lvl1pPr>
          </a:lstStyle>
          <a:p>
            <a:pPr>
              <a:defRPr b="1">
                <a:latin typeface="+mn-lt"/>
                <a:ea typeface="+mn-ea"/>
                <a:cs typeface="+mn-cs"/>
                <a:sym typeface="Helvetica Neue"/>
              </a:defRPr>
            </a:pPr>
            <a:r>
              <a:rPr b="0">
                <a:latin typeface="Fira Mono Bold"/>
                <a:ea typeface="Fira Mono Bold"/>
                <a:cs typeface="Fira Mono Bold"/>
                <a:sym typeface="Fira Mono Bold"/>
              </a:rPr>
              <a:t>marlin In Action</a:t>
            </a:r>
          </a:p>
        </p:txBody>
      </p:sp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We are moving towards the “tactical” phase of MPA implementation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marL="274320" indent="-274320" defTabSz="1248429">
              <a:spcBef>
                <a:spcPts val="2300"/>
              </a:spcBef>
              <a:defRPr sz="2160"/>
            </a:pPr>
            <a:r>
              <a:t>We are moving towards the “tactical” phase of MPA implementation</a:t>
            </a:r>
          </a:p>
          <a:p>
            <a:pPr marL="548640" lvl="1" indent="-274320" defTabSz="1248429">
              <a:spcBef>
                <a:spcPts val="2300"/>
              </a:spcBef>
              <a:defRPr sz="2160"/>
            </a:pPr>
            <a:r>
              <a:t>Less “What are the broad effects of MPAs?”</a:t>
            </a:r>
          </a:p>
          <a:p>
            <a:pPr marL="548640" lvl="1" indent="-274320" defTabSz="1248429">
              <a:spcBef>
                <a:spcPts val="2300"/>
              </a:spcBef>
              <a:defRPr sz="2160"/>
            </a:pPr>
            <a:r>
              <a:t>More “Where should I put this MPA?”</a:t>
            </a:r>
          </a:p>
          <a:p>
            <a:pPr marL="274320" indent="-274320" defTabSz="1248429">
              <a:spcBef>
                <a:spcPts val="2300"/>
              </a:spcBef>
              <a:defRPr sz="2160"/>
            </a:pPr>
            <a:r>
              <a:t>Tactical MPA design can require addressing complex dynamics, particular for pelagic systems</a:t>
            </a:r>
          </a:p>
          <a:p>
            <a:pPr marL="548640" lvl="1" indent="-274320" defTabSz="1248429">
              <a:spcBef>
                <a:spcPts val="2300"/>
              </a:spcBef>
              <a:defRPr sz="2160"/>
            </a:pPr>
            <a:r>
              <a:t>Target and bycatch species with a range of life histories crossing vast distances to utilize a mix of dynamic habitats, captured by multiple fishing fleets with different preferences. </a:t>
            </a:r>
          </a:p>
          <a:p>
            <a:pPr marL="274320" indent="-274320" defTabSz="1248429">
              <a:spcBef>
                <a:spcPts val="2300"/>
              </a:spcBef>
              <a:defRPr sz="2160"/>
            </a:pPr>
            <a:r>
              <a:t>There are many existing MPA design models, each with value, but often limited by</a:t>
            </a:r>
          </a:p>
          <a:p>
            <a:pPr marL="548640" lvl="1" indent="-274320" defTabSz="1248429">
              <a:spcBef>
                <a:spcPts val="2300"/>
              </a:spcBef>
              <a:defRPr sz="2160"/>
            </a:pPr>
            <a:r>
              <a:t>Lack of dynamics</a:t>
            </a:r>
          </a:p>
          <a:p>
            <a:pPr marL="548640" lvl="1" indent="-274320" defTabSz="1248429">
              <a:spcBef>
                <a:spcPts val="2300"/>
              </a:spcBef>
              <a:defRPr sz="2160"/>
            </a:pPr>
            <a:r>
              <a:t>Simplified model structure</a:t>
            </a:r>
          </a:p>
          <a:p>
            <a:pPr marL="548640" lvl="1" indent="-274320" defTabSz="1248429">
              <a:spcBef>
                <a:spcPts val="2300"/>
              </a:spcBef>
              <a:defRPr sz="2160"/>
            </a:pPr>
            <a:r>
              <a:t>Extreme complexity and run time</a:t>
            </a:r>
          </a:p>
        </p:txBody>
      </p:sp>
      <p:sp>
        <p:nvSpPr>
          <p:cNvPr id="157" name="Slide Subtitle"/>
          <p:cNvSpPr txBox="1">
            <a:spLocks noGrp="1"/>
          </p:cNvSpPr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58" name="The Challeng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 defTabSz="1716590">
              <a:defRPr sz="5940" spc="-118"/>
            </a:lvl1pPr>
          </a:lstStyle>
          <a:p>
            <a:r>
              <a:t>The Challenge</a:t>
            </a:r>
          </a:p>
        </p:txBody>
      </p:sp>
    </p:spTree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marlin is 2-D spatial bio-economic simulation model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marL="270509" indent="-270509" defTabSz="1231090">
              <a:spcBef>
                <a:spcPts val="2200"/>
              </a:spcBef>
              <a:defRPr sz="2130"/>
            </a:pPr>
            <a:r>
              <a:t>marlin is 2-D spatial bio-economic simulation model</a:t>
            </a:r>
          </a:p>
          <a:p>
            <a:pPr marL="270509" indent="-270509" defTabSz="1231090">
              <a:spcBef>
                <a:spcPts val="2200"/>
              </a:spcBef>
              <a:defRPr sz="2130"/>
            </a:pPr>
            <a:r>
              <a:t>Tracks multiple species</a:t>
            </a:r>
          </a:p>
          <a:p>
            <a:pPr marL="541019" lvl="1" indent="-270509" defTabSz="1231090">
              <a:spcBef>
                <a:spcPts val="2200"/>
              </a:spcBef>
              <a:defRPr sz="2130"/>
            </a:pPr>
            <a:r>
              <a:t>Individual species can have their own habitats and movement rates that can very by life stage</a:t>
            </a:r>
          </a:p>
          <a:p>
            <a:pPr marL="270509" indent="-270509" defTabSz="1231090">
              <a:spcBef>
                <a:spcPts val="2200"/>
              </a:spcBef>
              <a:defRPr sz="2130"/>
            </a:pPr>
            <a:r>
              <a:t>Tracks multiple fleets</a:t>
            </a:r>
          </a:p>
          <a:p>
            <a:pPr marL="541019" lvl="1" indent="-270509" defTabSz="1231090">
              <a:spcBef>
                <a:spcPts val="2200"/>
              </a:spcBef>
              <a:defRPr sz="2130"/>
            </a:pPr>
            <a:r>
              <a:t>Each with their own preferred species and selectivity patterns</a:t>
            </a:r>
          </a:p>
          <a:p>
            <a:pPr marL="270509" indent="-270509" defTabSz="1231090">
              <a:spcBef>
                <a:spcPts val="2200"/>
              </a:spcBef>
              <a:defRPr sz="2130" b="1" i="1"/>
            </a:pPr>
            <a:r>
              <a:t>Accounts for effects of fleets across multiple species</a:t>
            </a:r>
          </a:p>
          <a:p>
            <a:pPr marL="541019" lvl="1" indent="-270509" defTabSz="1231090">
              <a:spcBef>
                <a:spcPts val="2200"/>
              </a:spcBef>
              <a:defRPr sz="2130"/>
            </a:pPr>
            <a:r>
              <a:t>e.g. what happens if you displace effort from one species onto another</a:t>
            </a:r>
          </a:p>
          <a:p>
            <a:pPr marL="270509" indent="-270509" defTabSz="1231090">
              <a:spcBef>
                <a:spcPts val="2200"/>
              </a:spcBef>
              <a:defRPr sz="2130"/>
            </a:pPr>
            <a:r>
              <a:t>Can function in a data-limited environment</a:t>
            </a:r>
          </a:p>
          <a:p>
            <a:pPr marL="270509" indent="-270509" defTabSz="1231090">
              <a:spcBef>
                <a:spcPts val="2200"/>
              </a:spcBef>
              <a:defRPr sz="2130"/>
            </a:pPr>
            <a:r>
              <a:t>Fast enough for large-scale simulation testing &amp; optimization</a:t>
            </a:r>
          </a:p>
          <a:p>
            <a:pPr marL="541019" lvl="1" indent="-270509" defTabSz="1231090">
              <a:spcBef>
                <a:spcPts val="2200"/>
              </a:spcBef>
              <a:defRPr sz="2130"/>
            </a:pPr>
            <a:r>
              <a:t>4 species, 2 fleets, 400 patches, 80 years in 0.35 seconds</a:t>
            </a:r>
          </a:p>
        </p:txBody>
      </p:sp>
      <p:sp>
        <p:nvSpPr>
          <p:cNvPr id="163" name="How can marlin help?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1456501">
              <a:defRPr sz="5040" spc="-100"/>
            </a:pPr>
            <a:r>
              <a:t>How can </a:t>
            </a:r>
            <a:r>
              <a:rPr b="0">
                <a:latin typeface="Fira Mono Bold"/>
                <a:ea typeface="Fira Mono Bold"/>
                <a:cs typeface="Fira Mono Bold"/>
                <a:sym typeface="Fira Mono Bold"/>
              </a:rPr>
              <a:t>marlin help?</a:t>
            </a:r>
          </a:p>
        </p:txBody>
      </p:sp>
    </p:spTree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How should we expect MPAs to perform in pelagic ecosystems?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marL="541019" lvl="1" indent="-270509" defTabSz="1231090">
              <a:spcBef>
                <a:spcPts val="2200"/>
              </a:spcBef>
              <a:defRPr sz="2130" i="1"/>
            </a:pPr>
            <a:r>
              <a:t>How should we expect MPAs to perform in pelagic ecosystems?</a:t>
            </a:r>
          </a:p>
          <a:p>
            <a:pPr marL="811529" lvl="2" indent="-270509" defTabSz="1231090">
              <a:spcBef>
                <a:spcPts val="2200"/>
              </a:spcBef>
              <a:defRPr sz="2130"/>
            </a:pPr>
            <a:r>
              <a:t>Can account for large movement rates, dispersed and dynamic habitats, variation across fishing fleets</a:t>
            </a:r>
          </a:p>
          <a:p>
            <a:pPr marL="541019" lvl="1" indent="-270509" defTabSz="1231090">
              <a:spcBef>
                <a:spcPts val="2200"/>
              </a:spcBef>
              <a:defRPr sz="2130" i="1"/>
            </a:pPr>
            <a:r>
              <a:t>What are the potential conservation and fishery outcomes of externally generated MPA networks?</a:t>
            </a:r>
          </a:p>
          <a:p>
            <a:pPr marL="1082039" lvl="3" indent="-270509" defTabSz="1231090">
              <a:spcBef>
                <a:spcPts val="2200"/>
              </a:spcBef>
              <a:defRPr sz="2130"/>
            </a:pPr>
            <a:r>
              <a:t>e.g. those generated by stakeholders using prioritization analyses</a:t>
            </a:r>
          </a:p>
          <a:p>
            <a:pPr marL="541019" lvl="1" indent="-270509" defTabSz="1231090">
              <a:spcBef>
                <a:spcPts val="2200"/>
              </a:spcBef>
              <a:defRPr sz="2130" i="1"/>
            </a:pPr>
            <a:r>
              <a:t>How sensitive are MPA outcomes to key questions posed by stakeholders?</a:t>
            </a:r>
          </a:p>
          <a:p>
            <a:pPr marL="1082039" lvl="3" indent="-270509" defTabSz="1231090">
              <a:spcBef>
                <a:spcPts val="2200"/>
              </a:spcBef>
              <a:defRPr sz="2130"/>
            </a:pPr>
            <a:r>
              <a:t>e.g. different theories about habitat, fishing dynamics, life history,  or MPA design</a:t>
            </a:r>
          </a:p>
          <a:p>
            <a:pPr marL="541019" lvl="1" indent="-270509" defTabSz="1231090">
              <a:spcBef>
                <a:spcPts val="2200"/>
              </a:spcBef>
              <a:defRPr sz="2130" i="1"/>
            </a:pPr>
            <a:r>
              <a:t>How are benefits and costs of MPA network distributed in space?</a:t>
            </a:r>
          </a:p>
          <a:p>
            <a:pPr marL="541019" lvl="1" indent="-270509" defTabSz="1231090">
              <a:spcBef>
                <a:spcPts val="2200"/>
              </a:spcBef>
              <a:defRPr sz="2130" i="1"/>
            </a:pPr>
            <a:r>
              <a:t>How do optimized networks compare to outcomes of “rule of thumb” design?</a:t>
            </a:r>
          </a:p>
          <a:p>
            <a:pPr marL="811529" lvl="2" indent="-270509" defTabSz="1231090">
              <a:spcBef>
                <a:spcPts val="2200"/>
              </a:spcBef>
              <a:defRPr sz="2130"/>
            </a:pPr>
            <a:r>
              <a:t>Can optimize internally over different priorities given to conservation relative to fisheries. </a:t>
            </a:r>
          </a:p>
        </p:txBody>
      </p:sp>
      <p:sp>
        <p:nvSpPr>
          <p:cNvPr id="168" name="What Kinds of Questions can marlin Answer?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1196411">
              <a:defRPr sz="4140" spc="-82"/>
            </a:pPr>
            <a:r>
              <a:t>What Kinds of Questions can </a:t>
            </a:r>
            <a:r>
              <a:rPr b="0">
                <a:latin typeface="Fira Mono Bold"/>
                <a:ea typeface="Fira Mono Bold"/>
                <a:cs typeface="Fira Mono Bold"/>
                <a:sym typeface="Fira Mono Bold"/>
              </a:rPr>
              <a:t>marlin Answer?</a:t>
            </a:r>
          </a:p>
        </p:txBody>
      </p:sp>
    </p:spTree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Evaluating the Potential of MPAs for Reducing Bycatch in Pelagic Systems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lvl="1"/>
            <a:r>
              <a:t>Evaluating the Potential of MPAs for Reducing Bycatch in Pelagic Systems</a:t>
            </a:r>
          </a:p>
          <a:p>
            <a:pPr lvl="2"/>
            <a:r>
              <a:t>Dan, Darcy, Echelle, Lennon</a:t>
            </a:r>
          </a:p>
          <a:p>
            <a:pPr lvl="1"/>
            <a:r>
              <a:t>Assessing the Potential Impacts of Pelagic MPAs on Tuna Fisheries</a:t>
            </a:r>
          </a:p>
          <a:p>
            <a:pPr lvl="2"/>
            <a:r>
              <a:t>Dan, Hilborn, Pons</a:t>
            </a:r>
          </a:p>
        </p:txBody>
      </p:sp>
      <p:sp>
        <p:nvSpPr>
          <p:cNvPr id="171" name="Current marlin Projects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1456501">
              <a:defRPr sz="5040" spc="-100"/>
            </a:pPr>
            <a:r>
              <a:t>Current </a:t>
            </a:r>
            <a:r>
              <a:rPr b="0">
                <a:latin typeface="Fira Mono Bold"/>
                <a:ea typeface="Fira Mono Bold"/>
                <a:cs typeface="Fira Mono Bold"/>
                <a:sym typeface="Fira Mono Bold"/>
              </a:rPr>
              <a:t>marlin Projects</a:t>
            </a:r>
          </a:p>
        </p:txBody>
      </p:sp>
    </p:spTree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marlin is linked to a database of life history traits for a wide array of fin-fish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marL="236220" indent="-236220" defTabSz="1075036">
              <a:spcBef>
                <a:spcPts val="1900"/>
              </a:spcBef>
              <a:defRPr sz="1860"/>
            </a:pPr>
            <a:r>
              <a:t>marlin is linked to a database of life history traits for a wide array of fin-fish</a:t>
            </a:r>
          </a:p>
          <a:p>
            <a:pPr marL="472440" lvl="1" indent="-236220" defTabSz="1075036">
              <a:spcBef>
                <a:spcPts val="1900"/>
              </a:spcBef>
              <a:defRPr sz="1860"/>
            </a:pPr>
            <a:r>
              <a:t> Users can generate reasonable default values just by entering a common or scientific name</a:t>
            </a:r>
          </a:p>
          <a:p>
            <a:pPr marL="472440" lvl="1" indent="-236220" defTabSz="1075036">
              <a:spcBef>
                <a:spcPts val="1900"/>
              </a:spcBef>
              <a:defRPr sz="1860"/>
            </a:pPr>
            <a:r>
              <a:t>Can overwrite these with local estimates if available </a:t>
            </a:r>
          </a:p>
          <a:p>
            <a:pPr marL="236220" indent="-236220" defTabSz="1075036">
              <a:spcBef>
                <a:spcPts val="1900"/>
              </a:spcBef>
              <a:defRPr sz="1860"/>
            </a:pPr>
            <a:r>
              <a:t>Required user inputs to life history</a:t>
            </a:r>
          </a:p>
          <a:p>
            <a:pPr marL="472440" lvl="1" indent="-236220" defTabSz="1075036">
              <a:spcBef>
                <a:spcPts val="1900"/>
              </a:spcBef>
              <a:defRPr sz="1860"/>
            </a:pPr>
            <a:r>
              <a:t>Either estimate of fishing mortality rate or estimate of current depletion</a:t>
            </a:r>
          </a:p>
          <a:p>
            <a:pPr marL="472440" lvl="1" indent="-236220" defTabSz="1075036">
              <a:spcBef>
                <a:spcPts val="1900"/>
              </a:spcBef>
              <a:defRPr sz="1860"/>
            </a:pPr>
            <a:r>
              <a:t>Adult and larval dispersal rates (roughly max distance moved in a year)</a:t>
            </a:r>
          </a:p>
          <a:p>
            <a:pPr marL="236220" indent="-236220" defTabSz="1075036">
              <a:spcBef>
                <a:spcPts val="1900"/>
              </a:spcBef>
              <a:defRPr sz="1860"/>
            </a:pPr>
            <a:r>
              <a:t>Can take adult and larval habitat layers</a:t>
            </a:r>
          </a:p>
          <a:p>
            <a:pPr marL="472440" lvl="1" indent="-236220" defTabSz="1075036">
              <a:spcBef>
                <a:spcPts val="1900"/>
              </a:spcBef>
              <a:defRPr sz="1860"/>
            </a:pPr>
            <a:r>
              <a:t>Defaults to uniform habitat</a:t>
            </a:r>
          </a:p>
          <a:p>
            <a:pPr marL="236220" indent="-236220" defTabSz="1075036">
              <a:spcBef>
                <a:spcPts val="1900"/>
              </a:spcBef>
              <a:defRPr sz="1860"/>
            </a:pPr>
            <a:r>
              <a:t>Required inputs by fishing fleet</a:t>
            </a:r>
          </a:p>
          <a:p>
            <a:pPr marL="472440" lvl="1" indent="-236220" defTabSz="1075036">
              <a:spcBef>
                <a:spcPts val="1900"/>
              </a:spcBef>
              <a:defRPr sz="1860"/>
            </a:pPr>
            <a:r>
              <a:t>Price and selectivity of each species for each fleet</a:t>
            </a:r>
          </a:p>
          <a:p>
            <a:pPr marL="472440" lvl="1" indent="-236220" defTabSz="1075036">
              <a:spcBef>
                <a:spcPts val="1900"/>
              </a:spcBef>
              <a:defRPr sz="1860"/>
            </a:pPr>
            <a:r>
              <a:t>Relative proportion of total mortality per species per fleet</a:t>
            </a:r>
          </a:p>
          <a:p>
            <a:pPr marL="236220" indent="-236220" defTabSz="1075036">
              <a:spcBef>
                <a:spcPts val="1900"/>
              </a:spcBef>
              <a:defRPr sz="1860"/>
            </a:pPr>
            <a:r>
              <a:t>But can also test sensitivity of outcomes to a range of possible values</a:t>
            </a:r>
          </a:p>
        </p:txBody>
      </p:sp>
      <p:sp>
        <p:nvSpPr>
          <p:cNvPr id="174" name="What is needed to run marlin?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1456501">
              <a:defRPr sz="5040" spc="-100"/>
            </a:pPr>
            <a:r>
              <a:t>What is needed to run </a:t>
            </a:r>
            <a:r>
              <a:rPr b="0">
                <a:latin typeface="Fira Mono Bold"/>
                <a:ea typeface="Fira Mono Bold"/>
                <a:cs typeface="Fira Mono Bold"/>
                <a:sym typeface="Fira Mono Bold"/>
              </a:rPr>
              <a:t>marlin?</a:t>
            </a:r>
          </a:p>
        </p:txBody>
      </p:sp>
    </p:spTree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Suppose tuna distribution in EEZ looks like this"/>
          <p:cNvSpPr txBox="1">
            <a:spLocks noGrp="1"/>
          </p:cNvSpPr>
          <p:nvPr>
            <p:ph type="body" idx="21"/>
          </p:nvPr>
        </p:nvSpPr>
        <p:spPr>
          <a:prstGeom prst="rect">
            <a:avLst/>
          </a:prstGeom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/>
          <a:lstStyle/>
          <a:p>
            <a:r>
              <a:t>Suppose tuna distribution in EEZ looks like this</a:t>
            </a:r>
          </a:p>
        </p:txBody>
      </p:sp>
      <p:sp>
        <p:nvSpPr>
          <p:cNvPr id="177" name="marlin In Action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 defTabSz="1456501">
              <a:defRPr sz="5040" b="0" spc="-100">
                <a:latin typeface="Fira Mono Bold"/>
                <a:ea typeface="Fira Mono Bold"/>
                <a:cs typeface="Fira Mono Bold"/>
                <a:sym typeface="Fira Mono Bold"/>
              </a:defRPr>
            </a:lvl1pPr>
          </a:lstStyle>
          <a:p>
            <a:pPr>
              <a:defRPr b="1">
                <a:latin typeface="+mn-lt"/>
                <a:ea typeface="+mn-ea"/>
                <a:cs typeface="+mn-cs"/>
                <a:sym typeface="Helvetica Neue"/>
              </a:defRPr>
            </a:pPr>
            <a:r>
              <a:rPr b="0">
                <a:latin typeface="Fira Mono Bold"/>
                <a:ea typeface="Fira Mono Bold"/>
                <a:cs typeface="Fira Mono Bold"/>
                <a:sym typeface="Fira Mono Bold"/>
              </a:rPr>
              <a:t>marlin In Action</a:t>
            </a:r>
          </a:p>
        </p:txBody>
      </p:sp>
      <p:pic>
        <p:nvPicPr>
          <p:cNvPr id="178" name="wcpo_hab_plot.pdf" descr="wcpo_hab_plot.pd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46598" y="2225786"/>
            <a:ext cx="9711604" cy="7283703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Conservation Outcomes of MPA Targeting Fishing"/>
          <p:cNvSpPr txBox="1">
            <a:spLocks noGrp="1"/>
          </p:cNvSpPr>
          <p:nvPr>
            <p:ph type="body" idx="21"/>
          </p:nvPr>
        </p:nvSpPr>
        <p:spPr>
          <a:prstGeom prst="rect">
            <a:avLst/>
          </a:prstGeom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/>
          <a:lstStyle/>
          <a:p>
            <a:r>
              <a:t>Conservation Outcomes of MPA Targeting Fishing</a:t>
            </a:r>
          </a:p>
        </p:txBody>
      </p:sp>
      <p:sp>
        <p:nvSpPr>
          <p:cNvPr id="183" name="marlin In Action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 defTabSz="1456501">
              <a:defRPr sz="5040" b="0" spc="-100">
                <a:latin typeface="Fira Mono Bold"/>
                <a:ea typeface="Fira Mono Bold"/>
                <a:cs typeface="Fira Mono Bold"/>
                <a:sym typeface="Fira Mono Bold"/>
              </a:defRPr>
            </a:lvl1pPr>
          </a:lstStyle>
          <a:p>
            <a:pPr>
              <a:defRPr b="1">
                <a:latin typeface="+mn-lt"/>
                <a:ea typeface="+mn-ea"/>
                <a:cs typeface="+mn-cs"/>
                <a:sym typeface="Helvetica Neue"/>
              </a:defRPr>
            </a:pPr>
            <a:r>
              <a:rPr b="0">
                <a:latin typeface="Fira Mono Bold"/>
                <a:ea typeface="Fira Mono Bold"/>
                <a:cs typeface="Fira Mono Bold"/>
                <a:sym typeface="Fira Mono Bold"/>
              </a:rPr>
              <a:t>marlin In Action</a:t>
            </a:r>
          </a:p>
        </p:txBody>
      </p:sp>
      <p:pic>
        <p:nvPicPr>
          <p:cNvPr id="184" name="mpa.gif" descr="mpa.gif"/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6345492" y="2672739"/>
            <a:ext cx="6096001" cy="6096001"/>
          </a:xfrm>
          <a:prstGeom prst="rect">
            <a:avLst/>
          </a:prstGeom>
          <a:ln w="12700">
            <a:miter lim="400000"/>
          </a:ln>
        </p:spPr>
      </p:pic>
      <p:pic>
        <p:nvPicPr>
          <p:cNvPr id="185" name="ssb.gif" descr="ssb.gif"/>
          <p:cNvPicPr>
            <a:picLocks/>
          </p:cNvPicPr>
          <p:nvPr/>
        </p:nvPicPr>
        <p:blipFill>
          <a:blip r:embed="rId3"/>
          <a:stretch>
            <a:fillRect/>
          </a:stretch>
        </p:blipFill>
        <p:spPr>
          <a:xfrm>
            <a:off x="249491" y="2672739"/>
            <a:ext cx="6096001" cy="609600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Fishery Outcomes of MPA Targeting Fishing"/>
          <p:cNvSpPr txBox="1">
            <a:spLocks noGrp="1"/>
          </p:cNvSpPr>
          <p:nvPr>
            <p:ph type="body" idx="21"/>
          </p:nvPr>
        </p:nvSpPr>
        <p:spPr>
          <a:prstGeom prst="rect">
            <a:avLst/>
          </a:prstGeom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/>
          <a:lstStyle/>
          <a:p>
            <a:r>
              <a:t>Fishery Outcomes of MPA Targeting Fishing</a:t>
            </a:r>
          </a:p>
        </p:txBody>
      </p:sp>
      <p:sp>
        <p:nvSpPr>
          <p:cNvPr id="188" name="marlin In Action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 defTabSz="1456501">
              <a:defRPr sz="5040" b="0" spc="-100">
                <a:latin typeface="Fira Mono Bold"/>
                <a:ea typeface="Fira Mono Bold"/>
                <a:cs typeface="Fira Mono Bold"/>
                <a:sym typeface="Fira Mono Bold"/>
              </a:defRPr>
            </a:lvl1pPr>
          </a:lstStyle>
          <a:p>
            <a:pPr>
              <a:defRPr b="1">
                <a:latin typeface="+mn-lt"/>
                <a:ea typeface="+mn-ea"/>
                <a:cs typeface="+mn-cs"/>
                <a:sym typeface="Helvetica Neue"/>
              </a:defRPr>
            </a:pPr>
            <a:r>
              <a:rPr b="0">
                <a:latin typeface="Fira Mono Bold"/>
                <a:ea typeface="Fira Mono Bold"/>
                <a:cs typeface="Fira Mono Bold"/>
                <a:sym typeface="Fira Mono Bold"/>
              </a:rPr>
              <a:t>marlin In Action</a:t>
            </a:r>
          </a:p>
        </p:txBody>
      </p:sp>
      <p:pic>
        <p:nvPicPr>
          <p:cNvPr id="189" name="mpa.gif" descr="mpa.gif"/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6345492" y="2486760"/>
            <a:ext cx="6096001" cy="6096001"/>
          </a:xfrm>
          <a:prstGeom prst="rect">
            <a:avLst/>
          </a:prstGeom>
          <a:ln w="12700">
            <a:miter lim="400000"/>
          </a:ln>
        </p:spPr>
      </p:pic>
      <p:pic>
        <p:nvPicPr>
          <p:cNvPr id="190" name="catch.gif" descr="catch.gif"/>
          <p:cNvPicPr>
            <a:picLocks/>
          </p:cNvPicPr>
          <p:nvPr/>
        </p:nvPicPr>
        <p:blipFill>
          <a:blip r:embed="rId3"/>
          <a:stretch>
            <a:fillRect/>
          </a:stretch>
        </p:blipFill>
        <p:spPr>
          <a:xfrm>
            <a:off x="115707" y="2486760"/>
            <a:ext cx="6096001" cy="609600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30_BasicColor">
  <a:themeElements>
    <a:clrScheme name="30_BasicColor">
      <a:dk1>
        <a:srgbClr val="5E5E5E"/>
      </a:dk1>
      <a:lt1>
        <a:srgbClr val="003462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FD932"/>
      </a:accent4>
      <a:accent5>
        <a:srgbClr val="FF644E"/>
      </a:accent5>
      <a:accent6>
        <a:srgbClr val="FF42A1"/>
      </a:accent6>
      <a:hlink>
        <a:srgbClr val="0000FF"/>
      </a:hlink>
      <a:folHlink>
        <a:srgbClr val="FF00FF"/>
      </a:folHlink>
    </a:clrScheme>
    <a:fontScheme name="30_BasicColor">
      <a:majorFont>
        <a:latin typeface="Helvetica Neue"/>
        <a:ea typeface="Helvetica Neue"/>
        <a:cs typeface="Helvetica Neue"/>
      </a:majorFont>
      <a:minorFont>
        <a:latin typeface="Helvetica Neue"/>
        <a:ea typeface="Helvetica Neue"/>
        <a:cs typeface="Helvetica Neue"/>
      </a:minorFont>
    </a:fontScheme>
    <a:fmtScheme name="30_BasicCol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000000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173393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600" b="0" i="0" u="none" strike="noStrike" cap="none" spc="0" normalizeH="0" baseline="0">
            <a:ln>
              <a:noFill/>
            </a:ln>
            <a:solidFill>
              <a:srgbClr val="5E5E5E"/>
            </a:solidFill>
            <a:effectLst/>
            <a:uFillTx/>
            <a:latin typeface="+mn-lt"/>
            <a:ea typeface="+mn-ea"/>
            <a:cs typeface="+mn-cs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30_BasicColor">
  <a:themeElements>
    <a:clrScheme name="30_BasicColor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FD932"/>
      </a:accent4>
      <a:accent5>
        <a:srgbClr val="FF644E"/>
      </a:accent5>
      <a:accent6>
        <a:srgbClr val="FF42A1"/>
      </a:accent6>
      <a:hlink>
        <a:srgbClr val="0000FF"/>
      </a:hlink>
      <a:folHlink>
        <a:srgbClr val="FF00FF"/>
      </a:folHlink>
    </a:clrScheme>
    <a:fontScheme name="30_BasicColor">
      <a:majorFont>
        <a:latin typeface="Helvetica Neue"/>
        <a:ea typeface="Helvetica Neue"/>
        <a:cs typeface="Helvetica Neue"/>
      </a:majorFont>
      <a:minorFont>
        <a:latin typeface="Helvetica Neue"/>
        <a:ea typeface="Helvetica Neue"/>
        <a:cs typeface="Helvetica Neue"/>
      </a:minorFont>
    </a:fontScheme>
    <a:fmtScheme name="30_BasicCol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000000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173393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600" b="0" i="0" u="none" strike="noStrike" cap="none" spc="0" normalizeH="0" baseline="0">
            <a:ln>
              <a:noFill/>
            </a:ln>
            <a:solidFill>
              <a:srgbClr val="5E5E5E"/>
            </a:solidFill>
            <a:effectLst/>
            <a:uFillTx/>
            <a:latin typeface="+mn-lt"/>
            <a:ea typeface="+mn-ea"/>
            <a:cs typeface="+mn-cs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727</TotalTime>
  <Words>637</Words>
  <Application>Microsoft Macintosh PowerPoint</Application>
  <PresentationFormat>Custom</PresentationFormat>
  <Paragraphs>73</Paragraphs>
  <Slides>16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0" baseType="lpstr">
      <vt:lpstr>Fira Mono Bold</vt:lpstr>
      <vt:lpstr>Helvetica Neue</vt:lpstr>
      <vt:lpstr>Helvetica Neue Medium</vt:lpstr>
      <vt:lpstr>30_BasicColor</vt:lpstr>
      <vt:lpstr>MPA Planning with marlin</vt:lpstr>
      <vt:lpstr>The Challenge</vt:lpstr>
      <vt:lpstr>How can marlin help?</vt:lpstr>
      <vt:lpstr>What Kinds of Questions can marlin Answer?</vt:lpstr>
      <vt:lpstr>Current marlin Projects</vt:lpstr>
      <vt:lpstr>What is needed to run marlin?</vt:lpstr>
      <vt:lpstr>marlin In Action</vt:lpstr>
      <vt:lpstr>marlin In Action</vt:lpstr>
      <vt:lpstr>marlin In Action</vt:lpstr>
      <vt:lpstr>marlin In Action</vt:lpstr>
      <vt:lpstr>PowerPoint Presentation</vt:lpstr>
      <vt:lpstr>PowerPoint Presentation</vt:lpstr>
      <vt:lpstr>marlin In Action</vt:lpstr>
      <vt:lpstr>marlin In Action</vt:lpstr>
      <vt:lpstr>marlin In Action</vt:lpstr>
      <vt:lpstr>marlin In Action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MPA Planning with marlin</dc:title>
  <cp:lastModifiedBy>Dan Ovando</cp:lastModifiedBy>
  <cp:revision>2</cp:revision>
  <dcterms:modified xsi:type="dcterms:W3CDTF">2022-05-12T15:59:20Z</dcterms:modified>
</cp:coreProperties>
</file>