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</p:sldIdLst>
  <p:sldSz cy="5143500" cx="9144000"/>
  <p:notesSz cx="6858000" cy="9144000"/>
  <p:embeddedFontLst>
    <p:embeddedFont>
      <p:font typeface="Corbel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orbel-bold.fntdata"/><Relationship Id="rId11" Type="http://schemas.openxmlformats.org/officeDocument/2006/relationships/slide" Target="slides/slide6.xml"/><Relationship Id="rId22" Type="http://schemas.openxmlformats.org/officeDocument/2006/relationships/font" Target="fonts/Corbel-boldItalic.fntdata"/><Relationship Id="rId10" Type="http://schemas.openxmlformats.org/officeDocument/2006/relationships/slide" Target="slides/slide5.xml"/><Relationship Id="rId21" Type="http://schemas.openxmlformats.org/officeDocument/2006/relationships/font" Target="fonts/Corbel-italic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font" Target="fonts/Corbel-regular.fntdata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ecd1a9fe1f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ecd1a9fe1f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gecd1a9fe1f_0_1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4" name="Google Shape;164;gecd1a9fe1f_0_1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f0d203455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f0d203455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gf118ad329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Google Shape;183;gf118ad329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f118ad3299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f118ad3299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ecd1a9fe1f_0_2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ecd1a9fe1f_0_2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eab07bd807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eab07bd807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ecd1a9fe1f_0_8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ecd1a9fe1f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ecd1a9fe1f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ecd1a9fe1f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ecd1a9fe1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ecd1a9fe1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ecd1a9fe1f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ecd1a9fe1f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ecd1a9fe1f_0_2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ecd1a9fe1f_0_2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f0d203455f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f0d203455f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Relationship Id="rId4" Type="http://schemas.openxmlformats.org/officeDocument/2006/relationships/image" Target="../media/image2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2.jpg"/><Relationship Id="rId5" Type="http://schemas.openxmlformats.org/officeDocument/2006/relationships/image" Target="../media/image5.gif"/><Relationship Id="rId6" Type="http://schemas.openxmlformats.org/officeDocument/2006/relationships/image" Target="../media/image27.png"/><Relationship Id="rId7" Type="http://schemas.openxmlformats.org/officeDocument/2006/relationships/image" Target="../media/image10.jpg"/><Relationship Id="rId8" Type="http://schemas.openxmlformats.org/officeDocument/2006/relationships/image" Target="../media/image3.gif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7.jpg"/><Relationship Id="rId5" Type="http://schemas.openxmlformats.org/officeDocument/2006/relationships/hyperlink" Target="http://www.github.com/devolearn" TargetMode="External"/><Relationship Id="rId6" Type="http://schemas.openxmlformats.org/officeDocument/2006/relationships/image" Target="../media/image9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hyperlink" Target="http://devoworm.github.io" TargetMode="External"/><Relationship Id="rId4" Type="http://schemas.openxmlformats.org/officeDocument/2006/relationships/hyperlink" Target="http://www.github.com/devolearn" TargetMode="External"/><Relationship Id="rId5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png"/><Relationship Id="rId4" Type="http://schemas.openxmlformats.org/officeDocument/2006/relationships/image" Target="../media/image12.png"/><Relationship Id="rId5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3.png"/><Relationship Id="rId4" Type="http://schemas.openxmlformats.org/officeDocument/2006/relationships/image" Target="../media/image19.jpg"/><Relationship Id="rId5" Type="http://schemas.openxmlformats.org/officeDocument/2006/relationships/image" Target="../media/image1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image" Target="../media/image16.gif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0.jpg"/><Relationship Id="rId4" Type="http://schemas.openxmlformats.org/officeDocument/2006/relationships/image" Target="../media/image18.png"/><Relationship Id="rId5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125" y="359800"/>
            <a:ext cx="7481800" cy="4240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13"/>
          <p:cNvSpPr txBox="1"/>
          <p:nvPr/>
        </p:nvSpPr>
        <p:spPr>
          <a:xfrm>
            <a:off x="6129850" y="228600"/>
            <a:ext cx="2561100" cy="6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2021 Update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OpenWorm Foundation</a:t>
            </a:r>
            <a:endParaRPr sz="1800"/>
          </a:p>
        </p:txBody>
      </p:sp>
      <p:sp>
        <p:nvSpPr>
          <p:cNvPr id="56" name="Google Shape;56;p13"/>
          <p:cNvSpPr txBox="1"/>
          <p:nvPr/>
        </p:nvSpPr>
        <p:spPr>
          <a:xfrm>
            <a:off x="5776175" y="4276000"/>
            <a:ext cx="3049200" cy="59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http://devoworm.weebly.com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http://www.github.com/devoworm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Google Shape;16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36300" y="1998125"/>
            <a:ext cx="1799651" cy="10198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30200" y="1911963"/>
            <a:ext cx="2602350" cy="11922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8" name="Google Shape;168;p22"/>
          <p:cNvCxnSpPr/>
          <p:nvPr/>
        </p:nvCxnSpPr>
        <p:spPr>
          <a:xfrm flipH="1" rot="10800000">
            <a:off x="4025950" y="2705500"/>
            <a:ext cx="1846200" cy="144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169" name="Google Shape;169;p22"/>
          <p:cNvCxnSpPr/>
          <p:nvPr/>
        </p:nvCxnSpPr>
        <p:spPr>
          <a:xfrm flipH="1" rot="10800000">
            <a:off x="4025950" y="2237725"/>
            <a:ext cx="1846200" cy="14400"/>
          </a:xfrm>
          <a:prstGeom prst="straightConnector1">
            <a:avLst/>
          </a:prstGeom>
          <a:noFill/>
          <a:ln cap="flat" cmpd="sng" w="28575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70" name="Google Shape;170;p22"/>
          <p:cNvSpPr txBox="1"/>
          <p:nvPr/>
        </p:nvSpPr>
        <p:spPr>
          <a:xfrm>
            <a:off x="506754" y="501525"/>
            <a:ext cx="52806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Cross-disciplinary Pathways</a:t>
            </a:r>
            <a:endParaRPr b="1" sz="2800"/>
          </a:p>
        </p:txBody>
      </p:sp>
      <p:sp>
        <p:nvSpPr>
          <p:cNvPr id="171" name="Google Shape;171;p22"/>
          <p:cNvSpPr txBox="1"/>
          <p:nvPr/>
        </p:nvSpPr>
        <p:spPr>
          <a:xfrm>
            <a:off x="766175" y="3558700"/>
            <a:ext cx="4075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Broader set of opportunities in Neuro-AI,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ethics, and computational modeling</a:t>
            </a:r>
            <a:endParaRPr/>
          </a:p>
        </p:txBody>
      </p:sp>
      <p:sp>
        <p:nvSpPr>
          <p:cNvPr id="172" name="Google Shape;172;p22"/>
          <p:cNvSpPr txBox="1"/>
          <p:nvPr/>
        </p:nvSpPr>
        <p:spPr>
          <a:xfrm>
            <a:off x="5809525" y="3558700"/>
            <a:ext cx="25683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Computational Developmental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Biology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3"/>
          <p:cNvSpPr txBox="1"/>
          <p:nvPr/>
        </p:nvSpPr>
        <p:spPr>
          <a:xfrm>
            <a:off x="809625" y="458575"/>
            <a:ext cx="7610400" cy="47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Thanks to our Contributors during 2020-2021!</a:t>
            </a:r>
            <a:endParaRPr b="1" sz="1800"/>
          </a:p>
        </p:txBody>
      </p:sp>
      <p:sp>
        <p:nvSpPr>
          <p:cNvPr id="178" name="Google Shape;178;p23"/>
          <p:cNvSpPr txBox="1"/>
          <p:nvPr/>
        </p:nvSpPr>
        <p:spPr>
          <a:xfrm>
            <a:off x="1409625" y="3261550"/>
            <a:ext cx="6410400" cy="163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Google Summer of Code 2020</a:t>
            </a:r>
            <a:endParaRPr b="1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Mayukh Deb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Ujjwal Singh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>
                <a:solidFill>
                  <a:schemeClr val="dk1"/>
                </a:solidFill>
              </a:rPr>
              <a:t>Google Summer of Code 2019</a:t>
            </a:r>
            <a:endParaRPr b="1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Mainak Deb</a:t>
            </a:r>
            <a:endParaRPr/>
          </a:p>
        </p:txBody>
      </p:sp>
      <p:sp>
        <p:nvSpPr>
          <p:cNvPr id="179" name="Google Shape;179;p23"/>
          <p:cNvSpPr txBox="1"/>
          <p:nvPr/>
        </p:nvSpPr>
        <p:spPr>
          <a:xfrm>
            <a:off x="566063" y="1107375"/>
            <a:ext cx="4038300" cy="20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Bradly Alicea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Richard Gordon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Susan Crawford-Young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Tom Portegys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Jesse Parent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Akshay Nair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Vrutik Rabadia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Debojyoti Chakraborty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C V Aswartha Narayana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80" name="Google Shape;180;p23"/>
          <p:cNvSpPr txBox="1"/>
          <p:nvPr/>
        </p:nvSpPr>
        <p:spPr>
          <a:xfrm>
            <a:off x="4662488" y="1107375"/>
            <a:ext cx="4001100" cy="20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Thomas Harbich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Shruti Raj Vansh Singh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Krishna Katyal</a:t>
            </a:r>
            <a:endParaRPr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Mainak Deb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Assaf Wodeslavsky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 Tharun Gowda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Yash Vadi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Abhishek Tiwari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Zura Isakadze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Google Shape;185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9700" y="152400"/>
            <a:ext cx="4535689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4"/>
          <p:cNvSpPr txBox="1"/>
          <p:nvPr/>
        </p:nvSpPr>
        <p:spPr>
          <a:xfrm>
            <a:off x="395050" y="592575"/>
            <a:ext cx="33438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OpenWorm Turns 10!</a:t>
            </a:r>
            <a:endParaRPr b="1" sz="24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25"/>
          <p:cNvSpPr txBox="1"/>
          <p:nvPr/>
        </p:nvSpPr>
        <p:spPr>
          <a:xfrm>
            <a:off x="628275" y="349750"/>
            <a:ext cx="6756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Call for OpenWorm/Biological Modeling Satellite Session</a:t>
            </a:r>
            <a:endParaRPr b="1" sz="2400"/>
          </a:p>
        </p:txBody>
      </p:sp>
      <p:pic>
        <p:nvPicPr>
          <p:cNvPr id="192" name="Google Shape;192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85812" y="1273150"/>
            <a:ext cx="6572376" cy="3450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/>
        </p:nvSpPr>
        <p:spPr>
          <a:xfrm>
            <a:off x="462125" y="287450"/>
            <a:ext cx="7696200" cy="5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Deep Learning and Quantitative Morphology</a:t>
            </a:r>
            <a:endParaRPr b="1" sz="2400"/>
          </a:p>
        </p:txBody>
      </p:sp>
      <p:sp>
        <p:nvSpPr>
          <p:cNvPr id="62" name="Google Shape;62;p14"/>
          <p:cNvSpPr txBox="1"/>
          <p:nvPr/>
        </p:nvSpPr>
        <p:spPr>
          <a:xfrm>
            <a:off x="279725" y="4119113"/>
            <a:ext cx="16125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C. elegans</a:t>
            </a:r>
            <a:r>
              <a:rPr lang="en"/>
              <a:t>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embryogenesis</a:t>
            </a:r>
            <a:endParaRPr/>
          </a:p>
        </p:txBody>
      </p:sp>
      <p:sp>
        <p:nvSpPr>
          <p:cNvPr id="63" name="Google Shape;63;p14"/>
          <p:cNvSpPr txBox="1"/>
          <p:nvPr/>
        </p:nvSpPr>
        <p:spPr>
          <a:xfrm>
            <a:off x="6657163" y="1223550"/>
            <a:ext cx="2011200" cy="57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Bacillaria </a:t>
            </a:r>
            <a:r>
              <a:rPr lang="en"/>
              <a:t>cell colony morphology</a:t>
            </a: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07548" y="1848235"/>
            <a:ext cx="2675325" cy="9228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51598" y="2868825"/>
            <a:ext cx="2315225" cy="154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74862" y="1451086"/>
            <a:ext cx="2241312" cy="2241339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4"/>
          <p:cNvSpPr txBox="1"/>
          <p:nvPr/>
        </p:nvSpPr>
        <p:spPr>
          <a:xfrm>
            <a:off x="3394325" y="863500"/>
            <a:ext cx="2436600" cy="6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Theory-building to explain developmental processes</a:t>
            </a:r>
            <a:endParaRPr/>
          </a:p>
        </p:txBody>
      </p:sp>
      <p:sp>
        <p:nvSpPr>
          <p:cNvPr id="68" name="Google Shape;68;p14"/>
          <p:cNvSpPr txBox="1"/>
          <p:nvPr/>
        </p:nvSpPr>
        <p:spPr>
          <a:xfrm>
            <a:off x="279725" y="1916579"/>
            <a:ext cx="1376100" cy="60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/>
              <a:t>Axolotl </a:t>
            </a:r>
            <a:r>
              <a:rPr lang="en"/>
              <a:t>brain development</a:t>
            </a:r>
            <a:endParaRPr/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594976" y="960475"/>
            <a:ext cx="1144438" cy="10985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278037" y="2631900"/>
            <a:ext cx="1778337" cy="84471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1" name="Google Shape;71;p14"/>
          <p:cNvCxnSpPr/>
          <p:nvPr/>
        </p:nvCxnSpPr>
        <p:spPr>
          <a:xfrm>
            <a:off x="2167200" y="2135169"/>
            <a:ext cx="0" cy="4206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72" name="Google Shape;72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990189" y="3856025"/>
            <a:ext cx="4102612" cy="1098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0838" y="176350"/>
            <a:ext cx="7125500" cy="420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96863" y="368138"/>
            <a:ext cx="853500" cy="85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5"/>
          <p:cNvSpPr txBox="1"/>
          <p:nvPr/>
        </p:nvSpPr>
        <p:spPr>
          <a:xfrm>
            <a:off x="491013" y="4474538"/>
            <a:ext cx="73383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 u="sng">
                <a:solidFill>
                  <a:schemeClr val="hlink"/>
                </a:solidFill>
                <a:hlinkClick r:id="rId5"/>
              </a:rPr>
              <a:t>www.github.com/devolearn</a:t>
            </a:r>
            <a:endParaRPr b="1" sz="2000"/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106638" y="2413324"/>
            <a:ext cx="3828951" cy="167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6"/>
          <p:cNvSpPr/>
          <p:nvPr/>
        </p:nvSpPr>
        <p:spPr>
          <a:xfrm>
            <a:off x="3877850" y="2713625"/>
            <a:ext cx="5035500" cy="18243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6"/>
          <p:cNvSpPr/>
          <p:nvPr/>
        </p:nvSpPr>
        <p:spPr>
          <a:xfrm>
            <a:off x="1411631" y="1021075"/>
            <a:ext cx="7024100" cy="902700"/>
          </a:xfrm>
          <a:prstGeom prst="flowChartExtract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6"/>
          <p:cNvSpPr/>
          <p:nvPr/>
        </p:nvSpPr>
        <p:spPr>
          <a:xfrm>
            <a:off x="1086300" y="2986325"/>
            <a:ext cx="1146000" cy="1349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16"/>
          <p:cNvSpPr/>
          <p:nvPr/>
        </p:nvSpPr>
        <p:spPr>
          <a:xfrm>
            <a:off x="7614950" y="2986450"/>
            <a:ext cx="1146000" cy="1349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6"/>
          <p:cNvSpPr/>
          <p:nvPr/>
        </p:nvSpPr>
        <p:spPr>
          <a:xfrm>
            <a:off x="4017775" y="3005075"/>
            <a:ext cx="1811700" cy="13491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90" name="Google Shape;90;p16"/>
          <p:cNvCxnSpPr>
            <a:stCxn id="86" idx="2"/>
          </p:cNvCxnSpPr>
          <p:nvPr/>
        </p:nvCxnSpPr>
        <p:spPr>
          <a:xfrm>
            <a:off x="4923681" y="1923775"/>
            <a:ext cx="2574300" cy="10155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1" name="Google Shape;91;p16"/>
          <p:cNvCxnSpPr>
            <a:stCxn id="86" idx="2"/>
          </p:cNvCxnSpPr>
          <p:nvPr/>
        </p:nvCxnSpPr>
        <p:spPr>
          <a:xfrm flipH="1">
            <a:off x="2382681" y="1923775"/>
            <a:ext cx="2541000" cy="10248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92" name="Google Shape;92;p16"/>
          <p:cNvCxnSpPr>
            <a:stCxn id="86" idx="2"/>
            <a:endCxn id="89" idx="0"/>
          </p:cNvCxnSpPr>
          <p:nvPr/>
        </p:nvCxnSpPr>
        <p:spPr>
          <a:xfrm>
            <a:off x="4923681" y="1923775"/>
            <a:ext cx="0" cy="1081200"/>
          </a:xfrm>
          <a:prstGeom prst="straightConnector1">
            <a:avLst/>
          </a:prstGeom>
          <a:noFill/>
          <a:ln cap="flat" cmpd="sng" w="28575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93" name="Google Shape;93;p16"/>
          <p:cNvSpPr txBox="1"/>
          <p:nvPr/>
        </p:nvSpPr>
        <p:spPr>
          <a:xfrm>
            <a:off x="1086300" y="3345100"/>
            <a:ext cx="1146000" cy="631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DevoLearn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0.3.0</a:t>
            </a:r>
            <a:endParaRPr/>
          </a:p>
        </p:txBody>
      </p:sp>
      <p:sp>
        <p:nvSpPr>
          <p:cNvPr id="94" name="Google Shape;94;p16"/>
          <p:cNvSpPr txBox="1"/>
          <p:nvPr/>
        </p:nvSpPr>
        <p:spPr>
          <a:xfrm>
            <a:off x="4017375" y="3152500"/>
            <a:ext cx="1811700" cy="82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Species-specific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Models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(DevoWormAI)</a:t>
            </a:r>
            <a:endParaRPr/>
          </a:p>
        </p:txBody>
      </p:sp>
      <p:sp>
        <p:nvSpPr>
          <p:cNvPr id="95" name="Google Shape;95;p16"/>
          <p:cNvSpPr txBox="1"/>
          <p:nvPr/>
        </p:nvSpPr>
        <p:spPr>
          <a:xfrm>
            <a:off x="7614150" y="3468125"/>
            <a:ext cx="1146000" cy="38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DevoZoo</a:t>
            </a:r>
            <a:endParaRPr/>
          </a:p>
        </p:txBody>
      </p:sp>
      <p:sp>
        <p:nvSpPr>
          <p:cNvPr id="96" name="Google Shape;96;p16"/>
          <p:cNvSpPr txBox="1"/>
          <p:nvPr/>
        </p:nvSpPr>
        <p:spPr>
          <a:xfrm>
            <a:off x="3992775" y="1177025"/>
            <a:ext cx="1861800" cy="50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DevoLearn</a:t>
            </a:r>
            <a:endParaRPr b="1" sz="2400"/>
          </a:p>
        </p:txBody>
      </p:sp>
      <p:sp>
        <p:nvSpPr>
          <p:cNvPr id="97" name="Google Shape;97;p16"/>
          <p:cNvSpPr txBox="1"/>
          <p:nvPr/>
        </p:nvSpPr>
        <p:spPr>
          <a:xfrm>
            <a:off x="3877850" y="4537925"/>
            <a:ext cx="5035500" cy="3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http://devoworm.github.io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6"/>
          <p:cNvSpPr txBox="1"/>
          <p:nvPr/>
        </p:nvSpPr>
        <p:spPr>
          <a:xfrm>
            <a:off x="2818875" y="1547775"/>
            <a:ext cx="4209600" cy="3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http://www.github.com/devolearn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6"/>
          <p:cNvSpPr txBox="1"/>
          <p:nvPr/>
        </p:nvSpPr>
        <p:spPr>
          <a:xfrm>
            <a:off x="4017375" y="3976900"/>
            <a:ext cx="1811700" cy="34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(Herokuapps)</a:t>
            </a:r>
            <a:endParaRPr/>
          </a:p>
        </p:txBody>
      </p:sp>
      <p:sp>
        <p:nvSpPr>
          <p:cNvPr id="100" name="Google Shape;100;p16"/>
          <p:cNvSpPr txBox="1"/>
          <p:nvPr/>
        </p:nvSpPr>
        <p:spPr>
          <a:xfrm>
            <a:off x="1086300" y="4335425"/>
            <a:ext cx="1146000" cy="5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Github and PyPi</a:t>
            </a:r>
            <a:endParaRPr/>
          </a:p>
        </p:txBody>
      </p:sp>
      <p:pic>
        <p:nvPicPr>
          <p:cNvPr id="101" name="Google Shape;101;p1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30646" y="223674"/>
            <a:ext cx="2267400" cy="1349101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6"/>
          <p:cNvSpPr txBox="1"/>
          <p:nvPr/>
        </p:nvSpPr>
        <p:spPr>
          <a:xfrm>
            <a:off x="1947975" y="474975"/>
            <a:ext cx="2788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2020 and 2021 Seasons</a:t>
            </a:r>
            <a:endParaRPr b="1" sz="18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2837" y="1073325"/>
            <a:ext cx="2253675" cy="727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3762" y="2236837"/>
            <a:ext cx="2411850" cy="810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0250" y="3723400"/>
            <a:ext cx="2874375" cy="67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17"/>
          <p:cNvSpPr txBox="1"/>
          <p:nvPr/>
        </p:nvSpPr>
        <p:spPr>
          <a:xfrm>
            <a:off x="3727876" y="1098438"/>
            <a:ext cx="5081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DevoLearn: engaging learners with Computational Developmental Biology</a:t>
            </a:r>
            <a:endParaRPr sz="16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1" name="Google Shape;111;p17"/>
          <p:cNvSpPr txBox="1"/>
          <p:nvPr/>
        </p:nvSpPr>
        <p:spPr>
          <a:xfrm>
            <a:off x="3727876" y="2303400"/>
            <a:ext cx="50814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6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The OpenWorm Project: progress update, available resources and future plans</a:t>
            </a:r>
            <a:endParaRPr sz="16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2" name="Google Shape;112;p17"/>
          <p:cNvSpPr txBox="1"/>
          <p:nvPr/>
        </p:nvSpPr>
        <p:spPr>
          <a:xfrm>
            <a:off x="3727876" y="3483250"/>
            <a:ext cx="5081400" cy="115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The Psychophysics of Non-neuronal Cognition</a:t>
            </a:r>
            <a:endParaRPr sz="16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  <a:p>
            <a:pPr indent="0" lvl="0" marL="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rPr>
              <a:t>Contrast Between Biological and Artificial Neural Networks (BNNs vs ANNs)</a:t>
            </a:r>
            <a:endParaRPr sz="1600">
              <a:solidFill>
                <a:schemeClr val="dk1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113" name="Google Shape;113;p17"/>
          <p:cNvSpPr txBox="1"/>
          <p:nvPr/>
        </p:nvSpPr>
        <p:spPr>
          <a:xfrm>
            <a:off x="470250" y="292825"/>
            <a:ext cx="7338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Conference Presentations</a:t>
            </a:r>
            <a:endParaRPr b="1" sz="24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8"/>
          <p:cNvSpPr txBox="1"/>
          <p:nvPr/>
        </p:nvSpPr>
        <p:spPr>
          <a:xfrm>
            <a:off x="470250" y="292825"/>
            <a:ext cx="7338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Conference Presentations</a:t>
            </a:r>
            <a:endParaRPr b="1" sz="2400"/>
          </a:p>
        </p:txBody>
      </p:sp>
      <p:pic>
        <p:nvPicPr>
          <p:cNvPr id="119" name="Google Shape;119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29437" y="978977"/>
            <a:ext cx="2235351" cy="742225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8"/>
          <p:cNvSpPr txBox="1"/>
          <p:nvPr/>
        </p:nvSpPr>
        <p:spPr>
          <a:xfrm>
            <a:off x="3811864" y="1009138"/>
            <a:ext cx="48078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600">
                <a:solidFill>
                  <a:schemeClr val="dk1"/>
                </a:solidFill>
              </a:rPr>
              <a:t>Embryo Networks as Generative Divergent Integration</a:t>
            </a:r>
            <a:endParaRPr sz="600"/>
          </a:p>
        </p:txBody>
      </p:sp>
      <p:pic>
        <p:nvPicPr>
          <p:cNvPr id="121" name="Google Shape;121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1725" y="2039449"/>
            <a:ext cx="1036525" cy="1047825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18"/>
          <p:cNvSpPr txBox="1"/>
          <p:nvPr/>
        </p:nvSpPr>
        <p:spPr>
          <a:xfrm>
            <a:off x="1301700" y="1880325"/>
            <a:ext cx="1907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Dynamics Days XL (2021)</a:t>
            </a:r>
            <a:endParaRPr/>
          </a:p>
        </p:txBody>
      </p:sp>
      <p:sp>
        <p:nvSpPr>
          <p:cNvPr id="123" name="Google Shape;123;p18"/>
          <p:cNvSpPr txBox="1"/>
          <p:nvPr/>
        </p:nvSpPr>
        <p:spPr>
          <a:xfrm>
            <a:off x="3811863" y="2320200"/>
            <a:ext cx="48078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Game Theory of Developmental Processes</a:t>
            </a:r>
            <a:endParaRPr sz="1600"/>
          </a:p>
        </p:txBody>
      </p:sp>
      <p:sp>
        <p:nvSpPr>
          <p:cNvPr id="124" name="Google Shape;124;p18"/>
          <p:cNvSpPr txBox="1"/>
          <p:nvPr/>
        </p:nvSpPr>
        <p:spPr>
          <a:xfrm>
            <a:off x="3811863" y="3792613"/>
            <a:ext cx="4807800" cy="7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1"/>
                </a:solidFill>
              </a:rPr>
              <a:t>Generative Divergent Integration as a Theory of the Emergent Connectome</a:t>
            </a:r>
            <a:endParaRPr sz="1600">
              <a:solidFill>
                <a:schemeClr val="dk1"/>
              </a:solidFill>
            </a:endParaRPr>
          </a:p>
        </p:txBody>
      </p:sp>
      <p:pic>
        <p:nvPicPr>
          <p:cNvPr id="125" name="Google Shape;125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083900" y="3792625"/>
            <a:ext cx="1863050" cy="10478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18"/>
          <p:cNvSpPr txBox="1"/>
          <p:nvPr/>
        </p:nvSpPr>
        <p:spPr>
          <a:xfrm>
            <a:off x="516625" y="3219325"/>
            <a:ext cx="29358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Advanced Computational Neuroscience Network (ACNN)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9"/>
          <p:cNvSpPr txBox="1"/>
          <p:nvPr/>
        </p:nvSpPr>
        <p:spPr>
          <a:xfrm>
            <a:off x="558675" y="315675"/>
            <a:ext cx="7338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/>
              <a:t>Papers</a:t>
            </a:r>
            <a:r>
              <a:rPr b="1" lang="en" sz="2400"/>
              <a:t> Published</a:t>
            </a:r>
            <a:endParaRPr b="1" sz="2400"/>
          </a:p>
        </p:txBody>
      </p:sp>
      <p:pic>
        <p:nvPicPr>
          <p:cNvPr id="132" name="Google Shape;132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9900" y="1162675"/>
            <a:ext cx="1119125" cy="149945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9"/>
          <p:cNvSpPr txBox="1"/>
          <p:nvPr/>
        </p:nvSpPr>
        <p:spPr>
          <a:xfrm>
            <a:off x="2119700" y="1389050"/>
            <a:ext cx="64878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Building the NeuroCommons</a:t>
            </a:r>
            <a:endParaRPr b="1"/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Alicea, B., Gordon, R., and Portegys, T.E. </a:t>
            </a:r>
            <a:r>
              <a:rPr b="1" lang="en"/>
              <a:t>Data-theoretical Synthesis of the Early Developmental Process</a:t>
            </a:r>
            <a:r>
              <a:rPr lang="en"/>
              <a:t>. </a:t>
            </a:r>
            <a:r>
              <a:rPr i="1" lang="en"/>
              <a:t>Neuroinformatics</a:t>
            </a:r>
            <a:r>
              <a:rPr lang="en"/>
              <a:t>, doi:10.1007/s12021- 020-09508-1.</a:t>
            </a:r>
            <a:endParaRPr/>
          </a:p>
        </p:txBody>
      </p:sp>
      <p:sp>
        <p:nvSpPr>
          <p:cNvPr id="134" name="Google Shape;134;p19"/>
          <p:cNvSpPr txBox="1"/>
          <p:nvPr/>
        </p:nvSpPr>
        <p:spPr>
          <a:xfrm>
            <a:off x="2119700" y="3570900"/>
            <a:ext cx="6487800" cy="64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2A2A2A"/>
                </a:solidFill>
                <a:highlight>
                  <a:srgbClr val="FFFFFF"/>
                </a:highlight>
              </a:rPr>
              <a:t>Alicea, B., Parent, J., and Singh, U. </a:t>
            </a:r>
            <a:r>
              <a:rPr b="1" lang="en">
                <a:solidFill>
                  <a:srgbClr val="2A2A2A"/>
                </a:solidFill>
                <a:highlight>
                  <a:srgbClr val="FFFFFF"/>
                </a:highlight>
              </a:rPr>
              <a:t>Periodicity in the Embryo: emergence of order in space, diffusion of order in time</a:t>
            </a:r>
            <a:r>
              <a:rPr lang="en">
                <a:solidFill>
                  <a:srgbClr val="2A2A2A"/>
                </a:solidFill>
                <a:highlight>
                  <a:srgbClr val="FFFFFF"/>
                </a:highlight>
              </a:rPr>
              <a:t>. </a:t>
            </a:r>
            <a:r>
              <a:rPr i="1" lang="en">
                <a:solidFill>
                  <a:srgbClr val="2A2A2A"/>
                </a:solidFill>
                <a:highlight>
                  <a:srgbClr val="FFFFFF"/>
                </a:highlight>
              </a:rPr>
              <a:t>Biosystems</a:t>
            </a:r>
            <a:r>
              <a:rPr lang="en">
                <a:solidFill>
                  <a:srgbClr val="2A2A2A"/>
                </a:solidFill>
                <a:highlight>
                  <a:srgbClr val="FFFFFF"/>
                </a:highlight>
              </a:rPr>
              <a:t>, 104405.  </a:t>
            </a:r>
            <a:endParaRPr/>
          </a:p>
        </p:txBody>
      </p:sp>
      <p:pic>
        <p:nvPicPr>
          <p:cNvPr id="135" name="Google Shape;13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7950" y="3132900"/>
            <a:ext cx="1143000" cy="152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0"/>
          <p:cNvSpPr/>
          <p:nvPr/>
        </p:nvSpPr>
        <p:spPr>
          <a:xfrm>
            <a:off x="1150763" y="1498200"/>
            <a:ext cx="1318200" cy="61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0"/>
          <p:cNvSpPr txBox="1"/>
          <p:nvPr/>
        </p:nvSpPr>
        <p:spPr>
          <a:xfrm>
            <a:off x="496800" y="319850"/>
            <a:ext cx="8042700" cy="74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/>
              <a:t>Preparation for Google Summer of Code application period: education and evaluation</a:t>
            </a:r>
            <a:endParaRPr b="1" sz="2000"/>
          </a:p>
        </p:txBody>
      </p:sp>
      <p:sp>
        <p:nvSpPr>
          <p:cNvPr id="142" name="Google Shape;142;p20"/>
          <p:cNvSpPr txBox="1"/>
          <p:nvPr/>
        </p:nvSpPr>
        <p:spPr>
          <a:xfrm>
            <a:off x="1150763" y="1498200"/>
            <a:ext cx="13182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Find Call for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Involvement</a:t>
            </a:r>
            <a:endParaRPr/>
          </a:p>
        </p:txBody>
      </p:sp>
      <p:sp>
        <p:nvSpPr>
          <p:cNvPr id="143" name="Google Shape;143;p20"/>
          <p:cNvSpPr/>
          <p:nvPr/>
        </p:nvSpPr>
        <p:spPr>
          <a:xfrm>
            <a:off x="590363" y="2673250"/>
            <a:ext cx="2439000" cy="61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0"/>
          <p:cNvSpPr txBox="1"/>
          <p:nvPr/>
        </p:nvSpPr>
        <p:spPr>
          <a:xfrm>
            <a:off x="590363" y="2673250"/>
            <a:ext cx="2439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Contribute to a Github Issue During Application Period</a:t>
            </a:r>
            <a:endParaRPr/>
          </a:p>
        </p:txBody>
      </p:sp>
      <p:sp>
        <p:nvSpPr>
          <p:cNvPr id="145" name="Google Shape;145;p20"/>
          <p:cNvSpPr/>
          <p:nvPr/>
        </p:nvSpPr>
        <p:spPr>
          <a:xfrm>
            <a:off x="590363" y="3848300"/>
            <a:ext cx="2439000" cy="61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0"/>
          <p:cNvSpPr txBox="1"/>
          <p:nvPr/>
        </p:nvSpPr>
        <p:spPr>
          <a:xfrm>
            <a:off x="590363" y="3848300"/>
            <a:ext cx="24390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Join weekly meetings, get involved in bigger projects</a:t>
            </a:r>
            <a:endParaRPr/>
          </a:p>
        </p:txBody>
      </p:sp>
      <p:cxnSp>
        <p:nvCxnSpPr>
          <p:cNvPr id="147" name="Google Shape;147;p20"/>
          <p:cNvCxnSpPr>
            <a:endCxn id="144" idx="0"/>
          </p:cNvCxnSpPr>
          <p:nvPr/>
        </p:nvCxnSpPr>
        <p:spPr>
          <a:xfrm>
            <a:off x="1809863" y="2113750"/>
            <a:ext cx="0" cy="559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8" name="Google Shape;148;p20"/>
          <p:cNvCxnSpPr/>
          <p:nvPr/>
        </p:nvCxnSpPr>
        <p:spPr>
          <a:xfrm>
            <a:off x="1809863" y="3288850"/>
            <a:ext cx="0" cy="5595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149" name="Google Shape;14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8650" y="952499"/>
            <a:ext cx="4562676" cy="2669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80875" y="2930350"/>
            <a:ext cx="3884174" cy="202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1"/>
          <p:cNvSpPr txBox="1"/>
          <p:nvPr/>
        </p:nvSpPr>
        <p:spPr>
          <a:xfrm>
            <a:off x="506738" y="3978313"/>
            <a:ext cx="2797500" cy="6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DevoLearn Launch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(September 2020)</a:t>
            </a:r>
            <a:endParaRPr/>
          </a:p>
        </p:txBody>
      </p:sp>
      <p:sp>
        <p:nvSpPr>
          <p:cNvPr id="156" name="Google Shape;156;p21"/>
          <p:cNvSpPr txBox="1"/>
          <p:nvPr/>
        </p:nvSpPr>
        <p:spPr>
          <a:xfrm>
            <a:off x="506738" y="501513"/>
            <a:ext cx="3897300" cy="104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/>
              <a:t>Open-source Contributors</a:t>
            </a:r>
            <a:endParaRPr b="1" sz="2800"/>
          </a:p>
        </p:txBody>
      </p:sp>
      <p:sp>
        <p:nvSpPr>
          <p:cNvPr id="157" name="Google Shape;157;p21"/>
          <p:cNvSpPr txBox="1"/>
          <p:nvPr/>
        </p:nvSpPr>
        <p:spPr>
          <a:xfrm>
            <a:off x="3858200" y="1677000"/>
            <a:ext cx="2143200" cy="31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Github ID: Abtaha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</a:t>
            </a:r>
            <a:r>
              <a:rPr lang="en" sz="1200"/>
              <a:t>Jainal09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</a:t>
            </a:r>
            <a:r>
              <a:rPr lang="en" sz="1200"/>
              <a:t>RaviKarri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</a:t>
            </a:r>
            <a:r>
              <a:rPr lang="en" sz="1200"/>
              <a:t>RudRajit1729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</a:t>
            </a:r>
            <a:r>
              <a:rPr lang="en" sz="1200"/>
              <a:t>Joel-Hanson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</a:t>
            </a:r>
            <a:r>
              <a:rPr lang="en" sz="1200"/>
              <a:t>shreyraj2002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</a:t>
            </a:r>
            <a:r>
              <a:rPr lang="en" sz="1200"/>
              <a:t>Malvi-M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</a:t>
            </a:r>
            <a:r>
              <a:rPr lang="en" sz="1200"/>
              <a:t>RudRajit1729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Github ID: s0mnaths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Github ID: aswarth123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Github ID: vrutikrabadia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Github ID: iammarco11</a:t>
            </a:r>
            <a:endParaRPr sz="12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js899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</a:rPr>
              <a:t>Github ID: kingjuno</a:t>
            </a:r>
            <a:endParaRPr sz="1200"/>
          </a:p>
        </p:txBody>
      </p:sp>
      <p:pic>
        <p:nvPicPr>
          <p:cNvPr id="158" name="Google Shape;158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3938" y="1682838"/>
            <a:ext cx="2143075" cy="2143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71750" y="316505"/>
            <a:ext cx="4075199" cy="1003046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1"/>
          <p:cNvSpPr txBox="1"/>
          <p:nvPr/>
        </p:nvSpPr>
        <p:spPr>
          <a:xfrm>
            <a:off x="6371000" y="1650475"/>
            <a:ext cx="2389500" cy="185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Maria Isabel Dias de Oliveira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ujjwalll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krishnakatyal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Mainakdeb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Mayukhdeb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jesparent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Athene-AI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Github ID: rtharungowda</a:t>
            </a:r>
            <a:endParaRPr sz="1200">
              <a:solidFill>
                <a:schemeClr val="dk1"/>
              </a:solidFill>
            </a:endParaRPr>
          </a:p>
        </p:txBody>
      </p:sp>
      <p:pic>
        <p:nvPicPr>
          <p:cNvPr id="161" name="Google Shape;16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517474" y="3598726"/>
            <a:ext cx="2096550" cy="117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