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73" r:id="rId3"/>
    <p:sldId id="267" r:id="rId4"/>
  </p:sldIdLst>
  <p:sldSz cx="6858000" cy="9906000" type="A4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5ED"/>
    <a:srgbClr val="FAA61A"/>
    <a:srgbClr val="729FCF"/>
    <a:srgbClr val="FFBBFF"/>
    <a:srgbClr val="F26754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84" autoAdjust="0"/>
  </p:normalViewPr>
  <p:slideViewPr>
    <p:cSldViewPr>
      <p:cViewPr varScale="1">
        <p:scale>
          <a:sx n="71" d="100"/>
          <a:sy n="71" d="100"/>
        </p:scale>
        <p:origin x="3078" y="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0775" y="812800"/>
            <a:ext cx="2776538" cy="40084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E3DC834-73B5-4084-8456-0F786E82A09C}" type="slidenum">
              <a:rPr lang="en-GB" sz="1400" b="0" strike="noStrike" spc="-1">
                <a:latin typeface="Times New Roman"/>
              </a:rPr>
              <a:t>‹N°›</a:t>
            </a:fld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101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BE3DC834-73B5-4084-8456-0F786E82A09C}" type="slidenum">
              <a:rPr lang="en-GB" sz="1400" b="0" strike="noStrike" spc="-1" smtClean="0">
                <a:latin typeface="Times New Roman"/>
              </a:rPr>
              <a:t>2</a:t>
            </a:fld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492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0775" y="812800"/>
            <a:ext cx="2776538" cy="4008438"/>
          </a:xfrm>
          <a:prstGeom prst="rect">
            <a:avLst/>
          </a:prstGeom>
        </p:spPr>
      </p:sp>
      <p:sp>
        <p:nvSpPr>
          <p:cNvPr id="42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321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42880" y="2318104"/>
            <a:ext cx="617157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42880" y="5319279"/>
            <a:ext cx="617157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42879" y="2318104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505445" y="2318104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42879" y="5319279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505445" y="5319279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42879" y="2318104"/>
            <a:ext cx="198698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429541" y="2318104"/>
            <a:ext cx="198698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15958" y="2318104"/>
            <a:ext cx="198698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342879" y="5319279"/>
            <a:ext cx="198698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2429541" y="5319279"/>
            <a:ext cx="198698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15958" y="5319279"/>
            <a:ext cx="198698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42880" y="2318105"/>
            <a:ext cx="6171572" cy="574525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42880" y="2318105"/>
            <a:ext cx="6171572" cy="57452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42879" y="2318105"/>
            <a:ext cx="3011700" cy="57452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505445" y="2318105"/>
            <a:ext cx="3011700" cy="57452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42880" y="394842"/>
            <a:ext cx="6171572" cy="766804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42879" y="2318104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505445" y="2318105"/>
            <a:ext cx="3011700" cy="57452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42879" y="5319279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42879" y="2318105"/>
            <a:ext cx="3011700" cy="57452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505445" y="2318104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505445" y="5319279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42879" y="2318104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505445" y="2318104"/>
            <a:ext cx="3011700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42880" y="5319279"/>
            <a:ext cx="6171572" cy="2740306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880" y="394842"/>
            <a:ext cx="6171572" cy="165390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42880" y="2318105"/>
            <a:ext cx="6171572" cy="57452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2879" y="9024754"/>
            <a:ext cx="1597570" cy="68307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345291" y="9024754"/>
            <a:ext cx="2173606" cy="68307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GB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4916881" y="9024754"/>
            <a:ext cx="1597570" cy="68307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831FE787-0460-4E4E-9DE2-8DE13083BF30}" type="slidenum">
              <a:rPr lang="en-GB" sz="1400" b="0" strike="noStrike" spc="-1">
                <a:latin typeface="Times New Roman"/>
              </a:rPr>
              <a:t>‹N°›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10" Type="http://schemas.openxmlformats.org/officeDocument/2006/relationships/image" Target="../media/image15.emf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23"/>
          <p:cNvSpPr txBox="1"/>
          <p:nvPr/>
        </p:nvSpPr>
        <p:spPr>
          <a:xfrm>
            <a:off x="4437112" y="9662098"/>
            <a:ext cx="2371481" cy="2594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400" b="1" strike="noStrike" spc="-1" dirty="0" smtClean="0">
                <a:latin typeface="Times New Roman"/>
              </a:rPr>
              <a:t>Figure S1 </a:t>
            </a:r>
            <a:r>
              <a:rPr lang="en-GB" sz="1400" b="1" strike="noStrike" spc="-1" dirty="0">
                <a:latin typeface="Times New Roman"/>
              </a:rPr>
              <a:t>Bizet</a:t>
            </a:r>
            <a:r>
              <a:rPr lang="en-GB" sz="1400" b="1" i="1" strike="noStrike" spc="-1" dirty="0">
                <a:latin typeface="Times New Roman"/>
              </a:rPr>
              <a:t> et </a:t>
            </a:r>
            <a:r>
              <a:rPr lang="en-GB" sz="1400" b="1" i="1" strike="noStrike" spc="-1" dirty="0" smtClean="0">
                <a:latin typeface="Times New Roman"/>
              </a:rPr>
              <a:t>al.</a:t>
            </a:r>
            <a:endParaRPr lang="en-GB" sz="1400" b="0" strike="noStrike" spc="-1" dirty="0">
              <a:latin typeface="Arial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111702" y="509785"/>
            <a:ext cx="6642000" cy="3939159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99" name="TextShape 7"/>
          <p:cNvSpPr txBox="1"/>
          <p:nvPr/>
        </p:nvSpPr>
        <p:spPr>
          <a:xfrm>
            <a:off x="123548" y="488504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A</a:t>
            </a:r>
            <a:endParaRPr lang="en-GB" sz="1600" strike="noStrike" spc="-1" dirty="0">
              <a:latin typeface="Arial"/>
            </a:endParaRPr>
          </a:p>
        </p:txBody>
      </p:sp>
      <p:pic>
        <p:nvPicPr>
          <p:cNvPr id="128" name="Image 127"/>
          <p:cNvPicPr/>
          <p:nvPr/>
        </p:nvPicPr>
        <p:blipFill>
          <a:blip r:embed="rId2"/>
          <a:stretch/>
        </p:blipFill>
        <p:spPr>
          <a:xfrm>
            <a:off x="1096401" y="972476"/>
            <a:ext cx="5617599" cy="3014812"/>
          </a:xfrm>
          <a:prstGeom prst="rect">
            <a:avLst/>
          </a:prstGeom>
          <a:ln>
            <a:noFill/>
          </a:ln>
        </p:spPr>
      </p:pic>
      <p:sp>
        <p:nvSpPr>
          <p:cNvPr id="130" name="TextShape 1"/>
          <p:cNvSpPr txBox="1"/>
          <p:nvPr/>
        </p:nvSpPr>
        <p:spPr>
          <a:xfrm>
            <a:off x="836495" y="570652"/>
            <a:ext cx="5848287" cy="23046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trike="noStrike" spc="-1" dirty="0">
                <a:uFillTx/>
                <a:latin typeface="Times New Roman"/>
              </a:rPr>
              <a:t>Regulatory region coverage</a:t>
            </a:r>
            <a:endParaRPr lang="en-GB" sz="1200" strike="noStrike" spc="-1" dirty="0">
              <a:latin typeface="Arial"/>
            </a:endParaRPr>
          </a:p>
        </p:txBody>
      </p:sp>
      <p:sp>
        <p:nvSpPr>
          <p:cNvPr id="133" name="TextShape 3"/>
          <p:cNvSpPr txBox="1"/>
          <p:nvPr/>
        </p:nvSpPr>
        <p:spPr>
          <a:xfrm>
            <a:off x="1096401" y="786236"/>
            <a:ext cx="5588382" cy="2499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Times New Roman"/>
              </a:rPr>
              <a:t>  </a:t>
            </a:r>
            <a:r>
              <a:rPr lang="en-GB" sz="1000" spc="-1" dirty="0">
                <a:latin typeface="Times New Roman"/>
              </a:rPr>
              <a:t> </a:t>
            </a:r>
            <a:r>
              <a:rPr lang="en-GB" sz="1000" spc="-1" dirty="0" smtClean="0">
                <a:latin typeface="Times New Roman"/>
              </a:rPr>
              <a:t>                  </a:t>
            </a:r>
            <a:r>
              <a:rPr lang="en-GB" sz="1000" b="0" strike="noStrike" spc="-1" dirty="0" smtClean="0">
                <a:latin typeface="Times New Roman"/>
              </a:rPr>
              <a:t> </a:t>
            </a:r>
            <a:r>
              <a:rPr lang="en-GB" sz="1000" b="1" strike="noStrike" spc="-1" dirty="0" smtClean="0">
                <a:latin typeface="Times New Roman"/>
              </a:rPr>
              <a:t>850k</a:t>
            </a:r>
            <a:r>
              <a:rPr lang="en-GB" sz="1000" b="0" strike="noStrike" spc="-1" dirty="0">
                <a:latin typeface="Times New Roman"/>
              </a:rPr>
              <a:t>	 </a:t>
            </a:r>
            <a:r>
              <a:rPr lang="en-GB" sz="1000" b="0" strike="noStrike" spc="-1" dirty="0" smtClean="0">
                <a:latin typeface="Times New Roman"/>
              </a:rPr>
              <a:t>                      </a:t>
            </a:r>
            <a:r>
              <a:rPr lang="en-GB" sz="1000" b="1" strike="noStrike" spc="-1" dirty="0" smtClean="0">
                <a:latin typeface="Times New Roman"/>
              </a:rPr>
              <a:t>450k</a:t>
            </a:r>
            <a:r>
              <a:rPr lang="en-GB" sz="1000" b="0" strike="noStrike" spc="-1" dirty="0" smtClean="0">
                <a:latin typeface="Times New Roman"/>
              </a:rPr>
              <a:t>	</a:t>
            </a:r>
            <a:r>
              <a:rPr lang="en-GB" sz="1000" spc="-1" dirty="0">
                <a:latin typeface="Times New Roman"/>
              </a:rPr>
              <a:t> </a:t>
            </a:r>
            <a:r>
              <a:rPr lang="en-GB" sz="1000" spc="-1" dirty="0" smtClean="0">
                <a:latin typeface="Times New Roman"/>
              </a:rPr>
              <a:t>                </a:t>
            </a:r>
            <a:r>
              <a:rPr lang="en-GB" sz="1000" b="0" strike="noStrike" spc="-1" dirty="0" smtClean="0">
                <a:latin typeface="Times New Roman"/>
              </a:rPr>
              <a:t>  </a:t>
            </a:r>
            <a:r>
              <a:rPr lang="en-GB" sz="1000" b="1" strike="noStrike" spc="-1" dirty="0" smtClean="0">
                <a:latin typeface="Times New Roman"/>
              </a:rPr>
              <a:t>RRBS</a:t>
            </a:r>
            <a:r>
              <a:rPr lang="en-GB" sz="1000" b="0" strike="noStrike" spc="-1" dirty="0" smtClean="0">
                <a:latin typeface="Times New Roman"/>
              </a:rPr>
              <a:t> </a:t>
            </a:r>
            <a:r>
              <a:rPr lang="en-GB" sz="1000" b="0" strike="noStrike" spc="-1" dirty="0">
                <a:latin typeface="Times New Roman"/>
              </a:rPr>
              <a:t>(Ewing)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139" name="TextShape 4"/>
          <p:cNvSpPr txBox="1"/>
          <p:nvPr/>
        </p:nvSpPr>
        <p:spPr>
          <a:xfrm rot="16200000">
            <a:off x="296632" y="1505346"/>
            <a:ext cx="1453126" cy="38738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>
                <a:latin typeface="Times New Roman"/>
              </a:rPr>
              <a:t>Coverage</a:t>
            </a:r>
            <a:r>
              <a:rPr lang="en-GB" sz="1000" b="0" strike="noStrike" spc="-1" dirty="0">
                <a:latin typeface="Times New Roman"/>
              </a:rPr>
              <a:t> </a:t>
            </a:r>
            <a:r>
              <a:rPr lang="en-GB" sz="1000" b="0" strike="noStrike" spc="-1" dirty="0" smtClean="0">
                <a:latin typeface="Times New Roman"/>
              </a:rPr>
              <a:t>(%)</a:t>
            </a:r>
          </a:p>
          <a:p>
            <a:pPr algn="ctr"/>
            <a:endParaRPr lang="en-GB" sz="500" b="0" strike="noStrike" spc="-1" dirty="0">
              <a:latin typeface="Arial"/>
            </a:endParaRPr>
          </a:p>
          <a:p>
            <a:r>
              <a:rPr lang="en-GB" sz="800" b="0" strike="noStrike" spc="-1" dirty="0">
                <a:latin typeface="Times New Roman"/>
              </a:rPr>
              <a:t>0    </a:t>
            </a:r>
            <a:r>
              <a:rPr lang="en-GB" sz="800" b="0" strike="noStrike" spc="-1" dirty="0" smtClean="0">
                <a:latin typeface="Times New Roman"/>
              </a:rPr>
              <a:t>  20     </a:t>
            </a:r>
            <a:r>
              <a:rPr lang="en-GB" sz="800" b="0" strike="noStrike" spc="-1" dirty="0">
                <a:latin typeface="Times New Roman"/>
              </a:rPr>
              <a:t>40   </a:t>
            </a:r>
            <a:r>
              <a:rPr lang="en-GB" sz="800" b="0" strike="noStrike" spc="-1" dirty="0" smtClean="0">
                <a:latin typeface="Times New Roman"/>
              </a:rPr>
              <a:t>   </a:t>
            </a:r>
            <a:r>
              <a:rPr lang="en-GB" sz="800" b="0" strike="noStrike" spc="-1" dirty="0">
                <a:latin typeface="Times New Roman"/>
              </a:rPr>
              <a:t>60   </a:t>
            </a:r>
            <a:r>
              <a:rPr lang="en-GB" sz="800" b="0" strike="noStrike" spc="-1" dirty="0" smtClean="0">
                <a:latin typeface="Times New Roman"/>
              </a:rPr>
              <a:t>  </a:t>
            </a:r>
            <a:r>
              <a:rPr lang="en-GB" sz="800" b="0" strike="noStrike" spc="-1" dirty="0">
                <a:latin typeface="Times New Roman"/>
              </a:rPr>
              <a:t>80 </a:t>
            </a:r>
            <a:r>
              <a:rPr lang="en-GB" sz="800" b="0" strike="noStrike" spc="-1" dirty="0" smtClean="0">
                <a:latin typeface="Times New Roman"/>
              </a:rPr>
              <a:t>   </a:t>
            </a:r>
            <a:r>
              <a:rPr lang="en-GB" sz="800" b="0" strike="noStrike" spc="-1" dirty="0">
                <a:latin typeface="Times New Roman"/>
              </a:rPr>
              <a:t>100</a:t>
            </a:r>
            <a:endParaRPr lang="en-GB" sz="800" b="0" strike="noStrike" spc="-1" dirty="0">
              <a:latin typeface="Arial"/>
            </a:endParaRPr>
          </a:p>
        </p:txBody>
      </p:sp>
      <p:sp>
        <p:nvSpPr>
          <p:cNvPr id="140" name="TextShape 5"/>
          <p:cNvSpPr txBox="1"/>
          <p:nvPr/>
        </p:nvSpPr>
        <p:spPr>
          <a:xfrm>
            <a:off x="116632" y="1540240"/>
            <a:ext cx="764719" cy="28803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/>
              </a:rPr>
              <a:t>Enhancers</a:t>
            </a:r>
            <a:endParaRPr lang="en-GB" sz="1000" b="1" strike="noStrike" spc="-1" dirty="0">
              <a:latin typeface="Arial"/>
            </a:endParaRPr>
          </a:p>
        </p:txBody>
      </p:sp>
      <p:sp>
        <p:nvSpPr>
          <p:cNvPr id="185" name="TextShape 6"/>
          <p:cNvSpPr txBox="1"/>
          <p:nvPr/>
        </p:nvSpPr>
        <p:spPr>
          <a:xfrm>
            <a:off x="116632" y="3136888"/>
            <a:ext cx="764719" cy="17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/>
              </a:rPr>
              <a:t>Promoters</a:t>
            </a:r>
            <a:endParaRPr lang="en-GB" sz="1000" b="1" strike="noStrike" spc="-1" dirty="0">
              <a:latin typeface="Arial"/>
            </a:endParaRPr>
          </a:p>
        </p:txBody>
      </p:sp>
      <p:sp>
        <p:nvSpPr>
          <p:cNvPr id="187" name="TextShape 8"/>
          <p:cNvSpPr txBox="1"/>
          <p:nvPr/>
        </p:nvSpPr>
        <p:spPr>
          <a:xfrm>
            <a:off x="980632" y="3931624"/>
            <a:ext cx="1905853" cy="3733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Covered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1     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2-4 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  5-9    </a:t>
            </a:r>
            <a:r>
              <a:rPr lang="en-GB" sz="1000" b="0" u="sng" strike="noStrike" spc="-1" dirty="0">
                <a:uFillTx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en-GB" sz="1000" b="0" u="sng" strike="noStrike" spc="-1" dirty="0">
                <a:uFillTx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1) </a:t>
            </a:r>
          </a:p>
        </p:txBody>
      </p:sp>
      <p:sp>
        <p:nvSpPr>
          <p:cNvPr id="218" name="CustomShape 11"/>
          <p:cNvSpPr/>
          <p:nvPr/>
        </p:nvSpPr>
        <p:spPr>
          <a:xfrm>
            <a:off x="1088632" y="2390824"/>
            <a:ext cx="5588382" cy="19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CustomShape 13"/>
          <p:cNvSpPr/>
          <p:nvPr/>
        </p:nvSpPr>
        <p:spPr>
          <a:xfrm>
            <a:off x="2942632" y="1036184"/>
            <a:ext cx="144000" cy="2895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TextShape 4"/>
          <p:cNvSpPr txBox="1"/>
          <p:nvPr/>
        </p:nvSpPr>
        <p:spPr>
          <a:xfrm rot="16200000">
            <a:off x="296632" y="3058544"/>
            <a:ext cx="1453126" cy="38738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>
                <a:latin typeface="Times New Roman"/>
              </a:rPr>
              <a:t>Coverage</a:t>
            </a:r>
            <a:r>
              <a:rPr lang="en-GB" sz="1000" b="0" strike="noStrike" spc="-1" dirty="0">
                <a:latin typeface="Times New Roman"/>
              </a:rPr>
              <a:t> </a:t>
            </a:r>
            <a:r>
              <a:rPr lang="en-GB" sz="1000" b="0" strike="noStrike" spc="-1" dirty="0" smtClean="0">
                <a:latin typeface="Times New Roman"/>
              </a:rPr>
              <a:t>(%)</a:t>
            </a:r>
          </a:p>
          <a:p>
            <a:pPr algn="ctr"/>
            <a:endParaRPr lang="en-GB" sz="500" b="0" strike="noStrike" spc="-1" dirty="0">
              <a:latin typeface="Arial"/>
            </a:endParaRPr>
          </a:p>
          <a:p>
            <a:r>
              <a:rPr lang="en-GB" sz="800" b="0" strike="noStrike" spc="-1" dirty="0">
                <a:latin typeface="Times New Roman"/>
              </a:rPr>
              <a:t>0    </a:t>
            </a:r>
            <a:r>
              <a:rPr lang="en-GB" sz="800" b="0" strike="noStrike" spc="-1" dirty="0" smtClean="0">
                <a:latin typeface="Times New Roman"/>
              </a:rPr>
              <a:t>  20     </a:t>
            </a:r>
            <a:r>
              <a:rPr lang="en-GB" sz="800" b="0" strike="noStrike" spc="-1" dirty="0">
                <a:latin typeface="Times New Roman"/>
              </a:rPr>
              <a:t>40   </a:t>
            </a:r>
            <a:r>
              <a:rPr lang="en-GB" sz="800" b="0" strike="noStrike" spc="-1" dirty="0" smtClean="0">
                <a:latin typeface="Times New Roman"/>
              </a:rPr>
              <a:t>   </a:t>
            </a:r>
            <a:r>
              <a:rPr lang="en-GB" sz="800" b="0" strike="noStrike" spc="-1" dirty="0">
                <a:latin typeface="Times New Roman"/>
              </a:rPr>
              <a:t>60   </a:t>
            </a:r>
            <a:r>
              <a:rPr lang="en-GB" sz="800" b="0" strike="noStrike" spc="-1" dirty="0" smtClean="0">
                <a:latin typeface="Times New Roman"/>
              </a:rPr>
              <a:t>  </a:t>
            </a:r>
            <a:r>
              <a:rPr lang="en-GB" sz="800" b="0" strike="noStrike" spc="-1" dirty="0">
                <a:latin typeface="Times New Roman"/>
              </a:rPr>
              <a:t>80 </a:t>
            </a:r>
            <a:r>
              <a:rPr lang="en-GB" sz="800" b="0" strike="noStrike" spc="-1" dirty="0" smtClean="0">
                <a:latin typeface="Times New Roman"/>
              </a:rPr>
              <a:t>   </a:t>
            </a:r>
            <a:r>
              <a:rPr lang="en-GB" sz="800" b="0" strike="noStrike" spc="-1" dirty="0">
                <a:latin typeface="Times New Roman"/>
              </a:rPr>
              <a:t>100</a:t>
            </a:r>
            <a:endParaRPr lang="en-GB" sz="800" b="0" strike="noStrike" spc="-1" dirty="0">
              <a:latin typeface="Arial"/>
            </a:endParaRPr>
          </a:p>
        </p:txBody>
      </p:sp>
      <p:sp>
        <p:nvSpPr>
          <p:cNvPr id="224" name="CustomShape 13"/>
          <p:cNvSpPr/>
          <p:nvPr/>
        </p:nvSpPr>
        <p:spPr>
          <a:xfrm>
            <a:off x="4841808" y="1021064"/>
            <a:ext cx="144000" cy="2895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TextShape 8"/>
          <p:cNvSpPr txBox="1"/>
          <p:nvPr/>
        </p:nvSpPr>
        <p:spPr>
          <a:xfrm>
            <a:off x="2863931" y="3931624"/>
            <a:ext cx="1905853" cy="3733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Covered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1     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2-4 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  5-9    </a:t>
            </a:r>
            <a:r>
              <a:rPr lang="en-GB" sz="1000" b="0" u="sng" strike="noStrike" spc="-1" dirty="0">
                <a:uFillTx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en-GB" sz="1000" b="0" u="sng" strike="noStrike" spc="-1" dirty="0">
                <a:uFillTx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1) </a:t>
            </a:r>
          </a:p>
        </p:txBody>
      </p:sp>
      <p:sp>
        <p:nvSpPr>
          <p:cNvPr id="226" name="TextShape 8"/>
          <p:cNvSpPr txBox="1"/>
          <p:nvPr/>
        </p:nvSpPr>
        <p:spPr>
          <a:xfrm>
            <a:off x="4808147" y="3931624"/>
            <a:ext cx="1905853" cy="3733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Covered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1     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2-4   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  5-9    </a:t>
            </a:r>
            <a:r>
              <a:rPr lang="en-GB" sz="1000" b="0" u="sng" strike="noStrike" spc="-1" dirty="0">
                <a:uFillTx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en-GB" sz="1000" b="0" u="sng" strike="noStrike" spc="-1" dirty="0">
                <a:uFillTx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1)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00" y="5745088"/>
            <a:ext cx="1778078" cy="3597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192" y="5745088"/>
            <a:ext cx="1789574" cy="359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Shape 23"/>
          <p:cNvSpPr txBox="1"/>
          <p:nvPr/>
        </p:nvSpPr>
        <p:spPr>
          <a:xfrm>
            <a:off x="4441895" y="9662098"/>
            <a:ext cx="2371481" cy="2594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400" b="1" strike="noStrike" spc="-1" dirty="0" smtClean="0">
                <a:latin typeface="Times New Roman"/>
              </a:rPr>
              <a:t>Figure S2 </a:t>
            </a:r>
            <a:r>
              <a:rPr lang="en-GB" sz="1400" b="1" strike="noStrike" spc="-1" dirty="0">
                <a:latin typeface="Times New Roman"/>
              </a:rPr>
              <a:t>Bizet</a:t>
            </a:r>
            <a:r>
              <a:rPr lang="en-GB" sz="1400" b="1" i="1" strike="noStrike" spc="-1" dirty="0">
                <a:latin typeface="Times New Roman"/>
              </a:rPr>
              <a:t> et </a:t>
            </a:r>
            <a:r>
              <a:rPr lang="en-GB" sz="1400" b="1" i="1" strike="noStrike" spc="-1" dirty="0" smtClean="0">
                <a:latin typeface="Times New Roman"/>
              </a:rPr>
              <a:t>al.</a:t>
            </a:r>
            <a:endParaRPr lang="en-GB" sz="1400" b="0" strike="noStrike" spc="-1" dirty="0"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702" y="488504"/>
            <a:ext cx="2336298" cy="223224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2" name="Rectangle 141"/>
          <p:cNvSpPr/>
          <p:nvPr/>
        </p:nvSpPr>
        <p:spPr>
          <a:xfrm>
            <a:off x="3479435" y="5538586"/>
            <a:ext cx="3258000" cy="411551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97" name="Rectangle 196"/>
          <p:cNvSpPr/>
          <p:nvPr/>
        </p:nvSpPr>
        <p:spPr>
          <a:xfrm>
            <a:off x="2514602" y="488504"/>
            <a:ext cx="2160000" cy="223224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7" name="Rectangle 106"/>
          <p:cNvSpPr/>
          <p:nvPr/>
        </p:nvSpPr>
        <p:spPr>
          <a:xfrm>
            <a:off x="4739303" y="488504"/>
            <a:ext cx="1997480" cy="223224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9" name="Rectangle 108"/>
          <p:cNvSpPr/>
          <p:nvPr/>
        </p:nvSpPr>
        <p:spPr>
          <a:xfrm>
            <a:off x="110398" y="2823735"/>
            <a:ext cx="6626385" cy="263332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14" name="Image 113"/>
          <p:cNvPicPr/>
          <p:nvPr/>
        </p:nvPicPr>
        <p:blipFill>
          <a:blip r:embed="rId5"/>
          <a:stretch/>
        </p:blipFill>
        <p:spPr>
          <a:xfrm>
            <a:off x="404663" y="633594"/>
            <a:ext cx="1943983" cy="1867522"/>
          </a:xfrm>
          <a:prstGeom prst="rect">
            <a:avLst/>
          </a:prstGeom>
          <a:ln>
            <a:noFill/>
          </a:ln>
        </p:spPr>
      </p:pic>
      <p:pic>
        <p:nvPicPr>
          <p:cNvPr id="115" name="Image 114"/>
          <p:cNvPicPr/>
          <p:nvPr/>
        </p:nvPicPr>
        <p:blipFill>
          <a:blip r:embed="rId6"/>
          <a:stretch/>
        </p:blipFill>
        <p:spPr>
          <a:xfrm>
            <a:off x="2924909" y="609490"/>
            <a:ext cx="1562503" cy="1937136"/>
          </a:xfrm>
          <a:prstGeom prst="rect">
            <a:avLst/>
          </a:prstGeom>
          <a:ln>
            <a:noFill/>
          </a:ln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199" y="778233"/>
            <a:ext cx="1396747" cy="179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Image 129"/>
          <p:cNvPicPr/>
          <p:nvPr/>
        </p:nvPicPr>
        <p:blipFill>
          <a:blip r:embed="rId8"/>
          <a:stretch/>
        </p:blipFill>
        <p:spPr>
          <a:xfrm>
            <a:off x="983042" y="3081931"/>
            <a:ext cx="5623950" cy="2016224"/>
          </a:xfrm>
          <a:prstGeom prst="rect">
            <a:avLst/>
          </a:prstGeom>
          <a:ln>
            <a:noFill/>
          </a:ln>
        </p:spPr>
      </p:pic>
      <p:sp>
        <p:nvSpPr>
          <p:cNvPr id="9" name="TextShape 2"/>
          <p:cNvSpPr txBox="1"/>
          <p:nvPr/>
        </p:nvSpPr>
        <p:spPr>
          <a:xfrm>
            <a:off x="307295" y="504000"/>
            <a:ext cx="2041585" cy="234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pc="-1" dirty="0" err="1" smtClean="0">
                <a:latin typeface="Times New Roman"/>
              </a:rPr>
              <a:t>Infinium</a:t>
            </a:r>
            <a:r>
              <a:rPr lang="en-GB" sz="1200" spc="-1" dirty="0" smtClean="0">
                <a:latin typeface="Times New Roman"/>
              </a:rPr>
              <a:t> </a:t>
            </a:r>
            <a:r>
              <a:rPr lang="en-GB" sz="1200" spc="-1" dirty="0">
                <a:latin typeface="Times New Roman"/>
              </a:rPr>
              <a:t>I/II bias on </a:t>
            </a:r>
            <a:r>
              <a:rPr lang="en-GB" sz="1200" spc="-1" dirty="0" smtClean="0">
                <a:latin typeface="Times New Roman"/>
              </a:rPr>
              <a:t>850k</a:t>
            </a:r>
            <a:endParaRPr lang="en-GB" sz="1200" spc="-1" dirty="0"/>
          </a:p>
        </p:txBody>
      </p:sp>
      <p:sp>
        <p:nvSpPr>
          <p:cNvPr id="46" name="TextShape 7"/>
          <p:cNvSpPr txBox="1"/>
          <p:nvPr/>
        </p:nvSpPr>
        <p:spPr>
          <a:xfrm>
            <a:off x="108000" y="488504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A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23" name="CustomShape 1"/>
          <p:cNvSpPr/>
          <p:nvPr/>
        </p:nvSpPr>
        <p:spPr>
          <a:xfrm>
            <a:off x="640800" y="816017"/>
            <a:ext cx="535370" cy="25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CustomShape 3"/>
          <p:cNvSpPr/>
          <p:nvPr/>
        </p:nvSpPr>
        <p:spPr>
          <a:xfrm>
            <a:off x="983042" y="949257"/>
            <a:ext cx="90000" cy="90000"/>
          </a:xfrm>
          <a:prstGeom prst="rect">
            <a:avLst/>
          </a:prstGeom>
          <a:solidFill>
            <a:srgbClr val="FAA61A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4"/>
          <p:cNvSpPr/>
          <p:nvPr/>
        </p:nvSpPr>
        <p:spPr>
          <a:xfrm>
            <a:off x="983042" y="1094656"/>
            <a:ext cx="90000" cy="90000"/>
          </a:xfrm>
          <a:prstGeom prst="rect">
            <a:avLst/>
          </a:prstGeom>
          <a:solidFill>
            <a:srgbClr val="729FC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TextShape 5"/>
          <p:cNvSpPr txBox="1"/>
          <p:nvPr/>
        </p:nvSpPr>
        <p:spPr>
          <a:xfrm>
            <a:off x="1064245" y="847988"/>
            <a:ext cx="833347" cy="3026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 err="1" smtClean="0">
                <a:latin typeface="Times New Roman"/>
              </a:rPr>
              <a:t>Infinium</a:t>
            </a:r>
            <a:r>
              <a:rPr lang="en-GB" sz="1000" b="1" strike="noStrike" spc="-1" dirty="0" smtClean="0">
                <a:latin typeface="Times New Roman"/>
              </a:rPr>
              <a:t> I</a:t>
            </a:r>
            <a:endParaRPr lang="en-GB" sz="1000" b="1" strike="noStrike" spc="-1" dirty="0">
              <a:latin typeface="Arial"/>
            </a:endParaRPr>
          </a:p>
          <a:p>
            <a:r>
              <a:rPr lang="en-GB" sz="1000" b="1" strike="noStrike" spc="-1" dirty="0" err="1" smtClean="0">
                <a:latin typeface="Times New Roman"/>
              </a:rPr>
              <a:t>Infinium</a:t>
            </a:r>
            <a:r>
              <a:rPr lang="en-GB" sz="1000" b="1" strike="noStrike" spc="-1" dirty="0" smtClean="0">
                <a:latin typeface="Times New Roman"/>
              </a:rPr>
              <a:t> II</a:t>
            </a:r>
            <a:endParaRPr lang="en-GB" sz="1000" b="1" strike="noStrike" spc="-1" dirty="0">
              <a:latin typeface="Arial"/>
            </a:endParaRPr>
          </a:p>
        </p:txBody>
      </p:sp>
      <p:sp>
        <p:nvSpPr>
          <p:cNvPr id="30" name="TextShape 4"/>
          <p:cNvSpPr txBox="1"/>
          <p:nvPr/>
        </p:nvSpPr>
        <p:spPr>
          <a:xfrm rot="16200000">
            <a:off x="-432000" y="1346107"/>
            <a:ext cx="1584176" cy="44843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 err="1" smtClean="0">
                <a:latin typeface="Times New Roman" pitchFamily="18" charset="0"/>
                <a:cs typeface="Times New Roman" pitchFamily="18" charset="0"/>
              </a:rPr>
              <a:t>Infinium</a:t>
            </a:r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 site density</a:t>
            </a:r>
            <a:endParaRPr lang="en-GB" sz="8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0         1         2        3       4        5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Shape 4"/>
          <p:cNvSpPr txBox="1"/>
          <p:nvPr/>
        </p:nvSpPr>
        <p:spPr>
          <a:xfrm>
            <a:off x="529441" y="2294886"/>
            <a:ext cx="1827312" cy="2880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0         0.2      0.4        0.6      0.8       1.0</a:t>
            </a:r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500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b="1" spc="-1" dirty="0">
                <a:latin typeface="Times New Roman" pitchFamily="18" charset="0"/>
                <a:cs typeface="Times New Roman" pitchFamily="18" charset="0"/>
              </a:rPr>
              <a:t>Number of </a:t>
            </a:r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probes </a:t>
            </a:r>
            <a:endParaRPr lang="en-GB" sz="800" b="1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1813574" y="2864768"/>
            <a:ext cx="3934862" cy="2267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pc="-1" dirty="0" smtClean="0">
                <a:latin typeface="Times New Roman"/>
              </a:rPr>
              <a:t>RRBS variability</a:t>
            </a:r>
            <a:endParaRPr lang="en-GB" sz="1200" spc="-1" dirty="0"/>
          </a:p>
        </p:txBody>
      </p:sp>
      <p:sp>
        <p:nvSpPr>
          <p:cNvPr id="80" name="TextShape 7"/>
          <p:cNvSpPr txBox="1"/>
          <p:nvPr/>
        </p:nvSpPr>
        <p:spPr>
          <a:xfrm>
            <a:off x="127293" y="2869694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D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35" name="CustomShape 3"/>
          <p:cNvSpPr/>
          <p:nvPr/>
        </p:nvSpPr>
        <p:spPr>
          <a:xfrm>
            <a:off x="5316512" y="949257"/>
            <a:ext cx="90000" cy="90000"/>
          </a:xfrm>
          <a:prstGeom prst="rect">
            <a:avLst/>
          </a:prstGeom>
          <a:solidFill>
            <a:srgbClr val="FAA61A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" name="CustomShape 4"/>
          <p:cNvSpPr/>
          <p:nvPr/>
        </p:nvSpPr>
        <p:spPr>
          <a:xfrm>
            <a:off x="5316512" y="1094656"/>
            <a:ext cx="90000" cy="90000"/>
          </a:xfrm>
          <a:prstGeom prst="rect">
            <a:avLst/>
          </a:prstGeom>
          <a:solidFill>
            <a:srgbClr val="729FC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TextShape 5"/>
          <p:cNvSpPr txBox="1"/>
          <p:nvPr/>
        </p:nvSpPr>
        <p:spPr>
          <a:xfrm>
            <a:off x="5397715" y="847988"/>
            <a:ext cx="833347" cy="3026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 err="1" smtClean="0">
                <a:latin typeface="Times New Roman"/>
              </a:rPr>
              <a:t>Infinium</a:t>
            </a:r>
            <a:r>
              <a:rPr lang="en-GB" sz="1000" b="1" strike="noStrike" spc="-1" dirty="0" smtClean="0">
                <a:latin typeface="Times New Roman"/>
              </a:rPr>
              <a:t> I</a:t>
            </a:r>
            <a:endParaRPr lang="en-GB" sz="1000" b="1" strike="noStrike" spc="-1" dirty="0">
              <a:latin typeface="Arial"/>
            </a:endParaRPr>
          </a:p>
          <a:p>
            <a:r>
              <a:rPr lang="en-GB" sz="1000" b="1" strike="noStrike" spc="-1" dirty="0" err="1" smtClean="0">
                <a:latin typeface="Times New Roman"/>
              </a:rPr>
              <a:t>Infinium</a:t>
            </a:r>
            <a:r>
              <a:rPr lang="en-GB" sz="1000" b="1" strike="noStrike" spc="-1" dirty="0" smtClean="0">
                <a:latin typeface="Times New Roman"/>
              </a:rPr>
              <a:t> II</a:t>
            </a:r>
            <a:endParaRPr lang="en-GB" sz="1000" b="1" strike="noStrike" spc="-1" dirty="0">
              <a:latin typeface="Arial"/>
            </a:endParaRPr>
          </a:p>
        </p:txBody>
      </p:sp>
      <p:sp>
        <p:nvSpPr>
          <p:cNvPr id="38" name="TextShape 4"/>
          <p:cNvSpPr txBox="1"/>
          <p:nvPr/>
        </p:nvSpPr>
        <p:spPr>
          <a:xfrm rot="16200000">
            <a:off x="1859013" y="1346795"/>
            <a:ext cx="1860212" cy="448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Standard deviation</a:t>
            </a:r>
            <a:endParaRPr lang="en-GB" sz="8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0.0              0.05             0.1             0.15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Shape 3"/>
          <p:cNvSpPr txBox="1"/>
          <p:nvPr/>
        </p:nvSpPr>
        <p:spPr>
          <a:xfrm>
            <a:off x="3013335" y="2432719"/>
            <a:ext cx="1474078" cy="2278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   </a:t>
            </a:r>
            <a:r>
              <a:rPr lang="en-GB" sz="1000" b="0" strike="noStrike" spc="-1" dirty="0" err="1">
                <a:latin typeface="Times New Roman"/>
              </a:rPr>
              <a:t>Infinium</a:t>
            </a:r>
            <a:r>
              <a:rPr lang="en-GB" sz="1000" b="0" strike="noStrike" spc="-1" dirty="0">
                <a:latin typeface="Times New Roman"/>
              </a:rPr>
              <a:t> I </a:t>
            </a:r>
            <a:r>
              <a:rPr lang="en-GB" sz="1000" b="0" strike="noStrike" spc="-1" dirty="0" smtClean="0">
                <a:latin typeface="Times New Roman"/>
              </a:rPr>
              <a:t>  </a:t>
            </a:r>
            <a:r>
              <a:rPr lang="en-GB" sz="1000" b="0" strike="noStrike" spc="-1" dirty="0" err="1">
                <a:latin typeface="Times New Roman"/>
              </a:rPr>
              <a:t>Infinium</a:t>
            </a:r>
            <a:r>
              <a:rPr lang="en-GB" sz="1000" b="0" strike="noStrike" spc="-1" dirty="0">
                <a:latin typeface="Times New Roman"/>
              </a:rPr>
              <a:t> </a:t>
            </a:r>
            <a:r>
              <a:rPr lang="en-GB" sz="1000" b="0" strike="noStrike" spc="-1" dirty="0" smtClean="0">
                <a:latin typeface="Times New Roman"/>
              </a:rPr>
              <a:t>II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34" name="TextShape 2"/>
          <p:cNvSpPr txBox="1"/>
          <p:nvPr/>
        </p:nvSpPr>
        <p:spPr>
          <a:xfrm>
            <a:off x="2708920" y="504000"/>
            <a:ext cx="1861548" cy="234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pc="-1" dirty="0" err="1" smtClean="0">
                <a:latin typeface="Times New Roman"/>
              </a:rPr>
              <a:t>Infinium</a:t>
            </a:r>
            <a:r>
              <a:rPr lang="en-GB" sz="1200" spc="-1" dirty="0" smtClean="0">
                <a:latin typeface="Times New Roman"/>
              </a:rPr>
              <a:t> </a:t>
            </a:r>
            <a:r>
              <a:rPr lang="en-GB" sz="1200" spc="-1" dirty="0">
                <a:latin typeface="Times New Roman"/>
              </a:rPr>
              <a:t>I/II bias on </a:t>
            </a:r>
            <a:r>
              <a:rPr lang="en-GB" sz="1200" spc="-1" dirty="0" smtClean="0">
                <a:latin typeface="Times New Roman"/>
              </a:rPr>
              <a:t>850k</a:t>
            </a:r>
            <a:endParaRPr lang="en-GB" sz="1200" spc="-1" dirty="0"/>
          </a:p>
        </p:txBody>
      </p:sp>
      <p:sp>
        <p:nvSpPr>
          <p:cNvPr id="144" name="TextShape 7"/>
          <p:cNvSpPr txBox="1"/>
          <p:nvPr/>
        </p:nvSpPr>
        <p:spPr>
          <a:xfrm>
            <a:off x="2514603" y="488504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B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41" name="TextShape 4"/>
          <p:cNvSpPr txBox="1"/>
          <p:nvPr/>
        </p:nvSpPr>
        <p:spPr>
          <a:xfrm rot="16200000">
            <a:off x="4074879" y="1353843"/>
            <a:ext cx="1860212" cy="448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Number of probes</a:t>
            </a:r>
            <a:endParaRPr lang="en-GB" sz="8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spc="-1" dirty="0">
                <a:latin typeface="Times New Roman"/>
                <a:ea typeface="Droid Sans Fallback"/>
              </a:rPr>
              <a:t>0  </a:t>
            </a:r>
            <a:r>
              <a:rPr lang="en-GB" sz="800" spc="-1" dirty="0" smtClean="0">
                <a:latin typeface="Times New Roman"/>
                <a:ea typeface="Droid Sans Fallback"/>
              </a:rPr>
              <a:t> 100k  200k  300k  400k 500k</a:t>
            </a:r>
            <a:r>
              <a:rPr lang="en-GB" sz="800" spc="-1" dirty="0" smtClean="0">
                <a:latin typeface="Times New Roman"/>
              </a:rPr>
              <a:t> 600k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4950293" y="504000"/>
            <a:ext cx="1728192" cy="2349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pc="-1" dirty="0" err="1" smtClean="0">
                <a:latin typeface="Times New Roman"/>
              </a:rPr>
              <a:t>Infinium</a:t>
            </a:r>
            <a:r>
              <a:rPr lang="en-GB" sz="1200" spc="-1" dirty="0" smtClean="0">
                <a:latin typeface="Times New Roman"/>
              </a:rPr>
              <a:t> </a:t>
            </a:r>
            <a:r>
              <a:rPr lang="en-GB" sz="1200" spc="-1" dirty="0">
                <a:latin typeface="Times New Roman"/>
              </a:rPr>
              <a:t>I/II </a:t>
            </a:r>
            <a:r>
              <a:rPr lang="en-GB" sz="1200" spc="-1" dirty="0" smtClean="0">
                <a:latin typeface="Times New Roman"/>
              </a:rPr>
              <a:t>proportion</a:t>
            </a:r>
            <a:endParaRPr lang="en-GB" sz="1200" spc="-1" dirty="0"/>
          </a:p>
        </p:txBody>
      </p:sp>
      <p:sp>
        <p:nvSpPr>
          <p:cNvPr id="148" name="TextShape 7"/>
          <p:cNvSpPr txBox="1"/>
          <p:nvPr/>
        </p:nvSpPr>
        <p:spPr>
          <a:xfrm>
            <a:off x="4725144" y="504824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C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42" name="TextShape 3"/>
          <p:cNvSpPr txBox="1"/>
          <p:nvPr/>
        </p:nvSpPr>
        <p:spPr>
          <a:xfrm>
            <a:off x="5316511" y="2432720"/>
            <a:ext cx="1288443" cy="2278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  450k                850k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43" name="TextShape 3"/>
          <p:cNvSpPr txBox="1"/>
          <p:nvPr/>
        </p:nvSpPr>
        <p:spPr>
          <a:xfrm rot="16200000">
            <a:off x="-86635" y="3602171"/>
            <a:ext cx="2202476" cy="7375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 smtClean="0">
                <a:latin typeface="Times New Roman"/>
              </a:rPr>
              <a:t>Standard </a:t>
            </a:r>
            <a:r>
              <a:rPr lang="en-GB" sz="1000" b="1" strike="noStrike" spc="-1" dirty="0">
                <a:latin typeface="Times New Roman"/>
              </a:rPr>
              <a:t>deviation</a:t>
            </a:r>
            <a:r>
              <a:rPr lang="en-GB" sz="1000" b="0" strike="noStrike" spc="-1" dirty="0">
                <a:latin typeface="Times New Roman"/>
              </a:rPr>
              <a:t> </a:t>
            </a:r>
            <a:endParaRPr lang="en-GB" sz="1000" b="0" strike="noStrike" spc="-1" dirty="0" smtClean="0">
              <a:latin typeface="Times New Roman"/>
            </a:endParaRPr>
          </a:p>
          <a:p>
            <a:pPr algn="ctr"/>
            <a:r>
              <a:rPr lang="en-GB" sz="1000" b="0" strike="noStrike" spc="-1" dirty="0" smtClean="0">
                <a:latin typeface="Times New Roman"/>
              </a:rPr>
              <a:t>(from RRBS ENCODE beta-value</a:t>
            </a:r>
            <a:r>
              <a:rPr lang="en-GB" sz="1000" b="0" strike="noStrike" spc="-1" dirty="0">
                <a:latin typeface="Times New Roman"/>
              </a:rPr>
              <a:t>)</a:t>
            </a:r>
            <a:endParaRPr lang="en-GB" sz="1000" b="0" strike="noStrike" spc="-1" dirty="0">
              <a:latin typeface="Arial"/>
            </a:endParaRPr>
          </a:p>
          <a:p>
            <a:pPr algn="ctr"/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800" b="0" strike="noStrike" spc="-1" dirty="0" smtClean="0">
                <a:latin typeface="Times New Roman"/>
              </a:rPr>
              <a:t> </a:t>
            </a:r>
            <a:r>
              <a:rPr lang="en-GB" sz="800" b="0" strike="noStrike" spc="-1" dirty="0">
                <a:latin typeface="Times New Roman"/>
              </a:rPr>
              <a:t>0      </a:t>
            </a:r>
            <a:r>
              <a:rPr lang="en-GB" sz="800" b="0" strike="noStrike" spc="-1" dirty="0" smtClean="0">
                <a:latin typeface="Times New Roman"/>
              </a:rPr>
              <a:t>    </a:t>
            </a:r>
            <a:r>
              <a:rPr lang="en-GB" sz="800" b="0" strike="noStrike" spc="-1" dirty="0">
                <a:latin typeface="Times New Roman"/>
              </a:rPr>
              <a:t>0.02     </a:t>
            </a:r>
            <a:r>
              <a:rPr lang="en-GB" sz="800" b="0" strike="noStrike" spc="-1" dirty="0" smtClean="0">
                <a:latin typeface="Times New Roman"/>
              </a:rPr>
              <a:t> </a:t>
            </a:r>
            <a:r>
              <a:rPr lang="en-GB" sz="800" b="0" strike="noStrike" spc="-1" dirty="0">
                <a:latin typeface="Times New Roman"/>
              </a:rPr>
              <a:t>0.04   </a:t>
            </a:r>
            <a:r>
              <a:rPr lang="en-GB" sz="800" b="0" strike="noStrike" spc="-1" dirty="0" smtClean="0">
                <a:latin typeface="Times New Roman"/>
              </a:rPr>
              <a:t>   </a:t>
            </a:r>
            <a:r>
              <a:rPr lang="en-GB" sz="800" b="0" strike="noStrike" spc="-1" dirty="0">
                <a:latin typeface="Times New Roman"/>
              </a:rPr>
              <a:t>0.06     </a:t>
            </a:r>
            <a:r>
              <a:rPr lang="en-GB" sz="800" b="0" strike="noStrike" spc="-1" dirty="0" smtClean="0">
                <a:latin typeface="Times New Roman"/>
              </a:rPr>
              <a:t>  </a:t>
            </a:r>
            <a:r>
              <a:rPr lang="en-GB" sz="800" b="0" strike="noStrike" spc="-1" dirty="0">
                <a:latin typeface="Times New Roman"/>
              </a:rPr>
              <a:t>0.08    </a:t>
            </a:r>
            <a:r>
              <a:rPr lang="en-GB" sz="800" b="0" strike="noStrike" spc="-1" dirty="0" smtClean="0">
                <a:latin typeface="Times New Roman"/>
              </a:rPr>
              <a:t>  0.10</a:t>
            </a:r>
            <a:endParaRPr lang="en-GB" sz="800" b="0" strike="noStrike" spc="-1" dirty="0">
              <a:latin typeface="Arial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1480918" y="4954139"/>
            <a:ext cx="5044426" cy="44995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0-25       </a:t>
            </a:r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           25-50                50-75                75-100               100-125             </a:t>
            </a:r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125-150    </a:t>
            </a:r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&gt;150</a:t>
            </a:r>
            <a:endParaRPr lang="en-GB" sz="5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5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cytosine coverage</a:t>
            </a:r>
            <a:endParaRPr lang="en-GB" sz="8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Shape 2"/>
          <p:cNvSpPr txBox="1"/>
          <p:nvPr/>
        </p:nvSpPr>
        <p:spPr>
          <a:xfrm rot="16200000">
            <a:off x="-1278000" y="7223650"/>
            <a:ext cx="3384376" cy="5758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800" b="0" strike="noStrike" spc="-1" dirty="0">
                <a:latin typeface="Times New Roman"/>
              </a:rPr>
              <a:t>       </a:t>
            </a:r>
            <a:r>
              <a:rPr lang="en-GB" sz="1000" b="1" strike="noStrike" spc="-1" dirty="0">
                <a:latin typeface="Times New Roman"/>
              </a:rPr>
              <a:t>Standard </a:t>
            </a:r>
            <a:r>
              <a:rPr lang="en-GB" sz="1000" b="1" strike="noStrike" spc="-1" dirty="0" smtClean="0">
                <a:latin typeface="Times New Roman"/>
              </a:rPr>
              <a:t>deviation</a:t>
            </a:r>
            <a:r>
              <a:rPr lang="en-GB" sz="1000" b="0" strike="noStrike" spc="-1" dirty="0" smtClean="0">
                <a:latin typeface="Times New Roman"/>
              </a:rPr>
              <a:t> (from beta-value)</a:t>
            </a:r>
            <a:endParaRPr lang="en-GB" sz="1000" b="0" strike="noStrike" spc="-1" dirty="0">
              <a:latin typeface="Arial"/>
            </a:endParaRPr>
          </a:p>
          <a:p>
            <a:endParaRPr lang="en-GB" sz="500" b="0" strike="noStrike" spc="-1" dirty="0">
              <a:latin typeface="Arial"/>
            </a:endParaRPr>
          </a:p>
          <a:p>
            <a:endParaRPr lang="en-GB" sz="800" b="0" strike="noStrike" spc="-1" dirty="0">
              <a:latin typeface="Arial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468005" y="9117122"/>
            <a:ext cx="1926637" cy="44995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         -4        -2         0         2         4</a:t>
            </a:r>
          </a:p>
          <a:p>
            <a:r>
              <a:rPr lang="en-GB" sz="1000" spc="-1" dirty="0" err="1" smtClean="0">
                <a:latin typeface="Times New Roman" pitchFamily="18" charset="0"/>
                <a:cs typeface="Times New Roman" pitchFamily="18" charset="0"/>
              </a:rPr>
              <a:t>unmethylated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   methylated</a:t>
            </a:r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M-value</a:t>
            </a:r>
            <a:endParaRPr lang="en-GB" sz="8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2265377" y="9201472"/>
            <a:ext cx="216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2265377" y="9352800"/>
            <a:ext cx="216000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2265377" y="9504000"/>
            <a:ext cx="216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87570" y="8925634"/>
            <a:ext cx="12414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Trend lines</a:t>
            </a: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Loess model</a:t>
            </a: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Linear model</a:t>
            </a: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Mean deviation</a:t>
            </a:r>
            <a:endParaRPr lang="fr-BE" sz="1000" dirty="0"/>
          </a:p>
        </p:txBody>
      </p:sp>
      <p:sp>
        <p:nvSpPr>
          <p:cNvPr id="53" name="TextShape 5"/>
          <p:cNvSpPr txBox="1"/>
          <p:nvPr/>
        </p:nvSpPr>
        <p:spPr>
          <a:xfrm>
            <a:off x="2132856" y="8121907"/>
            <a:ext cx="523574" cy="20312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/>
              </a:rPr>
              <a:t>PBC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56" name="TextShape 9"/>
          <p:cNvSpPr txBox="1"/>
          <p:nvPr/>
        </p:nvSpPr>
        <p:spPr>
          <a:xfrm>
            <a:off x="2139932" y="7078832"/>
            <a:ext cx="601590" cy="23809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trike="noStrike" spc="-1" dirty="0">
                <a:latin typeface="Times New Roman"/>
              </a:rPr>
              <a:t>NOOB</a:t>
            </a:r>
            <a:endParaRPr lang="en-GB" sz="1000" strike="noStrike" spc="-1" dirty="0">
              <a:latin typeface="Arial"/>
            </a:endParaRPr>
          </a:p>
        </p:txBody>
      </p:sp>
      <p:sp>
        <p:nvSpPr>
          <p:cNvPr id="57" name="TextShape 11"/>
          <p:cNvSpPr txBox="1"/>
          <p:nvPr/>
        </p:nvSpPr>
        <p:spPr>
          <a:xfrm>
            <a:off x="2139932" y="7604954"/>
            <a:ext cx="602086" cy="2067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Times New Roman"/>
              </a:rPr>
              <a:t>SWAN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60" name="TextShape 21"/>
          <p:cNvSpPr txBox="1"/>
          <p:nvPr/>
        </p:nvSpPr>
        <p:spPr>
          <a:xfrm>
            <a:off x="5500800" y="6091283"/>
            <a:ext cx="886967" cy="2298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trike="noStrike" spc="-1" dirty="0" err="1" smtClean="0">
                <a:latin typeface="Times New Roman"/>
              </a:rPr>
              <a:t>NOOB+Fun</a:t>
            </a:r>
            <a:endParaRPr lang="en-GB" sz="1000" strike="noStrike" spc="-1" dirty="0">
              <a:latin typeface="Arial"/>
            </a:endParaRPr>
          </a:p>
        </p:txBody>
      </p:sp>
      <p:sp>
        <p:nvSpPr>
          <p:cNvPr id="62" name="TextShape 4"/>
          <p:cNvSpPr txBox="1"/>
          <p:nvPr/>
        </p:nvSpPr>
        <p:spPr>
          <a:xfrm>
            <a:off x="2139932" y="8627650"/>
            <a:ext cx="537903" cy="2298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pc="-1" dirty="0" smtClean="0">
                <a:latin typeface="Times New Roman"/>
              </a:rPr>
              <a:t>RAW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63" name="TextShape 8"/>
          <p:cNvSpPr txBox="1"/>
          <p:nvPr/>
        </p:nvSpPr>
        <p:spPr>
          <a:xfrm>
            <a:off x="2132856" y="6057250"/>
            <a:ext cx="608666" cy="21440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LOESS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65" name="TextShape 10"/>
          <p:cNvSpPr txBox="1"/>
          <p:nvPr/>
        </p:nvSpPr>
        <p:spPr>
          <a:xfrm>
            <a:off x="2132856" y="6524834"/>
            <a:ext cx="603444" cy="25936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trike="noStrike" spc="-1" dirty="0">
                <a:latin typeface="Times New Roman"/>
              </a:rPr>
              <a:t>RCP</a:t>
            </a:r>
            <a:endParaRPr lang="en-GB" sz="1000" strike="noStrike" spc="-1" dirty="0">
              <a:latin typeface="Arial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404663" y="5570075"/>
            <a:ext cx="1872210" cy="29800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trike="noStrike" spc="-1" dirty="0" smtClean="0">
                <a:uFillTx/>
                <a:latin typeface="Times New Roman"/>
              </a:rPr>
              <a:t>Variance heterogeneity</a:t>
            </a:r>
            <a:endParaRPr lang="en-GB" sz="1200" strike="noStrike" spc="-1" dirty="0">
              <a:latin typeface="Arial"/>
            </a:endParaRPr>
          </a:p>
        </p:txBody>
      </p:sp>
      <p:sp>
        <p:nvSpPr>
          <p:cNvPr id="149" name="TextShape 7"/>
          <p:cNvSpPr txBox="1"/>
          <p:nvPr/>
        </p:nvSpPr>
        <p:spPr>
          <a:xfrm>
            <a:off x="127293" y="5554119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E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110398" y="5538586"/>
            <a:ext cx="3266332" cy="411551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8" name="TextShape 2"/>
          <p:cNvSpPr txBox="1"/>
          <p:nvPr/>
        </p:nvSpPr>
        <p:spPr>
          <a:xfrm rot="16200000">
            <a:off x="2096734" y="7202424"/>
            <a:ext cx="3384376" cy="5758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800" b="0" strike="noStrike" spc="-1" dirty="0">
                <a:latin typeface="Times New Roman"/>
              </a:rPr>
              <a:t>       </a:t>
            </a:r>
            <a:r>
              <a:rPr lang="en-GB" sz="1000" b="1" strike="noStrike" spc="-1" dirty="0">
                <a:latin typeface="Times New Roman"/>
              </a:rPr>
              <a:t>Standard </a:t>
            </a:r>
            <a:r>
              <a:rPr lang="en-GB" sz="1000" b="1" strike="noStrike" spc="-1" dirty="0" smtClean="0">
                <a:latin typeface="Times New Roman"/>
              </a:rPr>
              <a:t>deviation</a:t>
            </a:r>
            <a:r>
              <a:rPr lang="en-GB" sz="1000" b="0" strike="noStrike" spc="-1" dirty="0" smtClean="0">
                <a:latin typeface="Times New Roman"/>
              </a:rPr>
              <a:t> (from beta-value)</a:t>
            </a:r>
            <a:endParaRPr lang="en-GB" sz="1000" b="0" strike="noStrike" spc="-1" dirty="0">
              <a:latin typeface="Arial"/>
            </a:endParaRPr>
          </a:p>
          <a:p>
            <a:endParaRPr lang="en-GB" sz="500" b="0" strike="noStrike" spc="-1" dirty="0">
              <a:latin typeface="Arial"/>
            </a:endParaRPr>
          </a:p>
        </p:txBody>
      </p:sp>
      <p:sp>
        <p:nvSpPr>
          <p:cNvPr id="69" name="TextShape 2"/>
          <p:cNvSpPr txBox="1"/>
          <p:nvPr/>
        </p:nvSpPr>
        <p:spPr>
          <a:xfrm>
            <a:off x="3788922" y="9124568"/>
            <a:ext cx="1959514" cy="44995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           -4        -2         0         2         4</a:t>
            </a:r>
            <a:endParaRPr lang="en-GB" sz="6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pc="-1" dirty="0" err="1">
                <a:latin typeface="Times New Roman" pitchFamily="18" charset="0"/>
                <a:cs typeface="Times New Roman" pitchFamily="18" charset="0"/>
              </a:rPr>
              <a:t>unmethylated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methylated</a:t>
            </a:r>
            <a:endParaRPr lang="en-GB" sz="300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M-value</a:t>
            </a:r>
            <a:endParaRPr lang="en-GB" sz="8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" name="Connecteur droit 70"/>
          <p:cNvCxnSpPr/>
          <p:nvPr/>
        </p:nvCxnSpPr>
        <p:spPr>
          <a:xfrm>
            <a:off x="5616139" y="9201472"/>
            <a:ext cx="216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5616139" y="9352800"/>
            <a:ext cx="216000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5616139" y="9504000"/>
            <a:ext cx="216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5538332" y="8918664"/>
            <a:ext cx="12414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Trend lines</a:t>
            </a: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Loess model</a:t>
            </a: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Linear model</a:t>
            </a: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      Mean deviation</a:t>
            </a:r>
            <a:endParaRPr lang="fr-BE" sz="1000" dirty="0"/>
          </a:p>
        </p:txBody>
      </p:sp>
      <p:sp>
        <p:nvSpPr>
          <p:cNvPr id="76" name="TextShape 7"/>
          <p:cNvSpPr txBox="1"/>
          <p:nvPr/>
        </p:nvSpPr>
        <p:spPr>
          <a:xfrm>
            <a:off x="5500800" y="6525266"/>
            <a:ext cx="413256" cy="27430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err="1">
                <a:latin typeface="Times New Roman"/>
              </a:rPr>
              <a:t>Tost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78" name="TextShape 8"/>
          <p:cNvSpPr txBox="1"/>
          <p:nvPr/>
        </p:nvSpPr>
        <p:spPr>
          <a:xfrm>
            <a:off x="5497200" y="8142801"/>
            <a:ext cx="511217" cy="21440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err="1" smtClean="0">
                <a:latin typeface="Times New Roman"/>
              </a:rPr>
              <a:t>Dasen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82" name="TextShape 21"/>
          <p:cNvSpPr txBox="1"/>
          <p:nvPr/>
        </p:nvSpPr>
        <p:spPr>
          <a:xfrm>
            <a:off x="5498769" y="7601666"/>
            <a:ext cx="548135" cy="2298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trike="noStrike" spc="-1" dirty="0">
                <a:latin typeface="Times New Roman"/>
              </a:rPr>
              <a:t>BMIQ</a:t>
            </a:r>
            <a:endParaRPr lang="en-GB" sz="1000" strike="noStrike" spc="-1" dirty="0">
              <a:latin typeface="Arial"/>
            </a:endParaRPr>
          </a:p>
        </p:txBody>
      </p:sp>
      <p:sp>
        <p:nvSpPr>
          <p:cNvPr id="83" name="TextShape 21"/>
          <p:cNvSpPr txBox="1"/>
          <p:nvPr/>
        </p:nvSpPr>
        <p:spPr>
          <a:xfrm>
            <a:off x="5497200" y="7076066"/>
            <a:ext cx="803588" cy="2298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trike="noStrike" spc="-1" dirty="0" smtClean="0">
                <a:latin typeface="Times New Roman"/>
              </a:rPr>
              <a:t>QN+BMIQ</a:t>
            </a:r>
            <a:endParaRPr lang="en-GB" sz="1000" strike="noStrike" spc="-1" dirty="0">
              <a:latin typeface="Arial"/>
            </a:endParaRPr>
          </a:p>
        </p:txBody>
      </p:sp>
      <p:sp>
        <p:nvSpPr>
          <p:cNvPr id="84" name="TextShape 4"/>
          <p:cNvSpPr txBox="1"/>
          <p:nvPr/>
        </p:nvSpPr>
        <p:spPr>
          <a:xfrm>
            <a:off x="5490000" y="8642066"/>
            <a:ext cx="537903" cy="2298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spc="-1" dirty="0" smtClean="0">
                <a:latin typeface="Times New Roman"/>
              </a:rPr>
              <a:t>RAW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3789038" y="5563106"/>
            <a:ext cx="1872210" cy="29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trike="noStrike" spc="-1" dirty="0" smtClean="0">
                <a:uFillTx/>
                <a:latin typeface="Times New Roman"/>
              </a:rPr>
              <a:t>Variance heterogeneity</a:t>
            </a:r>
            <a:endParaRPr lang="en-GB" sz="1200" strike="noStrike" spc="-1" dirty="0"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6672" y="5876762"/>
            <a:ext cx="33833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0.4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0.2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67" name="Rectangle 66"/>
          <p:cNvSpPr/>
          <p:nvPr/>
        </p:nvSpPr>
        <p:spPr>
          <a:xfrm>
            <a:off x="476672" y="6424450"/>
            <a:ext cx="33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0.4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0.2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5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86" name="Rectangle 85"/>
          <p:cNvSpPr/>
          <p:nvPr/>
        </p:nvSpPr>
        <p:spPr>
          <a:xfrm>
            <a:off x="476672" y="6953107"/>
            <a:ext cx="33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0.4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0.2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5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88" name="Rectangle 87"/>
          <p:cNvSpPr/>
          <p:nvPr/>
        </p:nvSpPr>
        <p:spPr>
          <a:xfrm>
            <a:off x="476672" y="7475650"/>
            <a:ext cx="33833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0.4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0.2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5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75" name="Rectangle 74"/>
          <p:cNvSpPr/>
          <p:nvPr/>
        </p:nvSpPr>
        <p:spPr>
          <a:xfrm>
            <a:off x="476672" y="8015650"/>
            <a:ext cx="33833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0.4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0.2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5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79" name="Rectangle 78"/>
          <p:cNvSpPr/>
          <p:nvPr/>
        </p:nvSpPr>
        <p:spPr>
          <a:xfrm>
            <a:off x="476672" y="8537650"/>
            <a:ext cx="33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0.4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6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0.2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5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85" name="Rectangle 84"/>
          <p:cNvSpPr/>
          <p:nvPr/>
        </p:nvSpPr>
        <p:spPr>
          <a:xfrm>
            <a:off x="3840565" y="5876762"/>
            <a:ext cx="3383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0.9</a:t>
            </a: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0.6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0.3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1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89" name="Rectangle 88"/>
          <p:cNvSpPr/>
          <p:nvPr/>
        </p:nvSpPr>
        <p:spPr>
          <a:xfrm>
            <a:off x="3840565" y="6397948"/>
            <a:ext cx="3383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0.9</a:t>
            </a: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0.6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0.3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1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90" name="Rectangle 89"/>
          <p:cNvSpPr/>
          <p:nvPr/>
        </p:nvSpPr>
        <p:spPr>
          <a:xfrm>
            <a:off x="3840565" y="6924850"/>
            <a:ext cx="3383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0.9</a:t>
            </a: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0.6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0.3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1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91" name="Rectangle 90"/>
          <p:cNvSpPr/>
          <p:nvPr/>
        </p:nvSpPr>
        <p:spPr>
          <a:xfrm>
            <a:off x="3840565" y="7450450"/>
            <a:ext cx="3383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0.9</a:t>
            </a: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0.6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0.3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1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92" name="Rectangle 91"/>
          <p:cNvSpPr/>
          <p:nvPr/>
        </p:nvSpPr>
        <p:spPr>
          <a:xfrm>
            <a:off x="3840565" y="7979650"/>
            <a:ext cx="3383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0.9</a:t>
            </a: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0.6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0.3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1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93" name="Rectangle 92"/>
          <p:cNvSpPr/>
          <p:nvPr/>
        </p:nvSpPr>
        <p:spPr>
          <a:xfrm>
            <a:off x="3840565" y="8501650"/>
            <a:ext cx="3383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0.9</a:t>
            </a: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0.6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2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 0.3</a:t>
            </a:r>
            <a:endParaRPr lang="en-GB" sz="8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endParaRPr lang="en-GB" sz="100" spc="-1" dirty="0">
              <a:solidFill>
                <a:prstClr val="black"/>
              </a:solidFill>
              <a:latin typeface="Times New Roman"/>
            </a:endParaRPr>
          </a:p>
          <a:p>
            <a:pPr algn="r"/>
            <a:r>
              <a:rPr lang="en-GB" sz="800" spc="-1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en-GB" sz="800" spc="-1" dirty="0" smtClean="0">
                <a:solidFill>
                  <a:prstClr val="black"/>
                </a:solidFill>
                <a:latin typeface="Times New Roman"/>
              </a:rPr>
              <a:t>0</a:t>
            </a:r>
            <a:endParaRPr lang="fr-BE" dirty="0"/>
          </a:p>
        </p:txBody>
      </p:sp>
      <p:sp>
        <p:nvSpPr>
          <p:cNvPr id="150" name="TextShape 7"/>
          <p:cNvSpPr txBox="1"/>
          <p:nvPr/>
        </p:nvSpPr>
        <p:spPr>
          <a:xfrm>
            <a:off x="3491186" y="5560450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F</a:t>
            </a:r>
            <a:endParaRPr lang="en-GB" sz="160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330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556" y="6744600"/>
            <a:ext cx="1866783" cy="213811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782" y="6952156"/>
            <a:ext cx="2933379" cy="178569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8425" y="2864768"/>
            <a:ext cx="1987200" cy="205563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862" y="320720"/>
            <a:ext cx="2480482" cy="161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Shape 2"/>
          <p:cNvSpPr txBox="1"/>
          <p:nvPr/>
        </p:nvSpPr>
        <p:spPr>
          <a:xfrm>
            <a:off x="4149080" y="122534"/>
            <a:ext cx="2659513" cy="2939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trike="noStrike" spc="-1" dirty="0">
                <a:uFillTx/>
                <a:latin typeface="Times New Roman"/>
              </a:rPr>
              <a:t>Regulatory regions</a:t>
            </a:r>
            <a:endParaRPr lang="en-GB" sz="1200" strike="noStrike" spc="-1" dirty="0">
              <a:latin typeface="Arial"/>
            </a:endParaRPr>
          </a:p>
        </p:txBody>
      </p:sp>
      <p:sp>
        <p:nvSpPr>
          <p:cNvPr id="23" name="TextShape 23"/>
          <p:cNvSpPr txBox="1"/>
          <p:nvPr/>
        </p:nvSpPr>
        <p:spPr>
          <a:xfrm>
            <a:off x="4437112" y="9662098"/>
            <a:ext cx="2371481" cy="2594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400" b="1" strike="noStrike" spc="-1" dirty="0" smtClean="0">
                <a:latin typeface="Times New Roman"/>
              </a:rPr>
              <a:t>Figure S3 </a:t>
            </a:r>
            <a:r>
              <a:rPr lang="en-GB" sz="1400" b="1" strike="noStrike" spc="-1" dirty="0">
                <a:latin typeface="Times New Roman"/>
              </a:rPr>
              <a:t>Bizet</a:t>
            </a:r>
            <a:r>
              <a:rPr lang="en-GB" sz="1400" b="1" i="1" strike="noStrike" spc="-1" dirty="0">
                <a:latin typeface="Times New Roman"/>
              </a:rPr>
              <a:t> et </a:t>
            </a:r>
            <a:r>
              <a:rPr lang="en-GB" sz="1400" b="1" i="1" strike="noStrike" spc="-1" dirty="0" smtClean="0">
                <a:latin typeface="Times New Roman"/>
              </a:rPr>
              <a:t>al.</a:t>
            </a:r>
            <a:endParaRPr lang="en-GB" sz="1400" b="0" strike="noStrike" spc="-1" dirty="0">
              <a:latin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133205" y="96781"/>
            <a:ext cx="2610508" cy="260538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" name="TextShape 7"/>
          <p:cNvSpPr txBox="1"/>
          <p:nvPr/>
        </p:nvSpPr>
        <p:spPr>
          <a:xfrm>
            <a:off x="44624" y="96219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A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149687" y="1391053"/>
            <a:ext cx="776484" cy="45637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Rectangle 1"/>
          <p:cNvSpPr/>
          <p:nvPr/>
        </p:nvSpPr>
        <p:spPr>
          <a:xfrm>
            <a:off x="538973" y="146206"/>
            <a:ext cx="29007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spc="-1" dirty="0" smtClean="0">
                <a:latin typeface="Times New Roman"/>
              </a:rPr>
              <a:t>HCT116: differentially methylated probes</a:t>
            </a:r>
            <a:endParaRPr lang="en-GB" sz="1200" spc="-1" dirty="0"/>
          </a:p>
        </p:txBody>
      </p:sp>
      <p:sp>
        <p:nvSpPr>
          <p:cNvPr id="53" name="CustomShape 3"/>
          <p:cNvSpPr/>
          <p:nvPr/>
        </p:nvSpPr>
        <p:spPr>
          <a:xfrm>
            <a:off x="691392" y="953827"/>
            <a:ext cx="2382002" cy="7489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TextShape 5"/>
          <p:cNvSpPr txBox="1"/>
          <p:nvPr/>
        </p:nvSpPr>
        <p:spPr>
          <a:xfrm>
            <a:off x="2564904" y="794611"/>
            <a:ext cx="1584176" cy="19402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 smtClean="0">
                <a:solidFill>
                  <a:srgbClr val="000099"/>
                </a:solidFill>
                <a:latin typeface="Times New Roman"/>
              </a:rPr>
              <a:t>Low	     </a:t>
            </a:r>
            <a:r>
              <a:rPr lang="en-GB" sz="1000" b="1" strike="noStrike" spc="-1" dirty="0" smtClean="0">
                <a:solidFill>
                  <a:srgbClr val="FF0000"/>
                </a:solidFill>
                <a:latin typeface="Times New Roman"/>
              </a:rPr>
              <a:t>High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55" name="CustomShape 9"/>
          <p:cNvSpPr/>
          <p:nvPr/>
        </p:nvSpPr>
        <p:spPr>
          <a:xfrm>
            <a:off x="2495045" y="864624"/>
            <a:ext cx="72770" cy="1620000"/>
          </a:xfrm>
          <a:prstGeom prst="rect">
            <a:avLst/>
          </a:prstGeom>
          <a:solidFill>
            <a:srgbClr val="808080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10"/>
          <p:cNvSpPr/>
          <p:nvPr/>
        </p:nvSpPr>
        <p:spPr>
          <a:xfrm>
            <a:off x="2564904" y="2468736"/>
            <a:ext cx="72000" cy="108000"/>
          </a:xfrm>
          <a:prstGeom prst="rect">
            <a:avLst/>
          </a:prstGeom>
          <a:solidFill>
            <a:srgbClr val="DDDDDD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TextShape 11"/>
          <p:cNvSpPr txBox="1"/>
          <p:nvPr/>
        </p:nvSpPr>
        <p:spPr>
          <a:xfrm>
            <a:off x="2557136" y="1450793"/>
            <a:ext cx="1190380" cy="111280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err="1" smtClean="0">
                <a:latin typeface="Times New Roman" pitchFamily="18" charset="0"/>
                <a:cs typeface="Times New Roman" pitchFamily="18" charset="0"/>
              </a:rPr>
              <a:t>Hypomethylated</a:t>
            </a:r>
            <a:endParaRPr lang="en-GB" sz="10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05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20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b="0" strike="noStrike" spc="-1" dirty="0" err="1" smtClean="0">
                <a:latin typeface="Times New Roman" pitchFamily="18" charset="0"/>
                <a:cs typeface="Times New Roman" pitchFamily="18" charset="0"/>
              </a:rPr>
              <a:t>Hypermethylated</a:t>
            </a:r>
            <a:endParaRPr lang="en-GB" sz="1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Shape 4"/>
          <p:cNvSpPr txBox="1"/>
          <p:nvPr/>
        </p:nvSpPr>
        <p:spPr>
          <a:xfrm>
            <a:off x="2699224" y="580915"/>
            <a:ext cx="1368807" cy="2136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/>
              </a:rPr>
              <a:t>Methylation level </a:t>
            </a:r>
            <a:r>
              <a:rPr lang="en-GB" sz="1000" b="0" strike="noStrike" spc="-1" dirty="0">
                <a:latin typeface="Times New Roman"/>
              </a:rPr>
              <a:t>(%)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498" y="2504728"/>
            <a:ext cx="28714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spc="-1" dirty="0">
                <a:latin typeface="Times New Roman"/>
              </a:rPr>
              <a:t> </a:t>
            </a:r>
            <a:r>
              <a:rPr lang="en-GB" sz="1000" spc="-1" dirty="0" smtClean="0">
                <a:latin typeface="Times New Roman"/>
              </a:rPr>
              <a:t>     S1     S2     S3      S4     S5     S6</a:t>
            </a:r>
            <a:endParaRPr lang="en-GB" sz="1000" spc="-1" dirty="0"/>
          </a:p>
        </p:txBody>
      </p:sp>
      <p:sp>
        <p:nvSpPr>
          <p:cNvPr id="73" name="TextShape 4"/>
          <p:cNvSpPr txBox="1"/>
          <p:nvPr/>
        </p:nvSpPr>
        <p:spPr>
          <a:xfrm rot="16200000">
            <a:off x="3455670" y="844913"/>
            <a:ext cx="1769898" cy="337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Number of probes</a:t>
            </a:r>
            <a:endParaRPr lang="en-GB" sz="8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0             50k         100k        150k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CustomShape 5"/>
          <p:cNvSpPr/>
          <p:nvPr/>
        </p:nvSpPr>
        <p:spPr>
          <a:xfrm>
            <a:off x="4196831" y="2393499"/>
            <a:ext cx="90000" cy="90000"/>
          </a:xfrm>
          <a:prstGeom prst="rect">
            <a:avLst/>
          </a:prstGeom>
          <a:solidFill>
            <a:srgbClr val="FF950E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6"/>
          <p:cNvSpPr/>
          <p:nvPr/>
        </p:nvSpPr>
        <p:spPr>
          <a:xfrm>
            <a:off x="4196831" y="2555499"/>
            <a:ext cx="90000" cy="90000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8"/>
          <p:cNvSpPr/>
          <p:nvPr/>
        </p:nvSpPr>
        <p:spPr>
          <a:xfrm>
            <a:off x="5545265" y="2386155"/>
            <a:ext cx="90000" cy="90000"/>
          </a:xfrm>
          <a:prstGeom prst="rect">
            <a:avLst/>
          </a:prstGeom>
          <a:solidFill>
            <a:srgbClr val="0000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9"/>
          <p:cNvSpPr/>
          <p:nvPr/>
        </p:nvSpPr>
        <p:spPr>
          <a:xfrm>
            <a:off x="5545265" y="2548155"/>
            <a:ext cx="90000" cy="90000"/>
          </a:xfrm>
          <a:prstGeom prst="rect">
            <a:avLst/>
          </a:prstGeom>
          <a:solidFill>
            <a:srgbClr val="6495ED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Rectangle 3"/>
          <p:cNvSpPr/>
          <p:nvPr/>
        </p:nvSpPr>
        <p:spPr>
          <a:xfrm>
            <a:off x="4196831" y="2166754"/>
            <a:ext cx="13120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ENCODE-based</a:t>
            </a:r>
            <a:endParaRPr lang="en-GB" sz="800" b="1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850k specific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probes</a:t>
            </a:r>
            <a:endParaRPr lang="en-GB" sz="2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shared with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450k</a:t>
            </a:r>
            <a:endParaRPr lang="en-GB" sz="8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517232" y="2156165"/>
            <a:ext cx="14431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spc="-1" dirty="0" err="1" smtClean="0">
                <a:latin typeface="Times New Roman" pitchFamily="18" charset="0"/>
                <a:cs typeface="Times New Roman" pitchFamily="18" charset="0"/>
              </a:rPr>
              <a:t>Illumina</a:t>
            </a:r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 default</a:t>
            </a:r>
            <a:endParaRPr lang="en-GB" sz="10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850k specific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probes</a:t>
            </a:r>
            <a:endParaRPr lang="en-GB" sz="10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shared with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450k</a:t>
            </a:r>
          </a:p>
        </p:txBody>
      </p:sp>
      <p:pic>
        <p:nvPicPr>
          <p:cNvPr id="47" name="Image 46"/>
          <p:cNvPicPr/>
          <p:nvPr/>
        </p:nvPicPr>
        <p:blipFill>
          <a:blip r:embed="rId7"/>
          <a:stretch/>
        </p:blipFill>
        <p:spPr>
          <a:xfrm>
            <a:off x="2924944" y="844617"/>
            <a:ext cx="742040" cy="216024"/>
          </a:xfrm>
          <a:prstGeom prst="rect">
            <a:avLst/>
          </a:prstGeom>
          <a:ln>
            <a:noFill/>
          </a:ln>
        </p:spPr>
      </p:pic>
      <p:sp>
        <p:nvSpPr>
          <p:cNvPr id="45" name="TextShape 2"/>
          <p:cNvSpPr txBox="1"/>
          <p:nvPr/>
        </p:nvSpPr>
        <p:spPr>
          <a:xfrm rot="16204200">
            <a:off x="3201879" y="624346"/>
            <a:ext cx="338747" cy="10686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r"/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GB" sz="2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60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GB" sz="2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80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GB" sz="2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" name="Image 59"/>
          <p:cNvPicPr/>
          <p:nvPr/>
        </p:nvPicPr>
        <p:blipFill rotWithShape="1">
          <a:blip r:embed="rId8"/>
          <a:srcRect t="16876" b="13297"/>
          <a:stretch/>
        </p:blipFill>
        <p:spPr>
          <a:xfrm>
            <a:off x="116632" y="718666"/>
            <a:ext cx="2372567" cy="1847281"/>
          </a:xfrm>
          <a:prstGeom prst="rect">
            <a:avLst/>
          </a:prstGeom>
          <a:ln>
            <a:noFill/>
          </a:ln>
        </p:spPr>
      </p:pic>
      <p:pic>
        <p:nvPicPr>
          <p:cNvPr id="71" name="Image 70"/>
          <p:cNvPicPr/>
          <p:nvPr/>
        </p:nvPicPr>
        <p:blipFill rotWithShape="1">
          <a:blip r:embed="rId8"/>
          <a:srcRect l="22280" t="7924" r="87" b="78473"/>
          <a:stretch/>
        </p:blipFill>
        <p:spPr>
          <a:xfrm>
            <a:off x="644645" y="416496"/>
            <a:ext cx="1843200" cy="369652"/>
          </a:xfrm>
          <a:prstGeom prst="rect">
            <a:avLst/>
          </a:prstGeom>
          <a:ln>
            <a:noFill/>
          </a:ln>
        </p:spPr>
      </p:pic>
      <p:sp>
        <p:nvSpPr>
          <p:cNvPr id="54" name="TextShape 7"/>
          <p:cNvSpPr txBox="1"/>
          <p:nvPr/>
        </p:nvSpPr>
        <p:spPr>
          <a:xfrm>
            <a:off x="468259" y="668552"/>
            <a:ext cx="2043055" cy="25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              DKO                      </a:t>
            </a:r>
            <a:r>
              <a:rPr lang="en-GB" sz="1000" b="0" strike="noStrike" spc="-1" dirty="0" smtClean="0">
                <a:solidFill>
                  <a:srgbClr val="FFFFFF"/>
                </a:solidFill>
                <a:latin typeface="Times New Roman"/>
              </a:rPr>
              <a:t>WT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9521" y="6493774"/>
            <a:ext cx="3965472" cy="292599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7" name="TextShape 7"/>
          <p:cNvSpPr txBox="1"/>
          <p:nvPr/>
        </p:nvSpPr>
        <p:spPr>
          <a:xfrm>
            <a:off x="89423" y="2800815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C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38" name="TextShape 7"/>
          <p:cNvSpPr txBox="1"/>
          <p:nvPr/>
        </p:nvSpPr>
        <p:spPr>
          <a:xfrm>
            <a:off x="4149114" y="2792760"/>
            <a:ext cx="360006" cy="268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D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39" name="TextShape 7"/>
          <p:cNvSpPr txBox="1"/>
          <p:nvPr/>
        </p:nvSpPr>
        <p:spPr>
          <a:xfrm>
            <a:off x="44624" y="6466560"/>
            <a:ext cx="360006" cy="4509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E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78617" y="3135262"/>
            <a:ext cx="776484" cy="45637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Rectangle 41"/>
          <p:cNvSpPr/>
          <p:nvPr/>
        </p:nvSpPr>
        <p:spPr>
          <a:xfrm>
            <a:off x="473713" y="2831096"/>
            <a:ext cx="30808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spc="-1" dirty="0" smtClean="0">
                <a:latin typeface="Times New Roman"/>
              </a:rPr>
              <a:t>Breast cancer: differentially </a:t>
            </a:r>
            <a:r>
              <a:rPr lang="en-GB" sz="1200" spc="-1" dirty="0">
                <a:latin typeface="Times New Roman"/>
              </a:rPr>
              <a:t>methylated </a:t>
            </a:r>
            <a:r>
              <a:rPr lang="en-GB" sz="1200" spc="-1" dirty="0" smtClean="0">
                <a:latin typeface="Times New Roman"/>
              </a:rPr>
              <a:t>probes</a:t>
            </a:r>
            <a:endParaRPr lang="en-GB" sz="1200" spc="-1" dirty="0"/>
          </a:p>
        </p:txBody>
      </p:sp>
      <p:sp>
        <p:nvSpPr>
          <p:cNvPr id="43" name="CustomShape 3"/>
          <p:cNvSpPr/>
          <p:nvPr/>
        </p:nvSpPr>
        <p:spPr>
          <a:xfrm>
            <a:off x="514230" y="3423022"/>
            <a:ext cx="2382002" cy="7489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TextShape 5"/>
          <p:cNvSpPr txBox="1"/>
          <p:nvPr/>
        </p:nvSpPr>
        <p:spPr>
          <a:xfrm>
            <a:off x="2564904" y="3265805"/>
            <a:ext cx="1584176" cy="19402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 smtClean="0">
                <a:solidFill>
                  <a:srgbClr val="000099"/>
                </a:solidFill>
                <a:latin typeface="Times New Roman"/>
              </a:rPr>
              <a:t>Low	      </a:t>
            </a:r>
            <a:r>
              <a:rPr lang="en-GB" sz="1000" b="1" strike="noStrike" spc="-1" dirty="0" smtClean="0">
                <a:solidFill>
                  <a:srgbClr val="FF0000"/>
                </a:solidFill>
                <a:latin typeface="Times New Roman"/>
              </a:rPr>
              <a:t>High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49" name="CustomShape 9"/>
          <p:cNvSpPr/>
          <p:nvPr/>
        </p:nvSpPr>
        <p:spPr>
          <a:xfrm>
            <a:off x="2650167" y="3463200"/>
            <a:ext cx="72000" cy="2574000"/>
          </a:xfrm>
          <a:prstGeom prst="rect">
            <a:avLst/>
          </a:prstGeom>
          <a:solidFill>
            <a:srgbClr val="808080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10"/>
          <p:cNvSpPr/>
          <p:nvPr/>
        </p:nvSpPr>
        <p:spPr>
          <a:xfrm>
            <a:off x="2741818" y="6033120"/>
            <a:ext cx="72000" cy="108000"/>
          </a:xfrm>
          <a:prstGeom prst="rect">
            <a:avLst/>
          </a:prstGeom>
          <a:solidFill>
            <a:srgbClr val="DDDDDD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TextShape 11"/>
          <p:cNvSpPr txBox="1"/>
          <p:nvPr/>
        </p:nvSpPr>
        <p:spPr>
          <a:xfrm>
            <a:off x="2736601" y="4329235"/>
            <a:ext cx="1107534" cy="193897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err="1" smtClean="0">
                <a:latin typeface="Times New Roman" pitchFamily="18" charset="0"/>
                <a:cs typeface="Times New Roman" pitchFamily="18" charset="0"/>
              </a:rPr>
              <a:t>Hypermethylated</a:t>
            </a:r>
            <a:endParaRPr lang="en-GB" sz="1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1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1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1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19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16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b="0" strike="noStrike" spc="-1" dirty="0" err="1" smtClean="0">
                <a:latin typeface="Times New Roman" pitchFamily="18" charset="0"/>
                <a:cs typeface="Times New Roman" pitchFamily="18" charset="0"/>
              </a:rPr>
              <a:t>Hypomethylated</a:t>
            </a:r>
            <a:endParaRPr lang="en-GB" sz="1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Shape 4"/>
          <p:cNvSpPr txBox="1"/>
          <p:nvPr/>
        </p:nvSpPr>
        <p:spPr>
          <a:xfrm>
            <a:off x="2678136" y="3052109"/>
            <a:ext cx="1449856" cy="2136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/>
              </a:rPr>
              <a:t>Methylation level </a:t>
            </a:r>
            <a:r>
              <a:rPr lang="en-GB" sz="1000" b="0" strike="noStrike" spc="-1" dirty="0">
                <a:latin typeface="Times New Roman"/>
              </a:rPr>
              <a:t>(%)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86744" y="6128232"/>
            <a:ext cx="34290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700" spc="-1" dirty="0">
                <a:latin typeface="Times New Roman"/>
              </a:rPr>
              <a:t> </a:t>
            </a:r>
            <a:r>
              <a:rPr lang="en-GB" sz="700" spc="-1" dirty="0" smtClean="0">
                <a:latin typeface="Times New Roman"/>
              </a:rPr>
              <a:t>S4  S3   S1  S2  S5  S6 S8  S7  </a:t>
            </a:r>
            <a:r>
              <a:rPr lang="en-GB" sz="700" spc="-1" dirty="0">
                <a:latin typeface="Times New Roman"/>
              </a:rPr>
              <a:t>S9 </a:t>
            </a:r>
            <a:r>
              <a:rPr lang="en-GB" sz="700" spc="-1" dirty="0" smtClean="0">
                <a:latin typeface="Times New Roman"/>
              </a:rPr>
              <a:t>S11</a:t>
            </a:r>
            <a:r>
              <a:rPr lang="en-GB" sz="400" spc="-1" dirty="0" smtClean="0">
                <a:latin typeface="Times New Roman"/>
              </a:rPr>
              <a:t> </a:t>
            </a:r>
            <a:r>
              <a:rPr lang="en-GB" sz="700" spc="-1" dirty="0" smtClean="0">
                <a:latin typeface="Times New Roman"/>
              </a:rPr>
              <a:t>S10</a:t>
            </a:r>
            <a:r>
              <a:rPr lang="en-GB" sz="400" spc="-1" dirty="0" smtClean="0">
                <a:latin typeface="Times New Roman"/>
              </a:rPr>
              <a:t> </a:t>
            </a:r>
            <a:r>
              <a:rPr lang="en-GB" sz="700" spc="-1" dirty="0" smtClean="0">
                <a:latin typeface="Times New Roman"/>
              </a:rPr>
              <a:t>S12</a:t>
            </a:r>
            <a:r>
              <a:rPr lang="en-GB" sz="300" spc="-1" dirty="0" smtClean="0">
                <a:latin typeface="Times New Roman"/>
              </a:rPr>
              <a:t> </a:t>
            </a:r>
            <a:r>
              <a:rPr lang="en-GB" sz="700" spc="-1" dirty="0">
                <a:latin typeface="Times New Roman"/>
              </a:rPr>
              <a:t>S13</a:t>
            </a:r>
            <a:r>
              <a:rPr lang="en-GB" sz="300" spc="-1" dirty="0">
                <a:latin typeface="Times New Roman"/>
              </a:rPr>
              <a:t> </a:t>
            </a:r>
            <a:r>
              <a:rPr lang="en-GB" sz="700" spc="-1" dirty="0">
                <a:latin typeface="Times New Roman"/>
              </a:rPr>
              <a:t>S14</a:t>
            </a:r>
            <a:endParaRPr lang="en-GB" sz="700" spc="-1" dirty="0"/>
          </a:p>
        </p:txBody>
      </p:sp>
      <p:sp>
        <p:nvSpPr>
          <p:cNvPr id="62" name="CustomShape 2"/>
          <p:cNvSpPr/>
          <p:nvPr/>
        </p:nvSpPr>
        <p:spPr>
          <a:xfrm>
            <a:off x="4787007" y="5061032"/>
            <a:ext cx="90000" cy="90000"/>
          </a:xfrm>
          <a:prstGeom prst="rect">
            <a:avLst/>
          </a:prstGeom>
          <a:solidFill>
            <a:srgbClr val="0000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ustomShape 3"/>
          <p:cNvSpPr/>
          <p:nvPr/>
        </p:nvSpPr>
        <p:spPr>
          <a:xfrm>
            <a:off x="4788000" y="5418000"/>
            <a:ext cx="90000" cy="90000"/>
          </a:xfrm>
          <a:prstGeom prst="rect">
            <a:avLst/>
          </a:prstGeom>
          <a:solidFill>
            <a:srgbClr val="66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TextShape 4"/>
          <p:cNvSpPr txBox="1"/>
          <p:nvPr/>
        </p:nvSpPr>
        <p:spPr>
          <a:xfrm>
            <a:off x="4902559" y="4880992"/>
            <a:ext cx="1657396" cy="676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Promoter probe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100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850k specific</a:t>
            </a:r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GB" sz="3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Promoter </a:t>
            </a:r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probe</a:t>
            </a:r>
          </a:p>
          <a:p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shared </a:t>
            </a:r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450k</a:t>
            </a:r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GB" sz="3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Non-promoter </a:t>
            </a:r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probe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100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850k specific</a:t>
            </a:r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0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3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Non-promoter </a:t>
            </a:r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probe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100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shared </a:t>
            </a:r>
            <a:r>
              <a:rPr lang="en-GB" sz="1000" strike="noStrike" spc="-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GB" sz="1000" strike="noStrike" spc="-1" dirty="0">
                <a:latin typeface="Times New Roman" pitchFamily="18" charset="0"/>
                <a:cs typeface="Times New Roman" pitchFamily="18" charset="0"/>
              </a:rPr>
              <a:t>450k)</a:t>
            </a:r>
          </a:p>
        </p:txBody>
      </p:sp>
      <p:sp>
        <p:nvSpPr>
          <p:cNvPr id="65" name="CustomShape 5"/>
          <p:cNvSpPr/>
          <p:nvPr/>
        </p:nvSpPr>
        <p:spPr>
          <a:xfrm>
            <a:off x="4787007" y="5760000"/>
            <a:ext cx="90000" cy="90000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6"/>
          <p:cNvSpPr/>
          <p:nvPr/>
        </p:nvSpPr>
        <p:spPr>
          <a:xfrm>
            <a:off x="4787007" y="6101798"/>
            <a:ext cx="90000" cy="90000"/>
          </a:xfrm>
          <a:prstGeom prst="rect">
            <a:avLst/>
          </a:prstGeom>
          <a:solidFill>
            <a:srgbClr val="FF66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TextShape 8"/>
          <p:cNvSpPr txBox="1"/>
          <p:nvPr/>
        </p:nvSpPr>
        <p:spPr>
          <a:xfrm>
            <a:off x="5391272" y="4114797"/>
            <a:ext cx="972000" cy="596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30.1%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200" b="0" strike="noStrike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200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894</a:t>
            </a:r>
            <a:r>
              <a:rPr lang="en-GB" sz="1200" b="0" strike="noStrike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Shape 9"/>
          <p:cNvSpPr txBox="1"/>
          <p:nvPr/>
        </p:nvSpPr>
        <p:spPr>
          <a:xfrm>
            <a:off x="5697187" y="3445245"/>
            <a:ext cx="972000" cy="59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10.6%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200" b="0" strike="noStrike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200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314</a:t>
            </a:r>
            <a:r>
              <a:rPr lang="en-GB" sz="1200" b="0" strike="noStrike" spc="-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Shape 10"/>
          <p:cNvSpPr txBox="1"/>
          <p:nvPr/>
        </p:nvSpPr>
        <p:spPr>
          <a:xfrm>
            <a:off x="4964292" y="3063498"/>
            <a:ext cx="1008000" cy="59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spc="-1" dirty="0" smtClean="0">
                <a:latin typeface="Times New Roman" pitchFamily="18" charset="0"/>
                <a:cs typeface="Times New Roman" pitchFamily="18" charset="0"/>
              </a:rPr>
              <a:t>35.5%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200" b="0" strike="noStrike" spc="-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200" spc="-1" dirty="0" smtClean="0">
                <a:latin typeface="Times New Roman" pitchFamily="18" charset="0"/>
                <a:cs typeface="Times New Roman" pitchFamily="18" charset="0"/>
              </a:rPr>
              <a:t>1,054</a:t>
            </a:r>
            <a:r>
              <a:rPr lang="en-GB" sz="1200" b="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Shape 11"/>
          <p:cNvSpPr txBox="1"/>
          <p:nvPr/>
        </p:nvSpPr>
        <p:spPr>
          <a:xfrm>
            <a:off x="4500673" y="3905227"/>
            <a:ext cx="972720" cy="59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spc="-1" dirty="0" smtClean="0">
                <a:latin typeface="Times New Roman" pitchFamily="18" charset="0"/>
                <a:cs typeface="Times New Roman" pitchFamily="18" charset="0"/>
              </a:rPr>
              <a:t>23,8%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200" b="0" strike="noStrike" spc="-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200" spc="-1" dirty="0" smtClean="0">
                <a:latin typeface="Times New Roman" pitchFamily="18" charset="0"/>
                <a:cs typeface="Times New Roman" pitchFamily="18" charset="0"/>
              </a:rPr>
              <a:t>706</a:t>
            </a:r>
            <a:r>
              <a:rPr lang="en-GB" sz="1200" b="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1211811" y="6610576"/>
            <a:ext cx="2128944" cy="2939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 algn="ctr">
              <a:buClr>
                <a:srgbClr val="000000"/>
              </a:buClr>
              <a:buSzPct val="45000"/>
            </a:pPr>
            <a:r>
              <a:rPr lang="en-GB" sz="1200" strike="noStrike" spc="-1" dirty="0">
                <a:uFillTx/>
                <a:latin typeface="Times New Roman"/>
              </a:rPr>
              <a:t>Regulatory regions</a:t>
            </a:r>
            <a:endParaRPr lang="en-GB" sz="1200" strike="noStrike" spc="-1" dirty="0">
              <a:latin typeface="Arial"/>
            </a:endParaRPr>
          </a:p>
        </p:txBody>
      </p:sp>
      <p:sp>
        <p:nvSpPr>
          <p:cNvPr id="81" name="TextShape 4"/>
          <p:cNvSpPr txBox="1"/>
          <p:nvPr/>
        </p:nvSpPr>
        <p:spPr>
          <a:xfrm rot="16200000">
            <a:off x="-368271" y="7493054"/>
            <a:ext cx="2014832" cy="44843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Number of probes</a:t>
            </a:r>
            <a:endParaRPr lang="en-GB" sz="800" b="1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5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0      200   400    600    800 1,000  1,200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Shape 3"/>
          <p:cNvSpPr txBox="1"/>
          <p:nvPr/>
        </p:nvSpPr>
        <p:spPr>
          <a:xfrm>
            <a:off x="941517" y="8640240"/>
            <a:ext cx="2998614" cy="2011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Enhancer     </a:t>
            </a:r>
            <a:r>
              <a:rPr lang="en-GB" sz="1000" b="0" strike="noStrike" spc="-1" dirty="0">
                <a:latin typeface="Times New Roman"/>
              </a:rPr>
              <a:t>Dual	   </a:t>
            </a:r>
            <a:r>
              <a:rPr lang="en-GB" sz="1000" b="0" strike="noStrike" spc="-1" dirty="0" smtClean="0">
                <a:latin typeface="Times New Roman"/>
              </a:rPr>
              <a:t> Promoter Gene </a:t>
            </a:r>
            <a:r>
              <a:rPr lang="en-GB" sz="1000" b="0" strike="noStrike" spc="-1" dirty="0">
                <a:latin typeface="Times New Roman"/>
              </a:rPr>
              <a:t>body  </a:t>
            </a:r>
            <a:r>
              <a:rPr lang="en-GB" sz="1000" b="0" strike="noStrike" spc="-1" dirty="0" err="1" smtClean="0">
                <a:latin typeface="Times New Roman"/>
              </a:rPr>
              <a:t>Intergenic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84" name="CustomShape 5"/>
          <p:cNvSpPr/>
          <p:nvPr/>
        </p:nvSpPr>
        <p:spPr>
          <a:xfrm>
            <a:off x="912953" y="9072000"/>
            <a:ext cx="90000" cy="90000"/>
          </a:xfrm>
          <a:prstGeom prst="rect">
            <a:avLst/>
          </a:prstGeom>
          <a:solidFill>
            <a:srgbClr val="FF950E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6"/>
          <p:cNvSpPr/>
          <p:nvPr/>
        </p:nvSpPr>
        <p:spPr>
          <a:xfrm>
            <a:off x="912953" y="9234000"/>
            <a:ext cx="90000" cy="90000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8"/>
          <p:cNvSpPr/>
          <p:nvPr/>
        </p:nvSpPr>
        <p:spPr>
          <a:xfrm>
            <a:off x="2424953" y="9090000"/>
            <a:ext cx="90000" cy="90000"/>
          </a:xfrm>
          <a:prstGeom prst="rect">
            <a:avLst/>
          </a:prstGeom>
          <a:solidFill>
            <a:srgbClr val="0000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9"/>
          <p:cNvSpPr/>
          <p:nvPr/>
        </p:nvSpPr>
        <p:spPr>
          <a:xfrm>
            <a:off x="2424953" y="9252000"/>
            <a:ext cx="90000" cy="90000"/>
          </a:xfrm>
          <a:prstGeom prst="rect">
            <a:avLst/>
          </a:prstGeom>
          <a:solidFill>
            <a:srgbClr val="6495ED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Rectangle 87"/>
          <p:cNvSpPr/>
          <p:nvPr/>
        </p:nvSpPr>
        <p:spPr>
          <a:xfrm>
            <a:off x="916738" y="8845255"/>
            <a:ext cx="13120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ENCODE-based</a:t>
            </a:r>
            <a:endParaRPr lang="en-GB" sz="800" b="1" spc="-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850k specific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probes</a:t>
            </a:r>
            <a:endParaRPr lang="en-GB" sz="2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shared with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450k</a:t>
            </a:r>
            <a:endParaRPr lang="en-GB" sz="800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417147" y="8860350"/>
            <a:ext cx="14431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spc="-1" dirty="0" err="1" smtClean="0">
                <a:latin typeface="Times New Roman" pitchFamily="18" charset="0"/>
                <a:cs typeface="Times New Roman" pitchFamily="18" charset="0"/>
              </a:rPr>
              <a:t>Illumina</a:t>
            </a:r>
            <a:r>
              <a:rPr lang="en-GB" sz="1000" b="1" spc="-1" dirty="0" smtClean="0">
                <a:latin typeface="Times New Roman" pitchFamily="18" charset="0"/>
                <a:cs typeface="Times New Roman" pitchFamily="18" charset="0"/>
              </a:rPr>
              <a:t> default</a:t>
            </a:r>
            <a:endParaRPr lang="en-GB" sz="10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850k specific </a:t>
            </a:r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probes</a:t>
            </a:r>
            <a:endParaRPr lang="en-GB" sz="1000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spc="-1" dirty="0" smtClean="0">
                <a:latin typeface="Times New Roman" pitchFamily="18" charset="0"/>
                <a:cs typeface="Times New Roman" pitchFamily="18" charset="0"/>
              </a:rPr>
              <a:t>  shared </a:t>
            </a:r>
            <a:r>
              <a:rPr lang="en-GB" sz="1000" spc="-1" dirty="0">
                <a:latin typeface="Times New Roman" pitchFamily="18" charset="0"/>
                <a:cs typeface="Times New Roman" pitchFamily="18" charset="0"/>
              </a:rPr>
              <a:t>with 450k</a:t>
            </a:r>
          </a:p>
        </p:txBody>
      </p:sp>
      <p:sp>
        <p:nvSpPr>
          <p:cNvPr id="90" name="TextShape 2"/>
          <p:cNvSpPr txBox="1"/>
          <p:nvPr/>
        </p:nvSpPr>
        <p:spPr>
          <a:xfrm>
            <a:off x="4546197" y="6611144"/>
            <a:ext cx="2013758" cy="29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1200" strike="noStrike" spc="-1" dirty="0" err="1">
                <a:uFillTx/>
                <a:latin typeface="Times New Roman"/>
              </a:rPr>
              <a:t>Transcriptome</a:t>
            </a:r>
            <a:r>
              <a:rPr lang="en-GB" sz="1200" strike="noStrike" spc="-1" dirty="0">
                <a:uFillTx/>
                <a:latin typeface="Times New Roman"/>
              </a:rPr>
              <a:t> </a:t>
            </a:r>
            <a:r>
              <a:rPr lang="en-GB" sz="1200" strike="noStrike" spc="-1" dirty="0" smtClean="0">
                <a:uFillTx/>
                <a:latin typeface="Times New Roman"/>
              </a:rPr>
              <a:t>coverage</a:t>
            </a:r>
            <a:endParaRPr lang="en-GB" sz="1200" strike="noStrike" spc="-1" dirty="0">
              <a:latin typeface="Arial"/>
            </a:endParaRPr>
          </a:p>
        </p:txBody>
      </p:sp>
      <p:sp>
        <p:nvSpPr>
          <p:cNvPr id="92" name="CustomShape 5"/>
          <p:cNvSpPr/>
          <p:nvPr/>
        </p:nvSpPr>
        <p:spPr>
          <a:xfrm>
            <a:off x="4194306" y="9129464"/>
            <a:ext cx="90000" cy="90000"/>
          </a:xfrm>
          <a:prstGeom prst="rect">
            <a:avLst/>
          </a:prstGeom>
          <a:solidFill>
            <a:srgbClr val="DDDDDD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6"/>
          <p:cNvSpPr/>
          <p:nvPr/>
        </p:nvSpPr>
        <p:spPr>
          <a:xfrm>
            <a:off x="5553076" y="9111472"/>
            <a:ext cx="90000" cy="9000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TextShape 7"/>
          <p:cNvSpPr txBox="1"/>
          <p:nvPr/>
        </p:nvSpPr>
        <p:spPr>
          <a:xfrm>
            <a:off x="4249869" y="8963344"/>
            <a:ext cx="1222461" cy="38214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Long </a:t>
            </a:r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non-coding</a:t>
            </a:r>
          </a:p>
          <a:p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(from </a:t>
            </a:r>
            <a:r>
              <a:rPr lang="en-GB" sz="1000" b="0" strike="noStrike" spc="-1" dirty="0" err="1">
                <a:latin typeface="Times New Roman" pitchFamily="18" charset="0"/>
                <a:cs typeface="Times New Roman" pitchFamily="18" charset="0"/>
              </a:rPr>
              <a:t>LNCipedia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Shape 3"/>
          <p:cNvSpPr txBox="1"/>
          <p:nvPr/>
        </p:nvSpPr>
        <p:spPr>
          <a:xfrm rot="16185600">
            <a:off x="3360216" y="7457279"/>
            <a:ext cx="2179692" cy="5881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000" b="1" strike="noStrike" spc="-1" dirty="0">
                <a:latin typeface="Times New Roman" pitchFamily="18" charset="0"/>
                <a:cs typeface="Times New Roman" pitchFamily="18" charset="0"/>
              </a:rPr>
              <a:t>Transcripts covered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10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000" b="0" strike="noStrike" spc="-1" dirty="0">
                <a:latin typeface="Times New Roman" pitchFamily="18" charset="0"/>
                <a:cs typeface="Times New Roman" pitchFamily="18" charset="0"/>
              </a:rPr>
              <a:t>number of transcripts)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endParaRPr lang="en-GB" sz="5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         2,000       4,000       6,000       8,000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" name="Image 95"/>
          <p:cNvPicPr/>
          <p:nvPr/>
        </p:nvPicPr>
        <p:blipFill>
          <a:blip r:embed="rId7"/>
          <a:stretch/>
        </p:blipFill>
        <p:spPr>
          <a:xfrm>
            <a:off x="2952228" y="3315811"/>
            <a:ext cx="742040" cy="216024"/>
          </a:xfrm>
          <a:prstGeom prst="rect">
            <a:avLst/>
          </a:prstGeom>
          <a:ln>
            <a:noFill/>
          </a:ln>
        </p:spPr>
      </p:pic>
      <p:sp>
        <p:nvSpPr>
          <p:cNvPr id="97" name="TextShape 2"/>
          <p:cNvSpPr txBox="1"/>
          <p:nvPr/>
        </p:nvSpPr>
        <p:spPr>
          <a:xfrm rot="16204200">
            <a:off x="3229163" y="3095540"/>
            <a:ext cx="338747" cy="10686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r"/>
            <a:r>
              <a:rPr lang="en-GB" sz="800" b="0" strike="noStrike" spc="-1" dirty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GB" sz="2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60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GB" sz="2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80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GB" sz="2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GB" sz="800" b="0" strike="noStrike" spc="-1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en-GB" sz="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Shape 7"/>
          <p:cNvSpPr txBox="1"/>
          <p:nvPr/>
        </p:nvSpPr>
        <p:spPr>
          <a:xfrm>
            <a:off x="4149080" y="6434921"/>
            <a:ext cx="360006" cy="4509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F</a:t>
            </a:r>
            <a:endParaRPr lang="en-GB" sz="1600" strike="noStrike" spc="-1" dirty="0"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952" y="96219"/>
            <a:ext cx="3975041" cy="2606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6" name="CustomShape 8"/>
          <p:cNvSpPr/>
          <p:nvPr/>
        </p:nvSpPr>
        <p:spPr>
          <a:xfrm>
            <a:off x="4596371" y="1840474"/>
            <a:ext cx="2138972" cy="66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TextShape 3"/>
          <p:cNvSpPr txBox="1"/>
          <p:nvPr/>
        </p:nvSpPr>
        <p:spPr>
          <a:xfrm rot="19825041">
            <a:off x="4352187" y="1831523"/>
            <a:ext cx="680176" cy="273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Enhancer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102" name="TextShape 3"/>
          <p:cNvSpPr txBox="1"/>
          <p:nvPr/>
        </p:nvSpPr>
        <p:spPr>
          <a:xfrm rot="19825041">
            <a:off x="4950837" y="1793438"/>
            <a:ext cx="429343" cy="273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Dual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103" name="TextShape 3"/>
          <p:cNvSpPr txBox="1"/>
          <p:nvPr/>
        </p:nvSpPr>
        <p:spPr>
          <a:xfrm rot="19825041">
            <a:off x="5185889" y="1859587"/>
            <a:ext cx="667449" cy="273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Promoter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104" name="TextShape 3"/>
          <p:cNvSpPr txBox="1"/>
          <p:nvPr/>
        </p:nvSpPr>
        <p:spPr>
          <a:xfrm rot="19825041">
            <a:off x="5457538" y="1874126"/>
            <a:ext cx="763591" cy="273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Gene body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105" name="TextShape 3"/>
          <p:cNvSpPr txBox="1"/>
          <p:nvPr/>
        </p:nvSpPr>
        <p:spPr>
          <a:xfrm rot="19825041">
            <a:off x="5960109" y="1844826"/>
            <a:ext cx="763591" cy="273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err="1" smtClean="0">
                <a:latin typeface="Times New Roman"/>
              </a:rPr>
              <a:t>Intergenic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30" name="TextShape 7"/>
          <p:cNvSpPr txBox="1"/>
          <p:nvPr/>
        </p:nvSpPr>
        <p:spPr>
          <a:xfrm>
            <a:off x="4149080" y="24774"/>
            <a:ext cx="360006" cy="4509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216000" lvl="1">
              <a:buClr>
                <a:srgbClr val="000000"/>
              </a:buClr>
              <a:buSzPct val="45000"/>
            </a:pPr>
            <a:r>
              <a:rPr lang="en-GB" sz="1600" strike="noStrike" spc="-1" dirty="0" smtClean="0">
                <a:uFillTx/>
                <a:latin typeface="Times New Roman"/>
              </a:rPr>
              <a:t>B</a:t>
            </a:r>
            <a:endParaRPr lang="en-GB" sz="1600" strike="noStrike" spc="-1" dirty="0">
              <a:latin typeface="Arial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398" y="3344099"/>
            <a:ext cx="2511571" cy="2820137"/>
          </a:xfrm>
          <a:prstGeom prst="rect">
            <a:avLst/>
          </a:prstGeom>
        </p:spPr>
      </p:pic>
      <p:pic>
        <p:nvPicPr>
          <p:cNvPr id="7" name="Image 6"/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00" y="3046685"/>
            <a:ext cx="1976400" cy="322047"/>
          </a:xfrm>
          <a:prstGeom prst="rect">
            <a:avLst/>
          </a:prstGeom>
        </p:spPr>
      </p:pic>
      <p:sp>
        <p:nvSpPr>
          <p:cNvPr id="99" name="TextShape 7"/>
          <p:cNvSpPr txBox="1"/>
          <p:nvPr/>
        </p:nvSpPr>
        <p:spPr>
          <a:xfrm>
            <a:off x="619733" y="3231563"/>
            <a:ext cx="2016000" cy="252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 smtClean="0">
                <a:latin typeface="Times New Roman"/>
              </a:rPr>
              <a:t> </a:t>
            </a:r>
            <a:r>
              <a:rPr lang="en-GB" sz="1000" b="0" strike="noStrike" spc="-1" dirty="0" err="1" smtClean="0">
                <a:latin typeface="Times New Roman"/>
              </a:rPr>
              <a:t>Normals</a:t>
            </a:r>
            <a:r>
              <a:rPr lang="en-GB" sz="1000" b="0" strike="noStrike" spc="-1" dirty="0">
                <a:latin typeface="Times New Roman"/>
              </a:rPr>
              <a:t>	</a:t>
            </a:r>
            <a:r>
              <a:rPr lang="en-GB" sz="1000" b="0" strike="noStrike" spc="-1" dirty="0" smtClean="0">
                <a:latin typeface="Times New Roman"/>
              </a:rPr>
              <a:t>  </a:t>
            </a:r>
            <a:r>
              <a:rPr lang="en-GB" sz="1000" b="0" strike="noStrike" spc="-1" dirty="0" smtClean="0">
                <a:solidFill>
                  <a:srgbClr val="FFFFFF"/>
                </a:solidFill>
                <a:latin typeface="Times New Roman"/>
              </a:rPr>
              <a:t>Tumours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952" y="2764817"/>
            <a:ext cx="3975041" cy="359803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Secteurs 8"/>
          <p:cNvSpPr/>
          <p:nvPr/>
        </p:nvSpPr>
        <p:spPr>
          <a:xfrm>
            <a:off x="4492800" y="2897626"/>
            <a:ext cx="1978832" cy="1987200"/>
          </a:xfrm>
          <a:prstGeom prst="pie">
            <a:avLst>
              <a:gd name="adj1" fmla="val 6504312"/>
              <a:gd name="adj2" fmla="val 1924444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127992" y="2770319"/>
            <a:ext cx="2615721" cy="359253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7" name="TextShape 7"/>
          <p:cNvSpPr txBox="1"/>
          <p:nvPr/>
        </p:nvSpPr>
        <p:spPr>
          <a:xfrm>
            <a:off x="5616699" y="8967039"/>
            <a:ext cx="1162403" cy="4117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1" strike="noStrike" spc="-1" dirty="0" smtClean="0">
                <a:latin typeface="Times New Roman" pitchFamily="18" charset="0"/>
                <a:cs typeface="Times New Roman" pitchFamily="18" charset="0"/>
              </a:rPr>
              <a:t>Other transcripts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(from </a:t>
            </a:r>
            <a:r>
              <a:rPr lang="en-GB" sz="1000" b="0" strike="noStrike" spc="-1" dirty="0" err="1" smtClean="0">
                <a:latin typeface="Times New Roman" pitchFamily="18" charset="0"/>
                <a:cs typeface="Times New Roman" pitchFamily="18" charset="0"/>
              </a:rPr>
              <a:t>Ensembl</a:t>
            </a:r>
            <a:r>
              <a:rPr lang="en-GB" sz="1000" b="0" strike="noStrike" spc="-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Shape 4"/>
          <p:cNvSpPr txBox="1"/>
          <p:nvPr/>
        </p:nvSpPr>
        <p:spPr>
          <a:xfrm>
            <a:off x="4622782" y="8750613"/>
            <a:ext cx="2118586" cy="2370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Times New Roman"/>
              </a:rPr>
              <a:t> </a:t>
            </a:r>
            <a:r>
              <a:rPr lang="en-GB" sz="1000" b="0" strike="noStrike" spc="-1" dirty="0" smtClean="0">
                <a:latin typeface="Times New Roman"/>
              </a:rPr>
              <a:t> </a:t>
            </a:r>
            <a:r>
              <a:rPr lang="en-GB" sz="1000" b="0" strike="noStrike" spc="-1" dirty="0" err="1">
                <a:latin typeface="Times New Roman"/>
              </a:rPr>
              <a:t>Illumina</a:t>
            </a:r>
            <a:r>
              <a:rPr lang="en-GB" sz="1000" b="0" strike="noStrike" spc="-1" dirty="0">
                <a:latin typeface="Times New Roman"/>
              </a:rPr>
              <a:t> default	</a:t>
            </a:r>
            <a:r>
              <a:rPr lang="en-GB" sz="1000" b="0" strike="noStrike" spc="-1" dirty="0" smtClean="0">
                <a:latin typeface="Times New Roman"/>
              </a:rPr>
              <a:t>     ENCODE-based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4129728" y="6493773"/>
            <a:ext cx="2613986" cy="2925996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6062</TotalTime>
  <Words>535</Words>
  <Application>Microsoft Office PowerPoint</Application>
  <PresentationFormat>Format A4 (210 x 297 mm)</PresentationFormat>
  <Paragraphs>260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DejaVu Sans</vt:lpstr>
      <vt:lpstr>Droid Sans Fallback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dc:description/>
  <cp:lastModifiedBy>martin</cp:lastModifiedBy>
  <cp:revision>350</cp:revision>
  <dcterms:created xsi:type="dcterms:W3CDTF">2016-03-16T18:36:02Z</dcterms:created>
  <dcterms:modified xsi:type="dcterms:W3CDTF">2022-09-09T18:32:07Z</dcterms:modified>
  <dc:language>fr-BE</dc:language>
</cp:coreProperties>
</file>