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13c501a3616_0_2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13c501a3616_0_2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3c501a3616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3c501a3616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36b580eb94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36b580eb94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3c501a3616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3c501a3616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3c501a3616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13c501a3616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3c501a3616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13c501a3616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3c501a3616_0_5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3c501a3616_0_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13c501a3616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13c501a3616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3e9cd697f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13e9cd697f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13e9cd697f1_0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13e9cd697f1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3c501a3616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3c501a3616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13e9cd697f1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13e9cd697f1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13e9cd697f1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13e9cd697f1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6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g13e9cd697f1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8" name="Google Shape;658;g13e9cd697f1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136b580eb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7" name="Google Shape;677;g136b580eb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36b580eb9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36b580eb9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36b580eb94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36b580eb9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36b580eb94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36b580eb9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36b580eb94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36b580eb94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36b580eb94_1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36b580eb94_1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c501a3616_0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3c501a3616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36b580eb9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36b580eb9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172" y="205067"/>
            <a:ext cx="8229000" cy="85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172" y="1203299"/>
            <a:ext cx="8229000" cy="29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.jpg"/><Relationship Id="rId5" Type="http://schemas.openxmlformats.org/officeDocument/2006/relationships/image" Target="../media/image9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tinyurl.com/361581448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gif"/><Relationship Id="rId4" Type="http://schemas.openxmlformats.org/officeDocument/2006/relationships/hyperlink" Target="https://giphy.com/gifs/BAccmmPOGIAQo" TargetMode="External"/><Relationship Id="rId5" Type="http://schemas.openxmlformats.org/officeDocument/2006/relationships/hyperlink" Target="https://txchnologist.com/post/" TargetMode="External"/><Relationship Id="rId6" Type="http://schemas.openxmlformats.org/officeDocument/2006/relationships/image" Target="../media/image12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/>
        </p:nvSpPr>
        <p:spPr>
          <a:xfrm>
            <a:off x="489500" y="286600"/>
            <a:ext cx="8439300" cy="20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solidFill>
                  <a:schemeClr val="dk1"/>
                </a:solidFill>
              </a:rPr>
              <a:t>Hypergraphs Demonstrate Anastomoses During Divergent Integration</a:t>
            </a:r>
            <a:endParaRPr sz="3600"/>
          </a:p>
        </p:txBody>
      </p:sp>
      <p:sp>
        <p:nvSpPr>
          <p:cNvPr id="58" name="Google Shape;58;p14"/>
          <p:cNvSpPr txBox="1"/>
          <p:nvPr/>
        </p:nvSpPr>
        <p:spPr>
          <a:xfrm>
            <a:off x="4955550" y="3200938"/>
            <a:ext cx="3732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Bradly Alicea</a:t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bradly-alicea.weebly.com</a:t>
            </a:r>
            <a:endParaRPr b="1"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Twitter: @balicea1</a:t>
            </a:r>
            <a:endParaRPr b="1"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OpenWorm Foundation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Orthogonal Research and Education Lab</a:t>
            </a:r>
            <a:endParaRPr/>
          </a:p>
        </p:txBody>
      </p:sp>
      <p:sp>
        <p:nvSpPr>
          <p:cNvPr id="59" name="Google Shape;59;p14"/>
          <p:cNvSpPr txBox="1"/>
          <p:nvPr/>
        </p:nvSpPr>
        <p:spPr>
          <a:xfrm>
            <a:off x="565375" y="4047638"/>
            <a:ext cx="412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Shanghai and Virtual</a:t>
            </a:r>
            <a:endParaRPr b="1"/>
          </a:p>
        </p:txBody>
      </p:sp>
      <p:pic>
        <p:nvPicPr>
          <p:cNvPr descr="C:\Users\Bradly\Desktop\new-logo (2).pngnew-logo (2)" id="60" name="Google Shape;6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17200" y="2500088"/>
            <a:ext cx="776541" cy="61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9150" y="2431388"/>
            <a:ext cx="757050" cy="75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 rotWithShape="1">
          <a:blip r:embed="rId5">
            <a:alphaModFix/>
          </a:blip>
          <a:srcRect b="32540" l="0" r="0" t="32686"/>
          <a:stretch/>
        </p:blipFill>
        <p:spPr>
          <a:xfrm>
            <a:off x="1025650" y="2933075"/>
            <a:ext cx="3205350" cy="11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/>
        </p:nvSpPr>
        <p:spPr>
          <a:xfrm>
            <a:off x="1147250" y="822825"/>
            <a:ext cx="467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Biological definition: connect two divergent structures.</a:t>
            </a:r>
            <a:endParaRPr sz="1800"/>
          </a:p>
        </p:txBody>
      </p:sp>
      <p:sp>
        <p:nvSpPr>
          <p:cNvPr id="133" name="Google Shape;133;p23"/>
          <p:cNvSpPr txBox="1"/>
          <p:nvPr/>
        </p:nvSpPr>
        <p:spPr>
          <a:xfrm>
            <a:off x="540325" y="265700"/>
            <a:ext cx="498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</a:rPr>
              <a:t>Anastomoses</a:t>
            </a:r>
            <a:endParaRPr sz="2800"/>
          </a:p>
        </p:txBody>
      </p:sp>
      <p:sp>
        <p:nvSpPr>
          <p:cNvPr id="134" name="Google Shape;134;p23"/>
          <p:cNvSpPr txBox="1"/>
          <p:nvPr/>
        </p:nvSpPr>
        <p:spPr>
          <a:xfrm>
            <a:off x="410450" y="3941750"/>
            <a:ext cx="434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Network</a:t>
            </a:r>
            <a:r>
              <a:rPr lang="en" sz="1800"/>
              <a:t> definition: cross-connections between subgraphs.</a:t>
            </a:r>
            <a:endParaRPr sz="1800"/>
          </a:p>
        </p:txBody>
      </p:sp>
      <p:sp>
        <p:nvSpPr>
          <p:cNvPr id="135" name="Google Shape;135;p23"/>
          <p:cNvSpPr/>
          <p:nvPr/>
        </p:nvSpPr>
        <p:spPr>
          <a:xfrm>
            <a:off x="4853088" y="321890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3"/>
          <p:cNvSpPr/>
          <p:nvPr/>
        </p:nvSpPr>
        <p:spPr>
          <a:xfrm>
            <a:off x="8130588" y="4007275"/>
            <a:ext cx="457200" cy="3657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3"/>
          <p:cNvSpPr/>
          <p:nvPr/>
        </p:nvSpPr>
        <p:spPr>
          <a:xfrm>
            <a:off x="5167913" y="38296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3"/>
          <p:cNvSpPr/>
          <p:nvPr/>
        </p:nvSpPr>
        <p:spPr>
          <a:xfrm>
            <a:off x="8378338" y="3475450"/>
            <a:ext cx="320100" cy="2286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9" name="Google Shape;139;p23"/>
          <p:cNvCxnSpPr/>
          <p:nvPr/>
        </p:nvCxnSpPr>
        <p:spPr>
          <a:xfrm flipH="1">
            <a:off x="8442388" y="3704050"/>
            <a:ext cx="84000" cy="31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" name="Google Shape;140;p23"/>
          <p:cNvCxnSpPr/>
          <p:nvPr/>
        </p:nvCxnSpPr>
        <p:spPr>
          <a:xfrm flipH="1">
            <a:off x="5575450" y="3589750"/>
            <a:ext cx="2802900" cy="30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1" name="Google Shape;141;p23"/>
          <p:cNvCxnSpPr>
            <a:stCxn id="142" idx="2"/>
          </p:cNvCxnSpPr>
          <p:nvPr/>
        </p:nvCxnSpPr>
        <p:spPr>
          <a:xfrm flipH="1">
            <a:off x="5570263" y="3226563"/>
            <a:ext cx="2373600" cy="669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2" name="Google Shape;142;p23"/>
          <p:cNvSpPr/>
          <p:nvPr/>
        </p:nvSpPr>
        <p:spPr>
          <a:xfrm>
            <a:off x="7943863" y="3043713"/>
            <a:ext cx="457200" cy="3657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3" name="Google Shape;143;p23"/>
          <p:cNvCxnSpPr/>
          <p:nvPr/>
        </p:nvCxnSpPr>
        <p:spPr>
          <a:xfrm>
            <a:off x="5162975" y="3574800"/>
            <a:ext cx="79500" cy="297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4" name="Google Shape;144;p23"/>
          <p:cNvSpPr/>
          <p:nvPr/>
        </p:nvSpPr>
        <p:spPr>
          <a:xfrm>
            <a:off x="5430663" y="321890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5" name="Google Shape;145;p23"/>
          <p:cNvCxnSpPr/>
          <p:nvPr/>
        </p:nvCxnSpPr>
        <p:spPr>
          <a:xfrm flipH="1">
            <a:off x="5479575" y="3571400"/>
            <a:ext cx="98700" cy="273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6" name="Google Shape;146;p23"/>
          <p:cNvCxnSpPr>
            <a:endCxn id="136" idx="0"/>
          </p:cNvCxnSpPr>
          <p:nvPr/>
        </p:nvCxnSpPr>
        <p:spPr>
          <a:xfrm>
            <a:off x="8229588" y="3409375"/>
            <a:ext cx="129600" cy="597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7" name="Google Shape;147;p23"/>
          <p:cNvSpPr txBox="1"/>
          <p:nvPr/>
        </p:nvSpPr>
        <p:spPr>
          <a:xfrm>
            <a:off x="5662775" y="4561325"/>
            <a:ext cx="242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Subgraph anastomosis</a:t>
            </a:r>
            <a:endParaRPr/>
          </a:p>
        </p:txBody>
      </p:sp>
      <p:cxnSp>
        <p:nvCxnSpPr>
          <p:cNvPr id="148" name="Google Shape;148;p23"/>
          <p:cNvCxnSpPr/>
          <p:nvPr/>
        </p:nvCxnSpPr>
        <p:spPr>
          <a:xfrm flipH="1" rot="10800000">
            <a:off x="6702938" y="3781625"/>
            <a:ext cx="612600" cy="764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9" name="Google Shape;149;p23"/>
          <p:cNvCxnSpPr/>
          <p:nvPr/>
        </p:nvCxnSpPr>
        <p:spPr>
          <a:xfrm flipH="1" rot="10800000">
            <a:off x="6702938" y="3479225"/>
            <a:ext cx="477000" cy="1066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50" name="Google Shape;150;p23"/>
          <p:cNvSpPr txBox="1"/>
          <p:nvPr/>
        </p:nvSpPr>
        <p:spPr>
          <a:xfrm>
            <a:off x="540325" y="2428125"/>
            <a:ext cx="729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Heart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valve</a:t>
            </a:r>
            <a:endParaRPr/>
          </a:p>
        </p:txBody>
      </p:sp>
      <p:sp>
        <p:nvSpPr>
          <p:cNvPr id="151" name="Google Shape;151;p23"/>
          <p:cNvSpPr txBox="1"/>
          <p:nvPr/>
        </p:nvSpPr>
        <p:spPr>
          <a:xfrm>
            <a:off x="6577900" y="317050"/>
            <a:ext cx="1948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Gastrointestinal sphincter</a:t>
            </a:r>
            <a:endParaRPr/>
          </a:p>
        </p:txBody>
      </p:sp>
      <p:pic>
        <p:nvPicPr>
          <p:cNvPr id="152" name="Google Shape;1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8325" y="1682128"/>
            <a:ext cx="2145139" cy="210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3"/>
          <p:cNvPicPr preferRelativeResize="0"/>
          <p:nvPr/>
        </p:nvPicPr>
        <p:blipFill rotWithShape="1">
          <a:blip r:embed="rId4">
            <a:alphaModFix/>
          </a:blip>
          <a:srcRect b="6927" l="35093" r="2472" t="3794"/>
          <a:stretch/>
        </p:blipFill>
        <p:spPr>
          <a:xfrm>
            <a:off x="6551689" y="932650"/>
            <a:ext cx="1899061" cy="18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/>
        </p:nvSpPr>
        <p:spPr>
          <a:xfrm>
            <a:off x="526275" y="356175"/>
            <a:ext cx="53544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Developmental Hypergraph Method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>
                <a:solidFill>
                  <a:schemeClr val="dk1"/>
                </a:solidFill>
              </a:rPr>
              <a:t>ResearchGate</a:t>
            </a:r>
            <a:r>
              <a:rPr lang="en">
                <a:solidFill>
                  <a:schemeClr val="dk1"/>
                </a:solidFill>
              </a:rPr>
              <a:t>,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https://tinyurl.com/361581448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9" name="Google Shape;159;p24"/>
          <p:cNvSpPr txBox="1"/>
          <p:nvPr/>
        </p:nvSpPr>
        <p:spPr>
          <a:xfrm>
            <a:off x="526275" y="1341250"/>
            <a:ext cx="41262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cell division and differentiation in a </a:t>
            </a:r>
            <a:r>
              <a:rPr i="1" lang="en"/>
              <a:t>C. elegans</a:t>
            </a:r>
            <a:r>
              <a:rPr lang="en"/>
              <a:t>-like organism 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mosaic development, ability to track all cell fates.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embryogenesis begins as a single hypernode of developmental stem cells.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sublineages </a:t>
            </a:r>
            <a:r>
              <a:rPr lang="en"/>
              <a:t>defined by cell type: when a new cell type (neuronal) emerges, graph branches off.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cells can transition between subgraphs (anastomose) as shown on the right.</a:t>
            </a:r>
            <a:endParaRPr/>
          </a:p>
        </p:txBody>
      </p:sp>
      <p:sp>
        <p:nvSpPr>
          <p:cNvPr id="160" name="Google Shape;160;p24"/>
          <p:cNvSpPr/>
          <p:nvPr/>
        </p:nvSpPr>
        <p:spPr>
          <a:xfrm>
            <a:off x="6940100" y="966900"/>
            <a:ext cx="276000" cy="1830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4"/>
          <p:cNvSpPr/>
          <p:nvPr/>
        </p:nvSpPr>
        <p:spPr>
          <a:xfrm>
            <a:off x="6940100" y="1278100"/>
            <a:ext cx="198300" cy="127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4"/>
          <p:cNvSpPr/>
          <p:nvPr/>
        </p:nvSpPr>
        <p:spPr>
          <a:xfrm>
            <a:off x="6902325" y="1533800"/>
            <a:ext cx="91500" cy="91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>
            <a:off x="7260000" y="474950"/>
            <a:ext cx="276000" cy="127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4"/>
          <p:cNvSpPr/>
          <p:nvPr/>
        </p:nvSpPr>
        <p:spPr>
          <a:xfrm>
            <a:off x="7237950" y="738925"/>
            <a:ext cx="91500" cy="91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4"/>
          <p:cNvSpPr/>
          <p:nvPr/>
        </p:nvSpPr>
        <p:spPr>
          <a:xfrm>
            <a:off x="6810075" y="680600"/>
            <a:ext cx="276000" cy="1830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4"/>
          <p:cNvSpPr/>
          <p:nvPr/>
        </p:nvSpPr>
        <p:spPr>
          <a:xfrm>
            <a:off x="6711500" y="354400"/>
            <a:ext cx="320100" cy="2286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67" name="Google Shape;167;p24"/>
          <p:cNvCxnSpPr>
            <a:stCxn id="161" idx="4"/>
            <a:endCxn id="162" idx="7"/>
          </p:cNvCxnSpPr>
          <p:nvPr/>
        </p:nvCxnSpPr>
        <p:spPr>
          <a:xfrm flipH="1">
            <a:off x="6980450" y="1405600"/>
            <a:ext cx="58800" cy="14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" name="Google Shape;168;p24"/>
          <p:cNvCxnSpPr>
            <a:stCxn id="160" idx="4"/>
          </p:cNvCxnSpPr>
          <p:nvPr/>
        </p:nvCxnSpPr>
        <p:spPr>
          <a:xfrm flipH="1">
            <a:off x="7048700" y="1149900"/>
            <a:ext cx="29400" cy="12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9" name="Google Shape;169;p24"/>
          <p:cNvCxnSpPr>
            <a:stCxn id="164" idx="4"/>
            <a:endCxn id="160" idx="7"/>
          </p:cNvCxnSpPr>
          <p:nvPr/>
        </p:nvCxnSpPr>
        <p:spPr>
          <a:xfrm flipH="1">
            <a:off x="7175700" y="830425"/>
            <a:ext cx="108000" cy="16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0" name="Google Shape;170;p24"/>
          <p:cNvCxnSpPr>
            <a:stCxn id="165" idx="4"/>
            <a:endCxn id="160" idx="1"/>
          </p:cNvCxnSpPr>
          <p:nvPr/>
        </p:nvCxnSpPr>
        <p:spPr>
          <a:xfrm>
            <a:off x="6948075" y="863600"/>
            <a:ext cx="32400" cy="13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1" name="Google Shape;171;p24"/>
          <p:cNvCxnSpPr>
            <a:endCxn id="164" idx="7"/>
          </p:cNvCxnSpPr>
          <p:nvPr/>
        </p:nvCxnSpPr>
        <p:spPr>
          <a:xfrm flipH="1">
            <a:off x="7316050" y="603225"/>
            <a:ext cx="89700" cy="14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2" name="Google Shape;172;p24"/>
          <p:cNvSpPr txBox="1"/>
          <p:nvPr/>
        </p:nvSpPr>
        <p:spPr>
          <a:xfrm>
            <a:off x="6817275" y="6210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7</a:t>
            </a:r>
            <a:endParaRPr sz="800"/>
          </a:p>
        </p:txBody>
      </p:sp>
      <p:sp>
        <p:nvSpPr>
          <p:cNvPr id="173" name="Google Shape;173;p24"/>
          <p:cNvSpPr txBox="1"/>
          <p:nvPr/>
        </p:nvSpPr>
        <p:spPr>
          <a:xfrm>
            <a:off x="6947300" y="904500"/>
            <a:ext cx="276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</a:t>
            </a:r>
            <a:endParaRPr sz="800"/>
          </a:p>
        </p:txBody>
      </p:sp>
      <p:sp>
        <p:nvSpPr>
          <p:cNvPr id="174" name="Google Shape;174;p24"/>
          <p:cNvSpPr txBox="1"/>
          <p:nvPr/>
        </p:nvSpPr>
        <p:spPr>
          <a:xfrm>
            <a:off x="7283688" y="630763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175" name="Google Shape;175;p24"/>
          <p:cNvSpPr txBox="1"/>
          <p:nvPr/>
        </p:nvSpPr>
        <p:spPr>
          <a:xfrm>
            <a:off x="6670100" y="14501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176" name="Google Shape;176;p24"/>
          <p:cNvSpPr txBox="1"/>
          <p:nvPr/>
        </p:nvSpPr>
        <p:spPr>
          <a:xfrm>
            <a:off x="6711500" y="3148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14</a:t>
            </a:r>
            <a:endParaRPr sz="800"/>
          </a:p>
        </p:txBody>
      </p:sp>
      <p:cxnSp>
        <p:nvCxnSpPr>
          <p:cNvPr id="177" name="Google Shape;177;p24"/>
          <p:cNvCxnSpPr/>
          <p:nvPr/>
        </p:nvCxnSpPr>
        <p:spPr>
          <a:xfrm>
            <a:off x="6889200" y="586300"/>
            <a:ext cx="25800" cy="9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8" name="Google Shape;178;p24"/>
          <p:cNvSpPr txBox="1"/>
          <p:nvPr/>
        </p:nvSpPr>
        <p:spPr>
          <a:xfrm>
            <a:off x="7088000" y="11879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sp>
        <p:nvSpPr>
          <p:cNvPr id="179" name="Google Shape;179;p24"/>
          <p:cNvSpPr txBox="1"/>
          <p:nvPr/>
        </p:nvSpPr>
        <p:spPr>
          <a:xfrm>
            <a:off x="7259988" y="3961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sp>
        <p:nvSpPr>
          <p:cNvPr id="180" name="Google Shape;180;p24"/>
          <p:cNvSpPr txBox="1"/>
          <p:nvPr/>
        </p:nvSpPr>
        <p:spPr>
          <a:xfrm>
            <a:off x="5401250" y="1859375"/>
            <a:ext cx="33681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EXAMPLE (top):</a:t>
            </a:r>
            <a:r>
              <a:rPr lang="en"/>
              <a:t> at 4-cell stage, graph bifurcates into two subgraphs – developmental stem cell and germ cell.</a:t>
            </a:r>
            <a:endParaRPr/>
          </a:p>
        </p:txBody>
      </p:sp>
      <p:sp>
        <p:nvSpPr>
          <p:cNvPr id="181" name="Google Shape;181;p24"/>
          <p:cNvSpPr/>
          <p:nvPr/>
        </p:nvSpPr>
        <p:spPr>
          <a:xfrm>
            <a:off x="7481613" y="4122738"/>
            <a:ext cx="276000" cy="1275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2" name="Google Shape;182;p24"/>
          <p:cNvCxnSpPr/>
          <p:nvPr/>
        </p:nvCxnSpPr>
        <p:spPr>
          <a:xfrm flipH="1">
            <a:off x="7381213" y="4251000"/>
            <a:ext cx="199800" cy="345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3" name="Google Shape;183;p24"/>
          <p:cNvCxnSpPr/>
          <p:nvPr/>
        </p:nvCxnSpPr>
        <p:spPr>
          <a:xfrm>
            <a:off x="6354613" y="4210475"/>
            <a:ext cx="792000" cy="416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4" name="Google Shape;184;p24"/>
          <p:cNvSpPr/>
          <p:nvPr/>
        </p:nvSpPr>
        <p:spPr>
          <a:xfrm>
            <a:off x="6100225" y="38475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85" name="Google Shape;185;p24"/>
          <p:cNvCxnSpPr>
            <a:stCxn id="186" idx="4"/>
          </p:cNvCxnSpPr>
          <p:nvPr/>
        </p:nvCxnSpPr>
        <p:spPr>
          <a:xfrm flipH="1">
            <a:off x="7610950" y="3729275"/>
            <a:ext cx="130800" cy="396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7" name="Google Shape;187;p24"/>
          <p:cNvSpPr txBox="1"/>
          <p:nvPr/>
        </p:nvSpPr>
        <p:spPr>
          <a:xfrm>
            <a:off x="6168775" y="38764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48</a:t>
            </a:r>
            <a:endParaRPr sz="800"/>
          </a:p>
        </p:txBody>
      </p:sp>
      <p:sp>
        <p:nvSpPr>
          <p:cNvPr id="186" name="Google Shape;186;p24"/>
          <p:cNvSpPr/>
          <p:nvPr/>
        </p:nvSpPr>
        <p:spPr>
          <a:xfrm>
            <a:off x="7513150" y="3363575"/>
            <a:ext cx="457200" cy="3657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4"/>
          <p:cNvSpPr txBox="1"/>
          <p:nvPr/>
        </p:nvSpPr>
        <p:spPr>
          <a:xfrm>
            <a:off x="7581700" y="33925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50</a:t>
            </a:r>
            <a:endParaRPr sz="800"/>
          </a:p>
        </p:txBody>
      </p:sp>
      <p:cxnSp>
        <p:nvCxnSpPr>
          <p:cNvPr id="189" name="Google Shape;189;p24"/>
          <p:cNvCxnSpPr>
            <a:endCxn id="186" idx="2"/>
          </p:cNvCxnSpPr>
          <p:nvPr/>
        </p:nvCxnSpPr>
        <p:spPr>
          <a:xfrm flipH="1" rot="10800000">
            <a:off x="6425350" y="3546425"/>
            <a:ext cx="1087800" cy="32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0" name="Google Shape;190;p24"/>
          <p:cNvSpPr txBox="1"/>
          <p:nvPr/>
        </p:nvSpPr>
        <p:spPr>
          <a:xfrm>
            <a:off x="7485214" y="4038275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</a:t>
            </a:r>
            <a:endParaRPr sz="800"/>
          </a:p>
        </p:txBody>
      </p:sp>
      <p:sp>
        <p:nvSpPr>
          <p:cNvPr id="191" name="Google Shape;191;p24"/>
          <p:cNvSpPr/>
          <p:nvPr/>
        </p:nvSpPr>
        <p:spPr>
          <a:xfrm>
            <a:off x="6002175" y="324515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4"/>
          <p:cNvSpPr txBox="1"/>
          <p:nvPr/>
        </p:nvSpPr>
        <p:spPr>
          <a:xfrm>
            <a:off x="6018038" y="3276575"/>
            <a:ext cx="45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194</a:t>
            </a:r>
            <a:endParaRPr sz="800"/>
          </a:p>
        </p:txBody>
      </p:sp>
      <p:cxnSp>
        <p:nvCxnSpPr>
          <p:cNvPr id="193" name="Google Shape;193;p24"/>
          <p:cNvCxnSpPr/>
          <p:nvPr/>
        </p:nvCxnSpPr>
        <p:spPr>
          <a:xfrm>
            <a:off x="6252988" y="3608425"/>
            <a:ext cx="25200" cy="243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4" name="Google Shape;194;p24"/>
          <p:cNvSpPr/>
          <p:nvPr/>
        </p:nvSpPr>
        <p:spPr>
          <a:xfrm>
            <a:off x="7760900" y="2831750"/>
            <a:ext cx="320100" cy="2286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4"/>
          <p:cNvSpPr txBox="1"/>
          <p:nvPr/>
        </p:nvSpPr>
        <p:spPr>
          <a:xfrm>
            <a:off x="7760912" y="279215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26</a:t>
            </a:r>
            <a:endParaRPr sz="800"/>
          </a:p>
        </p:txBody>
      </p:sp>
      <p:cxnSp>
        <p:nvCxnSpPr>
          <p:cNvPr id="196" name="Google Shape;196;p24"/>
          <p:cNvCxnSpPr/>
          <p:nvPr/>
        </p:nvCxnSpPr>
        <p:spPr>
          <a:xfrm flipH="1">
            <a:off x="7824950" y="3060350"/>
            <a:ext cx="84000" cy="31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7" name="Google Shape;197;p24"/>
          <p:cNvCxnSpPr>
            <a:stCxn id="195" idx="1"/>
          </p:cNvCxnSpPr>
          <p:nvPr/>
        </p:nvCxnSpPr>
        <p:spPr>
          <a:xfrm flipH="1">
            <a:off x="6409712" y="2946050"/>
            <a:ext cx="1351200" cy="364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8" name="Google Shape;198;p24"/>
          <p:cNvSpPr/>
          <p:nvPr/>
        </p:nvSpPr>
        <p:spPr>
          <a:xfrm>
            <a:off x="7073950" y="4558400"/>
            <a:ext cx="457200" cy="3657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4"/>
          <p:cNvSpPr txBox="1"/>
          <p:nvPr/>
        </p:nvSpPr>
        <p:spPr>
          <a:xfrm>
            <a:off x="7142500" y="4587338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28</a:t>
            </a:r>
            <a:endParaRPr sz="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5"/>
          <p:cNvSpPr txBox="1"/>
          <p:nvPr/>
        </p:nvSpPr>
        <p:spPr>
          <a:xfrm>
            <a:off x="919650" y="2048400"/>
            <a:ext cx="73047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Temporal Hypergraph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directed graph (in time), ordered </a:t>
            </a:r>
            <a:r>
              <a:rPr b="1" i="1" lang="en" sz="2400">
                <a:solidFill>
                  <a:schemeClr val="dk1"/>
                </a:solidFill>
              </a:rPr>
              <a:t>axially</a:t>
            </a:r>
            <a:r>
              <a:rPr b="1" lang="en" sz="2400">
                <a:solidFill>
                  <a:schemeClr val="dk1"/>
                </a:solidFill>
              </a:rPr>
              <a:t> by tissue type</a:t>
            </a:r>
            <a:endParaRPr b="1"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6"/>
          <p:cNvSpPr/>
          <p:nvPr/>
        </p:nvSpPr>
        <p:spPr>
          <a:xfrm>
            <a:off x="4362000" y="3925800"/>
            <a:ext cx="1659600" cy="2553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210" name="Google Shape;210;p26"/>
          <p:cNvSpPr/>
          <p:nvPr/>
        </p:nvSpPr>
        <p:spPr>
          <a:xfrm>
            <a:off x="4942625" y="4256800"/>
            <a:ext cx="276000" cy="1830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6"/>
          <p:cNvSpPr/>
          <p:nvPr/>
        </p:nvSpPr>
        <p:spPr>
          <a:xfrm>
            <a:off x="4942625" y="4568000"/>
            <a:ext cx="198300" cy="127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6"/>
          <p:cNvSpPr/>
          <p:nvPr/>
        </p:nvSpPr>
        <p:spPr>
          <a:xfrm>
            <a:off x="4904850" y="4823700"/>
            <a:ext cx="91500" cy="915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6"/>
          <p:cNvSpPr/>
          <p:nvPr/>
        </p:nvSpPr>
        <p:spPr>
          <a:xfrm>
            <a:off x="5262525" y="3764850"/>
            <a:ext cx="276000" cy="127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6"/>
          <p:cNvSpPr/>
          <p:nvPr/>
        </p:nvSpPr>
        <p:spPr>
          <a:xfrm>
            <a:off x="5240475" y="4028825"/>
            <a:ext cx="91500" cy="915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6"/>
          <p:cNvSpPr/>
          <p:nvPr/>
        </p:nvSpPr>
        <p:spPr>
          <a:xfrm>
            <a:off x="5429975" y="3342075"/>
            <a:ext cx="276000" cy="1830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6"/>
          <p:cNvSpPr/>
          <p:nvPr/>
        </p:nvSpPr>
        <p:spPr>
          <a:xfrm>
            <a:off x="6096275" y="2874325"/>
            <a:ext cx="276000" cy="1830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26"/>
          <p:cNvSpPr/>
          <p:nvPr/>
        </p:nvSpPr>
        <p:spPr>
          <a:xfrm>
            <a:off x="4812600" y="3970500"/>
            <a:ext cx="276000" cy="1830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6"/>
          <p:cNvSpPr/>
          <p:nvPr/>
        </p:nvSpPr>
        <p:spPr>
          <a:xfrm>
            <a:off x="4714025" y="3644300"/>
            <a:ext cx="320100" cy="2286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6"/>
          <p:cNvSpPr/>
          <p:nvPr/>
        </p:nvSpPr>
        <p:spPr>
          <a:xfrm>
            <a:off x="4543250" y="3181025"/>
            <a:ext cx="457200" cy="365700"/>
          </a:xfrm>
          <a:prstGeom prst="ellipse">
            <a:avLst/>
          </a:prstGeom>
          <a:solidFill>
            <a:srgbClr val="EEEEEE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0" name="Google Shape;220;p26"/>
          <p:cNvCxnSpPr/>
          <p:nvPr/>
        </p:nvCxnSpPr>
        <p:spPr>
          <a:xfrm>
            <a:off x="1628575" y="1339950"/>
            <a:ext cx="0" cy="15777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21" name="Google Shape;221;p26"/>
          <p:cNvSpPr/>
          <p:nvPr/>
        </p:nvSpPr>
        <p:spPr>
          <a:xfrm>
            <a:off x="6775163" y="2136000"/>
            <a:ext cx="320100" cy="2286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6"/>
          <p:cNvSpPr txBox="1"/>
          <p:nvPr/>
        </p:nvSpPr>
        <p:spPr>
          <a:xfrm>
            <a:off x="2937575" y="3838550"/>
            <a:ext cx="136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8-cell embryo</a:t>
            </a:r>
            <a:endParaRPr/>
          </a:p>
        </p:txBody>
      </p:sp>
      <p:cxnSp>
        <p:nvCxnSpPr>
          <p:cNvPr id="223" name="Google Shape;223;p26"/>
          <p:cNvCxnSpPr>
            <a:stCxn id="211" idx="4"/>
            <a:endCxn id="212" idx="7"/>
          </p:cNvCxnSpPr>
          <p:nvPr/>
        </p:nvCxnSpPr>
        <p:spPr>
          <a:xfrm flipH="1">
            <a:off x="4982975" y="4695500"/>
            <a:ext cx="58800" cy="14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4" name="Google Shape;224;p26"/>
          <p:cNvCxnSpPr>
            <a:stCxn id="210" idx="4"/>
          </p:cNvCxnSpPr>
          <p:nvPr/>
        </p:nvCxnSpPr>
        <p:spPr>
          <a:xfrm flipH="1">
            <a:off x="5051225" y="4439800"/>
            <a:ext cx="29400" cy="12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5" name="Google Shape;225;p26"/>
          <p:cNvCxnSpPr>
            <a:stCxn id="214" idx="4"/>
            <a:endCxn id="210" idx="7"/>
          </p:cNvCxnSpPr>
          <p:nvPr/>
        </p:nvCxnSpPr>
        <p:spPr>
          <a:xfrm flipH="1">
            <a:off x="5178225" y="4120325"/>
            <a:ext cx="108000" cy="16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6" name="Google Shape;226;p26"/>
          <p:cNvCxnSpPr>
            <a:stCxn id="217" idx="4"/>
            <a:endCxn id="210" idx="1"/>
          </p:cNvCxnSpPr>
          <p:nvPr/>
        </p:nvCxnSpPr>
        <p:spPr>
          <a:xfrm>
            <a:off x="4950600" y="4153500"/>
            <a:ext cx="32400" cy="130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7" name="Google Shape;227;p26"/>
          <p:cNvCxnSpPr>
            <a:endCxn id="214" idx="7"/>
          </p:cNvCxnSpPr>
          <p:nvPr/>
        </p:nvCxnSpPr>
        <p:spPr>
          <a:xfrm flipH="1">
            <a:off x="5318575" y="3893125"/>
            <a:ext cx="89700" cy="149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8" name="Google Shape;228;p26"/>
          <p:cNvSpPr txBox="1"/>
          <p:nvPr/>
        </p:nvSpPr>
        <p:spPr>
          <a:xfrm>
            <a:off x="4819800" y="39109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7</a:t>
            </a:r>
            <a:endParaRPr sz="800"/>
          </a:p>
        </p:txBody>
      </p:sp>
      <p:cxnSp>
        <p:nvCxnSpPr>
          <p:cNvPr id="229" name="Google Shape;229;p26"/>
          <p:cNvCxnSpPr>
            <a:stCxn id="215" idx="4"/>
          </p:cNvCxnSpPr>
          <p:nvPr/>
        </p:nvCxnSpPr>
        <p:spPr>
          <a:xfrm flipH="1">
            <a:off x="5448875" y="3525075"/>
            <a:ext cx="119100" cy="23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0" name="Google Shape;230;p26"/>
          <p:cNvSpPr txBox="1"/>
          <p:nvPr/>
        </p:nvSpPr>
        <p:spPr>
          <a:xfrm>
            <a:off x="4949825" y="4194400"/>
            <a:ext cx="276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</a:t>
            </a:r>
            <a:endParaRPr sz="800"/>
          </a:p>
        </p:txBody>
      </p:sp>
      <p:sp>
        <p:nvSpPr>
          <p:cNvPr id="231" name="Google Shape;231;p26"/>
          <p:cNvSpPr txBox="1"/>
          <p:nvPr/>
        </p:nvSpPr>
        <p:spPr>
          <a:xfrm>
            <a:off x="5286213" y="3920663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232" name="Google Shape;232;p26"/>
          <p:cNvSpPr txBox="1"/>
          <p:nvPr/>
        </p:nvSpPr>
        <p:spPr>
          <a:xfrm>
            <a:off x="4672625" y="47400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</a:t>
            </a:r>
            <a:endParaRPr sz="800"/>
          </a:p>
        </p:txBody>
      </p:sp>
      <p:sp>
        <p:nvSpPr>
          <p:cNvPr id="233" name="Google Shape;233;p26"/>
          <p:cNvSpPr txBox="1"/>
          <p:nvPr/>
        </p:nvSpPr>
        <p:spPr>
          <a:xfrm rot="-5400000">
            <a:off x="783925" y="1928700"/>
            <a:ext cx="128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TIME</a:t>
            </a:r>
            <a:endParaRPr b="1"/>
          </a:p>
        </p:txBody>
      </p:sp>
      <p:sp>
        <p:nvSpPr>
          <p:cNvPr id="234" name="Google Shape;234;p26"/>
          <p:cNvSpPr txBox="1"/>
          <p:nvPr/>
        </p:nvSpPr>
        <p:spPr>
          <a:xfrm>
            <a:off x="6583525" y="2538575"/>
            <a:ext cx="964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GERM LINE</a:t>
            </a:r>
            <a:endParaRPr b="1" sz="1000"/>
          </a:p>
        </p:txBody>
      </p:sp>
      <p:sp>
        <p:nvSpPr>
          <p:cNvPr id="235" name="Google Shape;235;p26"/>
          <p:cNvSpPr txBox="1"/>
          <p:nvPr/>
        </p:nvSpPr>
        <p:spPr>
          <a:xfrm>
            <a:off x="4714025" y="36047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14</a:t>
            </a:r>
            <a:endParaRPr sz="800"/>
          </a:p>
        </p:txBody>
      </p:sp>
      <p:sp>
        <p:nvSpPr>
          <p:cNvPr id="236" name="Google Shape;236;p26"/>
          <p:cNvSpPr txBox="1"/>
          <p:nvPr/>
        </p:nvSpPr>
        <p:spPr>
          <a:xfrm>
            <a:off x="4611800" y="32099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28</a:t>
            </a:r>
            <a:endParaRPr sz="800"/>
          </a:p>
        </p:txBody>
      </p:sp>
      <p:cxnSp>
        <p:nvCxnSpPr>
          <p:cNvPr id="237" name="Google Shape;237;p26"/>
          <p:cNvCxnSpPr/>
          <p:nvPr/>
        </p:nvCxnSpPr>
        <p:spPr>
          <a:xfrm>
            <a:off x="4891725" y="3876200"/>
            <a:ext cx="25800" cy="96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8" name="Google Shape;238;p26"/>
          <p:cNvCxnSpPr/>
          <p:nvPr/>
        </p:nvCxnSpPr>
        <p:spPr>
          <a:xfrm>
            <a:off x="4817875" y="3547925"/>
            <a:ext cx="25500" cy="96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9" name="Google Shape;239;p26"/>
          <p:cNvSpPr txBox="1"/>
          <p:nvPr/>
        </p:nvSpPr>
        <p:spPr>
          <a:xfrm>
            <a:off x="5090525" y="44778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cxnSp>
        <p:nvCxnSpPr>
          <p:cNvPr id="240" name="Google Shape;240;p26"/>
          <p:cNvCxnSpPr/>
          <p:nvPr/>
        </p:nvCxnSpPr>
        <p:spPr>
          <a:xfrm flipH="1">
            <a:off x="5630088" y="3038475"/>
            <a:ext cx="520500" cy="311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1" name="Google Shape;241;p26"/>
          <p:cNvCxnSpPr/>
          <p:nvPr/>
        </p:nvCxnSpPr>
        <p:spPr>
          <a:xfrm flipH="1">
            <a:off x="6319750" y="2350525"/>
            <a:ext cx="536700" cy="545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2" name="Google Shape;242;p26"/>
          <p:cNvCxnSpPr/>
          <p:nvPr/>
        </p:nvCxnSpPr>
        <p:spPr>
          <a:xfrm flipH="1">
            <a:off x="7043475" y="1859875"/>
            <a:ext cx="382200" cy="307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3" name="Google Shape;243;p26"/>
          <p:cNvSpPr txBox="1"/>
          <p:nvPr/>
        </p:nvSpPr>
        <p:spPr>
          <a:xfrm>
            <a:off x="5262513" y="368600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sp>
        <p:nvSpPr>
          <p:cNvPr id="244" name="Google Shape;244;p26"/>
          <p:cNvSpPr txBox="1"/>
          <p:nvPr/>
        </p:nvSpPr>
        <p:spPr>
          <a:xfrm>
            <a:off x="5437175" y="3279675"/>
            <a:ext cx="276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</a:t>
            </a:r>
            <a:endParaRPr sz="800"/>
          </a:p>
        </p:txBody>
      </p:sp>
      <p:sp>
        <p:nvSpPr>
          <p:cNvPr id="245" name="Google Shape;245;p26"/>
          <p:cNvSpPr/>
          <p:nvPr/>
        </p:nvSpPr>
        <p:spPr>
          <a:xfrm>
            <a:off x="4961175" y="2725913"/>
            <a:ext cx="276000" cy="1275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6"/>
          <p:cNvSpPr txBox="1"/>
          <p:nvPr/>
        </p:nvSpPr>
        <p:spPr>
          <a:xfrm>
            <a:off x="6103475" y="2816388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6</a:t>
            </a:r>
            <a:endParaRPr sz="800"/>
          </a:p>
        </p:txBody>
      </p:sp>
      <p:sp>
        <p:nvSpPr>
          <p:cNvPr id="247" name="Google Shape;247;p26"/>
          <p:cNvSpPr txBox="1"/>
          <p:nvPr/>
        </p:nvSpPr>
        <p:spPr>
          <a:xfrm>
            <a:off x="6775175" y="209640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12</a:t>
            </a:r>
            <a:endParaRPr sz="800"/>
          </a:p>
        </p:txBody>
      </p:sp>
      <p:sp>
        <p:nvSpPr>
          <p:cNvPr id="248" name="Google Shape;248;p26"/>
          <p:cNvSpPr txBox="1"/>
          <p:nvPr/>
        </p:nvSpPr>
        <p:spPr>
          <a:xfrm>
            <a:off x="7361238" y="15492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24</a:t>
            </a:r>
            <a:endParaRPr sz="800"/>
          </a:p>
        </p:txBody>
      </p:sp>
      <p:cxnSp>
        <p:nvCxnSpPr>
          <p:cNvPr id="249" name="Google Shape;249;p26"/>
          <p:cNvCxnSpPr/>
          <p:nvPr/>
        </p:nvCxnSpPr>
        <p:spPr>
          <a:xfrm flipH="1">
            <a:off x="4860775" y="2854175"/>
            <a:ext cx="199800" cy="345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0" name="Google Shape;250;p26"/>
          <p:cNvCxnSpPr/>
          <p:nvPr/>
        </p:nvCxnSpPr>
        <p:spPr>
          <a:xfrm>
            <a:off x="3834175" y="2813650"/>
            <a:ext cx="792000" cy="416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1" name="Google Shape;251;p26"/>
          <p:cNvSpPr txBox="1"/>
          <p:nvPr/>
        </p:nvSpPr>
        <p:spPr>
          <a:xfrm>
            <a:off x="2937575" y="3135125"/>
            <a:ext cx="136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32-cell embryo</a:t>
            </a:r>
            <a:endParaRPr/>
          </a:p>
        </p:txBody>
      </p:sp>
      <p:sp>
        <p:nvSpPr>
          <p:cNvPr id="252" name="Google Shape;252;p26"/>
          <p:cNvSpPr/>
          <p:nvPr/>
        </p:nvSpPr>
        <p:spPr>
          <a:xfrm>
            <a:off x="3166913" y="123760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53" name="Google Shape;253;p26"/>
          <p:cNvCxnSpPr/>
          <p:nvPr/>
        </p:nvCxnSpPr>
        <p:spPr>
          <a:xfrm flipH="1">
            <a:off x="7514400" y="601125"/>
            <a:ext cx="239400" cy="1041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54" name="Google Shape;254;p26"/>
          <p:cNvSpPr txBox="1"/>
          <p:nvPr/>
        </p:nvSpPr>
        <p:spPr>
          <a:xfrm>
            <a:off x="3159425" y="1261700"/>
            <a:ext cx="43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190</a:t>
            </a:r>
            <a:endParaRPr sz="800"/>
          </a:p>
        </p:txBody>
      </p:sp>
      <p:sp>
        <p:nvSpPr>
          <p:cNvPr id="255" name="Google Shape;255;p26"/>
          <p:cNvSpPr/>
          <p:nvPr/>
        </p:nvSpPr>
        <p:spPr>
          <a:xfrm>
            <a:off x="3579788" y="245070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56" name="Google Shape;256;p26"/>
          <p:cNvCxnSpPr>
            <a:stCxn id="257" idx="4"/>
          </p:cNvCxnSpPr>
          <p:nvPr/>
        </p:nvCxnSpPr>
        <p:spPr>
          <a:xfrm flipH="1">
            <a:off x="5090513" y="2332450"/>
            <a:ext cx="130800" cy="396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8" name="Google Shape;258;p26"/>
          <p:cNvSpPr txBox="1"/>
          <p:nvPr/>
        </p:nvSpPr>
        <p:spPr>
          <a:xfrm>
            <a:off x="3648338" y="247965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48</a:t>
            </a:r>
            <a:endParaRPr sz="800"/>
          </a:p>
        </p:txBody>
      </p:sp>
      <p:sp>
        <p:nvSpPr>
          <p:cNvPr id="257" name="Google Shape;257;p26"/>
          <p:cNvSpPr/>
          <p:nvPr/>
        </p:nvSpPr>
        <p:spPr>
          <a:xfrm>
            <a:off x="4992713" y="1966750"/>
            <a:ext cx="457200" cy="3657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26"/>
          <p:cNvSpPr txBox="1"/>
          <p:nvPr/>
        </p:nvSpPr>
        <p:spPr>
          <a:xfrm>
            <a:off x="5061263" y="1995700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50</a:t>
            </a:r>
            <a:endParaRPr sz="800"/>
          </a:p>
        </p:txBody>
      </p:sp>
      <p:cxnSp>
        <p:nvCxnSpPr>
          <p:cNvPr id="260" name="Google Shape;260;p26"/>
          <p:cNvCxnSpPr>
            <a:endCxn id="257" idx="2"/>
          </p:cNvCxnSpPr>
          <p:nvPr/>
        </p:nvCxnSpPr>
        <p:spPr>
          <a:xfrm flipH="1" rot="10800000">
            <a:off x="3904913" y="2149600"/>
            <a:ext cx="1087800" cy="320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1" name="Google Shape;261;p26"/>
          <p:cNvSpPr txBox="1"/>
          <p:nvPr/>
        </p:nvSpPr>
        <p:spPr>
          <a:xfrm>
            <a:off x="4964776" y="2641450"/>
            <a:ext cx="261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</a:t>
            </a:r>
            <a:endParaRPr sz="800"/>
          </a:p>
        </p:txBody>
      </p:sp>
      <p:sp>
        <p:nvSpPr>
          <p:cNvPr id="262" name="Google Shape;262;p26"/>
          <p:cNvSpPr txBox="1"/>
          <p:nvPr/>
        </p:nvSpPr>
        <p:spPr>
          <a:xfrm>
            <a:off x="4404450" y="100400"/>
            <a:ext cx="1574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NEURAL</a:t>
            </a:r>
            <a:endParaRPr b="1"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CONNECTOME</a:t>
            </a:r>
            <a:endParaRPr b="1" sz="1200"/>
          </a:p>
        </p:txBody>
      </p:sp>
      <p:sp>
        <p:nvSpPr>
          <p:cNvPr id="263" name="Google Shape;263;p26"/>
          <p:cNvSpPr/>
          <p:nvPr/>
        </p:nvSpPr>
        <p:spPr>
          <a:xfrm>
            <a:off x="3481738" y="1848325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26"/>
          <p:cNvSpPr txBox="1"/>
          <p:nvPr/>
        </p:nvSpPr>
        <p:spPr>
          <a:xfrm>
            <a:off x="3497600" y="1879750"/>
            <a:ext cx="45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194</a:t>
            </a:r>
            <a:endParaRPr sz="800"/>
          </a:p>
        </p:txBody>
      </p:sp>
      <p:cxnSp>
        <p:nvCxnSpPr>
          <p:cNvPr id="265" name="Google Shape;265;p26"/>
          <p:cNvCxnSpPr/>
          <p:nvPr/>
        </p:nvCxnSpPr>
        <p:spPr>
          <a:xfrm>
            <a:off x="3732550" y="2211600"/>
            <a:ext cx="25200" cy="243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6" name="Google Shape;266;p26"/>
          <p:cNvSpPr/>
          <p:nvPr/>
        </p:nvSpPr>
        <p:spPr>
          <a:xfrm>
            <a:off x="5240463" y="1434925"/>
            <a:ext cx="320100" cy="2286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26"/>
          <p:cNvSpPr txBox="1"/>
          <p:nvPr/>
        </p:nvSpPr>
        <p:spPr>
          <a:xfrm>
            <a:off x="5240475" y="13953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26</a:t>
            </a:r>
            <a:endParaRPr sz="800"/>
          </a:p>
        </p:txBody>
      </p:sp>
      <p:cxnSp>
        <p:nvCxnSpPr>
          <p:cNvPr id="268" name="Google Shape;268;p26"/>
          <p:cNvCxnSpPr/>
          <p:nvPr/>
        </p:nvCxnSpPr>
        <p:spPr>
          <a:xfrm flipH="1">
            <a:off x="5304513" y="1663525"/>
            <a:ext cx="84000" cy="31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9" name="Google Shape;269;p26"/>
          <p:cNvCxnSpPr>
            <a:stCxn id="267" idx="1"/>
          </p:cNvCxnSpPr>
          <p:nvPr/>
        </p:nvCxnSpPr>
        <p:spPr>
          <a:xfrm flipH="1">
            <a:off x="3889275" y="1549225"/>
            <a:ext cx="1351200" cy="364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0" name="Google Shape;270;p26"/>
          <p:cNvCxnSpPr>
            <a:stCxn id="271" idx="2"/>
          </p:cNvCxnSpPr>
          <p:nvPr/>
        </p:nvCxnSpPr>
        <p:spPr>
          <a:xfrm flipH="1">
            <a:off x="3884088" y="1186038"/>
            <a:ext cx="921900" cy="728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1" name="Google Shape;271;p26"/>
          <p:cNvSpPr/>
          <p:nvPr/>
        </p:nvSpPr>
        <p:spPr>
          <a:xfrm>
            <a:off x="4805988" y="1003188"/>
            <a:ext cx="457200" cy="3657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6"/>
          <p:cNvSpPr txBox="1"/>
          <p:nvPr/>
        </p:nvSpPr>
        <p:spPr>
          <a:xfrm>
            <a:off x="4874538" y="1032138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48</a:t>
            </a:r>
            <a:endParaRPr sz="800"/>
          </a:p>
        </p:txBody>
      </p:sp>
      <p:cxnSp>
        <p:nvCxnSpPr>
          <p:cNvPr id="273" name="Google Shape;273;p26"/>
          <p:cNvCxnSpPr/>
          <p:nvPr/>
        </p:nvCxnSpPr>
        <p:spPr>
          <a:xfrm>
            <a:off x="3476800" y="1593500"/>
            <a:ext cx="79500" cy="297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4" name="Google Shape;274;p26"/>
          <p:cNvSpPr/>
          <p:nvPr/>
        </p:nvSpPr>
        <p:spPr>
          <a:xfrm>
            <a:off x="7349363" y="1650025"/>
            <a:ext cx="320100" cy="228600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26"/>
          <p:cNvSpPr txBox="1"/>
          <p:nvPr/>
        </p:nvSpPr>
        <p:spPr>
          <a:xfrm>
            <a:off x="7349375" y="161042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24</a:t>
            </a:r>
            <a:endParaRPr sz="800"/>
          </a:p>
        </p:txBody>
      </p:sp>
      <p:cxnSp>
        <p:nvCxnSpPr>
          <p:cNvPr id="276" name="Google Shape;276;p26"/>
          <p:cNvCxnSpPr/>
          <p:nvPr/>
        </p:nvCxnSpPr>
        <p:spPr>
          <a:xfrm flipH="1">
            <a:off x="5482175" y="647475"/>
            <a:ext cx="185700" cy="807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77" name="Google Shape;277;p26"/>
          <p:cNvSpPr/>
          <p:nvPr/>
        </p:nvSpPr>
        <p:spPr>
          <a:xfrm>
            <a:off x="3744488" y="1237600"/>
            <a:ext cx="457200" cy="365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26"/>
          <p:cNvSpPr txBox="1"/>
          <p:nvPr/>
        </p:nvSpPr>
        <p:spPr>
          <a:xfrm>
            <a:off x="3744500" y="1266550"/>
            <a:ext cx="457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228</a:t>
            </a:r>
            <a:endParaRPr sz="800"/>
          </a:p>
        </p:txBody>
      </p:sp>
      <p:cxnSp>
        <p:nvCxnSpPr>
          <p:cNvPr id="279" name="Google Shape;279;p26"/>
          <p:cNvCxnSpPr/>
          <p:nvPr/>
        </p:nvCxnSpPr>
        <p:spPr>
          <a:xfrm flipH="1">
            <a:off x="3793400" y="1590100"/>
            <a:ext cx="98700" cy="273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26"/>
          <p:cNvCxnSpPr/>
          <p:nvPr/>
        </p:nvCxnSpPr>
        <p:spPr>
          <a:xfrm>
            <a:off x="3159525" y="584775"/>
            <a:ext cx="257400" cy="652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1" name="Google Shape;281;p26"/>
          <p:cNvCxnSpPr/>
          <p:nvPr/>
        </p:nvCxnSpPr>
        <p:spPr>
          <a:xfrm>
            <a:off x="3370050" y="591775"/>
            <a:ext cx="503100" cy="662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2" name="Google Shape;282;p26"/>
          <p:cNvCxnSpPr/>
          <p:nvPr/>
        </p:nvCxnSpPr>
        <p:spPr>
          <a:xfrm flipH="1">
            <a:off x="3545025" y="605825"/>
            <a:ext cx="189900" cy="673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3" name="Google Shape;283;p26"/>
          <p:cNvCxnSpPr>
            <a:endCxn id="277" idx="0"/>
          </p:cNvCxnSpPr>
          <p:nvPr/>
        </p:nvCxnSpPr>
        <p:spPr>
          <a:xfrm>
            <a:off x="3952388" y="619900"/>
            <a:ext cx="20700" cy="617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4" name="Google Shape;284;p26"/>
          <p:cNvCxnSpPr/>
          <p:nvPr/>
        </p:nvCxnSpPr>
        <p:spPr>
          <a:xfrm flipH="1">
            <a:off x="3577100" y="619850"/>
            <a:ext cx="1091100" cy="683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5" name="Google Shape;285;p26"/>
          <p:cNvCxnSpPr/>
          <p:nvPr/>
        </p:nvCxnSpPr>
        <p:spPr>
          <a:xfrm flipH="1">
            <a:off x="3594400" y="650750"/>
            <a:ext cx="1405500" cy="678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6" name="Google Shape;286;p26"/>
          <p:cNvCxnSpPr/>
          <p:nvPr/>
        </p:nvCxnSpPr>
        <p:spPr>
          <a:xfrm>
            <a:off x="5151400" y="640400"/>
            <a:ext cx="306600" cy="802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7" name="Google Shape;287;p26"/>
          <p:cNvCxnSpPr/>
          <p:nvPr/>
        </p:nvCxnSpPr>
        <p:spPr>
          <a:xfrm flipH="1">
            <a:off x="5042350" y="654550"/>
            <a:ext cx="66600" cy="348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88" name="Google Shape;288;p26"/>
          <p:cNvCxnSpPr>
            <a:endCxn id="257" idx="0"/>
          </p:cNvCxnSpPr>
          <p:nvPr/>
        </p:nvCxnSpPr>
        <p:spPr>
          <a:xfrm>
            <a:off x="5091713" y="1368850"/>
            <a:ext cx="129600" cy="597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9" name="Google Shape;289;p26"/>
          <p:cNvSpPr txBox="1"/>
          <p:nvPr/>
        </p:nvSpPr>
        <p:spPr>
          <a:xfrm>
            <a:off x="2895975" y="95700"/>
            <a:ext cx="1351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SOMATIC</a:t>
            </a:r>
            <a:endParaRPr b="1"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PHENOTYPE</a:t>
            </a:r>
            <a:endParaRPr b="1" sz="1200"/>
          </a:p>
        </p:txBody>
      </p:sp>
      <p:sp>
        <p:nvSpPr>
          <p:cNvPr id="290" name="Google Shape;290;p26"/>
          <p:cNvSpPr txBox="1"/>
          <p:nvPr/>
        </p:nvSpPr>
        <p:spPr>
          <a:xfrm>
            <a:off x="7036875" y="95700"/>
            <a:ext cx="1405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REPRODUCTIVE </a:t>
            </a:r>
            <a:endParaRPr b="1" sz="1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TRACT</a:t>
            </a:r>
            <a:endParaRPr b="1" sz="1200"/>
          </a:p>
        </p:txBody>
      </p:sp>
      <p:cxnSp>
        <p:nvCxnSpPr>
          <p:cNvPr id="291" name="Google Shape;291;p26"/>
          <p:cNvCxnSpPr/>
          <p:nvPr/>
        </p:nvCxnSpPr>
        <p:spPr>
          <a:xfrm flipH="1">
            <a:off x="701600" y="4840900"/>
            <a:ext cx="3910200" cy="1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292" name="Google Shape;292;p26"/>
          <p:cNvSpPr txBox="1"/>
          <p:nvPr/>
        </p:nvSpPr>
        <p:spPr>
          <a:xfrm>
            <a:off x="806425" y="4440700"/>
            <a:ext cx="366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ANATOMICAL STRUCTURE TYPE</a:t>
            </a:r>
            <a:endParaRPr b="1"/>
          </a:p>
        </p:txBody>
      </p:sp>
      <p:sp>
        <p:nvSpPr>
          <p:cNvPr id="293" name="Google Shape;293;p26"/>
          <p:cNvSpPr txBox="1"/>
          <p:nvPr/>
        </p:nvSpPr>
        <p:spPr>
          <a:xfrm>
            <a:off x="2106087" y="2352263"/>
            <a:ext cx="1453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EMBRYO NETWORK</a:t>
            </a:r>
            <a:endParaRPr b="1" sz="1000"/>
          </a:p>
        </p:txBody>
      </p:sp>
      <p:sp>
        <p:nvSpPr>
          <p:cNvPr id="294" name="Google Shape;294;p26"/>
          <p:cNvSpPr txBox="1"/>
          <p:nvPr/>
        </p:nvSpPr>
        <p:spPr>
          <a:xfrm>
            <a:off x="5303840" y="1600188"/>
            <a:ext cx="117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NEURAL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PRECURSORS</a:t>
            </a:r>
            <a:endParaRPr b="1" sz="1000"/>
          </a:p>
        </p:txBody>
      </p:sp>
      <p:sp>
        <p:nvSpPr>
          <p:cNvPr id="295" name="Google Shape;295;p26"/>
          <p:cNvSpPr/>
          <p:nvPr/>
        </p:nvSpPr>
        <p:spPr>
          <a:xfrm>
            <a:off x="4362000" y="3154738"/>
            <a:ext cx="1659600" cy="4371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7"/>
          <p:cNvSpPr txBox="1"/>
          <p:nvPr/>
        </p:nvSpPr>
        <p:spPr>
          <a:xfrm>
            <a:off x="919650" y="2048400"/>
            <a:ext cx="73047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Spatiot</a:t>
            </a:r>
            <a:r>
              <a:rPr b="1" lang="en" sz="3200">
                <a:solidFill>
                  <a:schemeClr val="dk1"/>
                </a:solidFill>
              </a:rPr>
              <a:t>emporal Hypergraph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directed graph (in time), ordered at each division stage by </a:t>
            </a:r>
            <a:r>
              <a:rPr b="1" i="1" lang="en" sz="2400">
                <a:solidFill>
                  <a:schemeClr val="dk1"/>
                </a:solidFill>
              </a:rPr>
              <a:t>left-right, axial</a:t>
            </a:r>
            <a:r>
              <a:rPr b="1" lang="en" sz="2400">
                <a:solidFill>
                  <a:schemeClr val="dk1"/>
                </a:solidFill>
              </a:rPr>
              <a:t> position</a:t>
            </a:r>
            <a:endParaRPr b="1"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5" name="Google Shape;305;p28"/>
          <p:cNvCxnSpPr>
            <a:stCxn id="306" idx="7"/>
          </p:cNvCxnSpPr>
          <p:nvPr/>
        </p:nvCxnSpPr>
        <p:spPr>
          <a:xfrm flipH="1" rot="10800000">
            <a:off x="5242473" y="2205745"/>
            <a:ext cx="745500" cy="1906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07" name="Google Shape;307;p28"/>
          <p:cNvCxnSpPr/>
          <p:nvPr/>
        </p:nvCxnSpPr>
        <p:spPr>
          <a:xfrm>
            <a:off x="3312838" y="688563"/>
            <a:ext cx="2870100" cy="69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308" name="Google Shape;308;p28"/>
          <p:cNvSpPr/>
          <p:nvPr/>
        </p:nvSpPr>
        <p:spPr>
          <a:xfrm rot="-2574358">
            <a:off x="5857055" y="1929994"/>
            <a:ext cx="365748" cy="257697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28"/>
          <p:cNvSpPr/>
          <p:nvPr/>
        </p:nvSpPr>
        <p:spPr>
          <a:xfrm rot="-2043005">
            <a:off x="3055665" y="1176771"/>
            <a:ext cx="834230" cy="365609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10" name="Google Shape;310;p28"/>
          <p:cNvCxnSpPr/>
          <p:nvPr/>
        </p:nvCxnSpPr>
        <p:spPr>
          <a:xfrm rot="10800000">
            <a:off x="2430413" y="1070163"/>
            <a:ext cx="0" cy="1300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311" name="Google Shape;311;p28"/>
          <p:cNvSpPr txBox="1"/>
          <p:nvPr/>
        </p:nvSpPr>
        <p:spPr>
          <a:xfrm rot="-5400000">
            <a:off x="1841263" y="1520163"/>
            <a:ext cx="68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L-R</a:t>
            </a:r>
            <a:endParaRPr b="1"/>
          </a:p>
        </p:txBody>
      </p:sp>
      <p:sp>
        <p:nvSpPr>
          <p:cNvPr id="312" name="Google Shape;312;p28"/>
          <p:cNvSpPr txBox="1"/>
          <p:nvPr/>
        </p:nvSpPr>
        <p:spPr>
          <a:xfrm>
            <a:off x="4403488" y="230338"/>
            <a:ext cx="68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A-P</a:t>
            </a:r>
            <a:endParaRPr b="1"/>
          </a:p>
        </p:txBody>
      </p:sp>
      <p:cxnSp>
        <p:nvCxnSpPr>
          <p:cNvPr id="313" name="Google Shape;313;p28"/>
          <p:cNvCxnSpPr>
            <a:stCxn id="314" idx="7"/>
          </p:cNvCxnSpPr>
          <p:nvPr/>
        </p:nvCxnSpPr>
        <p:spPr>
          <a:xfrm flipH="1" rot="10800000">
            <a:off x="5586890" y="2215186"/>
            <a:ext cx="394800" cy="1979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15" name="Google Shape;315;p28"/>
          <p:cNvSpPr/>
          <p:nvPr/>
        </p:nvSpPr>
        <p:spPr>
          <a:xfrm rot="1481674">
            <a:off x="3672530" y="4372678"/>
            <a:ext cx="834409" cy="365524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8"/>
          <p:cNvSpPr/>
          <p:nvPr/>
        </p:nvSpPr>
        <p:spPr>
          <a:xfrm>
            <a:off x="3401863" y="4068663"/>
            <a:ext cx="396900" cy="205800"/>
          </a:xfrm>
          <a:prstGeom prst="ellipse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28"/>
          <p:cNvSpPr/>
          <p:nvPr/>
        </p:nvSpPr>
        <p:spPr>
          <a:xfrm>
            <a:off x="4572663" y="4475461"/>
            <a:ext cx="834300" cy="437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28"/>
          <p:cNvSpPr/>
          <p:nvPr/>
        </p:nvSpPr>
        <p:spPr>
          <a:xfrm rot="-1908922">
            <a:off x="5451481" y="4434066"/>
            <a:ext cx="834244" cy="242508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28"/>
          <p:cNvSpPr/>
          <p:nvPr/>
        </p:nvSpPr>
        <p:spPr>
          <a:xfrm>
            <a:off x="6172238" y="4182813"/>
            <a:ext cx="91500" cy="91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20" name="Google Shape;320;p28"/>
          <p:cNvCxnSpPr>
            <a:stCxn id="306" idx="0"/>
            <a:endCxn id="321" idx="4"/>
          </p:cNvCxnSpPr>
          <p:nvPr/>
        </p:nvCxnSpPr>
        <p:spPr>
          <a:xfrm flipH="1" rot="10800000">
            <a:off x="4747888" y="2187663"/>
            <a:ext cx="78600" cy="1881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22" name="Google Shape;322;p28"/>
          <p:cNvCxnSpPr>
            <a:stCxn id="316" idx="0"/>
            <a:endCxn id="321" idx="4"/>
          </p:cNvCxnSpPr>
          <p:nvPr/>
        </p:nvCxnSpPr>
        <p:spPr>
          <a:xfrm flipH="1" rot="10800000">
            <a:off x="3600313" y="2187663"/>
            <a:ext cx="1226400" cy="1881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23" name="Google Shape;323;p28"/>
          <p:cNvCxnSpPr>
            <a:stCxn id="316" idx="1"/>
            <a:endCxn id="324" idx="3"/>
          </p:cNvCxnSpPr>
          <p:nvPr/>
        </p:nvCxnSpPr>
        <p:spPr>
          <a:xfrm rot="10800000">
            <a:off x="3076287" y="1944501"/>
            <a:ext cx="383700" cy="215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25" name="Google Shape;325;p28"/>
          <p:cNvCxnSpPr>
            <a:endCxn id="309" idx="3"/>
          </p:cNvCxnSpPr>
          <p:nvPr/>
        </p:nvCxnSpPr>
        <p:spPr>
          <a:xfrm rot="10800000">
            <a:off x="3300741" y="1631847"/>
            <a:ext cx="225900" cy="2345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26" name="Google Shape;326;p28"/>
          <p:cNvCxnSpPr>
            <a:stCxn id="327" idx="0"/>
            <a:endCxn id="309" idx="4"/>
          </p:cNvCxnSpPr>
          <p:nvPr/>
        </p:nvCxnSpPr>
        <p:spPr>
          <a:xfrm rot="10800000">
            <a:off x="3575027" y="1510944"/>
            <a:ext cx="492300" cy="2161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28" name="Google Shape;328;p28"/>
          <p:cNvCxnSpPr>
            <a:stCxn id="329" idx="1"/>
            <a:endCxn id="309" idx="4"/>
          </p:cNvCxnSpPr>
          <p:nvPr/>
        </p:nvCxnSpPr>
        <p:spPr>
          <a:xfrm rot="10800000">
            <a:off x="3574943" y="1511061"/>
            <a:ext cx="1119900" cy="2074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21" name="Google Shape;321;p28"/>
          <p:cNvSpPr/>
          <p:nvPr/>
        </p:nvSpPr>
        <p:spPr>
          <a:xfrm>
            <a:off x="3578875" y="1234163"/>
            <a:ext cx="2495400" cy="9534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28"/>
          <p:cNvSpPr/>
          <p:nvPr/>
        </p:nvSpPr>
        <p:spPr>
          <a:xfrm rot="1873937">
            <a:off x="2978452" y="1804206"/>
            <a:ext cx="834315" cy="365605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0" name="Google Shape;330;p28"/>
          <p:cNvCxnSpPr>
            <a:stCxn id="319" idx="2"/>
            <a:endCxn id="321" idx="4"/>
          </p:cNvCxnSpPr>
          <p:nvPr/>
        </p:nvCxnSpPr>
        <p:spPr>
          <a:xfrm rot="10800000">
            <a:off x="4826438" y="2187663"/>
            <a:ext cx="1345800" cy="2040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31" name="Google Shape;331;p28"/>
          <p:cNvCxnSpPr/>
          <p:nvPr/>
        </p:nvCxnSpPr>
        <p:spPr>
          <a:xfrm rot="10800000">
            <a:off x="5988688" y="2219863"/>
            <a:ext cx="225600" cy="196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32" name="Google Shape;332;p28"/>
          <p:cNvCxnSpPr>
            <a:stCxn id="315" idx="1"/>
          </p:cNvCxnSpPr>
          <p:nvPr/>
        </p:nvCxnSpPr>
        <p:spPr>
          <a:xfrm rot="10800000">
            <a:off x="3407393" y="2203376"/>
            <a:ext cx="468300" cy="2111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33" name="Google Shape;333;p28"/>
          <p:cNvCxnSpPr>
            <a:stCxn id="317" idx="1"/>
          </p:cNvCxnSpPr>
          <p:nvPr/>
        </p:nvCxnSpPr>
        <p:spPr>
          <a:xfrm rot="10800000">
            <a:off x="3409943" y="2198361"/>
            <a:ext cx="1284900" cy="2341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27" name="Google Shape;327;p28"/>
          <p:cNvSpPr/>
          <p:nvPr/>
        </p:nvSpPr>
        <p:spPr>
          <a:xfrm rot="-834078">
            <a:off x="3694062" y="3666819"/>
            <a:ext cx="834131" cy="365551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4" name="Google Shape;334;p28"/>
          <p:cNvCxnSpPr>
            <a:stCxn id="318" idx="1"/>
          </p:cNvCxnSpPr>
          <p:nvPr/>
        </p:nvCxnSpPr>
        <p:spPr>
          <a:xfrm rot="10800000">
            <a:off x="3412185" y="2200745"/>
            <a:ext cx="2160600" cy="2437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06" name="Google Shape;306;p28"/>
          <p:cNvSpPr/>
          <p:nvPr/>
        </p:nvSpPr>
        <p:spPr>
          <a:xfrm>
            <a:off x="4048438" y="4068663"/>
            <a:ext cx="1398900" cy="297600"/>
          </a:xfrm>
          <a:prstGeom prst="ellipse">
            <a:avLst/>
          </a:prstGeom>
          <a:solidFill>
            <a:srgbClr val="EFEFE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28"/>
          <p:cNvSpPr/>
          <p:nvPr/>
        </p:nvSpPr>
        <p:spPr>
          <a:xfrm>
            <a:off x="4572663" y="3521762"/>
            <a:ext cx="834300" cy="437700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28"/>
          <p:cNvSpPr/>
          <p:nvPr/>
        </p:nvSpPr>
        <p:spPr>
          <a:xfrm rot="-2573089">
            <a:off x="5407429" y="4216346"/>
            <a:ext cx="304617" cy="215033"/>
          </a:xfrm>
          <a:prstGeom prst="ellipse">
            <a:avLst/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35" name="Google Shape;335;p28"/>
          <p:cNvCxnSpPr>
            <a:stCxn id="318" idx="0"/>
            <a:endCxn id="321" idx="4"/>
          </p:cNvCxnSpPr>
          <p:nvPr/>
        </p:nvCxnSpPr>
        <p:spPr>
          <a:xfrm rot="10800000">
            <a:off x="4826703" y="2187570"/>
            <a:ext cx="978000" cy="226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36" name="Google Shape;336;p28"/>
          <p:cNvSpPr/>
          <p:nvPr/>
        </p:nvSpPr>
        <p:spPr>
          <a:xfrm rot="834981">
            <a:off x="5451683" y="3680804"/>
            <a:ext cx="834494" cy="365696"/>
          </a:xfrm>
          <a:prstGeom prst="ellipse">
            <a:avLst/>
          </a:prstGeom>
          <a:solidFill>
            <a:srgbClr val="F9CB9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28"/>
          <p:cNvSpPr txBox="1"/>
          <p:nvPr/>
        </p:nvSpPr>
        <p:spPr>
          <a:xfrm>
            <a:off x="3235550" y="18331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18</a:t>
            </a:r>
            <a:endParaRPr sz="800"/>
          </a:p>
        </p:txBody>
      </p:sp>
      <p:sp>
        <p:nvSpPr>
          <p:cNvPr id="338" name="Google Shape;338;p28"/>
          <p:cNvSpPr txBox="1"/>
          <p:nvPr/>
        </p:nvSpPr>
        <p:spPr>
          <a:xfrm>
            <a:off x="3312725" y="1205688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18</a:t>
            </a:r>
            <a:endParaRPr sz="800"/>
          </a:p>
        </p:txBody>
      </p:sp>
      <p:sp>
        <p:nvSpPr>
          <p:cNvPr id="339" name="Google Shape;339;p28"/>
          <p:cNvSpPr txBox="1"/>
          <p:nvPr/>
        </p:nvSpPr>
        <p:spPr>
          <a:xfrm>
            <a:off x="5879875" y="1904938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6</a:t>
            </a:r>
            <a:endParaRPr sz="800"/>
          </a:p>
        </p:txBody>
      </p:sp>
      <p:sp>
        <p:nvSpPr>
          <p:cNvPr id="340" name="Google Shape;340;p28"/>
          <p:cNvSpPr txBox="1"/>
          <p:nvPr/>
        </p:nvSpPr>
        <p:spPr>
          <a:xfrm>
            <a:off x="4666525" y="15569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86</a:t>
            </a:r>
            <a:endParaRPr sz="800"/>
          </a:p>
        </p:txBody>
      </p:sp>
      <p:sp>
        <p:nvSpPr>
          <p:cNvPr id="341" name="Google Shape;341;p28"/>
          <p:cNvSpPr txBox="1"/>
          <p:nvPr/>
        </p:nvSpPr>
        <p:spPr>
          <a:xfrm>
            <a:off x="4587825" y="40635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18</a:t>
            </a:r>
            <a:endParaRPr sz="800"/>
          </a:p>
        </p:txBody>
      </p:sp>
      <p:sp>
        <p:nvSpPr>
          <p:cNvPr id="342" name="Google Shape;342;p28"/>
          <p:cNvSpPr txBox="1"/>
          <p:nvPr/>
        </p:nvSpPr>
        <p:spPr>
          <a:xfrm>
            <a:off x="6185634" y="4141463"/>
            <a:ext cx="225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</a:t>
            </a:r>
            <a:endParaRPr sz="800"/>
          </a:p>
        </p:txBody>
      </p:sp>
      <p:sp>
        <p:nvSpPr>
          <p:cNvPr id="343" name="Google Shape;343;p28"/>
          <p:cNvSpPr txBox="1"/>
          <p:nvPr/>
        </p:nvSpPr>
        <p:spPr>
          <a:xfrm>
            <a:off x="3440250" y="40176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14</a:t>
            </a:r>
            <a:endParaRPr sz="800"/>
          </a:p>
        </p:txBody>
      </p:sp>
      <p:sp>
        <p:nvSpPr>
          <p:cNvPr id="344" name="Google Shape;344;p28"/>
          <p:cNvSpPr txBox="1"/>
          <p:nvPr/>
        </p:nvSpPr>
        <p:spPr>
          <a:xfrm>
            <a:off x="4829750" y="45404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30</a:t>
            </a:r>
            <a:endParaRPr sz="800"/>
          </a:p>
        </p:txBody>
      </p:sp>
      <p:sp>
        <p:nvSpPr>
          <p:cNvPr id="345" name="Google Shape;345;p28"/>
          <p:cNvSpPr txBox="1"/>
          <p:nvPr/>
        </p:nvSpPr>
        <p:spPr>
          <a:xfrm>
            <a:off x="4829750" y="35867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30</a:t>
            </a:r>
            <a:endParaRPr sz="800"/>
          </a:p>
        </p:txBody>
      </p:sp>
      <p:sp>
        <p:nvSpPr>
          <p:cNvPr id="346" name="Google Shape;346;p28"/>
          <p:cNvSpPr txBox="1"/>
          <p:nvPr/>
        </p:nvSpPr>
        <p:spPr>
          <a:xfrm>
            <a:off x="3929675" y="44014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36</a:t>
            </a:r>
            <a:endParaRPr sz="800"/>
          </a:p>
        </p:txBody>
      </p:sp>
      <p:sp>
        <p:nvSpPr>
          <p:cNvPr id="347" name="Google Shape;347;p28"/>
          <p:cNvSpPr txBox="1"/>
          <p:nvPr/>
        </p:nvSpPr>
        <p:spPr>
          <a:xfrm>
            <a:off x="3943875" y="3695675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36</a:t>
            </a:r>
            <a:endParaRPr sz="800"/>
          </a:p>
        </p:txBody>
      </p:sp>
      <p:sp>
        <p:nvSpPr>
          <p:cNvPr id="348" name="Google Shape;348;p28"/>
          <p:cNvSpPr txBox="1"/>
          <p:nvPr/>
        </p:nvSpPr>
        <p:spPr>
          <a:xfrm>
            <a:off x="5719150" y="440141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24</a:t>
            </a:r>
            <a:endParaRPr sz="800"/>
          </a:p>
        </p:txBody>
      </p:sp>
      <p:sp>
        <p:nvSpPr>
          <p:cNvPr id="349" name="Google Shape;349;p28"/>
          <p:cNvSpPr txBox="1"/>
          <p:nvPr/>
        </p:nvSpPr>
        <p:spPr>
          <a:xfrm>
            <a:off x="5719150" y="37097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28</a:t>
            </a:r>
            <a:endParaRPr sz="800"/>
          </a:p>
        </p:txBody>
      </p:sp>
      <p:sp>
        <p:nvSpPr>
          <p:cNvPr id="350" name="Google Shape;350;p28"/>
          <p:cNvSpPr txBox="1"/>
          <p:nvPr/>
        </p:nvSpPr>
        <p:spPr>
          <a:xfrm>
            <a:off x="5399675" y="4169963"/>
            <a:ext cx="320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8</a:t>
            </a:r>
            <a:endParaRPr sz="800"/>
          </a:p>
        </p:txBody>
      </p:sp>
      <p:sp>
        <p:nvSpPr>
          <p:cNvPr id="351" name="Google Shape;351;p28"/>
          <p:cNvSpPr txBox="1"/>
          <p:nvPr/>
        </p:nvSpPr>
        <p:spPr>
          <a:xfrm>
            <a:off x="6755638" y="1510775"/>
            <a:ext cx="97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128 cell</a:t>
            </a:r>
            <a:endParaRPr b="1"/>
          </a:p>
        </p:txBody>
      </p:sp>
      <p:sp>
        <p:nvSpPr>
          <p:cNvPr id="352" name="Google Shape;352;p28"/>
          <p:cNvSpPr txBox="1"/>
          <p:nvPr/>
        </p:nvSpPr>
        <p:spPr>
          <a:xfrm>
            <a:off x="6755638" y="4028475"/>
            <a:ext cx="97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256 cell</a:t>
            </a:r>
            <a:endParaRPr b="1"/>
          </a:p>
        </p:txBody>
      </p:sp>
      <p:cxnSp>
        <p:nvCxnSpPr>
          <p:cNvPr id="353" name="Google Shape;353;p28"/>
          <p:cNvCxnSpPr/>
          <p:nvPr/>
        </p:nvCxnSpPr>
        <p:spPr>
          <a:xfrm rot="10800000">
            <a:off x="2452738" y="3530863"/>
            <a:ext cx="0" cy="1300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354" name="Google Shape;354;p28"/>
          <p:cNvSpPr txBox="1"/>
          <p:nvPr/>
        </p:nvSpPr>
        <p:spPr>
          <a:xfrm rot="-5400000">
            <a:off x="1863588" y="3980863"/>
            <a:ext cx="68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L-R</a:t>
            </a:r>
            <a:endParaRPr b="1"/>
          </a:p>
        </p:txBody>
      </p:sp>
      <p:cxnSp>
        <p:nvCxnSpPr>
          <p:cNvPr id="355" name="Google Shape;355;p28"/>
          <p:cNvCxnSpPr/>
          <p:nvPr/>
        </p:nvCxnSpPr>
        <p:spPr>
          <a:xfrm rot="10800000">
            <a:off x="7829388" y="1383950"/>
            <a:ext cx="0" cy="32754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56" name="Google Shape;356;p28"/>
          <p:cNvSpPr txBox="1"/>
          <p:nvPr/>
        </p:nvSpPr>
        <p:spPr>
          <a:xfrm rot="-5400000">
            <a:off x="6561188" y="2750537"/>
            <a:ext cx="3003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Developmental Time</a:t>
            </a:r>
            <a:endParaRPr b="1"/>
          </a:p>
        </p:txBody>
      </p:sp>
      <p:sp>
        <p:nvSpPr>
          <p:cNvPr id="357" name="Google Shape;357;p28"/>
          <p:cNvSpPr txBox="1"/>
          <p:nvPr/>
        </p:nvSpPr>
        <p:spPr>
          <a:xfrm>
            <a:off x="881050" y="1515975"/>
            <a:ext cx="111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Layer (</a:t>
            </a:r>
            <a:r>
              <a:rPr i="1" lang="en"/>
              <a:t>l</a:t>
            </a:r>
            <a:r>
              <a:rPr baseline="-25000" i="1" lang="en"/>
              <a:t>7</a:t>
            </a:r>
            <a:r>
              <a:rPr lang="en"/>
              <a:t>)</a:t>
            </a:r>
            <a:endParaRPr/>
          </a:p>
        </p:txBody>
      </p:sp>
      <p:sp>
        <p:nvSpPr>
          <p:cNvPr id="358" name="Google Shape;358;p28"/>
          <p:cNvSpPr txBox="1"/>
          <p:nvPr/>
        </p:nvSpPr>
        <p:spPr>
          <a:xfrm>
            <a:off x="903250" y="3985050"/>
            <a:ext cx="109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Layer (</a:t>
            </a:r>
            <a:r>
              <a:rPr i="1" lang="en"/>
              <a:t>l</a:t>
            </a:r>
            <a:r>
              <a:rPr baseline="-25000" i="1" lang="en"/>
              <a:t>8</a:t>
            </a:r>
            <a:r>
              <a:rPr lang="en"/>
              <a:t>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9"/>
          <p:cNvSpPr txBox="1"/>
          <p:nvPr/>
        </p:nvSpPr>
        <p:spPr>
          <a:xfrm>
            <a:off x="919650" y="2048400"/>
            <a:ext cx="73047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Categorical Representation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categories </a:t>
            </a:r>
            <a:r>
              <a:rPr b="1" i="1" lang="en" sz="2400">
                <a:solidFill>
                  <a:schemeClr val="dk1"/>
                </a:solidFill>
              </a:rPr>
              <a:t>x, y</a:t>
            </a:r>
            <a:r>
              <a:rPr b="1" lang="en" sz="2400">
                <a:solidFill>
                  <a:schemeClr val="dk1"/>
                </a:solidFill>
              </a:rPr>
              <a:t> that change their membership via functors </a:t>
            </a:r>
            <a:r>
              <a:rPr b="1" i="1" lang="en" sz="2400">
                <a:solidFill>
                  <a:schemeClr val="dk1"/>
                </a:solidFill>
              </a:rPr>
              <a:t>f(x), f(y)</a:t>
            </a:r>
            <a:endParaRPr b="1"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0"/>
          <p:cNvSpPr/>
          <p:nvPr/>
        </p:nvSpPr>
        <p:spPr>
          <a:xfrm>
            <a:off x="802430" y="2327211"/>
            <a:ext cx="1867200" cy="9708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30"/>
          <p:cNvSpPr/>
          <p:nvPr/>
        </p:nvSpPr>
        <p:spPr>
          <a:xfrm>
            <a:off x="3254850" y="2327211"/>
            <a:ext cx="1867200" cy="9708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70" name="Google Shape;370;p30"/>
          <p:cNvCxnSpPr/>
          <p:nvPr/>
        </p:nvCxnSpPr>
        <p:spPr>
          <a:xfrm flipH="1" rot="5400000">
            <a:off x="3042575" y="2185909"/>
            <a:ext cx="300" cy="2452500"/>
          </a:xfrm>
          <a:prstGeom prst="curvedConnector3">
            <a:avLst>
              <a:gd fmla="val -173829167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71" name="Google Shape;371;p30"/>
          <p:cNvCxnSpPr/>
          <p:nvPr/>
        </p:nvCxnSpPr>
        <p:spPr>
          <a:xfrm flipH="1" rot="-5400000">
            <a:off x="2962204" y="986832"/>
            <a:ext cx="300" cy="2452500"/>
          </a:xfrm>
          <a:prstGeom prst="curvedConnector3">
            <a:avLst>
              <a:gd fmla="val -173829167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72" name="Google Shape;372;p30"/>
          <p:cNvSpPr txBox="1"/>
          <p:nvPr/>
        </p:nvSpPr>
        <p:spPr>
          <a:xfrm>
            <a:off x="1502266" y="2575227"/>
            <a:ext cx="467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x</a:t>
            </a:r>
            <a:endParaRPr b="1" sz="1800"/>
          </a:p>
        </p:txBody>
      </p:sp>
      <p:sp>
        <p:nvSpPr>
          <p:cNvPr id="373" name="Google Shape;373;p30"/>
          <p:cNvSpPr txBox="1"/>
          <p:nvPr/>
        </p:nvSpPr>
        <p:spPr>
          <a:xfrm>
            <a:off x="3954686" y="2575227"/>
            <a:ext cx="467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y</a:t>
            </a:r>
            <a:endParaRPr b="1" sz="1800"/>
          </a:p>
        </p:txBody>
      </p:sp>
      <p:sp>
        <p:nvSpPr>
          <p:cNvPr id="374" name="Google Shape;374;p30"/>
          <p:cNvSpPr txBox="1"/>
          <p:nvPr/>
        </p:nvSpPr>
        <p:spPr>
          <a:xfrm>
            <a:off x="2634269" y="3540385"/>
            <a:ext cx="731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/>
              <a:t>f(y)</a:t>
            </a:r>
            <a:endParaRPr b="1" i="1" sz="1800"/>
          </a:p>
        </p:txBody>
      </p:sp>
      <p:sp>
        <p:nvSpPr>
          <p:cNvPr id="375" name="Google Shape;375;p30"/>
          <p:cNvSpPr txBox="1"/>
          <p:nvPr/>
        </p:nvSpPr>
        <p:spPr>
          <a:xfrm>
            <a:off x="2634269" y="1610070"/>
            <a:ext cx="731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solidFill>
                  <a:srgbClr val="000000"/>
                </a:solidFill>
              </a:rPr>
              <a:t>f(x)</a:t>
            </a:r>
            <a:endParaRPr sz="1800"/>
          </a:p>
        </p:txBody>
      </p:sp>
      <p:cxnSp>
        <p:nvCxnSpPr>
          <p:cNvPr id="376" name="Google Shape;376;p30"/>
          <p:cNvCxnSpPr/>
          <p:nvPr/>
        </p:nvCxnSpPr>
        <p:spPr>
          <a:xfrm flipH="1" rot="-5400000">
            <a:off x="1438936" y="3614689"/>
            <a:ext cx="1187700" cy="7821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77" name="Google Shape;377;p30"/>
          <p:cNvCxnSpPr/>
          <p:nvPr/>
        </p:nvCxnSpPr>
        <p:spPr>
          <a:xfrm rot="-5400000">
            <a:off x="3437313" y="3614691"/>
            <a:ext cx="1187700" cy="7821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78" name="Google Shape;378;p30"/>
          <p:cNvCxnSpPr/>
          <p:nvPr/>
        </p:nvCxnSpPr>
        <p:spPr>
          <a:xfrm flipH="1" rot="-5400000">
            <a:off x="1285611" y="1856837"/>
            <a:ext cx="460200" cy="2526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79" name="Google Shape;379;p30"/>
          <p:cNvCxnSpPr/>
          <p:nvPr/>
        </p:nvCxnSpPr>
        <p:spPr>
          <a:xfrm rot="-5400000">
            <a:off x="4210525" y="1678602"/>
            <a:ext cx="682800" cy="386700"/>
          </a:xfrm>
          <a:prstGeom prst="curvedConnector3">
            <a:avLst>
              <a:gd fmla="val 50000" name="adj1"/>
            </a:avLst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80" name="Google Shape;380;p30"/>
          <p:cNvSpPr txBox="1"/>
          <p:nvPr/>
        </p:nvSpPr>
        <p:spPr>
          <a:xfrm>
            <a:off x="1370173" y="4124805"/>
            <a:ext cx="731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/>
              <a:t>f(x</a:t>
            </a:r>
            <a:r>
              <a:rPr b="1" baseline="-25000" i="1" lang="en" sz="1800"/>
              <a:t>n </a:t>
            </a:r>
            <a:r>
              <a:rPr b="1" i="1" lang="en" sz="1800"/>
              <a:t>)</a:t>
            </a:r>
            <a:endParaRPr b="1" i="1" sz="1800"/>
          </a:p>
        </p:txBody>
      </p:sp>
      <p:sp>
        <p:nvSpPr>
          <p:cNvPr id="381" name="Google Shape;381;p30"/>
          <p:cNvSpPr txBox="1"/>
          <p:nvPr/>
        </p:nvSpPr>
        <p:spPr>
          <a:xfrm>
            <a:off x="4068321" y="4015171"/>
            <a:ext cx="7317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/>
              <a:t>f(y</a:t>
            </a:r>
            <a:r>
              <a:rPr b="1" baseline="-25000" i="1" lang="en" sz="1800"/>
              <a:t>n </a:t>
            </a:r>
            <a:r>
              <a:rPr b="1" i="1" lang="en" sz="1800"/>
              <a:t>)</a:t>
            </a:r>
            <a:endParaRPr b="1" i="1" sz="1800"/>
          </a:p>
        </p:txBody>
      </p:sp>
      <p:sp>
        <p:nvSpPr>
          <p:cNvPr id="382" name="Google Shape;382;p30"/>
          <p:cNvSpPr txBox="1"/>
          <p:nvPr/>
        </p:nvSpPr>
        <p:spPr>
          <a:xfrm>
            <a:off x="4636635" y="1852433"/>
            <a:ext cx="9078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/>
              <a:t>f(y</a:t>
            </a:r>
            <a:r>
              <a:rPr b="1" baseline="-25000" i="1" lang="en" sz="1800"/>
              <a:t>n+1 </a:t>
            </a:r>
            <a:r>
              <a:rPr b="1" i="1" lang="en" sz="1800"/>
              <a:t>)</a:t>
            </a:r>
            <a:endParaRPr b="1" i="1" sz="1800"/>
          </a:p>
        </p:txBody>
      </p:sp>
      <p:sp>
        <p:nvSpPr>
          <p:cNvPr id="383" name="Google Shape;383;p30"/>
          <p:cNvSpPr txBox="1"/>
          <p:nvPr/>
        </p:nvSpPr>
        <p:spPr>
          <a:xfrm>
            <a:off x="455914" y="1852433"/>
            <a:ext cx="907800" cy="4617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/>
              <a:t>f(x</a:t>
            </a:r>
            <a:r>
              <a:rPr b="1" baseline="-25000" i="1" lang="en" sz="1800"/>
              <a:t>n+1 </a:t>
            </a:r>
            <a:r>
              <a:rPr b="1" i="1" lang="en" sz="1800"/>
              <a:t>)</a:t>
            </a:r>
            <a:endParaRPr b="1" i="1" sz="1800"/>
          </a:p>
        </p:txBody>
      </p:sp>
      <p:sp>
        <p:nvSpPr>
          <p:cNvPr id="384" name="Google Shape;384;p30"/>
          <p:cNvSpPr txBox="1"/>
          <p:nvPr/>
        </p:nvSpPr>
        <p:spPr>
          <a:xfrm>
            <a:off x="680475" y="329500"/>
            <a:ext cx="5634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Categorical Model of a Single Lineage Tree Layer</a:t>
            </a:r>
            <a:endParaRPr b="1" sz="2400"/>
          </a:p>
        </p:txBody>
      </p:sp>
      <p:sp>
        <p:nvSpPr>
          <p:cNvPr id="385" name="Google Shape;385;p30"/>
          <p:cNvSpPr txBox="1"/>
          <p:nvPr/>
        </p:nvSpPr>
        <p:spPr>
          <a:xfrm>
            <a:off x="5460225" y="2571750"/>
            <a:ext cx="33294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each layer-specific category (</a:t>
            </a:r>
            <a:r>
              <a:rPr i="1" lang="en"/>
              <a:t>x, y</a:t>
            </a:r>
            <a:r>
              <a:rPr lang="en"/>
              <a:t>):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exchange cells with self-similar categories in the next layer of the tree using a hereditary functor.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exchange cells with each other using a transformation functor.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1"/>
          <p:cNvSpPr txBox="1"/>
          <p:nvPr/>
        </p:nvSpPr>
        <p:spPr>
          <a:xfrm>
            <a:off x="919650" y="1740600"/>
            <a:ext cx="73047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Future Directions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(from anastomoses to embodiment, growth, and form)</a:t>
            </a:r>
            <a:endParaRPr b="1" sz="3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2"/>
          <p:cNvSpPr txBox="1"/>
          <p:nvPr/>
        </p:nvSpPr>
        <p:spPr>
          <a:xfrm>
            <a:off x="399975" y="4199513"/>
            <a:ext cx="3276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seen 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Network Neuroscience 2022</a:t>
            </a:r>
            <a:endParaRPr b="1" sz="1800"/>
          </a:p>
        </p:txBody>
      </p:sp>
      <p:pic>
        <p:nvPicPr>
          <p:cNvPr id="396" name="Google Shape;39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6" y="3850637"/>
            <a:ext cx="959052" cy="63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97" name="Google Shape;397;p32"/>
          <p:cNvCxnSpPr>
            <a:endCxn id="398" idx="1"/>
          </p:cNvCxnSpPr>
          <p:nvPr/>
        </p:nvCxnSpPr>
        <p:spPr>
          <a:xfrm>
            <a:off x="6799468" y="836755"/>
            <a:ext cx="2442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9" name="Google Shape;399;p32"/>
          <p:cNvCxnSpPr>
            <a:endCxn id="400" idx="0"/>
          </p:cNvCxnSpPr>
          <p:nvPr/>
        </p:nvCxnSpPr>
        <p:spPr>
          <a:xfrm flipH="1">
            <a:off x="7417341" y="836578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1" name="Google Shape;401;p32"/>
          <p:cNvCxnSpPr>
            <a:endCxn id="398" idx="7"/>
          </p:cNvCxnSpPr>
          <p:nvPr/>
        </p:nvCxnSpPr>
        <p:spPr>
          <a:xfrm flipH="1">
            <a:off x="7172645" y="836755"/>
            <a:ext cx="2448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2" name="Google Shape;402;p32"/>
          <p:cNvCxnSpPr>
            <a:endCxn id="403" idx="0"/>
          </p:cNvCxnSpPr>
          <p:nvPr/>
        </p:nvCxnSpPr>
        <p:spPr>
          <a:xfrm>
            <a:off x="6799507" y="836578"/>
            <a:ext cx="621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4" name="Google Shape;404;p32"/>
          <p:cNvCxnSpPr>
            <a:stCxn id="398" idx="4"/>
            <a:endCxn id="403" idx="7"/>
          </p:cNvCxnSpPr>
          <p:nvPr/>
        </p:nvCxnSpPr>
        <p:spPr>
          <a:xfrm flipH="1">
            <a:off x="6926056" y="1243042"/>
            <a:ext cx="1821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5" name="Google Shape;405;p32"/>
          <p:cNvCxnSpPr>
            <a:stCxn id="398" idx="4"/>
            <a:endCxn id="400" idx="1"/>
          </p:cNvCxnSpPr>
          <p:nvPr/>
        </p:nvCxnSpPr>
        <p:spPr>
          <a:xfrm>
            <a:off x="7108156" y="1243042"/>
            <a:ext cx="2448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8" name="Google Shape;398;p32"/>
          <p:cNvSpPr/>
          <p:nvPr/>
        </p:nvSpPr>
        <p:spPr>
          <a:xfrm>
            <a:off x="7016956" y="1028542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Google Shape;400;p32"/>
          <p:cNvSpPr/>
          <p:nvPr/>
        </p:nvSpPr>
        <p:spPr>
          <a:xfrm>
            <a:off x="7326141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32"/>
          <p:cNvSpPr/>
          <p:nvPr/>
        </p:nvSpPr>
        <p:spPr>
          <a:xfrm>
            <a:off x="6770407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6" name="Google Shape;406;p32"/>
          <p:cNvCxnSpPr>
            <a:stCxn id="403" idx="5"/>
            <a:endCxn id="407" idx="0"/>
          </p:cNvCxnSpPr>
          <p:nvPr/>
        </p:nvCxnSpPr>
        <p:spPr>
          <a:xfrm>
            <a:off x="6926095" y="1785265"/>
            <a:ext cx="182100" cy="43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8" name="Google Shape;408;p32"/>
          <p:cNvCxnSpPr>
            <a:stCxn id="400" idx="4"/>
            <a:endCxn id="407" idx="0"/>
          </p:cNvCxnSpPr>
          <p:nvPr/>
        </p:nvCxnSpPr>
        <p:spPr>
          <a:xfrm flipH="1">
            <a:off x="7108341" y="1816678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09" name="Google Shape;409;p32"/>
          <p:cNvCxnSpPr>
            <a:stCxn id="410" idx="6"/>
          </p:cNvCxnSpPr>
          <p:nvPr/>
        </p:nvCxnSpPr>
        <p:spPr>
          <a:xfrm>
            <a:off x="7318139" y="2826984"/>
            <a:ext cx="523200" cy="295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1" name="Google Shape;411;p32"/>
          <p:cNvCxnSpPr/>
          <p:nvPr/>
        </p:nvCxnSpPr>
        <p:spPr>
          <a:xfrm flipH="1">
            <a:off x="6413308" y="2883346"/>
            <a:ext cx="303000" cy="24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2" name="Google Shape;412;p32"/>
          <p:cNvCxnSpPr>
            <a:stCxn id="403" idx="4"/>
            <a:endCxn id="413" idx="0"/>
          </p:cNvCxnSpPr>
          <p:nvPr/>
        </p:nvCxnSpPr>
        <p:spPr>
          <a:xfrm flipH="1">
            <a:off x="6799207" y="1816678"/>
            <a:ext cx="62400" cy="903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32"/>
          <p:cNvCxnSpPr>
            <a:stCxn id="410" idx="2"/>
            <a:endCxn id="413" idx="6"/>
          </p:cNvCxnSpPr>
          <p:nvPr/>
        </p:nvCxnSpPr>
        <p:spPr>
          <a:xfrm rot="10800000">
            <a:off x="6890339" y="2826984"/>
            <a:ext cx="2454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5" name="Google Shape;415;p32"/>
          <p:cNvCxnSpPr>
            <a:endCxn id="416" idx="1"/>
          </p:cNvCxnSpPr>
          <p:nvPr/>
        </p:nvCxnSpPr>
        <p:spPr>
          <a:xfrm>
            <a:off x="7417455" y="1841378"/>
            <a:ext cx="423900" cy="127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7" name="Google Shape;417;p32"/>
          <p:cNvCxnSpPr>
            <a:endCxn id="413" idx="7"/>
          </p:cNvCxnSpPr>
          <p:nvPr/>
        </p:nvCxnSpPr>
        <p:spPr>
          <a:xfrm flipH="1">
            <a:off x="6863759" y="2423846"/>
            <a:ext cx="201900" cy="32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8" name="Google Shape;418;p32"/>
          <p:cNvCxnSpPr>
            <a:stCxn id="407" idx="4"/>
            <a:endCxn id="410" idx="0"/>
          </p:cNvCxnSpPr>
          <p:nvPr/>
        </p:nvCxnSpPr>
        <p:spPr>
          <a:xfrm>
            <a:off x="7108306" y="2431811"/>
            <a:ext cx="118500" cy="288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7" name="Google Shape;407;p32"/>
          <p:cNvSpPr/>
          <p:nvPr/>
        </p:nvSpPr>
        <p:spPr>
          <a:xfrm>
            <a:off x="7017106" y="221731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32"/>
          <p:cNvSpPr/>
          <p:nvPr/>
        </p:nvSpPr>
        <p:spPr>
          <a:xfrm>
            <a:off x="6708071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32"/>
          <p:cNvSpPr/>
          <p:nvPr/>
        </p:nvSpPr>
        <p:spPr>
          <a:xfrm>
            <a:off x="7135739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32"/>
          <p:cNvSpPr txBox="1"/>
          <p:nvPr/>
        </p:nvSpPr>
        <p:spPr>
          <a:xfrm>
            <a:off x="66058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20" name="Google Shape;420;p32"/>
          <p:cNvSpPr txBox="1"/>
          <p:nvPr/>
        </p:nvSpPr>
        <p:spPr>
          <a:xfrm>
            <a:off x="72933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cxnSp>
        <p:nvCxnSpPr>
          <p:cNvPr id="421" name="Google Shape;421;p32"/>
          <p:cNvCxnSpPr>
            <a:stCxn id="422" idx="2"/>
            <a:endCxn id="423" idx="1"/>
          </p:cNvCxnSpPr>
          <p:nvPr/>
        </p:nvCxnSpPr>
        <p:spPr>
          <a:xfrm>
            <a:off x="2252955" y="836690"/>
            <a:ext cx="3894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4" name="Google Shape;424;p32"/>
          <p:cNvCxnSpPr>
            <a:stCxn id="425" idx="2"/>
          </p:cNvCxnSpPr>
          <p:nvPr/>
        </p:nvCxnSpPr>
        <p:spPr>
          <a:xfrm flipH="1">
            <a:off x="1200179" y="836775"/>
            <a:ext cx="365400" cy="225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6" name="Google Shape;426;p32"/>
          <p:cNvCxnSpPr>
            <a:stCxn id="422" idx="2"/>
          </p:cNvCxnSpPr>
          <p:nvPr/>
        </p:nvCxnSpPr>
        <p:spPr>
          <a:xfrm flipH="1">
            <a:off x="1206006" y="836775"/>
            <a:ext cx="1047000" cy="2238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7" name="Google Shape;427;p32"/>
          <p:cNvCxnSpPr>
            <a:stCxn id="425" idx="2"/>
            <a:endCxn id="423" idx="1"/>
          </p:cNvCxnSpPr>
          <p:nvPr/>
        </p:nvCxnSpPr>
        <p:spPr>
          <a:xfrm>
            <a:off x="1565655" y="836690"/>
            <a:ext cx="10767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8" name="Google Shape;428;p32"/>
          <p:cNvSpPr txBox="1"/>
          <p:nvPr/>
        </p:nvSpPr>
        <p:spPr>
          <a:xfrm>
            <a:off x="1039050" y="3253725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cxnSp>
        <p:nvCxnSpPr>
          <p:cNvPr id="429" name="Google Shape;429;p32"/>
          <p:cNvCxnSpPr>
            <a:endCxn id="430" idx="0"/>
          </p:cNvCxnSpPr>
          <p:nvPr/>
        </p:nvCxnSpPr>
        <p:spPr>
          <a:xfrm flipH="1">
            <a:off x="4885841" y="836591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0" name="Google Shape;430;p32"/>
          <p:cNvSpPr/>
          <p:nvPr/>
        </p:nvSpPr>
        <p:spPr>
          <a:xfrm>
            <a:off x="4794641" y="160219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32"/>
          <p:cNvSpPr/>
          <p:nvPr/>
        </p:nvSpPr>
        <p:spPr>
          <a:xfrm>
            <a:off x="4310194" y="143880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2" name="Google Shape;432;p32"/>
          <p:cNvCxnSpPr>
            <a:stCxn id="431" idx="4"/>
            <a:endCxn id="433" idx="0"/>
          </p:cNvCxnSpPr>
          <p:nvPr/>
        </p:nvCxnSpPr>
        <p:spPr>
          <a:xfrm>
            <a:off x="4401394" y="1653303"/>
            <a:ext cx="175500" cy="56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4" name="Google Shape;434;p32"/>
          <p:cNvCxnSpPr>
            <a:stCxn id="430" idx="4"/>
            <a:endCxn id="433" idx="0"/>
          </p:cNvCxnSpPr>
          <p:nvPr/>
        </p:nvCxnSpPr>
        <p:spPr>
          <a:xfrm flipH="1">
            <a:off x="4576841" y="1816691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5" name="Google Shape;435;p32"/>
          <p:cNvCxnSpPr>
            <a:stCxn id="433" idx="5"/>
          </p:cNvCxnSpPr>
          <p:nvPr/>
        </p:nvCxnSpPr>
        <p:spPr>
          <a:xfrm>
            <a:off x="4641294" y="2400411"/>
            <a:ext cx="668400" cy="722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6" name="Google Shape;436;p32"/>
          <p:cNvCxnSpPr>
            <a:stCxn id="433" idx="3"/>
          </p:cNvCxnSpPr>
          <p:nvPr/>
        </p:nvCxnSpPr>
        <p:spPr>
          <a:xfrm flipH="1">
            <a:off x="3873618" y="2400411"/>
            <a:ext cx="638700" cy="67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3" name="Google Shape;433;p32"/>
          <p:cNvSpPr/>
          <p:nvPr/>
        </p:nvSpPr>
        <p:spPr>
          <a:xfrm>
            <a:off x="4485606" y="221732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7" name="Google Shape;437;p32"/>
          <p:cNvCxnSpPr/>
          <p:nvPr/>
        </p:nvCxnSpPr>
        <p:spPr>
          <a:xfrm>
            <a:off x="4248388" y="836550"/>
            <a:ext cx="135600" cy="604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38" name="Google Shape;438;p32"/>
          <p:cNvSpPr txBox="1"/>
          <p:nvPr/>
        </p:nvSpPr>
        <p:spPr>
          <a:xfrm>
            <a:off x="3969325" y="3732575"/>
            <a:ext cx="4863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Embodied Networks: growth of a simple connectome between sensors (I) and effectors (O).</a:t>
            </a:r>
            <a:endParaRPr/>
          </a:p>
        </p:txBody>
      </p:sp>
      <p:sp>
        <p:nvSpPr>
          <p:cNvPr id="439" name="Google Shape;439;p32"/>
          <p:cNvSpPr txBox="1"/>
          <p:nvPr/>
        </p:nvSpPr>
        <p:spPr>
          <a:xfrm>
            <a:off x="4076766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40" name="Google Shape;440;p32"/>
          <p:cNvSpPr txBox="1"/>
          <p:nvPr/>
        </p:nvSpPr>
        <p:spPr>
          <a:xfrm>
            <a:off x="4764193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441" name="Google Shape;441;p32"/>
          <p:cNvSpPr txBox="1"/>
          <p:nvPr/>
        </p:nvSpPr>
        <p:spPr>
          <a:xfrm>
            <a:off x="14027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42" name="Google Shape;442;p32"/>
          <p:cNvSpPr txBox="1"/>
          <p:nvPr/>
        </p:nvSpPr>
        <p:spPr>
          <a:xfrm>
            <a:off x="20902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443" name="Google Shape;443;p32"/>
          <p:cNvSpPr/>
          <p:nvPr/>
        </p:nvSpPr>
        <p:spPr>
          <a:xfrm>
            <a:off x="146518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32"/>
          <p:cNvSpPr/>
          <p:nvPr/>
        </p:nvSpPr>
        <p:spPr>
          <a:xfrm>
            <a:off x="218283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32"/>
          <p:cNvSpPr/>
          <p:nvPr/>
        </p:nvSpPr>
        <p:spPr>
          <a:xfrm>
            <a:off x="41475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32"/>
          <p:cNvSpPr/>
          <p:nvPr/>
        </p:nvSpPr>
        <p:spPr>
          <a:xfrm>
            <a:off x="4794807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32"/>
          <p:cNvSpPr/>
          <p:nvPr/>
        </p:nvSpPr>
        <p:spPr>
          <a:xfrm>
            <a:off x="67080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32"/>
          <p:cNvSpPr/>
          <p:nvPr/>
        </p:nvSpPr>
        <p:spPr>
          <a:xfrm>
            <a:off x="7326157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32"/>
          <p:cNvSpPr txBox="1"/>
          <p:nvPr/>
        </p:nvSpPr>
        <p:spPr>
          <a:xfrm>
            <a:off x="2453680" y="325371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450" name="Google Shape;450;p32"/>
          <p:cNvSpPr txBox="1"/>
          <p:nvPr/>
        </p:nvSpPr>
        <p:spPr>
          <a:xfrm>
            <a:off x="3733000" y="3257800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51" name="Google Shape;451;p32"/>
          <p:cNvSpPr txBox="1"/>
          <p:nvPr/>
        </p:nvSpPr>
        <p:spPr>
          <a:xfrm>
            <a:off x="5147630" y="325779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452" name="Google Shape;452;p32"/>
          <p:cNvSpPr txBox="1"/>
          <p:nvPr/>
        </p:nvSpPr>
        <p:spPr>
          <a:xfrm>
            <a:off x="6201038" y="3293025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53" name="Google Shape;453;p32"/>
          <p:cNvSpPr txBox="1"/>
          <p:nvPr/>
        </p:nvSpPr>
        <p:spPr>
          <a:xfrm>
            <a:off x="7615668" y="329301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454" name="Google Shape;454;p32"/>
          <p:cNvSpPr/>
          <p:nvPr/>
        </p:nvSpPr>
        <p:spPr>
          <a:xfrm>
            <a:off x="110533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32"/>
          <p:cNvSpPr/>
          <p:nvPr/>
        </p:nvSpPr>
        <p:spPr>
          <a:xfrm>
            <a:off x="260418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32"/>
          <p:cNvSpPr/>
          <p:nvPr/>
        </p:nvSpPr>
        <p:spPr>
          <a:xfrm>
            <a:off x="3755207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32"/>
          <p:cNvSpPr/>
          <p:nvPr/>
        </p:nvSpPr>
        <p:spPr>
          <a:xfrm>
            <a:off x="5204582" y="3080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32"/>
          <p:cNvSpPr/>
          <p:nvPr/>
        </p:nvSpPr>
        <p:spPr>
          <a:xfrm>
            <a:off x="6269607" y="307185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32"/>
          <p:cNvSpPr/>
          <p:nvPr/>
        </p:nvSpPr>
        <p:spPr>
          <a:xfrm>
            <a:off x="7763607" y="3128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32"/>
          <p:cNvSpPr/>
          <p:nvPr/>
        </p:nvSpPr>
        <p:spPr>
          <a:xfrm>
            <a:off x="357875" y="3761150"/>
            <a:ext cx="3318900" cy="1121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250" y="1776125"/>
            <a:ext cx="4710292" cy="282617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5"/>
          <p:cNvSpPr txBox="1"/>
          <p:nvPr/>
        </p:nvSpPr>
        <p:spPr>
          <a:xfrm>
            <a:off x="456250" y="4602300"/>
            <a:ext cx="4710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https://giphy.com/gifs/BAccmmPOGIAQo</a:t>
            </a:r>
            <a:endParaRPr sz="1000"/>
          </a:p>
        </p:txBody>
      </p:sp>
      <p:sp>
        <p:nvSpPr>
          <p:cNvPr id="69" name="Google Shape;69;p15"/>
          <p:cNvSpPr txBox="1"/>
          <p:nvPr/>
        </p:nvSpPr>
        <p:spPr>
          <a:xfrm>
            <a:off x="5397575" y="4329875"/>
            <a:ext cx="351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COURTESY:</a:t>
            </a:r>
            <a:r>
              <a:rPr lang="en" sz="1000"/>
              <a:t>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https://txchnologist.com/post/ 109306942500/watching-embryos-develop-from- earliest-moments</a:t>
            </a:r>
            <a:endParaRPr sz="1000"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97575" y="325450"/>
            <a:ext cx="3509926" cy="399332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5"/>
          <p:cNvSpPr txBox="1"/>
          <p:nvPr/>
        </p:nvSpPr>
        <p:spPr>
          <a:xfrm>
            <a:off x="456250" y="390725"/>
            <a:ext cx="47103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C</a:t>
            </a:r>
            <a:r>
              <a:rPr b="1" lang="en" sz="1800"/>
              <a:t>apturing embryo dynamics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time-series of static embryo networks with spatially-localized differentiation.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3"/>
          <p:cNvSpPr txBox="1"/>
          <p:nvPr/>
        </p:nvSpPr>
        <p:spPr>
          <a:xfrm>
            <a:off x="399975" y="4199513"/>
            <a:ext cx="3276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seen 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Network Neuroscience 2022</a:t>
            </a:r>
            <a:endParaRPr b="1" sz="1800"/>
          </a:p>
        </p:txBody>
      </p:sp>
      <p:pic>
        <p:nvPicPr>
          <p:cNvPr id="466" name="Google Shape;4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6" y="3850637"/>
            <a:ext cx="959052" cy="63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7" name="Google Shape;467;p33"/>
          <p:cNvCxnSpPr>
            <a:endCxn id="468" idx="1"/>
          </p:cNvCxnSpPr>
          <p:nvPr/>
        </p:nvCxnSpPr>
        <p:spPr>
          <a:xfrm>
            <a:off x="6799468" y="836755"/>
            <a:ext cx="2442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9" name="Google Shape;469;p33"/>
          <p:cNvCxnSpPr>
            <a:endCxn id="470" idx="0"/>
          </p:cNvCxnSpPr>
          <p:nvPr/>
        </p:nvCxnSpPr>
        <p:spPr>
          <a:xfrm flipH="1">
            <a:off x="7417341" y="836578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1" name="Google Shape;471;p33"/>
          <p:cNvCxnSpPr>
            <a:endCxn id="468" idx="7"/>
          </p:cNvCxnSpPr>
          <p:nvPr/>
        </p:nvCxnSpPr>
        <p:spPr>
          <a:xfrm flipH="1">
            <a:off x="7172645" y="836755"/>
            <a:ext cx="2448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2" name="Google Shape;472;p33"/>
          <p:cNvCxnSpPr>
            <a:endCxn id="473" idx="0"/>
          </p:cNvCxnSpPr>
          <p:nvPr/>
        </p:nvCxnSpPr>
        <p:spPr>
          <a:xfrm>
            <a:off x="6799507" y="836578"/>
            <a:ext cx="621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4" name="Google Shape;474;p33"/>
          <p:cNvCxnSpPr>
            <a:stCxn id="468" idx="4"/>
            <a:endCxn id="473" idx="7"/>
          </p:cNvCxnSpPr>
          <p:nvPr/>
        </p:nvCxnSpPr>
        <p:spPr>
          <a:xfrm flipH="1">
            <a:off x="6926056" y="1243042"/>
            <a:ext cx="1821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5" name="Google Shape;475;p33"/>
          <p:cNvCxnSpPr>
            <a:stCxn id="468" idx="4"/>
            <a:endCxn id="470" idx="1"/>
          </p:cNvCxnSpPr>
          <p:nvPr/>
        </p:nvCxnSpPr>
        <p:spPr>
          <a:xfrm>
            <a:off x="7108156" y="1243042"/>
            <a:ext cx="2448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8" name="Google Shape;468;p33"/>
          <p:cNvSpPr/>
          <p:nvPr/>
        </p:nvSpPr>
        <p:spPr>
          <a:xfrm>
            <a:off x="7016956" y="1028542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33"/>
          <p:cNvSpPr/>
          <p:nvPr/>
        </p:nvSpPr>
        <p:spPr>
          <a:xfrm>
            <a:off x="7326141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33"/>
          <p:cNvSpPr/>
          <p:nvPr/>
        </p:nvSpPr>
        <p:spPr>
          <a:xfrm>
            <a:off x="6770407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6" name="Google Shape;476;p33"/>
          <p:cNvCxnSpPr>
            <a:stCxn id="473" idx="5"/>
            <a:endCxn id="477" idx="0"/>
          </p:cNvCxnSpPr>
          <p:nvPr/>
        </p:nvCxnSpPr>
        <p:spPr>
          <a:xfrm>
            <a:off x="6926095" y="1785265"/>
            <a:ext cx="182100" cy="43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8" name="Google Shape;478;p33"/>
          <p:cNvCxnSpPr>
            <a:stCxn id="470" idx="4"/>
            <a:endCxn id="477" idx="0"/>
          </p:cNvCxnSpPr>
          <p:nvPr/>
        </p:nvCxnSpPr>
        <p:spPr>
          <a:xfrm flipH="1">
            <a:off x="7108341" y="1816678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9" name="Google Shape;479;p33"/>
          <p:cNvCxnSpPr>
            <a:stCxn id="480" idx="6"/>
          </p:cNvCxnSpPr>
          <p:nvPr/>
        </p:nvCxnSpPr>
        <p:spPr>
          <a:xfrm>
            <a:off x="7318139" y="2826984"/>
            <a:ext cx="523200" cy="295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1" name="Google Shape;481;p33"/>
          <p:cNvCxnSpPr/>
          <p:nvPr/>
        </p:nvCxnSpPr>
        <p:spPr>
          <a:xfrm flipH="1">
            <a:off x="6413308" y="2883346"/>
            <a:ext cx="303000" cy="24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2" name="Google Shape;482;p33"/>
          <p:cNvCxnSpPr>
            <a:stCxn id="480" idx="2"/>
            <a:endCxn id="483" idx="6"/>
          </p:cNvCxnSpPr>
          <p:nvPr/>
        </p:nvCxnSpPr>
        <p:spPr>
          <a:xfrm rot="10800000">
            <a:off x="6890339" y="2826984"/>
            <a:ext cx="2454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4" name="Google Shape;484;p33"/>
          <p:cNvCxnSpPr>
            <a:endCxn id="485" idx="1"/>
          </p:cNvCxnSpPr>
          <p:nvPr/>
        </p:nvCxnSpPr>
        <p:spPr>
          <a:xfrm>
            <a:off x="7417455" y="1841378"/>
            <a:ext cx="423900" cy="127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6" name="Google Shape;486;p33"/>
          <p:cNvCxnSpPr>
            <a:endCxn id="483" idx="7"/>
          </p:cNvCxnSpPr>
          <p:nvPr/>
        </p:nvCxnSpPr>
        <p:spPr>
          <a:xfrm flipH="1">
            <a:off x="6863759" y="2423846"/>
            <a:ext cx="201900" cy="32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7" name="Google Shape;487;p33"/>
          <p:cNvCxnSpPr>
            <a:stCxn id="477" idx="4"/>
            <a:endCxn id="480" idx="0"/>
          </p:cNvCxnSpPr>
          <p:nvPr/>
        </p:nvCxnSpPr>
        <p:spPr>
          <a:xfrm>
            <a:off x="7108306" y="2431811"/>
            <a:ext cx="118500" cy="288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7" name="Google Shape;477;p33"/>
          <p:cNvSpPr/>
          <p:nvPr/>
        </p:nvSpPr>
        <p:spPr>
          <a:xfrm>
            <a:off x="7017106" y="221731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3" name="Google Shape;483;p33"/>
          <p:cNvSpPr/>
          <p:nvPr/>
        </p:nvSpPr>
        <p:spPr>
          <a:xfrm>
            <a:off x="6708071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33"/>
          <p:cNvSpPr/>
          <p:nvPr/>
        </p:nvSpPr>
        <p:spPr>
          <a:xfrm>
            <a:off x="7135739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33"/>
          <p:cNvSpPr txBox="1"/>
          <p:nvPr/>
        </p:nvSpPr>
        <p:spPr>
          <a:xfrm>
            <a:off x="66058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489" name="Google Shape;489;p33"/>
          <p:cNvSpPr txBox="1"/>
          <p:nvPr/>
        </p:nvSpPr>
        <p:spPr>
          <a:xfrm>
            <a:off x="72933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cxnSp>
        <p:nvCxnSpPr>
          <p:cNvPr id="490" name="Google Shape;490;p33"/>
          <p:cNvCxnSpPr>
            <a:stCxn id="491" idx="2"/>
            <a:endCxn id="492" idx="1"/>
          </p:cNvCxnSpPr>
          <p:nvPr/>
        </p:nvCxnSpPr>
        <p:spPr>
          <a:xfrm>
            <a:off x="2252955" y="836690"/>
            <a:ext cx="3894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3" name="Google Shape;493;p33"/>
          <p:cNvCxnSpPr>
            <a:stCxn id="494" idx="2"/>
          </p:cNvCxnSpPr>
          <p:nvPr/>
        </p:nvCxnSpPr>
        <p:spPr>
          <a:xfrm flipH="1">
            <a:off x="1200179" y="836775"/>
            <a:ext cx="365400" cy="225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5" name="Google Shape;495;p33"/>
          <p:cNvCxnSpPr>
            <a:stCxn id="491" idx="2"/>
          </p:cNvCxnSpPr>
          <p:nvPr/>
        </p:nvCxnSpPr>
        <p:spPr>
          <a:xfrm flipH="1">
            <a:off x="1206006" y="836775"/>
            <a:ext cx="1047000" cy="2238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6" name="Google Shape;496;p33"/>
          <p:cNvCxnSpPr>
            <a:stCxn id="494" idx="2"/>
            <a:endCxn id="492" idx="1"/>
          </p:cNvCxnSpPr>
          <p:nvPr/>
        </p:nvCxnSpPr>
        <p:spPr>
          <a:xfrm>
            <a:off x="1565655" y="836690"/>
            <a:ext cx="10767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7" name="Google Shape;497;p33"/>
          <p:cNvSpPr txBox="1"/>
          <p:nvPr/>
        </p:nvSpPr>
        <p:spPr>
          <a:xfrm>
            <a:off x="1039050" y="3253725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cxnSp>
        <p:nvCxnSpPr>
          <p:cNvPr id="498" name="Google Shape;498;p33"/>
          <p:cNvCxnSpPr>
            <a:endCxn id="499" idx="0"/>
          </p:cNvCxnSpPr>
          <p:nvPr/>
        </p:nvCxnSpPr>
        <p:spPr>
          <a:xfrm flipH="1">
            <a:off x="4885841" y="836591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9" name="Google Shape;499;p33"/>
          <p:cNvSpPr/>
          <p:nvPr/>
        </p:nvSpPr>
        <p:spPr>
          <a:xfrm>
            <a:off x="4794641" y="160219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33"/>
          <p:cNvSpPr/>
          <p:nvPr/>
        </p:nvSpPr>
        <p:spPr>
          <a:xfrm>
            <a:off x="4310194" y="143880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1" name="Google Shape;501;p33"/>
          <p:cNvCxnSpPr>
            <a:stCxn id="500" idx="4"/>
            <a:endCxn id="502" idx="0"/>
          </p:cNvCxnSpPr>
          <p:nvPr/>
        </p:nvCxnSpPr>
        <p:spPr>
          <a:xfrm>
            <a:off x="4401394" y="1653303"/>
            <a:ext cx="175500" cy="56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03" name="Google Shape;503;p33"/>
          <p:cNvCxnSpPr>
            <a:stCxn id="499" idx="4"/>
            <a:endCxn id="502" idx="0"/>
          </p:cNvCxnSpPr>
          <p:nvPr/>
        </p:nvCxnSpPr>
        <p:spPr>
          <a:xfrm flipH="1">
            <a:off x="4576841" y="1816691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04" name="Google Shape;504;p33"/>
          <p:cNvCxnSpPr>
            <a:stCxn id="502" idx="5"/>
          </p:cNvCxnSpPr>
          <p:nvPr/>
        </p:nvCxnSpPr>
        <p:spPr>
          <a:xfrm>
            <a:off x="4641294" y="2400411"/>
            <a:ext cx="668400" cy="722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05" name="Google Shape;505;p33"/>
          <p:cNvCxnSpPr>
            <a:stCxn id="502" idx="3"/>
          </p:cNvCxnSpPr>
          <p:nvPr/>
        </p:nvCxnSpPr>
        <p:spPr>
          <a:xfrm flipH="1">
            <a:off x="3873618" y="2400411"/>
            <a:ext cx="638700" cy="67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02" name="Google Shape;502;p33"/>
          <p:cNvSpPr/>
          <p:nvPr/>
        </p:nvSpPr>
        <p:spPr>
          <a:xfrm>
            <a:off x="4485606" y="221732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6" name="Google Shape;506;p33"/>
          <p:cNvCxnSpPr/>
          <p:nvPr/>
        </p:nvCxnSpPr>
        <p:spPr>
          <a:xfrm>
            <a:off x="4248388" y="836550"/>
            <a:ext cx="135600" cy="604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07" name="Google Shape;507;p33"/>
          <p:cNvSpPr txBox="1"/>
          <p:nvPr/>
        </p:nvSpPr>
        <p:spPr>
          <a:xfrm>
            <a:off x="3969325" y="3732575"/>
            <a:ext cx="4863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Embodied Networks: growth of a simple connectome between sensors (I) and effectors (O).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Uses: population coding, unfolding developmental program in terms of </a:t>
            </a:r>
            <a:r>
              <a:rPr lang="en">
                <a:solidFill>
                  <a:schemeClr val="dk1"/>
                </a:solidFill>
              </a:rPr>
              <a:t>asymmetries, </a:t>
            </a:r>
            <a:r>
              <a:rPr lang="en"/>
              <a:t>rates, and criticality.</a:t>
            </a:r>
            <a:endParaRPr/>
          </a:p>
        </p:txBody>
      </p:sp>
      <p:sp>
        <p:nvSpPr>
          <p:cNvPr id="508" name="Google Shape;508;p33"/>
          <p:cNvSpPr txBox="1"/>
          <p:nvPr/>
        </p:nvSpPr>
        <p:spPr>
          <a:xfrm>
            <a:off x="3968188" y="130485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35</a:t>
            </a:r>
            <a:endParaRPr/>
          </a:p>
        </p:txBody>
      </p:sp>
      <p:sp>
        <p:nvSpPr>
          <p:cNvPr id="509" name="Google Shape;509;p33"/>
          <p:cNvSpPr txBox="1"/>
          <p:nvPr/>
        </p:nvSpPr>
        <p:spPr>
          <a:xfrm>
            <a:off x="4076766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510" name="Google Shape;510;p33"/>
          <p:cNvSpPr txBox="1"/>
          <p:nvPr/>
        </p:nvSpPr>
        <p:spPr>
          <a:xfrm>
            <a:off x="4764193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511" name="Google Shape;511;p33"/>
          <p:cNvSpPr txBox="1"/>
          <p:nvPr/>
        </p:nvSpPr>
        <p:spPr>
          <a:xfrm>
            <a:off x="14027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512" name="Google Shape;512;p33"/>
          <p:cNvSpPr txBox="1"/>
          <p:nvPr/>
        </p:nvSpPr>
        <p:spPr>
          <a:xfrm>
            <a:off x="20902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513" name="Google Shape;513;p33"/>
          <p:cNvSpPr/>
          <p:nvPr/>
        </p:nvSpPr>
        <p:spPr>
          <a:xfrm>
            <a:off x="146518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33"/>
          <p:cNvSpPr/>
          <p:nvPr/>
        </p:nvSpPr>
        <p:spPr>
          <a:xfrm>
            <a:off x="218283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33"/>
          <p:cNvSpPr/>
          <p:nvPr/>
        </p:nvSpPr>
        <p:spPr>
          <a:xfrm>
            <a:off x="41475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33"/>
          <p:cNvSpPr/>
          <p:nvPr/>
        </p:nvSpPr>
        <p:spPr>
          <a:xfrm>
            <a:off x="4794807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33"/>
          <p:cNvSpPr/>
          <p:nvPr/>
        </p:nvSpPr>
        <p:spPr>
          <a:xfrm>
            <a:off x="67080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33"/>
          <p:cNvSpPr/>
          <p:nvPr/>
        </p:nvSpPr>
        <p:spPr>
          <a:xfrm>
            <a:off x="7326157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33"/>
          <p:cNvSpPr txBox="1"/>
          <p:nvPr/>
        </p:nvSpPr>
        <p:spPr>
          <a:xfrm>
            <a:off x="1065575" y="5294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520" name="Google Shape;520;p33"/>
          <p:cNvSpPr txBox="1"/>
          <p:nvPr/>
        </p:nvSpPr>
        <p:spPr>
          <a:xfrm>
            <a:off x="2386975" y="5294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521" name="Google Shape;521;p33"/>
          <p:cNvSpPr txBox="1"/>
          <p:nvPr/>
        </p:nvSpPr>
        <p:spPr>
          <a:xfrm>
            <a:off x="3607966" y="52942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200</a:t>
            </a:r>
            <a:endParaRPr/>
          </a:p>
        </p:txBody>
      </p:sp>
      <p:sp>
        <p:nvSpPr>
          <p:cNvPr id="522" name="Google Shape;522;p33"/>
          <p:cNvSpPr txBox="1"/>
          <p:nvPr/>
        </p:nvSpPr>
        <p:spPr>
          <a:xfrm>
            <a:off x="4977203" y="52942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200</a:t>
            </a:r>
            <a:endParaRPr/>
          </a:p>
        </p:txBody>
      </p:sp>
      <p:sp>
        <p:nvSpPr>
          <p:cNvPr id="523" name="Google Shape;523;p33"/>
          <p:cNvSpPr txBox="1"/>
          <p:nvPr/>
        </p:nvSpPr>
        <p:spPr>
          <a:xfrm>
            <a:off x="2453680" y="325371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524" name="Google Shape;524;p33"/>
          <p:cNvSpPr txBox="1"/>
          <p:nvPr/>
        </p:nvSpPr>
        <p:spPr>
          <a:xfrm>
            <a:off x="3733000" y="3257800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525" name="Google Shape;525;p33"/>
          <p:cNvSpPr txBox="1"/>
          <p:nvPr/>
        </p:nvSpPr>
        <p:spPr>
          <a:xfrm>
            <a:off x="5147630" y="325779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526" name="Google Shape;526;p33"/>
          <p:cNvSpPr txBox="1"/>
          <p:nvPr/>
        </p:nvSpPr>
        <p:spPr>
          <a:xfrm>
            <a:off x="6201038" y="3293025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527" name="Google Shape;527;p33"/>
          <p:cNvSpPr txBox="1"/>
          <p:nvPr/>
        </p:nvSpPr>
        <p:spPr>
          <a:xfrm>
            <a:off x="7615668" y="329301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528" name="Google Shape;528;p33"/>
          <p:cNvSpPr/>
          <p:nvPr/>
        </p:nvSpPr>
        <p:spPr>
          <a:xfrm>
            <a:off x="110533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33"/>
          <p:cNvSpPr/>
          <p:nvPr/>
        </p:nvSpPr>
        <p:spPr>
          <a:xfrm>
            <a:off x="260418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33"/>
          <p:cNvSpPr txBox="1"/>
          <p:nvPr/>
        </p:nvSpPr>
        <p:spPr>
          <a:xfrm>
            <a:off x="1206000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531" name="Google Shape;531;p33"/>
          <p:cNvSpPr txBox="1"/>
          <p:nvPr/>
        </p:nvSpPr>
        <p:spPr>
          <a:xfrm>
            <a:off x="2712825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532" name="Google Shape;532;p33"/>
          <p:cNvSpPr txBox="1"/>
          <p:nvPr/>
        </p:nvSpPr>
        <p:spPr>
          <a:xfrm>
            <a:off x="4784450" y="1763288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24</a:t>
            </a:r>
            <a:endParaRPr/>
          </a:p>
        </p:txBody>
      </p:sp>
      <p:sp>
        <p:nvSpPr>
          <p:cNvPr id="533" name="Google Shape;533;p33"/>
          <p:cNvSpPr txBox="1"/>
          <p:nvPr/>
        </p:nvSpPr>
        <p:spPr>
          <a:xfrm>
            <a:off x="4137125" y="208027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</a:t>
            </a:r>
            <a:endParaRPr/>
          </a:p>
        </p:txBody>
      </p:sp>
      <p:sp>
        <p:nvSpPr>
          <p:cNvPr id="534" name="Google Shape;534;p33"/>
          <p:cNvSpPr/>
          <p:nvPr/>
        </p:nvSpPr>
        <p:spPr>
          <a:xfrm>
            <a:off x="3755207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33"/>
          <p:cNvSpPr txBox="1"/>
          <p:nvPr/>
        </p:nvSpPr>
        <p:spPr>
          <a:xfrm>
            <a:off x="3883450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536" name="Google Shape;536;p33"/>
          <p:cNvSpPr/>
          <p:nvPr/>
        </p:nvSpPr>
        <p:spPr>
          <a:xfrm>
            <a:off x="5204582" y="3080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33"/>
          <p:cNvSpPr txBox="1"/>
          <p:nvPr/>
        </p:nvSpPr>
        <p:spPr>
          <a:xfrm>
            <a:off x="5336875" y="293970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538" name="Google Shape;538;p33"/>
          <p:cNvSpPr/>
          <p:nvPr/>
        </p:nvSpPr>
        <p:spPr>
          <a:xfrm>
            <a:off x="6269607" y="307185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33"/>
          <p:cNvSpPr txBox="1"/>
          <p:nvPr/>
        </p:nvSpPr>
        <p:spPr>
          <a:xfrm>
            <a:off x="6385400" y="299607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256</a:t>
            </a:r>
            <a:endParaRPr/>
          </a:p>
        </p:txBody>
      </p:sp>
      <p:sp>
        <p:nvSpPr>
          <p:cNvPr id="540" name="Google Shape;540;p33"/>
          <p:cNvSpPr/>
          <p:nvPr/>
        </p:nvSpPr>
        <p:spPr>
          <a:xfrm>
            <a:off x="7763607" y="3128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33"/>
          <p:cNvSpPr txBox="1"/>
          <p:nvPr/>
        </p:nvSpPr>
        <p:spPr>
          <a:xfrm>
            <a:off x="7872250" y="2987700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256</a:t>
            </a:r>
            <a:endParaRPr/>
          </a:p>
        </p:txBody>
      </p:sp>
      <p:sp>
        <p:nvSpPr>
          <p:cNvPr id="542" name="Google Shape;542;p33"/>
          <p:cNvSpPr txBox="1"/>
          <p:nvPr/>
        </p:nvSpPr>
        <p:spPr>
          <a:xfrm>
            <a:off x="7172613" y="21217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543" name="Google Shape;543;p33"/>
          <p:cNvSpPr txBox="1"/>
          <p:nvPr/>
        </p:nvSpPr>
        <p:spPr>
          <a:xfrm>
            <a:off x="6817413" y="28050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</a:t>
            </a:r>
            <a:endParaRPr/>
          </a:p>
        </p:txBody>
      </p:sp>
      <p:sp>
        <p:nvSpPr>
          <p:cNvPr id="544" name="Google Shape;544;p33"/>
          <p:cNvSpPr txBox="1"/>
          <p:nvPr/>
        </p:nvSpPr>
        <p:spPr>
          <a:xfrm>
            <a:off x="7269438" y="2513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</a:t>
            </a:r>
            <a:endParaRPr/>
          </a:p>
        </p:txBody>
      </p:sp>
      <p:sp>
        <p:nvSpPr>
          <p:cNvPr id="545" name="Google Shape;545;p33"/>
          <p:cNvSpPr txBox="1"/>
          <p:nvPr/>
        </p:nvSpPr>
        <p:spPr>
          <a:xfrm>
            <a:off x="7472638" y="1662863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56</a:t>
            </a:r>
            <a:endParaRPr/>
          </a:p>
        </p:txBody>
      </p:sp>
      <p:sp>
        <p:nvSpPr>
          <p:cNvPr id="546" name="Google Shape;546;p33"/>
          <p:cNvSpPr txBox="1"/>
          <p:nvPr/>
        </p:nvSpPr>
        <p:spPr>
          <a:xfrm>
            <a:off x="7129638" y="10497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547" name="Google Shape;547;p33"/>
          <p:cNvSpPr txBox="1"/>
          <p:nvPr/>
        </p:nvSpPr>
        <p:spPr>
          <a:xfrm>
            <a:off x="6081777" y="542450"/>
            <a:ext cx="638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</a:t>
            </a:r>
            <a:r>
              <a:rPr lang="en"/>
              <a:t>00</a:t>
            </a:r>
            <a:endParaRPr/>
          </a:p>
        </p:txBody>
      </p:sp>
      <p:sp>
        <p:nvSpPr>
          <p:cNvPr id="548" name="Google Shape;548;p33"/>
          <p:cNvSpPr txBox="1"/>
          <p:nvPr/>
        </p:nvSpPr>
        <p:spPr>
          <a:xfrm>
            <a:off x="7519001" y="542450"/>
            <a:ext cx="58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r>
              <a:rPr lang="en"/>
              <a:t>000</a:t>
            </a:r>
            <a:endParaRPr/>
          </a:p>
        </p:txBody>
      </p:sp>
      <p:sp>
        <p:nvSpPr>
          <p:cNvPr id="549" name="Google Shape;549;p33"/>
          <p:cNvSpPr/>
          <p:nvPr/>
        </p:nvSpPr>
        <p:spPr>
          <a:xfrm>
            <a:off x="357875" y="3761150"/>
            <a:ext cx="3318900" cy="1121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33"/>
          <p:cNvSpPr txBox="1"/>
          <p:nvPr/>
        </p:nvSpPr>
        <p:spPr>
          <a:xfrm>
            <a:off x="6447188" y="1631088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</a:t>
            </a:r>
            <a:endParaRPr/>
          </a:p>
        </p:txBody>
      </p:sp>
      <p:cxnSp>
        <p:nvCxnSpPr>
          <p:cNvPr id="551" name="Google Shape;551;p33"/>
          <p:cNvCxnSpPr/>
          <p:nvPr/>
        </p:nvCxnSpPr>
        <p:spPr>
          <a:xfrm flipH="1">
            <a:off x="6799207" y="1816678"/>
            <a:ext cx="62400" cy="903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4"/>
          <p:cNvSpPr txBox="1"/>
          <p:nvPr/>
        </p:nvSpPr>
        <p:spPr>
          <a:xfrm>
            <a:off x="399975" y="4199513"/>
            <a:ext cx="3276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seen 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Network Neuroscience 2022</a:t>
            </a:r>
            <a:endParaRPr b="1" sz="1800"/>
          </a:p>
        </p:txBody>
      </p:sp>
      <p:pic>
        <p:nvPicPr>
          <p:cNvPr id="557" name="Google Shape;55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8506" y="3850637"/>
            <a:ext cx="959052" cy="631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58" name="Google Shape;558;p34"/>
          <p:cNvCxnSpPr>
            <a:endCxn id="559" idx="1"/>
          </p:cNvCxnSpPr>
          <p:nvPr/>
        </p:nvCxnSpPr>
        <p:spPr>
          <a:xfrm>
            <a:off x="6799468" y="836755"/>
            <a:ext cx="2442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0" name="Google Shape;560;p34"/>
          <p:cNvCxnSpPr>
            <a:endCxn id="561" idx="0"/>
          </p:cNvCxnSpPr>
          <p:nvPr/>
        </p:nvCxnSpPr>
        <p:spPr>
          <a:xfrm flipH="1">
            <a:off x="7417341" y="836578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2" name="Google Shape;562;p34"/>
          <p:cNvCxnSpPr>
            <a:endCxn id="559" idx="7"/>
          </p:cNvCxnSpPr>
          <p:nvPr/>
        </p:nvCxnSpPr>
        <p:spPr>
          <a:xfrm flipH="1">
            <a:off x="7172645" y="836755"/>
            <a:ext cx="244800" cy="223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34"/>
          <p:cNvCxnSpPr>
            <a:endCxn id="564" idx="0"/>
          </p:cNvCxnSpPr>
          <p:nvPr/>
        </p:nvCxnSpPr>
        <p:spPr>
          <a:xfrm>
            <a:off x="6799507" y="836578"/>
            <a:ext cx="621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5" name="Google Shape;565;p34"/>
          <p:cNvCxnSpPr>
            <a:stCxn id="559" idx="4"/>
            <a:endCxn id="564" idx="7"/>
          </p:cNvCxnSpPr>
          <p:nvPr/>
        </p:nvCxnSpPr>
        <p:spPr>
          <a:xfrm flipH="1">
            <a:off x="6926056" y="1243042"/>
            <a:ext cx="1821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6" name="Google Shape;566;p34"/>
          <p:cNvCxnSpPr>
            <a:stCxn id="559" idx="4"/>
            <a:endCxn id="561" idx="1"/>
          </p:cNvCxnSpPr>
          <p:nvPr/>
        </p:nvCxnSpPr>
        <p:spPr>
          <a:xfrm>
            <a:off x="7108156" y="1243042"/>
            <a:ext cx="244800" cy="390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9" name="Google Shape;559;p34"/>
          <p:cNvSpPr/>
          <p:nvPr/>
        </p:nvSpPr>
        <p:spPr>
          <a:xfrm>
            <a:off x="7016956" y="1028542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p34"/>
          <p:cNvSpPr/>
          <p:nvPr/>
        </p:nvSpPr>
        <p:spPr>
          <a:xfrm>
            <a:off x="7326141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34"/>
          <p:cNvSpPr/>
          <p:nvPr/>
        </p:nvSpPr>
        <p:spPr>
          <a:xfrm>
            <a:off x="6770407" y="1602178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67" name="Google Shape;567;p34"/>
          <p:cNvCxnSpPr>
            <a:stCxn id="564" idx="5"/>
            <a:endCxn id="568" idx="0"/>
          </p:cNvCxnSpPr>
          <p:nvPr/>
        </p:nvCxnSpPr>
        <p:spPr>
          <a:xfrm>
            <a:off x="6926095" y="1785265"/>
            <a:ext cx="182100" cy="43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9" name="Google Shape;569;p34"/>
          <p:cNvCxnSpPr>
            <a:stCxn id="561" idx="4"/>
            <a:endCxn id="568" idx="0"/>
          </p:cNvCxnSpPr>
          <p:nvPr/>
        </p:nvCxnSpPr>
        <p:spPr>
          <a:xfrm flipH="1">
            <a:off x="7108341" y="1816678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0" name="Google Shape;570;p34"/>
          <p:cNvCxnSpPr>
            <a:stCxn id="571" idx="6"/>
          </p:cNvCxnSpPr>
          <p:nvPr/>
        </p:nvCxnSpPr>
        <p:spPr>
          <a:xfrm>
            <a:off x="7318139" y="2826984"/>
            <a:ext cx="523200" cy="295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2" name="Google Shape;572;p34"/>
          <p:cNvCxnSpPr/>
          <p:nvPr/>
        </p:nvCxnSpPr>
        <p:spPr>
          <a:xfrm flipH="1">
            <a:off x="6413308" y="2883346"/>
            <a:ext cx="303000" cy="2481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Google Shape;573;p34"/>
          <p:cNvCxnSpPr>
            <a:stCxn id="571" idx="2"/>
            <a:endCxn id="574" idx="6"/>
          </p:cNvCxnSpPr>
          <p:nvPr/>
        </p:nvCxnSpPr>
        <p:spPr>
          <a:xfrm rot="10800000">
            <a:off x="6890339" y="2826984"/>
            <a:ext cx="2454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5" name="Google Shape;575;p34"/>
          <p:cNvCxnSpPr>
            <a:endCxn id="576" idx="1"/>
          </p:cNvCxnSpPr>
          <p:nvPr/>
        </p:nvCxnSpPr>
        <p:spPr>
          <a:xfrm>
            <a:off x="7417455" y="1841378"/>
            <a:ext cx="423900" cy="127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7" name="Google Shape;577;p34"/>
          <p:cNvCxnSpPr>
            <a:endCxn id="574" idx="7"/>
          </p:cNvCxnSpPr>
          <p:nvPr/>
        </p:nvCxnSpPr>
        <p:spPr>
          <a:xfrm flipH="1">
            <a:off x="6863759" y="2423846"/>
            <a:ext cx="201900" cy="327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8" name="Google Shape;578;p34"/>
          <p:cNvCxnSpPr>
            <a:stCxn id="568" idx="4"/>
            <a:endCxn id="571" idx="0"/>
          </p:cNvCxnSpPr>
          <p:nvPr/>
        </p:nvCxnSpPr>
        <p:spPr>
          <a:xfrm>
            <a:off x="7108306" y="2431811"/>
            <a:ext cx="118500" cy="288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8" name="Google Shape;568;p34"/>
          <p:cNvSpPr/>
          <p:nvPr/>
        </p:nvSpPr>
        <p:spPr>
          <a:xfrm>
            <a:off x="7017106" y="221731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34"/>
          <p:cNvSpPr/>
          <p:nvPr/>
        </p:nvSpPr>
        <p:spPr>
          <a:xfrm>
            <a:off x="6708071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34"/>
          <p:cNvSpPr/>
          <p:nvPr/>
        </p:nvSpPr>
        <p:spPr>
          <a:xfrm>
            <a:off x="7135739" y="271973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34"/>
          <p:cNvSpPr txBox="1"/>
          <p:nvPr/>
        </p:nvSpPr>
        <p:spPr>
          <a:xfrm>
            <a:off x="66058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580" name="Google Shape;580;p34"/>
          <p:cNvSpPr txBox="1"/>
          <p:nvPr/>
        </p:nvSpPr>
        <p:spPr>
          <a:xfrm>
            <a:off x="72933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cxnSp>
        <p:nvCxnSpPr>
          <p:cNvPr id="581" name="Google Shape;581;p34"/>
          <p:cNvCxnSpPr>
            <a:stCxn id="582" idx="2"/>
            <a:endCxn id="583" idx="1"/>
          </p:cNvCxnSpPr>
          <p:nvPr/>
        </p:nvCxnSpPr>
        <p:spPr>
          <a:xfrm>
            <a:off x="2252955" y="836690"/>
            <a:ext cx="3894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4" name="Google Shape;584;p34"/>
          <p:cNvCxnSpPr>
            <a:stCxn id="585" idx="2"/>
          </p:cNvCxnSpPr>
          <p:nvPr/>
        </p:nvCxnSpPr>
        <p:spPr>
          <a:xfrm flipH="1">
            <a:off x="1200179" y="836775"/>
            <a:ext cx="365400" cy="2259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6" name="Google Shape;586;p34"/>
          <p:cNvCxnSpPr>
            <a:stCxn id="582" idx="2"/>
          </p:cNvCxnSpPr>
          <p:nvPr/>
        </p:nvCxnSpPr>
        <p:spPr>
          <a:xfrm flipH="1">
            <a:off x="1206006" y="836775"/>
            <a:ext cx="1047000" cy="2238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87" name="Google Shape;587;p34"/>
          <p:cNvCxnSpPr>
            <a:stCxn id="585" idx="2"/>
            <a:endCxn id="583" idx="1"/>
          </p:cNvCxnSpPr>
          <p:nvPr/>
        </p:nvCxnSpPr>
        <p:spPr>
          <a:xfrm>
            <a:off x="1565655" y="836690"/>
            <a:ext cx="1076700" cy="2280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8" name="Google Shape;588;p34"/>
          <p:cNvSpPr txBox="1"/>
          <p:nvPr/>
        </p:nvSpPr>
        <p:spPr>
          <a:xfrm>
            <a:off x="1022225" y="3308938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cxnSp>
        <p:nvCxnSpPr>
          <p:cNvPr id="589" name="Google Shape;589;p34"/>
          <p:cNvCxnSpPr>
            <a:endCxn id="590" idx="0"/>
          </p:cNvCxnSpPr>
          <p:nvPr/>
        </p:nvCxnSpPr>
        <p:spPr>
          <a:xfrm flipH="1">
            <a:off x="4885841" y="836591"/>
            <a:ext cx="300" cy="765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0" name="Google Shape;590;p34"/>
          <p:cNvSpPr/>
          <p:nvPr/>
        </p:nvSpPr>
        <p:spPr>
          <a:xfrm>
            <a:off x="4794641" y="160219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34"/>
          <p:cNvSpPr/>
          <p:nvPr/>
        </p:nvSpPr>
        <p:spPr>
          <a:xfrm>
            <a:off x="4310194" y="143880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92" name="Google Shape;592;p34"/>
          <p:cNvCxnSpPr>
            <a:stCxn id="591" idx="4"/>
            <a:endCxn id="593" idx="0"/>
          </p:cNvCxnSpPr>
          <p:nvPr/>
        </p:nvCxnSpPr>
        <p:spPr>
          <a:xfrm>
            <a:off x="4401394" y="1653303"/>
            <a:ext cx="175500" cy="564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4" name="Google Shape;594;p34"/>
          <p:cNvCxnSpPr>
            <a:stCxn id="590" idx="4"/>
            <a:endCxn id="593" idx="0"/>
          </p:cNvCxnSpPr>
          <p:nvPr/>
        </p:nvCxnSpPr>
        <p:spPr>
          <a:xfrm flipH="1">
            <a:off x="4576841" y="1816691"/>
            <a:ext cx="309000" cy="400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5" name="Google Shape;595;p34"/>
          <p:cNvCxnSpPr>
            <a:stCxn id="593" idx="5"/>
          </p:cNvCxnSpPr>
          <p:nvPr/>
        </p:nvCxnSpPr>
        <p:spPr>
          <a:xfrm>
            <a:off x="4641294" y="2400411"/>
            <a:ext cx="668400" cy="7224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6" name="Google Shape;596;p34"/>
          <p:cNvCxnSpPr>
            <a:stCxn id="593" idx="3"/>
          </p:cNvCxnSpPr>
          <p:nvPr/>
        </p:nvCxnSpPr>
        <p:spPr>
          <a:xfrm flipH="1">
            <a:off x="3873618" y="2400411"/>
            <a:ext cx="638700" cy="6747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3" name="Google Shape;593;p34"/>
          <p:cNvSpPr/>
          <p:nvPr/>
        </p:nvSpPr>
        <p:spPr>
          <a:xfrm>
            <a:off x="4485606" y="2217324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97" name="Google Shape;597;p34"/>
          <p:cNvCxnSpPr/>
          <p:nvPr/>
        </p:nvCxnSpPr>
        <p:spPr>
          <a:xfrm>
            <a:off x="4248388" y="836550"/>
            <a:ext cx="135600" cy="604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98" name="Google Shape;598;p34"/>
          <p:cNvSpPr txBox="1"/>
          <p:nvPr/>
        </p:nvSpPr>
        <p:spPr>
          <a:xfrm>
            <a:off x="3969325" y="3732575"/>
            <a:ext cx="48636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D9D9D9"/>
                </a:solidFill>
              </a:rPr>
              <a:t>Embodied Networks: growth of a simple connectome between sensors (I) and effectors (O).</a:t>
            </a:r>
            <a:endParaRPr>
              <a:solidFill>
                <a:srgbClr val="D9D9D9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Uses: population coding, unfolding developmental program in terms of </a:t>
            </a:r>
            <a:r>
              <a:rPr lang="en">
                <a:solidFill>
                  <a:schemeClr val="dk1"/>
                </a:solidFill>
              </a:rPr>
              <a:t>asymmetries, </a:t>
            </a:r>
            <a:r>
              <a:rPr lang="en"/>
              <a:t>rates, and criticality.</a:t>
            </a:r>
            <a:endParaRPr/>
          </a:p>
        </p:txBody>
      </p:sp>
      <p:sp>
        <p:nvSpPr>
          <p:cNvPr id="599" name="Google Shape;599;p34"/>
          <p:cNvSpPr txBox="1"/>
          <p:nvPr/>
        </p:nvSpPr>
        <p:spPr>
          <a:xfrm>
            <a:off x="3968188" y="130485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35</a:t>
            </a:r>
            <a:endParaRPr/>
          </a:p>
        </p:txBody>
      </p:sp>
      <p:sp>
        <p:nvSpPr>
          <p:cNvPr id="600" name="Google Shape;600;p34"/>
          <p:cNvSpPr txBox="1"/>
          <p:nvPr/>
        </p:nvSpPr>
        <p:spPr>
          <a:xfrm>
            <a:off x="4076766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601" name="Google Shape;601;p34"/>
          <p:cNvSpPr txBox="1"/>
          <p:nvPr/>
        </p:nvSpPr>
        <p:spPr>
          <a:xfrm>
            <a:off x="4764193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602" name="Google Shape;602;p34"/>
          <p:cNvSpPr txBox="1"/>
          <p:nvPr/>
        </p:nvSpPr>
        <p:spPr>
          <a:xfrm>
            <a:off x="1402791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603" name="Google Shape;603;p34"/>
          <p:cNvSpPr txBox="1"/>
          <p:nvPr/>
        </p:nvSpPr>
        <p:spPr>
          <a:xfrm>
            <a:off x="2090218" y="197163"/>
            <a:ext cx="317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604" name="Google Shape;604;p34"/>
          <p:cNvSpPr/>
          <p:nvPr/>
        </p:nvSpPr>
        <p:spPr>
          <a:xfrm>
            <a:off x="146518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34"/>
          <p:cNvSpPr/>
          <p:nvPr/>
        </p:nvSpPr>
        <p:spPr>
          <a:xfrm>
            <a:off x="2182832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34"/>
          <p:cNvSpPr/>
          <p:nvPr/>
        </p:nvSpPr>
        <p:spPr>
          <a:xfrm>
            <a:off x="41475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34"/>
          <p:cNvSpPr/>
          <p:nvPr/>
        </p:nvSpPr>
        <p:spPr>
          <a:xfrm>
            <a:off x="4794807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34"/>
          <p:cNvSpPr/>
          <p:nvPr/>
        </p:nvSpPr>
        <p:spPr>
          <a:xfrm>
            <a:off x="6708082" y="6221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34"/>
          <p:cNvSpPr/>
          <p:nvPr/>
        </p:nvSpPr>
        <p:spPr>
          <a:xfrm>
            <a:off x="7326157" y="6222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0" name="Google Shape;610;p34"/>
          <p:cNvSpPr txBox="1"/>
          <p:nvPr/>
        </p:nvSpPr>
        <p:spPr>
          <a:xfrm>
            <a:off x="1065575" y="5294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611" name="Google Shape;611;p34"/>
          <p:cNvSpPr txBox="1"/>
          <p:nvPr/>
        </p:nvSpPr>
        <p:spPr>
          <a:xfrm>
            <a:off x="2386975" y="5294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</a:t>
            </a:r>
            <a:endParaRPr/>
          </a:p>
        </p:txBody>
      </p:sp>
      <p:sp>
        <p:nvSpPr>
          <p:cNvPr id="612" name="Google Shape;612;p34"/>
          <p:cNvSpPr txBox="1"/>
          <p:nvPr/>
        </p:nvSpPr>
        <p:spPr>
          <a:xfrm>
            <a:off x="3607966" y="52942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200</a:t>
            </a:r>
            <a:endParaRPr/>
          </a:p>
        </p:txBody>
      </p:sp>
      <p:sp>
        <p:nvSpPr>
          <p:cNvPr id="613" name="Google Shape;613;p34"/>
          <p:cNvSpPr txBox="1"/>
          <p:nvPr/>
        </p:nvSpPr>
        <p:spPr>
          <a:xfrm>
            <a:off x="4977203" y="52942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200</a:t>
            </a:r>
            <a:endParaRPr/>
          </a:p>
        </p:txBody>
      </p:sp>
      <p:sp>
        <p:nvSpPr>
          <p:cNvPr id="614" name="Google Shape;614;p34"/>
          <p:cNvSpPr txBox="1"/>
          <p:nvPr/>
        </p:nvSpPr>
        <p:spPr>
          <a:xfrm>
            <a:off x="2436855" y="3308928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615" name="Google Shape;615;p34"/>
          <p:cNvSpPr txBox="1"/>
          <p:nvPr/>
        </p:nvSpPr>
        <p:spPr>
          <a:xfrm>
            <a:off x="3716175" y="3313013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616" name="Google Shape;616;p34"/>
          <p:cNvSpPr txBox="1"/>
          <p:nvPr/>
        </p:nvSpPr>
        <p:spPr>
          <a:xfrm>
            <a:off x="5130805" y="3313003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617" name="Google Shape;617;p34"/>
          <p:cNvSpPr txBox="1"/>
          <p:nvPr/>
        </p:nvSpPr>
        <p:spPr>
          <a:xfrm>
            <a:off x="6201038" y="3293025"/>
            <a:ext cx="42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1</a:t>
            </a:r>
            <a:endParaRPr baseline="-25000"/>
          </a:p>
        </p:txBody>
      </p:sp>
      <p:sp>
        <p:nvSpPr>
          <p:cNvPr id="618" name="Google Shape;618;p34"/>
          <p:cNvSpPr txBox="1"/>
          <p:nvPr/>
        </p:nvSpPr>
        <p:spPr>
          <a:xfrm>
            <a:off x="7615668" y="329301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</a:t>
            </a:r>
            <a:r>
              <a:rPr baseline="-25000" lang="en"/>
              <a:t>2</a:t>
            </a:r>
            <a:endParaRPr baseline="-25000"/>
          </a:p>
        </p:txBody>
      </p:sp>
      <p:sp>
        <p:nvSpPr>
          <p:cNvPr id="619" name="Google Shape;619;p34"/>
          <p:cNvSpPr/>
          <p:nvPr/>
        </p:nvSpPr>
        <p:spPr>
          <a:xfrm>
            <a:off x="110533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34"/>
          <p:cNvSpPr/>
          <p:nvPr/>
        </p:nvSpPr>
        <p:spPr>
          <a:xfrm>
            <a:off x="2604182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34"/>
          <p:cNvSpPr txBox="1"/>
          <p:nvPr/>
        </p:nvSpPr>
        <p:spPr>
          <a:xfrm>
            <a:off x="1206000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622" name="Google Shape;622;p34"/>
          <p:cNvSpPr txBox="1"/>
          <p:nvPr/>
        </p:nvSpPr>
        <p:spPr>
          <a:xfrm>
            <a:off x="2712825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623" name="Google Shape;623;p34"/>
          <p:cNvSpPr txBox="1"/>
          <p:nvPr/>
        </p:nvSpPr>
        <p:spPr>
          <a:xfrm>
            <a:off x="4784450" y="1763288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24</a:t>
            </a:r>
            <a:endParaRPr/>
          </a:p>
        </p:txBody>
      </p:sp>
      <p:sp>
        <p:nvSpPr>
          <p:cNvPr id="624" name="Google Shape;624;p34"/>
          <p:cNvSpPr txBox="1"/>
          <p:nvPr/>
        </p:nvSpPr>
        <p:spPr>
          <a:xfrm>
            <a:off x="4137125" y="208027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</a:t>
            </a:r>
            <a:endParaRPr/>
          </a:p>
        </p:txBody>
      </p:sp>
      <p:cxnSp>
        <p:nvCxnSpPr>
          <p:cNvPr id="625" name="Google Shape;625;p34"/>
          <p:cNvCxnSpPr>
            <a:stCxn id="593" idx="6"/>
            <a:endCxn id="568" idx="2"/>
          </p:cNvCxnSpPr>
          <p:nvPr/>
        </p:nvCxnSpPr>
        <p:spPr>
          <a:xfrm>
            <a:off x="4668006" y="2324574"/>
            <a:ext cx="23490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6" name="Google Shape;626;p34"/>
          <p:cNvCxnSpPr>
            <a:stCxn id="593" idx="6"/>
            <a:endCxn id="559" idx="2"/>
          </p:cNvCxnSpPr>
          <p:nvPr/>
        </p:nvCxnSpPr>
        <p:spPr>
          <a:xfrm flipH="1" rot="10800000">
            <a:off x="4668006" y="1135674"/>
            <a:ext cx="2349000" cy="11889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7" name="Google Shape;627;p34"/>
          <p:cNvCxnSpPr>
            <a:stCxn id="590" idx="6"/>
            <a:endCxn id="571" idx="1"/>
          </p:cNvCxnSpPr>
          <p:nvPr/>
        </p:nvCxnSpPr>
        <p:spPr>
          <a:xfrm>
            <a:off x="4977041" y="1709441"/>
            <a:ext cx="2185500" cy="1041600"/>
          </a:xfrm>
          <a:prstGeom prst="straightConnector1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8" name="Google Shape;628;p34"/>
          <p:cNvCxnSpPr>
            <a:stCxn id="590" idx="6"/>
            <a:endCxn id="561" idx="2"/>
          </p:cNvCxnSpPr>
          <p:nvPr/>
        </p:nvCxnSpPr>
        <p:spPr>
          <a:xfrm>
            <a:off x="4977041" y="1709441"/>
            <a:ext cx="2349000" cy="0"/>
          </a:xfrm>
          <a:prstGeom prst="straightConnector1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29" name="Google Shape;629;p34"/>
          <p:cNvCxnSpPr>
            <a:stCxn id="591" idx="6"/>
            <a:endCxn id="564" idx="1"/>
          </p:cNvCxnSpPr>
          <p:nvPr/>
        </p:nvCxnSpPr>
        <p:spPr>
          <a:xfrm>
            <a:off x="4492594" y="1546053"/>
            <a:ext cx="2304600" cy="876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30" name="Google Shape;630;p34"/>
          <p:cNvCxnSpPr>
            <a:stCxn id="591" idx="6"/>
            <a:endCxn id="574" idx="2"/>
          </p:cNvCxnSpPr>
          <p:nvPr/>
        </p:nvCxnSpPr>
        <p:spPr>
          <a:xfrm>
            <a:off x="4492594" y="1546053"/>
            <a:ext cx="2215500" cy="12810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1" name="Google Shape;631;p34"/>
          <p:cNvSpPr/>
          <p:nvPr/>
        </p:nvSpPr>
        <p:spPr>
          <a:xfrm>
            <a:off x="3755207" y="3075066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34"/>
          <p:cNvSpPr txBox="1"/>
          <p:nvPr/>
        </p:nvSpPr>
        <p:spPr>
          <a:xfrm>
            <a:off x="3883450" y="2934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633" name="Google Shape;633;p34"/>
          <p:cNvSpPr/>
          <p:nvPr/>
        </p:nvSpPr>
        <p:spPr>
          <a:xfrm>
            <a:off x="5204582" y="3080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4" name="Google Shape;634;p34"/>
          <p:cNvSpPr txBox="1"/>
          <p:nvPr/>
        </p:nvSpPr>
        <p:spPr>
          <a:xfrm>
            <a:off x="5336875" y="2939700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635" name="Google Shape;635;p34"/>
          <p:cNvSpPr/>
          <p:nvPr/>
        </p:nvSpPr>
        <p:spPr>
          <a:xfrm>
            <a:off x="6269607" y="3071853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34"/>
          <p:cNvSpPr txBox="1"/>
          <p:nvPr/>
        </p:nvSpPr>
        <p:spPr>
          <a:xfrm>
            <a:off x="6385400" y="2996075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256</a:t>
            </a:r>
            <a:endParaRPr/>
          </a:p>
        </p:txBody>
      </p:sp>
      <p:sp>
        <p:nvSpPr>
          <p:cNvPr id="637" name="Google Shape;637;p34"/>
          <p:cNvSpPr/>
          <p:nvPr/>
        </p:nvSpPr>
        <p:spPr>
          <a:xfrm>
            <a:off x="7763607" y="3128541"/>
            <a:ext cx="182400" cy="214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34"/>
          <p:cNvSpPr txBox="1"/>
          <p:nvPr/>
        </p:nvSpPr>
        <p:spPr>
          <a:xfrm>
            <a:off x="7872250" y="2987700"/>
            <a:ext cx="523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256</a:t>
            </a:r>
            <a:endParaRPr/>
          </a:p>
        </p:txBody>
      </p:sp>
      <p:sp>
        <p:nvSpPr>
          <p:cNvPr id="639" name="Google Shape;639;p34"/>
          <p:cNvSpPr txBox="1"/>
          <p:nvPr/>
        </p:nvSpPr>
        <p:spPr>
          <a:xfrm>
            <a:off x="7172613" y="21217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640" name="Google Shape;640;p34"/>
          <p:cNvSpPr txBox="1"/>
          <p:nvPr/>
        </p:nvSpPr>
        <p:spPr>
          <a:xfrm>
            <a:off x="6817413" y="28050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</a:t>
            </a:r>
            <a:endParaRPr/>
          </a:p>
        </p:txBody>
      </p:sp>
      <p:sp>
        <p:nvSpPr>
          <p:cNvPr id="641" name="Google Shape;641;p34"/>
          <p:cNvSpPr txBox="1"/>
          <p:nvPr/>
        </p:nvSpPr>
        <p:spPr>
          <a:xfrm>
            <a:off x="7269438" y="25132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</a:t>
            </a:r>
            <a:endParaRPr/>
          </a:p>
        </p:txBody>
      </p:sp>
      <p:sp>
        <p:nvSpPr>
          <p:cNvPr id="642" name="Google Shape;642;p34"/>
          <p:cNvSpPr txBox="1"/>
          <p:nvPr/>
        </p:nvSpPr>
        <p:spPr>
          <a:xfrm>
            <a:off x="7472638" y="1662863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56</a:t>
            </a:r>
            <a:endParaRPr/>
          </a:p>
        </p:txBody>
      </p:sp>
      <p:sp>
        <p:nvSpPr>
          <p:cNvPr id="643" name="Google Shape;643;p34"/>
          <p:cNvSpPr txBox="1"/>
          <p:nvPr/>
        </p:nvSpPr>
        <p:spPr>
          <a:xfrm>
            <a:off x="7129638" y="1049725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endParaRPr/>
          </a:p>
        </p:txBody>
      </p:sp>
      <p:sp>
        <p:nvSpPr>
          <p:cNvPr id="644" name="Google Shape;644;p34"/>
          <p:cNvSpPr txBox="1"/>
          <p:nvPr/>
        </p:nvSpPr>
        <p:spPr>
          <a:xfrm>
            <a:off x="6081777" y="542450"/>
            <a:ext cx="638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4000</a:t>
            </a:r>
            <a:endParaRPr/>
          </a:p>
        </p:txBody>
      </p:sp>
      <p:sp>
        <p:nvSpPr>
          <p:cNvPr id="645" name="Google Shape;645;p34"/>
          <p:cNvSpPr txBox="1"/>
          <p:nvPr/>
        </p:nvSpPr>
        <p:spPr>
          <a:xfrm>
            <a:off x="7519001" y="542450"/>
            <a:ext cx="585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3000</a:t>
            </a:r>
            <a:endParaRPr/>
          </a:p>
        </p:txBody>
      </p:sp>
      <p:sp>
        <p:nvSpPr>
          <p:cNvPr id="646" name="Google Shape;646;p34"/>
          <p:cNvSpPr/>
          <p:nvPr/>
        </p:nvSpPr>
        <p:spPr>
          <a:xfrm>
            <a:off x="357875" y="3761150"/>
            <a:ext cx="3318900" cy="1121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34"/>
          <p:cNvSpPr txBox="1"/>
          <p:nvPr/>
        </p:nvSpPr>
        <p:spPr>
          <a:xfrm>
            <a:off x="6447188" y="1631088"/>
            <a:ext cx="39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54</a:t>
            </a:r>
            <a:endParaRPr/>
          </a:p>
        </p:txBody>
      </p:sp>
      <p:sp>
        <p:nvSpPr>
          <p:cNvPr id="648" name="Google Shape;648;p34"/>
          <p:cNvSpPr txBox="1"/>
          <p:nvPr/>
        </p:nvSpPr>
        <p:spPr>
          <a:xfrm>
            <a:off x="3059338" y="289575"/>
            <a:ext cx="365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x40</a:t>
            </a:r>
            <a:endParaRPr sz="800"/>
          </a:p>
        </p:txBody>
      </p:sp>
      <p:sp>
        <p:nvSpPr>
          <p:cNvPr id="649" name="Google Shape;649;p34"/>
          <p:cNvSpPr txBox="1"/>
          <p:nvPr/>
        </p:nvSpPr>
        <p:spPr>
          <a:xfrm>
            <a:off x="5500400" y="289575"/>
            <a:ext cx="585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</a:t>
            </a:r>
            <a:r>
              <a:rPr lang="en" sz="800"/>
              <a:t>20, x15</a:t>
            </a:r>
            <a:endParaRPr sz="800"/>
          </a:p>
        </p:txBody>
      </p:sp>
      <p:sp>
        <p:nvSpPr>
          <p:cNvPr id="650" name="Google Shape;650;p34"/>
          <p:cNvSpPr txBox="1"/>
          <p:nvPr/>
        </p:nvSpPr>
        <p:spPr>
          <a:xfrm>
            <a:off x="3190088" y="2673075"/>
            <a:ext cx="365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x32</a:t>
            </a:r>
            <a:endParaRPr sz="800"/>
          </a:p>
        </p:txBody>
      </p:sp>
      <p:sp>
        <p:nvSpPr>
          <p:cNvPr id="651" name="Google Shape;651;p34"/>
          <p:cNvSpPr txBox="1"/>
          <p:nvPr/>
        </p:nvSpPr>
        <p:spPr>
          <a:xfrm>
            <a:off x="5782175" y="2673075"/>
            <a:ext cx="365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x4</a:t>
            </a:r>
            <a:endParaRPr sz="800"/>
          </a:p>
        </p:txBody>
      </p:sp>
      <p:sp>
        <p:nvSpPr>
          <p:cNvPr id="652" name="Google Shape;652;p34"/>
          <p:cNvSpPr txBox="1"/>
          <p:nvPr/>
        </p:nvSpPr>
        <p:spPr>
          <a:xfrm>
            <a:off x="4925963" y="2076350"/>
            <a:ext cx="365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x32</a:t>
            </a:r>
            <a:endParaRPr sz="800"/>
          </a:p>
        </p:txBody>
      </p:sp>
      <p:sp>
        <p:nvSpPr>
          <p:cNvPr id="653" name="Google Shape;653;p34"/>
          <p:cNvSpPr txBox="1"/>
          <p:nvPr/>
        </p:nvSpPr>
        <p:spPr>
          <a:xfrm>
            <a:off x="4535775" y="1464625"/>
            <a:ext cx="423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x2</a:t>
            </a:r>
            <a:endParaRPr sz="800"/>
          </a:p>
        </p:txBody>
      </p:sp>
      <p:sp>
        <p:nvSpPr>
          <p:cNvPr id="654" name="Google Shape;654;p34"/>
          <p:cNvSpPr txBox="1"/>
          <p:nvPr/>
        </p:nvSpPr>
        <p:spPr>
          <a:xfrm>
            <a:off x="5164713" y="1614638"/>
            <a:ext cx="365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x4</a:t>
            </a:r>
            <a:endParaRPr sz="800"/>
          </a:p>
        </p:txBody>
      </p:sp>
      <p:cxnSp>
        <p:nvCxnSpPr>
          <p:cNvPr id="655" name="Google Shape;655;p34"/>
          <p:cNvCxnSpPr/>
          <p:nvPr/>
        </p:nvCxnSpPr>
        <p:spPr>
          <a:xfrm flipH="1">
            <a:off x="6799207" y="1816678"/>
            <a:ext cx="62400" cy="903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0" name="Google Shape;660;p35"/>
          <p:cNvCxnSpPr/>
          <p:nvPr/>
        </p:nvCxnSpPr>
        <p:spPr>
          <a:xfrm>
            <a:off x="655488" y="1759325"/>
            <a:ext cx="0" cy="24903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1" name="Google Shape;661;p35"/>
          <p:cNvCxnSpPr/>
          <p:nvPr/>
        </p:nvCxnSpPr>
        <p:spPr>
          <a:xfrm rot="10800000">
            <a:off x="655488" y="4249625"/>
            <a:ext cx="2910900" cy="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2" name="Google Shape;662;p35"/>
          <p:cNvCxnSpPr/>
          <p:nvPr/>
        </p:nvCxnSpPr>
        <p:spPr>
          <a:xfrm flipH="1">
            <a:off x="793763" y="2205050"/>
            <a:ext cx="1050300" cy="1758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3" name="Google Shape;663;p35"/>
          <p:cNvCxnSpPr/>
          <p:nvPr/>
        </p:nvCxnSpPr>
        <p:spPr>
          <a:xfrm flipH="1">
            <a:off x="882388" y="2608325"/>
            <a:ext cx="2362500" cy="14649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64" name="Google Shape;664;p35"/>
          <p:cNvCxnSpPr/>
          <p:nvPr/>
        </p:nvCxnSpPr>
        <p:spPr>
          <a:xfrm>
            <a:off x="1285075" y="3311250"/>
            <a:ext cx="261900" cy="2619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5" name="Google Shape;665;p35"/>
          <p:cNvCxnSpPr/>
          <p:nvPr/>
        </p:nvCxnSpPr>
        <p:spPr>
          <a:xfrm>
            <a:off x="1546988" y="2876900"/>
            <a:ext cx="414600" cy="4146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6" name="Google Shape;666;p35"/>
          <p:cNvCxnSpPr/>
          <p:nvPr/>
        </p:nvCxnSpPr>
        <p:spPr>
          <a:xfrm>
            <a:off x="1807188" y="2394088"/>
            <a:ext cx="642000" cy="6420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67" name="Google Shape;667;p35"/>
          <p:cNvSpPr txBox="1"/>
          <p:nvPr/>
        </p:nvSpPr>
        <p:spPr>
          <a:xfrm>
            <a:off x="2176563" y="3478525"/>
            <a:ext cx="1337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Decrease in </a:t>
            </a:r>
            <a:r>
              <a:rPr i="1" lang="en" sz="1200"/>
              <a:t>k</a:t>
            </a:r>
            <a:endParaRPr i="1" sz="1200"/>
          </a:p>
        </p:txBody>
      </p:sp>
      <p:sp>
        <p:nvSpPr>
          <p:cNvPr id="668" name="Google Shape;668;p35"/>
          <p:cNvSpPr txBox="1"/>
          <p:nvPr/>
        </p:nvSpPr>
        <p:spPr>
          <a:xfrm>
            <a:off x="2033463" y="1901575"/>
            <a:ext cx="1623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Deceleration of Brain Growth</a:t>
            </a:r>
            <a:endParaRPr i="1" sz="1200"/>
          </a:p>
        </p:txBody>
      </p:sp>
      <p:sp>
        <p:nvSpPr>
          <p:cNvPr id="669" name="Google Shape;669;p35"/>
          <p:cNvSpPr txBox="1"/>
          <p:nvPr/>
        </p:nvSpPr>
        <p:spPr>
          <a:xfrm>
            <a:off x="655488" y="4249625"/>
            <a:ext cx="291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Developmental Time</a:t>
            </a:r>
            <a:endParaRPr b="1" sz="1200"/>
          </a:p>
        </p:txBody>
      </p:sp>
      <p:sp>
        <p:nvSpPr>
          <p:cNvPr id="670" name="Google Shape;670;p35"/>
          <p:cNvSpPr txBox="1"/>
          <p:nvPr/>
        </p:nvSpPr>
        <p:spPr>
          <a:xfrm rot="-5400000">
            <a:off x="-777762" y="2829850"/>
            <a:ext cx="2497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Volume</a:t>
            </a:r>
            <a:endParaRPr b="1" sz="1200"/>
          </a:p>
        </p:txBody>
      </p:sp>
      <p:pic>
        <p:nvPicPr>
          <p:cNvPr id="671" name="Google Shape;67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6725" y="403375"/>
            <a:ext cx="4900699" cy="196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6" y="2650513"/>
            <a:ext cx="4230420" cy="19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673" name="Google Shape;673;p35"/>
          <p:cNvSpPr txBox="1"/>
          <p:nvPr/>
        </p:nvSpPr>
        <p:spPr>
          <a:xfrm>
            <a:off x="4894625" y="4561338"/>
            <a:ext cx="3907800" cy="4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Hensch (2005). Critical period plasticity in local cortical circuits. </a:t>
            </a:r>
            <a:r>
              <a:rPr i="1" lang="en" sz="1000"/>
              <a:t>Nature Reviews Neuroscience</a:t>
            </a:r>
            <a:r>
              <a:rPr lang="en" sz="1000"/>
              <a:t>, 6, 877–888.</a:t>
            </a:r>
            <a:endParaRPr sz="1000"/>
          </a:p>
        </p:txBody>
      </p:sp>
      <p:sp>
        <p:nvSpPr>
          <p:cNvPr id="674" name="Google Shape;674;p35"/>
          <p:cNvSpPr txBox="1"/>
          <p:nvPr/>
        </p:nvSpPr>
        <p:spPr>
          <a:xfrm>
            <a:off x="305050" y="259625"/>
            <a:ext cx="35172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LEFT:</a:t>
            </a:r>
            <a:r>
              <a:rPr lang="en"/>
              <a:t> Growth Heterochrony.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UPPER RIGHT:</a:t>
            </a:r>
            <a:r>
              <a:rPr lang="en"/>
              <a:t> Sequence Heterochrony.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LOWER RIGHT:</a:t>
            </a:r>
            <a:r>
              <a:rPr lang="en"/>
              <a:t> Critical Periods.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36"/>
          <p:cNvSpPr txBox="1"/>
          <p:nvPr/>
        </p:nvSpPr>
        <p:spPr>
          <a:xfrm>
            <a:off x="2081538" y="382625"/>
            <a:ext cx="498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</a:rPr>
              <a:t>Thanks for Your Attention!</a:t>
            </a:r>
            <a:endParaRPr sz="2800"/>
          </a:p>
        </p:txBody>
      </p:sp>
      <p:pic>
        <p:nvPicPr>
          <p:cNvPr id="680" name="Google Shape;68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1975" y="1487425"/>
            <a:ext cx="1251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0675" y="1189675"/>
            <a:ext cx="1869225" cy="139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7950" y="1778200"/>
            <a:ext cx="2453350" cy="183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4100" y="1208050"/>
            <a:ext cx="916700" cy="6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9900" y="2103750"/>
            <a:ext cx="1943200" cy="145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1525" y="1635750"/>
            <a:ext cx="1251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0200" y="2619350"/>
            <a:ext cx="3017225" cy="22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6800" y="2779675"/>
            <a:ext cx="2876100" cy="2151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8" name="Google Shape;68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550" y="2648149"/>
            <a:ext cx="2648275" cy="198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1160" y="998225"/>
            <a:ext cx="713011" cy="5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0" name="Google Shape;69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7308" y="1073875"/>
            <a:ext cx="611900" cy="457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6200" y="1262900"/>
            <a:ext cx="916700" cy="68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86325" y="1189675"/>
            <a:ext cx="916700" cy="6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/>
          <p:nvPr/>
        </p:nvSpPr>
        <p:spPr>
          <a:xfrm>
            <a:off x="357875" y="3324275"/>
            <a:ext cx="4763700" cy="1557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6"/>
          <p:cNvSpPr txBox="1"/>
          <p:nvPr/>
        </p:nvSpPr>
        <p:spPr>
          <a:xfrm>
            <a:off x="789750" y="1593450"/>
            <a:ext cx="75645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Classical Embryo Network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discrete temporal representation (</a:t>
            </a:r>
            <a:r>
              <a:rPr b="1" i="1" lang="en" sz="2400">
                <a:solidFill>
                  <a:schemeClr val="dk1"/>
                </a:solidFill>
              </a:rPr>
              <a:t>t</a:t>
            </a:r>
            <a:r>
              <a:rPr b="1" baseline="-25000" i="1" lang="en" sz="2400">
                <a:solidFill>
                  <a:schemeClr val="dk1"/>
                </a:solidFill>
              </a:rPr>
              <a:t>1</a:t>
            </a:r>
            <a:r>
              <a:rPr b="1" i="1" lang="en" sz="2400">
                <a:solidFill>
                  <a:schemeClr val="dk1"/>
                </a:solidFill>
              </a:rPr>
              <a:t>, t</a:t>
            </a:r>
            <a:r>
              <a:rPr b="1" baseline="-25000" i="1" lang="en" sz="2400">
                <a:solidFill>
                  <a:schemeClr val="dk1"/>
                </a:solidFill>
              </a:rPr>
              <a:t>2</a:t>
            </a:r>
            <a:r>
              <a:rPr b="1" i="1" lang="en" sz="2400">
                <a:solidFill>
                  <a:schemeClr val="dk1"/>
                </a:solidFill>
              </a:rPr>
              <a:t>, t</a:t>
            </a:r>
            <a:r>
              <a:rPr b="1" baseline="-25000" i="1" lang="en" sz="2400">
                <a:solidFill>
                  <a:schemeClr val="dk1"/>
                </a:solidFill>
              </a:rPr>
              <a:t>3</a:t>
            </a:r>
            <a:r>
              <a:rPr b="1" i="1" lang="en" sz="2400">
                <a:solidFill>
                  <a:schemeClr val="dk1"/>
                </a:solidFill>
              </a:rPr>
              <a:t>, t</a:t>
            </a:r>
            <a:r>
              <a:rPr b="1" baseline="-25000" i="1" lang="en" sz="2400">
                <a:solidFill>
                  <a:schemeClr val="dk1"/>
                </a:solidFill>
              </a:rPr>
              <a:t>n</a:t>
            </a:r>
            <a:r>
              <a:rPr b="1" lang="en" sz="2400">
                <a:solidFill>
                  <a:schemeClr val="dk1"/>
                </a:solidFill>
              </a:rPr>
              <a:t>),</a:t>
            </a:r>
            <a:r>
              <a:rPr b="1" lang="en" sz="2400">
                <a:solidFill>
                  <a:schemeClr val="dk1"/>
                </a:solidFill>
              </a:rPr>
              <a:t> ordered </a:t>
            </a:r>
            <a:r>
              <a:rPr b="1" i="1" lang="en" sz="2400">
                <a:solidFill>
                  <a:schemeClr val="dk1"/>
                </a:solidFill>
              </a:rPr>
              <a:t>axially</a:t>
            </a:r>
            <a:r>
              <a:rPr b="1" lang="en" sz="2400">
                <a:solidFill>
                  <a:schemeClr val="dk1"/>
                </a:solidFill>
              </a:rPr>
              <a:t> by spatial position (</a:t>
            </a:r>
            <a:r>
              <a:rPr b="1" i="1" lang="en" sz="2400">
                <a:solidFill>
                  <a:schemeClr val="dk1"/>
                </a:solidFill>
              </a:rPr>
              <a:t>x,y,z</a:t>
            </a:r>
            <a:r>
              <a:rPr b="1" lang="en" sz="2400">
                <a:solidFill>
                  <a:schemeClr val="dk1"/>
                </a:solidFill>
              </a:rPr>
              <a:t>), </a:t>
            </a:r>
            <a:endParaRPr b="1" sz="2400">
              <a:solidFill>
                <a:schemeClr val="dk1"/>
              </a:solidFill>
            </a:endParaRPr>
          </a:p>
        </p:txBody>
      </p:sp>
      <p:sp>
        <p:nvSpPr>
          <p:cNvPr id="78" name="Google Shape;78;p16"/>
          <p:cNvSpPr txBox="1"/>
          <p:nvPr/>
        </p:nvSpPr>
        <p:spPr>
          <a:xfrm>
            <a:off x="399975" y="4199513"/>
            <a:ext cx="3276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 seen 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NetSci 2017, Networks 2021</a:t>
            </a:r>
            <a:endParaRPr b="1" sz="1800"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973" y="3425823"/>
            <a:ext cx="2211100" cy="63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1575" y="4016475"/>
            <a:ext cx="3469299" cy="47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7"/>
          <p:cNvPicPr preferRelativeResize="0"/>
          <p:nvPr/>
        </p:nvPicPr>
        <p:blipFill rotWithShape="1">
          <a:blip r:embed="rId3">
            <a:alphaModFix/>
          </a:blip>
          <a:srcRect b="4749" l="2822" r="6704" t="5476"/>
          <a:stretch/>
        </p:blipFill>
        <p:spPr>
          <a:xfrm>
            <a:off x="3115575" y="301725"/>
            <a:ext cx="5866250" cy="434355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 txBox="1"/>
          <p:nvPr/>
        </p:nvSpPr>
        <p:spPr>
          <a:xfrm>
            <a:off x="315900" y="201250"/>
            <a:ext cx="31296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Embryo Networks</a:t>
            </a:r>
            <a:endParaRPr b="1" sz="24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Biosystems</a:t>
            </a:r>
            <a:r>
              <a:rPr lang="en"/>
              <a:t>, 173, 235-247 (2018)</a:t>
            </a:r>
            <a:endParaRPr/>
          </a:p>
        </p:txBody>
      </p:sp>
      <p:sp>
        <p:nvSpPr>
          <p:cNvPr id="87" name="Google Shape;87;p17"/>
          <p:cNvSpPr txBox="1"/>
          <p:nvPr/>
        </p:nvSpPr>
        <p:spPr>
          <a:xfrm>
            <a:off x="315900" y="3887450"/>
            <a:ext cx="35295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Spatiotemporal models of embryogenesis.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Connectivity: based on distance or single- cell interactions (interactome, proximity).</a:t>
            </a:r>
            <a:endParaRPr/>
          </a:p>
        </p:txBody>
      </p:sp>
      <p:sp>
        <p:nvSpPr>
          <p:cNvPr id="88" name="Google Shape;88;p17"/>
          <p:cNvSpPr txBox="1"/>
          <p:nvPr/>
        </p:nvSpPr>
        <p:spPr>
          <a:xfrm>
            <a:off x="315900" y="1367100"/>
            <a:ext cx="26244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Point cloud of 128-cell </a:t>
            </a:r>
            <a:r>
              <a:rPr i="1" lang="en"/>
              <a:t>C. elegans</a:t>
            </a:r>
            <a:r>
              <a:rPr lang="en"/>
              <a:t> embryo: Descendents of P1 and AB cells (spatial sublineages).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Positions and cell lineage data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derived from cell tracking (Bao et.al, 2006).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/>
        </p:nvSpPr>
        <p:spPr>
          <a:xfrm>
            <a:off x="372025" y="228275"/>
            <a:ext cx="6287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Embryo Network as Cell-Cell Connectivity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>
                <a:solidFill>
                  <a:schemeClr val="dk1"/>
                </a:solidFill>
              </a:rPr>
              <a:t>Biosystems</a:t>
            </a:r>
            <a:r>
              <a:rPr lang="en">
                <a:solidFill>
                  <a:schemeClr val="dk1"/>
                </a:solidFill>
              </a:rPr>
              <a:t>, 204, 104405.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4" name="Google Shape;94;p18"/>
          <p:cNvSpPr txBox="1"/>
          <p:nvPr/>
        </p:nvSpPr>
        <p:spPr>
          <a:xfrm>
            <a:off x="372025" y="1161775"/>
            <a:ext cx="35295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Point cloud of 239-cell </a:t>
            </a:r>
            <a:r>
              <a:rPr i="1" lang="en"/>
              <a:t>D</a:t>
            </a:r>
            <a:r>
              <a:rPr i="1" lang="en"/>
              <a:t>. rerio</a:t>
            </a:r>
            <a:r>
              <a:rPr lang="en"/>
              <a:t> embryo: Positions and cell lineage data derived from cell tracking (Keller et.al, 2008).</a:t>
            </a:r>
            <a:endParaRPr/>
          </a:p>
        </p:txBody>
      </p:sp>
      <p:sp>
        <p:nvSpPr>
          <p:cNvPr id="95" name="Google Shape;95;p18"/>
          <p:cNvSpPr txBox="1"/>
          <p:nvPr/>
        </p:nvSpPr>
        <p:spPr>
          <a:xfrm>
            <a:off x="372025" y="2259475"/>
            <a:ext cx="35295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WHITE: </a:t>
            </a:r>
            <a:r>
              <a:rPr lang="en"/>
              <a:t>all cells not above the threshold, 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RED: </a:t>
            </a:r>
            <a:r>
              <a:rPr lang="en"/>
              <a:t>all source cells with at least one edge to another cell. 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BLUE:</a:t>
            </a:r>
            <a:r>
              <a:rPr lang="en"/>
              <a:t> all destination cells with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 least one edge to another cell. Red and blue are equivocal. </a:t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BLACK:</a:t>
            </a:r>
            <a:r>
              <a:rPr lang="en"/>
              <a:t> all cells with more than eight edges to other cells.</a:t>
            </a:r>
            <a:endParaRPr/>
          </a:p>
        </p:txBody>
      </p:sp>
      <p:pic>
        <p:nvPicPr>
          <p:cNvPr id="96" name="Google Shape;96;p18"/>
          <p:cNvPicPr preferRelativeResize="0"/>
          <p:nvPr/>
        </p:nvPicPr>
        <p:blipFill rotWithShape="1">
          <a:blip r:embed="rId3">
            <a:alphaModFix/>
          </a:blip>
          <a:srcRect b="0" l="0" r="0" t="50000"/>
          <a:stretch/>
        </p:blipFill>
        <p:spPr>
          <a:xfrm>
            <a:off x="4250675" y="1117050"/>
            <a:ext cx="4604850" cy="3391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3650" y="152400"/>
            <a:ext cx="803468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/>
        </p:nvSpPr>
        <p:spPr>
          <a:xfrm>
            <a:off x="789750" y="1863750"/>
            <a:ext cx="75645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</a:rPr>
              <a:t>Emergence of Subgraphs</a:t>
            </a:r>
            <a:endParaRPr b="1" sz="32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cell sublineages prior to and during cell differentiation (mathematically undefined)  </a:t>
            </a:r>
            <a:endParaRPr b="1"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/>
        </p:nvSpPr>
        <p:spPr>
          <a:xfrm>
            <a:off x="775350" y="1289850"/>
            <a:ext cx="75933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The process of increasing connectivity in development is as follows: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cells divide and migrate, connectivity increases.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cell migration enriches local communities and cliques.</a:t>
            </a:r>
            <a:endParaRPr sz="1800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function of cells diverges (differentiation), two interconnected networks emerge.</a:t>
            </a:r>
            <a:endParaRPr sz="1800"/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-342900" lvl="0" marL="457200" rtl="0" algn="just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interconnected networks provide weak ties (functional interdependencies) between emerging tissues.</a:t>
            </a:r>
            <a:endParaRPr sz="1800"/>
          </a:p>
        </p:txBody>
      </p:sp>
      <p:sp>
        <p:nvSpPr>
          <p:cNvPr id="112" name="Google Shape;112;p21"/>
          <p:cNvSpPr txBox="1"/>
          <p:nvPr/>
        </p:nvSpPr>
        <p:spPr>
          <a:xfrm>
            <a:off x="2081550" y="452800"/>
            <a:ext cx="498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800">
                <a:solidFill>
                  <a:schemeClr val="dk1"/>
                </a:solidFill>
              </a:rPr>
              <a:t>Density-Bifurcation Model</a:t>
            </a:r>
            <a:endParaRPr sz="2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1845450" y="1956150"/>
            <a:ext cx="186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16-cell,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threshold = 0.75</a:t>
            </a:r>
            <a:endParaRPr/>
          </a:p>
        </p:txBody>
      </p:sp>
      <p:sp>
        <p:nvSpPr>
          <p:cNvPr id="119" name="Google Shape;119;p22"/>
          <p:cNvSpPr/>
          <p:nvPr/>
        </p:nvSpPr>
        <p:spPr>
          <a:xfrm>
            <a:off x="2526150" y="308775"/>
            <a:ext cx="617400" cy="491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/>
          <p:nvPr/>
        </p:nvSpPr>
        <p:spPr>
          <a:xfrm>
            <a:off x="5373100" y="341875"/>
            <a:ext cx="617400" cy="491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2"/>
          <p:cNvSpPr/>
          <p:nvPr/>
        </p:nvSpPr>
        <p:spPr>
          <a:xfrm>
            <a:off x="7883225" y="2227500"/>
            <a:ext cx="617400" cy="491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2"/>
          <p:cNvSpPr/>
          <p:nvPr/>
        </p:nvSpPr>
        <p:spPr>
          <a:xfrm>
            <a:off x="856150" y="3355250"/>
            <a:ext cx="617400" cy="491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2"/>
          <p:cNvSpPr/>
          <p:nvPr/>
        </p:nvSpPr>
        <p:spPr>
          <a:xfrm>
            <a:off x="6672350" y="3430475"/>
            <a:ext cx="617400" cy="491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2"/>
          <p:cNvSpPr txBox="1"/>
          <p:nvPr/>
        </p:nvSpPr>
        <p:spPr>
          <a:xfrm>
            <a:off x="4684250" y="89275"/>
            <a:ext cx="186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32</a:t>
            </a:r>
            <a:r>
              <a:rPr lang="en"/>
              <a:t>-cell,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threshold = 0.75</a:t>
            </a:r>
            <a:endParaRPr/>
          </a:p>
        </p:txBody>
      </p:sp>
      <p:sp>
        <p:nvSpPr>
          <p:cNvPr id="125" name="Google Shape;125;p22"/>
          <p:cNvSpPr txBox="1"/>
          <p:nvPr/>
        </p:nvSpPr>
        <p:spPr>
          <a:xfrm>
            <a:off x="7167450" y="2165250"/>
            <a:ext cx="186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64</a:t>
            </a:r>
            <a:r>
              <a:rPr lang="en"/>
              <a:t>-cell,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threshold = 0.75</a:t>
            </a:r>
            <a:endParaRPr/>
          </a:p>
        </p:txBody>
      </p:sp>
      <p:sp>
        <p:nvSpPr>
          <p:cNvPr id="126" name="Google Shape;126;p22"/>
          <p:cNvSpPr txBox="1"/>
          <p:nvPr/>
        </p:nvSpPr>
        <p:spPr>
          <a:xfrm>
            <a:off x="56125" y="3502600"/>
            <a:ext cx="186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128-cell,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threshold = 0.95</a:t>
            </a:r>
            <a:endParaRPr/>
          </a:p>
        </p:txBody>
      </p:sp>
      <p:sp>
        <p:nvSpPr>
          <p:cNvPr id="127" name="Google Shape;127;p22"/>
          <p:cNvSpPr txBox="1"/>
          <p:nvPr/>
        </p:nvSpPr>
        <p:spPr>
          <a:xfrm>
            <a:off x="6634025" y="3502600"/>
            <a:ext cx="1866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256</a:t>
            </a:r>
            <a:r>
              <a:rPr lang="en"/>
              <a:t>-cell,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threshold = 0.95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