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61" r:id="rId2"/>
    <p:sldId id="256" r:id="rId3"/>
    <p:sldId id="257" r:id="rId4"/>
    <p:sldId id="259" r:id="rId5"/>
    <p:sldId id="258" r:id="rId6"/>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3" d="100"/>
          <a:sy n="123" d="100"/>
        </p:scale>
        <p:origin x="12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8" name="PlaceHolder 1"/>
          <p:cNvSpPr>
            <a:spLocks noGrp="1" noRot="1" noChangeAspect="1"/>
          </p:cNvSpPr>
          <p:nvPr>
            <p:ph type="sldImg"/>
          </p:nvPr>
        </p:nvSpPr>
        <p:spPr>
          <a:xfrm>
            <a:off x="216000" y="812520"/>
            <a:ext cx="7127280" cy="4008960"/>
          </a:xfrm>
          <a:prstGeom prst="rect">
            <a:avLst/>
          </a:prstGeom>
        </p:spPr>
        <p:txBody>
          <a:bodyPr lIns="0" tIns="0" rIns="0" bIns="0" anchor="ctr"/>
          <a:lstStyle/>
          <a:p>
            <a:pPr algn="ctr"/>
            <a:r>
              <a:rPr lang="en-US" sz="4400" b="0" strike="noStrike" spc="-1">
                <a:latin typeface="Arial"/>
              </a:rPr>
              <a:t>Click to move the slide</a:t>
            </a:r>
          </a:p>
        </p:txBody>
      </p:sp>
      <p:sp>
        <p:nvSpPr>
          <p:cNvPr id="39" name="PlaceHolder 2"/>
          <p:cNvSpPr>
            <a:spLocks noGrp="1"/>
          </p:cNvSpPr>
          <p:nvPr>
            <p:ph type="body"/>
          </p:nvPr>
        </p:nvSpPr>
        <p:spPr>
          <a:xfrm>
            <a:off x="756000" y="5078520"/>
            <a:ext cx="6047640" cy="4811040"/>
          </a:xfrm>
          <a:prstGeom prst="rect">
            <a:avLst/>
          </a:prstGeom>
        </p:spPr>
        <p:txBody>
          <a:bodyPr lIns="0" tIns="0" rIns="0" bIns="0"/>
          <a:lstStyle/>
          <a:p>
            <a:r>
              <a:rPr lang="en-US" sz="2000" b="0" strike="noStrike" spc="-1">
                <a:latin typeface="Arial"/>
              </a:rPr>
              <a:t>Click to edit the notes format</a:t>
            </a:r>
          </a:p>
        </p:txBody>
      </p:sp>
      <p:sp>
        <p:nvSpPr>
          <p:cNvPr id="40" name="PlaceHolder 3"/>
          <p:cNvSpPr>
            <a:spLocks noGrp="1"/>
          </p:cNvSpPr>
          <p:nvPr>
            <p:ph type="hdr"/>
          </p:nvPr>
        </p:nvSpPr>
        <p:spPr>
          <a:xfrm>
            <a:off x="0" y="0"/>
            <a:ext cx="3280680" cy="534240"/>
          </a:xfrm>
          <a:prstGeom prst="rect">
            <a:avLst/>
          </a:prstGeom>
        </p:spPr>
        <p:txBody>
          <a:bodyPr lIns="0" tIns="0" rIns="0" bIns="0"/>
          <a:lstStyle/>
          <a:p>
            <a:r>
              <a:rPr lang="en-US" sz="1400" b="0" strike="noStrike" spc="-1">
                <a:solidFill>
                  <a:srgbClr val="303D22"/>
                </a:solidFill>
                <a:latin typeface="Arial"/>
              </a:rPr>
              <a:t>&lt;header&gt;</a:t>
            </a:r>
          </a:p>
        </p:txBody>
      </p:sp>
      <p:sp>
        <p:nvSpPr>
          <p:cNvPr id="41" name="PlaceHolder 4"/>
          <p:cNvSpPr>
            <a:spLocks noGrp="1"/>
          </p:cNvSpPr>
          <p:nvPr>
            <p:ph type="dt"/>
          </p:nvPr>
        </p:nvSpPr>
        <p:spPr>
          <a:xfrm>
            <a:off x="4278960" y="0"/>
            <a:ext cx="3280680" cy="534240"/>
          </a:xfrm>
          <a:prstGeom prst="rect">
            <a:avLst/>
          </a:prstGeom>
        </p:spPr>
        <p:txBody>
          <a:bodyPr lIns="0" tIns="0" rIns="0" bIns="0"/>
          <a:lstStyle/>
          <a:p>
            <a:pPr algn="r"/>
            <a:r>
              <a:rPr lang="en-US" sz="1400" b="0" strike="noStrike" spc="-1">
                <a:solidFill>
                  <a:srgbClr val="303D22"/>
                </a:solidFill>
                <a:latin typeface="Arial"/>
              </a:rPr>
              <a:t>&lt;date/time&gt;</a:t>
            </a:r>
          </a:p>
        </p:txBody>
      </p:sp>
      <p:sp>
        <p:nvSpPr>
          <p:cNvPr id="42" name="PlaceHolder 5"/>
          <p:cNvSpPr>
            <a:spLocks noGrp="1"/>
          </p:cNvSpPr>
          <p:nvPr>
            <p:ph type="ftr"/>
          </p:nvPr>
        </p:nvSpPr>
        <p:spPr>
          <a:xfrm>
            <a:off x="0" y="10157400"/>
            <a:ext cx="3280680" cy="534240"/>
          </a:xfrm>
          <a:prstGeom prst="rect">
            <a:avLst/>
          </a:prstGeom>
        </p:spPr>
        <p:txBody>
          <a:bodyPr lIns="0" tIns="0" rIns="0" bIns="0" anchor="b"/>
          <a:lstStyle/>
          <a:p>
            <a:r>
              <a:rPr lang="en-US" sz="1400" b="0" strike="noStrike" spc="-1">
                <a:solidFill>
                  <a:srgbClr val="303D22"/>
                </a:solidFill>
                <a:latin typeface="Arial"/>
              </a:rPr>
              <a:t>&lt;footer&gt;</a:t>
            </a:r>
          </a:p>
        </p:txBody>
      </p:sp>
      <p:sp>
        <p:nvSpPr>
          <p:cNvPr id="43" name="PlaceHolder 6"/>
          <p:cNvSpPr>
            <a:spLocks noGrp="1"/>
          </p:cNvSpPr>
          <p:nvPr>
            <p:ph type="sldNum"/>
          </p:nvPr>
        </p:nvSpPr>
        <p:spPr>
          <a:xfrm>
            <a:off x="4278960" y="10157400"/>
            <a:ext cx="3280680" cy="534240"/>
          </a:xfrm>
          <a:prstGeom prst="rect">
            <a:avLst/>
          </a:prstGeom>
        </p:spPr>
        <p:txBody>
          <a:bodyPr lIns="0" tIns="0" rIns="0" bIns="0" anchor="b"/>
          <a:lstStyle/>
          <a:p>
            <a:pPr algn="r"/>
            <a:fld id="{D2979B42-0EE5-4AC9-8482-10D38F8656FE}" type="slidenum">
              <a:rPr lang="en-US" sz="1400" b="0" strike="noStrike" spc="-1">
                <a:solidFill>
                  <a:srgbClr val="303D22"/>
                </a:solidFill>
                <a:latin typeface="Arial"/>
              </a:rPr>
              <a:t>‹#›</a:t>
            </a:fld>
            <a:endParaRPr lang="en-US" sz="1400" b="0" strike="noStrike" spc="-1">
              <a:solidFill>
                <a:srgbClr val="303D22"/>
              </a:solidFill>
              <a:latin typeface="Arial"/>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laceHolder 1"/>
          <p:cNvSpPr>
            <a:spLocks noGrp="1" noRot="1" noChangeAspect="1"/>
          </p:cNvSpPr>
          <p:nvPr>
            <p:ph type="sldImg"/>
          </p:nvPr>
        </p:nvSpPr>
        <p:spPr>
          <a:xfrm>
            <a:off x="1589088" y="1006475"/>
            <a:ext cx="4594225" cy="3446463"/>
          </a:xfrm>
          <a:prstGeom prst="rect">
            <a:avLst/>
          </a:prstGeom>
        </p:spPr>
      </p:sp>
      <p:sp>
        <p:nvSpPr>
          <p:cNvPr id="49" name="PlaceHolder 2"/>
          <p:cNvSpPr>
            <a:spLocks noGrp="1"/>
          </p:cNvSpPr>
          <p:nvPr>
            <p:ph type="body"/>
          </p:nvPr>
        </p:nvSpPr>
        <p:spPr>
          <a:xfrm>
            <a:off x="1185120" y="4787640"/>
            <a:ext cx="5407560" cy="12749760"/>
          </a:xfrm>
          <a:prstGeom prst="rect">
            <a:avLst/>
          </a:prstGeom>
        </p:spPr>
        <p:txBody>
          <a:bodyPr lIns="0" tIns="0" rIns="0" bIns="0"/>
          <a:lstStyle/>
          <a:p>
            <a:r>
              <a:rPr lang="en-US" sz="2000" b="0" strike="noStrike" spc="-1">
                <a:latin typeface="Arial"/>
              </a:rPr>
              <a:t>Overview of the three topics covered in this review: occupational risks and hazards, workplace wearables, and connected worker solutions. Occupational risks and hazards come from various sources and can adversely affect the workers’ safety, productivity, and health. Workplace wearables are smart devices worn on the body as accessories or garments to collect data on physiological and environmental conditions. Connected worker solutions engage the workplace wearables to a centralized hub for data storage, management, analytics, visualization, security, and actions. The vector icons on occupational risks and hazards are reproduced (adapted) with permission from the OSHA website on “Top 10 Most Frequently Cited Standards for Fiscal Year 2020”.[16] The product images in (b) are reproduced with permission: smart ring:[229] Copyright 2021, Oura; full face respirator:[63] Copyright 2021, 3M; smart watch:[62] Copyright 2021, Reactec; chest device:[81] Copyright 2021, Zephyr; headband:[114] Copyright 2021, Muse; smart glasses:[231] Copyright 2021, ViewPoint System; smart PPE vest:[63] Copyright 2021, 3M; smart helmet:[61] Copyright 2021, Triax; and smart shoe insoles:[67] Copyright 2021, Arion.</a:t>
            </a:r>
          </a:p>
          <a:p>
            <a:r>
              <a:rPr lang="en-US" sz="2000" b="0" strike="noStrike" spc="-1">
                <a:latin typeface="Arial"/>
              </a:rPr>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laceHolder 1"/>
          <p:cNvSpPr>
            <a:spLocks noGrp="1" noRot="1" noChangeAspect="1"/>
          </p:cNvSpPr>
          <p:nvPr>
            <p:ph type="sldImg"/>
          </p:nvPr>
        </p:nvSpPr>
        <p:spPr>
          <a:xfrm>
            <a:off x="1589088" y="1006475"/>
            <a:ext cx="4594225" cy="3446463"/>
          </a:xfrm>
          <a:prstGeom prst="rect">
            <a:avLst/>
          </a:prstGeom>
        </p:spPr>
      </p:sp>
      <p:sp>
        <p:nvSpPr>
          <p:cNvPr id="49" name="PlaceHolder 2"/>
          <p:cNvSpPr>
            <a:spLocks noGrp="1"/>
          </p:cNvSpPr>
          <p:nvPr>
            <p:ph type="body"/>
          </p:nvPr>
        </p:nvSpPr>
        <p:spPr>
          <a:xfrm>
            <a:off x="1185120" y="4787640"/>
            <a:ext cx="5407560" cy="14733000"/>
          </a:xfrm>
          <a:prstGeom prst="rect">
            <a:avLst/>
          </a:prstGeom>
        </p:spPr>
        <p:txBody>
          <a:bodyPr lIns="0" tIns="0" rIns="0" bIns="0"/>
          <a:lstStyle/>
          <a:p>
            <a:r>
              <a:rPr lang="en-US" sz="2000" b="0" strike="noStrike" spc="-1">
                <a:latin typeface="Arial"/>
              </a:rPr>
              <a:t>Examples of wearables for occupational safety monitoring. a) The Triax Proximity Trace consists of TraceTags affixed to hard hats for monitoring safe working distance and interactions. b) The SmartCap LifeBand measures brain waves to estimate alertness and fatigue levels at work. c) The StrongArm ErgoSkeleton Lift Assist helps with heavy lifting by transferring the load from the upper body and back to the legs. d) Reactec HAVwear is designed for the risk management of hand arm vibrations and provides real‐time safety analytics and alerts. e) K‐invent dynamometers consist of force transducers with biofeedback to evaluate muscle strength and endurance. f) Kenzen's personalized app and smart PPE enable the continuous safety monitoring of workers by tracking the microclimate, core body temperature, heart rate and exertion. g) The Corvex Temperature Management platform monitors the work temperature of frontline workers, providing them with situational awareness and data transparency. The figures were reproduced with permission: a) Reproduced with permission.[61] Copyright 2021, Triax; b) Reproduced with permission.[118] Copyright 2021, SmartCap; c) Reproduced with permission.[45] Copyright 2021, StrongArm; d) Reproduced with permission.[62] Copyright 2021, Reactec; e) Reproduced with permission.[139] Copyright 2021, K‐invent; f ) Reproduced with permission.[82] Copyright 2021, Kenzen; and g) Reproduced with permission.[230] Copyright 2021, Corvex.</a:t>
            </a:r>
          </a:p>
          <a:p>
            <a:r>
              <a:rPr lang="en-US" sz="2000" b="0" strike="noStrike" spc="-1">
                <a:latin typeface="Arial"/>
              </a:rPr>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laceHolder 1"/>
          <p:cNvSpPr>
            <a:spLocks noGrp="1" noRot="1" noChangeAspect="1"/>
          </p:cNvSpPr>
          <p:nvPr>
            <p:ph type="sldImg"/>
          </p:nvPr>
        </p:nvSpPr>
        <p:spPr>
          <a:xfrm>
            <a:off x="1589088" y="1006475"/>
            <a:ext cx="4594225" cy="3446463"/>
          </a:xfrm>
          <a:prstGeom prst="rect">
            <a:avLst/>
          </a:prstGeom>
        </p:spPr>
      </p:sp>
      <p:sp>
        <p:nvSpPr>
          <p:cNvPr id="49" name="PlaceHolder 2"/>
          <p:cNvSpPr>
            <a:spLocks noGrp="1"/>
          </p:cNvSpPr>
          <p:nvPr>
            <p:ph type="body"/>
          </p:nvPr>
        </p:nvSpPr>
        <p:spPr>
          <a:xfrm>
            <a:off x="1185120" y="4787640"/>
            <a:ext cx="5407560" cy="11616480"/>
          </a:xfrm>
          <a:prstGeom prst="rect">
            <a:avLst/>
          </a:prstGeom>
        </p:spPr>
        <p:txBody>
          <a:bodyPr lIns="0" tIns="0" rIns="0" bIns="0"/>
          <a:lstStyle/>
          <a:p>
            <a:r>
              <a:rPr lang="en-US" sz="2000" b="0" strike="noStrike" spc="-1">
                <a:latin typeface="Arial"/>
              </a:rPr>
              <a:t>Examples of wearables for occupational productivity monitoring. a) ViewPoint Systems VPS 16 smart glasses have stereoscopic cameras that track spatial vision and have live streaming capabilities for mixed reality applications. b) Tactigon Skin uses sensors to detect hand gestures and AI to remotely interact with digital machines. c) The Tinylogic Foci clip‐on device monitors the breathing patterns to estimate cognitive state of mind and suggests ways to avoid distraction at work. d) Muse 2 and Muse S headbands measure brain electrical activity and provide real‐time feedback on body performance and mental focus. e) Hyco's W562 smartwatch enables hands‐free barcode scanning for goods tracking and asset management. a) Reproduced with permission.[231] Copyright 2021, ViewPoint System; b) Reproduced with permisison.[107] Copyright 2021, The Tactigon; c) Reproduced with permission.[121] Copyright 2021, Tinylogic Foci; d) Reproduced with permisison.[114] Copyright 2021, Muse; and e) Reproduced with permission.[86] Copyright 2021, Hyco.</a:t>
            </a:r>
          </a:p>
          <a:p>
            <a:r>
              <a:rPr lang="en-US" sz="2000" b="0" strike="noStrike" spc="-1">
                <a:latin typeface="Arial"/>
              </a:rPr>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laceHolder 1"/>
          <p:cNvSpPr>
            <a:spLocks noGrp="1" noRot="1" noChangeAspect="1"/>
          </p:cNvSpPr>
          <p:nvPr>
            <p:ph type="sldImg"/>
          </p:nvPr>
        </p:nvSpPr>
        <p:spPr>
          <a:xfrm>
            <a:off x="1589088" y="1006475"/>
            <a:ext cx="4594225" cy="3446463"/>
          </a:xfrm>
          <a:prstGeom prst="rect">
            <a:avLst/>
          </a:prstGeom>
        </p:spPr>
      </p:sp>
      <p:sp>
        <p:nvSpPr>
          <p:cNvPr id="49" name="PlaceHolder 2"/>
          <p:cNvSpPr>
            <a:spLocks noGrp="1"/>
          </p:cNvSpPr>
          <p:nvPr>
            <p:ph type="body"/>
          </p:nvPr>
        </p:nvSpPr>
        <p:spPr>
          <a:xfrm>
            <a:off x="1185120" y="4787640"/>
            <a:ext cx="5407560" cy="12466440"/>
          </a:xfrm>
          <a:prstGeom prst="rect">
            <a:avLst/>
          </a:prstGeom>
        </p:spPr>
        <p:txBody>
          <a:bodyPr lIns="0" tIns="0" rIns="0" bIns="0"/>
          <a:lstStyle/>
          <a:p>
            <a:r>
              <a:rPr lang="en-US" sz="2000" b="0" strike="noStrike" spc="-1">
                <a:latin typeface="Arial"/>
              </a:rPr>
              <a:t>Examples of wearables for physical activity monitoring. a) Omron's HeartGuide BP8000‐M tracks the user's aerobic steps, calories burned, and blood pressure. b) The Oura Ring monitors the heart rate, body temperature, activity, calories burned, respiratory rate, and sleep. c) Equivital's LifeMonitor is a mobile human monitoring system that continuously measures the user's galvanic skin response, respiratory rate, heart rate, ECG data, and activity. d) The Philips Actiwatch Spectrum Plus measures activity and cycles of being awake or asleep. e) The Zephyr BioHarness is a physiological monitoring device with telemetry for tracking the activity, body orientation, ECG data, heart rate, and breathing rate. f) Hexoskin Smart Garments monitor the user's cadence, activity, acceleration, heart rate, and breathing rate. a) Reproduced with permission.[186] Copyright 2021, Omron; b) Reproduced with permission.[229] Copyright 2021, Oura; c) Reproduced with permission.[83] Copyright 2021, Equivital; d) Reproduced with permission.[129] Copyright 2021, Philips; e) Reproduced with permission.[81] Copyright 2021, Zephyr; and f ) Reproduced with permission.[233] Copyright 2021, Hexoskin.</a:t>
            </a:r>
          </a:p>
          <a:p>
            <a:r>
              <a:rPr lang="en-US" sz="2000" b="0" strike="noStrike" spc="-1">
                <a:latin typeface="Arial"/>
              </a:rPr>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laceHolder 1"/>
          <p:cNvSpPr>
            <a:spLocks noGrp="1" noRot="1" noChangeAspect="1"/>
          </p:cNvSpPr>
          <p:nvPr>
            <p:ph type="sldImg"/>
          </p:nvPr>
        </p:nvSpPr>
        <p:spPr>
          <a:xfrm>
            <a:off x="1589088" y="1006475"/>
            <a:ext cx="4594225" cy="3446463"/>
          </a:xfrm>
          <a:prstGeom prst="rect">
            <a:avLst/>
          </a:prstGeom>
        </p:spPr>
      </p:sp>
      <p:sp>
        <p:nvSpPr>
          <p:cNvPr id="49" name="PlaceHolder 2"/>
          <p:cNvSpPr>
            <a:spLocks noGrp="1"/>
          </p:cNvSpPr>
          <p:nvPr>
            <p:ph type="body"/>
          </p:nvPr>
        </p:nvSpPr>
        <p:spPr>
          <a:xfrm>
            <a:off x="1185120" y="4787640"/>
            <a:ext cx="5407560" cy="9349920"/>
          </a:xfrm>
          <a:prstGeom prst="rect">
            <a:avLst/>
          </a:prstGeom>
        </p:spPr>
        <p:txBody>
          <a:bodyPr lIns="0" tIns="0" rIns="0" bIns="0"/>
          <a:lstStyle/>
          <a:p>
            <a:r>
              <a:rPr lang="en-US" sz="2000" b="0" strike="noStrike" spc="-1">
                <a:latin typeface="Arial"/>
              </a:rPr>
              <a:t>Architecture of a connected worker solution. The data collection devices use different device services to connect to the edge gateway for data preprocessing, caching, edge computing, and edge analytics. The cloud hub is responsible for data management, storage, security, and privacy. There are capabilities for streaming analytics with rule engines and AI/ML algorithms. The visualization studio displays the analyzed results on the dashboard and sends notifications to operators, supervisors, safety personnel, and workers. The strategies to control assets, devices, field services, and event streams are suggested by predictive algorithms. Finally, action items are executed to achieve the desired outcomes.</a:t>
            </a:r>
          </a:p>
          <a:p>
            <a:r>
              <a:rPr lang="en-US" sz="2000" b="0" strike="noStrike" spc="-1">
                <a:latin typeface="Arial"/>
              </a:rPr>
              <a:t>IF THIS IMAGE HAS BEEN PROVIDED BY OR IS OWNED BY A THIRD PARTY, AS INDICATED IN THE CAPTION LINE, THEN FURTHER PERMISSION MAY BE NEEDED BEFORE ANY FURTHER USE. PLEASE CONTACT WILEY'S PERMISSIONS DEPARTMENT ON PERMISSIONS@WILEY.COM OR USE THE RIGHTSLINK SERVICE BY CLICKING ON THE 'REQUEST PERMISSIONS' LINK ACCOMPANYING THIS ARTICLE. WILEY OR AUTHOR OWNED IMAGES MAY BE USED FOR NON-COMMERCIAL PURPOSES, SUBJECT TO PROPER CITATION OF THE ARTICLE, AUTHOR, AND PUBLISHER.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CustomShape 1"/>
          <p:cNvSpPr/>
          <p:nvPr/>
        </p:nvSpPr>
        <p:spPr>
          <a:xfrm>
            <a:off x="0" y="0"/>
            <a:ext cx="144000" cy="6858000"/>
          </a:xfrm>
          <a:prstGeom prst="rect">
            <a:avLst/>
          </a:prstGeom>
          <a:solidFill>
            <a:srgbClr val="0054A6"/>
          </a:solidFill>
          <a:ln>
            <a:noFill/>
          </a:ln>
        </p:spPr>
        <p:style>
          <a:lnRef idx="0">
            <a:scrgbClr r="0" g="0" b="0"/>
          </a:lnRef>
          <a:fillRef idx="0">
            <a:scrgbClr r="0" g="0" b="0"/>
          </a:fillRef>
          <a:effectRef idx="0">
            <a:scrgbClr r="0" g="0" b="0"/>
          </a:effectRef>
          <a:fontRef idx="minor"/>
        </p:style>
      </p:sp>
      <p:sp>
        <p:nvSpPr>
          <p:cNvPr id="3" name="CustomShape 2"/>
          <p:cNvSpPr/>
          <p:nvPr/>
        </p:nvSpPr>
        <p:spPr>
          <a:xfrm>
            <a:off x="0" y="0"/>
            <a:ext cx="144000" cy="1198440"/>
          </a:xfrm>
          <a:prstGeom prst="rect">
            <a:avLst/>
          </a:prstGeom>
          <a:solidFill>
            <a:srgbClr val="FFCE34"/>
          </a:solidFill>
          <a:ln>
            <a:noFill/>
          </a:ln>
        </p:spPr>
        <p:style>
          <a:lnRef idx="0">
            <a:scrgbClr r="0" g="0" b="0"/>
          </a:lnRef>
          <a:fillRef idx="0">
            <a:scrgbClr r="0" g="0" b="0"/>
          </a:fillRef>
          <a:effectRef idx="0">
            <a:scrgbClr r="0" g="0" b="0"/>
          </a:effectRef>
          <a:fontRef idx="minor"/>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1260000" y="152280"/>
            <a:ext cx="7200000" cy="451800"/>
          </a:xfrm>
          <a:prstGeom prst="rect">
            <a:avLst/>
          </a:prstGeom>
          <a:noFill/>
          <a:ln>
            <a:noFill/>
          </a:ln>
        </p:spPr>
        <p:txBody>
          <a:bodyPr lIns="90000" tIns="46800" rIns="90000" bIns="46800"/>
          <a:lstStyle/>
          <a:p>
            <a:r>
              <a:rPr lang="en-US" sz="1100" b="0" strike="noStrike" spc="-1">
                <a:solidFill>
                  <a:srgbClr val="000000"/>
                </a:solidFill>
                <a:latin typeface="Arial"/>
              </a:rPr>
              <a:t>Trends in Workplace Wearable Technologies and Connected‐Worker Solutions for Next‐Generation Occupational Safety, Health, and Productivity</a:t>
            </a:r>
          </a:p>
        </p:txBody>
      </p:sp>
      <p:sp>
        <p:nvSpPr>
          <p:cNvPr id="46" name="TextShape 2"/>
          <p:cNvSpPr txBox="1"/>
          <p:nvPr/>
        </p:nvSpPr>
        <p:spPr>
          <a:xfrm>
            <a:off x="360000" y="5940000"/>
            <a:ext cx="8640000" cy="451800"/>
          </a:xfrm>
          <a:prstGeom prst="rect">
            <a:avLst/>
          </a:prstGeom>
          <a:noFill/>
          <a:ln>
            <a:noFill/>
          </a:ln>
        </p:spPr>
        <p:txBody>
          <a:bodyPr lIns="90000" tIns="45000" rIns="90000" bIns="45000"/>
          <a:lstStyle/>
          <a:p>
            <a:r>
              <a:rPr lang="en-US" sz="800" b="1" strike="noStrike" spc="-1">
                <a:solidFill>
                  <a:srgbClr val="0054A6"/>
                </a:solidFill>
                <a:latin typeface="Arial"/>
              </a:rPr>
              <a:t>Advanced Intelligent Systems, Volume: 4, Issue: 1, First published: 23 September 2021, DOI: (10.1002/aisy.202100099) </a:t>
            </a:r>
            <a:endParaRPr lang="en-US" sz="800" b="0" strike="noStrike" spc="-1">
              <a:solidFill>
                <a:srgbClr val="000000"/>
              </a:solidFill>
              <a:latin typeface="Arial"/>
            </a:endParaRPr>
          </a:p>
        </p:txBody>
      </p:sp>
      <p:pic>
        <p:nvPicPr>
          <p:cNvPr id="47" name="Main graphic"/>
          <p:cNvPicPr/>
          <p:nvPr/>
        </p:nvPicPr>
        <p:blipFill>
          <a:blip r:embed="rId3"/>
          <a:stretch/>
        </p:blipFill>
        <p:spPr>
          <a:xfrm>
            <a:off x="2765880" y="762120"/>
            <a:ext cx="3663360" cy="3809880"/>
          </a:xfrm>
          <a:prstGeom prst="rect">
            <a:avLst/>
          </a:prstGeom>
          <a:ln>
            <a:noFill/>
          </a:ln>
        </p:spPr>
      </p:pic>
      <p:sp>
        <p:nvSpPr>
          <p:cNvPr id="7" name="TextBox 6">
            <a:extLst>
              <a:ext uri="{FF2B5EF4-FFF2-40B4-BE49-F238E27FC236}">
                <a16:creationId xmlns:a16="http://schemas.microsoft.com/office/drawing/2014/main" id="{24BCCA72-A25F-BD2D-49AD-82814C7A36F9}"/>
              </a:ext>
            </a:extLst>
          </p:cNvPr>
          <p:cNvSpPr txBox="1"/>
          <p:nvPr/>
        </p:nvSpPr>
        <p:spPr>
          <a:xfrm>
            <a:off x="861437" y="4932834"/>
            <a:ext cx="7997125" cy="646331"/>
          </a:xfrm>
          <a:prstGeom prst="rect">
            <a:avLst/>
          </a:prstGeom>
          <a:noFill/>
        </p:spPr>
        <p:txBody>
          <a:bodyPr wrap="square">
            <a:spAutoFit/>
          </a:bodyPr>
          <a:lstStyle/>
          <a:p>
            <a:r>
              <a:rPr lang="en-US" b="0" i="0" dirty="0">
                <a:solidFill>
                  <a:srgbClr val="1C1D1E"/>
                </a:solidFill>
                <a:effectLst/>
                <a:latin typeface="Open Sans" panose="020B0606030504020204" pitchFamily="34" charset="0"/>
              </a:rPr>
              <a:t>Overview of the three topics covered in this review: occupational risks and hazards, workplace wearables, and connected worker solutions. </a:t>
            </a:r>
            <a:endParaRPr lang="en-US" dirty="0"/>
          </a:p>
        </p:txBody>
      </p:sp>
    </p:spTree>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1260000" y="152280"/>
            <a:ext cx="7200000" cy="451800"/>
          </a:xfrm>
          <a:prstGeom prst="rect">
            <a:avLst/>
          </a:prstGeom>
          <a:noFill/>
          <a:ln>
            <a:noFill/>
          </a:ln>
        </p:spPr>
        <p:txBody>
          <a:bodyPr lIns="90000" tIns="46800" rIns="90000" bIns="46800"/>
          <a:lstStyle/>
          <a:p>
            <a:r>
              <a:rPr lang="en-US" sz="1100" b="0" strike="noStrike" spc="-1">
                <a:solidFill>
                  <a:srgbClr val="000000"/>
                </a:solidFill>
                <a:latin typeface="Arial"/>
              </a:rPr>
              <a:t>Trends in Workplace Wearable Technologies and Connected‐Worker Solutions for Next‐Generation Occupational Safety, Health, and Productivity</a:t>
            </a:r>
          </a:p>
        </p:txBody>
      </p:sp>
      <p:sp>
        <p:nvSpPr>
          <p:cNvPr id="46" name="TextShape 2"/>
          <p:cNvSpPr txBox="1"/>
          <p:nvPr/>
        </p:nvSpPr>
        <p:spPr>
          <a:xfrm>
            <a:off x="360000" y="5940000"/>
            <a:ext cx="8640000" cy="451800"/>
          </a:xfrm>
          <a:prstGeom prst="rect">
            <a:avLst/>
          </a:prstGeom>
          <a:noFill/>
          <a:ln>
            <a:noFill/>
          </a:ln>
        </p:spPr>
        <p:txBody>
          <a:bodyPr lIns="90000" tIns="45000" rIns="90000" bIns="45000"/>
          <a:lstStyle/>
          <a:p>
            <a:r>
              <a:rPr lang="en-US" sz="800" b="1" strike="noStrike" spc="-1" dirty="0">
                <a:solidFill>
                  <a:srgbClr val="0054A6"/>
                </a:solidFill>
                <a:latin typeface="Arial"/>
              </a:rPr>
              <a:t>Advanced Intelligent Systems, Volume: 4, Issue: 1, First published: 23 September 2021, DOI: (10.1002/aisy.202100099) </a:t>
            </a:r>
            <a:endParaRPr lang="en-US" sz="800" b="0" strike="noStrike" spc="-1" dirty="0">
              <a:solidFill>
                <a:srgbClr val="000000"/>
              </a:solidFill>
              <a:latin typeface="Arial"/>
            </a:endParaRPr>
          </a:p>
        </p:txBody>
      </p:sp>
      <p:pic>
        <p:nvPicPr>
          <p:cNvPr id="47" name="Main graphic"/>
          <p:cNvPicPr/>
          <p:nvPr/>
        </p:nvPicPr>
        <p:blipFill>
          <a:blip r:embed="rId3"/>
          <a:stretch/>
        </p:blipFill>
        <p:spPr>
          <a:xfrm>
            <a:off x="2664720" y="762120"/>
            <a:ext cx="3865320" cy="3809880"/>
          </a:xfrm>
          <a:prstGeom prst="rect">
            <a:avLst/>
          </a:prstGeom>
          <a:ln>
            <a:noFill/>
          </a:ln>
        </p:spPr>
      </p:pic>
      <p:sp>
        <p:nvSpPr>
          <p:cNvPr id="9" name="TextBox 8">
            <a:extLst>
              <a:ext uri="{FF2B5EF4-FFF2-40B4-BE49-F238E27FC236}">
                <a16:creationId xmlns:a16="http://schemas.microsoft.com/office/drawing/2014/main" id="{CFE1C11E-A52B-DD3E-759E-6C2172FD91A3}"/>
              </a:ext>
            </a:extLst>
          </p:cNvPr>
          <p:cNvSpPr txBox="1"/>
          <p:nvPr/>
        </p:nvSpPr>
        <p:spPr>
          <a:xfrm>
            <a:off x="1586501" y="5071334"/>
            <a:ext cx="6873499" cy="369332"/>
          </a:xfrm>
          <a:prstGeom prst="rect">
            <a:avLst/>
          </a:prstGeom>
          <a:noFill/>
        </p:spPr>
        <p:txBody>
          <a:bodyPr wrap="square">
            <a:spAutoFit/>
          </a:bodyPr>
          <a:lstStyle/>
          <a:p>
            <a:r>
              <a:rPr lang="en-US" i="0" dirty="0">
                <a:solidFill>
                  <a:srgbClr val="1C1D1E"/>
                </a:solidFill>
                <a:effectLst/>
                <a:latin typeface="Open Sans" panose="020B0606030504020204" pitchFamily="34" charset="0"/>
              </a:rPr>
              <a:t>Examples of wearables for occupational safety monitoring</a:t>
            </a:r>
            <a:endParaRPr lang="en-US" dirty="0"/>
          </a:p>
        </p:txBody>
      </p:sp>
    </p:spTree>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1260000" y="152280"/>
            <a:ext cx="7200000" cy="451800"/>
          </a:xfrm>
          <a:prstGeom prst="rect">
            <a:avLst/>
          </a:prstGeom>
          <a:noFill/>
          <a:ln>
            <a:noFill/>
          </a:ln>
        </p:spPr>
        <p:txBody>
          <a:bodyPr lIns="90000" tIns="46800" rIns="90000" bIns="46800"/>
          <a:lstStyle/>
          <a:p>
            <a:r>
              <a:rPr lang="en-US" sz="1100" b="0" strike="noStrike" spc="-1">
                <a:solidFill>
                  <a:srgbClr val="000000"/>
                </a:solidFill>
                <a:latin typeface="Arial"/>
              </a:rPr>
              <a:t>Trends in Workplace Wearable Technologies and Connected‐Worker Solutions for Next‐Generation Occupational Safety, Health, and Productivity</a:t>
            </a:r>
          </a:p>
        </p:txBody>
      </p:sp>
      <p:pic>
        <p:nvPicPr>
          <p:cNvPr id="45" name="Logo"/>
          <p:cNvPicPr/>
          <p:nvPr/>
        </p:nvPicPr>
        <p:blipFill>
          <a:blip/>
          <a:stretch/>
        </p:blipFill>
        <p:spPr>
          <a:xfrm>
            <a:off x="4926600" y="152280"/>
            <a:ext cx="3670200" cy="355680"/>
          </a:xfrm>
          <a:prstGeom prst="rect">
            <a:avLst/>
          </a:prstGeom>
          <a:ln>
            <a:noFill/>
          </a:ln>
        </p:spPr>
      </p:pic>
      <p:sp>
        <p:nvSpPr>
          <p:cNvPr id="46" name="TextShape 2"/>
          <p:cNvSpPr txBox="1"/>
          <p:nvPr/>
        </p:nvSpPr>
        <p:spPr>
          <a:xfrm>
            <a:off x="360000" y="5940000"/>
            <a:ext cx="8640000" cy="451800"/>
          </a:xfrm>
          <a:prstGeom prst="rect">
            <a:avLst/>
          </a:prstGeom>
          <a:noFill/>
          <a:ln>
            <a:noFill/>
          </a:ln>
        </p:spPr>
        <p:txBody>
          <a:bodyPr lIns="90000" tIns="45000" rIns="90000" bIns="45000"/>
          <a:lstStyle/>
          <a:p>
            <a:r>
              <a:rPr lang="en-US" sz="800" b="1" strike="noStrike" spc="-1">
                <a:solidFill>
                  <a:srgbClr val="0054A6"/>
                </a:solidFill>
                <a:latin typeface="Arial"/>
              </a:rPr>
              <a:t>Advanced Intelligent Systems, Volume: 4, Issue: 1, First published: 23 September 2021, DOI: (10.1002/aisy.202100099) </a:t>
            </a:r>
            <a:endParaRPr lang="en-US" sz="800" b="0" strike="noStrike" spc="-1">
              <a:solidFill>
                <a:srgbClr val="000000"/>
              </a:solidFill>
              <a:latin typeface="Arial"/>
            </a:endParaRPr>
          </a:p>
        </p:txBody>
      </p:sp>
      <p:pic>
        <p:nvPicPr>
          <p:cNvPr id="47" name="Main graphic"/>
          <p:cNvPicPr/>
          <p:nvPr/>
        </p:nvPicPr>
        <p:blipFill>
          <a:blip r:embed="rId3"/>
          <a:stretch/>
        </p:blipFill>
        <p:spPr>
          <a:xfrm>
            <a:off x="2328120" y="762120"/>
            <a:ext cx="4538520" cy="3809880"/>
          </a:xfrm>
          <a:prstGeom prst="rect">
            <a:avLst/>
          </a:prstGeom>
          <a:ln>
            <a:noFill/>
          </a:ln>
        </p:spPr>
      </p:pic>
      <p:sp>
        <p:nvSpPr>
          <p:cNvPr id="7" name="TextBox 6">
            <a:extLst>
              <a:ext uri="{FF2B5EF4-FFF2-40B4-BE49-F238E27FC236}">
                <a16:creationId xmlns:a16="http://schemas.microsoft.com/office/drawing/2014/main" id="{F7CE1B6F-6DD1-8590-42A4-67BFDA9AB029}"/>
              </a:ext>
            </a:extLst>
          </p:cNvPr>
          <p:cNvSpPr txBox="1"/>
          <p:nvPr/>
        </p:nvSpPr>
        <p:spPr>
          <a:xfrm>
            <a:off x="774914" y="4730040"/>
            <a:ext cx="7508929" cy="369332"/>
          </a:xfrm>
          <a:prstGeom prst="rect">
            <a:avLst/>
          </a:prstGeom>
          <a:noFill/>
        </p:spPr>
        <p:txBody>
          <a:bodyPr wrap="square">
            <a:spAutoFit/>
          </a:bodyPr>
          <a:lstStyle/>
          <a:p>
            <a:r>
              <a:rPr lang="en-US" b="0" i="0" dirty="0">
                <a:solidFill>
                  <a:srgbClr val="1C1D1E"/>
                </a:solidFill>
                <a:effectLst/>
                <a:latin typeface="Open Sans" panose="020B0606030504020204" pitchFamily="34" charset="0"/>
              </a:rPr>
              <a:t>Examples of wearables for occupational productivity monitoring. </a:t>
            </a:r>
            <a:endParaRPr lang="en-US" dirty="0"/>
          </a:p>
        </p:txBody>
      </p:sp>
    </p:spTree>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1260000" y="152280"/>
            <a:ext cx="7200000" cy="451800"/>
          </a:xfrm>
          <a:prstGeom prst="rect">
            <a:avLst/>
          </a:prstGeom>
          <a:noFill/>
          <a:ln>
            <a:noFill/>
          </a:ln>
        </p:spPr>
        <p:txBody>
          <a:bodyPr lIns="90000" tIns="46800" rIns="90000" bIns="46800"/>
          <a:lstStyle/>
          <a:p>
            <a:r>
              <a:rPr lang="en-US" sz="1100" b="0" strike="noStrike" spc="-1">
                <a:solidFill>
                  <a:srgbClr val="000000"/>
                </a:solidFill>
                <a:latin typeface="Arial"/>
              </a:rPr>
              <a:t>Trends in Workplace Wearable Technologies and Connected‐Worker Solutions for Next‐Generation Occupational Safety, Health, and Productivity</a:t>
            </a:r>
          </a:p>
        </p:txBody>
      </p:sp>
      <p:pic>
        <p:nvPicPr>
          <p:cNvPr id="45" name="Logo"/>
          <p:cNvPicPr/>
          <p:nvPr/>
        </p:nvPicPr>
        <p:blipFill>
          <a:blip/>
          <a:stretch/>
        </p:blipFill>
        <p:spPr>
          <a:xfrm>
            <a:off x="4926600" y="152280"/>
            <a:ext cx="3670200" cy="355680"/>
          </a:xfrm>
          <a:prstGeom prst="rect">
            <a:avLst/>
          </a:prstGeom>
          <a:ln>
            <a:noFill/>
          </a:ln>
        </p:spPr>
      </p:pic>
      <p:sp>
        <p:nvSpPr>
          <p:cNvPr id="46" name="TextShape 2"/>
          <p:cNvSpPr txBox="1"/>
          <p:nvPr/>
        </p:nvSpPr>
        <p:spPr>
          <a:xfrm>
            <a:off x="360000" y="5940000"/>
            <a:ext cx="8640000" cy="451800"/>
          </a:xfrm>
          <a:prstGeom prst="rect">
            <a:avLst/>
          </a:prstGeom>
          <a:noFill/>
          <a:ln>
            <a:noFill/>
          </a:ln>
        </p:spPr>
        <p:txBody>
          <a:bodyPr lIns="90000" tIns="45000" rIns="90000" bIns="45000"/>
          <a:lstStyle/>
          <a:p>
            <a:r>
              <a:rPr lang="en-US" sz="800" b="1" strike="noStrike" spc="-1">
                <a:solidFill>
                  <a:srgbClr val="0054A6"/>
                </a:solidFill>
                <a:latin typeface="Arial"/>
              </a:rPr>
              <a:t>Advanced Intelligent Systems, Volume: 4, Issue: 1, First published: 23 September 2021, DOI: (10.1002/aisy.202100099) </a:t>
            </a:r>
            <a:endParaRPr lang="en-US" sz="800" b="0" strike="noStrike" spc="-1">
              <a:solidFill>
                <a:srgbClr val="000000"/>
              </a:solidFill>
              <a:latin typeface="Arial"/>
            </a:endParaRPr>
          </a:p>
        </p:txBody>
      </p:sp>
      <p:pic>
        <p:nvPicPr>
          <p:cNvPr id="47" name="Main graphic"/>
          <p:cNvPicPr/>
          <p:nvPr/>
        </p:nvPicPr>
        <p:blipFill>
          <a:blip r:embed="rId3"/>
          <a:stretch/>
        </p:blipFill>
        <p:spPr>
          <a:xfrm>
            <a:off x="3003480" y="762120"/>
            <a:ext cx="3188160" cy="3809880"/>
          </a:xfrm>
          <a:prstGeom prst="rect">
            <a:avLst/>
          </a:prstGeom>
          <a:ln>
            <a:noFill/>
          </a:ln>
        </p:spPr>
      </p:pic>
      <p:sp>
        <p:nvSpPr>
          <p:cNvPr id="7" name="TextBox 6">
            <a:extLst>
              <a:ext uri="{FF2B5EF4-FFF2-40B4-BE49-F238E27FC236}">
                <a16:creationId xmlns:a16="http://schemas.microsoft.com/office/drawing/2014/main" id="{8FA8B7A3-E8BA-F081-FCED-EAFE1C515E7F}"/>
              </a:ext>
            </a:extLst>
          </p:cNvPr>
          <p:cNvSpPr txBox="1"/>
          <p:nvPr/>
        </p:nvSpPr>
        <p:spPr>
          <a:xfrm>
            <a:off x="1131375" y="4802899"/>
            <a:ext cx="6672021" cy="369332"/>
          </a:xfrm>
          <a:prstGeom prst="rect">
            <a:avLst/>
          </a:prstGeom>
          <a:noFill/>
        </p:spPr>
        <p:txBody>
          <a:bodyPr wrap="square">
            <a:spAutoFit/>
          </a:bodyPr>
          <a:lstStyle/>
          <a:p>
            <a:r>
              <a:rPr lang="en-US" b="0" i="0" dirty="0">
                <a:solidFill>
                  <a:srgbClr val="1C1D1E"/>
                </a:solidFill>
                <a:effectLst/>
                <a:latin typeface="Open Sans" panose="020B0606030504020204" pitchFamily="34" charset="0"/>
              </a:rPr>
              <a:t>Examples of wearables for physical activity monitoring.</a:t>
            </a:r>
            <a:endParaRPr lang="en-US" dirty="0"/>
          </a:p>
        </p:txBody>
      </p:sp>
    </p:spTree>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1260000" y="152280"/>
            <a:ext cx="7200000" cy="451800"/>
          </a:xfrm>
          <a:prstGeom prst="rect">
            <a:avLst/>
          </a:prstGeom>
          <a:noFill/>
          <a:ln>
            <a:noFill/>
          </a:ln>
        </p:spPr>
        <p:txBody>
          <a:bodyPr lIns="90000" tIns="46800" rIns="90000" bIns="46800"/>
          <a:lstStyle/>
          <a:p>
            <a:r>
              <a:rPr lang="en-US" sz="1100" b="0" strike="noStrike" spc="-1">
                <a:solidFill>
                  <a:srgbClr val="000000"/>
                </a:solidFill>
                <a:latin typeface="Arial"/>
              </a:rPr>
              <a:t>Trends in Workplace Wearable Technologies and Connected‐Worker Solutions for Next‐Generation Occupational Safety, Health, and Productivity</a:t>
            </a:r>
          </a:p>
        </p:txBody>
      </p:sp>
      <p:pic>
        <p:nvPicPr>
          <p:cNvPr id="45" name="Logo"/>
          <p:cNvPicPr/>
          <p:nvPr/>
        </p:nvPicPr>
        <p:blipFill>
          <a:blip/>
          <a:stretch/>
        </p:blipFill>
        <p:spPr>
          <a:xfrm>
            <a:off x="4926600" y="152280"/>
            <a:ext cx="3670200" cy="355680"/>
          </a:xfrm>
          <a:prstGeom prst="rect">
            <a:avLst/>
          </a:prstGeom>
          <a:ln>
            <a:noFill/>
          </a:ln>
        </p:spPr>
      </p:pic>
      <p:sp>
        <p:nvSpPr>
          <p:cNvPr id="46" name="TextShape 2"/>
          <p:cNvSpPr txBox="1"/>
          <p:nvPr/>
        </p:nvSpPr>
        <p:spPr>
          <a:xfrm>
            <a:off x="360000" y="5940000"/>
            <a:ext cx="8640000" cy="451800"/>
          </a:xfrm>
          <a:prstGeom prst="rect">
            <a:avLst/>
          </a:prstGeom>
          <a:noFill/>
          <a:ln>
            <a:noFill/>
          </a:ln>
        </p:spPr>
        <p:txBody>
          <a:bodyPr lIns="90000" tIns="45000" rIns="90000" bIns="45000"/>
          <a:lstStyle/>
          <a:p>
            <a:r>
              <a:rPr lang="en-US" sz="800" b="1" strike="noStrike" spc="-1">
                <a:solidFill>
                  <a:srgbClr val="0054A6"/>
                </a:solidFill>
                <a:latin typeface="Arial"/>
              </a:rPr>
              <a:t>Advanced Intelligent Systems, Volume: 4, Issue: 1, First published: 23 September 2021, DOI: (10.1002/aisy.202100099) </a:t>
            </a:r>
            <a:endParaRPr lang="en-US" sz="800" b="0" strike="noStrike" spc="-1">
              <a:solidFill>
                <a:srgbClr val="000000"/>
              </a:solidFill>
              <a:latin typeface="Arial"/>
            </a:endParaRPr>
          </a:p>
        </p:txBody>
      </p:sp>
      <p:pic>
        <p:nvPicPr>
          <p:cNvPr id="47" name="Main graphic"/>
          <p:cNvPicPr/>
          <p:nvPr/>
        </p:nvPicPr>
        <p:blipFill>
          <a:blip r:embed="rId3"/>
          <a:stretch/>
        </p:blipFill>
        <p:spPr>
          <a:xfrm>
            <a:off x="2562840" y="762120"/>
            <a:ext cx="4069080" cy="3809880"/>
          </a:xfrm>
          <a:prstGeom prst="rect">
            <a:avLst/>
          </a:prstGeom>
          <a:ln>
            <a:noFill/>
          </a:ln>
        </p:spPr>
      </p:pic>
      <p:sp>
        <p:nvSpPr>
          <p:cNvPr id="7" name="TextBox 6">
            <a:extLst>
              <a:ext uri="{FF2B5EF4-FFF2-40B4-BE49-F238E27FC236}">
                <a16:creationId xmlns:a16="http://schemas.microsoft.com/office/drawing/2014/main" id="{E2A079AE-69F7-9231-65AD-D40C1507FCB8}"/>
              </a:ext>
            </a:extLst>
          </p:cNvPr>
          <p:cNvSpPr txBox="1"/>
          <p:nvPr/>
        </p:nvSpPr>
        <p:spPr>
          <a:xfrm>
            <a:off x="751667" y="4864892"/>
            <a:ext cx="6300061" cy="369332"/>
          </a:xfrm>
          <a:prstGeom prst="rect">
            <a:avLst/>
          </a:prstGeom>
          <a:noFill/>
        </p:spPr>
        <p:txBody>
          <a:bodyPr wrap="square">
            <a:spAutoFit/>
          </a:bodyPr>
          <a:lstStyle/>
          <a:p>
            <a:r>
              <a:rPr lang="en-US" b="0" i="0" dirty="0">
                <a:solidFill>
                  <a:srgbClr val="1C1D1E"/>
                </a:solidFill>
                <a:effectLst/>
                <a:latin typeface="Open Sans" panose="020B0606030504020204" pitchFamily="34" charset="0"/>
              </a:rPr>
              <a:t>Architecture of a connected worker solution.</a:t>
            </a:r>
            <a:endParaRPr lang="en-US" dirty="0"/>
          </a:p>
        </p:txBody>
      </p:sp>
    </p:spTree>
  </p:cSld>
  <p:clrMapOvr>
    <a:masterClrMapping/>
  </p:clrMapOvr>
  <p:transition>
    <p:wipe dir="r"/>
  </p:transition>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TotalTime>
  <Words>1772</Words>
  <Application>Microsoft Office PowerPoint</Application>
  <PresentationFormat>On-screen Show (4:3)</PresentationFormat>
  <Paragraphs>25</Paragraphs>
  <Slides>5</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Open Sans</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Pandey, Santosh [E CPE]</dc:creator>
  <dc:description/>
  <cp:lastModifiedBy>Pandey, Santosh [E CPE]</cp:lastModifiedBy>
  <cp:revision>2</cp:revision>
  <dcterms:modified xsi:type="dcterms:W3CDTF">2022-07-01T20:22:01Z</dcterms:modified>
  <dc:language>en-US</dc:language>
</cp:coreProperties>
</file>