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Walters" initials="SW" lastIdx="1" clrIdx="0">
    <p:extLst>
      <p:ext uri="{19B8F6BF-5375-455C-9EA6-DF929625EA0E}">
        <p15:presenceInfo xmlns:p15="http://schemas.microsoft.com/office/powerpoint/2012/main" userId="a6bd9f28df32bed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94660"/>
  </p:normalViewPr>
  <p:slideViewPr>
    <p:cSldViewPr snapToGrid="0">
      <p:cViewPr varScale="1">
        <p:scale>
          <a:sx n="71" d="100"/>
          <a:sy n="71" d="100"/>
        </p:scale>
        <p:origin x="28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8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326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729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92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25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928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667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47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7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376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135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576C-C7E6-447F-AF39-2628A9C41A94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E9C64-5570-4D1A-9EE3-6CFAF4B5A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580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256" y="159140"/>
            <a:ext cx="2949195" cy="29491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13" y="149644"/>
            <a:ext cx="2948400" cy="294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307" y="2734150"/>
            <a:ext cx="3046500" cy="304800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804115" y="5826787"/>
            <a:ext cx="5493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Figure S1: Sperm physiology measure after </a:t>
            </a:r>
            <a:r>
              <a:rPr lang="en-GB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H-MRS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acquisition approximately 3 hours after time zero. ‘40% (dark grey)’ and ‘80%’ (light grey) population derived from men diagnosed with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normozoospermia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asthenozoospermia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see Figure 1 for number of samples; a) total motility (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PureSperm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wash), b)  vitality, c) concentration (</a:t>
            </a:r>
            <a:r>
              <a:rPr lang="en-GB" sz="1000">
                <a:latin typeface="Arial" panose="020B0604020202020204" pitchFamily="34" charset="0"/>
                <a:cs typeface="Arial" panose="020B0604020202020204" pitchFamily="34" charset="0"/>
              </a:rPr>
              <a:t>PBS). 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Kruskal-Wallis with Bonferroni Post-Hoc test performed on all datasets. </a:t>
            </a:r>
            <a:r>
              <a:rPr lang="nn-NO" sz="1000" dirty="0">
                <a:latin typeface="Arial" panose="020B0604020202020204" pitchFamily="34" charset="0"/>
                <a:cs typeface="Arial" panose="020B0604020202020204" pitchFamily="34" charset="0"/>
              </a:rPr>
              <a:t>*, p &lt; 0.05; ***, p &lt; 0.001; ****, p &lt; 0.0001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217421" y="3201708"/>
            <a:ext cx="1188000" cy="36000"/>
            <a:chOff x="1361768" y="1310586"/>
            <a:chExt cx="843116" cy="108000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687968" y="3335870"/>
            <a:ext cx="720000" cy="36000"/>
            <a:chOff x="1361768" y="1310586"/>
            <a:chExt cx="843116" cy="10800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4122604" y="700670"/>
            <a:ext cx="1220786" cy="88054"/>
            <a:chOff x="1361768" y="1310586"/>
            <a:chExt cx="843116" cy="108000"/>
          </a:xfrm>
        </p:grpSpPr>
        <p:cxnSp>
          <p:nvCxnSpPr>
            <p:cNvPr id="109" name="Straight Connector 108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/>
          <p:cNvGrpSpPr/>
          <p:nvPr/>
        </p:nvGrpSpPr>
        <p:grpSpPr>
          <a:xfrm>
            <a:off x="4122604" y="542821"/>
            <a:ext cx="540000" cy="78142"/>
            <a:chOff x="1361768" y="1310586"/>
            <a:chExt cx="843116" cy="108000"/>
          </a:xfrm>
        </p:grpSpPr>
        <p:cxnSp>
          <p:nvCxnSpPr>
            <p:cNvPr id="114" name="Straight Connector 113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Rectangle 118"/>
          <p:cNvSpPr/>
          <p:nvPr/>
        </p:nvSpPr>
        <p:spPr>
          <a:xfrm>
            <a:off x="5480153" y="416334"/>
            <a:ext cx="612785" cy="307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2536985" y="3019295"/>
            <a:ext cx="612785" cy="299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4126873" y="831129"/>
            <a:ext cx="1749555" cy="74604"/>
            <a:chOff x="1361768" y="1310586"/>
            <a:chExt cx="843116" cy="108000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Rectangle 123"/>
          <p:cNvSpPr/>
          <p:nvPr/>
        </p:nvSpPr>
        <p:spPr>
          <a:xfrm>
            <a:off x="1335398" y="159138"/>
            <a:ext cx="4264607" cy="203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914635" y="2795738"/>
            <a:ext cx="5328000" cy="158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97696" y="131404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3367252" y="137749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539376" y="2796533"/>
            <a:ext cx="35618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38205" y="106478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Total motility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739210" y="125018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vitality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320677" y="2755658"/>
            <a:ext cx="18133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Total sperm concentration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3830233" y="2806995"/>
            <a:ext cx="2693332" cy="154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26873" y="404398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480562" y="575638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24590" y="700494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556736" y="3047259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794694" y="3206591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949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614" y="2746602"/>
            <a:ext cx="2949195" cy="29491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b="10818"/>
          <a:stretch/>
        </p:blipFill>
        <p:spPr>
          <a:xfrm>
            <a:off x="524148" y="2752872"/>
            <a:ext cx="2949195" cy="26301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9625"/>
          <a:stretch/>
        </p:blipFill>
        <p:spPr>
          <a:xfrm>
            <a:off x="3578635" y="149427"/>
            <a:ext cx="2949195" cy="26653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b="10312"/>
          <a:stretch/>
        </p:blipFill>
        <p:spPr>
          <a:xfrm>
            <a:off x="552778" y="153802"/>
            <a:ext cx="2949195" cy="2645057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865104" y="5682649"/>
            <a:ext cx="54936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Figure S2: Sperm physiology measure after 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C-substrate incubation ~4 hours after time zero. ‘40% (dark grey)’ and ‘80%’ (light grey) population derived from men diagnosed with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normozoospermia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asthenozoospermia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see Figure 1 for number of samples; a) Total motility (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PureSperm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wash), b)  vitality, c) motile sperm concentration, d) vital sperm concentration. 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Kruskal-Walliis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with Bonferroni Post-Hoc test performed on all datasets.</a:t>
            </a:r>
            <a:r>
              <a:rPr lang="nn-NO" sz="1000" dirty="0">
                <a:latin typeface="Arial" panose="020B0604020202020204" pitchFamily="34" charset="0"/>
                <a:cs typeface="Arial" panose="020B0604020202020204" pitchFamily="34" charset="0"/>
              </a:rPr>
              <a:t> *, p &lt; 0.05; **, p &lt; 0.01; ***, p &lt; 0.001; ****, p &lt; 0.0001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213911" y="3130003"/>
            <a:ext cx="1188000" cy="36000"/>
            <a:chOff x="1361768" y="1310586"/>
            <a:chExt cx="843116" cy="108000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735508" y="3431364"/>
            <a:ext cx="720000" cy="36000"/>
            <a:chOff x="1361768" y="1310586"/>
            <a:chExt cx="843116" cy="10800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4233921" y="589351"/>
            <a:ext cx="1220786" cy="59862"/>
            <a:chOff x="1361768" y="1310586"/>
            <a:chExt cx="843116" cy="108000"/>
          </a:xfrm>
        </p:grpSpPr>
        <p:cxnSp>
          <p:nvCxnSpPr>
            <p:cNvPr id="109" name="Straight Connector 108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/>
          <p:cNvGrpSpPr/>
          <p:nvPr/>
        </p:nvGrpSpPr>
        <p:grpSpPr>
          <a:xfrm>
            <a:off x="4233921" y="487164"/>
            <a:ext cx="540000" cy="71783"/>
            <a:chOff x="1361768" y="1310586"/>
            <a:chExt cx="843116" cy="108000"/>
          </a:xfrm>
        </p:grpSpPr>
        <p:cxnSp>
          <p:nvCxnSpPr>
            <p:cNvPr id="114" name="Straight Connector 113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TextBox 116"/>
          <p:cNvSpPr txBox="1"/>
          <p:nvPr/>
        </p:nvSpPr>
        <p:spPr>
          <a:xfrm>
            <a:off x="4232945" y="348349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5591467" y="416334"/>
            <a:ext cx="612785" cy="307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2536985" y="3019295"/>
            <a:ext cx="612785" cy="299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4230238" y="695959"/>
            <a:ext cx="1749555" cy="53195"/>
            <a:chOff x="1361768" y="1310586"/>
            <a:chExt cx="843116" cy="108000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Rectangle 123"/>
          <p:cNvSpPr/>
          <p:nvPr/>
        </p:nvSpPr>
        <p:spPr>
          <a:xfrm>
            <a:off x="1335398" y="162012"/>
            <a:ext cx="4264607" cy="203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914635" y="2795738"/>
            <a:ext cx="5328000" cy="158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97696" y="131404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3367252" y="137749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529851" y="2758433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3401368" y="2755337"/>
            <a:ext cx="36740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38205" y="142071"/>
            <a:ext cx="9765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Total motility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890287" y="148871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vitality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138873" y="2763471"/>
            <a:ext cx="1875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Motile sperm concentration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3830233" y="2806995"/>
            <a:ext cx="2693332" cy="154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5559518" y="2997049"/>
            <a:ext cx="612785" cy="2998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4230238" y="3122110"/>
            <a:ext cx="1242000" cy="36000"/>
            <a:chOff x="1361768" y="1310586"/>
            <a:chExt cx="843116" cy="108000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4759501" y="3533548"/>
            <a:ext cx="701637" cy="59192"/>
            <a:chOff x="1361768" y="1310586"/>
            <a:chExt cx="843116" cy="108000"/>
          </a:xfrm>
        </p:grpSpPr>
        <p:cxnSp>
          <p:nvCxnSpPr>
            <p:cNvPr id="135" name="Straight Connector 134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1213911" y="599124"/>
            <a:ext cx="1220786" cy="45719"/>
            <a:chOff x="1361768" y="1310586"/>
            <a:chExt cx="843116" cy="108000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1736944" y="958146"/>
            <a:ext cx="540000" cy="78142"/>
            <a:chOff x="1361768" y="1310586"/>
            <a:chExt cx="843116" cy="108000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1218180" y="729583"/>
            <a:ext cx="1749555" cy="45719"/>
            <a:chOff x="1361768" y="1310586"/>
            <a:chExt cx="843116" cy="108000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1731135" y="1109769"/>
            <a:ext cx="1220786" cy="45719"/>
            <a:chOff x="1361768" y="1310586"/>
            <a:chExt cx="843116" cy="108000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/>
          <p:cNvSpPr txBox="1"/>
          <p:nvPr/>
        </p:nvSpPr>
        <p:spPr>
          <a:xfrm>
            <a:off x="4759501" y="454434"/>
            <a:ext cx="672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404037" y="550880"/>
            <a:ext cx="672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4759501" y="901338"/>
            <a:ext cx="1220786" cy="88054"/>
            <a:chOff x="1361768" y="1310586"/>
            <a:chExt cx="843116" cy="108000"/>
          </a:xfrm>
        </p:grpSpPr>
        <p:cxnSp>
          <p:nvCxnSpPr>
            <p:cNvPr id="90" name="Straight Connector 89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4763264" y="821931"/>
            <a:ext cx="697874" cy="45719"/>
            <a:chOff x="1361768" y="1310586"/>
            <a:chExt cx="843116" cy="108000"/>
          </a:xfrm>
        </p:grpSpPr>
        <p:cxnSp>
          <p:nvCxnSpPr>
            <p:cNvPr id="94" name="Straight Connector 93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4785163" y="687378"/>
            <a:ext cx="672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404228" y="799437"/>
            <a:ext cx="672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547601" y="2972509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1727413" y="3511965"/>
            <a:ext cx="1224507" cy="62345"/>
            <a:chOff x="1361768" y="1310586"/>
            <a:chExt cx="843116" cy="108000"/>
          </a:xfrm>
        </p:grpSpPr>
        <p:cxnSp>
          <p:nvCxnSpPr>
            <p:cNvPr id="103" name="Straight Connector 102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/>
          <p:cNvGrpSpPr/>
          <p:nvPr/>
        </p:nvGrpSpPr>
        <p:grpSpPr>
          <a:xfrm>
            <a:off x="1215642" y="3258950"/>
            <a:ext cx="1736278" cy="45719"/>
            <a:chOff x="1361768" y="1310586"/>
            <a:chExt cx="843116" cy="108000"/>
          </a:xfrm>
        </p:grpSpPr>
        <p:cxnSp>
          <p:nvCxnSpPr>
            <p:cNvPr id="126" name="Straight Connector 125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TextBox 129"/>
          <p:cNvSpPr txBox="1"/>
          <p:nvPr/>
        </p:nvSpPr>
        <p:spPr>
          <a:xfrm>
            <a:off x="1862596" y="3133115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774296" y="3300560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413135" y="3396581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171498" y="2739883"/>
            <a:ext cx="17508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vital sperm concentration</a:t>
            </a:r>
          </a:p>
        </p:txBody>
      </p:sp>
      <p:grpSp>
        <p:nvGrpSpPr>
          <p:cNvPr id="140" name="Group 139"/>
          <p:cNvGrpSpPr/>
          <p:nvPr/>
        </p:nvGrpSpPr>
        <p:grpSpPr>
          <a:xfrm>
            <a:off x="4237479" y="3330991"/>
            <a:ext cx="1742313" cy="51311"/>
            <a:chOff x="1361768" y="1310586"/>
            <a:chExt cx="843116" cy="108000"/>
          </a:xfrm>
        </p:grpSpPr>
        <p:cxnSp>
          <p:nvCxnSpPr>
            <p:cNvPr id="141" name="Straight Connector 140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>
            <a:off x="4759501" y="3693722"/>
            <a:ext cx="1220291" cy="59192"/>
            <a:chOff x="1361768" y="1310586"/>
            <a:chExt cx="843116" cy="108000"/>
          </a:xfrm>
        </p:grpSpPr>
        <p:cxnSp>
          <p:nvCxnSpPr>
            <p:cNvPr id="150" name="Straight Connector 149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" name="TextBox 152"/>
          <p:cNvSpPr txBox="1"/>
          <p:nvPr/>
        </p:nvSpPr>
        <p:spPr>
          <a:xfrm>
            <a:off x="4580349" y="2982910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796180" y="3198291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4831149" y="3405010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123013" y="3573715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561610" y="445457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1841472" y="581059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1753263" y="829553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102543" y="983925"/>
            <a:ext cx="565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824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edia File" descr="media-7-3.png"/>
          <p:cNvPicPr>
            <a:picLocks noChangeAspect="1"/>
          </p:cNvPicPr>
          <p:nvPr/>
        </p:nvPicPr>
        <p:blipFill rotWithShape="1">
          <a:blip r:embed="rId2" cstate="print"/>
          <a:srcRect t="11372" b="10294"/>
          <a:stretch/>
        </p:blipFill>
        <p:spPr>
          <a:xfrm>
            <a:off x="469765" y="308637"/>
            <a:ext cx="2857506" cy="2238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1640" b="10074"/>
          <a:stretch/>
        </p:blipFill>
        <p:spPr>
          <a:xfrm>
            <a:off x="485354" y="3011901"/>
            <a:ext cx="2853175" cy="22383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10860"/>
          <a:stretch/>
        </p:blipFill>
        <p:spPr>
          <a:xfrm>
            <a:off x="467999" y="5634350"/>
            <a:ext cx="2859272" cy="2548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t="11467"/>
          <a:stretch/>
        </p:blipFill>
        <p:spPr>
          <a:xfrm>
            <a:off x="3451150" y="3015711"/>
            <a:ext cx="2853175" cy="25313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t="11600" b="10448"/>
          <a:stretch/>
        </p:blipFill>
        <p:spPr>
          <a:xfrm>
            <a:off x="3445024" y="318161"/>
            <a:ext cx="2853175" cy="2228851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059374" y="554303"/>
            <a:ext cx="517630" cy="45719"/>
            <a:chOff x="1361768" y="1310586"/>
            <a:chExt cx="843116" cy="10800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003948" y="366995"/>
            <a:ext cx="6299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GB" sz="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62742" y="3214633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29125" y="525687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378880" y="3384358"/>
            <a:ext cx="1091860" cy="45719"/>
            <a:chOff x="1361768" y="1310586"/>
            <a:chExt cx="843116" cy="10800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966686" y="3249686"/>
            <a:ext cx="517630" cy="45719"/>
            <a:chOff x="1361768" y="1310586"/>
            <a:chExt cx="843116" cy="1080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911260" y="3062378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 flipV="1">
            <a:off x="966686" y="3380396"/>
            <a:ext cx="1755588" cy="45719"/>
            <a:chOff x="1361768" y="1310586"/>
            <a:chExt cx="843116" cy="108000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1536437" y="3221070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411511" y="3069891"/>
            <a:ext cx="555847" cy="29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444350" y="3072454"/>
            <a:ext cx="555847" cy="29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416544" y="384094"/>
            <a:ext cx="555847" cy="29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439155" y="5705205"/>
            <a:ext cx="555847" cy="29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 flipV="1">
            <a:off x="1059374" y="685013"/>
            <a:ext cx="1755588" cy="45719"/>
            <a:chOff x="1361768" y="1310586"/>
            <a:chExt cx="843116" cy="1080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1002182" y="5849393"/>
            <a:ext cx="517630" cy="45719"/>
            <a:chOff x="1361768" y="1310586"/>
            <a:chExt cx="843116" cy="108000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946756" y="5662085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71933" y="5820777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 flipV="1">
            <a:off x="1002182" y="5980103"/>
            <a:ext cx="1755588" cy="45719"/>
            <a:chOff x="1361768" y="1310586"/>
            <a:chExt cx="843116" cy="10800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4550751" y="467562"/>
            <a:ext cx="6299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GB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4366889" y="637287"/>
            <a:ext cx="1091860" cy="45719"/>
            <a:chOff x="1361768" y="1310586"/>
            <a:chExt cx="843116" cy="108000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1364226" y="1364586"/>
              <a:ext cx="8406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204884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361768" y="1310586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3544281" y="5980103"/>
            <a:ext cx="3030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Figure S3: </a:t>
            </a:r>
            <a:r>
              <a:rPr lang="en-GB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 MRS cohort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non-sperm concentration measure after DGC separation into ‘40% (dark grey)’ and ‘80%’ (light grey) population derived from men diagnosed with normozoospermia or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asthenozoospermia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see Figure 1 for number of samples. Concentrations were determined for each substrate incubation: a) 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-glucose, b) 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-fructose, c) 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–pyruvate, d) 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-glucose/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–pyruvate, e) 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-fructose/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–pyruvate.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Kruskal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-Wallis with Bonferroni Post-Hoc test performed on all datasets.</a:t>
            </a:r>
            <a:r>
              <a:rPr lang="nn-NO" sz="1000" dirty="0">
                <a:latin typeface="Arial" panose="020B0604020202020204" pitchFamily="34" charset="0"/>
                <a:cs typeface="Arial" panose="020B0604020202020204" pitchFamily="34" charset="0"/>
              </a:rPr>
              <a:t> *, p &lt; 0.05; **, p &lt; 0.01; ***, p &lt; 0.001; ****, p &lt; 0.0001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850653" y="5617206"/>
            <a:ext cx="2158152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95575" y="132197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304764" y="2815687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5575" y="5359941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301031" y="127428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7775" y="2814049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427795" y="32648"/>
            <a:ext cx="939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-glucose,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487447" y="273462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-fructose 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965693" y="36139"/>
            <a:ext cx="17684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-glucose/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 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-pyruvate,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435043" y="5332904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-pyruvate,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989487" y="2759758"/>
            <a:ext cx="1782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-fructose/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 13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-pyruvate,</a:t>
            </a:r>
          </a:p>
        </p:txBody>
      </p:sp>
    </p:spTree>
    <p:extLst>
      <p:ext uri="{BB962C8B-B14F-4D97-AF65-F5344CB8AC3E}">
        <p14:creationId xmlns:p14="http://schemas.microsoft.com/office/powerpoint/2010/main" val="1088724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9068</TotalTime>
  <Words>388</Words>
  <Application>Microsoft Office PowerPoint</Application>
  <PresentationFormat>A4 Paper (210x297 mm)</PresentationFormat>
  <Paragraphs>57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</dc:creator>
  <cp:lastModifiedBy>Steven Reynolds</cp:lastModifiedBy>
  <cp:revision>72</cp:revision>
  <dcterms:created xsi:type="dcterms:W3CDTF">2018-07-31T12:59:19Z</dcterms:created>
  <dcterms:modified xsi:type="dcterms:W3CDTF">2021-09-20T14:50:40Z</dcterms:modified>
</cp:coreProperties>
</file>