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6858000" cx="12192000"/>
  <p:notesSz cx="6858000" cy="9144000"/>
  <p:embeddedFontLst>
    <p:embeddedFont>
      <p:font typeface="Helvetica Neue"/>
      <p:regular r:id="rId6"/>
      <p:bold r:id="rId7"/>
      <p:italic r:id="rId8"/>
      <p:boldItalic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0" roundtripDataSignature="AMtx7mi0+8aC1htPVcAIBWOBm/By1XU2j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customschemas.google.com/relationships/presentationmetadata" Target="metadata"/><Relationship Id="rId9" Type="http://schemas.openxmlformats.org/officeDocument/2006/relationships/font" Target="fonts/HelveticaNeue-boldItalic.fntdata"/><Relationship Id="rId5" Type="http://schemas.openxmlformats.org/officeDocument/2006/relationships/slide" Target="slides/slide1.xml"/><Relationship Id="rId6" Type="http://schemas.openxmlformats.org/officeDocument/2006/relationships/font" Target="fonts/HelveticaNeue-regular.fntdata"/><Relationship Id="rId7" Type="http://schemas.openxmlformats.org/officeDocument/2006/relationships/font" Target="fonts/HelveticaNeue-bold.fntdata"/><Relationship Id="rId8" Type="http://schemas.openxmlformats.org/officeDocument/2006/relationships/font" Target="fonts/HelveticaNeue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6" name="Google Shape;76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3" name="Google Shape;33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5" name="Google Shape;35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1" name="Google Shape;51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2" name="Google Shape;52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9" name="Google Shape;59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https://docs.google.com/drawings/u/0/d/s_GTF0ADypxJI6IzsFhZlJg/image?w=242&amp;h=82&amp;rev=14&amp;ac=1&amp;parent=1B1oOaZClyppVqouiggoCDhJLIlLIPzoHZJnufRA89Zs" id="78" name="Google Shape;78;p1"/>
          <p:cNvSpPr/>
          <p:nvPr/>
        </p:nvSpPr>
        <p:spPr>
          <a:xfrm>
            <a:off x="4559300" y="2908300"/>
            <a:ext cx="3073400" cy="10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1"/>
          <p:cNvSpPr txBox="1"/>
          <p:nvPr/>
        </p:nvSpPr>
        <p:spPr>
          <a:xfrm>
            <a:off x="944380" y="397706"/>
            <a:ext cx="4030009" cy="954067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Records identified through Database  searching: PubMed, Cochrane, Epistemonikos, Google Scholar, Embase and Citation Searching</a:t>
            </a:r>
            <a:b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240 )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1"/>
          <p:cNvSpPr/>
          <p:nvPr/>
        </p:nvSpPr>
        <p:spPr>
          <a:xfrm>
            <a:off x="6611915" y="505070"/>
            <a:ext cx="3482701" cy="738623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Additional records identified through other sources</a:t>
            </a:r>
            <a:br>
              <a:rPr b="0" i="0" lang="en-GB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GB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(n =  24 citations from systematic reviews)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"/>
          <p:cNvSpPr/>
          <p:nvPr/>
        </p:nvSpPr>
        <p:spPr>
          <a:xfrm>
            <a:off x="8522370" y="1993758"/>
            <a:ext cx="3144493" cy="677068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Articles excluded (n=129)</a:t>
            </a:r>
            <a:br>
              <a:rPr b="0" i="0" lang="en-GB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GB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not systematic reviews, no RCTs or no vaccine intervention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1"/>
          <p:cNvSpPr/>
          <p:nvPr/>
        </p:nvSpPr>
        <p:spPr>
          <a:xfrm>
            <a:off x="4214601" y="2536699"/>
            <a:ext cx="3280500" cy="738623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Studies assessed for inclusion in systematic review  </a:t>
            </a:r>
            <a:b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135  articles)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1"/>
          <p:cNvSpPr/>
          <p:nvPr/>
        </p:nvSpPr>
        <p:spPr>
          <a:xfrm>
            <a:off x="3749658" y="3706860"/>
            <a:ext cx="4210493" cy="52318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107 Systematic reviews included for full text analysis and GRADE assessment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"/>
          <p:cNvSpPr/>
          <p:nvPr/>
        </p:nvSpPr>
        <p:spPr>
          <a:xfrm>
            <a:off x="8522370" y="2865261"/>
            <a:ext cx="3144493" cy="1046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28 Systematic reviews excluded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Due to being earlier or contained  lower number of RCTs or were poorer quality reviews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(See excluded references)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5" name="Google Shape;85;p1"/>
          <p:cNvCxnSpPr/>
          <p:nvPr/>
        </p:nvCxnSpPr>
        <p:spPr>
          <a:xfrm>
            <a:off x="5840214" y="899304"/>
            <a:ext cx="14700" cy="640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86" name="Google Shape;86;p1"/>
          <p:cNvCxnSpPr>
            <a:stCxn id="80" idx="1"/>
            <a:endCxn id="79" idx="3"/>
          </p:cNvCxnSpPr>
          <p:nvPr/>
        </p:nvCxnSpPr>
        <p:spPr>
          <a:xfrm flipH="1">
            <a:off x="4974515" y="874382"/>
            <a:ext cx="1637400" cy="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87" name="Google Shape;87;p1"/>
          <p:cNvCxnSpPr>
            <a:endCxn id="82" idx="0"/>
          </p:cNvCxnSpPr>
          <p:nvPr/>
        </p:nvCxnSpPr>
        <p:spPr>
          <a:xfrm>
            <a:off x="5847651" y="1926499"/>
            <a:ext cx="7200" cy="610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88" name="Google Shape;88;p1"/>
          <p:cNvCxnSpPr>
            <a:stCxn id="82" idx="2"/>
            <a:endCxn id="83" idx="0"/>
          </p:cNvCxnSpPr>
          <p:nvPr/>
        </p:nvCxnSpPr>
        <p:spPr>
          <a:xfrm>
            <a:off x="5854851" y="3275322"/>
            <a:ext cx="0" cy="431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89" name="Google Shape;89;p1"/>
          <p:cNvCxnSpPr/>
          <p:nvPr/>
        </p:nvCxnSpPr>
        <p:spPr>
          <a:xfrm>
            <a:off x="5867872" y="3442081"/>
            <a:ext cx="2662524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90" name="Google Shape;90;p1"/>
          <p:cNvCxnSpPr/>
          <p:nvPr/>
        </p:nvCxnSpPr>
        <p:spPr>
          <a:xfrm>
            <a:off x="5882044" y="2377262"/>
            <a:ext cx="2640326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91" name="Google Shape;91;p1"/>
          <p:cNvCxnSpPr/>
          <p:nvPr/>
        </p:nvCxnSpPr>
        <p:spPr>
          <a:xfrm>
            <a:off x="5840223" y="1926418"/>
            <a:ext cx="0" cy="327391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92" name="Google Shape;92;p1"/>
          <p:cNvSpPr/>
          <p:nvPr/>
        </p:nvSpPr>
        <p:spPr>
          <a:xfrm>
            <a:off x="4352030" y="1571327"/>
            <a:ext cx="3005641" cy="738623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Records after duplicates removed assessed for eligibility</a:t>
            </a:r>
            <a:br>
              <a:rPr b="0" i="0" lang="en-GB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GB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(n = 264)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152842" y="43743"/>
            <a:ext cx="6192873" cy="2769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GB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Figure 1. </a:t>
            </a:r>
            <a:r>
              <a:rPr b="1" lang="en-GB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Vaccine Uptake Flow chart &amp; Inclusion</a:t>
            </a:r>
            <a:r>
              <a:rPr b="1" i="0" lang="en-GB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1" i="0" sz="1400" u="none" cap="none" strike="noStrike">
              <a:solidFill>
                <a:srgbClr val="000000"/>
              </a:solidFill>
            </a:endParaRPr>
          </a:p>
        </p:txBody>
      </p:sp>
      <p:sp>
        <p:nvSpPr>
          <p:cNvPr id="94" name="Google Shape;94;p1"/>
          <p:cNvSpPr/>
          <p:nvPr/>
        </p:nvSpPr>
        <p:spPr>
          <a:xfrm>
            <a:off x="3742318" y="4843601"/>
            <a:ext cx="4210500" cy="1031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solidFill>
                  <a:srgbClr val="222222"/>
                </a:solidFill>
              </a:rPr>
              <a:t>72</a:t>
            </a:r>
            <a:r>
              <a:rPr b="1" i="0" lang="en-GB" sz="1400" u="none" cap="none" strike="noStrik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 Systematic reviews included for GRADE analysis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48 different interventions (see glossary of interventions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29 reviews involved various  combinations  of interventions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"/>
          <p:cNvSpPr/>
          <p:nvPr/>
        </p:nvSpPr>
        <p:spPr>
          <a:xfrm>
            <a:off x="8522375" y="4204225"/>
            <a:ext cx="3280500" cy="1975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GB">
                <a:latin typeface="Calibri"/>
                <a:ea typeface="Calibri"/>
                <a:cs typeface="Calibri"/>
                <a:sym typeface="Calibri"/>
              </a:rPr>
              <a:t>35</a:t>
            </a:r>
            <a:r>
              <a:rPr b="1" i="0" lang="en-GB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Systematic reviews n</a:t>
            </a:r>
            <a:r>
              <a:rPr b="1" lang="en-GB">
                <a:latin typeface="Calibri"/>
                <a:ea typeface="Calibri"/>
                <a:cs typeface="Calibri"/>
                <a:sym typeface="Calibri"/>
              </a:rPr>
              <a:t>ot </a:t>
            </a:r>
            <a:r>
              <a:rPr b="1" lang="en-GB">
                <a:latin typeface="Calibri"/>
                <a:ea typeface="Calibri"/>
                <a:cs typeface="Calibri"/>
                <a:sym typeface="Calibri"/>
              </a:rPr>
              <a:t>included</a:t>
            </a:r>
            <a:r>
              <a:rPr b="1" lang="en-GB">
                <a:latin typeface="Calibri"/>
                <a:ea typeface="Calibri"/>
                <a:cs typeface="Calibri"/>
                <a:sym typeface="Calibri"/>
              </a:rPr>
              <a:t> for </a:t>
            </a:r>
            <a:r>
              <a:rPr b="1" i="0" lang="en-GB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GRADE assessment </a:t>
            </a:r>
            <a:endParaRPr b="1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4E13"/>
                </a:solidFill>
              </a:rPr>
              <a:t>N</a:t>
            </a:r>
            <a:r>
              <a:rPr lang="en-GB" sz="1000">
                <a:solidFill>
                  <a:schemeClr val="dk1"/>
                </a:solidFill>
              </a:rPr>
              <a:t>o relevant outcomes assessed.* 14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</a:rPr>
              <a:t>No assessment of bias/study quality. 11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</a:rPr>
              <a:t>Overlapping/duplicate data of included more comprehensive/recent review 7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</a:rPr>
              <a:t>Duplicate publication (same authors and studies) </a:t>
            </a:r>
            <a:r>
              <a:rPr lang="en-GB" sz="1100">
                <a:solidFill>
                  <a:schemeClr val="dk1"/>
                </a:solidFill>
              </a:rPr>
              <a:t>1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</a:rPr>
              <a:t>Superseded by updated review (typically Cochrane) 2</a:t>
            </a:r>
            <a:endParaRPr sz="10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sz="13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6" name="Google Shape;96;p1"/>
          <p:cNvCxnSpPr/>
          <p:nvPr/>
        </p:nvCxnSpPr>
        <p:spPr>
          <a:xfrm>
            <a:off x="5854904" y="4230040"/>
            <a:ext cx="0" cy="581738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97" name="Google Shape;97;p1"/>
          <p:cNvCxnSpPr/>
          <p:nvPr/>
        </p:nvCxnSpPr>
        <p:spPr>
          <a:xfrm>
            <a:off x="5882044" y="4498250"/>
            <a:ext cx="2662524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98" name="Google Shape;98;p1"/>
          <p:cNvSpPr/>
          <p:nvPr/>
        </p:nvSpPr>
        <p:spPr>
          <a:xfrm rot="-5400000">
            <a:off x="-236640" y="772720"/>
            <a:ext cx="1183978" cy="405015"/>
          </a:xfrm>
          <a:prstGeom prst="rect">
            <a:avLst/>
          </a:prstGeom>
          <a:solidFill>
            <a:schemeClr val="lt2"/>
          </a:solidFill>
          <a:ln cap="flat" cmpd="sng" w="25400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Identification</a:t>
            </a:r>
            <a:r>
              <a:rPr b="0" i="0" lang="en-GB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99" name="Google Shape;99;p1"/>
          <p:cNvSpPr/>
          <p:nvPr/>
        </p:nvSpPr>
        <p:spPr>
          <a:xfrm rot="-5400000">
            <a:off x="-236640" y="2221785"/>
            <a:ext cx="1183978" cy="405015"/>
          </a:xfrm>
          <a:prstGeom prst="rect">
            <a:avLst/>
          </a:prstGeom>
          <a:solidFill>
            <a:schemeClr val="lt2"/>
          </a:solidFill>
          <a:ln cap="flat" cmpd="sng" w="25400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Screening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"/>
          <p:cNvSpPr/>
          <p:nvPr/>
        </p:nvSpPr>
        <p:spPr>
          <a:xfrm rot="-5400000">
            <a:off x="-236640" y="3632061"/>
            <a:ext cx="1183978" cy="405015"/>
          </a:xfrm>
          <a:prstGeom prst="rect">
            <a:avLst/>
          </a:prstGeom>
          <a:solidFill>
            <a:schemeClr val="lt2"/>
          </a:solidFill>
          <a:ln cap="flat" cmpd="sng" w="25400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Eligibility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"/>
          <p:cNvSpPr/>
          <p:nvPr/>
        </p:nvSpPr>
        <p:spPr>
          <a:xfrm rot="-5400000">
            <a:off x="-236640" y="5036216"/>
            <a:ext cx="1183978" cy="405015"/>
          </a:xfrm>
          <a:prstGeom prst="rect">
            <a:avLst/>
          </a:prstGeom>
          <a:solidFill>
            <a:schemeClr val="lt2"/>
          </a:solidFill>
          <a:ln cap="flat" cmpd="sng" w="25400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Included 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2021-03-15T15:17:12Z</dcterms:created>
  <dc:creator>Carl Heneghan</dc:creator>
</cp:coreProperties>
</file>