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1" roundtripDataSignature="AMtx7mg8axqCrO1e6hmnjOGcDXaPhpPf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8972fab1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g8972fab1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4" name="Google Shape;17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9" name="Google Shape;2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5" name="Google Shape;22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cd68b1a47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0" name="Google Shape;310;gcd68b1a47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3" name="Google Shape;39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8972fab1f2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g8972fab1f2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df836616ba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df836616b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972fab1f2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g8972fab1f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cd68b1a473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cd68b1a473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bee2d7aa06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gbee2d7aa0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8972fab1f2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8972fab1f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8972fab1f2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g8972fab1f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972fab1f2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g8972fab1f2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972fab1f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8972fab1f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8972fab1f2_0_114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9" name="Google Shape;19;g8972fab1f2_0_114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810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0" name="Google Shape;20;g8972fab1f2_0_114"/>
          <p:cNvSpPr txBox="1"/>
          <p:nvPr>
            <p:ph idx="12" type="sldNum"/>
          </p:nvPr>
        </p:nvSpPr>
        <p:spPr>
          <a:xfrm>
            <a:off x="11296610" y="6217623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.jpg"/><Relationship Id="rId10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mathworld.wolfram.com/KoenigsbergBridgeProblem.html" TargetMode="External"/><Relationship Id="rId4" Type="http://schemas.openxmlformats.org/officeDocument/2006/relationships/image" Target="../media/image19.gif"/><Relationship Id="rId9" Type="http://schemas.openxmlformats.org/officeDocument/2006/relationships/image" Target="../media/image6.png"/><Relationship Id="rId5" Type="http://schemas.openxmlformats.org/officeDocument/2006/relationships/image" Target="../media/image3.jpg"/><Relationship Id="rId6" Type="http://schemas.openxmlformats.org/officeDocument/2006/relationships/image" Target="../media/image4.png"/><Relationship Id="rId7" Type="http://schemas.openxmlformats.org/officeDocument/2006/relationships/image" Target="../media/image12.png"/><Relationship Id="rId8" Type="http://schemas.openxmlformats.org/officeDocument/2006/relationships/image" Target="../media/image2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Relationship Id="rId4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jpg"/><Relationship Id="rId4" Type="http://schemas.openxmlformats.org/officeDocument/2006/relationships/hyperlink" Target="https://www.ongrowthandform.org/events/on-growth-and-form-centenary-conference/" TargetMode="External"/><Relationship Id="rId5" Type="http://schemas.openxmlformats.org/officeDocument/2006/relationships/image" Target="../media/image21.jpg"/><Relationship Id="rId6" Type="http://schemas.openxmlformats.org/officeDocument/2006/relationships/image" Target="../media/image22.jpg"/><Relationship Id="rId7" Type="http://schemas.openxmlformats.org/officeDocument/2006/relationships/image" Target="../media/image2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jpg"/><Relationship Id="rId4" Type="http://schemas.openxmlformats.org/officeDocument/2006/relationships/image" Target="../media/image12.png"/><Relationship Id="rId5" Type="http://schemas.openxmlformats.org/officeDocument/2006/relationships/image" Target="../media/image1.jpg"/><Relationship Id="rId6" Type="http://schemas.openxmlformats.org/officeDocument/2006/relationships/hyperlink" Target="https://devoworm.weebly.com/" TargetMode="External"/><Relationship Id="rId7" Type="http://schemas.openxmlformats.org/officeDocument/2006/relationships/hyperlink" Target="https://launchpass.com/openworm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3.gif"/><Relationship Id="rId4" Type="http://schemas.openxmlformats.org/officeDocument/2006/relationships/image" Target="../media/image19.gif"/><Relationship Id="rId5" Type="http://schemas.openxmlformats.org/officeDocument/2006/relationships/image" Target="../media/image9.jpg"/><Relationship Id="rId6" Type="http://schemas.openxmlformats.org/officeDocument/2006/relationships/image" Target="../media/image7.jpg"/><Relationship Id="rId7" Type="http://schemas.openxmlformats.org/officeDocument/2006/relationships/image" Target="../media/image1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Relationship Id="rId4" Type="http://schemas.openxmlformats.org/officeDocument/2006/relationships/image" Target="../media/image15.jpg"/><Relationship Id="rId5" Type="http://schemas.openxmlformats.org/officeDocument/2006/relationships/image" Target="../media/image8.png"/><Relationship Id="rId6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2.jpg"/><Relationship Id="rId5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972fab1f2_0_0"/>
          <p:cNvSpPr txBox="1"/>
          <p:nvPr>
            <p:ph type="ctrTitle"/>
          </p:nvPr>
        </p:nvSpPr>
        <p:spPr>
          <a:xfrm>
            <a:off x="415600" y="297025"/>
            <a:ext cx="6028800" cy="9564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</a:pPr>
            <a:r>
              <a:rPr lang="en-US" sz="4000"/>
              <a:t>Euler Cycles for “Life”</a:t>
            </a:r>
            <a:endParaRPr sz="4000"/>
          </a:p>
        </p:txBody>
      </p:sp>
      <p:sp>
        <p:nvSpPr>
          <p:cNvPr id="89" name="Google Shape;89;g8972fab1f2_0_0"/>
          <p:cNvSpPr txBox="1"/>
          <p:nvPr>
            <p:ph idx="1" type="subTitle"/>
          </p:nvPr>
        </p:nvSpPr>
        <p:spPr>
          <a:xfrm>
            <a:off x="7063700" y="2880650"/>
            <a:ext cx="46890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</a:pPr>
            <a:r>
              <a:rPr lang="en-US" sz="1100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http://mathworld.wolfram.com/KoenigsbergBridgeProblem.html</a:t>
            </a:r>
            <a:endParaRPr sz="11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0" name="Google Shape;90;g8972fab1f2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25367" y="297025"/>
            <a:ext cx="3365667" cy="2583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g8972fab1f2_0_0"/>
          <p:cNvPicPr preferRelativeResize="0"/>
          <p:nvPr/>
        </p:nvPicPr>
        <p:blipFill rotWithShape="1">
          <a:blip r:embed="rId5">
            <a:alphaModFix/>
          </a:blip>
          <a:srcRect b="7847" l="0" r="0" t="7846"/>
          <a:stretch/>
        </p:blipFill>
        <p:spPr>
          <a:xfrm>
            <a:off x="4281050" y="1418398"/>
            <a:ext cx="2311979" cy="1623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8972fab1f2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7023" y="1418395"/>
            <a:ext cx="2823199" cy="159045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8972fab1f2_0_0"/>
          <p:cNvSpPr txBox="1"/>
          <p:nvPr>
            <p:ph idx="1" type="subTitle"/>
          </p:nvPr>
        </p:nvSpPr>
        <p:spPr>
          <a:xfrm>
            <a:off x="521783" y="3039017"/>
            <a:ext cx="66024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</a:pPr>
            <a:r>
              <a:rPr b="1" lang="en-US" sz="1900">
                <a:solidFill>
                  <a:srgbClr val="000000"/>
                </a:solidFill>
              </a:rPr>
              <a:t>LEFT:</a:t>
            </a:r>
            <a:r>
              <a:rPr lang="en-US" sz="1900">
                <a:solidFill>
                  <a:srgbClr val="000000"/>
                </a:solidFill>
              </a:rPr>
              <a:t> Seashells, </a:t>
            </a:r>
            <a:r>
              <a:rPr b="1" lang="en-US" sz="1900">
                <a:solidFill>
                  <a:srgbClr val="000000"/>
                </a:solidFill>
              </a:rPr>
              <a:t>RIGHT:</a:t>
            </a:r>
            <a:r>
              <a:rPr lang="en-US" sz="1900">
                <a:solidFill>
                  <a:srgbClr val="000000"/>
                </a:solidFill>
              </a:rPr>
              <a:t> Diatoms</a:t>
            </a:r>
            <a:endParaRPr sz="1900">
              <a:solidFill>
                <a:srgbClr val="000000"/>
              </a:solidFill>
            </a:endParaRPr>
          </a:p>
        </p:txBody>
      </p:sp>
      <p:pic>
        <p:nvPicPr>
          <p:cNvPr id="94" name="Google Shape;94;g8972fab1f2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468937" y="3969587"/>
            <a:ext cx="1687688" cy="95639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8972fab1f2_0_0"/>
          <p:cNvSpPr txBox="1"/>
          <p:nvPr/>
        </p:nvSpPr>
        <p:spPr>
          <a:xfrm>
            <a:off x="782275" y="5352525"/>
            <a:ext cx="2312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Bradly Alicea</a:t>
            </a:r>
            <a:endParaRPr sz="3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g8972fab1f2_0_0"/>
          <p:cNvSpPr txBox="1"/>
          <p:nvPr/>
        </p:nvSpPr>
        <p:spPr>
          <a:xfrm>
            <a:off x="2411850" y="5814213"/>
            <a:ext cx="169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Calibri"/>
                <a:ea typeface="Calibri"/>
                <a:cs typeface="Calibri"/>
                <a:sym typeface="Calibri"/>
              </a:rPr>
              <a:t>@balicea1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g8972fab1f2_0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29827" y="5352515"/>
            <a:ext cx="417500" cy="33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8972fab1f2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817937" y="3601725"/>
            <a:ext cx="3641637" cy="289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g8972fab1f2_0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9535548" y="4078410"/>
            <a:ext cx="1357714" cy="113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8972fab1f2_0_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392675" y="5011625"/>
            <a:ext cx="1833725" cy="147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"/>
          <p:cNvSpPr/>
          <p:nvPr/>
        </p:nvSpPr>
        <p:spPr>
          <a:xfrm>
            <a:off x="6470804" y="445141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"/>
          <p:cNvSpPr/>
          <p:nvPr/>
        </p:nvSpPr>
        <p:spPr>
          <a:xfrm>
            <a:off x="6630824" y="2026290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"/>
          <p:cNvSpPr/>
          <p:nvPr/>
        </p:nvSpPr>
        <p:spPr>
          <a:xfrm rot="10800000">
            <a:off x="6265064" y="2026290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9" name="Google Shape;179;p2"/>
          <p:cNvCxnSpPr/>
          <p:nvPr/>
        </p:nvCxnSpPr>
        <p:spPr>
          <a:xfrm flipH="1">
            <a:off x="6835525" y="1318150"/>
            <a:ext cx="1039" cy="56665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80" name="Google Shape;180;p2"/>
          <p:cNvSpPr txBox="1"/>
          <p:nvPr/>
        </p:nvSpPr>
        <p:spPr>
          <a:xfrm>
            <a:off x="7240420" y="626235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"/>
          <p:cNvSpPr txBox="1"/>
          <p:nvPr/>
        </p:nvSpPr>
        <p:spPr>
          <a:xfrm>
            <a:off x="7448410" y="2126048"/>
            <a:ext cx="3722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2" name="Google Shape;182;p2"/>
          <p:cNvCxnSpPr/>
          <p:nvPr/>
        </p:nvCxnSpPr>
        <p:spPr>
          <a:xfrm flipH="1">
            <a:off x="5463925" y="2397159"/>
            <a:ext cx="801140" cy="502142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83" name="Google Shape;183;p2"/>
          <p:cNvCxnSpPr/>
          <p:nvPr/>
        </p:nvCxnSpPr>
        <p:spPr>
          <a:xfrm flipH="1">
            <a:off x="6834486" y="2899300"/>
            <a:ext cx="1039" cy="56665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84" name="Google Shape;184;p2"/>
          <p:cNvSpPr/>
          <p:nvPr/>
        </p:nvSpPr>
        <p:spPr>
          <a:xfrm>
            <a:off x="4811374" y="2688229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"/>
          <p:cNvSpPr/>
          <p:nvPr/>
        </p:nvSpPr>
        <p:spPr>
          <a:xfrm rot="10800000">
            <a:off x="4445614" y="2688229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"/>
          <p:cNvSpPr txBox="1"/>
          <p:nvPr/>
        </p:nvSpPr>
        <p:spPr>
          <a:xfrm>
            <a:off x="4141154" y="2915508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"/>
          <p:cNvSpPr/>
          <p:nvPr/>
        </p:nvSpPr>
        <p:spPr>
          <a:xfrm>
            <a:off x="6468725" y="3538033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"/>
          <p:cNvSpPr/>
          <p:nvPr/>
        </p:nvSpPr>
        <p:spPr>
          <a:xfrm rot="10800000">
            <a:off x="6102965" y="3538033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"/>
          <p:cNvSpPr txBox="1"/>
          <p:nvPr/>
        </p:nvSpPr>
        <p:spPr>
          <a:xfrm>
            <a:off x="7542106" y="3719127"/>
            <a:ext cx="3722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"/>
          <p:cNvSpPr/>
          <p:nvPr/>
        </p:nvSpPr>
        <p:spPr>
          <a:xfrm rot="10800000">
            <a:off x="6833446" y="3531316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1" name="Google Shape;191;p2"/>
          <p:cNvCxnSpPr/>
          <p:nvPr/>
        </p:nvCxnSpPr>
        <p:spPr>
          <a:xfrm flipH="1">
            <a:off x="6833446" y="4384108"/>
            <a:ext cx="1039" cy="56665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92" name="Google Shape;192;p2"/>
          <p:cNvSpPr/>
          <p:nvPr/>
        </p:nvSpPr>
        <p:spPr>
          <a:xfrm>
            <a:off x="6467685" y="5825328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"/>
          <p:cNvSpPr/>
          <p:nvPr/>
        </p:nvSpPr>
        <p:spPr>
          <a:xfrm rot="10800000">
            <a:off x="6101925" y="5825328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"/>
          <p:cNvSpPr txBox="1"/>
          <p:nvPr/>
        </p:nvSpPr>
        <p:spPr>
          <a:xfrm>
            <a:off x="7541066" y="6006422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"/>
          <p:cNvSpPr/>
          <p:nvPr/>
        </p:nvSpPr>
        <p:spPr>
          <a:xfrm rot="10800000">
            <a:off x="6833445" y="5825328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"/>
          <p:cNvSpPr/>
          <p:nvPr/>
        </p:nvSpPr>
        <p:spPr>
          <a:xfrm>
            <a:off x="6467685" y="5092248"/>
            <a:ext cx="731520" cy="73152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"/>
          <p:cNvSpPr/>
          <p:nvPr/>
        </p:nvSpPr>
        <p:spPr>
          <a:xfrm rot="-3768322">
            <a:off x="4738469" y="2898530"/>
            <a:ext cx="521408" cy="310918"/>
          </a:xfrm>
          <a:prstGeom prst="flowChartPreparation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8" name="Google Shape;198;p2"/>
          <p:cNvCxnSpPr/>
          <p:nvPr/>
        </p:nvCxnSpPr>
        <p:spPr>
          <a:xfrm flipH="1">
            <a:off x="5268861" y="3949496"/>
            <a:ext cx="801140" cy="502142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99" name="Google Shape;199;p2"/>
          <p:cNvSpPr/>
          <p:nvPr/>
        </p:nvSpPr>
        <p:spPr>
          <a:xfrm>
            <a:off x="4133100" y="4269553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"/>
          <p:cNvSpPr/>
          <p:nvPr/>
        </p:nvSpPr>
        <p:spPr>
          <a:xfrm rot="10800000">
            <a:off x="3767340" y="4269553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"/>
          <p:cNvSpPr txBox="1"/>
          <p:nvPr/>
        </p:nvSpPr>
        <p:spPr>
          <a:xfrm>
            <a:off x="2924181" y="4393459"/>
            <a:ext cx="3722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-2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2"/>
          <p:cNvSpPr/>
          <p:nvPr/>
        </p:nvSpPr>
        <p:spPr>
          <a:xfrm rot="10800000">
            <a:off x="4498859" y="4268441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"/>
          <p:cNvSpPr/>
          <p:nvPr/>
        </p:nvSpPr>
        <p:spPr>
          <a:xfrm>
            <a:off x="3401579" y="4276270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"/>
          <p:cNvSpPr txBox="1"/>
          <p:nvPr/>
        </p:nvSpPr>
        <p:spPr>
          <a:xfrm>
            <a:off x="673508" y="373615"/>
            <a:ext cx="5209143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Triangle Motif,</a:t>
            </a:r>
            <a:endParaRPr b="1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Multicell Lineage Tree.</a:t>
            </a:r>
            <a:endParaRPr b="1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"/>
          <p:cNvSpPr txBox="1"/>
          <p:nvPr/>
        </p:nvSpPr>
        <p:spPr>
          <a:xfrm>
            <a:off x="8526831" y="1978466"/>
            <a:ext cx="297564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Numbers represent number of steps from Euler Circuit Completeness*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every edge crossed only once, no trajectory self-crossings.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6" name="Google Shape;206;p2"/>
          <p:cNvCxnSpPr/>
          <p:nvPr/>
        </p:nvCxnSpPr>
        <p:spPr>
          <a:xfrm flipH="1">
            <a:off x="3331959" y="5119842"/>
            <a:ext cx="801140" cy="502142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07" name="Google Shape;207;p2"/>
          <p:cNvSpPr/>
          <p:nvPr/>
        </p:nvSpPr>
        <p:spPr>
          <a:xfrm>
            <a:off x="2546560" y="5731516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"/>
          <p:cNvSpPr/>
          <p:nvPr/>
        </p:nvSpPr>
        <p:spPr>
          <a:xfrm rot="10800000">
            <a:off x="2180800" y="5731516"/>
            <a:ext cx="731520" cy="73152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"/>
          <p:cNvSpPr txBox="1"/>
          <p:nvPr/>
        </p:nvSpPr>
        <p:spPr>
          <a:xfrm>
            <a:off x="1427176" y="5845031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"/>
          <p:cNvSpPr/>
          <p:nvPr/>
        </p:nvSpPr>
        <p:spPr>
          <a:xfrm rot="10800000">
            <a:off x="2912319" y="5740684"/>
            <a:ext cx="731520" cy="731520"/>
          </a:xfrm>
          <a:prstGeom prst="triangle">
            <a:avLst>
              <a:gd fmla="val 50000" name="adj"/>
            </a:avLst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2"/>
          <p:cNvSpPr/>
          <p:nvPr/>
        </p:nvSpPr>
        <p:spPr>
          <a:xfrm>
            <a:off x="1815039" y="5738233"/>
            <a:ext cx="731520" cy="73152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2"/>
          <p:cNvSpPr/>
          <p:nvPr/>
        </p:nvSpPr>
        <p:spPr>
          <a:xfrm rot="-1594279">
            <a:off x="2208563" y="5930841"/>
            <a:ext cx="310236" cy="323505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2"/>
          <p:cNvSpPr/>
          <p:nvPr/>
        </p:nvSpPr>
        <p:spPr>
          <a:xfrm rot="9393656">
            <a:off x="2963859" y="5987642"/>
            <a:ext cx="310236" cy="323505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2"/>
          <p:cNvSpPr txBox="1"/>
          <p:nvPr/>
        </p:nvSpPr>
        <p:spPr>
          <a:xfrm>
            <a:off x="1742020" y="5088088"/>
            <a:ext cx="122501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Modularity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2"/>
          <p:cNvSpPr txBox="1"/>
          <p:nvPr/>
        </p:nvSpPr>
        <p:spPr>
          <a:xfrm>
            <a:off x="4552339" y="2073326"/>
            <a:ext cx="122501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Modularity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2"/>
          <p:cNvSpPr txBox="1"/>
          <p:nvPr/>
        </p:nvSpPr>
        <p:spPr>
          <a:xfrm>
            <a:off x="7185244" y="4772227"/>
            <a:ext cx="122501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Modularity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973" y="218209"/>
            <a:ext cx="10058400" cy="5657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42564" y="3667342"/>
            <a:ext cx="3262746" cy="2549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5"/>
          <p:cNvSpPr/>
          <p:nvPr/>
        </p:nvSpPr>
        <p:spPr>
          <a:xfrm>
            <a:off x="6490296" y="92775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5"/>
          <p:cNvSpPr/>
          <p:nvPr/>
        </p:nvSpPr>
        <p:spPr>
          <a:xfrm>
            <a:off x="6231020" y="1161548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5"/>
          <p:cNvSpPr/>
          <p:nvPr/>
        </p:nvSpPr>
        <p:spPr>
          <a:xfrm>
            <a:off x="6719393" y="1161548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0" name="Google Shape;230;p5"/>
          <p:cNvCxnSpPr/>
          <p:nvPr/>
        </p:nvCxnSpPr>
        <p:spPr>
          <a:xfrm flipH="1">
            <a:off x="6719393" y="509281"/>
            <a:ext cx="1039" cy="56665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31" name="Google Shape;231;p5"/>
          <p:cNvSpPr/>
          <p:nvPr/>
        </p:nvSpPr>
        <p:spPr>
          <a:xfrm>
            <a:off x="5010087" y="2520803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5"/>
          <p:cNvSpPr/>
          <p:nvPr/>
        </p:nvSpPr>
        <p:spPr>
          <a:xfrm>
            <a:off x="5498460" y="2520803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5"/>
          <p:cNvSpPr/>
          <p:nvPr/>
        </p:nvSpPr>
        <p:spPr>
          <a:xfrm>
            <a:off x="5010087" y="2894876"/>
            <a:ext cx="976746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5"/>
          <p:cNvSpPr/>
          <p:nvPr/>
        </p:nvSpPr>
        <p:spPr>
          <a:xfrm>
            <a:off x="5498460" y="3910204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5"/>
          <p:cNvSpPr/>
          <p:nvPr/>
        </p:nvSpPr>
        <p:spPr>
          <a:xfrm>
            <a:off x="5986833" y="3910204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5"/>
          <p:cNvSpPr/>
          <p:nvPr/>
        </p:nvSpPr>
        <p:spPr>
          <a:xfrm>
            <a:off x="5498460" y="4284277"/>
            <a:ext cx="976746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5"/>
          <p:cNvSpPr/>
          <p:nvPr/>
        </p:nvSpPr>
        <p:spPr>
          <a:xfrm>
            <a:off x="3864302" y="4097239"/>
            <a:ext cx="488373" cy="374073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5"/>
          <p:cNvSpPr/>
          <p:nvPr/>
        </p:nvSpPr>
        <p:spPr>
          <a:xfrm>
            <a:off x="4352675" y="4097239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5"/>
          <p:cNvSpPr/>
          <p:nvPr/>
        </p:nvSpPr>
        <p:spPr>
          <a:xfrm>
            <a:off x="4357263" y="4471312"/>
            <a:ext cx="483784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5"/>
          <p:cNvSpPr/>
          <p:nvPr/>
        </p:nvSpPr>
        <p:spPr>
          <a:xfrm>
            <a:off x="3062715" y="5720794"/>
            <a:ext cx="510664" cy="377668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5"/>
          <p:cNvSpPr/>
          <p:nvPr/>
        </p:nvSpPr>
        <p:spPr>
          <a:xfrm>
            <a:off x="3576810" y="5720794"/>
            <a:ext cx="462651" cy="37766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5"/>
          <p:cNvSpPr/>
          <p:nvPr/>
        </p:nvSpPr>
        <p:spPr>
          <a:xfrm>
            <a:off x="5498460" y="4284275"/>
            <a:ext cx="314371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5"/>
          <p:cNvSpPr/>
          <p:nvPr/>
        </p:nvSpPr>
        <p:spPr>
          <a:xfrm>
            <a:off x="5812831" y="4284275"/>
            <a:ext cx="314371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5"/>
          <p:cNvSpPr/>
          <p:nvPr/>
        </p:nvSpPr>
        <p:spPr>
          <a:xfrm>
            <a:off x="6325870" y="5504180"/>
            <a:ext cx="393065" cy="374015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5"/>
          <p:cNvSpPr/>
          <p:nvPr/>
        </p:nvSpPr>
        <p:spPr>
          <a:xfrm>
            <a:off x="7065845" y="5504338"/>
            <a:ext cx="236966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5"/>
          <p:cNvSpPr/>
          <p:nvPr/>
        </p:nvSpPr>
        <p:spPr>
          <a:xfrm>
            <a:off x="6326065" y="5878411"/>
            <a:ext cx="976746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5"/>
          <p:cNvSpPr/>
          <p:nvPr/>
        </p:nvSpPr>
        <p:spPr>
          <a:xfrm>
            <a:off x="6326065" y="5878409"/>
            <a:ext cx="310261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5"/>
          <p:cNvSpPr/>
          <p:nvPr/>
        </p:nvSpPr>
        <p:spPr>
          <a:xfrm>
            <a:off x="6636327" y="5878409"/>
            <a:ext cx="314371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9" name="Google Shape;249;p5"/>
          <p:cNvCxnSpPr/>
          <p:nvPr/>
        </p:nvCxnSpPr>
        <p:spPr>
          <a:xfrm flipH="1">
            <a:off x="5498460" y="1622374"/>
            <a:ext cx="955821" cy="79625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50" name="Google Shape;250;p5"/>
          <p:cNvCxnSpPr/>
          <p:nvPr/>
        </p:nvCxnSpPr>
        <p:spPr>
          <a:xfrm>
            <a:off x="5648418" y="3347107"/>
            <a:ext cx="334306" cy="51502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51" name="Google Shape;251;p5"/>
          <p:cNvCxnSpPr/>
          <p:nvPr/>
        </p:nvCxnSpPr>
        <p:spPr>
          <a:xfrm flipH="1">
            <a:off x="4464888" y="3324380"/>
            <a:ext cx="789386" cy="709226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52" name="Google Shape;252;p5"/>
          <p:cNvCxnSpPr/>
          <p:nvPr/>
        </p:nvCxnSpPr>
        <p:spPr>
          <a:xfrm flipH="1">
            <a:off x="3558701" y="4928476"/>
            <a:ext cx="789386" cy="709226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53" name="Google Shape;253;p5"/>
          <p:cNvCxnSpPr/>
          <p:nvPr/>
        </p:nvCxnSpPr>
        <p:spPr>
          <a:xfrm>
            <a:off x="5982724" y="4762675"/>
            <a:ext cx="831714" cy="681073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54" name="Google Shape;254;p5"/>
          <p:cNvCxnSpPr/>
          <p:nvPr/>
        </p:nvCxnSpPr>
        <p:spPr>
          <a:xfrm>
            <a:off x="6891471" y="1621237"/>
            <a:ext cx="946482" cy="623758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55" name="Google Shape;255;p5"/>
          <p:cNvSpPr/>
          <p:nvPr/>
        </p:nvSpPr>
        <p:spPr>
          <a:xfrm>
            <a:off x="7391348" y="2333766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5"/>
          <p:cNvSpPr/>
          <p:nvPr/>
        </p:nvSpPr>
        <p:spPr>
          <a:xfrm>
            <a:off x="7879721" y="2333766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5"/>
          <p:cNvSpPr/>
          <p:nvPr/>
        </p:nvSpPr>
        <p:spPr>
          <a:xfrm>
            <a:off x="7391348" y="2707839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5"/>
          <p:cNvSpPr/>
          <p:nvPr/>
        </p:nvSpPr>
        <p:spPr>
          <a:xfrm>
            <a:off x="7879721" y="2707839"/>
            <a:ext cx="488373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5"/>
          <p:cNvSpPr/>
          <p:nvPr/>
        </p:nvSpPr>
        <p:spPr>
          <a:xfrm>
            <a:off x="8158993" y="3536129"/>
            <a:ext cx="329689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5"/>
          <p:cNvSpPr/>
          <p:nvPr/>
        </p:nvSpPr>
        <p:spPr>
          <a:xfrm>
            <a:off x="8488682" y="3536129"/>
            <a:ext cx="329689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5"/>
          <p:cNvSpPr/>
          <p:nvPr/>
        </p:nvSpPr>
        <p:spPr>
          <a:xfrm>
            <a:off x="8925678" y="4762675"/>
            <a:ext cx="238357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5"/>
          <p:cNvSpPr/>
          <p:nvPr/>
        </p:nvSpPr>
        <p:spPr>
          <a:xfrm>
            <a:off x="8818371" y="3536129"/>
            <a:ext cx="329689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5"/>
          <p:cNvSpPr/>
          <p:nvPr/>
        </p:nvSpPr>
        <p:spPr>
          <a:xfrm>
            <a:off x="8158993" y="3910202"/>
            <a:ext cx="329689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5"/>
          <p:cNvSpPr/>
          <p:nvPr/>
        </p:nvSpPr>
        <p:spPr>
          <a:xfrm>
            <a:off x="8488682" y="3910202"/>
            <a:ext cx="329689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5"/>
          <p:cNvSpPr/>
          <p:nvPr/>
        </p:nvSpPr>
        <p:spPr>
          <a:xfrm>
            <a:off x="8818371" y="3910202"/>
            <a:ext cx="329689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5"/>
          <p:cNvSpPr/>
          <p:nvPr/>
        </p:nvSpPr>
        <p:spPr>
          <a:xfrm>
            <a:off x="9157738" y="4762675"/>
            <a:ext cx="238357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5"/>
          <p:cNvSpPr/>
          <p:nvPr/>
        </p:nvSpPr>
        <p:spPr>
          <a:xfrm>
            <a:off x="9396095" y="4762675"/>
            <a:ext cx="238357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5"/>
          <p:cNvSpPr/>
          <p:nvPr/>
        </p:nvSpPr>
        <p:spPr>
          <a:xfrm>
            <a:off x="9628155" y="4762675"/>
            <a:ext cx="238357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5"/>
          <p:cNvSpPr/>
          <p:nvPr/>
        </p:nvSpPr>
        <p:spPr>
          <a:xfrm>
            <a:off x="8925678" y="5143666"/>
            <a:ext cx="238357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5"/>
          <p:cNvSpPr/>
          <p:nvPr/>
        </p:nvSpPr>
        <p:spPr>
          <a:xfrm>
            <a:off x="9157738" y="5143666"/>
            <a:ext cx="238357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5"/>
          <p:cNvSpPr/>
          <p:nvPr/>
        </p:nvSpPr>
        <p:spPr>
          <a:xfrm>
            <a:off x="9396095" y="5143666"/>
            <a:ext cx="238357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5"/>
          <p:cNvSpPr/>
          <p:nvPr/>
        </p:nvSpPr>
        <p:spPr>
          <a:xfrm>
            <a:off x="9628155" y="5143666"/>
            <a:ext cx="238357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5"/>
          <p:cNvSpPr/>
          <p:nvPr/>
        </p:nvSpPr>
        <p:spPr>
          <a:xfrm>
            <a:off x="9628155" y="5999152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5"/>
          <p:cNvSpPr/>
          <p:nvPr/>
        </p:nvSpPr>
        <p:spPr>
          <a:xfrm>
            <a:off x="9818311" y="5999152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5"/>
          <p:cNvSpPr/>
          <p:nvPr/>
        </p:nvSpPr>
        <p:spPr>
          <a:xfrm>
            <a:off x="10001191" y="5999152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5"/>
          <p:cNvSpPr/>
          <p:nvPr/>
        </p:nvSpPr>
        <p:spPr>
          <a:xfrm>
            <a:off x="10182998" y="5999152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5"/>
          <p:cNvSpPr/>
          <p:nvPr/>
        </p:nvSpPr>
        <p:spPr>
          <a:xfrm>
            <a:off x="10369883" y="5999152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8" name="Google Shape;278;p5"/>
          <p:cNvCxnSpPr/>
          <p:nvPr/>
        </p:nvCxnSpPr>
        <p:spPr>
          <a:xfrm>
            <a:off x="7983803" y="3172659"/>
            <a:ext cx="504879" cy="319297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79" name="Google Shape;279;p5"/>
          <p:cNvCxnSpPr/>
          <p:nvPr/>
        </p:nvCxnSpPr>
        <p:spPr>
          <a:xfrm>
            <a:off x="8792416" y="4397363"/>
            <a:ext cx="504879" cy="319297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80" name="Google Shape;280;p5"/>
          <p:cNvCxnSpPr/>
          <p:nvPr/>
        </p:nvCxnSpPr>
        <p:spPr>
          <a:xfrm>
            <a:off x="9515273" y="5598797"/>
            <a:ext cx="504879" cy="319297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81" name="Google Shape;281;p5"/>
          <p:cNvSpPr/>
          <p:nvPr/>
        </p:nvSpPr>
        <p:spPr>
          <a:xfrm>
            <a:off x="9628155" y="6378580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5"/>
          <p:cNvSpPr/>
          <p:nvPr/>
        </p:nvSpPr>
        <p:spPr>
          <a:xfrm>
            <a:off x="9818311" y="6378580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5"/>
          <p:cNvSpPr/>
          <p:nvPr/>
        </p:nvSpPr>
        <p:spPr>
          <a:xfrm>
            <a:off x="10001191" y="6378580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5"/>
          <p:cNvSpPr/>
          <p:nvPr/>
        </p:nvSpPr>
        <p:spPr>
          <a:xfrm>
            <a:off x="10182998" y="6378580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5"/>
          <p:cNvSpPr/>
          <p:nvPr/>
        </p:nvSpPr>
        <p:spPr>
          <a:xfrm>
            <a:off x="10369883" y="6378580"/>
            <a:ext cx="182880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5"/>
          <p:cNvSpPr txBox="1"/>
          <p:nvPr/>
        </p:nvSpPr>
        <p:spPr>
          <a:xfrm>
            <a:off x="7302811" y="92775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5"/>
          <p:cNvSpPr txBox="1"/>
          <p:nvPr/>
        </p:nvSpPr>
        <p:spPr>
          <a:xfrm>
            <a:off x="7453654" y="1207520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5"/>
          <p:cNvSpPr txBox="1"/>
          <p:nvPr/>
        </p:nvSpPr>
        <p:spPr>
          <a:xfrm>
            <a:off x="4446018" y="2702009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5"/>
          <p:cNvSpPr txBox="1"/>
          <p:nvPr/>
        </p:nvSpPr>
        <p:spPr>
          <a:xfrm>
            <a:off x="3363822" y="4276600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5"/>
          <p:cNvSpPr txBox="1"/>
          <p:nvPr/>
        </p:nvSpPr>
        <p:spPr>
          <a:xfrm>
            <a:off x="6674233" y="4091934"/>
            <a:ext cx="3722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5"/>
          <p:cNvSpPr txBox="1"/>
          <p:nvPr/>
        </p:nvSpPr>
        <p:spPr>
          <a:xfrm>
            <a:off x="2497572" y="5909627"/>
            <a:ext cx="3722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5"/>
          <p:cNvSpPr txBox="1"/>
          <p:nvPr/>
        </p:nvSpPr>
        <p:spPr>
          <a:xfrm>
            <a:off x="7554218" y="5691123"/>
            <a:ext cx="3722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5"/>
          <p:cNvSpPr txBox="1"/>
          <p:nvPr/>
        </p:nvSpPr>
        <p:spPr>
          <a:xfrm>
            <a:off x="8705624" y="2528259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5"/>
          <p:cNvSpPr txBox="1"/>
          <p:nvPr/>
        </p:nvSpPr>
        <p:spPr>
          <a:xfrm>
            <a:off x="9509349" y="3725536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5"/>
          <p:cNvSpPr txBox="1"/>
          <p:nvPr/>
        </p:nvSpPr>
        <p:spPr>
          <a:xfrm>
            <a:off x="10092631" y="4961370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5"/>
          <p:cNvSpPr txBox="1"/>
          <p:nvPr/>
        </p:nvSpPr>
        <p:spPr>
          <a:xfrm>
            <a:off x="10770612" y="6177841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5"/>
          <p:cNvSpPr txBox="1"/>
          <p:nvPr/>
        </p:nvSpPr>
        <p:spPr>
          <a:xfrm>
            <a:off x="2721402" y="2523795"/>
            <a:ext cx="162668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Asymmetric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Transformation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5"/>
          <p:cNvSpPr txBox="1"/>
          <p:nvPr/>
        </p:nvSpPr>
        <p:spPr>
          <a:xfrm>
            <a:off x="6752204" y="4500337"/>
            <a:ext cx="122501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Modularity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5"/>
          <p:cNvSpPr txBox="1"/>
          <p:nvPr/>
        </p:nvSpPr>
        <p:spPr>
          <a:xfrm>
            <a:off x="1736928" y="4938675"/>
            <a:ext cx="122501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Modularity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5"/>
          <p:cNvSpPr txBox="1"/>
          <p:nvPr/>
        </p:nvSpPr>
        <p:spPr>
          <a:xfrm>
            <a:off x="647783" y="323537"/>
            <a:ext cx="4386473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Rectangular/Mixed Motif, Multicell </a:t>
            </a:r>
            <a:endParaRPr b="1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Lineage Tree.</a:t>
            </a:r>
            <a:endParaRPr b="1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5"/>
          <p:cNvSpPr txBox="1"/>
          <p:nvPr/>
        </p:nvSpPr>
        <p:spPr>
          <a:xfrm>
            <a:off x="8705624" y="462107"/>
            <a:ext cx="297564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Numbers represent number of steps from Euler Circuit Completeness*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every edge crossed only once, no trajectory self-crossings.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5"/>
          <p:cNvSpPr/>
          <p:nvPr/>
        </p:nvSpPr>
        <p:spPr>
          <a:xfrm>
            <a:off x="6721475" y="5504180"/>
            <a:ext cx="344805" cy="374015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5"/>
          <p:cNvSpPr/>
          <p:nvPr/>
        </p:nvSpPr>
        <p:spPr>
          <a:xfrm>
            <a:off x="3864302" y="4471311"/>
            <a:ext cx="492961" cy="374073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5"/>
          <p:cNvSpPr/>
          <p:nvPr/>
        </p:nvSpPr>
        <p:spPr>
          <a:xfrm>
            <a:off x="3561346" y="6094866"/>
            <a:ext cx="480801" cy="374073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5"/>
          <p:cNvSpPr/>
          <p:nvPr/>
        </p:nvSpPr>
        <p:spPr>
          <a:xfrm flipH="1">
            <a:off x="3088005" y="6094095"/>
            <a:ext cx="488950" cy="374650"/>
          </a:xfrm>
          <a:prstGeom prst="rtTriangle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5"/>
          <p:cNvSpPr/>
          <p:nvPr/>
        </p:nvSpPr>
        <p:spPr>
          <a:xfrm flipH="1" rot="10800000">
            <a:off x="3064785" y="6094293"/>
            <a:ext cx="504749" cy="374646"/>
          </a:xfrm>
          <a:prstGeom prst="rtTriangle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5"/>
          <p:cNvSpPr txBox="1"/>
          <p:nvPr/>
        </p:nvSpPr>
        <p:spPr>
          <a:xfrm>
            <a:off x="10092631" y="3875384"/>
            <a:ext cx="145610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Fractal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Reproduction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cd68b1a473_0_0"/>
          <p:cNvSpPr/>
          <p:nvPr/>
        </p:nvSpPr>
        <p:spPr>
          <a:xfrm>
            <a:off x="5943421" y="99050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cd68b1a473_0_0"/>
          <p:cNvSpPr/>
          <p:nvPr/>
        </p:nvSpPr>
        <p:spPr>
          <a:xfrm>
            <a:off x="5684145" y="1167823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gcd68b1a473_0_0"/>
          <p:cNvSpPr/>
          <p:nvPr/>
        </p:nvSpPr>
        <p:spPr>
          <a:xfrm>
            <a:off x="6172518" y="1167823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5" name="Google Shape;315;gcd68b1a473_0_0"/>
          <p:cNvCxnSpPr/>
          <p:nvPr/>
        </p:nvCxnSpPr>
        <p:spPr>
          <a:xfrm flipH="1">
            <a:off x="6172657" y="515556"/>
            <a:ext cx="900" cy="5667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16" name="Google Shape;316;gcd68b1a473_0_0"/>
          <p:cNvSpPr/>
          <p:nvPr/>
        </p:nvSpPr>
        <p:spPr>
          <a:xfrm>
            <a:off x="4463212" y="2527078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gcd68b1a473_0_0"/>
          <p:cNvSpPr/>
          <p:nvPr/>
        </p:nvSpPr>
        <p:spPr>
          <a:xfrm>
            <a:off x="4951585" y="2527078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gcd68b1a473_0_0"/>
          <p:cNvSpPr/>
          <p:nvPr/>
        </p:nvSpPr>
        <p:spPr>
          <a:xfrm>
            <a:off x="4463212" y="2901151"/>
            <a:ext cx="9768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gcd68b1a473_0_0"/>
          <p:cNvSpPr/>
          <p:nvPr/>
        </p:nvSpPr>
        <p:spPr>
          <a:xfrm>
            <a:off x="4951585" y="3916479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gcd68b1a473_0_0"/>
          <p:cNvSpPr/>
          <p:nvPr/>
        </p:nvSpPr>
        <p:spPr>
          <a:xfrm>
            <a:off x="5439958" y="3916479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gcd68b1a473_0_0"/>
          <p:cNvSpPr/>
          <p:nvPr/>
        </p:nvSpPr>
        <p:spPr>
          <a:xfrm>
            <a:off x="4951585" y="4290552"/>
            <a:ext cx="9768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gcd68b1a473_0_0"/>
          <p:cNvSpPr/>
          <p:nvPr/>
        </p:nvSpPr>
        <p:spPr>
          <a:xfrm>
            <a:off x="3317427" y="4103514"/>
            <a:ext cx="488400" cy="3741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gcd68b1a473_0_0"/>
          <p:cNvSpPr/>
          <p:nvPr/>
        </p:nvSpPr>
        <p:spPr>
          <a:xfrm>
            <a:off x="3805800" y="4103514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gcd68b1a473_0_0"/>
          <p:cNvSpPr/>
          <p:nvPr/>
        </p:nvSpPr>
        <p:spPr>
          <a:xfrm>
            <a:off x="3810388" y="4477587"/>
            <a:ext cx="4839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gcd68b1a473_0_0"/>
          <p:cNvSpPr/>
          <p:nvPr/>
        </p:nvSpPr>
        <p:spPr>
          <a:xfrm>
            <a:off x="2515840" y="5727069"/>
            <a:ext cx="510600" cy="3777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gcd68b1a473_0_0"/>
          <p:cNvSpPr/>
          <p:nvPr/>
        </p:nvSpPr>
        <p:spPr>
          <a:xfrm>
            <a:off x="3029935" y="5727069"/>
            <a:ext cx="462600" cy="3777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gcd68b1a473_0_0"/>
          <p:cNvSpPr/>
          <p:nvPr/>
        </p:nvSpPr>
        <p:spPr>
          <a:xfrm>
            <a:off x="4951585" y="4290550"/>
            <a:ext cx="314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gcd68b1a473_0_0"/>
          <p:cNvSpPr/>
          <p:nvPr/>
        </p:nvSpPr>
        <p:spPr>
          <a:xfrm>
            <a:off x="5265956" y="4290550"/>
            <a:ext cx="314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gcd68b1a473_0_0"/>
          <p:cNvSpPr/>
          <p:nvPr/>
        </p:nvSpPr>
        <p:spPr>
          <a:xfrm>
            <a:off x="5778995" y="5510455"/>
            <a:ext cx="39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gcd68b1a473_0_0"/>
          <p:cNvSpPr/>
          <p:nvPr/>
        </p:nvSpPr>
        <p:spPr>
          <a:xfrm>
            <a:off x="6518970" y="5510613"/>
            <a:ext cx="237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gcd68b1a473_0_0"/>
          <p:cNvSpPr/>
          <p:nvPr/>
        </p:nvSpPr>
        <p:spPr>
          <a:xfrm>
            <a:off x="5779190" y="5884686"/>
            <a:ext cx="9768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gcd68b1a473_0_0"/>
          <p:cNvSpPr/>
          <p:nvPr/>
        </p:nvSpPr>
        <p:spPr>
          <a:xfrm>
            <a:off x="5779190" y="5884684"/>
            <a:ext cx="3102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gcd68b1a473_0_0"/>
          <p:cNvSpPr/>
          <p:nvPr/>
        </p:nvSpPr>
        <p:spPr>
          <a:xfrm>
            <a:off x="6089452" y="5884684"/>
            <a:ext cx="314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4" name="Google Shape;334;gcd68b1a473_0_0"/>
          <p:cNvCxnSpPr/>
          <p:nvPr/>
        </p:nvCxnSpPr>
        <p:spPr>
          <a:xfrm flipH="1">
            <a:off x="4951606" y="1628649"/>
            <a:ext cx="955800" cy="7962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35" name="Google Shape;335;gcd68b1a473_0_0"/>
          <p:cNvCxnSpPr/>
          <p:nvPr/>
        </p:nvCxnSpPr>
        <p:spPr>
          <a:xfrm>
            <a:off x="5101543" y="3353382"/>
            <a:ext cx="334200" cy="5151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36" name="Google Shape;336;gcd68b1a473_0_0"/>
          <p:cNvCxnSpPr/>
          <p:nvPr/>
        </p:nvCxnSpPr>
        <p:spPr>
          <a:xfrm flipH="1">
            <a:off x="3918099" y="3330655"/>
            <a:ext cx="789300" cy="7092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37" name="Google Shape;337;gcd68b1a473_0_0"/>
          <p:cNvCxnSpPr/>
          <p:nvPr/>
        </p:nvCxnSpPr>
        <p:spPr>
          <a:xfrm flipH="1">
            <a:off x="3011912" y="4934751"/>
            <a:ext cx="789300" cy="7092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38" name="Google Shape;338;gcd68b1a473_0_0"/>
          <p:cNvCxnSpPr/>
          <p:nvPr/>
        </p:nvCxnSpPr>
        <p:spPr>
          <a:xfrm>
            <a:off x="5435849" y="4768950"/>
            <a:ext cx="831600" cy="6810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39" name="Google Shape;339;gcd68b1a473_0_0"/>
          <p:cNvCxnSpPr/>
          <p:nvPr/>
        </p:nvCxnSpPr>
        <p:spPr>
          <a:xfrm>
            <a:off x="6344596" y="1627512"/>
            <a:ext cx="946500" cy="6237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40" name="Google Shape;340;gcd68b1a473_0_0"/>
          <p:cNvSpPr/>
          <p:nvPr/>
        </p:nvSpPr>
        <p:spPr>
          <a:xfrm>
            <a:off x="6844473" y="2340041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gcd68b1a473_0_0"/>
          <p:cNvSpPr/>
          <p:nvPr/>
        </p:nvSpPr>
        <p:spPr>
          <a:xfrm>
            <a:off x="7332846" y="2340041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gcd68b1a473_0_0"/>
          <p:cNvSpPr/>
          <p:nvPr/>
        </p:nvSpPr>
        <p:spPr>
          <a:xfrm>
            <a:off x="6844473" y="2714114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gcd68b1a473_0_0"/>
          <p:cNvSpPr/>
          <p:nvPr/>
        </p:nvSpPr>
        <p:spPr>
          <a:xfrm>
            <a:off x="7332846" y="2714114"/>
            <a:ext cx="4884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gcd68b1a473_0_0"/>
          <p:cNvSpPr/>
          <p:nvPr/>
        </p:nvSpPr>
        <p:spPr>
          <a:xfrm>
            <a:off x="7612118" y="3542404"/>
            <a:ext cx="3297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gcd68b1a473_0_0"/>
          <p:cNvSpPr/>
          <p:nvPr/>
        </p:nvSpPr>
        <p:spPr>
          <a:xfrm>
            <a:off x="7941807" y="3542404"/>
            <a:ext cx="3297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gcd68b1a473_0_0"/>
          <p:cNvSpPr/>
          <p:nvPr/>
        </p:nvSpPr>
        <p:spPr>
          <a:xfrm>
            <a:off x="8378803" y="4768950"/>
            <a:ext cx="2385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cd68b1a473_0_0"/>
          <p:cNvSpPr/>
          <p:nvPr/>
        </p:nvSpPr>
        <p:spPr>
          <a:xfrm>
            <a:off x="8271496" y="3542404"/>
            <a:ext cx="3297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gcd68b1a473_0_0"/>
          <p:cNvSpPr/>
          <p:nvPr/>
        </p:nvSpPr>
        <p:spPr>
          <a:xfrm>
            <a:off x="7612118" y="3916477"/>
            <a:ext cx="3297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gcd68b1a473_0_0"/>
          <p:cNvSpPr/>
          <p:nvPr/>
        </p:nvSpPr>
        <p:spPr>
          <a:xfrm>
            <a:off x="7941807" y="3916477"/>
            <a:ext cx="3297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gcd68b1a473_0_0"/>
          <p:cNvSpPr/>
          <p:nvPr/>
        </p:nvSpPr>
        <p:spPr>
          <a:xfrm>
            <a:off x="8271496" y="3916477"/>
            <a:ext cx="3297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gcd68b1a473_0_0"/>
          <p:cNvSpPr/>
          <p:nvPr/>
        </p:nvSpPr>
        <p:spPr>
          <a:xfrm>
            <a:off x="8610863" y="4768950"/>
            <a:ext cx="2385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gcd68b1a473_0_0"/>
          <p:cNvSpPr/>
          <p:nvPr/>
        </p:nvSpPr>
        <p:spPr>
          <a:xfrm>
            <a:off x="8849220" y="4768950"/>
            <a:ext cx="2385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gcd68b1a473_0_0"/>
          <p:cNvSpPr/>
          <p:nvPr/>
        </p:nvSpPr>
        <p:spPr>
          <a:xfrm>
            <a:off x="9081280" y="4768950"/>
            <a:ext cx="2385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gcd68b1a473_0_0"/>
          <p:cNvSpPr/>
          <p:nvPr/>
        </p:nvSpPr>
        <p:spPr>
          <a:xfrm>
            <a:off x="8378803" y="5149941"/>
            <a:ext cx="2385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gcd68b1a473_0_0"/>
          <p:cNvSpPr/>
          <p:nvPr/>
        </p:nvSpPr>
        <p:spPr>
          <a:xfrm>
            <a:off x="8610863" y="5149941"/>
            <a:ext cx="2385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gcd68b1a473_0_0"/>
          <p:cNvSpPr/>
          <p:nvPr/>
        </p:nvSpPr>
        <p:spPr>
          <a:xfrm>
            <a:off x="8849220" y="5149941"/>
            <a:ext cx="2385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gcd68b1a473_0_0"/>
          <p:cNvSpPr/>
          <p:nvPr/>
        </p:nvSpPr>
        <p:spPr>
          <a:xfrm>
            <a:off x="9081280" y="5149941"/>
            <a:ext cx="2385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gcd68b1a473_0_0"/>
          <p:cNvSpPr/>
          <p:nvPr/>
        </p:nvSpPr>
        <p:spPr>
          <a:xfrm>
            <a:off x="9081280" y="6005427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gcd68b1a473_0_0"/>
          <p:cNvSpPr/>
          <p:nvPr/>
        </p:nvSpPr>
        <p:spPr>
          <a:xfrm>
            <a:off x="9271436" y="6005427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gcd68b1a473_0_0"/>
          <p:cNvSpPr/>
          <p:nvPr/>
        </p:nvSpPr>
        <p:spPr>
          <a:xfrm>
            <a:off x="9454316" y="6005427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gcd68b1a473_0_0"/>
          <p:cNvSpPr/>
          <p:nvPr/>
        </p:nvSpPr>
        <p:spPr>
          <a:xfrm>
            <a:off x="9636123" y="6005427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cd68b1a473_0_0"/>
          <p:cNvSpPr/>
          <p:nvPr/>
        </p:nvSpPr>
        <p:spPr>
          <a:xfrm>
            <a:off x="9823008" y="6005427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3" name="Google Shape;363;gcd68b1a473_0_0"/>
          <p:cNvCxnSpPr/>
          <p:nvPr/>
        </p:nvCxnSpPr>
        <p:spPr>
          <a:xfrm>
            <a:off x="7436928" y="3178934"/>
            <a:ext cx="504900" cy="3192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64" name="Google Shape;364;gcd68b1a473_0_0"/>
          <p:cNvCxnSpPr/>
          <p:nvPr/>
        </p:nvCxnSpPr>
        <p:spPr>
          <a:xfrm>
            <a:off x="8245541" y="4403638"/>
            <a:ext cx="504900" cy="3192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65" name="Google Shape;365;gcd68b1a473_0_0"/>
          <p:cNvCxnSpPr/>
          <p:nvPr/>
        </p:nvCxnSpPr>
        <p:spPr>
          <a:xfrm>
            <a:off x="8968398" y="5605072"/>
            <a:ext cx="504900" cy="319200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66" name="Google Shape;366;gcd68b1a473_0_0"/>
          <p:cNvSpPr/>
          <p:nvPr/>
        </p:nvSpPr>
        <p:spPr>
          <a:xfrm>
            <a:off x="9081280" y="6384855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gcd68b1a473_0_0"/>
          <p:cNvSpPr/>
          <p:nvPr/>
        </p:nvSpPr>
        <p:spPr>
          <a:xfrm>
            <a:off x="9271436" y="6384855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gcd68b1a473_0_0"/>
          <p:cNvSpPr/>
          <p:nvPr/>
        </p:nvSpPr>
        <p:spPr>
          <a:xfrm>
            <a:off x="9454316" y="6384855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gcd68b1a473_0_0"/>
          <p:cNvSpPr/>
          <p:nvPr/>
        </p:nvSpPr>
        <p:spPr>
          <a:xfrm>
            <a:off x="9636123" y="6384855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gcd68b1a473_0_0"/>
          <p:cNvSpPr/>
          <p:nvPr/>
        </p:nvSpPr>
        <p:spPr>
          <a:xfrm>
            <a:off x="9823008" y="6384855"/>
            <a:ext cx="1830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gcd68b1a473_0_0"/>
          <p:cNvSpPr txBox="1"/>
          <p:nvPr/>
        </p:nvSpPr>
        <p:spPr>
          <a:xfrm>
            <a:off x="6755936" y="99050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gcd68b1a473_0_0"/>
          <p:cNvSpPr txBox="1"/>
          <p:nvPr/>
        </p:nvSpPr>
        <p:spPr>
          <a:xfrm>
            <a:off x="6906779" y="1213795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gcd68b1a473_0_0"/>
          <p:cNvSpPr txBox="1"/>
          <p:nvPr/>
        </p:nvSpPr>
        <p:spPr>
          <a:xfrm>
            <a:off x="3899143" y="2708284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gcd68b1a473_0_0"/>
          <p:cNvSpPr txBox="1"/>
          <p:nvPr/>
        </p:nvSpPr>
        <p:spPr>
          <a:xfrm>
            <a:off x="2816947" y="4282875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gcd68b1a473_0_0"/>
          <p:cNvSpPr txBox="1"/>
          <p:nvPr/>
        </p:nvSpPr>
        <p:spPr>
          <a:xfrm>
            <a:off x="6127358" y="4098209"/>
            <a:ext cx="37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gcd68b1a473_0_0"/>
          <p:cNvSpPr txBox="1"/>
          <p:nvPr/>
        </p:nvSpPr>
        <p:spPr>
          <a:xfrm>
            <a:off x="1950697" y="5915902"/>
            <a:ext cx="37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gcd68b1a473_0_0"/>
          <p:cNvSpPr txBox="1"/>
          <p:nvPr/>
        </p:nvSpPr>
        <p:spPr>
          <a:xfrm>
            <a:off x="7007343" y="5697398"/>
            <a:ext cx="37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gcd68b1a473_0_0"/>
          <p:cNvSpPr txBox="1"/>
          <p:nvPr/>
        </p:nvSpPr>
        <p:spPr>
          <a:xfrm>
            <a:off x="8158749" y="2534534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gcd68b1a473_0_0"/>
          <p:cNvSpPr txBox="1"/>
          <p:nvPr/>
        </p:nvSpPr>
        <p:spPr>
          <a:xfrm>
            <a:off x="8962474" y="3731811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gcd68b1a473_0_0"/>
          <p:cNvSpPr txBox="1"/>
          <p:nvPr/>
        </p:nvSpPr>
        <p:spPr>
          <a:xfrm>
            <a:off x="9545756" y="4967645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gcd68b1a473_0_0"/>
          <p:cNvSpPr txBox="1"/>
          <p:nvPr/>
        </p:nvSpPr>
        <p:spPr>
          <a:xfrm>
            <a:off x="10223737" y="6184116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gcd68b1a473_0_0"/>
          <p:cNvSpPr txBox="1"/>
          <p:nvPr/>
        </p:nvSpPr>
        <p:spPr>
          <a:xfrm>
            <a:off x="2174527" y="2530070"/>
            <a:ext cx="162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b="1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gcd68b1a473_0_0"/>
          <p:cNvSpPr txBox="1"/>
          <p:nvPr/>
        </p:nvSpPr>
        <p:spPr>
          <a:xfrm>
            <a:off x="6205329" y="4506612"/>
            <a:ext cx="1224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 b="1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gcd68b1a473_0_0"/>
          <p:cNvSpPr txBox="1"/>
          <p:nvPr/>
        </p:nvSpPr>
        <p:spPr>
          <a:xfrm>
            <a:off x="1190053" y="4944950"/>
            <a:ext cx="1224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b="1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gcd68b1a473_0_0"/>
          <p:cNvSpPr/>
          <p:nvPr/>
        </p:nvSpPr>
        <p:spPr>
          <a:xfrm>
            <a:off x="6174600" y="5510455"/>
            <a:ext cx="3447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gcd68b1a473_0_0"/>
          <p:cNvSpPr/>
          <p:nvPr/>
        </p:nvSpPr>
        <p:spPr>
          <a:xfrm>
            <a:off x="3317427" y="4477586"/>
            <a:ext cx="492900" cy="3741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cd68b1a473_0_0"/>
          <p:cNvSpPr/>
          <p:nvPr/>
        </p:nvSpPr>
        <p:spPr>
          <a:xfrm>
            <a:off x="3014471" y="6101141"/>
            <a:ext cx="480900" cy="3741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gcd68b1a473_0_0"/>
          <p:cNvSpPr/>
          <p:nvPr/>
        </p:nvSpPr>
        <p:spPr>
          <a:xfrm flipH="1">
            <a:off x="2541080" y="6100370"/>
            <a:ext cx="489000" cy="374700"/>
          </a:xfrm>
          <a:prstGeom prst="rtTriangle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gcd68b1a473_0_0"/>
          <p:cNvSpPr/>
          <p:nvPr/>
        </p:nvSpPr>
        <p:spPr>
          <a:xfrm flipH="1" rot="10800000">
            <a:off x="2517910" y="6100514"/>
            <a:ext cx="504600" cy="374700"/>
          </a:xfrm>
          <a:prstGeom prst="rtTriangle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gcd68b1a473_0_0"/>
          <p:cNvSpPr txBox="1"/>
          <p:nvPr/>
        </p:nvSpPr>
        <p:spPr>
          <a:xfrm>
            <a:off x="9545756" y="3881659"/>
            <a:ext cx="1456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endParaRPr b="1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"/>
          <p:cNvSpPr txBox="1"/>
          <p:nvPr/>
        </p:nvSpPr>
        <p:spPr>
          <a:xfrm>
            <a:off x="3135887" y="630674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4"/>
          <p:cNvSpPr/>
          <p:nvPr/>
        </p:nvSpPr>
        <p:spPr>
          <a:xfrm rot="10800000">
            <a:off x="2018342" y="361112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4"/>
          <p:cNvSpPr/>
          <p:nvPr/>
        </p:nvSpPr>
        <p:spPr>
          <a:xfrm rot="10800000">
            <a:off x="4292912" y="1269570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4"/>
          <p:cNvSpPr/>
          <p:nvPr/>
        </p:nvSpPr>
        <p:spPr>
          <a:xfrm rot="10800000">
            <a:off x="3927152" y="1947750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4"/>
          <p:cNvSpPr/>
          <p:nvPr/>
        </p:nvSpPr>
        <p:spPr>
          <a:xfrm rot="10800000">
            <a:off x="6567482" y="2254682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4"/>
          <p:cNvSpPr/>
          <p:nvPr/>
        </p:nvSpPr>
        <p:spPr>
          <a:xfrm rot="10800000">
            <a:off x="6201722" y="2932862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4"/>
          <p:cNvSpPr/>
          <p:nvPr/>
        </p:nvSpPr>
        <p:spPr>
          <a:xfrm rot="10800000">
            <a:off x="5835961" y="3611043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4"/>
          <p:cNvSpPr/>
          <p:nvPr/>
        </p:nvSpPr>
        <p:spPr>
          <a:xfrm rot="10800000">
            <a:off x="6567482" y="3611043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4"/>
          <p:cNvSpPr/>
          <p:nvPr/>
        </p:nvSpPr>
        <p:spPr>
          <a:xfrm rot="10800000">
            <a:off x="8950639" y="4271012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4"/>
          <p:cNvSpPr/>
          <p:nvPr/>
        </p:nvSpPr>
        <p:spPr>
          <a:xfrm rot="10800000">
            <a:off x="8584879" y="4949192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4"/>
          <p:cNvSpPr/>
          <p:nvPr/>
        </p:nvSpPr>
        <p:spPr>
          <a:xfrm rot="10800000">
            <a:off x="8219118" y="5627373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4"/>
          <p:cNvSpPr/>
          <p:nvPr/>
        </p:nvSpPr>
        <p:spPr>
          <a:xfrm rot="10800000">
            <a:off x="8950639" y="5627373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7" name="Google Shape;407;p4"/>
          <p:cNvSpPr/>
          <p:nvPr/>
        </p:nvSpPr>
        <p:spPr>
          <a:xfrm rot="10800000">
            <a:off x="8950638" y="3362553"/>
            <a:ext cx="731520" cy="908458"/>
          </a:xfrm>
          <a:custGeom>
            <a:rect b="b" l="l" r="r" t="t"/>
            <a:pathLst>
              <a:path extrusionOk="0" h="1162049" w="731520">
                <a:moveTo>
                  <a:pt x="365760" y="1162049"/>
                </a:moveTo>
                <a:lnTo>
                  <a:pt x="4331" y="862965"/>
                </a:lnTo>
                <a:lnTo>
                  <a:pt x="0" y="862965"/>
                </a:lnTo>
                <a:lnTo>
                  <a:pt x="0" y="859381"/>
                </a:lnTo>
                <a:lnTo>
                  <a:pt x="0" y="849629"/>
                </a:lnTo>
                <a:lnTo>
                  <a:pt x="0" y="312420"/>
                </a:lnTo>
                <a:lnTo>
                  <a:pt x="0" y="302668"/>
                </a:lnTo>
                <a:lnTo>
                  <a:pt x="0" y="299084"/>
                </a:lnTo>
                <a:lnTo>
                  <a:pt x="4331" y="299084"/>
                </a:lnTo>
                <a:lnTo>
                  <a:pt x="365760" y="0"/>
                </a:lnTo>
                <a:lnTo>
                  <a:pt x="727189" y="299084"/>
                </a:lnTo>
                <a:lnTo>
                  <a:pt x="731520" y="299084"/>
                </a:lnTo>
                <a:lnTo>
                  <a:pt x="731520" y="302668"/>
                </a:lnTo>
                <a:lnTo>
                  <a:pt x="731520" y="312420"/>
                </a:lnTo>
                <a:lnTo>
                  <a:pt x="731520" y="849629"/>
                </a:lnTo>
                <a:lnTo>
                  <a:pt x="731520" y="859381"/>
                </a:lnTo>
                <a:lnTo>
                  <a:pt x="731520" y="862965"/>
                </a:lnTo>
                <a:lnTo>
                  <a:pt x="727189" y="862965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08" name="Google Shape;408;p4"/>
          <p:cNvCxnSpPr/>
          <p:nvPr/>
        </p:nvCxnSpPr>
        <p:spPr>
          <a:xfrm>
            <a:off x="2860358" y="1095149"/>
            <a:ext cx="1154430" cy="76116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09" name="Google Shape;409;p4"/>
          <p:cNvCxnSpPr/>
          <p:nvPr/>
        </p:nvCxnSpPr>
        <p:spPr>
          <a:xfrm>
            <a:off x="4864412" y="2401979"/>
            <a:ext cx="1154430" cy="76116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10" name="Google Shape;410;p4"/>
          <p:cNvCxnSpPr/>
          <p:nvPr/>
        </p:nvCxnSpPr>
        <p:spPr>
          <a:xfrm>
            <a:off x="7487597" y="4065272"/>
            <a:ext cx="1154430" cy="761161"/>
          </a:xfrm>
          <a:prstGeom prst="straightConnector1">
            <a:avLst/>
          </a:prstGeom>
          <a:noFill/>
          <a:ln cap="flat" cmpd="sng" w="635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11" name="Google Shape;411;p4"/>
          <p:cNvSpPr txBox="1"/>
          <p:nvPr/>
        </p:nvSpPr>
        <p:spPr>
          <a:xfrm>
            <a:off x="5227315" y="1865609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4"/>
          <p:cNvSpPr txBox="1"/>
          <p:nvPr/>
        </p:nvSpPr>
        <p:spPr>
          <a:xfrm>
            <a:off x="7336754" y="3201587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4"/>
          <p:cNvSpPr txBox="1"/>
          <p:nvPr/>
        </p:nvSpPr>
        <p:spPr>
          <a:xfrm>
            <a:off x="9995538" y="4949192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4"/>
          <p:cNvSpPr txBox="1"/>
          <p:nvPr/>
        </p:nvSpPr>
        <p:spPr>
          <a:xfrm>
            <a:off x="7493338" y="361111"/>
            <a:ext cx="3939284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Hexagonal Motif, </a:t>
            </a:r>
            <a:endParaRPr b="1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Multicell Lineage </a:t>
            </a:r>
            <a:endParaRPr b="1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Tree.</a:t>
            </a:r>
            <a:endParaRPr b="1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4"/>
          <p:cNvSpPr txBox="1"/>
          <p:nvPr/>
        </p:nvSpPr>
        <p:spPr>
          <a:xfrm>
            <a:off x="1447918" y="4057713"/>
            <a:ext cx="297564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Numbers represent number of steps from Euler Circuit Completeness*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every edge crossed only once, no trajectory self-crossings.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Google Shape;420;g8972fab1f2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6033" y="744167"/>
            <a:ext cx="3629133" cy="5749013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g8972fab1f2_0_61"/>
          <p:cNvSpPr txBox="1"/>
          <p:nvPr/>
        </p:nvSpPr>
        <p:spPr>
          <a:xfrm>
            <a:off x="4370100" y="744167"/>
            <a:ext cx="4598700" cy="9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i="0" lang="en-US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 Growth and Form </a:t>
            </a:r>
            <a:endParaRPr i="0" sz="3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n-US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100th anniversary conference: </a:t>
            </a:r>
            <a:r>
              <a:rPr i="0" lang="en-US" sz="16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https://www.ongrowthandform.org/events/on-growth-and-form-centenary-conference/</a:t>
            </a:r>
            <a:endParaRPr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2" name="Google Shape;422;g8972fab1f2_0_6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00833" y="2352300"/>
            <a:ext cx="4468668" cy="3370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g8972fab1f2_0_6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313833" y="650784"/>
            <a:ext cx="2592335" cy="2646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g8972fab1f2_0_6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845167" y="3619717"/>
            <a:ext cx="2929101" cy="2807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df836616ba_0_11"/>
          <p:cNvSpPr txBox="1"/>
          <p:nvPr/>
        </p:nvSpPr>
        <p:spPr>
          <a:xfrm>
            <a:off x="722100" y="340400"/>
            <a:ext cx="7865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Thanks for your Attention!</a:t>
            </a:r>
            <a:endParaRPr b="1" sz="3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0" name="Google Shape;430;gdf836616ba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100" y="1210950"/>
            <a:ext cx="7865197" cy="523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gdf836616ba_0_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44319" y="813244"/>
            <a:ext cx="2481574" cy="1406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gdf836616ba_0_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44313" y="2457300"/>
            <a:ext cx="2481575" cy="1718721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gdf836616ba_0_11"/>
          <p:cNvSpPr txBox="1"/>
          <p:nvPr/>
        </p:nvSpPr>
        <p:spPr>
          <a:xfrm>
            <a:off x="9019650" y="4413775"/>
            <a:ext cx="27309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Calibri"/>
                <a:ea typeface="Calibri"/>
                <a:cs typeface="Calibri"/>
                <a:sym typeface="Calibri"/>
              </a:rPr>
              <a:t>Join us!</a:t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Web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6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devoworm.weebly.com</a:t>
            </a: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Slack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6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launchpass.com/openworm</a:t>
            </a: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972fab1f2_0_19"/>
          <p:cNvSpPr txBox="1"/>
          <p:nvPr>
            <p:ph type="title"/>
          </p:nvPr>
        </p:nvSpPr>
        <p:spPr>
          <a:xfrm>
            <a:off x="1087900" y="367700"/>
            <a:ext cx="42168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</a:pPr>
            <a:r>
              <a:rPr lang="en-US"/>
              <a:t>Euler Paths</a:t>
            </a:r>
            <a:endParaRPr/>
          </a:p>
        </p:txBody>
      </p:sp>
      <p:pic>
        <p:nvPicPr>
          <p:cNvPr id="106" name="Google Shape;106;g8972fab1f2_0_19"/>
          <p:cNvPicPr preferRelativeResize="0"/>
          <p:nvPr/>
        </p:nvPicPr>
        <p:blipFill rotWithShape="1">
          <a:blip r:embed="rId3">
            <a:alphaModFix/>
          </a:blip>
          <a:srcRect b="0" l="37745" r="0" t="0"/>
          <a:stretch/>
        </p:blipFill>
        <p:spPr>
          <a:xfrm>
            <a:off x="734900" y="1610575"/>
            <a:ext cx="2381325" cy="445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g8972fab1f2_0_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60936" y="3302985"/>
            <a:ext cx="2868350" cy="2029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8972fab1f2_0_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68123" y="367700"/>
            <a:ext cx="2381334" cy="2286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8972fab1f2_0_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587159" y="1475172"/>
            <a:ext cx="3138368" cy="176533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8972fab1f2_0_19"/>
          <p:cNvSpPr txBox="1"/>
          <p:nvPr/>
        </p:nvSpPr>
        <p:spPr>
          <a:xfrm>
            <a:off x="8538375" y="678400"/>
            <a:ext cx="3236100" cy="4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1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Volvox </a:t>
            </a:r>
            <a:r>
              <a:rPr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colony</a:t>
            </a:r>
            <a:endParaRPr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g8972fab1f2_0_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507647" y="3774672"/>
            <a:ext cx="2926188" cy="2286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8972fab1f2_0_19"/>
          <p:cNvSpPr txBox="1"/>
          <p:nvPr/>
        </p:nvSpPr>
        <p:spPr>
          <a:xfrm>
            <a:off x="8352688" y="6060750"/>
            <a:ext cx="3236100" cy="4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Diatom cell</a:t>
            </a:r>
            <a:endParaRPr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gcd68b1a473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90250" y="1799100"/>
            <a:ext cx="4901624" cy="4705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cd68b1a473_0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0049" y="324947"/>
            <a:ext cx="5504000" cy="43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cd68b1a473_0_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205465">
            <a:off x="972128" y="453957"/>
            <a:ext cx="4431394" cy="3742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cd68b1a473_0_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371475">
            <a:off x="6860678" y="1606793"/>
            <a:ext cx="4960769" cy="4855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bee2d7aa06_0_10"/>
          <p:cNvSpPr txBox="1"/>
          <p:nvPr>
            <p:ph type="title"/>
          </p:nvPr>
        </p:nvSpPr>
        <p:spPr>
          <a:xfrm>
            <a:off x="561900" y="414450"/>
            <a:ext cx="6425100" cy="101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n-US" sz="4000"/>
              <a:t>Why are cell boundaries important?</a:t>
            </a:r>
            <a:endParaRPr b="1" sz="4000"/>
          </a:p>
        </p:txBody>
      </p:sp>
      <p:pic>
        <p:nvPicPr>
          <p:cNvPr id="126" name="Google Shape;126;gbee2d7aa06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83850"/>
            <a:ext cx="7290747" cy="512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bee2d7aa06_0_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43147" y="3621088"/>
            <a:ext cx="4444053" cy="2523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bee2d7aa06_0_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43147" y="471592"/>
            <a:ext cx="4444052" cy="29164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"/>
          <p:cNvSpPr txBox="1"/>
          <p:nvPr>
            <p:ph type="title"/>
          </p:nvPr>
        </p:nvSpPr>
        <p:spPr>
          <a:xfrm>
            <a:off x="838200" y="365125"/>
            <a:ext cx="10515600" cy="10168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lang="en-US" sz="6000"/>
              <a:t>Euler Circuits (EC)</a:t>
            </a:r>
            <a:endParaRPr b="1" sz="6000"/>
          </a:p>
        </p:txBody>
      </p:sp>
      <p:sp>
        <p:nvSpPr>
          <p:cNvPr id="134" name="Google Shape;134;p1"/>
          <p:cNvSpPr txBox="1"/>
          <p:nvPr>
            <p:ph idx="1" type="body"/>
          </p:nvPr>
        </p:nvSpPr>
        <p:spPr>
          <a:xfrm>
            <a:off x="1143950" y="1657975"/>
            <a:ext cx="10024500" cy="47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810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arenR"/>
            </a:pPr>
            <a:r>
              <a:rPr lang="en-US" sz="2400"/>
              <a:t>attempt to cross every independent edge in multicell network.</a:t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400"/>
              <a:t>2) Every edge crossed once and only once.</a:t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400"/>
              <a:t>3) number of sides of motif and copies of motif determine EC = 0.</a:t>
            </a:r>
            <a:endParaRPr sz="24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  <a:p>
            <a:pPr indent="-3810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400"/>
              <a:t>even-sided shape (squares, rectangles, hexagons) arrayed in an even number of copies (or even and odd for hexagons) result in EC = 0.</a:t>
            </a:r>
            <a:endParaRPr sz="2400"/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g8972fab1f2_0_28"/>
          <p:cNvPicPr preferRelativeResize="0"/>
          <p:nvPr/>
        </p:nvPicPr>
        <p:blipFill rotWithShape="1">
          <a:blip r:embed="rId3">
            <a:alphaModFix/>
          </a:blip>
          <a:srcRect b="0" l="5991" r="6139" t="5338"/>
          <a:stretch/>
        </p:blipFill>
        <p:spPr>
          <a:xfrm>
            <a:off x="918084" y="771200"/>
            <a:ext cx="10355832" cy="5433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g8972fab1f2_0_32"/>
          <p:cNvPicPr preferRelativeResize="0"/>
          <p:nvPr/>
        </p:nvPicPr>
        <p:blipFill rotWithShape="1">
          <a:blip r:embed="rId3">
            <a:alphaModFix/>
          </a:blip>
          <a:srcRect b="0" l="8208" r="4734" t="4689"/>
          <a:stretch/>
        </p:blipFill>
        <p:spPr>
          <a:xfrm>
            <a:off x="374100" y="501884"/>
            <a:ext cx="10259467" cy="5385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g8972fab1f2_0_36"/>
          <p:cNvPicPr preferRelativeResize="0"/>
          <p:nvPr/>
        </p:nvPicPr>
        <p:blipFill rotWithShape="1">
          <a:blip r:embed="rId3">
            <a:alphaModFix/>
          </a:blip>
          <a:srcRect b="0" l="8208" r="4734" t="4689"/>
          <a:stretch/>
        </p:blipFill>
        <p:spPr>
          <a:xfrm>
            <a:off x="374100" y="501884"/>
            <a:ext cx="10259467" cy="5385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8972fab1f2_0_36"/>
          <p:cNvPicPr preferRelativeResize="0"/>
          <p:nvPr/>
        </p:nvPicPr>
        <p:blipFill rotWithShape="1">
          <a:blip r:embed="rId4">
            <a:alphaModFix/>
          </a:blip>
          <a:srcRect b="12980" l="2500" r="2745" t="2213"/>
          <a:stretch/>
        </p:blipFill>
        <p:spPr>
          <a:xfrm>
            <a:off x="8331500" y="3139767"/>
            <a:ext cx="3539200" cy="346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g8972fab1f2_0_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5000" y="203200"/>
            <a:ext cx="9570586" cy="645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8972fab1f2_0_41"/>
          <p:cNvSpPr/>
          <p:nvPr/>
        </p:nvSpPr>
        <p:spPr>
          <a:xfrm>
            <a:off x="413100" y="4489400"/>
            <a:ext cx="3855900" cy="2096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8972fab1f2_0_41"/>
          <p:cNvSpPr/>
          <p:nvPr/>
        </p:nvSpPr>
        <p:spPr>
          <a:xfrm>
            <a:off x="1101700" y="4807733"/>
            <a:ext cx="825900" cy="8109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8972fab1f2_0_41"/>
          <p:cNvSpPr/>
          <p:nvPr/>
        </p:nvSpPr>
        <p:spPr>
          <a:xfrm rot="10800000">
            <a:off x="1101800" y="5618433"/>
            <a:ext cx="825900" cy="8109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g8972fab1f2_0_41"/>
          <p:cNvSpPr/>
          <p:nvPr/>
        </p:nvSpPr>
        <p:spPr>
          <a:xfrm>
            <a:off x="1928100" y="4807733"/>
            <a:ext cx="825900" cy="8109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8972fab1f2_0_41"/>
          <p:cNvSpPr/>
          <p:nvPr/>
        </p:nvSpPr>
        <p:spPr>
          <a:xfrm rot="10800000">
            <a:off x="1525367" y="4807633"/>
            <a:ext cx="825900" cy="8109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8972fab1f2_0_41"/>
          <p:cNvSpPr/>
          <p:nvPr/>
        </p:nvSpPr>
        <p:spPr>
          <a:xfrm>
            <a:off x="1525267" y="5618533"/>
            <a:ext cx="825900" cy="8109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8972fab1f2_0_41"/>
          <p:cNvSpPr/>
          <p:nvPr/>
        </p:nvSpPr>
        <p:spPr>
          <a:xfrm>
            <a:off x="1453700" y="4751033"/>
            <a:ext cx="122100" cy="1221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g8972fab1f2_0_41"/>
          <p:cNvSpPr/>
          <p:nvPr/>
        </p:nvSpPr>
        <p:spPr>
          <a:xfrm>
            <a:off x="1877267" y="5563433"/>
            <a:ext cx="122100" cy="1221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8972fab1f2_0_41"/>
          <p:cNvSpPr/>
          <p:nvPr/>
        </p:nvSpPr>
        <p:spPr>
          <a:xfrm>
            <a:off x="1453700" y="6372567"/>
            <a:ext cx="122100" cy="1221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8972fab1f2_0_41"/>
          <p:cNvSpPr/>
          <p:nvPr/>
        </p:nvSpPr>
        <p:spPr>
          <a:xfrm>
            <a:off x="2280100" y="4751033"/>
            <a:ext cx="122100" cy="1221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8972fab1f2_0_41"/>
          <p:cNvSpPr/>
          <p:nvPr/>
        </p:nvSpPr>
        <p:spPr>
          <a:xfrm>
            <a:off x="1034800" y="5563433"/>
            <a:ext cx="122100" cy="1221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8972fab1f2_0_41"/>
          <p:cNvSpPr/>
          <p:nvPr/>
        </p:nvSpPr>
        <p:spPr>
          <a:xfrm>
            <a:off x="2719733" y="5563433"/>
            <a:ext cx="122100" cy="1221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8972fab1f2_0_41"/>
          <p:cNvSpPr/>
          <p:nvPr/>
        </p:nvSpPr>
        <p:spPr>
          <a:xfrm>
            <a:off x="2280100" y="6372567"/>
            <a:ext cx="122100" cy="1221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g8972fab1f2_0_41"/>
          <p:cNvCxnSpPr/>
          <p:nvPr/>
        </p:nvCxnSpPr>
        <p:spPr>
          <a:xfrm>
            <a:off x="2106967" y="5687467"/>
            <a:ext cx="1542300" cy="702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70" name="Google Shape;170;g8972fab1f2_0_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59433" y="1133467"/>
            <a:ext cx="3856000" cy="2749967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8972fab1f2_0_41"/>
          <p:cNvSpPr txBox="1"/>
          <p:nvPr/>
        </p:nvSpPr>
        <p:spPr>
          <a:xfrm>
            <a:off x="8682233" y="4131367"/>
            <a:ext cx="29331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Conformal Mappings</a:t>
            </a:r>
            <a:endParaRPr b="0" i="0" sz="19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2018-05-13T20:07:00Z</dcterms:created>
  <dc:creator>Bradly Alicea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1033-11.2.0.9396</vt:lpwstr>
  </property>
</Properties>
</file>