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5143500" cx="9144000"/>
  <p:notesSz cx="6858000" cy="9144000"/>
  <p:embeddedFontLst>
    <p:embeddedFont>
      <p:font typeface="Corbel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Corbel-bold.fntdata"/><Relationship Id="rId23" Type="http://schemas.openxmlformats.org/officeDocument/2006/relationships/font" Target="fonts/Corbel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Corbel-boldItalic.fntdata"/><Relationship Id="rId25" Type="http://schemas.openxmlformats.org/officeDocument/2006/relationships/font" Target="fonts/Corbel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d6e632890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d6e632890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d6949316a0_0_230:notes"/>
          <p:cNvSpPr/>
          <p:nvPr>
            <p:ph idx="2" type="sldImg"/>
          </p:nvPr>
        </p:nvSpPr>
        <p:spPr>
          <a:xfrm>
            <a:off x="1143141" y="685795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8" name="Google Shape;298;gd6949316a0_0_230:notes"/>
          <p:cNvSpPr txBox="1"/>
          <p:nvPr>
            <p:ph idx="1" type="body"/>
          </p:nvPr>
        </p:nvSpPr>
        <p:spPr>
          <a:xfrm>
            <a:off x="685787" y="434338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81475" lIns="81475" spcFirstLastPara="1" rIns="81475" wrap="square" tIns="814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d6949316a0_0_2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1" name="Google Shape;311;gd6949316a0_0_2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d6949316a0_0_3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2" name="Google Shape;322;gd6949316a0_0_3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d6949316a0_0_3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8" name="Google Shape;328;gd6949316a0_0_3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df1b76aa92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df1b76aa92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df1b76aa92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df1b76aa92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df1b76aa9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df1b76aa9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d6949316a0_0_16:notes"/>
          <p:cNvSpPr txBox="1"/>
          <p:nvPr>
            <p:ph idx="1" type="body"/>
          </p:nvPr>
        </p:nvSpPr>
        <p:spPr>
          <a:xfrm>
            <a:off x="685787" y="434338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0" name="Google Shape;80;gd6949316a0_0_16:notes"/>
          <p:cNvSpPr/>
          <p:nvPr>
            <p:ph idx="2" type="sldImg"/>
          </p:nvPr>
        </p:nvSpPr>
        <p:spPr>
          <a:xfrm>
            <a:off x="1143141" y="685795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d6949316a0_0_4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50" lIns="91450" spcFirstLastPara="1" rIns="91450" wrap="square" tIns="914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8" name="Google Shape;108;gd6949316a0_0_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d6949316a0_0_2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3" name="Google Shape;153;gd6949316a0_0_2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d6949316a0_0_2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gd6949316a0_0_2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d6949316a0_0_8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50" lIns="91450" spcFirstLastPara="1" rIns="91450" wrap="square" tIns="914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/>
          </a:p>
        </p:txBody>
      </p:sp>
      <p:sp>
        <p:nvSpPr>
          <p:cNvPr id="184" name="Google Shape;184;gd6949316a0_0_86:notes"/>
          <p:cNvSpPr/>
          <p:nvPr>
            <p:ph idx="2" type="sldImg"/>
          </p:nvPr>
        </p:nvSpPr>
        <p:spPr>
          <a:xfrm>
            <a:off x="685543" y="1143000"/>
            <a:ext cx="54870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d6949316a0_0_44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50" lIns="91450" spcFirstLastPara="1" rIns="91450" wrap="square" tIns="914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/>
          </a:p>
        </p:txBody>
      </p:sp>
      <p:sp>
        <p:nvSpPr>
          <p:cNvPr id="194" name="Google Shape;194;gd6949316a0_0_440:notes"/>
          <p:cNvSpPr/>
          <p:nvPr>
            <p:ph idx="2" type="sldImg"/>
          </p:nvPr>
        </p:nvSpPr>
        <p:spPr>
          <a:xfrm>
            <a:off x="685543" y="1143000"/>
            <a:ext cx="54870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df1b76aa92_0_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50" lIns="91450" spcFirstLastPara="1" rIns="91450" wrap="square" tIns="914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/>
          </a:p>
        </p:txBody>
      </p:sp>
      <p:sp>
        <p:nvSpPr>
          <p:cNvPr id="200" name="Google Shape;200;gdf1b76aa92_0_22:notes"/>
          <p:cNvSpPr/>
          <p:nvPr>
            <p:ph idx="2" type="sldImg"/>
          </p:nvPr>
        </p:nvSpPr>
        <p:spPr>
          <a:xfrm>
            <a:off x="685543" y="1143000"/>
            <a:ext cx="54870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d6949316a0_0_44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50" lIns="91450" spcFirstLastPara="1" rIns="91450" wrap="square" tIns="914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/>
          </a:p>
        </p:txBody>
      </p:sp>
      <p:sp>
        <p:nvSpPr>
          <p:cNvPr id="212" name="Google Shape;212;gd6949316a0_0_449:notes"/>
          <p:cNvSpPr/>
          <p:nvPr>
            <p:ph idx="2" type="sldImg"/>
          </p:nvPr>
        </p:nvSpPr>
        <p:spPr>
          <a:xfrm>
            <a:off x="685543" y="1143000"/>
            <a:ext cx="54870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457172" y="205067"/>
            <a:ext cx="82290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457172" y="1203299"/>
            <a:ext cx="82290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OBJECT_1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/>
          <p:nvPr>
            <p:ph type="title"/>
          </p:nvPr>
        </p:nvSpPr>
        <p:spPr>
          <a:xfrm>
            <a:off x="628650" y="273845"/>
            <a:ext cx="7886700" cy="99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6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6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6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6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6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6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6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600"/>
            </a:lvl9pPr>
          </a:lstStyle>
          <a:p/>
        </p:txBody>
      </p:sp>
      <p:sp>
        <p:nvSpPr>
          <p:cNvPr id="55" name="Google Shape;55;p14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1450" lIns="82925" spcFirstLastPara="1" rIns="82925" wrap="square" tIns="4145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0" type="dt"/>
          </p:nvPr>
        </p:nvSpPr>
        <p:spPr>
          <a:xfrm>
            <a:off x="628650" y="4767264"/>
            <a:ext cx="2057400" cy="27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7" name="Google Shape;57;p14"/>
          <p:cNvSpPr txBox="1"/>
          <p:nvPr>
            <p:ph idx="11" type="ftr"/>
          </p:nvPr>
        </p:nvSpPr>
        <p:spPr>
          <a:xfrm>
            <a:off x="3028950" y="4767264"/>
            <a:ext cx="3086100" cy="27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2" type="sldNum"/>
          </p:nvPr>
        </p:nvSpPr>
        <p:spPr>
          <a:xfrm>
            <a:off x="6457951" y="4767264"/>
            <a:ext cx="2057400" cy="27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4.png"/><Relationship Id="rId5" Type="http://schemas.openxmlformats.org/officeDocument/2006/relationships/image" Target="../media/image3.png"/><Relationship Id="rId6" Type="http://schemas.openxmlformats.org/officeDocument/2006/relationships/image" Target="../media/image9.png"/><Relationship Id="rId7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gif"/><Relationship Id="rId4" Type="http://schemas.openxmlformats.org/officeDocument/2006/relationships/hyperlink" Target="https://giphy.com/gifs/BAccmmPOGIAQo" TargetMode="External"/><Relationship Id="rId5" Type="http://schemas.openxmlformats.org/officeDocument/2006/relationships/hyperlink" Target="https://txchnologist.com/post/" TargetMode="External"/><Relationship Id="rId6" Type="http://schemas.openxmlformats.org/officeDocument/2006/relationships/image" Target="../media/image12.gif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gif"/><Relationship Id="rId4" Type="http://schemas.openxmlformats.org/officeDocument/2006/relationships/image" Target="../media/image2.png"/><Relationship Id="rId5" Type="http://schemas.openxmlformats.org/officeDocument/2006/relationships/image" Target="../media/image1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Relationship Id="rId4" Type="http://schemas.openxmlformats.org/officeDocument/2006/relationships/hyperlink" Target="https://devoworm.github.io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10.png"/><Relationship Id="rId5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Relationship Id="rId4" Type="http://schemas.openxmlformats.org/officeDocument/2006/relationships/image" Target="../media/image19.png"/><Relationship Id="rId5" Type="http://schemas.openxmlformats.org/officeDocument/2006/relationships/image" Target="../media/image1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png"/><Relationship Id="rId4" Type="http://schemas.openxmlformats.org/officeDocument/2006/relationships/image" Target="../media/image15.png"/><Relationship Id="rId5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/>
        </p:nvSpPr>
        <p:spPr>
          <a:xfrm>
            <a:off x="541250" y="343200"/>
            <a:ext cx="6346200" cy="9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Embryo Networks as Generative Divergent Integration </a:t>
            </a:r>
            <a:endParaRPr sz="24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64" name="Google Shape;6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97202" y="3658700"/>
            <a:ext cx="1961700" cy="111167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5"/>
          <p:cNvSpPr txBox="1"/>
          <p:nvPr/>
        </p:nvSpPr>
        <p:spPr>
          <a:xfrm>
            <a:off x="437325" y="2753663"/>
            <a:ext cx="1696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Bradly</a:t>
            </a:r>
            <a:r>
              <a:rPr lang="en" sz="1800"/>
              <a:t> Alicea</a:t>
            </a:r>
            <a:endParaRPr sz="1800"/>
          </a:p>
        </p:txBody>
      </p:sp>
      <p:sp>
        <p:nvSpPr>
          <p:cNvPr id="66" name="Google Shape;66;p15"/>
          <p:cNvSpPr txBox="1"/>
          <p:nvPr/>
        </p:nvSpPr>
        <p:spPr>
          <a:xfrm>
            <a:off x="1451125" y="3215363"/>
            <a:ext cx="1696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@balicea1</a:t>
            </a:r>
            <a:endParaRPr b="1" sz="1800"/>
          </a:p>
        </p:txBody>
      </p:sp>
      <p:sp>
        <p:nvSpPr>
          <p:cNvPr id="67" name="Google Shape;67;p15"/>
          <p:cNvSpPr txBox="1"/>
          <p:nvPr/>
        </p:nvSpPr>
        <p:spPr>
          <a:xfrm>
            <a:off x="536700" y="3846963"/>
            <a:ext cx="1696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Daniela Cialfi</a:t>
            </a:r>
            <a:endParaRPr sz="1800"/>
          </a:p>
        </p:txBody>
      </p:sp>
      <p:sp>
        <p:nvSpPr>
          <p:cNvPr id="68" name="Google Shape;68;p15"/>
          <p:cNvSpPr txBox="1"/>
          <p:nvPr/>
        </p:nvSpPr>
        <p:spPr>
          <a:xfrm>
            <a:off x="1550500" y="4308663"/>
            <a:ext cx="1696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@Athena89</a:t>
            </a:r>
            <a:endParaRPr b="1" sz="1800"/>
          </a:p>
        </p:txBody>
      </p:sp>
      <p:pic>
        <p:nvPicPr>
          <p:cNvPr id="69" name="Google Shape;6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47327" y="3724140"/>
            <a:ext cx="417500" cy="33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1475" y="1756952"/>
            <a:ext cx="2235351" cy="74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85425" y="1042494"/>
            <a:ext cx="2310386" cy="2225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857208" y="1308888"/>
            <a:ext cx="1727792" cy="1692526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5"/>
          <p:cNvSpPr/>
          <p:nvPr/>
        </p:nvSpPr>
        <p:spPr>
          <a:xfrm>
            <a:off x="4066138" y="2939750"/>
            <a:ext cx="359400" cy="279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5"/>
          <p:cNvSpPr/>
          <p:nvPr/>
        </p:nvSpPr>
        <p:spPr>
          <a:xfrm>
            <a:off x="5017813" y="3045225"/>
            <a:ext cx="359400" cy="279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15"/>
          <p:cNvSpPr/>
          <p:nvPr/>
        </p:nvSpPr>
        <p:spPr>
          <a:xfrm>
            <a:off x="3534650" y="1837800"/>
            <a:ext cx="359400" cy="339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76" name="Google Shape;76;p15"/>
          <p:cNvCxnSpPr/>
          <p:nvPr/>
        </p:nvCxnSpPr>
        <p:spPr>
          <a:xfrm>
            <a:off x="5868775" y="2064800"/>
            <a:ext cx="703200" cy="69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7" name="Google Shape;77;p15"/>
          <p:cNvSpPr/>
          <p:nvPr/>
        </p:nvSpPr>
        <p:spPr>
          <a:xfrm>
            <a:off x="4285181" y="1042500"/>
            <a:ext cx="1257900" cy="279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4"/>
          <p:cNvSpPr txBox="1"/>
          <p:nvPr>
            <p:ph type="title"/>
          </p:nvPr>
        </p:nvSpPr>
        <p:spPr>
          <a:xfrm>
            <a:off x="628650" y="335025"/>
            <a:ext cx="7886700" cy="58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" sz="2800"/>
              <a:t>Generative Divergent Integration</a:t>
            </a:r>
            <a:endParaRPr b="1" sz="2800"/>
          </a:p>
        </p:txBody>
      </p:sp>
      <p:sp>
        <p:nvSpPr>
          <p:cNvPr id="222" name="Google Shape;222;p24"/>
          <p:cNvSpPr/>
          <p:nvPr/>
        </p:nvSpPr>
        <p:spPr>
          <a:xfrm>
            <a:off x="1453663" y="1638525"/>
            <a:ext cx="1754700" cy="1139100"/>
          </a:xfrm>
          <a:prstGeom prst="ellipse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24"/>
          <p:cNvSpPr/>
          <p:nvPr/>
        </p:nvSpPr>
        <p:spPr>
          <a:xfrm>
            <a:off x="1534763" y="2054325"/>
            <a:ext cx="155400" cy="155400"/>
          </a:xfrm>
          <a:prstGeom prst="ellipse">
            <a:avLst/>
          </a:prstGeom>
          <a:solidFill>
            <a:srgbClr val="6D9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24"/>
          <p:cNvSpPr/>
          <p:nvPr/>
        </p:nvSpPr>
        <p:spPr>
          <a:xfrm>
            <a:off x="1887463" y="2367825"/>
            <a:ext cx="155400" cy="155400"/>
          </a:xfrm>
          <a:prstGeom prst="ellipse">
            <a:avLst/>
          </a:prstGeom>
          <a:solidFill>
            <a:srgbClr val="6D9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24"/>
          <p:cNvSpPr/>
          <p:nvPr/>
        </p:nvSpPr>
        <p:spPr>
          <a:xfrm>
            <a:off x="1963513" y="1874525"/>
            <a:ext cx="155400" cy="155400"/>
          </a:xfrm>
          <a:prstGeom prst="ellipse">
            <a:avLst/>
          </a:prstGeom>
          <a:solidFill>
            <a:srgbClr val="6D9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24"/>
          <p:cNvSpPr/>
          <p:nvPr/>
        </p:nvSpPr>
        <p:spPr>
          <a:xfrm>
            <a:off x="2309125" y="2192975"/>
            <a:ext cx="155400" cy="155400"/>
          </a:xfrm>
          <a:prstGeom prst="ellipse">
            <a:avLst/>
          </a:prstGeom>
          <a:solidFill>
            <a:srgbClr val="6D9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24"/>
          <p:cNvSpPr/>
          <p:nvPr/>
        </p:nvSpPr>
        <p:spPr>
          <a:xfrm>
            <a:off x="2667113" y="1919075"/>
            <a:ext cx="155400" cy="155400"/>
          </a:xfrm>
          <a:prstGeom prst="ellipse">
            <a:avLst/>
          </a:prstGeom>
          <a:solidFill>
            <a:srgbClr val="6D9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24"/>
          <p:cNvSpPr/>
          <p:nvPr/>
        </p:nvSpPr>
        <p:spPr>
          <a:xfrm>
            <a:off x="2920338" y="2171325"/>
            <a:ext cx="155400" cy="155400"/>
          </a:xfrm>
          <a:prstGeom prst="ellipse">
            <a:avLst/>
          </a:prstGeom>
          <a:solidFill>
            <a:srgbClr val="6D9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24"/>
          <p:cNvSpPr/>
          <p:nvPr/>
        </p:nvSpPr>
        <p:spPr>
          <a:xfrm>
            <a:off x="2583088" y="2447375"/>
            <a:ext cx="155400" cy="155400"/>
          </a:xfrm>
          <a:prstGeom prst="ellipse">
            <a:avLst/>
          </a:prstGeom>
          <a:solidFill>
            <a:srgbClr val="6D9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24"/>
          <p:cNvSpPr/>
          <p:nvPr/>
        </p:nvSpPr>
        <p:spPr>
          <a:xfrm>
            <a:off x="2316200" y="1751225"/>
            <a:ext cx="155400" cy="155400"/>
          </a:xfrm>
          <a:prstGeom prst="ellipse">
            <a:avLst/>
          </a:prstGeom>
          <a:solidFill>
            <a:srgbClr val="6D9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24"/>
          <p:cNvSpPr/>
          <p:nvPr/>
        </p:nvSpPr>
        <p:spPr>
          <a:xfrm>
            <a:off x="5830688" y="1614300"/>
            <a:ext cx="1754700" cy="1139100"/>
          </a:xfrm>
          <a:prstGeom prst="ellipse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24"/>
          <p:cNvSpPr/>
          <p:nvPr/>
        </p:nvSpPr>
        <p:spPr>
          <a:xfrm>
            <a:off x="5911788" y="20301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24"/>
          <p:cNvSpPr/>
          <p:nvPr/>
        </p:nvSpPr>
        <p:spPr>
          <a:xfrm>
            <a:off x="6000513" y="2235075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24"/>
          <p:cNvSpPr/>
          <p:nvPr/>
        </p:nvSpPr>
        <p:spPr>
          <a:xfrm>
            <a:off x="6301488" y="17453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24"/>
          <p:cNvSpPr/>
          <p:nvPr/>
        </p:nvSpPr>
        <p:spPr>
          <a:xfrm>
            <a:off x="6706138" y="1775475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24"/>
          <p:cNvSpPr/>
          <p:nvPr/>
        </p:nvSpPr>
        <p:spPr>
          <a:xfrm>
            <a:off x="6330363" y="24957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24"/>
          <p:cNvSpPr/>
          <p:nvPr/>
        </p:nvSpPr>
        <p:spPr>
          <a:xfrm>
            <a:off x="6567088" y="25374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24"/>
          <p:cNvSpPr/>
          <p:nvPr/>
        </p:nvSpPr>
        <p:spPr>
          <a:xfrm>
            <a:off x="6301488" y="2120500"/>
            <a:ext cx="155400" cy="155400"/>
          </a:xfrm>
          <a:prstGeom prst="ellipse">
            <a:avLst/>
          </a:prstGeom>
          <a:solidFill>
            <a:srgbClr val="A2C4C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24"/>
          <p:cNvSpPr/>
          <p:nvPr/>
        </p:nvSpPr>
        <p:spPr>
          <a:xfrm>
            <a:off x="6477838" y="2327100"/>
            <a:ext cx="155400" cy="155400"/>
          </a:xfrm>
          <a:prstGeom prst="ellipse">
            <a:avLst/>
          </a:prstGeom>
          <a:solidFill>
            <a:srgbClr val="A2C4C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24"/>
          <p:cNvSpPr/>
          <p:nvPr/>
        </p:nvSpPr>
        <p:spPr>
          <a:xfrm>
            <a:off x="6927563" y="17356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24"/>
          <p:cNvSpPr/>
          <p:nvPr/>
        </p:nvSpPr>
        <p:spPr>
          <a:xfrm>
            <a:off x="6633238" y="1972575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24"/>
          <p:cNvSpPr/>
          <p:nvPr/>
        </p:nvSpPr>
        <p:spPr>
          <a:xfrm>
            <a:off x="6161738" y="1932900"/>
            <a:ext cx="155400" cy="155400"/>
          </a:xfrm>
          <a:prstGeom prst="ellipse">
            <a:avLst/>
          </a:prstGeom>
          <a:solidFill>
            <a:srgbClr val="A2C4C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24"/>
          <p:cNvSpPr/>
          <p:nvPr/>
        </p:nvSpPr>
        <p:spPr>
          <a:xfrm>
            <a:off x="7288613" y="2006913"/>
            <a:ext cx="155400" cy="155400"/>
          </a:xfrm>
          <a:prstGeom prst="ellipse">
            <a:avLst/>
          </a:prstGeom>
          <a:solidFill>
            <a:srgbClr val="A2C4C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24"/>
          <p:cNvSpPr/>
          <p:nvPr/>
        </p:nvSpPr>
        <p:spPr>
          <a:xfrm>
            <a:off x="7144213" y="18420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24"/>
          <p:cNvSpPr/>
          <p:nvPr/>
        </p:nvSpPr>
        <p:spPr>
          <a:xfrm>
            <a:off x="6971013" y="2452175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24"/>
          <p:cNvSpPr/>
          <p:nvPr/>
        </p:nvSpPr>
        <p:spPr>
          <a:xfrm>
            <a:off x="7164338" y="23376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24"/>
          <p:cNvSpPr/>
          <p:nvPr/>
        </p:nvSpPr>
        <p:spPr>
          <a:xfrm>
            <a:off x="6934700" y="2206138"/>
            <a:ext cx="155400" cy="155400"/>
          </a:xfrm>
          <a:prstGeom prst="ellipse">
            <a:avLst/>
          </a:prstGeom>
          <a:solidFill>
            <a:srgbClr val="A2C4C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48" name="Google Shape;248;p24"/>
          <p:cNvCxnSpPr/>
          <p:nvPr/>
        </p:nvCxnSpPr>
        <p:spPr>
          <a:xfrm>
            <a:off x="2386488" y="2265850"/>
            <a:ext cx="265500" cy="265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9" name="Google Shape;249;p24"/>
          <p:cNvCxnSpPr/>
          <p:nvPr/>
        </p:nvCxnSpPr>
        <p:spPr>
          <a:xfrm>
            <a:off x="2733738" y="1995450"/>
            <a:ext cx="265500" cy="265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0" name="Google Shape;250;p24"/>
          <p:cNvCxnSpPr/>
          <p:nvPr/>
        </p:nvCxnSpPr>
        <p:spPr>
          <a:xfrm flipH="1" rot="10800000">
            <a:off x="2031263" y="1830525"/>
            <a:ext cx="364200" cy="126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1" name="Google Shape;251;p24"/>
          <p:cNvCxnSpPr/>
          <p:nvPr/>
        </p:nvCxnSpPr>
        <p:spPr>
          <a:xfrm>
            <a:off x="2389588" y="1830550"/>
            <a:ext cx="348900" cy="168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2" name="Google Shape;252;p24"/>
          <p:cNvCxnSpPr/>
          <p:nvPr/>
        </p:nvCxnSpPr>
        <p:spPr>
          <a:xfrm>
            <a:off x="6232638" y="2006925"/>
            <a:ext cx="151200" cy="192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3" name="Google Shape;253;p24"/>
          <p:cNvCxnSpPr/>
          <p:nvPr/>
        </p:nvCxnSpPr>
        <p:spPr>
          <a:xfrm>
            <a:off x="6382638" y="2198050"/>
            <a:ext cx="179700" cy="2154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4" name="Google Shape;254;p24"/>
          <p:cNvCxnSpPr/>
          <p:nvPr/>
        </p:nvCxnSpPr>
        <p:spPr>
          <a:xfrm>
            <a:off x="5989763" y="2106150"/>
            <a:ext cx="90600" cy="209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5" name="Google Shape;255;p24"/>
          <p:cNvCxnSpPr/>
          <p:nvPr/>
        </p:nvCxnSpPr>
        <p:spPr>
          <a:xfrm flipH="1" rot="10800000">
            <a:off x="5989738" y="2009750"/>
            <a:ext cx="247500" cy="100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6" name="Google Shape;256;p24"/>
          <p:cNvCxnSpPr/>
          <p:nvPr/>
        </p:nvCxnSpPr>
        <p:spPr>
          <a:xfrm flipH="1" rot="10800000">
            <a:off x="6237238" y="1815950"/>
            <a:ext cx="143100" cy="193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7" name="Google Shape;257;p24"/>
          <p:cNvCxnSpPr/>
          <p:nvPr/>
        </p:nvCxnSpPr>
        <p:spPr>
          <a:xfrm flipH="1" rot="10800000">
            <a:off x="7052963" y="2406300"/>
            <a:ext cx="190500" cy="127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8" name="Google Shape;258;p24"/>
          <p:cNvCxnSpPr/>
          <p:nvPr/>
        </p:nvCxnSpPr>
        <p:spPr>
          <a:xfrm>
            <a:off x="6406463" y="2570725"/>
            <a:ext cx="243000" cy="44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9" name="Google Shape;259;p24"/>
          <p:cNvCxnSpPr/>
          <p:nvPr/>
        </p:nvCxnSpPr>
        <p:spPr>
          <a:xfrm flipH="1" rot="10800000">
            <a:off x="6406463" y="2412325"/>
            <a:ext cx="154800" cy="1584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0" name="Google Shape;260;p24"/>
          <p:cNvCxnSpPr/>
          <p:nvPr/>
        </p:nvCxnSpPr>
        <p:spPr>
          <a:xfrm rot="10800000">
            <a:off x="6562613" y="2411050"/>
            <a:ext cx="89100" cy="206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1" name="Google Shape;261;p24"/>
          <p:cNvCxnSpPr/>
          <p:nvPr/>
        </p:nvCxnSpPr>
        <p:spPr>
          <a:xfrm flipH="1" rot="10800000">
            <a:off x="7010088" y="2077950"/>
            <a:ext cx="363300" cy="208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2" name="Google Shape;262;p24"/>
          <p:cNvCxnSpPr/>
          <p:nvPr/>
        </p:nvCxnSpPr>
        <p:spPr>
          <a:xfrm rot="10800000">
            <a:off x="7219638" y="1921775"/>
            <a:ext cx="154800" cy="159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3" name="Google Shape;263;p24"/>
          <p:cNvCxnSpPr/>
          <p:nvPr/>
        </p:nvCxnSpPr>
        <p:spPr>
          <a:xfrm flipH="1">
            <a:off x="6782713" y="1813475"/>
            <a:ext cx="225000" cy="40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4" name="Google Shape;264;p24"/>
          <p:cNvCxnSpPr/>
          <p:nvPr/>
        </p:nvCxnSpPr>
        <p:spPr>
          <a:xfrm rot="10800000">
            <a:off x="7006563" y="1814550"/>
            <a:ext cx="216600" cy="109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5" name="Google Shape;265;p24"/>
          <p:cNvCxnSpPr/>
          <p:nvPr/>
        </p:nvCxnSpPr>
        <p:spPr>
          <a:xfrm flipH="1">
            <a:off x="6706463" y="1852775"/>
            <a:ext cx="79800" cy="208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6" name="Google Shape;266;p24"/>
          <p:cNvCxnSpPr/>
          <p:nvPr/>
        </p:nvCxnSpPr>
        <p:spPr>
          <a:xfrm>
            <a:off x="7010913" y="2283950"/>
            <a:ext cx="43200" cy="252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7" name="Google Shape;267;p24"/>
          <p:cNvCxnSpPr/>
          <p:nvPr/>
        </p:nvCxnSpPr>
        <p:spPr>
          <a:xfrm rot="10800000">
            <a:off x="7014863" y="2282500"/>
            <a:ext cx="227400" cy="126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68" name="Google Shape;268;p24"/>
          <p:cNvSpPr/>
          <p:nvPr/>
        </p:nvSpPr>
        <p:spPr>
          <a:xfrm>
            <a:off x="6430825" y="1921775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p24"/>
          <p:cNvSpPr/>
          <p:nvPr/>
        </p:nvSpPr>
        <p:spPr>
          <a:xfrm>
            <a:off x="6589188" y="16249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24"/>
          <p:cNvSpPr/>
          <p:nvPr/>
        </p:nvSpPr>
        <p:spPr>
          <a:xfrm>
            <a:off x="7373388" y="2162325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p24"/>
          <p:cNvSpPr/>
          <p:nvPr/>
        </p:nvSpPr>
        <p:spPr>
          <a:xfrm>
            <a:off x="6843513" y="19329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24"/>
          <p:cNvSpPr/>
          <p:nvPr/>
        </p:nvSpPr>
        <p:spPr>
          <a:xfrm>
            <a:off x="6733663" y="24012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p24"/>
          <p:cNvSpPr/>
          <p:nvPr/>
        </p:nvSpPr>
        <p:spPr>
          <a:xfrm>
            <a:off x="7014863" y="202645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24"/>
          <p:cNvSpPr/>
          <p:nvPr/>
        </p:nvSpPr>
        <p:spPr>
          <a:xfrm>
            <a:off x="6647875" y="2237125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24"/>
          <p:cNvSpPr/>
          <p:nvPr/>
        </p:nvSpPr>
        <p:spPr>
          <a:xfrm>
            <a:off x="6486138" y="21205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76" name="Google Shape;276;p24"/>
          <p:cNvCxnSpPr/>
          <p:nvPr/>
        </p:nvCxnSpPr>
        <p:spPr>
          <a:xfrm>
            <a:off x="6786263" y="1852775"/>
            <a:ext cx="133500" cy="159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7" name="Google Shape;277;p24"/>
          <p:cNvCxnSpPr/>
          <p:nvPr/>
        </p:nvCxnSpPr>
        <p:spPr>
          <a:xfrm flipH="1">
            <a:off x="6918425" y="1815200"/>
            <a:ext cx="86100" cy="199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8" name="Google Shape;278;p24"/>
          <p:cNvCxnSpPr/>
          <p:nvPr/>
        </p:nvCxnSpPr>
        <p:spPr>
          <a:xfrm>
            <a:off x="6666013" y="1699175"/>
            <a:ext cx="122700" cy="153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9" name="Google Shape;279;p24"/>
          <p:cNvCxnSpPr/>
          <p:nvPr/>
        </p:nvCxnSpPr>
        <p:spPr>
          <a:xfrm flipH="1">
            <a:off x="6563663" y="2053975"/>
            <a:ext cx="146400" cy="144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0" name="Google Shape;280;p24"/>
          <p:cNvCxnSpPr/>
          <p:nvPr/>
        </p:nvCxnSpPr>
        <p:spPr>
          <a:xfrm flipH="1">
            <a:off x="7009463" y="2101600"/>
            <a:ext cx="82800" cy="186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1" name="Google Shape;281;p24"/>
          <p:cNvCxnSpPr/>
          <p:nvPr/>
        </p:nvCxnSpPr>
        <p:spPr>
          <a:xfrm flipH="1">
            <a:off x="7091213" y="1927775"/>
            <a:ext cx="134400" cy="173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2" name="Google Shape;282;p24"/>
          <p:cNvCxnSpPr/>
          <p:nvPr/>
        </p:nvCxnSpPr>
        <p:spPr>
          <a:xfrm>
            <a:off x="6921988" y="2011125"/>
            <a:ext cx="171600" cy="954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3" name="Google Shape;283;p24"/>
          <p:cNvCxnSpPr/>
          <p:nvPr/>
        </p:nvCxnSpPr>
        <p:spPr>
          <a:xfrm rot="10800000">
            <a:off x="7370788" y="2078025"/>
            <a:ext cx="84600" cy="161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4" name="Google Shape;284;p24"/>
          <p:cNvCxnSpPr/>
          <p:nvPr/>
        </p:nvCxnSpPr>
        <p:spPr>
          <a:xfrm>
            <a:off x="6379063" y="1813475"/>
            <a:ext cx="129900" cy="185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5" name="Google Shape;285;p24"/>
          <p:cNvCxnSpPr/>
          <p:nvPr/>
        </p:nvCxnSpPr>
        <p:spPr>
          <a:xfrm>
            <a:off x="6508838" y="1998025"/>
            <a:ext cx="202200" cy="609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6" name="Google Shape;286;p24"/>
          <p:cNvCxnSpPr/>
          <p:nvPr/>
        </p:nvCxnSpPr>
        <p:spPr>
          <a:xfrm>
            <a:off x="6507663" y="1996825"/>
            <a:ext cx="58200" cy="201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7" name="Google Shape;287;p24"/>
          <p:cNvCxnSpPr/>
          <p:nvPr/>
        </p:nvCxnSpPr>
        <p:spPr>
          <a:xfrm rot="10800000">
            <a:off x="6724813" y="2312225"/>
            <a:ext cx="92400" cy="169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8" name="Google Shape;288;p24"/>
          <p:cNvCxnSpPr/>
          <p:nvPr/>
        </p:nvCxnSpPr>
        <p:spPr>
          <a:xfrm flipH="1">
            <a:off x="6650388" y="2477850"/>
            <a:ext cx="169200" cy="1359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9" name="Google Shape;289;p24"/>
          <p:cNvCxnSpPr/>
          <p:nvPr/>
        </p:nvCxnSpPr>
        <p:spPr>
          <a:xfrm rot="10800000">
            <a:off x="6563813" y="2192925"/>
            <a:ext cx="165300" cy="121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0" name="Google Shape;290;p24"/>
          <p:cNvCxnSpPr/>
          <p:nvPr/>
        </p:nvCxnSpPr>
        <p:spPr>
          <a:xfrm flipH="1">
            <a:off x="6567113" y="2311150"/>
            <a:ext cx="160800" cy="101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1" name="Google Shape;291;p24"/>
          <p:cNvCxnSpPr/>
          <p:nvPr/>
        </p:nvCxnSpPr>
        <p:spPr>
          <a:xfrm rot="10800000">
            <a:off x="6381438" y="2196900"/>
            <a:ext cx="189300" cy="24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92" name="Google Shape;292;p24"/>
          <p:cNvSpPr txBox="1"/>
          <p:nvPr/>
        </p:nvSpPr>
        <p:spPr>
          <a:xfrm>
            <a:off x="1453663" y="1101263"/>
            <a:ext cx="1754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8-cell example</a:t>
            </a:r>
            <a:endParaRPr/>
          </a:p>
        </p:txBody>
      </p:sp>
      <p:sp>
        <p:nvSpPr>
          <p:cNvPr id="293" name="Google Shape;293;p24"/>
          <p:cNvSpPr txBox="1"/>
          <p:nvPr/>
        </p:nvSpPr>
        <p:spPr>
          <a:xfrm>
            <a:off x="5789538" y="1101263"/>
            <a:ext cx="1754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24</a:t>
            </a:r>
            <a:r>
              <a:rPr lang="en"/>
              <a:t>-cell example</a:t>
            </a:r>
            <a:endParaRPr/>
          </a:p>
        </p:txBody>
      </p:sp>
      <p:sp>
        <p:nvSpPr>
          <p:cNvPr id="294" name="Google Shape;294;p24"/>
          <p:cNvSpPr txBox="1"/>
          <p:nvPr/>
        </p:nvSpPr>
        <p:spPr>
          <a:xfrm>
            <a:off x="628650" y="3102250"/>
            <a:ext cx="37566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Embryo network only. Connections between nodes: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all developmental cells (blue), &lt; distance </a:t>
            </a:r>
            <a:r>
              <a:rPr i="1" lang="en"/>
              <a:t>t</a:t>
            </a:r>
            <a:r>
              <a:rPr lang="en"/>
              <a:t> (threshold) between cell centroids.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Sparse connectivity due to larger cell size.</a:t>
            </a:r>
            <a:endParaRPr/>
          </a:p>
        </p:txBody>
      </p:sp>
      <p:sp>
        <p:nvSpPr>
          <p:cNvPr id="295" name="Google Shape;295;p24"/>
          <p:cNvSpPr txBox="1"/>
          <p:nvPr/>
        </p:nvSpPr>
        <p:spPr>
          <a:xfrm>
            <a:off x="4826800" y="3102250"/>
            <a:ext cx="37566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Embryo and Neuronal network. Connections between nodes: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all developmental cells (blue), &lt; distance </a:t>
            </a:r>
            <a:r>
              <a:rPr i="1" lang="en"/>
              <a:t>t</a:t>
            </a:r>
            <a:r>
              <a:rPr lang="en"/>
              <a:t> (threshold) between cell centroids.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All neurons (green) that share gap junctions.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5"/>
          <p:cNvSpPr txBox="1"/>
          <p:nvPr>
            <p:ph type="title"/>
          </p:nvPr>
        </p:nvSpPr>
        <p:spPr>
          <a:xfrm>
            <a:off x="628661" y="289792"/>
            <a:ext cx="7886700" cy="99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" sz="2800"/>
              <a:t>Developmental spatial connectivity and connectomes as complex networks?</a:t>
            </a:r>
            <a:endParaRPr b="1" sz="2800"/>
          </a:p>
        </p:txBody>
      </p:sp>
      <p:sp>
        <p:nvSpPr>
          <p:cNvPr id="301" name="Google Shape;301;p25"/>
          <p:cNvSpPr txBox="1"/>
          <p:nvPr/>
        </p:nvSpPr>
        <p:spPr>
          <a:xfrm>
            <a:off x="1240900" y="4396899"/>
            <a:ext cx="65424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i="0" lang="en" sz="1200" u="none" cap="none" strike="noStrike">
                <a:solidFill>
                  <a:srgbClr val="000000"/>
                </a:solidFill>
              </a:rPr>
              <a:t>Stobb et.al, Graph Theoretical Model of a Sensorimotor Connectome in Zebrafish. </a:t>
            </a:r>
            <a:endParaRPr i="0" sz="1200" u="none" cap="none" strike="noStrike">
              <a:solidFill>
                <a:srgbClr val="000000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i="1" lang="en" sz="1200" u="none" cap="none" strike="noStrike">
                <a:solidFill>
                  <a:srgbClr val="000000"/>
                </a:solidFill>
              </a:rPr>
              <a:t>PLoS One</a:t>
            </a:r>
            <a:r>
              <a:rPr i="0" lang="en" sz="1200" u="none" cap="none" strike="noStrike">
                <a:solidFill>
                  <a:srgbClr val="000000"/>
                </a:solidFill>
              </a:rPr>
              <a:t>, 7(5), e37292.</a:t>
            </a:r>
            <a:endParaRPr i="0" sz="1200" u="none" cap="none" strike="noStrike">
              <a:solidFill>
                <a:srgbClr val="000000"/>
              </a:solidFill>
            </a:endParaRPr>
          </a:p>
        </p:txBody>
      </p:sp>
      <p:pic>
        <p:nvPicPr>
          <p:cNvPr id="302" name="Google Shape;302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1625" y="2797375"/>
            <a:ext cx="2611700" cy="1453876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25"/>
          <p:cNvSpPr txBox="1"/>
          <p:nvPr/>
        </p:nvSpPr>
        <p:spPr>
          <a:xfrm>
            <a:off x="552650" y="2287538"/>
            <a:ext cx="2549700" cy="42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" sz="1800" u="none" cap="none" strike="noStrike">
                <a:solidFill>
                  <a:srgbClr val="000000"/>
                </a:solidFill>
              </a:rPr>
              <a:t>Random</a:t>
            </a:r>
            <a:endParaRPr b="1" i="0" sz="1800" u="none" cap="none" strike="noStrike">
              <a:solidFill>
                <a:srgbClr val="000000"/>
              </a:solidFill>
            </a:endParaRPr>
          </a:p>
        </p:txBody>
      </p:sp>
      <p:pic>
        <p:nvPicPr>
          <p:cNvPr id="304" name="Google Shape;304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24837" y="1442000"/>
            <a:ext cx="2789701" cy="1552950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25"/>
          <p:cNvSpPr txBox="1"/>
          <p:nvPr/>
        </p:nvSpPr>
        <p:spPr>
          <a:xfrm>
            <a:off x="3344838" y="3027126"/>
            <a:ext cx="2549700" cy="42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" sz="1800" u="none" cap="none" strike="noStrike">
                <a:solidFill>
                  <a:srgbClr val="000000"/>
                </a:solidFill>
              </a:rPr>
              <a:t>Scale-free</a:t>
            </a:r>
            <a:endParaRPr b="1" i="0" sz="1800" u="none" cap="none" strike="noStrike">
              <a:solidFill>
                <a:srgbClr val="000000"/>
              </a:solidFill>
            </a:endParaRPr>
          </a:p>
        </p:txBody>
      </p:sp>
      <p:pic>
        <p:nvPicPr>
          <p:cNvPr id="306" name="Google Shape;306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48100" y="2744613"/>
            <a:ext cx="2669699" cy="1585125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25"/>
          <p:cNvSpPr txBox="1"/>
          <p:nvPr/>
        </p:nvSpPr>
        <p:spPr>
          <a:xfrm>
            <a:off x="6108100" y="2300426"/>
            <a:ext cx="2549700" cy="42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" sz="1800" u="none" cap="none" strike="noStrike">
                <a:solidFill>
                  <a:srgbClr val="000000"/>
                </a:solidFill>
              </a:rPr>
              <a:t>Small-world</a:t>
            </a:r>
            <a:endParaRPr b="1" i="0" sz="1800" u="none" cap="none" strike="noStrike">
              <a:solidFill>
                <a:srgbClr val="000000"/>
              </a:solidFill>
            </a:endParaRPr>
          </a:p>
        </p:txBody>
      </p:sp>
      <p:sp>
        <p:nvSpPr>
          <p:cNvPr id="308" name="Google Shape;308;p25"/>
          <p:cNvSpPr txBox="1"/>
          <p:nvPr/>
        </p:nvSpPr>
        <p:spPr>
          <a:xfrm>
            <a:off x="628650" y="1417813"/>
            <a:ext cx="1966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Static Adult </a:t>
            </a:r>
            <a:endParaRPr sz="18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Network</a:t>
            </a:r>
            <a:endParaRPr sz="1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26"/>
          <p:cNvSpPr txBox="1"/>
          <p:nvPr>
            <p:ph type="title"/>
          </p:nvPr>
        </p:nvSpPr>
        <p:spPr>
          <a:xfrm>
            <a:off x="628650" y="282345"/>
            <a:ext cx="7886700" cy="99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" sz="2800">
                <a:latin typeface="Corbel"/>
                <a:ea typeface="Corbel"/>
                <a:cs typeface="Corbel"/>
                <a:sym typeface="Corbel"/>
              </a:rPr>
              <a:t>What if the correct model is not a complex (scale-free, small-world) network?</a:t>
            </a:r>
            <a:endParaRPr b="1" sz="2800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14" name="Google Shape;314;p26"/>
          <p:cNvSpPr txBox="1"/>
          <p:nvPr/>
        </p:nvSpPr>
        <p:spPr>
          <a:xfrm>
            <a:off x="415950" y="1477750"/>
            <a:ext cx="3447000" cy="6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en" sz="1400" u="none" cap="none" strike="noStrike">
                <a:solidFill>
                  <a:srgbClr val="000000"/>
                </a:solidFill>
              </a:rPr>
              <a:t>New World Network: small-world network with expansion </a:t>
            </a:r>
            <a:endParaRPr i="0" sz="1400" u="none" cap="none" strike="noStrike">
              <a:solidFill>
                <a:srgbClr val="000000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i="1" lang="en" sz="1000" u="none" cap="none" strike="noStrike">
                <a:solidFill>
                  <a:srgbClr val="000000"/>
                </a:solidFill>
                <a:highlight>
                  <a:srgbClr val="FFFFFF"/>
                </a:highlight>
              </a:rPr>
              <a:t>Brain Structure and Function</a:t>
            </a:r>
            <a:r>
              <a:rPr i="0" lang="en" sz="1000" u="none" cap="none" strike="noStrike">
                <a:solidFill>
                  <a:srgbClr val="000000"/>
                </a:solidFill>
                <a:highlight>
                  <a:srgbClr val="FFFFFF"/>
                </a:highlight>
              </a:rPr>
              <a:t>, 221(4), 2361-2366 (2016</a:t>
            </a:r>
            <a:r>
              <a:rPr i="0" lang="en" sz="1000" u="none" cap="none" strike="noStrike">
                <a:solidFill>
                  <a:srgbClr val="000000"/>
                </a:solidFill>
              </a:rPr>
              <a:t>).</a:t>
            </a:r>
            <a:endParaRPr i="0" sz="1000" u="none" cap="none" strike="noStrike">
              <a:solidFill>
                <a:srgbClr val="000000"/>
              </a:solidFill>
            </a:endParaRPr>
          </a:p>
        </p:txBody>
      </p:sp>
      <p:sp>
        <p:nvSpPr>
          <p:cNvPr id="315" name="Google Shape;315;p26"/>
          <p:cNvSpPr txBox="1"/>
          <p:nvPr/>
        </p:nvSpPr>
        <p:spPr>
          <a:xfrm>
            <a:off x="5299200" y="4234725"/>
            <a:ext cx="3320100" cy="6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en" sz="1400" u="none" cap="none" strike="noStrike">
                <a:solidFill>
                  <a:srgbClr val="000000"/>
                </a:solidFill>
              </a:rPr>
              <a:t>Generalized Hierarchical Signatures</a:t>
            </a:r>
            <a:endParaRPr i="0" sz="1400" u="none" cap="none" strike="noStrike">
              <a:solidFill>
                <a:srgbClr val="000000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i="0" lang="en" sz="1000" u="none" cap="none" strike="noStrike">
                <a:solidFill>
                  <a:srgbClr val="000000"/>
                </a:solidFill>
              </a:rPr>
              <a:t>Phil. Trans. R. Soc. B, 375,</a:t>
            </a:r>
            <a:endParaRPr i="0" sz="1000" u="none" cap="none" strike="noStrike">
              <a:solidFill>
                <a:srgbClr val="000000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i="0" lang="en" sz="1000" u="none" cap="none" strike="noStrike">
                <a:solidFill>
                  <a:srgbClr val="000000"/>
                </a:solidFill>
              </a:rPr>
              <a:t>20190319 (2020).</a:t>
            </a:r>
            <a:endParaRPr i="0" sz="1000" u="none" cap="none" strike="noStrike">
              <a:solidFill>
                <a:srgbClr val="000000"/>
              </a:solidFill>
            </a:endParaRPr>
          </a:p>
        </p:txBody>
      </p:sp>
      <p:pic>
        <p:nvPicPr>
          <p:cNvPr id="316" name="Google Shape;316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95150" y="1477750"/>
            <a:ext cx="3320200" cy="2643351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26"/>
          <p:cNvSpPr txBox="1"/>
          <p:nvPr/>
        </p:nvSpPr>
        <p:spPr>
          <a:xfrm>
            <a:off x="363925" y="3215900"/>
            <a:ext cx="2522700" cy="8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en" sz="1400" u="none" cap="none" strike="noStrike">
                <a:solidFill>
                  <a:srgbClr val="000000"/>
                </a:solidFill>
              </a:rPr>
              <a:t>Small-world constrained by </a:t>
            </a:r>
            <a:endParaRPr i="0" sz="1400" u="none" cap="none" strike="noStrike">
              <a:solidFill>
                <a:srgbClr val="000000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en" sz="1400" u="none" cap="none" strike="noStrike">
                <a:solidFill>
                  <a:srgbClr val="000000"/>
                </a:solidFill>
              </a:rPr>
              <a:t>spatiotemporal sampling</a:t>
            </a:r>
            <a:endParaRPr i="0" sz="1400" u="none" cap="none" strike="noStrike">
              <a:solidFill>
                <a:srgbClr val="000000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i="1" lang="en" sz="1000" u="none" cap="none" strike="noStrike">
                <a:solidFill>
                  <a:srgbClr val="000000"/>
                </a:solidFill>
              </a:rPr>
              <a:t>Chaos</a:t>
            </a:r>
            <a:r>
              <a:rPr i="0" lang="en" sz="1000" u="none" cap="none" strike="noStrike">
                <a:solidFill>
                  <a:srgbClr val="000000"/>
                </a:solidFill>
              </a:rPr>
              <a:t>, 20, 013134 (2010).</a:t>
            </a:r>
            <a:endParaRPr i="0" sz="1000" u="none" cap="none" strike="noStrike">
              <a:solidFill>
                <a:srgbClr val="000000"/>
              </a:solidFill>
            </a:endParaRPr>
          </a:p>
        </p:txBody>
      </p:sp>
      <p:sp>
        <p:nvSpPr>
          <p:cNvPr id="318" name="Google Shape;318;p26"/>
          <p:cNvSpPr txBox="1"/>
          <p:nvPr/>
        </p:nvSpPr>
        <p:spPr>
          <a:xfrm>
            <a:off x="1287900" y="4016600"/>
            <a:ext cx="4011300" cy="6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en" sz="1400" u="none" cap="none" strike="noStrike">
                <a:solidFill>
                  <a:srgbClr val="24292E"/>
                </a:solidFill>
                <a:highlight>
                  <a:srgbClr val="FFFFFF"/>
                </a:highlight>
              </a:rPr>
              <a:t>Network connectivity preferences influences later activity in ways that affect  symmetry</a:t>
            </a:r>
            <a:endParaRPr i="1" sz="1400" u="none" cap="none" strike="noStrike">
              <a:solidFill>
                <a:srgbClr val="24292E"/>
              </a:solidFill>
              <a:highlight>
                <a:srgbClr val="FFFFFF"/>
              </a:highlight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i="1" lang="en" sz="1000" u="none" cap="none" strike="noStrike">
                <a:solidFill>
                  <a:srgbClr val="24292E"/>
                </a:solidFill>
                <a:highlight>
                  <a:srgbClr val="FFFFFF"/>
                </a:highlight>
              </a:rPr>
              <a:t>PNAS</a:t>
            </a:r>
            <a:r>
              <a:rPr i="0" lang="en" sz="1000" u="none" cap="none" strike="noStrike">
                <a:solidFill>
                  <a:srgbClr val="24292E"/>
                </a:solidFill>
                <a:highlight>
                  <a:srgbClr val="FFFFFF"/>
                </a:highlight>
              </a:rPr>
              <a:t>, 116(41), 20360–20365. </a:t>
            </a:r>
            <a:endParaRPr i="0" sz="1000" u="none" cap="none" strike="noStrike">
              <a:solidFill>
                <a:srgbClr val="000000"/>
              </a:solidFill>
            </a:endParaRPr>
          </a:p>
        </p:txBody>
      </p:sp>
      <p:sp>
        <p:nvSpPr>
          <p:cNvPr id="319" name="Google Shape;319;p26"/>
          <p:cNvSpPr txBox="1"/>
          <p:nvPr/>
        </p:nvSpPr>
        <p:spPr>
          <a:xfrm>
            <a:off x="1471600" y="2373450"/>
            <a:ext cx="3509100" cy="6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en" sz="1400" u="none" cap="none" strike="noStrike">
                <a:solidFill>
                  <a:srgbClr val="000000"/>
                </a:solidFill>
              </a:rPr>
              <a:t>Chimeric states: simultaneously coherent and incoherent.</a:t>
            </a:r>
            <a:endParaRPr i="0" sz="1400" u="none" cap="none" strike="noStrike">
              <a:solidFill>
                <a:srgbClr val="000000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i="1" lang="en" sz="1000" u="none" cap="none" strike="noStrike">
                <a:solidFill>
                  <a:srgbClr val="000000"/>
                </a:solidFill>
                <a:highlight>
                  <a:srgbClr val="FFFFFF"/>
                </a:highlight>
              </a:rPr>
              <a:t>Science Advances, </a:t>
            </a:r>
            <a:r>
              <a:rPr i="0" lang="en" sz="1000" u="none" cap="none" strike="noStrike">
                <a:solidFill>
                  <a:srgbClr val="000000"/>
                </a:solidFill>
                <a:highlight>
                  <a:srgbClr val="FFFFFF"/>
                </a:highlight>
              </a:rPr>
              <a:t>eaah8535 (2019).</a:t>
            </a:r>
            <a:endParaRPr i="0" sz="1000" u="none" cap="none" strike="noStrike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7"/>
          <p:cNvSpPr txBox="1"/>
          <p:nvPr>
            <p:ph type="title"/>
          </p:nvPr>
        </p:nvSpPr>
        <p:spPr>
          <a:xfrm>
            <a:off x="628650" y="320875"/>
            <a:ext cx="7886700" cy="96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960"/>
              <a:buNone/>
            </a:pPr>
            <a:r>
              <a:rPr b="1" lang="en" sz="2840">
                <a:latin typeface="Corbel"/>
                <a:ea typeface="Corbel"/>
                <a:cs typeface="Corbel"/>
                <a:sym typeface="Corbel"/>
              </a:rPr>
              <a:t>New World Embryo Networks are Multilevel Networks</a:t>
            </a:r>
            <a:endParaRPr b="1" sz="2840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25" name="Google Shape;325;p27"/>
          <p:cNvSpPr txBox="1"/>
          <p:nvPr/>
        </p:nvSpPr>
        <p:spPr>
          <a:xfrm>
            <a:off x="1012950" y="1465075"/>
            <a:ext cx="7118100" cy="33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" sz="1800" u="none" cap="none" strike="noStrike">
                <a:solidFill>
                  <a:srgbClr val="000000"/>
                </a:solidFill>
              </a:rPr>
              <a:t>Proximity and Adjacency measurements:</a:t>
            </a:r>
            <a:endParaRPr i="0" sz="1800" u="none" cap="none" strike="noStrike">
              <a:solidFill>
                <a:srgbClr val="000000"/>
              </a:solidFill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i="0" sz="1800" u="none" cap="none" strike="noStrike">
              <a:solidFill>
                <a:srgbClr val="000000"/>
              </a:solidFill>
            </a:endParaRPr>
          </a:p>
          <a:p>
            <a:pPr indent="-3429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i="0" lang="en" sz="1800" u="none" cap="none" strike="noStrike">
                <a:solidFill>
                  <a:srgbClr val="000000"/>
                </a:solidFill>
              </a:rPr>
              <a:t>convex hull measurement over time (topological data analysis).</a:t>
            </a:r>
            <a:endParaRPr i="0" sz="1800" u="none" cap="none" strike="noStrike">
              <a:solidFill>
                <a:srgbClr val="000000"/>
              </a:solidFill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800" u="none" cap="none" strike="noStrike">
              <a:solidFill>
                <a:srgbClr val="000000"/>
              </a:solidFill>
            </a:endParaRPr>
          </a:p>
          <a:p>
            <a:pPr indent="-3429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i="0" lang="en" sz="1800" u="none" cap="none" strike="noStrike">
                <a:solidFill>
                  <a:schemeClr val="dk1"/>
                </a:solidFill>
              </a:rPr>
              <a:t>differential network diameter (between time </a:t>
            </a:r>
            <a:r>
              <a:rPr i="1" lang="en" sz="1800" u="none" cap="none" strike="noStrike">
                <a:solidFill>
                  <a:schemeClr val="dk1"/>
                </a:solidFill>
              </a:rPr>
              <a:t>t</a:t>
            </a:r>
            <a:r>
              <a:rPr baseline="-25000" i="1" lang="en" sz="1800" u="none" cap="none" strike="noStrike">
                <a:solidFill>
                  <a:schemeClr val="dk1"/>
                </a:solidFill>
              </a:rPr>
              <a:t>1</a:t>
            </a:r>
            <a:r>
              <a:rPr i="0" lang="en" sz="1800" u="none" cap="none" strike="noStrike">
                <a:solidFill>
                  <a:schemeClr val="dk1"/>
                </a:solidFill>
              </a:rPr>
              <a:t> and </a:t>
            </a:r>
            <a:r>
              <a:rPr i="1" lang="en" sz="1800" u="none" cap="none" strike="noStrike">
                <a:solidFill>
                  <a:schemeClr val="dk1"/>
                </a:solidFill>
              </a:rPr>
              <a:t>t</a:t>
            </a:r>
            <a:r>
              <a:rPr baseline="-25000" i="1" lang="en" sz="1800" u="none" cap="none" strike="noStrike">
                <a:solidFill>
                  <a:schemeClr val="dk1"/>
                </a:solidFill>
              </a:rPr>
              <a:t>n</a:t>
            </a:r>
            <a:r>
              <a:rPr i="0" lang="en" sz="1800" u="none" cap="none" strike="noStrike">
                <a:solidFill>
                  <a:schemeClr val="dk1"/>
                </a:solidFill>
              </a:rPr>
              <a:t>).</a:t>
            </a:r>
            <a:endParaRPr i="0" sz="1800" u="none" cap="none" strike="noStrike">
              <a:solidFill>
                <a:srgbClr val="000000"/>
              </a:solidFill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800" u="none" cap="none" strike="noStrike">
              <a:solidFill>
                <a:srgbClr val="000000"/>
              </a:solidFill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" sz="1800" u="none" cap="none" strike="noStrike">
                <a:solidFill>
                  <a:schemeClr val="dk1"/>
                </a:solidFill>
              </a:rPr>
              <a:t>Expansion rate measurements: </a:t>
            </a:r>
            <a:endParaRPr i="0" sz="1800" u="none" cap="none" strike="noStrike">
              <a:solidFill>
                <a:schemeClr val="dk1"/>
              </a:solidFill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i="0" sz="1800" u="none" cap="none" strike="noStrike">
              <a:solidFill>
                <a:schemeClr val="dk1"/>
              </a:solidFill>
            </a:endParaRPr>
          </a:p>
          <a:p>
            <a:pPr indent="-3429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i="0" lang="en" sz="1800" u="none" cap="none" strike="noStrike">
                <a:solidFill>
                  <a:srgbClr val="000000"/>
                </a:solidFill>
              </a:rPr>
              <a:t>differential path length ratio </a:t>
            </a:r>
            <a:r>
              <a:rPr i="0" lang="en" sz="1800" u="none" cap="none" strike="noStrike">
                <a:solidFill>
                  <a:schemeClr val="dk1"/>
                </a:solidFill>
              </a:rPr>
              <a:t>(between time </a:t>
            </a:r>
            <a:r>
              <a:rPr i="1" lang="en" sz="1800" u="none" cap="none" strike="noStrike">
                <a:solidFill>
                  <a:schemeClr val="dk1"/>
                </a:solidFill>
              </a:rPr>
              <a:t>t</a:t>
            </a:r>
            <a:r>
              <a:rPr baseline="-25000" i="1" lang="en" sz="1800" u="none" cap="none" strike="noStrike">
                <a:solidFill>
                  <a:schemeClr val="dk1"/>
                </a:solidFill>
              </a:rPr>
              <a:t>1</a:t>
            </a:r>
            <a:r>
              <a:rPr i="0" lang="en" sz="1800" u="none" cap="none" strike="noStrike">
                <a:solidFill>
                  <a:schemeClr val="dk1"/>
                </a:solidFill>
              </a:rPr>
              <a:t> and </a:t>
            </a:r>
            <a:r>
              <a:rPr i="1" lang="en" sz="1800" u="none" cap="none" strike="noStrike">
                <a:solidFill>
                  <a:schemeClr val="dk1"/>
                </a:solidFill>
              </a:rPr>
              <a:t>t</a:t>
            </a:r>
            <a:r>
              <a:rPr baseline="-25000" i="1" lang="en" sz="1800" u="none" cap="none" strike="noStrike">
                <a:solidFill>
                  <a:schemeClr val="dk1"/>
                </a:solidFill>
              </a:rPr>
              <a:t>n</a:t>
            </a:r>
            <a:r>
              <a:rPr i="0" lang="en" sz="1800" u="none" cap="none" strike="noStrike">
                <a:solidFill>
                  <a:schemeClr val="dk1"/>
                </a:solidFill>
              </a:rPr>
              <a:t>).</a:t>
            </a:r>
            <a:endParaRPr i="0" sz="1800" u="none" cap="none" strike="noStrike">
              <a:solidFill>
                <a:schemeClr val="dk1"/>
              </a:solidFill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800" u="none" cap="none" strike="noStrike">
              <a:solidFill>
                <a:schemeClr val="dk1"/>
              </a:solidFill>
            </a:endParaRPr>
          </a:p>
          <a:p>
            <a:pPr indent="-3429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i="0" lang="en" sz="1800" u="none" cap="none" strike="noStrike">
                <a:solidFill>
                  <a:srgbClr val="000000"/>
                </a:solidFill>
              </a:rPr>
              <a:t>differential clustering (</a:t>
            </a:r>
            <a:r>
              <a:rPr i="0" lang="en" sz="1800" u="none" cap="none" strike="noStrike">
                <a:solidFill>
                  <a:schemeClr val="dk1"/>
                </a:solidFill>
              </a:rPr>
              <a:t>between time </a:t>
            </a:r>
            <a:r>
              <a:rPr i="1" lang="en" sz="1800" u="none" cap="none" strike="noStrike">
                <a:solidFill>
                  <a:schemeClr val="dk1"/>
                </a:solidFill>
              </a:rPr>
              <a:t>t</a:t>
            </a:r>
            <a:r>
              <a:rPr baseline="-25000" i="1" lang="en" sz="1800" u="none" cap="none" strike="noStrike">
                <a:solidFill>
                  <a:schemeClr val="dk1"/>
                </a:solidFill>
              </a:rPr>
              <a:t>1</a:t>
            </a:r>
            <a:r>
              <a:rPr i="0" lang="en" sz="1800" u="none" cap="none" strike="noStrike">
                <a:solidFill>
                  <a:schemeClr val="dk1"/>
                </a:solidFill>
              </a:rPr>
              <a:t> and </a:t>
            </a:r>
            <a:r>
              <a:rPr i="1" lang="en" sz="1800" u="none" cap="none" strike="noStrike">
                <a:solidFill>
                  <a:schemeClr val="dk1"/>
                </a:solidFill>
              </a:rPr>
              <a:t>t</a:t>
            </a:r>
            <a:r>
              <a:rPr baseline="-25000" i="1" lang="en" sz="1800" u="none" cap="none" strike="noStrike">
                <a:solidFill>
                  <a:schemeClr val="dk1"/>
                </a:solidFill>
              </a:rPr>
              <a:t>n</a:t>
            </a:r>
            <a:r>
              <a:rPr i="0" lang="en" sz="1800" u="none" cap="none" strike="noStrike">
                <a:solidFill>
                  <a:schemeClr val="dk1"/>
                </a:solidFill>
              </a:rPr>
              <a:t>)</a:t>
            </a:r>
            <a:r>
              <a:rPr i="0" lang="en" sz="1800" u="none" cap="none" strike="noStrike">
                <a:solidFill>
                  <a:srgbClr val="000000"/>
                </a:solidFill>
              </a:rPr>
              <a:t>.</a:t>
            </a:r>
            <a:endParaRPr i="0" sz="1800" u="none" cap="none" strike="noStrike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8"/>
          <p:cNvSpPr txBox="1"/>
          <p:nvPr>
            <p:ph type="title"/>
          </p:nvPr>
        </p:nvSpPr>
        <p:spPr>
          <a:xfrm>
            <a:off x="628650" y="202650"/>
            <a:ext cx="7886700" cy="70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" sz="2800"/>
              <a:t>New Types of Topologies</a:t>
            </a:r>
            <a:endParaRPr b="1" sz="2800"/>
          </a:p>
        </p:txBody>
      </p:sp>
      <p:sp>
        <p:nvSpPr>
          <p:cNvPr id="331" name="Google Shape;331;p28"/>
          <p:cNvSpPr txBox="1"/>
          <p:nvPr/>
        </p:nvSpPr>
        <p:spPr>
          <a:xfrm>
            <a:off x="754950" y="906750"/>
            <a:ext cx="7634100" cy="40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" sz="1800" u="none" cap="none" strike="noStrike">
                <a:solidFill>
                  <a:srgbClr val="000000"/>
                </a:solidFill>
              </a:rPr>
              <a:t>Feature-rich Networks:</a:t>
            </a:r>
            <a:endParaRPr i="0" sz="1800" u="none" cap="none" strike="noStrike">
              <a:solidFill>
                <a:srgbClr val="000000"/>
              </a:solidFill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i="0" sz="1800" u="none" cap="none" strike="noStrike">
              <a:solidFill>
                <a:srgbClr val="000000"/>
              </a:solidFill>
            </a:endParaRPr>
          </a:p>
          <a:p>
            <a:pPr indent="-3429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i="0" lang="en" sz="1800" u="none" cap="none" strike="noStrike">
                <a:solidFill>
                  <a:srgbClr val="000000"/>
                </a:solidFill>
              </a:rPr>
              <a:t>topological features to capture </a:t>
            </a:r>
            <a:r>
              <a:rPr lang="en" sz="1800"/>
              <a:t>emerging tissues, </a:t>
            </a:r>
            <a:r>
              <a:rPr i="0" lang="en" sz="1800" u="none" cap="none" strike="noStrike">
                <a:solidFill>
                  <a:srgbClr val="000000"/>
                </a:solidFill>
              </a:rPr>
              <a:t>fluid dynamics, and gene expression cascades.</a:t>
            </a:r>
            <a:endParaRPr i="0" sz="1800" u="none" cap="none" strike="noStrike">
              <a:solidFill>
                <a:srgbClr val="000000"/>
              </a:solidFill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i="0" sz="1800" u="none" cap="none" strike="noStrike">
              <a:solidFill>
                <a:srgbClr val="000000"/>
              </a:solidFill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" sz="1800" u="none" cap="none" strike="noStrike">
                <a:solidFill>
                  <a:srgbClr val="000000"/>
                </a:solidFill>
              </a:rPr>
              <a:t>Multiple Worlds:</a:t>
            </a:r>
            <a:endParaRPr i="0" sz="1800" u="none" cap="none" strike="noStrike">
              <a:solidFill>
                <a:srgbClr val="000000"/>
              </a:solidFill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i="0" sz="1800" u="none" cap="none" strike="noStrike">
              <a:solidFill>
                <a:srgbClr val="000000"/>
              </a:solidFill>
            </a:endParaRPr>
          </a:p>
          <a:p>
            <a:pPr indent="-3429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i="0" lang="en" sz="1800" u="none" cap="none" strike="noStrike">
                <a:solidFill>
                  <a:srgbClr val="000000"/>
                </a:solidFill>
              </a:rPr>
              <a:t>different processes and structures captured in a </a:t>
            </a:r>
            <a:r>
              <a:rPr i="1" lang="en" sz="1800" u="none" cap="none" strike="noStrike">
                <a:solidFill>
                  <a:srgbClr val="000000"/>
                </a:solidFill>
              </a:rPr>
              <a:t>n</a:t>
            </a:r>
            <a:r>
              <a:rPr i="0" lang="en" sz="1800" u="none" cap="none" strike="noStrike">
                <a:solidFill>
                  <a:srgbClr val="000000"/>
                </a:solidFill>
              </a:rPr>
              <a:t>-partite network with weak connectors.</a:t>
            </a:r>
            <a:endParaRPr i="0" sz="1800" u="none" cap="none" strike="noStrike">
              <a:solidFill>
                <a:srgbClr val="000000"/>
              </a:solidFill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i="0" sz="1800" u="none" cap="none" strike="noStrike">
              <a:solidFill>
                <a:srgbClr val="000000"/>
              </a:solidFill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en" sz="1800" u="none" cap="none" strike="noStrike">
                <a:solidFill>
                  <a:srgbClr val="000000"/>
                </a:solidFill>
              </a:rPr>
              <a:t>Semi-integrated Networks: </a:t>
            </a:r>
            <a:endParaRPr i="0" sz="1800" u="none" cap="none" strike="noStrike">
              <a:solidFill>
                <a:srgbClr val="000000"/>
              </a:solidFill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i="0" sz="1800" u="none" cap="none" strike="noStrike">
              <a:solidFill>
                <a:srgbClr val="000000"/>
              </a:solidFill>
            </a:endParaRPr>
          </a:p>
          <a:p>
            <a:pPr indent="-3429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i="0" lang="en" sz="1800" u="none" cap="none" strike="noStrike">
                <a:solidFill>
                  <a:srgbClr val="000000"/>
                </a:solidFill>
              </a:rPr>
              <a:t>interrelated phenotypic modules and functional systems (brain and body).</a:t>
            </a:r>
            <a:endParaRPr i="0" sz="1800" u="none" cap="none" strike="noStrike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9"/>
          <p:cNvSpPr txBox="1"/>
          <p:nvPr/>
        </p:nvSpPr>
        <p:spPr>
          <a:xfrm>
            <a:off x="775350" y="1393475"/>
            <a:ext cx="7593300" cy="31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The process of increasing connectivity in development is as follows:</a:t>
            </a:r>
            <a:endParaRPr sz="1800"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cells divide and migrate, connectivity increases.</a:t>
            </a:r>
            <a:endParaRPr sz="1800"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cell migration enriches local communities and cliques.</a:t>
            </a:r>
            <a:endParaRPr sz="1800"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function of cells diverges (differentiation), two interconnected networks emerge.</a:t>
            </a:r>
            <a:endParaRPr sz="1800"/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interconnected networks provide weak ties (functional interdependencies) between emerging tissues.</a:t>
            </a:r>
            <a:endParaRPr sz="1800"/>
          </a:p>
        </p:txBody>
      </p:sp>
      <p:sp>
        <p:nvSpPr>
          <p:cNvPr id="337" name="Google Shape;337;p29"/>
          <p:cNvSpPr txBox="1"/>
          <p:nvPr/>
        </p:nvSpPr>
        <p:spPr>
          <a:xfrm>
            <a:off x="2081550" y="452800"/>
            <a:ext cx="4980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</a:rPr>
              <a:t>Density-Bifurcation Model</a:t>
            </a:r>
            <a:endParaRPr sz="28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Google Shape;34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6250" y="1776125"/>
            <a:ext cx="4710292" cy="2826175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30"/>
          <p:cNvSpPr txBox="1"/>
          <p:nvPr/>
        </p:nvSpPr>
        <p:spPr>
          <a:xfrm>
            <a:off x="456250" y="4602300"/>
            <a:ext cx="4710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COURTESY:</a:t>
            </a:r>
            <a:r>
              <a:rPr lang="en" sz="1000"/>
              <a:t> </a:t>
            </a:r>
            <a:r>
              <a:rPr lang="en" sz="1000" u="sng">
                <a:solidFill>
                  <a:schemeClr val="hlink"/>
                </a:solidFill>
                <a:hlinkClick r:id="rId4"/>
              </a:rPr>
              <a:t>https://giphy.com/gifs/BAccmmPOGIAQo</a:t>
            </a:r>
            <a:endParaRPr sz="1000"/>
          </a:p>
        </p:txBody>
      </p:sp>
      <p:sp>
        <p:nvSpPr>
          <p:cNvPr id="344" name="Google Shape;344;p30"/>
          <p:cNvSpPr txBox="1"/>
          <p:nvPr/>
        </p:nvSpPr>
        <p:spPr>
          <a:xfrm>
            <a:off x="5397575" y="4329875"/>
            <a:ext cx="3510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COURTESY:</a:t>
            </a:r>
            <a:r>
              <a:rPr lang="en" sz="1000"/>
              <a:t> </a:t>
            </a:r>
            <a:r>
              <a:rPr lang="en" sz="1000" u="sng">
                <a:solidFill>
                  <a:schemeClr val="hlink"/>
                </a:solidFill>
                <a:hlinkClick r:id="rId5"/>
              </a:rPr>
              <a:t>https://txchnologist.com/post/ 109306942500/watching-embryos-develop-from- earliest-moments</a:t>
            </a:r>
            <a:endParaRPr sz="1000"/>
          </a:p>
        </p:txBody>
      </p:sp>
      <p:pic>
        <p:nvPicPr>
          <p:cNvPr id="345" name="Google Shape;345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97575" y="325450"/>
            <a:ext cx="3509926" cy="3993325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30"/>
          <p:cNvSpPr txBox="1"/>
          <p:nvPr/>
        </p:nvSpPr>
        <p:spPr>
          <a:xfrm>
            <a:off x="456250" y="488175"/>
            <a:ext cx="47103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Future directions: capturing </a:t>
            </a:r>
            <a:r>
              <a:rPr b="1" lang="en"/>
              <a:t>embryo</a:t>
            </a:r>
            <a:r>
              <a:rPr b="1" lang="en"/>
              <a:t> dynamics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time-series of static embryo networks with spatially-localized differentiation.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31"/>
          <p:cNvSpPr txBox="1"/>
          <p:nvPr/>
        </p:nvSpPr>
        <p:spPr>
          <a:xfrm>
            <a:off x="2534400" y="319575"/>
            <a:ext cx="4075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Thanks for Your Attention</a:t>
            </a:r>
            <a:endParaRPr b="1" sz="2400"/>
          </a:p>
        </p:txBody>
      </p:sp>
      <p:pic>
        <p:nvPicPr>
          <p:cNvPr id="352" name="Google Shape;352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225" y="1244175"/>
            <a:ext cx="5485700" cy="3085700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31"/>
          <p:cNvSpPr txBox="1"/>
          <p:nvPr/>
        </p:nvSpPr>
        <p:spPr>
          <a:xfrm>
            <a:off x="513225" y="4428925"/>
            <a:ext cx="5485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COURTESY:</a:t>
            </a:r>
            <a:r>
              <a:rPr lang="en" sz="1000"/>
              <a:t> gfycat user orneryangelicgaur </a:t>
            </a:r>
            <a:endParaRPr sz="1000"/>
          </a:p>
        </p:txBody>
      </p:sp>
      <p:pic>
        <p:nvPicPr>
          <p:cNvPr id="354" name="Google Shape;354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72584" y="1006902"/>
            <a:ext cx="2394491" cy="1356951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31"/>
          <p:cNvSpPr txBox="1"/>
          <p:nvPr/>
        </p:nvSpPr>
        <p:spPr>
          <a:xfrm>
            <a:off x="6275175" y="2436325"/>
            <a:ext cx="2589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http://devoworm.weebly.com</a:t>
            </a:r>
            <a:endParaRPr/>
          </a:p>
        </p:txBody>
      </p:sp>
      <p:pic>
        <p:nvPicPr>
          <p:cNvPr id="356" name="Google Shape;356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62667" y="3410675"/>
            <a:ext cx="1959233" cy="1356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/>
          <p:nvPr/>
        </p:nvSpPr>
        <p:spPr>
          <a:xfrm>
            <a:off x="5965691" y="971751"/>
            <a:ext cx="1621800" cy="69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0825" lIns="81625" spcFirstLastPara="1" rIns="81625" wrap="square" tIns="40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1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x</a:t>
            </a:r>
            <a:r>
              <a:rPr b="0" i="0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,</a:t>
            </a:r>
            <a:r>
              <a:rPr b="0" i="1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y</a:t>
            </a:r>
            <a:r>
              <a:rPr b="0" i="0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,</a:t>
            </a:r>
            <a:r>
              <a:rPr b="0" i="1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z</a:t>
            </a:r>
            <a:r>
              <a:rPr b="0" i="0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,</a:t>
            </a:r>
            <a:r>
              <a:rPr b="0" i="1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t</a:t>
            </a:r>
            <a:r>
              <a:rPr b="0" i="0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,</a:t>
            </a:r>
            <a:r>
              <a:rPr b="0" i="1" lang="en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θ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16"/>
          <p:cNvSpPr/>
          <p:nvPr/>
        </p:nvSpPr>
        <p:spPr>
          <a:xfrm>
            <a:off x="457172" y="205063"/>
            <a:ext cx="8225700" cy="7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" sz="2800" u="none" cap="none" strike="noStrike">
                <a:solidFill>
                  <a:srgbClr val="000000"/>
                </a:solidFill>
              </a:rPr>
              <a:t>Embryo Networks</a:t>
            </a:r>
            <a:endParaRPr i="0" sz="2800" u="none" cap="none" strike="noStrike">
              <a:solidFill>
                <a:srgbClr val="000000"/>
              </a:solidFill>
            </a:endParaRPr>
          </a:p>
        </p:txBody>
      </p:sp>
      <p:sp>
        <p:nvSpPr>
          <p:cNvPr id="84" name="Google Shape;84;p16"/>
          <p:cNvSpPr/>
          <p:nvPr/>
        </p:nvSpPr>
        <p:spPr>
          <a:xfrm>
            <a:off x="894510" y="1263369"/>
            <a:ext cx="744300" cy="744300"/>
          </a:xfrm>
          <a:prstGeom prst="ellipse">
            <a:avLst/>
          </a:prstGeom>
          <a:solidFill>
            <a:srgbClr val="729FCF"/>
          </a:solidFill>
          <a:ln cap="flat" cmpd="sng" w="9525">
            <a:solidFill>
              <a:srgbClr val="3465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2925" lIns="82925" spcFirstLastPara="1" rIns="82925" wrap="square" tIns="829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6"/>
          <p:cNvSpPr/>
          <p:nvPr/>
        </p:nvSpPr>
        <p:spPr>
          <a:xfrm>
            <a:off x="2885166" y="1346310"/>
            <a:ext cx="744300" cy="744300"/>
          </a:xfrm>
          <a:prstGeom prst="ellipse">
            <a:avLst/>
          </a:prstGeom>
          <a:solidFill>
            <a:srgbClr val="729FCF"/>
          </a:solidFill>
          <a:ln cap="flat" cmpd="sng" w="9525">
            <a:solidFill>
              <a:srgbClr val="3465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2925" lIns="82925" spcFirstLastPara="1" rIns="82925" wrap="square" tIns="829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16"/>
          <p:cNvSpPr/>
          <p:nvPr/>
        </p:nvSpPr>
        <p:spPr>
          <a:xfrm>
            <a:off x="1889838" y="1926897"/>
            <a:ext cx="744300" cy="744300"/>
          </a:xfrm>
          <a:prstGeom prst="ellipse">
            <a:avLst/>
          </a:prstGeom>
          <a:solidFill>
            <a:srgbClr val="729FCF"/>
          </a:solidFill>
          <a:ln cap="flat" cmpd="sng" w="9525">
            <a:solidFill>
              <a:srgbClr val="3465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2925" lIns="82925" spcFirstLastPara="1" rIns="82925" wrap="square" tIns="829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6"/>
          <p:cNvSpPr/>
          <p:nvPr/>
        </p:nvSpPr>
        <p:spPr>
          <a:xfrm>
            <a:off x="3133998" y="2839250"/>
            <a:ext cx="744300" cy="744300"/>
          </a:xfrm>
          <a:prstGeom prst="ellipse">
            <a:avLst/>
          </a:prstGeom>
          <a:solidFill>
            <a:srgbClr val="729FCF"/>
          </a:solidFill>
          <a:ln cap="flat" cmpd="sng" w="9525">
            <a:solidFill>
              <a:srgbClr val="3465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2925" lIns="82925" spcFirstLastPara="1" rIns="82925" wrap="square" tIns="829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16"/>
          <p:cNvSpPr/>
          <p:nvPr/>
        </p:nvSpPr>
        <p:spPr>
          <a:xfrm>
            <a:off x="2387502" y="3751602"/>
            <a:ext cx="744300" cy="744300"/>
          </a:xfrm>
          <a:prstGeom prst="ellipse">
            <a:avLst/>
          </a:prstGeom>
          <a:solidFill>
            <a:srgbClr val="729FCF"/>
          </a:solidFill>
          <a:ln cap="flat" cmpd="sng" w="9525">
            <a:solidFill>
              <a:srgbClr val="3465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2925" lIns="82925" spcFirstLastPara="1" rIns="82925" wrap="square" tIns="829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16"/>
          <p:cNvSpPr/>
          <p:nvPr/>
        </p:nvSpPr>
        <p:spPr>
          <a:xfrm>
            <a:off x="894510" y="3668661"/>
            <a:ext cx="744300" cy="744300"/>
          </a:xfrm>
          <a:prstGeom prst="ellipse">
            <a:avLst/>
          </a:prstGeom>
          <a:solidFill>
            <a:srgbClr val="729FCF"/>
          </a:solidFill>
          <a:ln cap="flat" cmpd="sng" w="9525">
            <a:solidFill>
              <a:srgbClr val="3465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2925" lIns="82925" spcFirstLastPara="1" rIns="82925" wrap="square" tIns="829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0" name="Google Shape;90;p16"/>
          <p:cNvCxnSpPr/>
          <p:nvPr/>
        </p:nvCxnSpPr>
        <p:spPr>
          <a:xfrm>
            <a:off x="1215405" y="1573808"/>
            <a:ext cx="1005900" cy="767700"/>
          </a:xfrm>
          <a:prstGeom prst="straightConnector1">
            <a:avLst/>
          </a:prstGeom>
          <a:noFill/>
          <a:ln cap="flat" cmpd="sng" w="45700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91" name="Google Shape;91;p16"/>
          <p:cNvCxnSpPr/>
          <p:nvPr/>
        </p:nvCxnSpPr>
        <p:spPr>
          <a:xfrm flipH="1">
            <a:off x="2221661" y="1619819"/>
            <a:ext cx="1091700" cy="721800"/>
          </a:xfrm>
          <a:prstGeom prst="straightConnector1">
            <a:avLst/>
          </a:prstGeom>
          <a:noFill/>
          <a:ln cap="flat" cmpd="sng" w="45700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92" name="Google Shape;92;p16"/>
          <p:cNvCxnSpPr/>
          <p:nvPr/>
        </p:nvCxnSpPr>
        <p:spPr>
          <a:xfrm>
            <a:off x="3304154" y="1638209"/>
            <a:ext cx="244500" cy="1615500"/>
          </a:xfrm>
          <a:prstGeom prst="straightConnector1">
            <a:avLst/>
          </a:prstGeom>
          <a:noFill/>
          <a:ln cap="flat" cmpd="sng" w="45700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93" name="Google Shape;93;p16"/>
          <p:cNvCxnSpPr/>
          <p:nvPr/>
        </p:nvCxnSpPr>
        <p:spPr>
          <a:xfrm flipH="1" rot="10800000">
            <a:off x="2719278" y="3254007"/>
            <a:ext cx="829500" cy="912300"/>
          </a:xfrm>
          <a:prstGeom prst="straightConnector1">
            <a:avLst/>
          </a:prstGeom>
          <a:noFill/>
          <a:ln cap="flat" cmpd="sng" w="45700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94" name="Google Shape;94;p16"/>
          <p:cNvSpPr/>
          <p:nvPr/>
        </p:nvSpPr>
        <p:spPr>
          <a:xfrm>
            <a:off x="746730" y="1109757"/>
            <a:ext cx="3232800" cy="3564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2925" lIns="82925" spcFirstLastPara="1" rIns="82925" wrap="square" tIns="829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5" name="Google Shape;95;p16"/>
          <p:cNvCxnSpPr/>
          <p:nvPr/>
        </p:nvCxnSpPr>
        <p:spPr>
          <a:xfrm>
            <a:off x="1226286" y="4083366"/>
            <a:ext cx="1492800" cy="83100"/>
          </a:xfrm>
          <a:prstGeom prst="straightConnector1">
            <a:avLst/>
          </a:prstGeom>
          <a:noFill/>
          <a:ln cap="flat" cmpd="sng" w="45700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96" name="Google Shape;96;p16"/>
          <p:cNvCxnSpPr>
            <a:stCxn id="97" idx="0"/>
          </p:cNvCxnSpPr>
          <p:nvPr/>
        </p:nvCxnSpPr>
        <p:spPr>
          <a:xfrm flipH="1" rot="10800000">
            <a:off x="5170144" y="1697399"/>
            <a:ext cx="1093200" cy="704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98" name="Google Shape;98;p16"/>
          <p:cNvSpPr/>
          <p:nvPr/>
        </p:nvSpPr>
        <p:spPr>
          <a:xfrm>
            <a:off x="6010424" y="1052161"/>
            <a:ext cx="744300" cy="5367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2925" lIns="82925" spcFirstLastPara="1" rIns="82925" wrap="square" tIns="829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6"/>
          <p:cNvSpPr/>
          <p:nvPr/>
        </p:nvSpPr>
        <p:spPr>
          <a:xfrm>
            <a:off x="5708850" y="3096368"/>
            <a:ext cx="1621800" cy="69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0825" lIns="81625" spcFirstLastPara="1" rIns="81625" wrap="square" tIns="40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1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x</a:t>
            </a:r>
            <a:r>
              <a:rPr b="0" i="0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,</a:t>
            </a:r>
            <a:r>
              <a:rPr b="0" i="1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y</a:t>
            </a:r>
            <a:r>
              <a:rPr b="0" i="0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,</a:t>
            </a:r>
            <a:r>
              <a:rPr b="0" i="1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z</a:t>
            </a:r>
            <a:r>
              <a:rPr b="0" i="0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,</a:t>
            </a:r>
            <a:r>
              <a:rPr b="0" i="1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t</a:t>
            </a:r>
            <a:r>
              <a:rPr b="0" i="0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,</a:t>
            </a:r>
            <a:r>
              <a:rPr b="0" i="1" lang="en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θ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6"/>
          <p:cNvSpPr/>
          <p:nvPr/>
        </p:nvSpPr>
        <p:spPr>
          <a:xfrm>
            <a:off x="6554132" y="3096368"/>
            <a:ext cx="567300" cy="5367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2925" lIns="82925" spcFirstLastPara="1" rIns="82925" wrap="square" tIns="829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1" name="Google Shape;101;p16"/>
          <p:cNvCxnSpPr>
            <a:stCxn id="102" idx="2"/>
          </p:cNvCxnSpPr>
          <p:nvPr/>
        </p:nvCxnSpPr>
        <p:spPr>
          <a:xfrm flipH="1">
            <a:off x="7167564" y="2741052"/>
            <a:ext cx="801900" cy="689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97" name="Google Shape;97;p16"/>
          <p:cNvSpPr/>
          <p:nvPr/>
        </p:nvSpPr>
        <p:spPr>
          <a:xfrm>
            <a:off x="4631494" y="2402099"/>
            <a:ext cx="1077300" cy="3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0825" lIns="81625" spcFirstLastPara="1" rIns="81625" wrap="square" tIns="40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3-D space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6"/>
          <p:cNvSpPr/>
          <p:nvPr/>
        </p:nvSpPr>
        <p:spPr>
          <a:xfrm>
            <a:off x="7121514" y="2430252"/>
            <a:ext cx="1695900" cy="31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0825" lIns="81625" spcFirstLastPara="1" rIns="81625" wrap="square" tIns="40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time and context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6"/>
          <p:cNvSpPr txBox="1"/>
          <p:nvPr/>
        </p:nvSpPr>
        <p:spPr>
          <a:xfrm>
            <a:off x="4215685" y="4083357"/>
            <a:ext cx="1908900" cy="53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See our Jupyter Notebook for </a:t>
            </a:r>
            <a:endParaRPr b="1"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more information</a:t>
            </a:r>
            <a:endParaRPr b="1"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04" name="Google Shape;104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67501" y="3838709"/>
            <a:ext cx="1093092" cy="790593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6"/>
          <p:cNvSpPr txBox="1"/>
          <p:nvPr/>
        </p:nvSpPr>
        <p:spPr>
          <a:xfrm>
            <a:off x="6710321" y="4554595"/>
            <a:ext cx="2107200" cy="3108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" sz="1300" u="sng" cap="none" strike="noStrike">
                <a:solidFill>
                  <a:schemeClr val="hlink"/>
                </a:solidFill>
                <a:latin typeface="Corbel"/>
                <a:ea typeface="Corbel"/>
                <a:cs typeface="Corbel"/>
                <a:sym typeface="Corbel"/>
                <a:hlinkClick r:id="rId4"/>
              </a:rPr>
              <a:t>https://devoworm.github.io/</a:t>
            </a:r>
            <a:endParaRPr b="0" i="0" sz="13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/>
          <p:nvPr>
            <p:ph type="title"/>
          </p:nvPr>
        </p:nvSpPr>
        <p:spPr>
          <a:xfrm>
            <a:off x="427147" y="150457"/>
            <a:ext cx="8392800" cy="72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Times New Roman"/>
              <a:buNone/>
            </a:pPr>
            <a:r>
              <a:rPr b="1" i="0" lang="en" sz="2800" u="none" cap="none" strike="noStrike">
                <a:solidFill>
                  <a:schemeClr val="dk1"/>
                </a:solidFill>
              </a:rPr>
              <a:t>5-dimensional Data Structure</a:t>
            </a:r>
            <a:endParaRPr b="1" i="0" sz="2800" u="none" cap="none" strike="noStrike">
              <a:solidFill>
                <a:schemeClr val="dk1"/>
              </a:solidFill>
            </a:endParaRPr>
          </a:p>
        </p:txBody>
      </p:sp>
      <p:pic>
        <p:nvPicPr>
          <p:cNvPr id="111" name="Google Shape;111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5637" y="1122888"/>
            <a:ext cx="3689893" cy="3385718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7"/>
          <p:cNvSpPr txBox="1"/>
          <p:nvPr/>
        </p:nvSpPr>
        <p:spPr>
          <a:xfrm>
            <a:off x="318750" y="4406268"/>
            <a:ext cx="3586800" cy="48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A generalized parameter space based on </a:t>
            </a:r>
            <a:endParaRPr b="0" i="0" sz="11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observations across </a:t>
            </a:r>
            <a:r>
              <a:rPr b="0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C. elegans</a:t>
            </a:r>
            <a:r>
              <a:rPr b="0" i="0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embryos (</a:t>
            </a:r>
            <a:r>
              <a:rPr b="0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x,y,z</a:t>
            </a:r>
            <a:r>
              <a:rPr b="0" i="0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)</a:t>
            </a:r>
            <a:endParaRPr b="0" i="0" sz="14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13" name="Google Shape;113;p17"/>
          <p:cNvSpPr txBox="1"/>
          <p:nvPr/>
        </p:nvSpPr>
        <p:spPr>
          <a:xfrm>
            <a:off x="347309" y="1025514"/>
            <a:ext cx="83928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en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x</a:t>
            </a:r>
            <a:r>
              <a:rPr b="1" i="0" lang="en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, </a:t>
            </a:r>
            <a:r>
              <a:rPr b="1" i="1" lang="en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y</a:t>
            </a:r>
            <a:r>
              <a:rPr b="1" i="0" lang="en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, </a:t>
            </a:r>
            <a:r>
              <a:rPr b="1" i="1" lang="en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z</a:t>
            </a:r>
            <a:r>
              <a:rPr b="1" i="0" lang="en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, </a:t>
            </a:r>
            <a:r>
              <a:rPr b="1" i="1" lang="en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t</a:t>
            </a:r>
            <a:r>
              <a:rPr b="1" i="0" lang="en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, </a:t>
            </a:r>
            <a:r>
              <a:rPr b="1" i="1" lang="en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i</a:t>
            </a:r>
            <a:endParaRPr b="1" i="1" sz="18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14" name="Google Shape;114;p17"/>
          <p:cNvSpPr/>
          <p:nvPr/>
        </p:nvSpPr>
        <p:spPr>
          <a:xfrm>
            <a:off x="6497089" y="1752539"/>
            <a:ext cx="520200" cy="396300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17"/>
          <p:cNvSpPr/>
          <p:nvPr/>
        </p:nvSpPr>
        <p:spPr>
          <a:xfrm>
            <a:off x="4945073" y="3207971"/>
            <a:ext cx="520200" cy="396300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17"/>
          <p:cNvSpPr/>
          <p:nvPr/>
        </p:nvSpPr>
        <p:spPr>
          <a:xfrm>
            <a:off x="5969470" y="3221756"/>
            <a:ext cx="520200" cy="396300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17"/>
          <p:cNvSpPr/>
          <p:nvPr/>
        </p:nvSpPr>
        <p:spPr>
          <a:xfrm>
            <a:off x="5453981" y="2483858"/>
            <a:ext cx="520200" cy="396300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17"/>
          <p:cNvSpPr/>
          <p:nvPr/>
        </p:nvSpPr>
        <p:spPr>
          <a:xfrm>
            <a:off x="7031290" y="3226194"/>
            <a:ext cx="543900" cy="396300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17"/>
          <p:cNvSpPr/>
          <p:nvPr/>
        </p:nvSpPr>
        <p:spPr>
          <a:xfrm>
            <a:off x="8017467" y="3226194"/>
            <a:ext cx="543900" cy="396300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17"/>
          <p:cNvSpPr/>
          <p:nvPr/>
        </p:nvSpPr>
        <p:spPr>
          <a:xfrm>
            <a:off x="7522702" y="2506705"/>
            <a:ext cx="520200" cy="396300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1" name="Google Shape;121;p17"/>
          <p:cNvCxnSpPr/>
          <p:nvPr/>
        </p:nvCxnSpPr>
        <p:spPr>
          <a:xfrm>
            <a:off x="5718847" y="2317005"/>
            <a:ext cx="2076900" cy="156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2" name="Google Shape;122;p17"/>
          <p:cNvCxnSpPr/>
          <p:nvPr/>
        </p:nvCxnSpPr>
        <p:spPr>
          <a:xfrm flipH="1" rot="10800000">
            <a:off x="5714113" y="2311658"/>
            <a:ext cx="3300" cy="1722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3" name="Google Shape;123;p17"/>
          <p:cNvCxnSpPr/>
          <p:nvPr/>
        </p:nvCxnSpPr>
        <p:spPr>
          <a:xfrm flipH="1" rot="10800000">
            <a:off x="7782833" y="2344133"/>
            <a:ext cx="3300" cy="1722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4" name="Google Shape;124;p17"/>
          <p:cNvCxnSpPr/>
          <p:nvPr/>
        </p:nvCxnSpPr>
        <p:spPr>
          <a:xfrm flipH="1" rot="10800000">
            <a:off x="6750050" y="2160254"/>
            <a:ext cx="3300" cy="1722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5" name="Google Shape;125;p17"/>
          <p:cNvCxnSpPr/>
          <p:nvPr/>
        </p:nvCxnSpPr>
        <p:spPr>
          <a:xfrm>
            <a:off x="5194925" y="3035621"/>
            <a:ext cx="1038300" cy="99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6" name="Google Shape;126;p17"/>
          <p:cNvCxnSpPr/>
          <p:nvPr/>
        </p:nvCxnSpPr>
        <p:spPr>
          <a:xfrm flipH="1" rot="10800000">
            <a:off x="5701819" y="2886552"/>
            <a:ext cx="3300" cy="1722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7" name="Google Shape;127;p17"/>
          <p:cNvCxnSpPr/>
          <p:nvPr/>
        </p:nvCxnSpPr>
        <p:spPr>
          <a:xfrm flipH="1" rot="10800000">
            <a:off x="7807750" y="2907362"/>
            <a:ext cx="3300" cy="1722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8" name="Google Shape;128;p17"/>
          <p:cNvCxnSpPr/>
          <p:nvPr/>
        </p:nvCxnSpPr>
        <p:spPr>
          <a:xfrm>
            <a:off x="7292591" y="3065012"/>
            <a:ext cx="1009200" cy="120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9" name="Google Shape;129;p17"/>
          <p:cNvCxnSpPr/>
          <p:nvPr/>
        </p:nvCxnSpPr>
        <p:spPr>
          <a:xfrm flipH="1" rot="10800000">
            <a:off x="5201098" y="3030498"/>
            <a:ext cx="3300" cy="1722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30" name="Google Shape;130;p17"/>
          <p:cNvCxnSpPr/>
          <p:nvPr/>
        </p:nvCxnSpPr>
        <p:spPr>
          <a:xfrm flipH="1" rot="10800000">
            <a:off x="6216978" y="3049556"/>
            <a:ext cx="3300" cy="1722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31" name="Google Shape;131;p17"/>
          <p:cNvCxnSpPr/>
          <p:nvPr/>
        </p:nvCxnSpPr>
        <p:spPr>
          <a:xfrm flipH="1" rot="10800000">
            <a:off x="7303245" y="3052166"/>
            <a:ext cx="3300" cy="1722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32" name="Google Shape;132;p17"/>
          <p:cNvCxnSpPr/>
          <p:nvPr/>
        </p:nvCxnSpPr>
        <p:spPr>
          <a:xfrm flipH="1" rot="10800000">
            <a:off x="8289422" y="3071152"/>
            <a:ext cx="3300" cy="1722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33" name="Google Shape;133;p17"/>
          <p:cNvCxnSpPr/>
          <p:nvPr/>
        </p:nvCxnSpPr>
        <p:spPr>
          <a:xfrm>
            <a:off x="5068816" y="3813809"/>
            <a:ext cx="3362400" cy="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134" name="Google Shape;134;p17"/>
          <p:cNvCxnSpPr/>
          <p:nvPr/>
        </p:nvCxnSpPr>
        <p:spPr>
          <a:xfrm flipH="1" rot="10800000">
            <a:off x="4760526" y="1854355"/>
            <a:ext cx="18300" cy="16674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sp>
        <p:nvSpPr>
          <p:cNvPr id="135" name="Google Shape;135;p17"/>
          <p:cNvSpPr txBox="1"/>
          <p:nvPr/>
        </p:nvSpPr>
        <p:spPr>
          <a:xfrm>
            <a:off x="4515609" y="2572468"/>
            <a:ext cx="1866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t</a:t>
            </a:r>
            <a:endParaRPr b="1" i="1" sz="14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36" name="Google Shape;136;p17"/>
          <p:cNvSpPr txBox="1"/>
          <p:nvPr/>
        </p:nvSpPr>
        <p:spPr>
          <a:xfrm>
            <a:off x="6656515" y="3872614"/>
            <a:ext cx="1866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i</a:t>
            </a:r>
            <a:endParaRPr b="0" i="0" sz="11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37" name="Google Shape;137;p17"/>
          <p:cNvSpPr/>
          <p:nvPr/>
        </p:nvSpPr>
        <p:spPr>
          <a:xfrm>
            <a:off x="298885" y="2148654"/>
            <a:ext cx="226200" cy="93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17"/>
          <p:cNvSpPr/>
          <p:nvPr/>
        </p:nvSpPr>
        <p:spPr>
          <a:xfrm rot="-3476316">
            <a:off x="970915" y="3626900"/>
            <a:ext cx="292750" cy="87799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17"/>
          <p:cNvSpPr/>
          <p:nvPr/>
        </p:nvSpPr>
        <p:spPr>
          <a:xfrm rot="4260050">
            <a:off x="2836667" y="3465207"/>
            <a:ext cx="211946" cy="136427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17"/>
          <p:cNvSpPr txBox="1"/>
          <p:nvPr/>
        </p:nvSpPr>
        <p:spPr>
          <a:xfrm>
            <a:off x="2806811" y="3983578"/>
            <a:ext cx="235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x</a:t>
            </a:r>
            <a:endParaRPr b="1" i="1" sz="14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41" name="Google Shape;141;p17"/>
          <p:cNvSpPr txBox="1"/>
          <p:nvPr/>
        </p:nvSpPr>
        <p:spPr>
          <a:xfrm>
            <a:off x="920695" y="3872603"/>
            <a:ext cx="226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y</a:t>
            </a:r>
            <a:endParaRPr b="0" i="0" sz="11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42" name="Google Shape;142;p17"/>
          <p:cNvSpPr txBox="1"/>
          <p:nvPr/>
        </p:nvSpPr>
        <p:spPr>
          <a:xfrm>
            <a:off x="255308" y="2501898"/>
            <a:ext cx="235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z</a:t>
            </a:r>
            <a:endParaRPr b="1" i="1" sz="14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43" name="Google Shape;143;p17"/>
          <p:cNvSpPr txBox="1"/>
          <p:nvPr/>
        </p:nvSpPr>
        <p:spPr>
          <a:xfrm>
            <a:off x="4702201" y="4227465"/>
            <a:ext cx="3956400" cy="48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A spatially-independent parameter space ordered </a:t>
            </a:r>
            <a:endParaRPr b="0" i="0" sz="11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by A-P axial order (</a:t>
            </a:r>
            <a:r>
              <a:rPr b="0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i</a:t>
            </a:r>
            <a:r>
              <a:rPr b="0" i="0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) and lineage time (</a:t>
            </a:r>
            <a:r>
              <a:rPr b="0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t,i</a:t>
            </a:r>
            <a:r>
              <a:rPr b="0" i="0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)</a:t>
            </a:r>
            <a:endParaRPr b="0" i="0" sz="14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44" name="Google Shape;144;p17"/>
          <p:cNvSpPr txBox="1"/>
          <p:nvPr/>
        </p:nvSpPr>
        <p:spPr>
          <a:xfrm>
            <a:off x="5600979" y="2548622"/>
            <a:ext cx="226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</a:t>
            </a:r>
            <a:endParaRPr b="1" i="0" sz="14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5" name="Google Shape;145;p17"/>
          <p:cNvSpPr txBox="1"/>
          <p:nvPr/>
        </p:nvSpPr>
        <p:spPr>
          <a:xfrm>
            <a:off x="7678840" y="2571074"/>
            <a:ext cx="226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17"/>
          <p:cNvSpPr txBox="1"/>
          <p:nvPr/>
        </p:nvSpPr>
        <p:spPr>
          <a:xfrm>
            <a:off x="4933690" y="3267529"/>
            <a:ext cx="520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00</a:t>
            </a:r>
            <a:endParaRPr b="1" i="0" sz="14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7" name="Google Shape;147;p17"/>
          <p:cNvSpPr txBox="1"/>
          <p:nvPr/>
        </p:nvSpPr>
        <p:spPr>
          <a:xfrm>
            <a:off x="5969469" y="3277870"/>
            <a:ext cx="520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01</a:t>
            </a:r>
            <a:endParaRPr b="1" i="0" sz="14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8" name="Google Shape;148;p17"/>
          <p:cNvSpPr txBox="1"/>
          <p:nvPr/>
        </p:nvSpPr>
        <p:spPr>
          <a:xfrm>
            <a:off x="7031236" y="3288958"/>
            <a:ext cx="5439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</a:t>
            </a:r>
            <a:endParaRPr b="1" i="0" sz="14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9" name="Google Shape;149;p17"/>
          <p:cNvSpPr txBox="1"/>
          <p:nvPr/>
        </p:nvSpPr>
        <p:spPr>
          <a:xfrm>
            <a:off x="8017421" y="3290183"/>
            <a:ext cx="5439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11</a:t>
            </a:r>
            <a:endParaRPr b="1" i="0" sz="14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0" name="Google Shape;150;p17"/>
          <p:cNvSpPr/>
          <p:nvPr/>
        </p:nvSpPr>
        <p:spPr>
          <a:xfrm>
            <a:off x="1004650" y="1173000"/>
            <a:ext cx="1992900" cy="3462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8"/>
          <p:cNvSpPr txBox="1"/>
          <p:nvPr>
            <p:ph type="title"/>
          </p:nvPr>
        </p:nvSpPr>
        <p:spPr>
          <a:xfrm>
            <a:off x="628650" y="320875"/>
            <a:ext cx="7886700" cy="58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" sz="2800"/>
              <a:t>Cell Division</a:t>
            </a:r>
            <a:endParaRPr b="1" sz="2800"/>
          </a:p>
        </p:txBody>
      </p:sp>
      <p:sp>
        <p:nvSpPr>
          <p:cNvPr id="156" name="Google Shape;156;p18"/>
          <p:cNvSpPr/>
          <p:nvPr/>
        </p:nvSpPr>
        <p:spPr>
          <a:xfrm>
            <a:off x="667625" y="2894175"/>
            <a:ext cx="1269300" cy="1412400"/>
          </a:xfrm>
          <a:prstGeom prst="ellipse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7" name="Google Shape;157;p18"/>
          <p:cNvGrpSpPr/>
          <p:nvPr/>
        </p:nvGrpSpPr>
        <p:grpSpPr>
          <a:xfrm>
            <a:off x="3260500" y="2894169"/>
            <a:ext cx="2324400" cy="1412459"/>
            <a:chOff x="3640950" y="2068675"/>
            <a:chExt cx="2324400" cy="1297500"/>
          </a:xfrm>
        </p:grpSpPr>
        <p:sp>
          <p:nvSpPr>
            <p:cNvPr id="158" name="Google Shape;158;p18"/>
            <p:cNvSpPr/>
            <p:nvPr/>
          </p:nvSpPr>
          <p:spPr>
            <a:xfrm>
              <a:off x="3640950" y="2068675"/>
              <a:ext cx="1269300" cy="1297500"/>
            </a:xfrm>
            <a:prstGeom prst="ellipse">
              <a:avLst/>
            </a:prstGeom>
            <a:solidFill>
              <a:srgbClr val="4A86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8"/>
            <p:cNvSpPr/>
            <p:nvPr/>
          </p:nvSpPr>
          <p:spPr>
            <a:xfrm>
              <a:off x="4696050" y="2068675"/>
              <a:ext cx="1269300" cy="1297500"/>
            </a:xfrm>
            <a:prstGeom prst="ellipse">
              <a:avLst/>
            </a:prstGeom>
            <a:solidFill>
              <a:srgbClr val="4A86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0" name="Google Shape;160;p18"/>
          <p:cNvSpPr/>
          <p:nvPr/>
        </p:nvSpPr>
        <p:spPr>
          <a:xfrm>
            <a:off x="7586525" y="1518713"/>
            <a:ext cx="1269300" cy="1431000"/>
          </a:xfrm>
          <a:prstGeom prst="ellipse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18"/>
          <p:cNvSpPr/>
          <p:nvPr/>
        </p:nvSpPr>
        <p:spPr>
          <a:xfrm>
            <a:off x="7056225" y="3103475"/>
            <a:ext cx="1538100" cy="1412400"/>
          </a:xfrm>
          <a:prstGeom prst="ellipse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18"/>
          <p:cNvSpPr/>
          <p:nvPr/>
        </p:nvSpPr>
        <p:spPr>
          <a:xfrm>
            <a:off x="1133075" y="3417075"/>
            <a:ext cx="338400" cy="366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18"/>
          <p:cNvSpPr/>
          <p:nvPr/>
        </p:nvSpPr>
        <p:spPr>
          <a:xfrm>
            <a:off x="3722613" y="3417100"/>
            <a:ext cx="338400" cy="366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18"/>
          <p:cNvSpPr/>
          <p:nvPr/>
        </p:nvSpPr>
        <p:spPr>
          <a:xfrm>
            <a:off x="4818650" y="3417100"/>
            <a:ext cx="338400" cy="366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18"/>
          <p:cNvSpPr/>
          <p:nvPr/>
        </p:nvSpPr>
        <p:spPr>
          <a:xfrm>
            <a:off x="8051975" y="2092313"/>
            <a:ext cx="338400" cy="366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18"/>
          <p:cNvSpPr/>
          <p:nvPr/>
        </p:nvSpPr>
        <p:spPr>
          <a:xfrm rot="1831177">
            <a:off x="7656011" y="3626439"/>
            <a:ext cx="338497" cy="366743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18"/>
          <p:cNvSpPr txBox="1"/>
          <p:nvPr/>
        </p:nvSpPr>
        <p:spPr>
          <a:xfrm>
            <a:off x="667625" y="4353575"/>
            <a:ext cx="1269300" cy="6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Initial Condition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18"/>
          <p:cNvSpPr txBox="1"/>
          <p:nvPr/>
        </p:nvSpPr>
        <p:spPr>
          <a:xfrm>
            <a:off x="3260500" y="4515875"/>
            <a:ext cx="2324400" cy="3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Expansion of Structure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18"/>
          <p:cNvSpPr txBox="1"/>
          <p:nvPr/>
        </p:nvSpPr>
        <p:spPr>
          <a:xfrm>
            <a:off x="5990075" y="2490425"/>
            <a:ext cx="1538100" cy="5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Bipartite Structure (Bifurcation)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18"/>
          <p:cNvSpPr txBox="1"/>
          <p:nvPr/>
        </p:nvSpPr>
        <p:spPr>
          <a:xfrm>
            <a:off x="780525" y="1078025"/>
            <a:ext cx="4945800" cy="14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Graph diameter expands (growth in number of nodes)</a:t>
            </a:r>
            <a:endParaRPr b="0"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Local connectivity increases (nodal density)</a:t>
            </a:r>
            <a:endParaRPr b="0"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Global modularity increases (differentiation events, bifurcation)</a:t>
            </a:r>
            <a:endParaRPr b="0"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9"/>
          <p:cNvSpPr txBox="1"/>
          <p:nvPr>
            <p:ph type="title"/>
          </p:nvPr>
        </p:nvSpPr>
        <p:spPr>
          <a:xfrm>
            <a:off x="628650" y="320875"/>
            <a:ext cx="7886700" cy="58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" sz="2800"/>
              <a:t>Cell Division</a:t>
            </a:r>
            <a:endParaRPr b="1" sz="2800"/>
          </a:p>
        </p:txBody>
      </p:sp>
      <p:sp>
        <p:nvSpPr>
          <p:cNvPr id="176" name="Google Shape;176;p19"/>
          <p:cNvSpPr/>
          <p:nvPr/>
        </p:nvSpPr>
        <p:spPr>
          <a:xfrm>
            <a:off x="7586525" y="1518713"/>
            <a:ext cx="1269300" cy="1431000"/>
          </a:xfrm>
          <a:prstGeom prst="ellipse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19"/>
          <p:cNvSpPr/>
          <p:nvPr/>
        </p:nvSpPr>
        <p:spPr>
          <a:xfrm>
            <a:off x="7056225" y="3103475"/>
            <a:ext cx="1538100" cy="1412400"/>
          </a:xfrm>
          <a:prstGeom prst="ellipse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19"/>
          <p:cNvSpPr/>
          <p:nvPr/>
        </p:nvSpPr>
        <p:spPr>
          <a:xfrm>
            <a:off x="8051975" y="2092313"/>
            <a:ext cx="338400" cy="366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19"/>
          <p:cNvSpPr/>
          <p:nvPr/>
        </p:nvSpPr>
        <p:spPr>
          <a:xfrm rot="1831177">
            <a:off x="7656011" y="3626439"/>
            <a:ext cx="338497" cy="366743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19"/>
          <p:cNvSpPr txBox="1"/>
          <p:nvPr/>
        </p:nvSpPr>
        <p:spPr>
          <a:xfrm>
            <a:off x="5990075" y="2490425"/>
            <a:ext cx="1538100" cy="5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Bipartite Structure (Bifurcation)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19"/>
          <p:cNvSpPr txBox="1"/>
          <p:nvPr/>
        </p:nvSpPr>
        <p:spPr>
          <a:xfrm>
            <a:off x="780525" y="1078025"/>
            <a:ext cx="4945800" cy="12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Bifurcation: single network to bipartite.</a:t>
            </a:r>
            <a:endParaRPr b="0"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3302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rbel"/>
              <a:buChar char="●"/>
            </a:pPr>
            <a:r>
              <a:rPr b="0"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how many parts does the network fragment into over time?</a:t>
            </a:r>
            <a:endParaRPr b="0"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0850" y="940299"/>
            <a:ext cx="6698524" cy="3995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57326" y="1842222"/>
            <a:ext cx="2179277" cy="2134806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0"/>
          <p:cNvSpPr txBox="1"/>
          <p:nvPr/>
        </p:nvSpPr>
        <p:spPr>
          <a:xfrm>
            <a:off x="7897097" y="1842235"/>
            <a:ext cx="1112700" cy="46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1450" lIns="82925" spcFirstLastPara="1" rIns="82925" wrap="square" tIns="414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P1 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subtree</a:t>
            </a:r>
            <a:endParaRPr b="1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20"/>
          <p:cNvSpPr txBox="1"/>
          <p:nvPr/>
        </p:nvSpPr>
        <p:spPr>
          <a:xfrm>
            <a:off x="5566504" y="3471610"/>
            <a:ext cx="1112700" cy="46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1450" lIns="82925" spcFirstLastPara="1" rIns="82925" wrap="square" tIns="414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AB </a:t>
            </a:r>
            <a:endParaRPr b="0" i="0" sz="11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subtree</a:t>
            </a:r>
            <a:endParaRPr b="1" i="0" sz="11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90" name="Google Shape;190;p20"/>
          <p:cNvSpPr txBox="1"/>
          <p:nvPr>
            <p:ph type="title"/>
          </p:nvPr>
        </p:nvSpPr>
        <p:spPr>
          <a:xfrm>
            <a:off x="1389000" y="312375"/>
            <a:ext cx="6366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" sz="2800">
                <a:latin typeface="Corbel"/>
                <a:ea typeface="Corbel"/>
                <a:cs typeface="Corbel"/>
                <a:sym typeface="Corbel"/>
              </a:rPr>
              <a:t>Spatial Connectivity (Interactome)</a:t>
            </a:r>
            <a:endParaRPr b="1" sz="28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91" name="Google Shape;191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2264072">
            <a:off x="7764475" y="3819567"/>
            <a:ext cx="779551" cy="5701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1"/>
          <p:cNvSpPr txBox="1"/>
          <p:nvPr>
            <p:ph type="title"/>
          </p:nvPr>
        </p:nvSpPr>
        <p:spPr>
          <a:xfrm>
            <a:off x="1389000" y="280263"/>
            <a:ext cx="6366000" cy="83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57142"/>
              <a:buNone/>
            </a:pPr>
            <a:r>
              <a:rPr b="1" lang="en" sz="2800">
                <a:latin typeface="Corbel"/>
                <a:ea typeface="Corbel"/>
                <a:cs typeface="Corbel"/>
                <a:sym typeface="Corbel"/>
              </a:rPr>
              <a:t>Spatial Connectivity (developmental lineages leading to Connectome)</a:t>
            </a:r>
            <a:endParaRPr b="1" sz="28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97" name="Google Shape;19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76637" y="1166188"/>
            <a:ext cx="3990725" cy="3767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1792" y="1194749"/>
            <a:ext cx="3858232" cy="371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8650" y="2571750"/>
            <a:ext cx="2755673" cy="238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72675" y="205175"/>
            <a:ext cx="2560950" cy="2451474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2"/>
          <p:cNvSpPr txBox="1"/>
          <p:nvPr/>
        </p:nvSpPr>
        <p:spPr>
          <a:xfrm>
            <a:off x="3327307" y="4276002"/>
            <a:ext cx="246300" cy="3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x</a:t>
            </a:r>
            <a:endParaRPr b="1" i="1" sz="14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06" name="Google Shape;206;p22"/>
          <p:cNvSpPr txBox="1"/>
          <p:nvPr/>
        </p:nvSpPr>
        <p:spPr>
          <a:xfrm>
            <a:off x="1105447" y="4150741"/>
            <a:ext cx="236400" cy="3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y</a:t>
            </a:r>
            <a:endParaRPr b="0" i="0" sz="11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07" name="Google Shape;207;p22"/>
          <p:cNvSpPr txBox="1"/>
          <p:nvPr/>
        </p:nvSpPr>
        <p:spPr>
          <a:xfrm>
            <a:off x="424500" y="2638475"/>
            <a:ext cx="246300" cy="3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z</a:t>
            </a:r>
            <a:endParaRPr b="1" i="1" sz="14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08" name="Google Shape;208;p22"/>
          <p:cNvSpPr/>
          <p:nvPr/>
        </p:nvSpPr>
        <p:spPr>
          <a:xfrm>
            <a:off x="1676775" y="1194750"/>
            <a:ext cx="1605900" cy="3687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22"/>
          <p:cNvSpPr txBox="1"/>
          <p:nvPr/>
        </p:nvSpPr>
        <p:spPr>
          <a:xfrm>
            <a:off x="424500" y="283000"/>
            <a:ext cx="34950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/>
              <a:t>Where connectome neurons emerge in the embryo</a:t>
            </a:r>
            <a:endParaRPr b="1" sz="2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oogle Shape;21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4033599" cy="3486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62187" y="152400"/>
            <a:ext cx="2945299" cy="2819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76675" y="3124200"/>
            <a:ext cx="5116324" cy="180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