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sldIdLst>
    <p:sldId id="831" r:id="rId5"/>
    <p:sldId id="848" r:id="rId6"/>
    <p:sldId id="1162" r:id="rId7"/>
    <p:sldId id="1160" r:id="rId8"/>
    <p:sldId id="1164" r:id="rId9"/>
    <p:sldId id="1165" r:id="rId10"/>
    <p:sldId id="1173" r:id="rId11"/>
    <p:sldId id="1169" r:id="rId12"/>
    <p:sldId id="1174" r:id="rId13"/>
    <p:sldId id="1167" r:id="rId14"/>
    <p:sldId id="1171" r:id="rId15"/>
    <p:sldId id="906" r:id="rId16"/>
  </p:sldIdLst>
  <p:sldSz cx="9144000" cy="5143500" type="screen16x9"/>
  <p:notesSz cx="6805613" cy="9944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43B75A66-9E91-4DD9-B746-828A96ED2253}">
          <p14:sldIdLst>
            <p14:sldId id="831"/>
            <p14:sldId id="848"/>
            <p14:sldId id="1162"/>
            <p14:sldId id="1160"/>
            <p14:sldId id="1164"/>
            <p14:sldId id="1165"/>
            <p14:sldId id="1173"/>
            <p14:sldId id="1169"/>
            <p14:sldId id="1174"/>
            <p14:sldId id="1167"/>
            <p14:sldId id="1171"/>
            <p14:sldId id="90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6"/>
    <a:srgbClr val="FF767B"/>
    <a:srgbClr val="F2B16E"/>
    <a:srgbClr val="FFD579"/>
    <a:srgbClr val="FFFC00"/>
    <a:srgbClr val="C6322A"/>
    <a:srgbClr val="B1D778"/>
    <a:srgbClr val="47934B"/>
    <a:srgbClr val="4EAEEA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C28527-33F3-9346-95A5-F80133907FF2}" v="148" dt="2021-06-08T09:02:51.7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4" autoAdjust="0"/>
    <p:restoredTop sz="89660" autoAdjust="0"/>
  </p:normalViewPr>
  <p:slideViewPr>
    <p:cSldViewPr snapToGrid="0">
      <p:cViewPr varScale="1">
        <p:scale>
          <a:sx n="146" d="100"/>
          <a:sy n="146" d="100"/>
        </p:scale>
        <p:origin x="176" y="2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4014" y="102"/>
      </p:cViewPr>
      <p:guideLst/>
    </p:cSldViewPr>
  </p:notesViewPr>
  <p:gridSpacing cx="719999" cy="719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4235226-B145-4E10-983B-1CC3FFD77C7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FC5A7-8C8B-4687-B28B-5BF9AEB6A4D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E418932-800F-49B7-9B85-80D8118CABFE}" type="datetimeFigureOut">
              <a:rPr lang="en-GB"/>
              <a:pPr>
                <a:defRPr/>
              </a:pPr>
              <a:t>08/06/2021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6F1F158-007E-427F-8465-C2613159418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4E36E06-D37F-4889-B95F-01BE44729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15012-0BDA-4DFA-8088-A120A094BDD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E7443-C6D5-424B-AFA3-DE5D710955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20FE0A2-34EE-413D-B87D-BE548BE2D9D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TIMING: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2535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p slid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3560" cy="57151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Slidedeck</a:t>
            </a:r>
            <a:r>
              <a:rPr lang="en-US" dirty="0"/>
              <a:t>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356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3458B68-B602-4B1E-8CDB-6CDDA6530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416704"/>
            <a:ext cx="2174239" cy="953238"/>
          </a:xfrm>
          <a:prstGeom prst="rect">
            <a:avLst/>
          </a:prstGeom>
        </p:spPr>
      </p:pic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E7E58FB9-FEF2-4FAA-AB76-18AB01605D1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3720363"/>
            <a:ext cx="4353560" cy="454025"/>
          </a:xfrm>
        </p:spPr>
        <p:txBody>
          <a:bodyPr/>
          <a:lstStyle>
            <a:lvl1pPr marL="0" indent="0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880E1784-6502-40DF-8151-F6A3B84DF5A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3pPr marL="180975" indent="0">
              <a:buNone/>
              <a:defRPr/>
            </a:lvl3pPr>
            <a:lvl4pPr marL="612775" indent="0">
              <a:buNone/>
              <a:defRPr/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icon to insert picture. Don’t change slide background colour on this layout</a:t>
            </a:r>
          </a:p>
        </p:txBody>
      </p:sp>
    </p:spTree>
    <p:extLst>
      <p:ext uri="{BB962C8B-B14F-4D97-AF65-F5344CB8AC3E}">
        <p14:creationId xmlns:p14="http://schemas.microsoft.com/office/powerpoint/2010/main" val="756482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image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53F70B52-F7B4-4FC4-9472-3F73A12A49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682940"/>
            <a:ext cx="3920400" cy="3660460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tx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1EFE4AFE-B570-485B-8926-6A4990AFE3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1374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 userDrawn="1">
          <p15:clr>
            <a:srgbClr val="FBAE40"/>
          </p15:clr>
        </p15:guide>
        <p15:guide id="6" pos="548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ing, bullets, image (Dark) (Al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791076" y="683054"/>
            <a:ext cx="392112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682940"/>
            <a:ext cx="3921125" cy="545115"/>
          </a:xfr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57E95CB-6286-4E8D-8ABC-6A9BD85351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9" name="Text Placeholder 25">
            <a:extLst>
              <a:ext uri="{FF2B5EF4-FFF2-40B4-BE49-F238E27FC236}">
                <a16:creationId xmlns:a16="http://schemas.microsoft.com/office/drawing/2014/main" id="{FA79611A-8145-4287-999D-C17E624B80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1075" y="1294731"/>
            <a:ext cx="3921125" cy="3048668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4 to 6 bullet 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609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  <p15:guide id="7" pos="27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ing, bullets, image (Light) (Al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791076" y="683054"/>
            <a:ext cx="39211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682940"/>
            <a:ext cx="3921125" cy="545115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E39823-F30B-468B-8008-58BE474301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1076" y="1294731"/>
            <a:ext cx="3921124" cy="3048668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bg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57E95CB-6286-4E8D-8ABC-6A9BD85351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00203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pos="27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image (Dark) (Al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1BA11250-F612-4164-9C20-CAEEC9CF7F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91076" y="682940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6DCB931-AF3E-493E-BBC5-0ACD78686A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3268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72" userDrawn="1">
          <p15:clr>
            <a:srgbClr val="FBAE40"/>
          </p15:clr>
        </p15:guide>
        <p15:guide id="7" pos="301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image (Al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53F70B52-F7B4-4FC4-9472-3F73A12A49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7900" y="682940"/>
            <a:ext cx="3920400" cy="3660460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tx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819D4C3-6603-43E5-90D7-20E616ECF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41130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pos="272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5299B8-75C7-4CEB-9D2A-D2DB0A44F4D4}"/>
              </a:ext>
            </a:extLst>
          </p:cNvPr>
          <p:cNvCxnSpPr>
            <a:cxnSpLocks/>
          </p:cNvCxnSpPr>
          <p:nvPr userDrawn="1"/>
        </p:nvCxnSpPr>
        <p:spPr>
          <a:xfrm>
            <a:off x="1079500" y="3123886"/>
            <a:ext cx="3034585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3DD6AC7-34D2-4DCA-AEEA-3FFE241C70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9500" y="992188"/>
            <a:ext cx="3060700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DDC7B71-8338-4886-9324-FE10798586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03801" y="992188"/>
            <a:ext cx="3060699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0D6B7F-4D7A-4A69-8F7D-C94B97D75491}"/>
              </a:ext>
            </a:extLst>
          </p:cNvPr>
          <p:cNvCxnSpPr>
            <a:cxnSpLocks/>
          </p:cNvCxnSpPr>
          <p:nvPr userDrawn="1"/>
        </p:nvCxnSpPr>
        <p:spPr>
          <a:xfrm>
            <a:off x="5003803" y="3123886"/>
            <a:ext cx="306070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E9D6D81-F605-4611-878D-235C279E4A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500" y="3154366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7EC6CF01-8567-4E9F-AA45-61AA44F6B9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2" y="3154365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79347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 userDrawn="1">
          <p15:clr>
            <a:srgbClr val="FBAE40"/>
          </p15:clr>
        </p15:guide>
        <p15:guide id="7" pos="680" userDrawn="1">
          <p15:clr>
            <a:srgbClr val="FBAE40"/>
          </p15:clr>
        </p15:guide>
        <p15:guide id="8" pos="3152" userDrawn="1">
          <p15:clr>
            <a:srgbClr val="FBAE40"/>
          </p15:clr>
        </p15:guide>
        <p15:guide id="9" pos="508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AB5B7F-65EB-40B3-8ADF-96F4B0AC0201}"/>
              </a:ext>
            </a:extLst>
          </p:cNvPr>
          <p:cNvCxnSpPr>
            <a:cxnSpLocks/>
          </p:cNvCxnSpPr>
          <p:nvPr userDrawn="1"/>
        </p:nvCxnSpPr>
        <p:spPr>
          <a:xfrm>
            <a:off x="1079500" y="3123886"/>
            <a:ext cx="303458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D68D267A-F5EA-4642-8DED-8C076DFFD0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9500" y="992188"/>
            <a:ext cx="3060700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4ECC00A9-083C-4789-9FCC-AB8D7284A6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03801" y="992188"/>
            <a:ext cx="3060699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B7EF0F4-6140-4CA6-AC02-2ADC1F1CA43D}"/>
              </a:ext>
            </a:extLst>
          </p:cNvPr>
          <p:cNvCxnSpPr>
            <a:cxnSpLocks/>
          </p:cNvCxnSpPr>
          <p:nvPr userDrawn="1"/>
        </p:nvCxnSpPr>
        <p:spPr>
          <a:xfrm>
            <a:off x="5003803" y="3123886"/>
            <a:ext cx="30607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80CF1839-676C-46B5-A599-21AA96E532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500" y="3154366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0A1946A-052F-4EDE-BDC4-BAB850806D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2" y="3154365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4353380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pos="680">
          <p15:clr>
            <a:srgbClr val="FBAE40"/>
          </p15:clr>
        </p15:guide>
        <p15:guide id="8" pos="3152">
          <p15:clr>
            <a:srgbClr val="FBAE40"/>
          </p15:clr>
        </p15:guide>
        <p15:guide id="9" pos="50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EC9224A-09C5-42AB-BE72-2D01A39D18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1525" y="3160713"/>
            <a:ext cx="2520950" cy="701302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23FD6B0-E4D1-480A-8912-97C55DB2C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2200" y="3160713"/>
            <a:ext cx="2520950" cy="701301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3132603"/>
            <a:ext cx="251936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0" y="1254440"/>
            <a:ext cx="2519363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F6DC436-4D86-413D-BBB3-A15CE4285A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2000" y="1254440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337A4C9-22E2-49AC-B029-CC29936ED3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2200" y="1254442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3312000" y="3124983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2A627-4CB8-4EF2-85D8-B14D75F9C353}"/>
              </a:ext>
            </a:extLst>
          </p:cNvPr>
          <p:cNvCxnSpPr>
            <a:cxnSpLocks/>
          </p:cNvCxnSpPr>
          <p:nvPr userDrawn="1"/>
        </p:nvCxnSpPr>
        <p:spPr>
          <a:xfrm>
            <a:off x="6192200" y="3124983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B5972E1-EF4A-4234-99B1-AF32BAA9EA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850" y="3161758"/>
            <a:ext cx="2519363" cy="700256"/>
          </a:xfrm>
        </p:spPr>
        <p:txBody>
          <a:bodyPr/>
          <a:lstStyle>
            <a:lvl1pPr marL="216000" indent="-216000">
              <a:spcAft>
                <a:spcPts val="600"/>
              </a:spcAft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159354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 userDrawn="1">
          <p15:clr>
            <a:srgbClr val="FBAE40"/>
          </p15:clr>
        </p15:guide>
        <p15:guide id="8" pos="3674" userDrawn="1">
          <p15:clr>
            <a:srgbClr val="FBAE40"/>
          </p15:clr>
        </p15:guide>
        <p15:guide id="9" pos="3901" userDrawn="1">
          <p15:clr>
            <a:srgbClr val="FBAE40"/>
          </p15:clr>
        </p15:guide>
        <p15:guide id="10" pos="2086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C9863077-8CC3-4BBF-B430-3855EC0D66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1525" y="3160713"/>
            <a:ext cx="2520950" cy="701302"/>
          </a:xfrm>
        </p:spPr>
        <p:txBody>
          <a:bodyPr/>
          <a:lstStyle>
            <a:lvl1pPr marL="288000" indent="-288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DA455E2B-2D9B-44D5-AF1B-E5C2833F6E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2200" y="3160713"/>
            <a:ext cx="2520950" cy="701301"/>
          </a:xfrm>
        </p:spPr>
        <p:txBody>
          <a:bodyPr/>
          <a:lstStyle>
            <a:lvl1pPr marL="288000" indent="-288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5" name="Title 7">
            <a:extLst>
              <a:ext uri="{FF2B5EF4-FFF2-40B4-BE49-F238E27FC236}">
                <a16:creationId xmlns:a16="http://schemas.microsoft.com/office/drawing/2014/main" id="{40A893CA-5C26-4EC6-BAD0-71AE648588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3160713"/>
            <a:ext cx="2520000" cy="701304"/>
          </a:xfrm>
        </p:spPr>
        <p:txBody>
          <a:bodyPr/>
          <a:lstStyle>
            <a:lvl1pPr marL="288000" indent="-288000">
              <a:lnSpc>
                <a:spcPct val="100000"/>
              </a:lnSpc>
              <a:spcAft>
                <a:spcPts val="500"/>
              </a:spcAft>
              <a:buFontTx/>
              <a:buChar char="–"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71527B-53ED-44E4-B84A-A9BF95EDB67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132603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BB69E7F7-A753-4EE6-A6F6-2E1E773084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0" y="1254440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C756934B-E4E0-4141-9A7B-4932B5A304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2000" y="1254440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9E943CD3-34B8-45E5-AFBD-CA8813D4B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2200" y="1254442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356D04E-96CE-42C6-8797-23AC35DCD5B2}"/>
              </a:ext>
            </a:extLst>
          </p:cNvPr>
          <p:cNvCxnSpPr>
            <a:cxnSpLocks/>
          </p:cNvCxnSpPr>
          <p:nvPr userDrawn="1"/>
        </p:nvCxnSpPr>
        <p:spPr>
          <a:xfrm>
            <a:off x="3312000" y="3124983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5CABF2-DF5C-477C-A26C-AC42B4516332}"/>
              </a:ext>
            </a:extLst>
          </p:cNvPr>
          <p:cNvCxnSpPr>
            <a:cxnSpLocks/>
          </p:cNvCxnSpPr>
          <p:nvPr userDrawn="1"/>
        </p:nvCxnSpPr>
        <p:spPr>
          <a:xfrm>
            <a:off x="6192200" y="3124983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589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 userDrawn="1">
          <p15:clr>
            <a:srgbClr val="FBAE40"/>
          </p15:clr>
        </p15:guide>
        <p15:guide id="7" pos="2086" userDrawn="1">
          <p15:clr>
            <a:srgbClr val="FBAE40"/>
          </p15:clr>
        </p15:guide>
        <p15:guide id="8" pos="3674" userDrawn="1">
          <p15:clr>
            <a:srgbClr val="FBAE40"/>
          </p15:clr>
        </p15:guide>
        <p15:guide id="9" pos="3901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box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5299B8-75C7-4CEB-9D2A-D2DB0A44F4D4}"/>
              </a:ext>
            </a:extLst>
          </p:cNvPr>
          <p:cNvCxnSpPr>
            <a:cxnSpLocks/>
          </p:cNvCxnSpPr>
          <p:nvPr userDrawn="1"/>
        </p:nvCxnSpPr>
        <p:spPr>
          <a:xfrm>
            <a:off x="1079498" y="1606370"/>
            <a:ext cx="3034585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0D6B7F-4D7A-4A69-8F7D-C94B97D75491}"/>
              </a:ext>
            </a:extLst>
          </p:cNvPr>
          <p:cNvCxnSpPr>
            <a:cxnSpLocks/>
          </p:cNvCxnSpPr>
          <p:nvPr userDrawn="1"/>
        </p:nvCxnSpPr>
        <p:spPr>
          <a:xfrm>
            <a:off x="5003801" y="1606370"/>
            <a:ext cx="306070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E9D6D81-F605-4611-878D-235C279E4A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498" y="1636850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7EC6CF01-8567-4E9F-AA45-61AA44F6B9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0" y="1636849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627973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pos="680">
          <p15:clr>
            <a:srgbClr val="FBAE40"/>
          </p15:clr>
        </p15:guide>
        <p15:guide id="8" pos="3152">
          <p15:clr>
            <a:srgbClr val="FBAE40"/>
          </p15:clr>
        </p15:guide>
        <p15:guide id="9" pos="50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p slide (Light)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3560" cy="571512"/>
          </a:xfrm>
        </p:spPr>
        <p:txBody>
          <a:bodyPr/>
          <a:lstStyle>
            <a:lvl1pPr>
              <a:lnSpc>
                <a:spcPct val="100000"/>
              </a:lnSpc>
              <a:defRPr sz="3400" b="1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Slidedeck</a:t>
            </a:r>
            <a:r>
              <a:rPr lang="en-US" dirty="0"/>
              <a:t> title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BD8555-5574-479C-8AEF-5074012734A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3pPr marL="180975" indent="0">
              <a:buNone/>
              <a:defRPr/>
            </a:lvl3pPr>
            <a:lvl4pPr marL="612775" indent="0">
              <a:buNone/>
              <a:defRPr/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icon to insert picture. Don’t change slide background colour on this layout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356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3458B68-B602-4B1E-8CDB-6CDDA6530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416704"/>
            <a:ext cx="2174240" cy="953238"/>
          </a:xfrm>
          <a:prstGeom prst="rect">
            <a:avLst/>
          </a:prstGeom>
        </p:spPr>
      </p:pic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E7E58FB9-FEF2-4FAA-AB76-18AB01605D1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3720363"/>
            <a:ext cx="4353560" cy="454025"/>
          </a:xfrm>
        </p:spPr>
        <p:txBody>
          <a:bodyPr/>
          <a:lstStyle>
            <a:lvl1pPr marL="0" indent="0">
              <a:buNone/>
              <a:defRPr sz="2800" b="0"/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385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box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4C0798-3A00-4D85-AA21-D37CEDB1FA2D}"/>
              </a:ext>
            </a:extLst>
          </p:cNvPr>
          <p:cNvCxnSpPr>
            <a:cxnSpLocks/>
          </p:cNvCxnSpPr>
          <p:nvPr userDrawn="1"/>
        </p:nvCxnSpPr>
        <p:spPr>
          <a:xfrm>
            <a:off x="1079498" y="1606370"/>
            <a:ext cx="303458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6CB00C7-989B-45C7-AA4C-E065DBEAFA1C}"/>
              </a:ext>
            </a:extLst>
          </p:cNvPr>
          <p:cNvCxnSpPr>
            <a:cxnSpLocks/>
          </p:cNvCxnSpPr>
          <p:nvPr userDrawn="1"/>
        </p:nvCxnSpPr>
        <p:spPr>
          <a:xfrm>
            <a:off x="5003801" y="1606370"/>
            <a:ext cx="30607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48DA490F-DDDB-45E4-BA8E-6EAC2B08F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498" y="1636850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598B511-DCBF-4838-9F07-F0BAEBE4EA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0" y="1636849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003361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pos="680">
          <p15:clr>
            <a:srgbClr val="FBAE40"/>
          </p15:clr>
        </p15:guide>
        <p15:guide id="8" pos="3152">
          <p15:clr>
            <a:srgbClr val="FBAE40"/>
          </p15:clr>
        </p15:guide>
        <p15:guide id="9" pos="50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box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EC9224A-09C5-42AB-BE72-2D01A39D18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0575" y="1539436"/>
            <a:ext cx="2520950" cy="701302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23FD6B0-E4D1-480A-8912-97C55DB2C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1250" y="1539436"/>
            <a:ext cx="2520950" cy="701301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0850" y="1511326"/>
            <a:ext cx="251936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3311050" y="1503706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2A627-4CB8-4EF2-85D8-B14D75F9C353}"/>
              </a:ext>
            </a:extLst>
          </p:cNvPr>
          <p:cNvCxnSpPr>
            <a:cxnSpLocks/>
          </p:cNvCxnSpPr>
          <p:nvPr userDrawn="1"/>
        </p:nvCxnSpPr>
        <p:spPr>
          <a:xfrm>
            <a:off x="6191250" y="1503706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B5972E1-EF4A-4234-99B1-AF32BAA9EA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9900" y="1540481"/>
            <a:ext cx="2519363" cy="700256"/>
          </a:xfrm>
        </p:spPr>
        <p:txBody>
          <a:bodyPr/>
          <a:lstStyle>
            <a:lvl1pPr marL="216000" indent="-216000">
              <a:spcAft>
                <a:spcPts val="600"/>
              </a:spcAft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2459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>
          <p15:clr>
            <a:srgbClr val="FBAE40"/>
          </p15:clr>
        </p15:guide>
        <p15:guide id="8" pos="3674">
          <p15:clr>
            <a:srgbClr val="FBAE40"/>
          </p15:clr>
        </p15:guide>
        <p15:guide id="9" pos="3901">
          <p15:clr>
            <a:srgbClr val="FBAE40"/>
          </p15:clr>
        </p15:guide>
        <p15:guide id="10" pos="208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box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D9026A22-B87C-46F8-B2F4-6A0F11F9AF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0575" y="1539436"/>
            <a:ext cx="2520950" cy="701302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1911C50-0DDD-4A01-9B6D-DC79062CABC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1250" y="1539436"/>
            <a:ext cx="2520950" cy="701301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FD4059-1CEA-431F-9737-E09AE1FE1EB5}"/>
              </a:ext>
            </a:extLst>
          </p:cNvPr>
          <p:cNvCxnSpPr>
            <a:cxnSpLocks/>
          </p:cNvCxnSpPr>
          <p:nvPr userDrawn="1"/>
        </p:nvCxnSpPr>
        <p:spPr>
          <a:xfrm>
            <a:off x="430850" y="1511326"/>
            <a:ext cx="251936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C88001-0B7A-4142-B613-954FB5D1A6C1}"/>
              </a:ext>
            </a:extLst>
          </p:cNvPr>
          <p:cNvCxnSpPr>
            <a:cxnSpLocks/>
          </p:cNvCxnSpPr>
          <p:nvPr userDrawn="1"/>
        </p:nvCxnSpPr>
        <p:spPr>
          <a:xfrm>
            <a:off x="3311050" y="1503706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A71E79-A98D-4A0F-8EA8-7B9B1469E422}"/>
              </a:ext>
            </a:extLst>
          </p:cNvPr>
          <p:cNvCxnSpPr>
            <a:cxnSpLocks/>
          </p:cNvCxnSpPr>
          <p:nvPr userDrawn="1"/>
        </p:nvCxnSpPr>
        <p:spPr>
          <a:xfrm>
            <a:off x="6191250" y="1503706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F94767EF-D844-43F5-980B-C5081407A3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9900" y="1540481"/>
            <a:ext cx="2519363" cy="700256"/>
          </a:xfrm>
        </p:spPr>
        <p:txBody>
          <a:bodyPr/>
          <a:lstStyle>
            <a:lvl1pPr marL="216000" indent="-216000">
              <a:spcAft>
                <a:spcPts val="600"/>
              </a:spcAft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020719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>
          <p15:clr>
            <a:srgbClr val="FBAE40"/>
          </p15:clr>
        </p15:guide>
        <p15:guide id="7" pos="2086">
          <p15:clr>
            <a:srgbClr val="FBAE40"/>
          </p15:clr>
        </p15:guide>
        <p15:guide id="8" pos="3674">
          <p15:clr>
            <a:srgbClr val="FBAE40"/>
          </p15:clr>
        </p15:guide>
        <p15:guide id="9" pos="390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3471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3471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34709" y="420336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34710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5010147" y="420336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48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34709" y="4203347"/>
            <a:ext cx="2299138" cy="322707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10147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823412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 userDrawn="1">
          <p15:clr>
            <a:srgbClr val="FBAE40"/>
          </p15:clr>
        </p15:guide>
        <p15:guide id="7" orient="horz" pos="1620" userDrawn="1">
          <p15:clr>
            <a:srgbClr val="FBAE40"/>
          </p15:clr>
        </p15:guide>
        <p15:guide id="8" pos="3152" userDrawn="1">
          <p15:clr>
            <a:srgbClr val="FBAE40"/>
          </p15:clr>
        </p15:guide>
        <p15:guide id="9" pos="1156" userDrawn="1">
          <p15:clr>
            <a:srgbClr val="FBAE40"/>
          </p15:clr>
        </p15:guide>
        <p15:guide id="10" pos="4604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1062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41063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41062" y="419425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062" y="257633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5010150" y="419425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50" y="257633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1062" y="4194240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10150" y="4194240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262381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156" userDrawn="1">
          <p15:clr>
            <a:srgbClr val="FBAE40"/>
          </p15:clr>
        </p15:guide>
        <p15:guide id="7" orient="horz" pos="1620" userDrawn="1">
          <p15:clr>
            <a:srgbClr val="FBAE40"/>
          </p15:clr>
        </p15:guide>
        <p15:guide id="8" pos="2608" userDrawn="1">
          <p15:clr>
            <a:srgbClr val="FBAE40"/>
          </p15:clr>
        </p15:guide>
        <p15:guide id="9" pos="3152" userDrawn="1">
          <p15:clr>
            <a:srgbClr val="FBAE40"/>
          </p15:clr>
        </p15:guide>
        <p15:guide id="10" pos="4604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(Dark) (Al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3471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3471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34709" y="420336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34710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34709" y="4203347"/>
            <a:ext cx="2299138" cy="322707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897341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3152">
          <p15:clr>
            <a:srgbClr val="FBAE40"/>
          </p15:clr>
        </p15:guide>
        <p15:guide id="9" pos="1156">
          <p15:clr>
            <a:srgbClr val="FBAE40"/>
          </p15:clr>
        </p15:guide>
        <p15:guide id="10" pos="460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 (Light) (Al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1062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41063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41062" y="419425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062" y="257633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1062" y="4194240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29239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156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2608">
          <p15:clr>
            <a:srgbClr val="FBAE40"/>
          </p15:clr>
        </p15:guide>
        <p15:guide id="9" pos="3152">
          <p15:clr>
            <a:srgbClr val="FBAE40"/>
          </p15:clr>
        </p15:guide>
        <p15:guide id="10" pos="460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6125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125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125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9712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9712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9712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4853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7" orient="horz" pos="2981" userDrawn="1">
          <p15:clr>
            <a:srgbClr val="FBAE40"/>
          </p15:clr>
        </p15:guide>
        <p15:guide id="8" pos="1723" userDrawn="1">
          <p15:clr>
            <a:srgbClr val="FBAE40"/>
          </p15:clr>
        </p15:guide>
        <p15:guide id="9" pos="2154" userDrawn="1">
          <p15:clr>
            <a:srgbClr val="FBAE40"/>
          </p15:clr>
        </p15:guide>
        <p15:guide id="10" pos="3606" userDrawn="1">
          <p15:clr>
            <a:srgbClr val="FBAE40"/>
          </p15:clr>
        </p15:guide>
        <p15:guide id="11" pos="4037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1799" y="4202205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1800" y="258428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799" y="420219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5386" y="4202205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5387" y="258428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5386" y="420219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92106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723" userDrawn="1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2154" userDrawn="1">
          <p15:clr>
            <a:srgbClr val="FBAE40"/>
          </p15:clr>
        </p15:guide>
        <p15:guide id="9" pos="3606" userDrawn="1">
          <p15:clr>
            <a:srgbClr val="FBAE40"/>
          </p15:clr>
        </p15:guide>
        <p15:guide id="10" pos="4037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imag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1797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1798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6413061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062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797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3061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2425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2426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2425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538544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606" userDrawn="1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1723" userDrawn="1">
          <p15:clr>
            <a:srgbClr val="FBAE40"/>
          </p15:clr>
        </p15:guide>
        <p15:guide id="9" pos="2154" userDrawn="1">
          <p15:clr>
            <a:srgbClr val="FBAE40"/>
          </p15:clr>
        </p15:guide>
        <p15:guide id="10" pos="403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, no imag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82804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828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8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imag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6124" y="4203361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125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6417388" y="4203361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7389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124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7388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6752" y="4203361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6753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6752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596812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723" userDrawn="1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2154" userDrawn="1">
          <p15:clr>
            <a:srgbClr val="FBAE40"/>
          </p15:clr>
        </p15:guide>
        <p15:guide id="9" pos="3606" userDrawn="1">
          <p15:clr>
            <a:srgbClr val="FBAE40"/>
          </p15:clr>
        </p15:guide>
        <p15:guide id="10" pos="4037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chart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B75E0450-A966-4DE2-A878-B35B1C17081C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4791077" y="682938"/>
            <a:ext cx="3921122" cy="366046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chart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226ACCD3-1FD3-493E-8616-B63E8A20F5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682938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180869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744" userDrawn="1">
          <p15:clr>
            <a:srgbClr val="FBAE40"/>
          </p15:clr>
        </p15:guide>
        <p15:guide id="7" pos="3016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chart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B75E0450-A966-4DE2-A878-B35B1C17081C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4791077" y="682939"/>
            <a:ext cx="3921122" cy="366046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to add chart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AB92DF82-0651-4A19-A491-404FD49C15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682938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105343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744" userDrawn="1">
          <p15:clr>
            <a:srgbClr val="FBAE40"/>
          </p15:clr>
        </p15:guide>
        <p15:guide id="7" pos="3016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eople circles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318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person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8AD8BE2-39B8-493E-A60F-709B51DE326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627933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person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86CEE51E-47DA-420E-A605-A66715C1C73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24066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person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3DFB02D-3DF9-49E2-9A6D-B72407AD2A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202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person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1"/>
            <a:ext cx="8280400" cy="701303"/>
          </a:xfrm>
        </p:spPr>
        <p:txBody>
          <a:bodyPr/>
          <a:lstStyle>
            <a:lvl1pPr marL="0" indent="0">
              <a:buNone/>
              <a:defRPr sz="34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People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B46A236-957D-4887-92B6-C3508EBA75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627933" y="3348539"/>
            <a:ext cx="1692000" cy="701301"/>
          </a:xfrm>
        </p:spPr>
        <p:txBody>
          <a:bodyPr/>
          <a:lstStyle>
            <a:lvl1pPr marL="0" indent="0" algn="ctr">
              <a:spcAft>
                <a:spcPts val="400"/>
              </a:spcAft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7BB2F8B0-CCF9-4D70-8E8C-5DB5EDD3063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824066" y="3348539"/>
            <a:ext cx="1692000" cy="701301"/>
          </a:xfrm>
        </p:spPr>
        <p:txBody>
          <a:bodyPr/>
          <a:lstStyle>
            <a:lvl1pPr marL="0" indent="0" algn="ctr">
              <a:spcAft>
                <a:spcPts val="400"/>
              </a:spcAft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5E3CB6D2-1B45-4D2F-8AFC-B6E91CA4C4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20200" y="3348539"/>
            <a:ext cx="1692000" cy="701301"/>
          </a:xfrm>
        </p:spPr>
        <p:txBody>
          <a:bodyPr/>
          <a:lstStyle>
            <a:lvl1pPr marL="0" indent="0" algn="ctr">
              <a:spcAft>
                <a:spcPts val="400"/>
              </a:spcAft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559A9BBB-29D4-4E25-96F2-45FFB59BB4C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31799" y="3344104"/>
            <a:ext cx="1692000" cy="701301"/>
          </a:xfrm>
        </p:spPr>
        <p:txBody>
          <a:bodyPr/>
          <a:lstStyle>
            <a:lvl1pPr marL="0" indent="0" algn="ctr">
              <a:spcAft>
                <a:spcPts val="400"/>
              </a:spcAft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</p:spTree>
    <p:extLst>
      <p:ext uri="{BB962C8B-B14F-4D97-AF65-F5344CB8AC3E}">
        <p14:creationId xmlns:p14="http://schemas.microsoft.com/office/powerpoint/2010/main" val="180783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655">
          <p15:clr>
            <a:srgbClr val="FBAE40"/>
          </p15:clr>
        </p15:guide>
        <p15:guide id="7" pos="1338">
          <p15:clr>
            <a:srgbClr val="FBAE40"/>
          </p15:clr>
        </p15:guide>
        <p15:guide id="8" pos="2721">
          <p15:clr>
            <a:srgbClr val="FBAE40"/>
          </p15:clr>
        </p15:guide>
        <p15:guide id="9" pos="3039">
          <p15:clr>
            <a:srgbClr val="FBAE40"/>
          </p15:clr>
        </p15:guide>
        <p15:guide id="10" pos="4105">
          <p15:clr>
            <a:srgbClr val="FBAE40"/>
          </p15:clr>
        </p15:guide>
        <p15:guide id="11" pos="442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eople circles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People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60A7FD4F-3D37-4D8B-A9B3-D5F373E2D75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318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person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05C377DA-F54D-4453-89EF-AEFF11E3EA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627933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person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2A77FCAB-7CBA-41F2-B0EC-B501072A82D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24066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person</a:t>
            </a:r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A9B4D847-24A5-4D2D-99D1-6BDFA0F50E1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202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person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88317DC6-D786-44BE-BB0D-2E3ACEE0867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627933" y="3348539"/>
            <a:ext cx="1692000" cy="701301"/>
          </a:xfrm>
        </p:spPr>
        <p:txBody>
          <a:bodyPr/>
          <a:lstStyle>
            <a:lvl1pPr marL="0" indent="0" algn="ctr">
              <a:spcAft>
                <a:spcPts val="40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285E84A1-A3F9-4397-ACBE-343412EAB7A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824066" y="3348539"/>
            <a:ext cx="1692000" cy="701301"/>
          </a:xfrm>
        </p:spPr>
        <p:txBody>
          <a:bodyPr/>
          <a:lstStyle>
            <a:lvl1pPr marL="0" indent="0" algn="ctr">
              <a:spcAft>
                <a:spcPts val="40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E2EB35B6-1653-4BA9-B107-4F31F5F00B7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20200" y="3348539"/>
            <a:ext cx="1692000" cy="701301"/>
          </a:xfrm>
        </p:spPr>
        <p:txBody>
          <a:bodyPr/>
          <a:lstStyle>
            <a:lvl1pPr marL="0" indent="0" algn="ctr">
              <a:spcAft>
                <a:spcPts val="40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B84A5278-D33F-4E87-A19A-20E0D80E2E7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31799" y="3344104"/>
            <a:ext cx="1692000" cy="701301"/>
          </a:xfrm>
        </p:spPr>
        <p:txBody>
          <a:bodyPr/>
          <a:lstStyle>
            <a:lvl1pPr marL="0" indent="0" algn="ctr">
              <a:spcAft>
                <a:spcPts val="40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</p:spTree>
    <p:extLst>
      <p:ext uri="{BB962C8B-B14F-4D97-AF65-F5344CB8AC3E}">
        <p14:creationId xmlns:p14="http://schemas.microsoft.com/office/powerpoint/2010/main" val="878594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338">
          <p15:clr>
            <a:srgbClr val="FBAE40"/>
          </p15:clr>
        </p15:guide>
        <p15:guide id="7" pos="1655">
          <p15:clr>
            <a:srgbClr val="FBAE40"/>
          </p15:clr>
        </p15:guide>
        <p15:guide id="8" pos="2721">
          <p15:clr>
            <a:srgbClr val="FBAE40"/>
          </p15:clr>
        </p15:guide>
        <p15:guide id="9" pos="3039">
          <p15:clr>
            <a:srgbClr val="FBAE40"/>
          </p15:clr>
        </p15:guide>
        <p15:guide id="10" pos="4105">
          <p15:clr>
            <a:srgbClr val="FBAE40"/>
          </p15:clr>
        </p15:guide>
        <p15:guide id="11" pos="442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, titl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Slide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1447800"/>
            <a:ext cx="5645149" cy="2895598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386212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, title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Slide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1447800"/>
            <a:ext cx="5645149" cy="2895598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20584595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0" y="411163"/>
            <a:ext cx="5645149" cy="288000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49699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411162"/>
            <a:ext cx="5645149" cy="288000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719516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38DEE8-034B-4AA1-A8A7-6DFB691A44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2"/>
            <a:ext cx="8280398" cy="4321175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34259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, no image (Light)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82804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828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418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549AF7-992D-4DF7-8F38-87B6CA8397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2"/>
            <a:ext cx="8280398" cy="4321175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083624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Full imag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38DEE8-034B-4AA1-A8A7-6DFB691A44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2"/>
            <a:ext cx="8280398" cy="4321175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EF8C8BBE-C764-4266-A29F-CEF90A927B8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4279697"/>
            <a:ext cx="8712200" cy="863802"/>
          </a:xfrm>
        </p:spPr>
        <p:txBody>
          <a:bodyPr lIns="0" rIns="108000" bIns="72000" anchor="b"/>
          <a:lstStyle>
            <a:lvl1pPr marL="0" indent="0" algn="r">
              <a:lnSpc>
                <a:spcPct val="114000"/>
              </a:lnSpc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Figure/Paper references. This line can get quite long…… Watch out for that.</a:t>
            </a:r>
          </a:p>
          <a:p>
            <a:pPr lvl="0"/>
            <a:r>
              <a:rPr lang="en-US" dirty="0"/>
              <a:t>#</a:t>
            </a:r>
            <a:r>
              <a:rPr lang="en-US" dirty="0" err="1"/>
              <a:t>EventHashtag</a:t>
            </a:r>
            <a:r>
              <a:rPr lang="en-US" dirty="0"/>
              <a:t>; @</a:t>
            </a:r>
            <a:r>
              <a:rPr lang="en-US" dirty="0" err="1"/>
              <a:t>kirstie_j</a:t>
            </a:r>
            <a:endParaRPr lang="en-US" dirty="0"/>
          </a:p>
          <a:p>
            <a:pPr lvl="0"/>
            <a:r>
              <a:rPr lang="en-US" dirty="0"/>
              <a:t>https://doi.org/10.5281/zenodo.1234567</a:t>
            </a:r>
          </a:p>
        </p:txBody>
      </p:sp>
    </p:spTree>
    <p:extLst>
      <p:ext uri="{BB962C8B-B14F-4D97-AF65-F5344CB8AC3E}">
        <p14:creationId xmlns:p14="http://schemas.microsoft.com/office/powerpoint/2010/main" val="2380080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, imag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61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61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BBD67C99-C0BD-4075-A538-B65ED75A43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3pPr marL="180975" indent="0">
              <a:buNone/>
              <a:defRPr/>
            </a:lvl3pPr>
            <a:lvl4pPr marL="612775" indent="0">
              <a:buNone/>
              <a:defRPr>
                <a:solidFill>
                  <a:schemeClr val="bg1"/>
                </a:solidFill>
              </a:defRPr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icon to insert picture. Don’t change slide background colour on this layout</a:t>
            </a:r>
          </a:p>
        </p:txBody>
      </p:sp>
    </p:spTree>
    <p:extLst>
      <p:ext uri="{BB962C8B-B14F-4D97-AF65-F5344CB8AC3E}">
        <p14:creationId xmlns:p14="http://schemas.microsoft.com/office/powerpoint/2010/main" val="2095488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, image (Light)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61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6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BBD67C99-C0BD-4075-A538-B65ED75A43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3pPr marL="180975" indent="0">
              <a:buNone/>
              <a:defRPr/>
            </a:lvl3pPr>
            <a:lvl4pPr marL="612775" indent="0">
              <a:buNone/>
              <a:defRPr/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icon to insert picture. Don’t change slide background colour on this layout</a:t>
            </a:r>
          </a:p>
        </p:txBody>
      </p:sp>
    </p:spTree>
    <p:extLst>
      <p:ext uri="{BB962C8B-B14F-4D97-AF65-F5344CB8AC3E}">
        <p14:creationId xmlns:p14="http://schemas.microsoft.com/office/powerpoint/2010/main" val="1545122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Heading, bullets, image (L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31800" y="702773"/>
            <a:ext cx="392112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702659"/>
            <a:ext cx="3921125" cy="545115"/>
          </a:xfr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A838B155-C9C2-4DB1-8588-E414A618F5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018247D9-5503-486A-97BE-69C90ACD67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1325887"/>
            <a:ext cx="3921124" cy="3017512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4 to 6 bullet 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743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>
          <p15:clr>
            <a:srgbClr val="FBAE40"/>
          </p15:clr>
        </p15:guide>
        <p15:guide id="6" pos="548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ing, bullets, image (Light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31800" y="702773"/>
            <a:ext cx="39211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702659"/>
            <a:ext cx="3921125" cy="545115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E39823-F30B-468B-8008-58BE474301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1314449"/>
            <a:ext cx="3921124" cy="3028949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bg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A838B155-C9C2-4DB1-8588-E414A618F5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37053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 userDrawn="1">
          <p15:clr>
            <a:srgbClr val="FBAE40"/>
          </p15:clr>
        </p15:guide>
        <p15:guide id="6" pos="548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, imag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1BA11250-F612-4164-9C20-CAEEC9CF7F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682938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70E3B20-94D5-4F38-BAE2-3DD3B53ED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7820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 userDrawn="1">
          <p15:clr>
            <a:srgbClr val="FBAE40"/>
          </p15:clr>
        </p15:guide>
        <p15:guide id="6" pos="548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5FA0B099-D98B-4334-B69B-347B6181D5C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31800" y="431800"/>
            <a:ext cx="82804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64EA9-55AA-41D3-854D-4E8DBDF876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223963"/>
            <a:ext cx="8280400" cy="14430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dirty="0"/>
              <a:t>Click to add sub-header text</a:t>
            </a:r>
          </a:p>
          <a:p>
            <a:pPr lvl="0"/>
            <a:endParaRPr lang="en-GB" dirty="0"/>
          </a:p>
          <a:p>
            <a:pPr marL="288000" marR="0" lvl="0" indent="-28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43" r:id="rId2"/>
    <p:sldLayoutId id="2147483945" r:id="rId3"/>
    <p:sldLayoutId id="2147483947" r:id="rId4"/>
    <p:sldLayoutId id="2147483946" r:id="rId5"/>
    <p:sldLayoutId id="2147483948" r:id="rId6"/>
    <p:sldLayoutId id="2147483989" r:id="rId7"/>
    <p:sldLayoutId id="2147483956" r:id="rId8"/>
    <p:sldLayoutId id="2147483955" r:id="rId9"/>
    <p:sldLayoutId id="2147483957" r:id="rId10"/>
    <p:sldLayoutId id="2147483988" r:id="rId11"/>
    <p:sldLayoutId id="2147483960" r:id="rId12"/>
    <p:sldLayoutId id="2147483961" r:id="rId13"/>
    <p:sldLayoutId id="2147483962" r:id="rId14"/>
    <p:sldLayoutId id="2147483970" r:id="rId15"/>
    <p:sldLayoutId id="2147483978" r:id="rId16"/>
    <p:sldLayoutId id="2147483951" r:id="rId17"/>
    <p:sldLayoutId id="2147483950" r:id="rId18"/>
    <p:sldLayoutId id="2147483981" r:id="rId19"/>
    <p:sldLayoutId id="2147483982" r:id="rId20"/>
    <p:sldLayoutId id="2147483983" r:id="rId21"/>
    <p:sldLayoutId id="2147483984" r:id="rId22"/>
    <p:sldLayoutId id="2147483971" r:id="rId23"/>
    <p:sldLayoutId id="2147483973" r:id="rId24"/>
    <p:sldLayoutId id="2147483985" r:id="rId25"/>
    <p:sldLayoutId id="2147483986" r:id="rId26"/>
    <p:sldLayoutId id="2147483976" r:id="rId27"/>
    <p:sldLayoutId id="2147483977" r:id="rId28"/>
    <p:sldLayoutId id="2147483975" r:id="rId29"/>
    <p:sldLayoutId id="2147483974" r:id="rId30"/>
    <p:sldLayoutId id="2147483964" r:id="rId31"/>
    <p:sldLayoutId id="2147483958" r:id="rId32"/>
    <p:sldLayoutId id="2147483990" r:id="rId33"/>
    <p:sldLayoutId id="2147483991" r:id="rId34"/>
    <p:sldLayoutId id="2147483965" r:id="rId35"/>
    <p:sldLayoutId id="2147483966" r:id="rId36"/>
    <p:sldLayoutId id="2147483967" r:id="rId37"/>
    <p:sldLayoutId id="2147483968" r:id="rId38"/>
    <p:sldLayoutId id="2147483979" r:id="rId39"/>
    <p:sldLayoutId id="2147483980" r:id="rId40"/>
    <p:sldLayoutId id="2147483992" r:id="rId41"/>
  </p:sldLayoutIdLst>
  <p:hf hdr="0"/>
  <p:txStyles>
    <p:titleStyle>
      <a:lvl1pPr marL="0" indent="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88000" marR="0" indent="-288000" algn="l" defTabSz="914400" rtl="0" eaLnBrk="0" fontAlgn="base" latinLnBrk="0" hangingPunct="0">
        <a:lnSpc>
          <a:spcPct val="100000"/>
        </a:lnSpc>
        <a:spcBef>
          <a:spcPct val="0"/>
        </a:spcBef>
        <a:spcAft>
          <a:spcPts val="800"/>
        </a:spcAft>
        <a:buClrTx/>
        <a:buSzTx/>
        <a:buFont typeface="Arial" panose="020B0604020202020204" pitchFamily="34" charset="0"/>
        <a:buChar char="–"/>
        <a:tabLst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431800" indent="-250825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863600" indent="-250825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400" indent="-250825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28000" indent="-252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160000" indent="-252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A784D9-C0DF-48A5-A320-6F42AA76D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Reproducible secure research environments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0DFAF6-4E83-4424-8C2E-D2D55863F3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0" y="3757207"/>
            <a:ext cx="6109678" cy="710960"/>
          </a:xfrm>
        </p:spPr>
        <p:txBody>
          <a:bodyPr/>
          <a:lstStyle/>
          <a:p>
            <a:r>
              <a:rPr lang="en-GB" sz="1600" dirty="0"/>
              <a:t>Martin O’Reilly</a:t>
            </a:r>
          </a:p>
          <a:p>
            <a:r>
              <a:rPr lang="en-GB" sz="1600" dirty="0"/>
              <a:t>Director of Research Engineering, The Alan Turing Institute</a:t>
            </a:r>
          </a:p>
          <a:p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6E3800-8EA6-584B-8189-D950E78D080A}"/>
              </a:ext>
            </a:extLst>
          </p:cNvPr>
          <p:cNvSpPr txBox="1"/>
          <p:nvPr/>
        </p:nvSpPr>
        <p:spPr>
          <a:xfrm>
            <a:off x="7330946" y="0"/>
            <a:ext cx="1813054" cy="1283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schemeClr val="accent2"/>
                </a:solidFill>
                <a:latin typeface="+mn-lt"/>
                <a:cs typeface="+mn-cs"/>
              </a:rPr>
              <a:t>Photo by Michael </a:t>
            </a:r>
            <a:r>
              <a:rPr lang="en-US" sz="800" dirty="0" err="1">
                <a:solidFill>
                  <a:schemeClr val="accent2"/>
                </a:solidFill>
                <a:latin typeface="+mn-lt"/>
                <a:cs typeface="+mn-cs"/>
              </a:rPr>
              <a:t>Dziedzic</a:t>
            </a:r>
            <a:r>
              <a:rPr lang="en-US" sz="800">
                <a:solidFill>
                  <a:schemeClr val="accent2"/>
                </a:solidFill>
                <a:latin typeface="+mn-lt"/>
                <a:cs typeface="+mn-cs"/>
              </a:rPr>
              <a:t> on </a:t>
            </a:r>
            <a:r>
              <a:rPr lang="en-US" sz="800" err="1">
                <a:solidFill>
                  <a:schemeClr val="accent2"/>
                </a:solidFill>
                <a:latin typeface="+mn-lt"/>
                <a:cs typeface="+mn-cs"/>
              </a:rPr>
              <a:t>Unsplash</a:t>
            </a:r>
            <a:endParaRPr lang="en-US" sz="800">
              <a:solidFill>
                <a:schemeClr val="accent2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600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25D169-3F8C-9B44-8DE4-132ADE0F89FA}"/>
              </a:ext>
            </a:extLst>
          </p:cNvPr>
          <p:cNvSpPr/>
          <p:nvPr/>
        </p:nvSpPr>
        <p:spPr>
          <a:xfrm>
            <a:off x="165463" y="4681835"/>
            <a:ext cx="88479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SDAP Quarterly Meeting, 08</a:t>
            </a:r>
            <a:r>
              <a:rPr lang="en-GB" sz="1200" baseline="30000" dirty="0">
                <a:solidFill>
                  <a:schemeClr val="bg1"/>
                </a:solidFill>
              </a:rPr>
              <a:t>th</a:t>
            </a:r>
            <a:r>
              <a:rPr lang="en-GB" sz="1200" dirty="0">
                <a:solidFill>
                  <a:schemeClr val="bg1"/>
                </a:solidFill>
              </a:rPr>
              <a:t> June 2021    |    </a:t>
            </a:r>
            <a:r>
              <a:rPr lang="en-GB" sz="1200" dirty="0" err="1">
                <a:solidFill>
                  <a:schemeClr val="bg1"/>
                </a:solidFill>
              </a:rPr>
              <a:t>moreilly@turing.ac.uk</a:t>
            </a:r>
            <a:r>
              <a:rPr lang="en-GB" sz="1200" dirty="0">
                <a:solidFill>
                  <a:schemeClr val="bg1"/>
                </a:solidFill>
              </a:rPr>
              <a:t>    |    @</a:t>
            </a:r>
            <a:r>
              <a:rPr lang="en-GB" sz="1200" dirty="0" err="1">
                <a:solidFill>
                  <a:schemeClr val="bg1"/>
                </a:solidFill>
              </a:rPr>
              <a:t>martinoreilly</a:t>
            </a:r>
            <a:r>
              <a:rPr lang="en-GB" sz="1200" dirty="0">
                <a:solidFill>
                  <a:schemeClr val="bg1"/>
                </a:solidFill>
              </a:rPr>
              <a:t>   |   doi:10.6084/m9.figshare.14748117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2" name="Picture Placeholder 9" descr="Text, whiteboard&#10;&#10;Description automatically generated">
            <a:extLst>
              <a:ext uri="{FF2B5EF4-FFF2-40B4-BE49-F238E27FC236}">
                <a16:creationId xmlns:a16="http://schemas.microsoft.com/office/drawing/2014/main" id="{AAE16951-2356-C44F-88D0-3C98E86B727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8" r="194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87616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6BA1AB-669F-1642-A15A-807FD1D492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Tools and environment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44FB3-A081-BC4E-8F8A-733BFBA0B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0" y="1298832"/>
            <a:ext cx="3921124" cy="3465192"/>
          </a:xfrm>
        </p:spPr>
        <p:txBody>
          <a:bodyPr/>
          <a:lstStyle/>
          <a:p>
            <a:r>
              <a:rPr lang="en-US" sz="1600" dirty="0"/>
              <a:t>software defined infrastructure provides reproducible technical security</a:t>
            </a:r>
          </a:p>
          <a:p>
            <a:r>
              <a:rPr lang="en-US" sz="1600" b="1" dirty="0"/>
              <a:t>but</a:t>
            </a:r>
            <a:r>
              <a:rPr lang="en-US" sz="1600" dirty="0"/>
              <a:t> secure administration of an independent Safe Haven is non-trivial</a:t>
            </a:r>
          </a:p>
          <a:p>
            <a:r>
              <a:rPr lang="en-US" sz="1600" dirty="0"/>
              <a:t>version controlled virtual machine images with data science tooling</a:t>
            </a:r>
          </a:p>
          <a:p>
            <a:r>
              <a:rPr lang="en-US" sz="1600" dirty="0"/>
              <a:t>secure access to Python and R package repositories</a:t>
            </a:r>
          </a:p>
          <a:p>
            <a:r>
              <a:rPr lang="en-US" sz="1600" dirty="0"/>
              <a:t>support for virtual environments for R and Python</a:t>
            </a:r>
          </a:p>
          <a:p>
            <a:r>
              <a:rPr lang="en-US" sz="1600" dirty="0"/>
              <a:t>looking at secure support for Docker</a:t>
            </a:r>
          </a:p>
          <a:p>
            <a:endParaRPr lang="en-US" dirty="0"/>
          </a:p>
        </p:txBody>
      </p:sp>
      <p:pic>
        <p:nvPicPr>
          <p:cNvPr id="18" name="Picture Placeholder 17" descr="Diagram, engineering drawing&#10;&#10;Description automatically generated">
            <a:extLst>
              <a:ext uri="{FF2B5EF4-FFF2-40B4-BE49-F238E27FC236}">
                <a16:creationId xmlns:a16="http://schemas.microsoft.com/office/drawing/2014/main" id="{F2016E12-6156-C048-8247-39A1F6B6F89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7" r="12217"/>
          <a:stretch>
            <a:fillRect/>
          </a:stretch>
        </p:blipFill>
        <p:spPr/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55844AA-CF25-1C4C-8B10-CC04083D9DF8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0D28A2-6091-3A49-99B7-C2A5E4E1065C}"/>
              </a:ext>
            </a:extLst>
          </p:cNvPr>
          <p:cNvSpPr txBox="1"/>
          <p:nvPr/>
        </p:nvSpPr>
        <p:spPr>
          <a:xfrm>
            <a:off x="5181600" y="4664429"/>
            <a:ext cx="3962399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blog.jupyter.org</a:t>
            </a:r>
            <a:r>
              <a:rPr lang="en-GB" sz="1200" dirty="0">
                <a:solidFill>
                  <a:schemeClr val="bg1"/>
                </a:solidFill>
              </a:rPr>
              <a:t>/diving-into-leadership-to-build-push-button-code-df2a075c9914</a:t>
            </a:r>
          </a:p>
        </p:txBody>
      </p:sp>
    </p:spTree>
    <p:extLst>
      <p:ext uri="{BB962C8B-B14F-4D97-AF65-F5344CB8AC3E}">
        <p14:creationId xmlns:p14="http://schemas.microsoft.com/office/powerpoint/2010/main" val="314324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6BA1AB-669F-1642-A15A-807FD1D492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Data and code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44FB3-A081-BC4E-8F8A-733BFBA0B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0" y="1298832"/>
            <a:ext cx="3713480" cy="3465192"/>
          </a:xfrm>
        </p:spPr>
        <p:txBody>
          <a:bodyPr/>
          <a:lstStyle/>
          <a:p>
            <a:r>
              <a:rPr lang="en-US" sz="1600" dirty="0"/>
              <a:t>read-only data shares for input data</a:t>
            </a:r>
          </a:p>
          <a:p>
            <a:r>
              <a:rPr lang="en-US" sz="1600" dirty="0"/>
              <a:t>databases with temporal versioning support (PostgreSQL + MS SQL)</a:t>
            </a:r>
          </a:p>
          <a:p>
            <a:r>
              <a:rPr lang="en-US" sz="1600" dirty="0"/>
              <a:t>collaborative code development with version control via internal GitLab</a:t>
            </a:r>
          </a:p>
          <a:p>
            <a:r>
              <a:rPr lang="en-US" sz="1600" dirty="0"/>
              <a:t>looking at support for versioning file-based data</a:t>
            </a:r>
          </a:p>
          <a:p>
            <a:r>
              <a:rPr lang="en-US" sz="1600" dirty="0"/>
              <a:t>looking at more automated code ingress and results egress</a:t>
            </a:r>
          </a:p>
          <a:p>
            <a:endParaRPr lang="en-US" sz="1000" dirty="0"/>
          </a:p>
          <a:p>
            <a:endParaRPr lang="en-US" sz="1000" dirty="0"/>
          </a:p>
          <a:p>
            <a:pPr marL="0" indent="0">
              <a:buNone/>
            </a:pPr>
            <a:endParaRPr lang="en-US" sz="1000" dirty="0"/>
          </a:p>
          <a:p>
            <a:endParaRPr lang="en-US" sz="1000" dirty="0"/>
          </a:p>
          <a:p>
            <a:endParaRPr lang="en-US" dirty="0"/>
          </a:p>
        </p:txBody>
      </p:sp>
      <p:pic>
        <p:nvPicPr>
          <p:cNvPr id="7" name="Picture Placeholder 6" descr="A picture containing whiteboard&#10;&#10;Description automatically generated">
            <a:extLst>
              <a:ext uri="{FF2B5EF4-FFF2-40B4-BE49-F238E27FC236}">
                <a16:creationId xmlns:a16="http://schemas.microsoft.com/office/drawing/2014/main" id="{E1EA578D-5B24-9D4D-8E77-974DF569BA9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3" r="13943"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2C9E61-0A66-384B-B58D-466BD4C1E424}"/>
              </a:ext>
            </a:extLst>
          </p:cNvPr>
          <p:cNvSpPr txBox="1"/>
          <p:nvPr/>
        </p:nvSpPr>
        <p:spPr>
          <a:xfrm>
            <a:off x="-1" y="4664429"/>
            <a:ext cx="9144001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</a:rPr>
              <a:t>https://the-</a:t>
            </a:r>
            <a:r>
              <a:rPr lang="en-GB" sz="1200" dirty="0" err="1">
                <a:solidFill>
                  <a:schemeClr val="bg1"/>
                </a:solidFill>
              </a:rPr>
              <a:t>turing</a:t>
            </a:r>
            <a:r>
              <a:rPr lang="en-GB" sz="1200" dirty="0">
                <a:solidFill>
                  <a:schemeClr val="bg1"/>
                </a:solidFill>
              </a:rPr>
              <a:t>-</a:t>
            </a:r>
            <a:r>
              <a:rPr lang="en-GB" sz="1200" dirty="0" err="1">
                <a:solidFill>
                  <a:schemeClr val="bg1"/>
                </a:solidFill>
              </a:rPr>
              <a:t>way.netlify.app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544BC5-4832-D64D-8E41-F9609ECB8C01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</p:spTree>
    <p:extLst>
      <p:ext uri="{BB962C8B-B14F-4D97-AF65-F5344CB8AC3E}">
        <p14:creationId xmlns:p14="http://schemas.microsoft.com/office/powerpoint/2010/main" val="2250277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6725D-2184-4F4E-848F-B96B52774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9B04CC-C0F5-A24F-988F-8752640320FF}"/>
              </a:ext>
            </a:extLst>
          </p:cNvPr>
          <p:cNvSpPr/>
          <p:nvPr/>
        </p:nvSpPr>
        <p:spPr>
          <a:xfrm>
            <a:off x="239486" y="4402303"/>
            <a:ext cx="5759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Martin O’Reilly | moreilly@turing.ac.uk | @</a:t>
            </a:r>
            <a:r>
              <a:rPr lang="en-US" dirty="0" err="1">
                <a:solidFill>
                  <a:schemeClr val="bg1"/>
                </a:solidFill>
              </a:rPr>
              <a:t>martinoreilly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58776B-AB40-1F48-90F7-0FB996E64528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</p:spTree>
    <p:extLst>
      <p:ext uri="{BB962C8B-B14F-4D97-AF65-F5344CB8AC3E}">
        <p14:creationId xmlns:p14="http://schemas.microsoft.com/office/powerpoint/2010/main" val="4034774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6725D-2184-4F4E-848F-B96B52774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Reproducible research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155AA-DE76-1F49-89C1-DAB2BD543EF4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</p:spTree>
    <p:extLst>
      <p:ext uri="{BB962C8B-B14F-4D97-AF65-F5344CB8AC3E}">
        <p14:creationId xmlns:p14="http://schemas.microsoft.com/office/powerpoint/2010/main" val="431191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6BA1AB-669F-1642-A15A-807FD1D492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Turing Way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44FB3-A081-BC4E-8F8A-733BFBA0B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0" y="1298832"/>
            <a:ext cx="3713480" cy="3465192"/>
          </a:xfrm>
        </p:spPr>
        <p:txBody>
          <a:bodyPr/>
          <a:lstStyle/>
          <a:p>
            <a:r>
              <a:rPr lang="en-US" sz="1600" dirty="0"/>
              <a:t>a guide to reproducible, ethical, inclusive and collaborative data science</a:t>
            </a:r>
          </a:p>
          <a:p>
            <a:r>
              <a:rPr lang="en-US" sz="1600" dirty="0"/>
              <a:t>open source</a:t>
            </a:r>
          </a:p>
          <a:p>
            <a:r>
              <a:rPr lang="en-US" sz="1600" dirty="0"/>
              <a:t>community driven</a:t>
            </a:r>
          </a:p>
          <a:p>
            <a:r>
              <a:rPr lang="en-US" sz="1600" dirty="0"/>
              <a:t>over 250 contributors</a:t>
            </a:r>
          </a:p>
          <a:p>
            <a:r>
              <a:rPr lang="en-US" sz="1600" dirty="0"/>
              <a:t>guides for:</a:t>
            </a:r>
          </a:p>
          <a:p>
            <a:pPr lvl="2"/>
            <a:r>
              <a:rPr lang="en-US" sz="1600" dirty="0">
                <a:solidFill>
                  <a:schemeClr val="bg1"/>
                </a:solidFill>
              </a:rPr>
              <a:t>reproducible research</a:t>
            </a:r>
          </a:p>
          <a:p>
            <a:pPr lvl="2"/>
            <a:r>
              <a:rPr lang="en-US" sz="1600" dirty="0">
                <a:solidFill>
                  <a:schemeClr val="bg1"/>
                </a:solidFill>
              </a:rPr>
              <a:t>project design</a:t>
            </a:r>
          </a:p>
          <a:p>
            <a:pPr lvl="2"/>
            <a:r>
              <a:rPr lang="en-US" sz="1600" dirty="0">
                <a:solidFill>
                  <a:schemeClr val="bg1"/>
                </a:solidFill>
              </a:rPr>
              <a:t>communication</a:t>
            </a:r>
          </a:p>
          <a:p>
            <a:pPr lvl="2"/>
            <a:r>
              <a:rPr lang="en-US" sz="1600" dirty="0">
                <a:solidFill>
                  <a:schemeClr val="bg1"/>
                </a:solidFill>
              </a:rPr>
              <a:t>ethical research</a:t>
            </a:r>
          </a:p>
          <a:p>
            <a:pPr lvl="2"/>
            <a:r>
              <a:rPr lang="en-US" sz="1600" dirty="0">
                <a:solidFill>
                  <a:schemeClr val="bg1"/>
                </a:solidFill>
              </a:rPr>
              <a:t>community</a:t>
            </a:r>
          </a:p>
          <a:p>
            <a:endParaRPr lang="en-US" sz="1000" dirty="0"/>
          </a:p>
          <a:p>
            <a:endParaRPr lang="en-US" sz="1000" dirty="0"/>
          </a:p>
          <a:p>
            <a:pPr marL="0" indent="0">
              <a:buNone/>
            </a:pPr>
            <a:endParaRPr lang="en-US" sz="1000" dirty="0"/>
          </a:p>
          <a:p>
            <a:endParaRPr lang="en-US" sz="1000" dirty="0"/>
          </a:p>
          <a:p>
            <a:endParaRPr lang="en-US" dirty="0"/>
          </a:p>
        </p:txBody>
      </p:sp>
      <p:pic>
        <p:nvPicPr>
          <p:cNvPr id="11" name="Picture Placeholder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882F1612-3C86-2042-AB11-784EA90543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0" r="5590"/>
          <a:stretch>
            <a:fillRect/>
          </a:stretch>
        </p:blipFill>
        <p:spPr>
          <a:xfrm>
            <a:off x="4352925" y="973234"/>
            <a:ext cx="4791075" cy="36401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916951-298A-494A-B21B-C1A04B81AC46}"/>
              </a:ext>
            </a:extLst>
          </p:cNvPr>
          <p:cNvSpPr txBox="1"/>
          <p:nvPr/>
        </p:nvSpPr>
        <p:spPr>
          <a:xfrm>
            <a:off x="-1" y="4664429"/>
            <a:ext cx="9144001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</a:rPr>
              <a:t>https://the-</a:t>
            </a:r>
            <a:r>
              <a:rPr lang="en-GB" sz="1200" dirty="0" err="1">
                <a:solidFill>
                  <a:schemeClr val="bg1"/>
                </a:solidFill>
              </a:rPr>
              <a:t>turing</a:t>
            </a:r>
            <a:r>
              <a:rPr lang="en-GB" sz="1200" dirty="0">
                <a:solidFill>
                  <a:schemeClr val="bg1"/>
                </a:solidFill>
              </a:rPr>
              <a:t>-</a:t>
            </a:r>
            <a:r>
              <a:rPr lang="en-GB" sz="1200" dirty="0" err="1">
                <a:solidFill>
                  <a:schemeClr val="bg1"/>
                </a:solidFill>
              </a:rPr>
              <a:t>way.netlify.app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39115A-5997-8F43-98A4-5AC9BC169652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</p:spTree>
    <p:extLst>
      <p:ext uri="{BB962C8B-B14F-4D97-AF65-F5344CB8AC3E}">
        <p14:creationId xmlns:p14="http://schemas.microsoft.com/office/powerpoint/2010/main" val="1394596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E7E061F-47B7-4D61-85B9-9795A7BFB97C}"/>
              </a:ext>
            </a:extLst>
          </p:cNvPr>
          <p:cNvSpPr/>
          <p:nvPr/>
        </p:nvSpPr>
        <p:spPr>
          <a:xfrm>
            <a:off x="792000" y="636018"/>
            <a:ext cx="7560000" cy="387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Picture Placeholder 4">
            <a:extLst>
              <a:ext uri="{FF2B5EF4-FFF2-40B4-BE49-F238E27FC236}">
                <a16:creationId xmlns:a16="http://schemas.microsoft.com/office/drawing/2014/main" id="{864E3B77-F537-4813-9C2D-14166283D6C1}"/>
              </a:ext>
            </a:extLst>
          </p:cNvPr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1605565916"/>
              </p:ext>
            </p:extLst>
          </p:nvPr>
        </p:nvGraphicFramePr>
        <p:xfrm>
          <a:off x="792000" y="637482"/>
          <a:ext cx="7560000" cy="3868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002">
                  <a:extLst>
                    <a:ext uri="{9D8B030D-6E8A-4147-A177-3AD203B41FA5}">
                      <a16:colId xmlns:a16="http://schemas.microsoft.com/office/drawing/2014/main" val="495368565"/>
                    </a:ext>
                  </a:extLst>
                </a:gridCol>
                <a:gridCol w="840002">
                  <a:extLst>
                    <a:ext uri="{9D8B030D-6E8A-4147-A177-3AD203B41FA5}">
                      <a16:colId xmlns:a16="http://schemas.microsoft.com/office/drawing/2014/main" val="1063661409"/>
                    </a:ext>
                  </a:extLst>
                </a:gridCol>
                <a:gridCol w="2939998">
                  <a:extLst>
                    <a:ext uri="{9D8B030D-6E8A-4147-A177-3AD203B41FA5}">
                      <a16:colId xmlns:a16="http://schemas.microsoft.com/office/drawing/2014/main" val="1479851905"/>
                    </a:ext>
                  </a:extLst>
                </a:gridCol>
                <a:gridCol w="2939998">
                  <a:extLst>
                    <a:ext uri="{9D8B030D-6E8A-4147-A177-3AD203B41FA5}">
                      <a16:colId xmlns:a16="http://schemas.microsoft.com/office/drawing/2014/main" val="188804056"/>
                    </a:ext>
                  </a:extLst>
                </a:gridCol>
              </a:tblGrid>
              <a:tr h="764223"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solidFill>
                            <a:schemeClr val="bg1"/>
                          </a:solidFill>
                          <a:latin typeface="Gill Sans MT" panose="020B0502020104020203" pitchFamily="34" charset="0"/>
                        </a:rPr>
                        <a:t>Data</a:t>
                      </a:r>
                      <a:endParaRPr lang="en-GB" sz="4400" dirty="0">
                        <a:solidFill>
                          <a:schemeClr val="bg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solidFill>
                      <a:srgbClr val="0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884886"/>
                  </a:ext>
                </a:extLst>
              </a:tr>
              <a:tr h="674851"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Gill Sans MT" panose="020B0502020104020203" pitchFamily="34" charset="0"/>
                        </a:rPr>
                        <a:t>Same</a:t>
                      </a:r>
                      <a:endParaRPr lang="en-GB" sz="24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solidFill>
                      <a:srgbClr val="0080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Gill Sans MT" panose="020B0502020104020203" pitchFamily="34" charset="0"/>
                        </a:rPr>
                        <a:t>Different</a:t>
                      </a:r>
                      <a:endParaRPr lang="en-GB" sz="24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solidFill>
                      <a:srgbClr val="00808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976131"/>
                  </a:ext>
                </a:extLst>
              </a:tr>
              <a:tr h="1214731">
                <a:tc rowSpan="2">
                  <a:txBody>
                    <a:bodyPr/>
                    <a:lstStyle/>
                    <a:p>
                      <a:pPr algn="ctr"/>
                      <a:r>
                        <a:rPr lang="en-GB" sz="3600" b="1" dirty="0">
                          <a:solidFill>
                            <a:schemeClr val="bg1"/>
                          </a:solidFill>
                          <a:latin typeface="Gill Sans MT" panose="020B0502020104020203" pitchFamily="34" charset="0"/>
                        </a:rPr>
                        <a:t>Analysis</a:t>
                      </a:r>
                    </a:p>
                  </a:txBody>
                  <a:tcPr marL="84670" marR="84670" marT="42335" marB="42335" vert="vert270" anchor="ctr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Gill Sans MT" panose="020B0502020104020203" pitchFamily="34" charset="0"/>
                        </a:rPr>
                        <a:t>Same</a:t>
                      </a:r>
                    </a:p>
                  </a:txBody>
                  <a:tcPr marL="84670" marR="84670" marT="42335" marB="42335" vert="vert270" anchor="ctr">
                    <a:solidFill>
                      <a:srgbClr val="0080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latin typeface="Gill Sans MT" panose="020B0502020104020203" pitchFamily="34" charset="0"/>
                        </a:rPr>
                        <a:t>Reproducible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solidFill>
                      <a:srgbClr val="00808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latin typeface="Gill Sans MT" panose="020B0502020104020203" pitchFamily="34" charset="0"/>
                        </a:rPr>
                        <a:t>Replicable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solidFill>
                      <a:srgbClr val="00808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240244"/>
                  </a:ext>
                </a:extLst>
              </a:tr>
              <a:tr h="121473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Gill Sans MT" panose="020B0502020104020203" pitchFamily="34" charset="0"/>
                        </a:rPr>
                        <a:t>Different</a:t>
                      </a:r>
                      <a:endParaRPr lang="en-GB" sz="18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vert="vert270" anchor="ctr">
                    <a:solidFill>
                      <a:srgbClr val="00808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latin typeface="Gill Sans MT" panose="020B0502020104020203" pitchFamily="34" charset="0"/>
                        </a:rPr>
                        <a:t>Robust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solidFill>
                      <a:srgbClr val="00808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>
                          <a:latin typeface="Gill Sans MT" panose="020B0502020104020203" pitchFamily="34" charset="0"/>
                        </a:rPr>
                        <a:t>Generalisable</a:t>
                      </a:r>
                      <a:endParaRPr lang="en-GB" sz="3200" dirty="0">
                        <a:latin typeface="Gill Sans MT" panose="020B0502020104020203" pitchFamily="34" charset="0"/>
                      </a:endParaRPr>
                    </a:p>
                  </a:txBody>
                  <a:tcPr marL="84670" marR="84670" marT="42335" marB="42335" anchor="ctr">
                    <a:solidFill>
                      <a:srgbClr val="00808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93883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DD5AAD4-637A-7A42-834F-AE12A0725B99}"/>
              </a:ext>
            </a:extLst>
          </p:cNvPr>
          <p:cNvSpPr txBox="1"/>
          <p:nvPr/>
        </p:nvSpPr>
        <p:spPr>
          <a:xfrm>
            <a:off x="4981303" y="4664429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</a:rPr>
              <a:t>https://the-</a:t>
            </a:r>
            <a:r>
              <a:rPr lang="en-GB" sz="1200" dirty="0" err="1">
                <a:solidFill>
                  <a:schemeClr val="bg1"/>
                </a:solidFill>
              </a:rPr>
              <a:t>turing</a:t>
            </a:r>
            <a:r>
              <a:rPr lang="en-GB" sz="1200" dirty="0">
                <a:solidFill>
                  <a:schemeClr val="bg1"/>
                </a:solidFill>
              </a:rPr>
              <a:t>-</a:t>
            </a:r>
            <a:r>
              <a:rPr lang="en-GB" sz="1200" dirty="0" err="1">
                <a:solidFill>
                  <a:schemeClr val="bg1"/>
                </a:solidFill>
              </a:rPr>
              <a:t>way.netlify.app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FFF4D3-6886-B344-BEA7-47DD5DB266AC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</p:spTree>
    <p:extLst>
      <p:ext uri="{BB962C8B-B14F-4D97-AF65-F5344CB8AC3E}">
        <p14:creationId xmlns:p14="http://schemas.microsoft.com/office/powerpoint/2010/main" val="255382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6BA1AB-669F-1642-A15A-807FD1D492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Reproducibility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44FB3-A081-BC4E-8F8A-733BFBA0B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0" y="1298832"/>
            <a:ext cx="3713480" cy="3465192"/>
          </a:xfrm>
        </p:spPr>
        <p:txBody>
          <a:bodyPr/>
          <a:lstStyle/>
          <a:p>
            <a:r>
              <a:rPr lang="en-US" sz="1600" dirty="0"/>
              <a:t>results</a:t>
            </a:r>
          </a:p>
          <a:p>
            <a:r>
              <a:rPr lang="en-US" sz="1600" dirty="0"/>
              <a:t>code</a:t>
            </a:r>
          </a:p>
          <a:p>
            <a:r>
              <a:rPr lang="en-US" sz="1600" dirty="0"/>
              <a:t>data</a:t>
            </a:r>
          </a:p>
          <a:p>
            <a:r>
              <a:rPr lang="en-US" sz="1600" dirty="0"/>
              <a:t>tools and environment</a:t>
            </a:r>
          </a:p>
          <a:p>
            <a:pPr lvl="2">
              <a:spcBef>
                <a:spcPts val="300"/>
              </a:spcBef>
            </a:pPr>
            <a:r>
              <a:rPr lang="en-US" sz="1600" dirty="0">
                <a:solidFill>
                  <a:schemeClr val="bg1"/>
                </a:solidFill>
              </a:rPr>
              <a:t>language version (Python, R)</a:t>
            </a:r>
          </a:p>
          <a:p>
            <a:pPr lvl="2">
              <a:spcBef>
                <a:spcPts val="300"/>
              </a:spcBef>
            </a:pPr>
            <a:r>
              <a:rPr lang="en-US" sz="1600" dirty="0">
                <a:solidFill>
                  <a:schemeClr val="bg1"/>
                </a:solidFill>
              </a:rPr>
              <a:t>language libraries (</a:t>
            </a:r>
            <a:r>
              <a:rPr lang="en-US" sz="1600" dirty="0" err="1">
                <a:solidFill>
                  <a:schemeClr val="bg1"/>
                </a:solidFill>
              </a:rPr>
              <a:t>PyPI</a:t>
            </a:r>
            <a:r>
              <a:rPr lang="en-US" sz="1600" dirty="0">
                <a:solidFill>
                  <a:schemeClr val="bg1"/>
                </a:solidFill>
              </a:rPr>
              <a:t>, CRAN)</a:t>
            </a:r>
          </a:p>
          <a:p>
            <a:pPr lvl="2">
              <a:spcBef>
                <a:spcPts val="300"/>
              </a:spcBef>
            </a:pPr>
            <a:r>
              <a:rPr lang="en-US" sz="1600" dirty="0">
                <a:solidFill>
                  <a:schemeClr val="bg1"/>
                </a:solidFill>
              </a:rPr>
              <a:t>operating system version</a:t>
            </a:r>
          </a:p>
          <a:p>
            <a:pPr lvl="2">
              <a:spcBef>
                <a:spcPts val="300"/>
              </a:spcBef>
            </a:pPr>
            <a:r>
              <a:rPr lang="en-US" sz="1600" dirty="0">
                <a:solidFill>
                  <a:schemeClr val="bg1"/>
                </a:solidFill>
              </a:rPr>
              <a:t>operating system libraries</a:t>
            </a:r>
          </a:p>
          <a:p>
            <a:pPr lvl="2">
              <a:spcBef>
                <a:spcPts val="300"/>
              </a:spcBef>
            </a:pPr>
            <a:r>
              <a:rPr lang="en-US" sz="1600" dirty="0">
                <a:solidFill>
                  <a:schemeClr val="bg1"/>
                </a:solidFill>
              </a:rPr>
              <a:t>other software</a:t>
            </a:r>
          </a:p>
          <a:p>
            <a:endParaRPr lang="en-US" sz="1000" dirty="0"/>
          </a:p>
          <a:p>
            <a:endParaRPr lang="en-US" sz="1000" dirty="0"/>
          </a:p>
          <a:p>
            <a:pPr marL="0" indent="0">
              <a:buNone/>
            </a:pPr>
            <a:endParaRPr lang="en-US" sz="1000" dirty="0"/>
          </a:p>
          <a:p>
            <a:endParaRPr lang="en-US" sz="1000" dirty="0"/>
          </a:p>
          <a:p>
            <a:endParaRPr lang="en-US" dirty="0"/>
          </a:p>
        </p:txBody>
      </p:sp>
      <p:pic>
        <p:nvPicPr>
          <p:cNvPr id="12" name="Picture Placeholder 11" descr="Diagram&#10;&#10;Description automatically generated">
            <a:extLst>
              <a:ext uri="{FF2B5EF4-FFF2-40B4-BE49-F238E27FC236}">
                <a16:creationId xmlns:a16="http://schemas.microsoft.com/office/drawing/2014/main" id="{9A05C05F-9039-D742-8368-A07BF53EB13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6" r="3476"/>
          <a:stretch>
            <a:fillRect/>
          </a:stretch>
        </p:blipFill>
        <p:spPr>
          <a:xfrm>
            <a:off x="4352925" y="973226"/>
            <a:ext cx="4791075" cy="36401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7C0800A-1739-A04F-A265-40679C495C4A}"/>
              </a:ext>
            </a:extLst>
          </p:cNvPr>
          <p:cNvSpPr txBox="1"/>
          <p:nvPr/>
        </p:nvSpPr>
        <p:spPr>
          <a:xfrm>
            <a:off x="-1" y="4664429"/>
            <a:ext cx="9144001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</a:rPr>
              <a:t>https://the-</a:t>
            </a:r>
            <a:r>
              <a:rPr lang="en-GB" sz="1200" dirty="0" err="1">
                <a:solidFill>
                  <a:schemeClr val="bg1"/>
                </a:solidFill>
              </a:rPr>
              <a:t>turing</a:t>
            </a:r>
            <a:r>
              <a:rPr lang="en-GB" sz="1200" dirty="0">
                <a:solidFill>
                  <a:schemeClr val="bg1"/>
                </a:solidFill>
              </a:rPr>
              <a:t>-</a:t>
            </a:r>
            <a:r>
              <a:rPr lang="en-GB" sz="1200" dirty="0" err="1">
                <a:solidFill>
                  <a:schemeClr val="bg1"/>
                </a:solidFill>
              </a:rPr>
              <a:t>way.netlify.app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841F6C-A3CB-DB41-BCCE-36271AFBBD35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</p:spTree>
    <p:extLst>
      <p:ext uri="{BB962C8B-B14F-4D97-AF65-F5344CB8AC3E}">
        <p14:creationId xmlns:p14="http://schemas.microsoft.com/office/powerpoint/2010/main" val="2081788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6725D-2184-4F4E-848F-B96B52774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Reproducibility for sensitive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3D5A4E-59F0-FF4E-8474-3BE6E33DFE9D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</p:spTree>
    <p:extLst>
      <p:ext uri="{BB962C8B-B14F-4D97-AF65-F5344CB8AC3E}">
        <p14:creationId xmlns:p14="http://schemas.microsoft.com/office/powerpoint/2010/main" val="3738279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6BA1AB-669F-1642-A15A-807FD1D492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Ethical reproducibility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44FB3-A081-BC4E-8F8A-733BFBA0B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0" y="1298831"/>
            <a:ext cx="3892550" cy="3365597"/>
          </a:xfrm>
        </p:spPr>
        <p:txBody>
          <a:bodyPr/>
          <a:lstStyle/>
          <a:p>
            <a:r>
              <a:rPr lang="en-US" sz="1600" dirty="0"/>
              <a:t>consent for data is often narrow</a:t>
            </a:r>
          </a:p>
          <a:p>
            <a:r>
              <a:rPr lang="en-US" sz="1600" dirty="0"/>
              <a:t>need to balance benefit vs risk of harm</a:t>
            </a:r>
          </a:p>
          <a:p>
            <a:r>
              <a:rPr lang="en-US" sz="1600" dirty="0"/>
              <a:t>communicate benefit of reproducing research to data subjects</a:t>
            </a:r>
          </a:p>
          <a:p>
            <a:r>
              <a:rPr lang="en-US" sz="1600" dirty="0"/>
              <a:t>reduce risk by:</a:t>
            </a:r>
          </a:p>
          <a:p>
            <a:pPr lvl="2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supporting reproducibility in secure research environments</a:t>
            </a:r>
          </a:p>
          <a:p>
            <a:pPr lvl="2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making less sensitive versions of data more widely accessible</a:t>
            </a:r>
            <a:endParaRPr lang="en-US" sz="1000" dirty="0"/>
          </a:p>
          <a:p>
            <a:endParaRPr lang="en-US" sz="1000" dirty="0"/>
          </a:p>
          <a:p>
            <a:pPr marL="0" indent="0">
              <a:buNone/>
            </a:pPr>
            <a:endParaRPr lang="en-US" sz="1000" dirty="0"/>
          </a:p>
          <a:p>
            <a:endParaRPr lang="en-US" sz="1000" dirty="0"/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916951-298A-494A-B21B-C1A04B81AC46}"/>
              </a:ext>
            </a:extLst>
          </p:cNvPr>
          <p:cNvSpPr txBox="1"/>
          <p:nvPr/>
        </p:nvSpPr>
        <p:spPr>
          <a:xfrm>
            <a:off x="-1" y="4664429"/>
            <a:ext cx="9144001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</a:rPr>
              <a:t>https://the-</a:t>
            </a:r>
            <a:r>
              <a:rPr lang="en-GB" sz="1200" dirty="0" err="1">
                <a:solidFill>
                  <a:schemeClr val="bg1"/>
                </a:solidFill>
              </a:rPr>
              <a:t>turing</a:t>
            </a:r>
            <a:r>
              <a:rPr lang="en-GB" sz="1200" dirty="0">
                <a:solidFill>
                  <a:schemeClr val="bg1"/>
                </a:solidFill>
              </a:rPr>
              <a:t>-</a:t>
            </a:r>
            <a:r>
              <a:rPr lang="en-GB" sz="1200" dirty="0" err="1">
                <a:solidFill>
                  <a:schemeClr val="bg1"/>
                </a:solidFill>
              </a:rPr>
              <a:t>way.netlify.app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7" name="Picture Placeholder 1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BF39CC5-91B0-AB4A-AA10-2B447283765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5" r="21555"/>
          <a:stretch>
            <a:fillRect/>
          </a:stretch>
        </p:blipFill>
        <p:spPr/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CD942F-E1F9-2A41-A995-A5F11DA673E5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</p:spTree>
    <p:extLst>
      <p:ext uri="{BB962C8B-B14F-4D97-AF65-F5344CB8AC3E}">
        <p14:creationId xmlns:p14="http://schemas.microsoft.com/office/powerpoint/2010/main" val="3015258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6BA1AB-669F-1642-A15A-807FD1D492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Turing Data Safe Haven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44FB3-A081-BC4E-8F8A-733BFBA0B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0" y="1298832"/>
            <a:ext cx="3713480" cy="3465192"/>
          </a:xfrm>
        </p:spPr>
        <p:txBody>
          <a:bodyPr/>
          <a:lstStyle/>
          <a:p>
            <a:r>
              <a:rPr lang="en-US" sz="1600" dirty="0"/>
              <a:t>Secure, scalable </a:t>
            </a:r>
            <a:r>
              <a:rPr lang="en-US" sz="1600" dirty="0">
                <a:solidFill>
                  <a:schemeClr val="accent1"/>
                </a:solidFill>
              </a:rPr>
              <a:t>cloud-based</a:t>
            </a:r>
            <a:r>
              <a:rPr lang="en-US" sz="1600" dirty="0"/>
              <a:t> compute environment</a:t>
            </a:r>
          </a:p>
          <a:p>
            <a:r>
              <a:rPr lang="en-US" sz="1600" dirty="0"/>
              <a:t>Full suite of </a:t>
            </a:r>
            <a:r>
              <a:rPr lang="en-US" sz="1600" dirty="0">
                <a:solidFill>
                  <a:schemeClr val="accent1"/>
                </a:solidFill>
              </a:rPr>
              <a:t>data science software </a:t>
            </a:r>
            <a:r>
              <a:rPr lang="en-US" sz="1600" dirty="0"/>
              <a:t>and tools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Reproducible</a:t>
            </a:r>
            <a:r>
              <a:rPr lang="en-US" sz="1600" dirty="0"/>
              <a:t> software defined infrastructure</a:t>
            </a:r>
          </a:p>
          <a:p>
            <a:r>
              <a:rPr lang="en-US" sz="1600" dirty="0"/>
              <a:t>Strong </a:t>
            </a:r>
            <a:r>
              <a:rPr lang="en-US" sz="1600" dirty="0">
                <a:solidFill>
                  <a:schemeClr val="accent1"/>
                </a:solidFill>
              </a:rPr>
              <a:t>isolation</a:t>
            </a:r>
            <a:r>
              <a:rPr lang="en-US" sz="1600" dirty="0"/>
              <a:t> between multiple projects</a:t>
            </a:r>
          </a:p>
          <a:p>
            <a:r>
              <a:rPr lang="en-US" sz="1600" dirty="0"/>
              <a:t>Framework for agreeing </a:t>
            </a:r>
            <a:r>
              <a:rPr lang="en-US" sz="1600" dirty="0">
                <a:solidFill>
                  <a:schemeClr val="accent1"/>
                </a:solidFill>
              </a:rPr>
              <a:t>data sensitivity</a:t>
            </a:r>
          </a:p>
          <a:p>
            <a:endParaRPr lang="en-US" sz="1000" dirty="0"/>
          </a:p>
          <a:p>
            <a:endParaRPr lang="en-US" sz="1000" dirty="0"/>
          </a:p>
          <a:p>
            <a:pPr marL="0" indent="0">
              <a:buNone/>
            </a:pPr>
            <a:endParaRPr lang="en-US" sz="1000" dirty="0"/>
          </a:p>
          <a:p>
            <a:endParaRPr lang="en-US" sz="1000" dirty="0"/>
          </a:p>
          <a:p>
            <a:endParaRPr lang="en-US" dirty="0"/>
          </a:p>
        </p:txBody>
      </p:sp>
      <p:pic>
        <p:nvPicPr>
          <p:cNvPr id="10" name="Picture Placeholder 9" descr="Text, whiteboard&#10;&#10;Description automatically generated">
            <a:extLst>
              <a:ext uri="{FF2B5EF4-FFF2-40B4-BE49-F238E27FC236}">
                <a16:creationId xmlns:a16="http://schemas.microsoft.com/office/drawing/2014/main" id="{91C1055F-7683-ED43-9AD3-8411658E288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9" r="7279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C38E2B-2BE5-C947-84DA-BBA6E9372104}"/>
              </a:ext>
            </a:extLst>
          </p:cNvPr>
          <p:cNvSpPr txBox="1"/>
          <p:nvPr/>
        </p:nvSpPr>
        <p:spPr>
          <a:xfrm>
            <a:off x="-1" y="4664429"/>
            <a:ext cx="9144001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www.turing.ac.uk</a:t>
            </a:r>
            <a:r>
              <a:rPr lang="en-GB" sz="1200" dirty="0">
                <a:solidFill>
                  <a:schemeClr val="bg1"/>
                </a:solidFill>
              </a:rPr>
              <a:t>/research/research-projects/data-safe-havens-cloud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5AA5FF-5790-544B-A0DD-293C0955F223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</p:spTree>
    <p:extLst>
      <p:ext uri="{BB962C8B-B14F-4D97-AF65-F5344CB8AC3E}">
        <p14:creationId xmlns:p14="http://schemas.microsoft.com/office/powerpoint/2010/main" val="3688575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6BA1AB-669F-1642-A15A-807FD1D492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Safer data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44FB3-A081-BC4E-8F8A-733BFBA0B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0" y="1298832"/>
            <a:ext cx="3713480" cy="3465192"/>
          </a:xfrm>
        </p:spPr>
        <p:txBody>
          <a:bodyPr/>
          <a:lstStyle/>
          <a:p>
            <a:r>
              <a:rPr lang="en-US" sz="1600" dirty="0"/>
              <a:t>statistical disclosure control</a:t>
            </a:r>
          </a:p>
          <a:p>
            <a:r>
              <a:rPr lang="en-US" sz="1600" dirty="0"/>
              <a:t>synthetic data</a:t>
            </a:r>
          </a:p>
          <a:p>
            <a:pPr lvl="2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learn a model of the data in a privacy-preserving manner </a:t>
            </a:r>
          </a:p>
          <a:p>
            <a:pPr lvl="2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generate non-sensitive data from the model</a:t>
            </a:r>
          </a:p>
          <a:p>
            <a:pPr lvl="2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privacy measures can be non-intuitive (e.g. differential privacy)</a:t>
            </a:r>
          </a:p>
          <a:p>
            <a:pPr lvl="2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privacy-utility trade-off for real-world data not clearly understood</a:t>
            </a:r>
          </a:p>
          <a:p>
            <a:pPr lvl="2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Turing projects are looking at this for health and government data</a:t>
            </a:r>
            <a:endParaRPr lang="en-US" sz="1600" dirty="0"/>
          </a:p>
          <a:p>
            <a:endParaRPr lang="en-US" sz="1000" dirty="0"/>
          </a:p>
          <a:p>
            <a:endParaRPr lang="en-US" sz="1000" dirty="0"/>
          </a:p>
          <a:p>
            <a:pPr marL="0" indent="0">
              <a:buNone/>
            </a:pPr>
            <a:endParaRPr lang="en-US" sz="1000" dirty="0"/>
          </a:p>
          <a:p>
            <a:endParaRPr lang="en-US" sz="1000" dirty="0"/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DD426D-52F9-7E4C-90EF-AE2C96D3EB7D}"/>
              </a:ext>
            </a:extLst>
          </p:cNvPr>
          <p:cNvSpPr txBox="1"/>
          <p:nvPr/>
        </p:nvSpPr>
        <p:spPr>
          <a:xfrm>
            <a:off x="4402182" y="4664429"/>
            <a:ext cx="474181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www.turing.ac.uk</a:t>
            </a:r>
            <a:r>
              <a:rPr lang="en-GB" sz="1200" dirty="0">
                <a:solidFill>
                  <a:schemeClr val="bg1"/>
                </a:solidFill>
              </a:rPr>
              <a:t>/research/research-projects/quipp-quantifying-utility-and-preserving-privacy-synthetic-data-sets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06B52C-EBD7-B941-A8E4-4DCB496D16CC}"/>
              </a:ext>
            </a:extLst>
          </p:cNvPr>
          <p:cNvSpPr txBox="1"/>
          <p:nvPr/>
        </p:nvSpPr>
        <p:spPr>
          <a:xfrm>
            <a:off x="239486" y="4648100"/>
            <a:ext cx="4162697" cy="479071"/>
          </a:xfrm>
          <a:prstGeom prst="rect">
            <a:avLst/>
          </a:prstGeom>
          <a:noFill/>
        </p:spPr>
        <p:txBody>
          <a:bodyPr wrap="square" lIns="108000" tIns="0" rIns="108000" bIns="108000" rtlCol="0" anchor="b">
            <a:no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https://</a:t>
            </a:r>
            <a:r>
              <a:rPr lang="en-GB" sz="1200" dirty="0" err="1">
                <a:solidFill>
                  <a:schemeClr val="bg1"/>
                </a:solidFill>
              </a:rPr>
              <a:t>doi.org</a:t>
            </a:r>
            <a:r>
              <a:rPr lang="en-GB" sz="1200" dirty="0">
                <a:solidFill>
                  <a:schemeClr val="bg1"/>
                </a:solidFill>
              </a:rPr>
              <a:t>/10.6084/m9.figshare.14748117</a:t>
            </a:r>
          </a:p>
        </p:txBody>
      </p:sp>
      <p:pic>
        <p:nvPicPr>
          <p:cNvPr id="21" name="Picture Placeholder 20" descr="Diagram, text, whiteboard&#10;&#10;Description automatically generated">
            <a:extLst>
              <a:ext uri="{FF2B5EF4-FFF2-40B4-BE49-F238E27FC236}">
                <a16:creationId xmlns:a16="http://schemas.microsoft.com/office/drawing/2014/main" id="{CFDB6018-1AC5-F44E-8679-4C7B0508F5C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9" r="7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421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uring Presentation Palette">
      <a:dk1>
        <a:srgbClr val="1C1C1C"/>
      </a:dk1>
      <a:lt1>
        <a:sysClr val="window" lastClr="FFFFFF"/>
      </a:lt1>
      <a:dk2>
        <a:srgbClr val="404040"/>
      </a:dk2>
      <a:lt2>
        <a:srgbClr val="DEDEDE"/>
      </a:lt2>
      <a:accent1>
        <a:srgbClr val="00B0F0"/>
      </a:accent1>
      <a:accent2>
        <a:srgbClr val="0070C0"/>
      </a:accent2>
      <a:accent3>
        <a:srgbClr val="06CA7B"/>
      </a:accent3>
      <a:accent4>
        <a:srgbClr val="002060"/>
      </a:accent4>
      <a:accent5>
        <a:srgbClr val="7D02C2"/>
      </a:accent5>
      <a:accent6>
        <a:srgbClr val="FF007D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 panose="020B0604020202020204" pitchFamily="34" charset="0"/>
          <a:buNone/>
          <a:tabLst/>
          <a:defRPr kumimoji="0" sz="16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he Alan Turing Master PPT with intro slides_widescreen_v3" id="{5DFD5C9A-0A2C-4E03-B4D8-1CB4749D4479}" vid="{9C62355F-E4EE-46CD-BECD-0FFB3DDDDA0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A3892F0B62DB4484065184C685AA48" ma:contentTypeVersion="9" ma:contentTypeDescription="Create a new document." ma:contentTypeScope="" ma:versionID="be7584b19f54e44af238ed698e0d812a">
  <xsd:schema xmlns:xsd="http://www.w3.org/2001/XMLSchema" xmlns:xs="http://www.w3.org/2001/XMLSchema" xmlns:p="http://schemas.microsoft.com/office/2006/metadata/properties" xmlns:ns2="c14d6509-8598-41f6-b750-d1872c1e121c" targetNamespace="http://schemas.microsoft.com/office/2006/metadata/properties" ma:root="true" ma:fieldsID="f9fcf88f57106e1346d0fc6e57461b89" ns2:_="">
    <xsd:import namespace="c14d6509-8598-41f6-b750-d1872c1e12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d6509-8598-41f6-b750-d1872c1e12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A361FC-9574-4D3A-922B-90EB7E3EAC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E47386-3C46-4A50-8C45-B42D8CB3CA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4d6509-8598-41f6-b750-d1872c1e12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D3EDB7-0ABD-4BC6-9C2A-32E4FC10473A}">
  <ds:schemaRefs>
    <ds:schemaRef ds:uri="c14d6509-8598-41f6-b750-d1872c1e121c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30145</TotalTime>
  <Words>589</Words>
  <Application>Microsoft Macintosh PowerPoint</Application>
  <PresentationFormat>On-screen Show (16:9)</PresentationFormat>
  <Paragraphs>112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Gill Sans MT</vt:lpstr>
      <vt:lpstr>Office Theme</vt:lpstr>
      <vt:lpstr>Reproducible secure research environments</vt:lpstr>
      <vt:lpstr>Reproducible research</vt:lpstr>
      <vt:lpstr>PowerPoint Presentation</vt:lpstr>
      <vt:lpstr>PowerPoint Presentation</vt:lpstr>
      <vt:lpstr>PowerPoint Presentation</vt:lpstr>
      <vt:lpstr>Reproducibility for sensitive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Company>Yellow Balloon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Alan Turing Institute</dc:title>
  <dc:creator>Sophie Mclvor</dc:creator>
  <cp:lastModifiedBy>Martin O'Reilly</cp:lastModifiedBy>
  <cp:revision>141</cp:revision>
  <cp:lastPrinted>2017-11-14T13:34:51Z</cp:lastPrinted>
  <dcterms:created xsi:type="dcterms:W3CDTF">2017-03-06T16:45:41Z</dcterms:created>
  <dcterms:modified xsi:type="dcterms:W3CDTF">2021-06-08T09:02:58Z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 Keywords">
    <vt:lpwstr/>
  </property>
  <property fmtid="{D5CDD505-2E9C-101B-9397-08002B2CF9AE}" pid="3" name="ContentTypeId">
    <vt:lpwstr>0x010100A6A3892F0B62DB4484065184C685AA48</vt:lpwstr>
  </property>
</Properties>
</file>