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5143500" cx="9144000"/>
  <p:notesSz cx="6858000" cy="9144000"/>
  <p:embeddedFontLst>
    <p:embeddedFont>
      <p:font typeface="Average"/>
      <p:regular r:id="rId27"/>
    </p:embeddedFont>
    <p:embeddedFont>
      <p:font typeface="Oswald"/>
      <p:regular r:id="rId28"/>
      <p:bold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Oswald-regular.fntdata"/><Relationship Id="rId27" Type="http://schemas.openxmlformats.org/officeDocument/2006/relationships/font" Target="fonts/Average-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Oswald-bold.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odecogs.com/latex/eqneditor.php?lang=en-en"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d445d5fd6a_0_4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d445d5fd6a_0_4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cd6d70e3a7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cd6d70e3a7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cd6d70e3a7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cd6d70e3a7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d445d5fd6a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d445d5fd6a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17500" lvl="1" marL="914400" rtl="0" algn="l">
              <a:lnSpc>
                <a:spcPct val="115000"/>
              </a:lnSpc>
              <a:spcBef>
                <a:spcPts val="0"/>
              </a:spcBef>
              <a:spcAft>
                <a:spcPts val="0"/>
              </a:spcAft>
              <a:buClr>
                <a:schemeClr val="accent3"/>
              </a:buClr>
              <a:buSzPts val="1400"/>
              <a:buFont typeface="Average"/>
              <a:buChar char="○"/>
            </a:pPr>
            <a:r>
              <a:rPr lang="en" sz="1400">
                <a:solidFill>
                  <a:schemeClr val="accent3"/>
                </a:solidFill>
                <a:latin typeface="Average"/>
                <a:ea typeface="Average"/>
                <a:cs typeface="Average"/>
                <a:sym typeface="Average"/>
              </a:rPr>
              <a:t>100 \times \frac{\text{skills and experience}}{\text{opportunities}} \times \text{Degree of Difficulty}</a:t>
            </a:r>
            <a:endParaRPr sz="1400">
              <a:solidFill>
                <a:schemeClr val="accent3"/>
              </a:solidFill>
              <a:latin typeface="Average"/>
              <a:ea typeface="Average"/>
              <a:cs typeface="Average"/>
              <a:sym typeface="Average"/>
            </a:endParaRPr>
          </a:p>
          <a:p>
            <a:pPr indent="-317500" lvl="1" marL="914400" rtl="0" algn="l">
              <a:lnSpc>
                <a:spcPct val="115000"/>
              </a:lnSpc>
              <a:spcBef>
                <a:spcPts val="0"/>
              </a:spcBef>
              <a:spcAft>
                <a:spcPts val="0"/>
              </a:spcAft>
              <a:buClr>
                <a:schemeClr val="accent3"/>
              </a:buClr>
              <a:buSzPts val="1400"/>
              <a:buFont typeface="Average"/>
              <a:buChar char="○"/>
            </a:pPr>
            <a:r>
              <a:rPr lang="en" sz="1400">
                <a:solidFill>
                  <a:schemeClr val="accent3"/>
                </a:solidFill>
                <a:latin typeface="Average"/>
                <a:ea typeface="Average"/>
                <a:cs typeface="Average"/>
                <a:sym typeface="Average"/>
              </a:rPr>
              <a:t>{\color{White} 3^{\text{(number of marginalised groups you belong to)}}}</a:t>
            </a:r>
            <a:endParaRPr sz="1400">
              <a:solidFill>
                <a:schemeClr val="accent3"/>
              </a:solidFill>
              <a:latin typeface="Average"/>
              <a:ea typeface="Average"/>
              <a:cs typeface="Average"/>
              <a:sym typeface="Average"/>
            </a:endParaRPr>
          </a:p>
          <a:p>
            <a:pPr indent="-317500" lvl="1" marL="914400" rtl="0" algn="l">
              <a:lnSpc>
                <a:spcPct val="115000"/>
              </a:lnSpc>
              <a:spcBef>
                <a:spcPts val="0"/>
              </a:spcBef>
              <a:spcAft>
                <a:spcPts val="0"/>
              </a:spcAft>
              <a:buClr>
                <a:schemeClr val="accent3"/>
              </a:buClr>
              <a:buSzPts val="1400"/>
              <a:buFont typeface="Average"/>
              <a:buChar char="○"/>
            </a:pPr>
            <a:r>
              <a:rPr lang="en" u="sng">
                <a:solidFill>
                  <a:schemeClr val="accent5"/>
                </a:solidFill>
                <a:hlinkClick r:id="rId2">
                  <a:extLst>
                    <a:ext uri="{A12FA001-AC4F-418D-AE19-62706E023703}">
                      <ahyp:hlinkClr val="tx"/>
                    </a:ext>
                  </a:extLst>
                </a:hlinkClick>
              </a:rPr>
              <a:t>https://www.codecogs.com/latex/eqneditor.php?lang=en-en</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cd6d70e3a7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cd6d70e3a7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cd6d70e3a7_0_1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cd6d70e3a7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cd6d70e3a7_0_1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cd6d70e3a7_0_1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d10c147f0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d10c147f0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d445d5fd6a_0_4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d445d5fd6a_0_4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cd6d70e3a7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cd6d70e3a7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cd6d70e3a7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cd6d70e3a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d445d5fd6a_0_3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d445d5fd6a_0_3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d445d5fd6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d445d5fd6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d426a5e6b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d426a5e6b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d445d5fd6a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d445d5fd6a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d445d5fd6a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d445d5fd6a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d445d5fd6a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d445d5fd6a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d445d5fd6a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d445d5fd6a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d445d5fd6a_0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d445d5fd6a_0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d445d5fd6a_0_4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d445d5fd6a_0_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4350279" y="2855377"/>
            <a:ext cx="443589" cy="105632"/>
            <a:chOff x="4137525" y="2915950"/>
            <a:chExt cx="869100" cy="207000"/>
          </a:xfrm>
        </p:grpSpPr>
        <p:sp>
          <p:nvSpPr>
            <p:cNvPr id="11" name="Google Shape;11;p2"/>
            <p:cNvSpPr/>
            <p:nvPr/>
          </p:nvSpPr>
          <p:spPr>
            <a:xfrm>
              <a:off x="446857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47996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4137525" y="2915950"/>
              <a:ext cx="207000" cy="2070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671258" y="990800"/>
            <a:ext cx="7801500" cy="17301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5" name="Google Shape;15;p2"/>
          <p:cNvSpPr txBox="1"/>
          <p:nvPr>
            <p:ph idx="1" type="subTitle"/>
          </p:nvPr>
        </p:nvSpPr>
        <p:spPr>
          <a:xfrm>
            <a:off x="671250" y="3174876"/>
            <a:ext cx="78015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 name="Google Shape;16;p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255275"/>
            <a:ext cx="8520600" cy="18906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p1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1">
  <p:cSld name="TITLE_AND_BODY_1_1">
    <p:spTree>
      <p:nvGrpSpPr>
        <p:cNvPr id="55" name="Shape 55"/>
        <p:cNvGrpSpPr/>
        <p:nvPr/>
      </p:nvGrpSpPr>
      <p:grpSpPr>
        <a:xfrm>
          <a:off x="0" y="0"/>
          <a:ext cx="0" cy="0"/>
          <a:chOff x="0" y="0"/>
          <a:chExt cx="0" cy="0"/>
        </a:xfrm>
      </p:grpSpPr>
      <p:sp>
        <p:nvSpPr>
          <p:cNvPr id="56" name="Google Shape;56;p1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57" name="Google Shape;57;p1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58" name="Google Shape;58;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1" name="Google Shape;61;p14"/>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62" name="Google Shape;62;p14"/>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63" name="Google Shape;63;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3"/>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 name="Google Shape;19;p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 name="Google Shape;35;p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8" name="Google Shape;38;p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2" name="Google Shape;42;p9"/>
          <p:cNvSpPr txBox="1"/>
          <p:nvPr>
            <p:ph type="title"/>
          </p:nvPr>
        </p:nvSpPr>
        <p:spPr>
          <a:xfrm>
            <a:off x="265500" y="1081400"/>
            <a:ext cx="4045200" cy="1710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3" name="Google Shape;43;p9"/>
          <p:cNvSpPr txBox="1"/>
          <p:nvPr>
            <p:ph idx="1" type="subTitle"/>
          </p:nvPr>
        </p:nvSpPr>
        <p:spPr>
          <a:xfrm>
            <a:off x="265500" y="28452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None/>
              <a:defRPr sz="2100">
                <a:solidFill>
                  <a:schemeClr val="dk1"/>
                </a:solidFill>
              </a:defRPr>
            </a:lvl1pPr>
            <a:lvl2pPr lvl="1" algn="ctr">
              <a:lnSpc>
                <a:spcPct val="100000"/>
              </a:lnSpc>
              <a:spcBef>
                <a:spcPts val="0"/>
              </a:spcBef>
              <a:spcAft>
                <a:spcPts val="0"/>
              </a:spcAft>
              <a:buClr>
                <a:schemeClr val="dk1"/>
              </a:buClr>
              <a:buSzPts val="2100"/>
              <a:buNone/>
              <a:defRPr sz="2100">
                <a:solidFill>
                  <a:schemeClr val="dk1"/>
                </a:solidFill>
              </a:defRPr>
            </a:lvl2pPr>
            <a:lvl3pPr lvl="2" algn="ctr">
              <a:lnSpc>
                <a:spcPct val="100000"/>
              </a:lnSpc>
              <a:spcBef>
                <a:spcPts val="0"/>
              </a:spcBef>
              <a:spcAft>
                <a:spcPts val="0"/>
              </a:spcAft>
              <a:buClr>
                <a:schemeClr val="dk1"/>
              </a:buClr>
              <a:buSzPts val="2100"/>
              <a:buNone/>
              <a:defRPr sz="2100">
                <a:solidFill>
                  <a:schemeClr val="dk1"/>
                </a:solidFill>
              </a:defRPr>
            </a:lvl3pPr>
            <a:lvl4pPr lvl="3" algn="ctr">
              <a:lnSpc>
                <a:spcPct val="100000"/>
              </a:lnSpc>
              <a:spcBef>
                <a:spcPts val="0"/>
              </a:spcBef>
              <a:spcAft>
                <a:spcPts val="0"/>
              </a:spcAft>
              <a:buClr>
                <a:schemeClr val="dk1"/>
              </a:buClr>
              <a:buSzPts val="2100"/>
              <a:buNone/>
              <a:defRPr sz="2100">
                <a:solidFill>
                  <a:schemeClr val="dk1"/>
                </a:solidFill>
              </a:defRPr>
            </a:lvl4pPr>
            <a:lvl5pPr lvl="4" algn="ctr">
              <a:lnSpc>
                <a:spcPct val="100000"/>
              </a:lnSpc>
              <a:spcBef>
                <a:spcPts val="0"/>
              </a:spcBef>
              <a:spcAft>
                <a:spcPts val="0"/>
              </a:spcAft>
              <a:buClr>
                <a:schemeClr val="dk1"/>
              </a:buClr>
              <a:buSzPts val="2100"/>
              <a:buNone/>
              <a:defRPr sz="2100">
                <a:solidFill>
                  <a:schemeClr val="dk1"/>
                </a:solidFill>
              </a:defRPr>
            </a:lvl5pPr>
            <a:lvl6pPr lvl="5" algn="ctr">
              <a:lnSpc>
                <a:spcPct val="100000"/>
              </a:lnSpc>
              <a:spcBef>
                <a:spcPts val="0"/>
              </a:spcBef>
              <a:spcAft>
                <a:spcPts val="0"/>
              </a:spcAft>
              <a:buClr>
                <a:schemeClr val="dk1"/>
              </a:buClr>
              <a:buSzPts val="2100"/>
              <a:buNone/>
              <a:defRPr sz="2100">
                <a:solidFill>
                  <a:schemeClr val="dk1"/>
                </a:solidFill>
              </a:defRPr>
            </a:lvl6pPr>
            <a:lvl7pPr lvl="6" algn="ctr">
              <a:lnSpc>
                <a:spcPct val="100000"/>
              </a:lnSpc>
              <a:spcBef>
                <a:spcPts val="0"/>
              </a:spcBef>
              <a:spcAft>
                <a:spcPts val="0"/>
              </a:spcAft>
              <a:buClr>
                <a:schemeClr val="dk1"/>
              </a:buClr>
              <a:buSzPts val="2100"/>
              <a:buNone/>
              <a:defRPr sz="2100">
                <a:solidFill>
                  <a:schemeClr val="dk1"/>
                </a:solidFill>
              </a:defRPr>
            </a:lvl7pPr>
            <a:lvl8pPr lvl="7" algn="ctr">
              <a:lnSpc>
                <a:spcPct val="100000"/>
              </a:lnSpc>
              <a:spcBef>
                <a:spcPts val="0"/>
              </a:spcBef>
              <a:spcAft>
                <a:spcPts val="0"/>
              </a:spcAft>
              <a:buClr>
                <a:schemeClr val="dk1"/>
              </a:buClr>
              <a:buSzPts val="2100"/>
              <a:buNone/>
              <a:defRPr sz="2100">
                <a:solidFill>
                  <a:schemeClr val="dk1"/>
                </a:solidFill>
              </a:defRPr>
            </a:lvl8pPr>
            <a:lvl9pPr lvl="8" algn="ctr">
              <a:lnSpc>
                <a:spcPct val="100000"/>
              </a:lnSpc>
              <a:spcBef>
                <a:spcPts val="0"/>
              </a:spcBef>
              <a:spcAft>
                <a:spcPts val="0"/>
              </a:spcAft>
              <a:buClr>
                <a:schemeClr val="dk1"/>
              </a:buClr>
              <a:buSzPts val="2100"/>
              <a:buNone/>
              <a:defRPr sz="2100">
                <a:solidFill>
                  <a:schemeClr val="dk1"/>
                </a:solidFill>
              </a:defRPr>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5" name="Google Shape;45;p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dk1"/>
              </a:buClr>
              <a:buSzPts val="2100"/>
              <a:buFont typeface="Oswald"/>
              <a:buNone/>
              <a:defRPr sz="2100">
                <a:solidFill>
                  <a:schemeClr val="dk1"/>
                </a:solidFill>
                <a:latin typeface="Oswald"/>
                <a:ea typeface="Oswald"/>
                <a:cs typeface="Oswald"/>
                <a:sym typeface="Oswald"/>
              </a:defRPr>
            </a:lvl1pPr>
          </a:lstStyle>
          <a:p/>
        </p:txBody>
      </p:sp>
      <p:sp>
        <p:nvSpPr>
          <p:cNvPr id="48" name="Google Shape;48;p1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lat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1pPr>
            <a:lvl2pPr lvl="1">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2pPr>
            <a:lvl3pPr lvl="2">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3pPr>
            <a:lvl4pPr lvl="3">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4pPr>
            <a:lvl5pPr lvl="4">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5pPr>
            <a:lvl6pPr lvl="5">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6pPr>
            <a:lvl7pPr lvl="6">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7pPr>
            <a:lvl8pPr lvl="7">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8pPr>
            <a:lvl9pPr lvl="8">
              <a:spcBef>
                <a:spcPts val="0"/>
              </a:spcBef>
              <a:spcAft>
                <a:spcPts val="0"/>
              </a:spcAft>
              <a:buClr>
                <a:schemeClr val="dk1"/>
              </a:buClr>
              <a:buSzPts val="3000"/>
              <a:buFont typeface="Oswald"/>
              <a:buNone/>
              <a:defRPr sz="3000">
                <a:solidFill>
                  <a:schemeClr val="dk1"/>
                </a:solidFill>
                <a:latin typeface="Oswald"/>
                <a:ea typeface="Oswald"/>
                <a:cs typeface="Oswald"/>
                <a:sym typeface="Oswald"/>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accent3"/>
              </a:buClr>
              <a:buSzPts val="1800"/>
              <a:buFont typeface="Average"/>
              <a:buChar char="●"/>
              <a:defRPr sz="1800">
                <a:solidFill>
                  <a:schemeClr val="accent3"/>
                </a:solidFill>
                <a:latin typeface="Average"/>
                <a:ea typeface="Average"/>
                <a:cs typeface="Average"/>
                <a:sym typeface="Average"/>
              </a:defRPr>
            </a:lvl1pPr>
            <a:lvl2pPr indent="-317500" lvl="1" marL="914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2pPr>
            <a:lvl3pPr indent="-317500" lvl="2" marL="1371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3pPr>
            <a:lvl4pPr indent="-317500" lvl="3" marL="1828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4pPr>
            <a:lvl5pPr indent="-317500" lvl="4" marL="22860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5pPr>
            <a:lvl6pPr indent="-317500" lvl="5" marL="27432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6pPr>
            <a:lvl7pPr indent="-317500" lvl="6" marL="32004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7pPr>
            <a:lvl8pPr indent="-317500" lvl="7" marL="36576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8pPr>
            <a:lvl9pPr indent="-317500" lvl="8" marL="4114800">
              <a:lnSpc>
                <a:spcPct val="115000"/>
              </a:lnSpc>
              <a:spcBef>
                <a:spcPts val="0"/>
              </a:spcBef>
              <a:spcAft>
                <a:spcPts val="0"/>
              </a:spcAft>
              <a:buClr>
                <a:schemeClr val="accent3"/>
              </a:buClr>
              <a:buSzPts val="1400"/>
              <a:buFont typeface="Average"/>
              <a:buChar char="■"/>
              <a:defRPr>
                <a:solidFill>
                  <a:schemeClr val="accent3"/>
                </a:solidFill>
                <a:latin typeface="Average"/>
                <a:ea typeface="Average"/>
                <a:cs typeface="Average"/>
                <a:sym typeface="Average"/>
              </a:defRPr>
            </a:lvl9pPr>
          </a:lstStyle>
          <a:p/>
        </p:txBody>
      </p:sp>
      <p:sp>
        <p:nvSpPr>
          <p:cNvPr id="8" name="Google Shape;8;p1"/>
          <p:cNvSpPr txBox="1"/>
          <p:nvPr>
            <p:ph idx="12" type="sldNum"/>
          </p:nvPr>
        </p:nvSpPr>
        <p:spPr>
          <a:xfrm>
            <a:off x="8490250" y="4681009"/>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accent3"/>
                </a:solidFill>
                <a:latin typeface="Average"/>
                <a:ea typeface="Average"/>
                <a:cs typeface="Average"/>
                <a:sym typeface="Average"/>
              </a:defRPr>
            </a:lvl1pPr>
            <a:lvl2pPr lvl="1" algn="r">
              <a:buNone/>
              <a:defRPr sz="1000">
                <a:solidFill>
                  <a:schemeClr val="accent3"/>
                </a:solidFill>
                <a:latin typeface="Average"/>
                <a:ea typeface="Average"/>
                <a:cs typeface="Average"/>
                <a:sym typeface="Average"/>
              </a:defRPr>
            </a:lvl2pPr>
            <a:lvl3pPr lvl="2" algn="r">
              <a:buNone/>
              <a:defRPr sz="1000">
                <a:solidFill>
                  <a:schemeClr val="accent3"/>
                </a:solidFill>
                <a:latin typeface="Average"/>
                <a:ea typeface="Average"/>
                <a:cs typeface="Average"/>
                <a:sym typeface="Average"/>
              </a:defRPr>
            </a:lvl3pPr>
            <a:lvl4pPr lvl="3" algn="r">
              <a:buNone/>
              <a:defRPr sz="1000">
                <a:solidFill>
                  <a:schemeClr val="accent3"/>
                </a:solidFill>
                <a:latin typeface="Average"/>
                <a:ea typeface="Average"/>
                <a:cs typeface="Average"/>
                <a:sym typeface="Average"/>
              </a:defRPr>
            </a:lvl4pPr>
            <a:lvl5pPr lvl="4" algn="r">
              <a:buNone/>
              <a:defRPr sz="1000">
                <a:solidFill>
                  <a:schemeClr val="accent3"/>
                </a:solidFill>
                <a:latin typeface="Average"/>
                <a:ea typeface="Average"/>
                <a:cs typeface="Average"/>
                <a:sym typeface="Average"/>
              </a:defRPr>
            </a:lvl5pPr>
            <a:lvl6pPr lvl="5" algn="r">
              <a:buNone/>
              <a:defRPr sz="1000">
                <a:solidFill>
                  <a:schemeClr val="accent3"/>
                </a:solidFill>
                <a:latin typeface="Average"/>
                <a:ea typeface="Average"/>
                <a:cs typeface="Average"/>
                <a:sym typeface="Average"/>
              </a:defRPr>
            </a:lvl6pPr>
            <a:lvl7pPr lvl="6" algn="r">
              <a:buNone/>
              <a:defRPr sz="1000">
                <a:solidFill>
                  <a:schemeClr val="accent3"/>
                </a:solidFill>
                <a:latin typeface="Average"/>
                <a:ea typeface="Average"/>
                <a:cs typeface="Average"/>
                <a:sym typeface="Average"/>
              </a:defRPr>
            </a:lvl7pPr>
            <a:lvl8pPr lvl="7" algn="r">
              <a:buNone/>
              <a:defRPr sz="1000">
                <a:solidFill>
                  <a:schemeClr val="accent3"/>
                </a:solidFill>
                <a:latin typeface="Average"/>
                <a:ea typeface="Average"/>
                <a:cs typeface="Average"/>
                <a:sym typeface="Average"/>
              </a:defRPr>
            </a:lvl8pPr>
            <a:lvl9pPr lvl="8" algn="r">
              <a:buNone/>
              <a:defRPr sz="1000">
                <a:solidFill>
                  <a:schemeClr val="accent3"/>
                </a:solidFill>
                <a:latin typeface="Average"/>
                <a:ea typeface="Average"/>
                <a:cs typeface="Average"/>
                <a:sym typeface="Average"/>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doi.org/10.6084/m9.figshare.14479875" TargetMode="External"/><Relationship Id="rId4" Type="http://schemas.openxmlformats.org/officeDocument/2006/relationships/hyperlink" Target="https://doi.org/10.6084/m9.figshare.14479875"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5.jpg"/><Relationship Id="rId4" Type="http://schemas.openxmlformats.org/officeDocument/2006/relationships/hyperlink" Target="https://www.clhsocialsolutions.com/blog/2017/10/23/3-illustrations-to-start-your-discussion-on-white-privilege-racism"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metro.co.uk/2021/01/21/the-problem-with-unconscious-bias-it-takes-away-any-responsibility-13872478/?ito=cbshar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hyperlink" Target="https://twitter.com/iyad_elbaghdadi/status/759045232180727808"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3.png"/><Relationship Id="rId4" Type="http://schemas.openxmlformats.org/officeDocument/2006/relationships/hyperlink" Target="https://docs.google.com/spreadsheets/d/1Txn6rZ3-jMFk7lOWYk1n2Eh5E2BLo7VmIVmtX8g-nkQ/edit#gid=0"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hyperlink" Target="https://docs.google.com/spreadsheets/d/1Txn6rZ3-jMFk7lOWYk1n2Eh5E2BLo7VmIVmtX8g-nkQ/edit#gid=0"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8.png"/><Relationship Id="rId4" Type="http://schemas.openxmlformats.org/officeDocument/2006/relationships/hyperlink" Target="https://twitter.com/__BHB__/status/1386365587153055751"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hyperlink" Target="https://twitter.com/Kate_Kelly_Esq/status/1273940873663909894" TargetMode="Externa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s://doi.org/10.6084/m9.figshare.14315846.v5" TargetMode="External"/><Relationship Id="rId4" Type="http://schemas.openxmlformats.org/officeDocument/2006/relationships/hyperlink" Target="https://www.booktopia.com.au/talkin-up-to-the-white-woman-aileen-moreton-robinson/book/9780702263101.html" TargetMode="External"/><Relationship Id="rId5" Type="http://schemas.openxmlformats.org/officeDocument/2006/relationships/hyperlink" Target="https://twitter.com/IndigenousX/status/1385869862757568513" TargetMode="External"/><Relationship Id="rId6" Type="http://schemas.openxmlformats.org/officeDocument/2006/relationships/hyperlink" Target="http://test.nottheonlyone.org/" TargetMode="External"/><Relationship Id="rId7" Type="http://schemas.openxmlformats.org/officeDocument/2006/relationships/hyperlink" Target="https://twitter.com/i/lists/1386261499321065478"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hyperlink" Target="https://www.bbc.com/news/world-us-canada-30172433" TargetMode="Externa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hyperlink" Target="https://www.brusselstimes.com/opinion/106285/state-brutality-against-moroccan-youth-in-brussels-and-the-urgency-for-police-accountability/" TargetMode="Externa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www.theguardian.com/world/2020/jan/29/vanessa-nakate-interview-climate-activism-cropped-photo-davos" TargetMode="External"/><Relationship Id="rId4" Type="http://schemas.openxmlformats.org/officeDocument/2006/relationships/image" Target="../media/image7.png"/><Relationship Id="rId5"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hyperlink" Target="http://test.nottheonlyone.org/25"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hyperlink" Target="http://test.nottheonlyone.org/818" TargetMode="External"/><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hyperlink" Target="https://twitter.com/abcnews/status/1339336413574090754"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txBox="1"/>
          <p:nvPr>
            <p:ph type="ctrTitle"/>
          </p:nvPr>
        </p:nvSpPr>
        <p:spPr>
          <a:xfrm>
            <a:off x="671258" y="990800"/>
            <a:ext cx="7801500" cy="17301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Unconscious bias</a:t>
            </a:r>
            <a:endParaRPr/>
          </a:p>
        </p:txBody>
      </p:sp>
      <p:sp>
        <p:nvSpPr>
          <p:cNvPr id="69" name="Google Shape;69;p15"/>
          <p:cNvSpPr txBox="1"/>
          <p:nvPr>
            <p:ph idx="1" type="subTitle"/>
          </p:nvPr>
        </p:nvSpPr>
        <p:spPr>
          <a:xfrm>
            <a:off x="671250" y="3174876"/>
            <a:ext cx="78015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Does it really matter?</a:t>
            </a:r>
            <a:endParaRPr/>
          </a:p>
        </p:txBody>
      </p:sp>
      <p:sp>
        <p:nvSpPr>
          <p:cNvPr id="70" name="Google Shape;70;p1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71" name="Google Shape;71;p15"/>
          <p:cNvSpPr txBox="1"/>
          <p:nvPr/>
        </p:nvSpPr>
        <p:spPr>
          <a:xfrm>
            <a:off x="353825" y="4421450"/>
            <a:ext cx="4107900" cy="44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u="sng">
                <a:solidFill>
                  <a:schemeClr val="hlink"/>
                </a:solidFill>
                <a:hlinkClick r:id="rId3"/>
              </a:rPr>
              <a:t>https://doi.org/</a:t>
            </a:r>
            <a:r>
              <a:rPr lang="en" sz="1000" u="sng">
                <a:solidFill>
                  <a:schemeClr val="hlink"/>
                </a:solidFill>
                <a:hlinkClick r:id="rId4"/>
              </a:rPr>
              <a:t>10.6084/m9.figshare.14479875</a:t>
            </a:r>
            <a:r>
              <a:rPr lang="en" sz="1000">
                <a:solidFill>
                  <a:srgbClr val="C7404D"/>
                </a:solidFill>
              </a:rPr>
              <a:t>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pic>
        <p:nvPicPr>
          <p:cNvPr id="140" name="Google Shape;140;p24"/>
          <p:cNvPicPr preferRelativeResize="0"/>
          <p:nvPr/>
        </p:nvPicPr>
        <p:blipFill>
          <a:blip r:embed="rId3">
            <a:alphaModFix/>
          </a:blip>
          <a:stretch>
            <a:fillRect/>
          </a:stretch>
        </p:blipFill>
        <p:spPr>
          <a:xfrm>
            <a:off x="4600175" y="1170125"/>
            <a:ext cx="3687075" cy="3687075"/>
          </a:xfrm>
          <a:prstGeom prst="rect">
            <a:avLst/>
          </a:prstGeom>
          <a:noFill/>
          <a:ln>
            <a:noFill/>
          </a:ln>
        </p:spPr>
      </p:pic>
      <p:sp>
        <p:nvSpPr>
          <p:cNvPr id="141" name="Google Shape;141;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These biases are obstacles for people from marginalised groups</a:t>
            </a:r>
            <a:endParaRPr/>
          </a:p>
        </p:txBody>
      </p:sp>
      <p:sp>
        <p:nvSpPr>
          <p:cNvPr id="142" name="Google Shape;142;p24"/>
          <p:cNvSpPr txBox="1"/>
          <p:nvPr>
            <p:ph idx="1" type="body"/>
          </p:nvPr>
        </p:nvSpPr>
        <p:spPr>
          <a:xfrm>
            <a:off x="311700" y="1076275"/>
            <a:ext cx="3551700" cy="3980400"/>
          </a:xfrm>
          <a:prstGeom prst="rect">
            <a:avLst/>
          </a:prstGeom>
        </p:spPr>
        <p:txBody>
          <a:bodyPr anchorCtr="0" anchor="t" bIns="91425" lIns="91425" spcFirstLastPara="1" rIns="91425" wrap="square" tIns="91425">
            <a:normAutofit lnSpcReduction="20000"/>
          </a:bodyPr>
          <a:lstStyle/>
          <a:p>
            <a:pPr indent="0" lvl="0" marL="0" rtl="0" algn="just">
              <a:spcBef>
                <a:spcPts val="0"/>
              </a:spcBef>
              <a:spcAft>
                <a:spcPts val="0"/>
              </a:spcAft>
              <a:buNone/>
            </a:pPr>
            <a:r>
              <a:rPr lang="en"/>
              <a:t>This shows the idea of cumulative problems that increases the lack of opportunities of a person from a marginalised group, that may not be apparent to an outsider.</a:t>
            </a:r>
            <a:endParaRPr/>
          </a:p>
          <a:p>
            <a:pPr indent="0" lvl="0" marL="0" rtl="0" algn="just">
              <a:spcBef>
                <a:spcPts val="0"/>
              </a:spcBef>
              <a:spcAft>
                <a:spcPts val="0"/>
              </a:spcAft>
              <a:buNone/>
            </a:pPr>
            <a:r>
              <a:t/>
            </a:r>
            <a:endParaRPr/>
          </a:p>
          <a:p>
            <a:pPr indent="0" lvl="0" marL="0" rtl="0" algn="l">
              <a:lnSpc>
                <a:spcPct val="100000"/>
              </a:lnSpc>
              <a:spcBef>
                <a:spcPts val="0"/>
              </a:spcBef>
              <a:spcAft>
                <a:spcPts val="0"/>
              </a:spcAft>
              <a:buNone/>
            </a:pPr>
            <a:r>
              <a:rPr lang="en"/>
              <a:t>It should be noted that intersectionality is defined as having more than one attribute that is marginalised and increases the problem exponentially.</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Clr>
                <a:schemeClr val="dk1"/>
              </a:buClr>
              <a:buSzPts val="1100"/>
              <a:buFont typeface="Arial"/>
              <a:buNone/>
            </a:pPr>
            <a:r>
              <a:rPr lang="en" sz="900" u="sng">
                <a:solidFill>
                  <a:schemeClr val="accent5"/>
                </a:solidFill>
                <a:hlinkClick r:id="rId4">
                  <a:extLst>
                    <a:ext uri="{A12FA001-AC4F-418D-AE19-62706E023703}">
                      <ahyp:hlinkClr val="tx"/>
                    </a:ext>
                  </a:extLst>
                </a:hlinkClick>
              </a:rPr>
              <a:t>https://www.clhsocialsolutions.com/blog/2017/10/23/3-illustrations-to-start-your-discussion-on-white-privilege-racism</a:t>
            </a:r>
            <a:endParaRPr/>
          </a:p>
          <a:p>
            <a:pPr indent="0" lvl="0" marL="0" rtl="0" algn="just">
              <a:spcBef>
                <a:spcPts val="0"/>
              </a:spcBef>
              <a:spcAft>
                <a:spcPts val="0"/>
              </a:spcAft>
              <a:buNone/>
            </a:pPr>
            <a:r>
              <a:t/>
            </a:r>
            <a:endParaRPr/>
          </a:p>
        </p:txBody>
      </p:sp>
      <p:sp>
        <p:nvSpPr>
          <p:cNvPr id="143" name="Google Shape;143;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This is why we should centre the victim, not the perpetrator</a:t>
            </a:r>
            <a:endParaRPr/>
          </a:p>
        </p:txBody>
      </p:sp>
      <p:sp>
        <p:nvSpPr>
          <p:cNvPr id="149" name="Google Shape;149;p25"/>
          <p:cNvSpPr txBox="1"/>
          <p:nvPr>
            <p:ph idx="1" type="body"/>
          </p:nvPr>
        </p:nvSpPr>
        <p:spPr>
          <a:xfrm>
            <a:off x="311700" y="1577825"/>
            <a:ext cx="8520600" cy="251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of my </a:t>
            </a:r>
            <a:r>
              <a:rPr lang="en"/>
              <a:t>criticisms</a:t>
            </a:r>
            <a:r>
              <a:rPr lang="en"/>
              <a:t> of “</a:t>
            </a:r>
            <a:r>
              <a:rPr lang="en"/>
              <a:t>unconscious</a:t>
            </a:r>
            <a:r>
              <a:rPr lang="en"/>
              <a:t> bias” is that it centres the perpetrator and not the victim.</a:t>
            </a:r>
            <a:endParaRPr i="1"/>
          </a:p>
          <a:p>
            <a:pPr indent="0" lvl="0" marL="0" rtl="0" algn="l">
              <a:spcBef>
                <a:spcPts val="1200"/>
              </a:spcBef>
              <a:spcAft>
                <a:spcPts val="0"/>
              </a:spcAft>
              <a:buNone/>
            </a:pPr>
            <a:r>
              <a:rPr i="1" lang="en"/>
              <a:t>But if the outcome is the same, is calling it ‘unconscious’ simply an easy get-out clause for racist behaviour? Is the concept of unconscious bias just a convenient way for people to avoid acknowledging racism, or taking any responsibility for their actions?</a:t>
            </a:r>
            <a:endParaRPr/>
          </a:p>
          <a:p>
            <a:pPr indent="0" lvl="0" marL="0" rtl="0" algn="l">
              <a:spcBef>
                <a:spcPts val="1200"/>
              </a:spcBef>
              <a:spcAft>
                <a:spcPts val="0"/>
              </a:spcAft>
              <a:buNone/>
            </a:pPr>
            <a:r>
              <a:rPr lang="en" sz="1200" u="sng">
                <a:solidFill>
                  <a:schemeClr val="hlink"/>
                </a:solidFill>
                <a:hlinkClick r:id="rId3"/>
              </a:rPr>
              <a:t>https://metro.co.uk/2021/01/21/the-problem-with-unconscious-bias-it-takes-away-any-responsibility-13872478/?ito=cbshare</a:t>
            </a:r>
            <a:r>
              <a:rPr lang="en"/>
              <a:t> </a:t>
            </a:r>
            <a:endParaRPr/>
          </a:p>
          <a:p>
            <a:pPr indent="0" lvl="0" marL="0" rtl="0" algn="l">
              <a:spcBef>
                <a:spcPts val="1200"/>
              </a:spcBef>
              <a:spcAft>
                <a:spcPts val="1200"/>
              </a:spcAft>
              <a:buNone/>
            </a:pPr>
            <a:r>
              <a:t/>
            </a:r>
            <a:endParaRPr/>
          </a:p>
        </p:txBody>
      </p:sp>
      <p:sp>
        <p:nvSpPr>
          <p:cNvPr id="150" name="Google Shape;150;p2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Listen to those who are the most marginalised in your society</a:t>
            </a:r>
            <a:endParaRPr/>
          </a:p>
        </p:txBody>
      </p:sp>
      <p:pic>
        <p:nvPicPr>
          <p:cNvPr id="156" name="Google Shape;156;p26"/>
          <p:cNvPicPr preferRelativeResize="0"/>
          <p:nvPr/>
        </p:nvPicPr>
        <p:blipFill>
          <a:blip r:embed="rId3">
            <a:alphaModFix/>
          </a:blip>
          <a:stretch>
            <a:fillRect/>
          </a:stretch>
        </p:blipFill>
        <p:spPr>
          <a:xfrm>
            <a:off x="1719250" y="1708288"/>
            <a:ext cx="5705475" cy="2238375"/>
          </a:xfrm>
          <a:prstGeom prst="rect">
            <a:avLst/>
          </a:prstGeom>
          <a:noFill/>
          <a:ln>
            <a:noFill/>
          </a:ln>
        </p:spPr>
      </p:pic>
      <p:sp>
        <p:nvSpPr>
          <p:cNvPr id="157" name="Google Shape;157;p26"/>
          <p:cNvSpPr txBox="1"/>
          <p:nvPr/>
        </p:nvSpPr>
        <p:spPr>
          <a:xfrm>
            <a:off x="311700" y="4412900"/>
            <a:ext cx="5969100" cy="47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u="sng">
                <a:solidFill>
                  <a:schemeClr val="hlink"/>
                </a:solidFill>
                <a:hlinkClick r:id="rId4"/>
              </a:rPr>
              <a:t>https://twitter.com/iyad_elbaghdadi/status/759045232180727808</a:t>
            </a:r>
            <a:r>
              <a:rPr lang="en" sz="1200"/>
              <a:t> </a:t>
            </a:r>
            <a:endParaRPr sz="1200"/>
          </a:p>
        </p:txBody>
      </p:sp>
      <p:sp>
        <p:nvSpPr>
          <p:cNvPr id="158" name="Google Shape;158;p26"/>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Think of triage in a hospital’s emergency department</a:t>
            </a:r>
            <a:endParaRPr/>
          </a:p>
        </p:txBody>
      </p:sp>
      <p:sp>
        <p:nvSpPr>
          <p:cNvPr id="164" name="Google Shape;164;p2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t>In an emergency department a person who arrives first is not the person who is looked after first. The order in which a patient is seen and the amount they are helped is based on the severity of the need.</a:t>
            </a:r>
            <a:endParaRPr/>
          </a:p>
          <a:p>
            <a:pPr indent="0" lvl="0" marL="0" rtl="0" algn="l">
              <a:spcBef>
                <a:spcPts val="1200"/>
              </a:spcBef>
              <a:spcAft>
                <a:spcPts val="0"/>
              </a:spcAft>
              <a:buNone/>
            </a:pPr>
            <a:r>
              <a:rPr lang="en"/>
              <a:t>The greater the need, the earlier they are seen and the more they are helped (in theory).</a:t>
            </a:r>
            <a:endParaRPr/>
          </a:p>
          <a:p>
            <a:pPr indent="0" lvl="0" marL="0" rtl="0" algn="l">
              <a:spcBef>
                <a:spcPts val="1200"/>
              </a:spcBef>
              <a:spcAft>
                <a:spcPts val="0"/>
              </a:spcAft>
              <a:buNone/>
            </a:pPr>
            <a:r>
              <a:rPr lang="en"/>
              <a:t>In my opinion, we should apply the same measures to intersectionality, where intersectionality is when a person belongs to more than one marginalised group.</a:t>
            </a:r>
            <a:endParaRPr/>
          </a:p>
          <a:p>
            <a:pPr indent="0" lvl="0" marL="0" rtl="0" algn="l">
              <a:spcBef>
                <a:spcPts val="1200"/>
              </a:spcBef>
              <a:spcAft>
                <a:spcPts val="0"/>
              </a:spcAft>
              <a:buNone/>
            </a:pPr>
            <a:r>
              <a:rPr lang="en"/>
              <a:t>In the following two graphs, I will show how I think we are currently providing help and how we should be providing help.</a:t>
            </a:r>
            <a:endParaRPr/>
          </a:p>
          <a:p>
            <a:pPr indent="0" lvl="0" marL="0" rtl="0" algn="l">
              <a:spcBef>
                <a:spcPts val="1200"/>
              </a:spcBef>
              <a:spcAft>
                <a:spcPts val="1200"/>
              </a:spcAft>
              <a:buNone/>
            </a:pPr>
            <a:r>
              <a:t/>
            </a:r>
            <a:endParaRPr/>
          </a:p>
        </p:txBody>
      </p:sp>
      <p:sp>
        <p:nvSpPr>
          <p:cNvPr id="165" name="Google Shape;165;p2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id="170" name="Google Shape;170;p28" title="Chart"/>
          <p:cNvPicPr preferRelativeResize="0"/>
          <p:nvPr/>
        </p:nvPicPr>
        <p:blipFill>
          <a:blip r:embed="rId3">
            <a:alphaModFix/>
          </a:blip>
          <a:stretch>
            <a:fillRect/>
          </a:stretch>
        </p:blipFill>
        <p:spPr>
          <a:xfrm>
            <a:off x="437825" y="238713"/>
            <a:ext cx="8325176" cy="3991886"/>
          </a:xfrm>
          <a:prstGeom prst="rect">
            <a:avLst/>
          </a:prstGeom>
          <a:noFill/>
          <a:ln>
            <a:noFill/>
          </a:ln>
        </p:spPr>
      </p:pic>
      <p:sp>
        <p:nvSpPr>
          <p:cNvPr id="171" name="Google Shape;171;p28"/>
          <p:cNvSpPr txBox="1"/>
          <p:nvPr>
            <p:ph idx="1" type="body"/>
          </p:nvPr>
        </p:nvSpPr>
        <p:spPr>
          <a:xfrm>
            <a:off x="311700" y="4230575"/>
            <a:ext cx="8470800" cy="605100"/>
          </a:xfrm>
          <a:prstGeom prst="rect">
            <a:avLst/>
          </a:prstGeom>
        </p:spPr>
        <p:txBody>
          <a:bodyPr anchorCtr="0" anchor="ctr" bIns="91425" lIns="91425" spcFirstLastPara="1" rIns="91425" wrap="square" tIns="91425">
            <a:normAutofit lnSpcReduction="20000"/>
          </a:bodyPr>
          <a:lstStyle/>
          <a:p>
            <a:pPr indent="0" lvl="0" marL="0" rtl="0" algn="l">
              <a:spcBef>
                <a:spcPts val="0"/>
              </a:spcBef>
              <a:spcAft>
                <a:spcPts val="0"/>
              </a:spcAft>
              <a:buNone/>
            </a:pPr>
            <a:r>
              <a:rPr lang="en"/>
              <a:t>Intersectionality Spectrum</a:t>
            </a:r>
            <a:r>
              <a:rPr lang="en"/>
              <a:t> (Currently who we listen to - Australia) </a:t>
            </a:r>
            <a:r>
              <a:rPr lang="en" sz="1100" u="sng">
                <a:solidFill>
                  <a:schemeClr val="hlink"/>
                </a:solidFill>
                <a:latin typeface="Arial"/>
                <a:ea typeface="Arial"/>
                <a:cs typeface="Arial"/>
                <a:sym typeface="Arial"/>
                <a:hlinkClick r:id="rId4"/>
              </a:rPr>
              <a:t>https://docs.google.com/spreadsheets/d/1Txn6rZ3-jMFk7lOWYk1n2Eh5E2BLo7VmIVmtX8g-nkQ/edit#gid=0</a:t>
            </a:r>
            <a:endParaRPr/>
          </a:p>
        </p:txBody>
      </p:sp>
      <p:sp>
        <p:nvSpPr>
          <p:cNvPr id="172" name="Google Shape;172;p2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cxnSp>
        <p:nvCxnSpPr>
          <p:cNvPr id="173" name="Google Shape;173;p28"/>
          <p:cNvCxnSpPr/>
          <p:nvPr/>
        </p:nvCxnSpPr>
        <p:spPr>
          <a:xfrm rot="5400000">
            <a:off x="1360425" y="1411825"/>
            <a:ext cx="1547400" cy="0"/>
          </a:xfrm>
          <a:prstGeom prst="straightConnector1">
            <a:avLst/>
          </a:prstGeom>
          <a:noFill/>
          <a:ln cap="flat" cmpd="sng" w="152400">
            <a:solidFill>
              <a:srgbClr val="980000"/>
            </a:solidFill>
            <a:prstDash val="solid"/>
            <a:round/>
            <a:headEnd len="med" w="med" type="none"/>
            <a:tailEnd len="med" w="med" type="triangle"/>
          </a:ln>
        </p:spPr>
      </p:cxnSp>
      <p:cxnSp>
        <p:nvCxnSpPr>
          <p:cNvPr id="174" name="Google Shape;174;p28"/>
          <p:cNvCxnSpPr/>
          <p:nvPr/>
        </p:nvCxnSpPr>
        <p:spPr>
          <a:xfrm flipH="1">
            <a:off x="7451850" y="639825"/>
            <a:ext cx="14100" cy="657900"/>
          </a:xfrm>
          <a:prstGeom prst="straightConnector1">
            <a:avLst/>
          </a:prstGeom>
          <a:noFill/>
          <a:ln cap="flat" cmpd="sng" w="19050">
            <a:solidFill>
              <a:srgbClr val="980000"/>
            </a:solidFill>
            <a:prstDash val="solid"/>
            <a:round/>
            <a:headEnd len="med" w="med" type="none"/>
            <a:tailEnd len="med" w="med" type="triangle"/>
          </a:ln>
        </p:spPr>
      </p:cxnSp>
      <p:cxnSp>
        <p:nvCxnSpPr>
          <p:cNvPr id="175" name="Google Shape;175;p28"/>
          <p:cNvCxnSpPr/>
          <p:nvPr/>
        </p:nvCxnSpPr>
        <p:spPr>
          <a:xfrm flipH="1">
            <a:off x="4806375" y="721225"/>
            <a:ext cx="9900" cy="922200"/>
          </a:xfrm>
          <a:prstGeom prst="straightConnector1">
            <a:avLst/>
          </a:prstGeom>
          <a:noFill/>
          <a:ln cap="flat" cmpd="sng" w="76200">
            <a:solidFill>
              <a:srgbClr val="980000"/>
            </a:solidFill>
            <a:prstDash val="solid"/>
            <a:round/>
            <a:headEnd len="med" w="med" type="none"/>
            <a:tailEnd len="med" w="med" type="triangl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id="180" name="Google Shape;180;p29" title="Chart"/>
          <p:cNvPicPr preferRelativeResize="0"/>
          <p:nvPr/>
        </p:nvPicPr>
        <p:blipFill>
          <a:blip r:embed="rId3">
            <a:alphaModFix/>
          </a:blip>
          <a:stretch>
            <a:fillRect/>
          </a:stretch>
        </p:blipFill>
        <p:spPr>
          <a:xfrm>
            <a:off x="437825" y="238713"/>
            <a:ext cx="8325176" cy="3991886"/>
          </a:xfrm>
          <a:prstGeom prst="rect">
            <a:avLst/>
          </a:prstGeom>
          <a:noFill/>
          <a:ln>
            <a:noFill/>
          </a:ln>
        </p:spPr>
      </p:pic>
      <p:sp>
        <p:nvSpPr>
          <p:cNvPr id="181" name="Google Shape;181;p29"/>
          <p:cNvSpPr txBox="1"/>
          <p:nvPr>
            <p:ph idx="1" type="body"/>
          </p:nvPr>
        </p:nvSpPr>
        <p:spPr>
          <a:xfrm>
            <a:off x="311700" y="4230575"/>
            <a:ext cx="8470800" cy="605100"/>
          </a:xfrm>
          <a:prstGeom prst="rect">
            <a:avLst/>
          </a:prstGeom>
        </p:spPr>
        <p:txBody>
          <a:bodyPr anchorCtr="0" anchor="ctr" bIns="91425" lIns="91425" spcFirstLastPara="1" rIns="91425" wrap="square" tIns="91425">
            <a:normAutofit lnSpcReduction="20000"/>
          </a:bodyPr>
          <a:lstStyle/>
          <a:p>
            <a:pPr indent="0" lvl="0" marL="0" rtl="0" algn="l">
              <a:spcBef>
                <a:spcPts val="0"/>
              </a:spcBef>
              <a:spcAft>
                <a:spcPts val="0"/>
              </a:spcAft>
              <a:buNone/>
            </a:pPr>
            <a:r>
              <a:rPr lang="en"/>
              <a:t>Intersectionality Spectrum</a:t>
            </a:r>
            <a:r>
              <a:rPr lang="en"/>
              <a:t> (The people we should listen to - Australia) </a:t>
            </a:r>
            <a:r>
              <a:rPr lang="en" sz="1100" u="sng">
                <a:solidFill>
                  <a:schemeClr val="hlink"/>
                </a:solidFill>
                <a:latin typeface="Arial"/>
                <a:ea typeface="Arial"/>
                <a:cs typeface="Arial"/>
                <a:sym typeface="Arial"/>
                <a:hlinkClick r:id="rId4"/>
              </a:rPr>
              <a:t>https://docs.google.com/spreadsheets/d/1Txn6rZ3-jMFk7lOWYk1n2Eh5E2BLo7VmIVmtX8g-nkQ/edit#gid=0</a:t>
            </a:r>
            <a:endParaRPr/>
          </a:p>
        </p:txBody>
      </p:sp>
      <p:sp>
        <p:nvSpPr>
          <p:cNvPr id="182" name="Google Shape;182;p29"/>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cxnSp>
        <p:nvCxnSpPr>
          <p:cNvPr id="183" name="Google Shape;183;p29"/>
          <p:cNvCxnSpPr/>
          <p:nvPr/>
        </p:nvCxnSpPr>
        <p:spPr>
          <a:xfrm rot="5400000">
            <a:off x="6750475" y="1103575"/>
            <a:ext cx="1547400" cy="0"/>
          </a:xfrm>
          <a:prstGeom prst="straightConnector1">
            <a:avLst/>
          </a:prstGeom>
          <a:noFill/>
          <a:ln cap="flat" cmpd="sng" w="152400">
            <a:solidFill>
              <a:srgbClr val="980000"/>
            </a:solidFill>
            <a:prstDash val="solid"/>
            <a:round/>
            <a:headEnd len="med" w="med" type="none"/>
            <a:tailEnd len="med" w="med" type="triangle"/>
          </a:ln>
        </p:spPr>
      </p:cxnSp>
      <p:cxnSp>
        <p:nvCxnSpPr>
          <p:cNvPr id="184" name="Google Shape;184;p29"/>
          <p:cNvCxnSpPr/>
          <p:nvPr/>
        </p:nvCxnSpPr>
        <p:spPr>
          <a:xfrm flipH="1">
            <a:off x="2070275" y="1538675"/>
            <a:ext cx="4200" cy="914100"/>
          </a:xfrm>
          <a:prstGeom prst="straightConnector1">
            <a:avLst/>
          </a:prstGeom>
          <a:noFill/>
          <a:ln cap="flat" cmpd="sng" w="19050">
            <a:solidFill>
              <a:srgbClr val="980000"/>
            </a:solidFill>
            <a:prstDash val="solid"/>
            <a:round/>
            <a:headEnd len="med" w="med" type="none"/>
            <a:tailEnd len="med" w="med" type="triangle"/>
          </a:ln>
        </p:spPr>
      </p:cxnSp>
      <p:cxnSp>
        <p:nvCxnSpPr>
          <p:cNvPr id="185" name="Google Shape;185;p29"/>
          <p:cNvCxnSpPr/>
          <p:nvPr/>
        </p:nvCxnSpPr>
        <p:spPr>
          <a:xfrm flipH="1">
            <a:off x="4806375" y="873625"/>
            <a:ext cx="9900" cy="922200"/>
          </a:xfrm>
          <a:prstGeom prst="straightConnector1">
            <a:avLst/>
          </a:prstGeom>
          <a:noFill/>
          <a:ln cap="flat" cmpd="sng" w="76200">
            <a:solidFill>
              <a:srgbClr val="980000"/>
            </a:solidFill>
            <a:prstDash val="solid"/>
            <a:round/>
            <a:headEnd len="med" w="med" type="none"/>
            <a:tailEnd len="med" w="med" type="triangl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But we can’t just listen, we have to show courage and act</a:t>
            </a:r>
            <a:endParaRPr/>
          </a:p>
        </p:txBody>
      </p:sp>
      <p:sp>
        <p:nvSpPr>
          <p:cNvPr id="191" name="Google Shape;191;p30"/>
          <p:cNvSpPr txBox="1"/>
          <p:nvPr>
            <p:ph idx="1" type="body"/>
          </p:nvPr>
        </p:nvSpPr>
        <p:spPr>
          <a:xfrm>
            <a:off x="311700" y="1508125"/>
            <a:ext cx="3999900" cy="270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What matters to people in one or more marginalised groups is how they are supported. If you are neutral, you are on the side of the oppressor.</a:t>
            </a:r>
            <a:endParaRPr sz="1800"/>
          </a:p>
          <a:p>
            <a:pPr indent="0" lvl="0" marL="0" rtl="0" algn="l">
              <a:spcBef>
                <a:spcPts val="1200"/>
              </a:spcBef>
              <a:spcAft>
                <a:spcPts val="1200"/>
              </a:spcAft>
              <a:buNone/>
            </a:pPr>
            <a:r>
              <a:rPr lang="en" sz="1800"/>
              <a:t>To act takes courage and a willingness to sacrifice your privilege to help others.</a:t>
            </a:r>
            <a:endParaRPr sz="1800"/>
          </a:p>
        </p:txBody>
      </p:sp>
      <p:pic>
        <p:nvPicPr>
          <p:cNvPr id="192" name="Google Shape;192;p30"/>
          <p:cNvPicPr preferRelativeResize="0"/>
          <p:nvPr/>
        </p:nvPicPr>
        <p:blipFill>
          <a:blip r:embed="rId3">
            <a:alphaModFix/>
          </a:blip>
          <a:stretch>
            <a:fillRect/>
          </a:stretch>
        </p:blipFill>
        <p:spPr>
          <a:xfrm>
            <a:off x="4412850" y="1402375"/>
            <a:ext cx="4527599" cy="2916599"/>
          </a:xfrm>
          <a:prstGeom prst="rect">
            <a:avLst/>
          </a:prstGeom>
          <a:noFill/>
          <a:ln>
            <a:noFill/>
          </a:ln>
        </p:spPr>
      </p:pic>
      <p:sp>
        <p:nvSpPr>
          <p:cNvPr id="193" name="Google Shape;193;p3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Being supported and understood creates inclusive spaces</a:t>
            </a:r>
            <a:endParaRPr/>
          </a:p>
        </p:txBody>
      </p:sp>
      <p:sp>
        <p:nvSpPr>
          <p:cNvPr id="199" name="Google Shape;199;p31"/>
          <p:cNvSpPr txBox="1"/>
          <p:nvPr>
            <p:ph idx="1" type="body"/>
          </p:nvPr>
        </p:nvSpPr>
        <p:spPr>
          <a:xfrm>
            <a:off x="311700" y="1818264"/>
            <a:ext cx="8520600" cy="2062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I know that I am supported and people understand why I am sensitive, I feel safe. When I feel safe, I am comfortable being myself and am able to share when something is wrong without being worried about losing my job, losing friendships, or damaging my career. To me, that is inclusion.</a:t>
            </a:r>
            <a:endParaRPr/>
          </a:p>
          <a:p>
            <a:pPr indent="-342900" lvl="0" marL="457200" rtl="0" algn="l">
              <a:spcBef>
                <a:spcPts val="1200"/>
              </a:spcBef>
              <a:spcAft>
                <a:spcPts val="0"/>
              </a:spcAft>
              <a:buSzPts val="1800"/>
              <a:buChar char="-"/>
            </a:pPr>
            <a:r>
              <a:rPr lang="en"/>
              <a:t>Rowland Mosbergen</a:t>
            </a:r>
            <a:endParaRPr/>
          </a:p>
        </p:txBody>
      </p:sp>
      <p:sp>
        <p:nvSpPr>
          <p:cNvPr id="200" name="Google Shape;200;p3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Some things you can do</a:t>
            </a:r>
            <a:endParaRPr/>
          </a:p>
        </p:txBody>
      </p:sp>
      <p:sp>
        <p:nvSpPr>
          <p:cNvPr id="206" name="Google Shape;206;p32"/>
          <p:cNvSpPr txBox="1"/>
          <p:nvPr>
            <p:ph idx="1" type="body"/>
          </p:nvPr>
        </p:nvSpPr>
        <p:spPr>
          <a:xfrm>
            <a:off x="311700" y="1365125"/>
            <a:ext cx="4737300" cy="3416400"/>
          </a:xfrm>
          <a:prstGeom prst="rect">
            <a:avLst/>
          </a:prstGeom>
        </p:spPr>
        <p:txBody>
          <a:bodyPr anchorCtr="0" anchor="t" bIns="91425" lIns="91425" spcFirstLastPara="1" rIns="91425" wrap="square" tIns="91425">
            <a:normAutofit fontScale="77500" lnSpcReduction="20000"/>
          </a:bodyPr>
          <a:lstStyle/>
          <a:p>
            <a:pPr indent="-317182" lvl="0" marL="457200" rtl="0" algn="l">
              <a:spcBef>
                <a:spcPts val="0"/>
              </a:spcBef>
              <a:spcAft>
                <a:spcPts val="0"/>
              </a:spcAft>
              <a:buSzPct val="100000"/>
              <a:buAutoNum type="arabicPeriod"/>
            </a:pPr>
            <a:r>
              <a:rPr lang="en"/>
              <a:t>Change your social media to centre </a:t>
            </a:r>
            <a:r>
              <a:rPr lang="en"/>
              <a:t>intersectionally</a:t>
            </a:r>
            <a:r>
              <a:rPr lang="en"/>
              <a:t> marginalised people</a:t>
            </a:r>
            <a:endParaRPr/>
          </a:p>
          <a:p>
            <a:pPr indent="-317182" lvl="0" marL="457200" rtl="0" algn="l">
              <a:spcBef>
                <a:spcPts val="0"/>
              </a:spcBef>
              <a:spcAft>
                <a:spcPts val="0"/>
              </a:spcAft>
              <a:buSzPct val="100000"/>
              <a:buAutoNum type="arabicPeriod"/>
            </a:pPr>
            <a:r>
              <a:rPr lang="en"/>
              <a:t>Go out of your way to encourage people from marginalised groups</a:t>
            </a:r>
            <a:endParaRPr/>
          </a:p>
          <a:p>
            <a:pPr indent="-317182" lvl="0" marL="457200" rtl="0" algn="l">
              <a:spcBef>
                <a:spcPts val="0"/>
              </a:spcBef>
              <a:spcAft>
                <a:spcPts val="0"/>
              </a:spcAft>
              <a:buSzPct val="100000"/>
              <a:buAutoNum type="arabicPeriod"/>
            </a:pPr>
            <a:r>
              <a:rPr lang="en"/>
              <a:t>Go out of your way to identify talented people from marginalised groups</a:t>
            </a:r>
            <a:endParaRPr/>
          </a:p>
          <a:p>
            <a:pPr indent="-317182" lvl="0" marL="457200" rtl="0" algn="l">
              <a:spcBef>
                <a:spcPts val="0"/>
              </a:spcBef>
              <a:spcAft>
                <a:spcPts val="0"/>
              </a:spcAft>
              <a:buSzPct val="100000"/>
              <a:buAutoNum type="arabicPeriod"/>
            </a:pPr>
            <a:r>
              <a:rPr lang="en"/>
              <a:t>Look at ways you can use your privilege to step aside for people from marginalised groups</a:t>
            </a:r>
            <a:endParaRPr/>
          </a:p>
          <a:p>
            <a:pPr indent="-317182" lvl="0" marL="457200" rtl="0" algn="l">
              <a:spcBef>
                <a:spcPts val="0"/>
              </a:spcBef>
              <a:spcAft>
                <a:spcPts val="0"/>
              </a:spcAft>
              <a:buSzPct val="100000"/>
              <a:buAutoNum type="arabicPeriod"/>
            </a:pPr>
            <a:r>
              <a:rPr lang="en"/>
              <a:t>Look at ways you can change the systems in your organisations</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Further resources are provided at the end of this presentation</a:t>
            </a:r>
            <a:endParaRPr/>
          </a:p>
          <a:p>
            <a:pPr indent="0" lvl="0" marL="0" rtl="0" algn="l">
              <a:spcBef>
                <a:spcPts val="1200"/>
              </a:spcBef>
              <a:spcAft>
                <a:spcPts val="1200"/>
              </a:spcAft>
              <a:buNone/>
            </a:pPr>
            <a:r>
              <a:t/>
            </a:r>
            <a:endParaRPr/>
          </a:p>
        </p:txBody>
      </p:sp>
      <p:sp>
        <p:nvSpPr>
          <p:cNvPr id="207" name="Google Shape;207;p3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208" name="Google Shape;208;p32"/>
          <p:cNvPicPr preferRelativeResize="0"/>
          <p:nvPr/>
        </p:nvPicPr>
        <p:blipFill>
          <a:blip r:embed="rId3">
            <a:alphaModFix/>
          </a:blip>
          <a:stretch>
            <a:fillRect/>
          </a:stretch>
        </p:blipFill>
        <p:spPr>
          <a:xfrm>
            <a:off x="5135750" y="795549"/>
            <a:ext cx="3469925" cy="3815724"/>
          </a:xfrm>
          <a:prstGeom prst="rect">
            <a:avLst/>
          </a:prstGeom>
          <a:noFill/>
          <a:ln>
            <a:noFill/>
          </a:ln>
        </p:spPr>
      </p:pic>
      <p:sp>
        <p:nvSpPr>
          <p:cNvPr id="209" name="Google Shape;209;p32"/>
          <p:cNvSpPr txBox="1"/>
          <p:nvPr/>
        </p:nvSpPr>
        <p:spPr>
          <a:xfrm>
            <a:off x="4375825" y="4703625"/>
            <a:ext cx="4308600" cy="2475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1200" u="sng">
                <a:solidFill>
                  <a:schemeClr val="hlink"/>
                </a:solidFill>
                <a:latin typeface="Average"/>
                <a:ea typeface="Average"/>
                <a:cs typeface="Average"/>
                <a:sym typeface="Average"/>
                <a:hlinkClick r:id="rId4"/>
              </a:rPr>
              <a:t>https://twitter.com/__BHB__/status/1386365587153055751</a:t>
            </a:r>
            <a:endParaRPr sz="1200">
              <a:latin typeface="Average"/>
              <a:ea typeface="Average"/>
              <a:cs typeface="Average"/>
              <a:sym typeface="Average"/>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Summary</a:t>
            </a:r>
            <a:endParaRPr/>
          </a:p>
        </p:txBody>
      </p:sp>
      <p:sp>
        <p:nvSpPr>
          <p:cNvPr id="215" name="Google Shape;215;p33"/>
          <p:cNvSpPr txBox="1"/>
          <p:nvPr>
            <p:ph idx="1" type="body"/>
          </p:nvPr>
        </p:nvSpPr>
        <p:spPr>
          <a:xfrm>
            <a:off x="311700" y="1845625"/>
            <a:ext cx="8520600" cy="2061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Be an ally to people in one or more marginalised groups by:</a:t>
            </a:r>
            <a:endParaRPr/>
          </a:p>
          <a:p>
            <a:pPr indent="-342900" lvl="0" marL="457200" rtl="0" algn="l">
              <a:spcBef>
                <a:spcPts val="1200"/>
              </a:spcBef>
              <a:spcAft>
                <a:spcPts val="0"/>
              </a:spcAft>
              <a:buSzPts val="1800"/>
              <a:buAutoNum type="arabicPeriod"/>
            </a:pPr>
            <a:r>
              <a:rPr lang="en"/>
              <a:t>Listening to marginalised voices and</a:t>
            </a:r>
            <a:endParaRPr/>
          </a:p>
          <a:p>
            <a:pPr indent="-342900" lvl="0" marL="457200" rtl="0" algn="l">
              <a:spcBef>
                <a:spcPts val="0"/>
              </a:spcBef>
              <a:spcAft>
                <a:spcPts val="0"/>
              </a:spcAft>
              <a:buSzPts val="1800"/>
              <a:buAutoNum type="arabicPeriod"/>
            </a:pPr>
            <a:r>
              <a:rPr lang="en"/>
              <a:t>Supporting people from marginalised groups “to your right” in the Intersectionality Spectrum</a:t>
            </a:r>
            <a:endParaRPr/>
          </a:p>
        </p:txBody>
      </p:sp>
      <p:sp>
        <p:nvSpPr>
          <p:cNvPr id="216" name="Google Shape;216;p3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This may challenge you</a:t>
            </a:r>
            <a:endParaRPr/>
          </a:p>
        </p:txBody>
      </p:sp>
      <p:sp>
        <p:nvSpPr>
          <p:cNvPr id="77" name="Google Shape;77;p16"/>
          <p:cNvSpPr txBox="1"/>
          <p:nvPr>
            <p:ph idx="1" type="body"/>
          </p:nvPr>
        </p:nvSpPr>
        <p:spPr>
          <a:xfrm>
            <a:off x="374725" y="1556950"/>
            <a:ext cx="4045500" cy="29217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Clr>
                <a:schemeClr val="dk1"/>
              </a:buClr>
              <a:buSzPts val="275"/>
              <a:buFont typeface="Arial"/>
              <a:buNone/>
            </a:pPr>
            <a:r>
              <a:rPr lang="en" sz="7200"/>
              <a:t>Feeling uncomfortable is part of change. This presentation allows you an opportunity to change but doesn’t shy away from “uncomfortable truths”.</a:t>
            </a:r>
            <a:endParaRPr sz="7200"/>
          </a:p>
          <a:p>
            <a:pPr indent="0" lvl="0" marL="0" rtl="0" algn="l">
              <a:spcBef>
                <a:spcPts val="0"/>
              </a:spcBef>
              <a:spcAft>
                <a:spcPts val="0"/>
              </a:spcAft>
              <a:buClr>
                <a:schemeClr val="dk1"/>
              </a:buClr>
              <a:buSzPts val="275"/>
              <a:buFont typeface="Arial"/>
              <a:buNone/>
            </a:pPr>
            <a:r>
              <a:t/>
            </a:r>
            <a:endParaRPr sz="7200"/>
          </a:p>
          <a:p>
            <a:pPr indent="0" lvl="0" marL="0" rtl="0" algn="l">
              <a:spcBef>
                <a:spcPts val="0"/>
              </a:spcBef>
              <a:spcAft>
                <a:spcPts val="0"/>
              </a:spcAft>
              <a:buClr>
                <a:schemeClr val="dk1"/>
              </a:buClr>
              <a:buSzPts val="275"/>
              <a:buFont typeface="Arial"/>
              <a:buNone/>
            </a:pPr>
            <a:r>
              <a:rPr lang="en" sz="7200"/>
              <a:t>Ruby Bridges was 6 in 1960 when she went to a previously white school.</a:t>
            </a:r>
            <a:endParaRPr sz="7200"/>
          </a:p>
          <a:p>
            <a:pPr indent="0" lvl="0" marL="0" rtl="0" algn="l">
              <a:spcBef>
                <a:spcPts val="0"/>
              </a:spcBef>
              <a:spcAft>
                <a:spcPts val="0"/>
              </a:spcAft>
              <a:buClr>
                <a:schemeClr val="dk1"/>
              </a:buClr>
              <a:buSzPts val="275"/>
              <a:buFont typeface="Arial"/>
              <a:buNone/>
            </a:pPr>
            <a:r>
              <a:t/>
            </a:r>
            <a:endParaRPr sz="5445"/>
          </a:p>
          <a:p>
            <a:pPr indent="0" lvl="0" marL="0" rtl="0" algn="just">
              <a:spcBef>
                <a:spcPts val="0"/>
              </a:spcBef>
              <a:spcAft>
                <a:spcPts val="0"/>
              </a:spcAft>
              <a:buClr>
                <a:schemeClr val="dk1"/>
              </a:buClr>
              <a:buSzPct val="30136"/>
              <a:buFont typeface="Arial"/>
              <a:buNone/>
            </a:pPr>
            <a:r>
              <a:rPr lang="en" sz="3650" u="sng">
                <a:solidFill>
                  <a:schemeClr val="hlink"/>
                </a:solidFill>
                <a:hlinkClick r:id="rId3"/>
              </a:rPr>
              <a:t>https://twitter.com/Kate_Kelly_Esq/status/1273940873663909894</a:t>
            </a:r>
            <a:r>
              <a:rPr lang="en" sz="3650"/>
              <a:t> </a:t>
            </a:r>
            <a:endParaRPr sz="3650"/>
          </a:p>
          <a:p>
            <a:pPr indent="0" lvl="0" marL="0" rtl="0" algn="l">
              <a:spcBef>
                <a:spcPts val="0"/>
              </a:spcBef>
              <a:spcAft>
                <a:spcPts val="0"/>
              </a:spcAft>
              <a:buNone/>
            </a:pPr>
            <a:r>
              <a:t/>
            </a:r>
            <a:endParaRPr/>
          </a:p>
          <a:p>
            <a:pPr indent="0" lvl="0" marL="0" rtl="0" algn="l">
              <a:spcBef>
                <a:spcPts val="1200"/>
              </a:spcBef>
              <a:spcAft>
                <a:spcPts val="0"/>
              </a:spcAft>
              <a:buNone/>
            </a:pPr>
            <a:r>
              <a:t/>
            </a:r>
            <a:endParaRPr/>
          </a:p>
          <a:p>
            <a:pPr indent="0" lvl="0" marL="0" rtl="0" algn="just">
              <a:spcBef>
                <a:spcPts val="1200"/>
              </a:spcBef>
              <a:spcAft>
                <a:spcPts val="0"/>
              </a:spcAft>
              <a:buClr>
                <a:schemeClr val="dk1"/>
              </a:buClr>
              <a:buSzPct val="61111"/>
              <a:buFont typeface="Arial"/>
              <a:buNone/>
            </a:pPr>
            <a:r>
              <a:t/>
            </a:r>
            <a:endParaRPr/>
          </a:p>
          <a:p>
            <a:pPr indent="0" lvl="0" marL="0" rtl="0" algn="just">
              <a:spcBef>
                <a:spcPts val="0"/>
              </a:spcBef>
              <a:spcAft>
                <a:spcPts val="0"/>
              </a:spcAft>
              <a:buClr>
                <a:schemeClr val="dk1"/>
              </a:buClr>
              <a:buSzPct val="61111"/>
              <a:buFont typeface="Arial"/>
              <a:buNone/>
            </a:pPr>
            <a:r>
              <a:t/>
            </a:r>
            <a:endParaRPr/>
          </a:p>
        </p:txBody>
      </p:sp>
      <p:sp>
        <p:nvSpPr>
          <p:cNvPr id="78" name="Google Shape;78;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solidFill>
                  <a:schemeClr val="accent3"/>
                </a:solidFill>
                <a:latin typeface="Average"/>
                <a:ea typeface="Average"/>
                <a:cs typeface="Average"/>
                <a:sym typeface="Average"/>
              </a:rPr>
              <a:t>‹#›</a:t>
            </a:fld>
            <a:endParaRPr>
              <a:solidFill>
                <a:schemeClr val="accent3"/>
              </a:solidFill>
              <a:latin typeface="Average"/>
              <a:ea typeface="Average"/>
              <a:cs typeface="Average"/>
              <a:sym typeface="Average"/>
            </a:endParaRPr>
          </a:p>
        </p:txBody>
      </p:sp>
      <p:pic>
        <p:nvPicPr>
          <p:cNvPr id="79" name="Google Shape;79;p16"/>
          <p:cNvPicPr preferRelativeResize="0"/>
          <p:nvPr/>
        </p:nvPicPr>
        <p:blipFill>
          <a:blip r:embed="rId4">
            <a:alphaModFix/>
          </a:blip>
          <a:stretch>
            <a:fillRect/>
          </a:stretch>
        </p:blipFill>
        <p:spPr>
          <a:xfrm>
            <a:off x="5020375" y="1115000"/>
            <a:ext cx="3400213" cy="38209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Want to know more?</a:t>
            </a:r>
            <a:endParaRPr/>
          </a:p>
        </p:txBody>
      </p:sp>
      <p:sp>
        <p:nvSpPr>
          <p:cNvPr id="222" name="Google Shape;222;p34"/>
          <p:cNvSpPr txBox="1"/>
          <p:nvPr>
            <p:ph idx="1" type="body"/>
          </p:nvPr>
        </p:nvSpPr>
        <p:spPr>
          <a:xfrm>
            <a:off x="311700" y="1533475"/>
            <a:ext cx="8520600" cy="2842500"/>
          </a:xfrm>
          <a:prstGeom prst="rect">
            <a:avLst/>
          </a:prstGeom>
        </p:spPr>
        <p:txBody>
          <a:bodyPr anchorCtr="0" anchor="t" bIns="91425" lIns="91425" spcFirstLastPara="1" rIns="91425" wrap="square" tIns="91425">
            <a:noAutofit/>
          </a:bodyPr>
          <a:lstStyle/>
          <a:p>
            <a:pPr indent="-342900" lvl="0" marL="457200" rtl="0" algn="l">
              <a:lnSpc>
                <a:spcPct val="105000"/>
              </a:lnSpc>
              <a:spcBef>
                <a:spcPts val="0"/>
              </a:spcBef>
              <a:spcAft>
                <a:spcPts val="0"/>
              </a:spcAft>
              <a:buSzPts val="1800"/>
              <a:buChar char="●"/>
            </a:pPr>
            <a:r>
              <a:rPr lang="en"/>
              <a:t>Improving Diversity and Inclusion in Senior Leadership: A workshop to help recruit diverse senior leaders. </a:t>
            </a:r>
            <a:endParaRPr/>
          </a:p>
          <a:p>
            <a:pPr indent="-317500" lvl="1" marL="914400" rtl="0" algn="l">
              <a:lnSpc>
                <a:spcPct val="105000"/>
              </a:lnSpc>
              <a:spcBef>
                <a:spcPts val="0"/>
              </a:spcBef>
              <a:spcAft>
                <a:spcPts val="0"/>
              </a:spcAft>
              <a:buSzPts val="1400"/>
              <a:buChar char="○"/>
            </a:pPr>
            <a:r>
              <a:rPr lang="en" u="sng">
                <a:solidFill>
                  <a:schemeClr val="hlink"/>
                </a:solidFill>
                <a:hlinkClick r:id="rId3"/>
              </a:rPr>
              <a:t>https://doi.org/10.6084/m9.figshare.14315846.v5</a:t>
            </a:r>
            <a:r>
              <a:rPr lang="en"/>
              <a:t>  </a:t>
            </a:r>
            <a:endParaRPr/>
          </a:p>
          <a:p>
            <a:pPr indent="-342900" lvl="0" marL="457200" rtl="0" algn="l">
              <a:lnSpc>
                <a:spcPct val="105000"/>
              </a:lnSpc>
              <a:spcBef>
                <a:spcPts val="0"/>
              </a:spcBef>
              <a:spcAft>
                <a:spcPts val="0"/>
              </a:spcAft>
              <a:buSzPts val="1800"/>
              <a:buChar char="●"/>
            </a:pPr>
            <a:r>
              <a:rPr lang="en"/>
              <a:t>Talkin' Up to the White Woman </a:t>
            </a:r>
            <a:endParaRPr/>
          </a:p>
          <a:p>
            <a:pPr indent="-317500" lvl="1" marL="914400" rtl="0" algn="l">
              <a:lnSpc>
                <a:spcPct val="105000"/>
              </a:lnSpc>
              <a:spcBef>
                <a:spcPts val="0"/>
              </a:spcBef>
              <a:spcAft>
                <a:spcPts val="0"/>
              </a:spcAft>
              <a:buSzPts val="1400"/>
              <a:buChar char="○"/>
            </a:pPr>
            <a:r>
              <a:rPr lang="en" u="sng">
                <a:solidFill>
                  <a:schemeClr val="hlink"/>
                </a:solidFill>
                <a:hlinkClick r:id="rId4"/>
              </a:rPr>
              <a:t>https://www.booktopia.com.au/talkin-up-to-the-white-woman-aileen-moreton-robinson/book/9780702263101.html</a:t>
            </a:r>
            <a:r>
              <a:rPr lang="en"/>
              <a:t> </a:t>
            </a:r>
            <a:endParaRPr/>
          </a:p>
          <a:p>
            <a:pPr indent="-342900" lvl="0" marL="457200" rtl="0" algn="l">
              <a:lnSpc>
                <a:spcPct val="105000"/>
              </a:lnSpc>
              <a:spcBef>
                <a:spcPts val="0"/>
              </a:spcBef>
              <a:spcAft>
                <a:spcPts val="0"/>
              </a:spcAft>
              <a:buSzPts val="1800"/>
              <a:buChar char="●"/>
            </a:pPr>
            <a:r>
              <a:rPr lang="en"/>
              <a:t>IndigenousX - Deaths in custody</a:t>
            </a:r>
            <a:endParaRPr/>
          </a:p>
          <a:p>
            <a:pPr indent="-317500" lvl="1" marL="914400" rtl="0" algn="l">
              <a:lnSpc>
                <a:spcPct val="105000"/>
              </a:lnSpc>
              <a:spcBef>
                <a:spcPts val="0"/>
              </a:spcBef>
              <a:spcAft>
                <a:spcPts val="0"/>
              </a:spcAft>
              <a:buSzPts val="1400"/>
              <a:buChar char="○"/>
            </a:pPr>
            <a:r>
              <a:rPr lang="en" u="sng">
                <a:solidFill>
                  <a:schemeClr val="hlink"/>
                </a:solidFill>
                <a:hlinkClick r:id="rId5"/>
              </a:rPr>
              <a:t>https://twitter.com/IndigenousX/status/1385869862757568513</a:t>
            </a:r>
            <a:r>
              <a:rPr lang="en"/>
              <a:t> </a:t>
            </a:r>
            <a:endParaRPr/>
          </a:p>
          <a:p>
            <a:pPr indent="-342900" lvl="0" marL="457200" rtl="0" algn="l">
              <a:lnSpc>
                <a:spcPct val="105000"/>
              </a:lnSpc>
              <a:spcBef>
                <a:spcPts val="0"/>
              </a:spcBef>
              <a:spcAft>
                <a:spcPts val="0"/>
              </a:spcAft>
              <a:buSzPts val="1800"/>
              <a:buChar char="●"/>
            </a:pPr>
            <a:r>
              <a:rPr lang="en"/>
              <a:t>Not the Only One website (testing) including the #SidebySide category</a:t>
            </a:r>
            <a:endParaRPr/>
          </a:p>
          <a:p>
            <a:pPr indent="-317500" lvl="1" marL="914400" rtl="0" algn="l">
              <a:lnSpc>
                <a:spcPct val="105000"/>
              </a:lnSpc>
              <a:spcBef>
                <a:spcPts val="0"/>
              </a:spcBef>
              <a:spcAft>
                <a:spcPts val="0"/>
              </a:spcAft>
              <a:buSzPts val="1400"/>
              <a:buChar char="○"/>
            </a:pPr>
            <a:r>
              <a:rPr lang="en" u="sng">
                <a:solidFill>
                  <a:schemeClr val="hlink"/>
                </a:solidFill>
                <a:hlinkClick r:id="rId6"/>
              </a:rPr>
              <a:t>http://test.nottheonlyone.org/</a:t>
            </a:r>
            <a:r>
              <a:rPr lang="en"/>
              <a:t> </a:t>
            </a:r>
            <a:endParaRPr/>
          </a:p>
          <a:p>
            <a:pPr indent="-342900" lvl="0" marL="457200" rtl="0" algn="l">
              <a:lnSpc>
                <a:spcPct val="105000"/>
              </a:lnSpc>
              <a:spcBef>
                <a:spcPts val="0"/>
              </a:spcBef>
              <a:spcAft>
                <a:spcPts val="0"/>
              </a:spcAft>
              <a:buSzPts val="1800"/>
              <a:buChar char="●"/>
            </a:pPr>
            <a:r>
              <a:rPr lang="en"/>
              <a:t>Twitter list of people to follow</a:t>
            </a:r>
            <a:endParaRPr/>
          </a:p>
          <a:p>
            <a:pPr indent="-317500" lvl="1" marL="914400" rtl="0" algn="l">
              <a:lnSpc>
                <a:spcPct val="105000"/>
              </a:lnSpc>
              <a:spcBef>
                <a:spcPts val="0"/>
              </a:spcBef>
              <a:spcAft>
                <a:spcPts val="0"/>
              </a:spcAft>
              <a:buSzPts val="1400"/>
              <a:buChar char="○"/>
            </a:pPr>
            <a:r>
              <a:rPr lang="en" u="sng">
                <a:solidFill>
                  <a:schemeClr val="hlink"/>
                </a:solidFill>
                <a:hlinkClick r:id="rId7"/>
              </a:rPr>
              <a:t>https://twitter.com/i/lists/1386261499321065478</a:t>
            </a:r>
            <a:r>
              <a:rPr lang="en"/>
              <a:t> </a:t>
            </a:r>
            <a:endParaRPr/>
          </a:p>
          <a:p>
            <a:pPr indent="0" lvl="0" marL="0" rtl="0" algn="l">
              <a:lnSpc>
                <a:spcPct val="105000"/>
              </a:lnSpc>
              <a:spcBef>
                <a:spcPts val="1200"/>
              </a:spcBef>
              <a:spcAft>
                <a:spcPts val="0"/>
              </a:spcAft>
              <a:buSzPts val="770"/>
              <a:buNone/>
            </a:pPr>
            <a:r>
              <a:t/>
            </a:r>
            <a:endParaRPr/>
          </a:p>
          <a:p>
            <a:pPr indent="0" lvl="0" marL="0" rtl="0" algn="l">
              <a:lnSpc>
                <a:spcPct val="105000"/>
              </a:lnSpc>
              <a:spcBef>
                <a:spcPts val="1200"/>
              </a:spcBef>
              <a:spcAft>
                <a:spcPts val="1200"/>
              </a:spcAft>
              <a:buSzPts val="770"/>
              <a:buNone/>
            </a:pPr>
            <a:r>
              <a:t/>
            </a:r>
            <a:endParaRPr/>
          </a:p>
        </p:txBody>
      </p:sp>
      <p:sp>
        <p:nvSpPr>
          <p:cNvPr id="223" name="Google Shape;223;p34"/>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35"/>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End of presentation</a:t>
            </a:r>
            <a:endParaRPr/>
          </a:p>
        </p:txBody>
      </p:sp>
      <p:sp>
        <p:nvSpPr>
          <p:cNvPr id="229" name="Google Shape;229;p35"/>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7"/>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Was that conscious or </a:t>
            </a:r>
            <a:r>
              <a:rPr lang="en"/>
              <a:t>unconscious</a:t>
            </a:r>
            <a:r>
              <a:rPr lang="en"/>
              <a:t> bias?</a:t>
            </a:r>
            <a:endParaRPr/>
          </a:p>
        </p:txBody>
      </p:sp>
      <p:sp>
        <p:nvSpPr>
          <p:cNvPr id="85" name="Google Shape;85;p17"/>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8"/>
          <p:cNvSpPr txBox="1"/>
          <p:nvPr>
            <p:ph type="title"/>
          </p:nvPr>
        </p:nvSpPr>
        <p:spPr>
          <a:xfrm>
            <a:off x="671250" y="2141250"/>
            <a:ext cx="7852200" cy="8610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en"/>
              <a:t>Do you think it mattered to Ruby?</a:t>
            </a:r>
            <a:endParaRPr/>
          </a:p>
        </p:txBody>
      </p:sp>
      <p:sp>
        <p:nvSpPr>
          <p:cNvPr id="91" name="Google Shape;91;p18"/>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9"/>
          <p:cNvSpPr txBox="1"/>
          <p:nvPr>
            <p:ph type="title"/>
          </p:nvPr>
        </p:nvSpPr>
        <p:spPr>
          <a:xfrm>
            <a:off x="311700" y="2926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Do you think it mattered to Tamir Rice?</a:t>
            </a:r>
            <a:endParaRPr/>
          </a:p>
        </p:txBody>
      </p:sp>
      <p:sp>
        <p:nvSpPr>
          <p:cNvPr id="97" name="Google Shape;97;p19"/>
          <p:cNvSpPr txBox="1"/>
          <p:nvPr>
            <p:ph idx="1" type="body"/>
          </p:nvPr>
        </p:nvSpPr>
        <p:spPr>
          <a:xfrm>
            <a:off x="218450" y="2073475"/>
            <a:ext cx="4484700" cy="14001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1200"/>
              </a:spcAft>
              <a:buNone/>
            </a:pPr>
            <a:r>
              <a:rPr lang="en" sz="1800"/>
              <a:t>Tamir Rice was 12 years old when he was killed by a policeman while holding a replica gun. He did not make any verbal threats nor point the gun towards the officers.</a:t>
            </a:r>
            <a:endParaRPr sz="1800"/>
          </a:p>
        </p:txBody>
      </p:sp>
      <p:sp>
        <p:nvSpPr>
          <p:cNvPr id="98" name="Google Shape;98;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99" name="Google Shape;99;p19"/>
          <p:cNvSpPr txBox="1"/>
          <p:nvPr/>
        </p:nvSpPr>
        <p:spPr>
          <a:xfrm>
            <a:off x="272250" y="4609925"/>
            <a:ext cx="4188000" cy="24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u="sng">
                <a:solidFill>
                  <a:schemeClr val="hlink"/>
                </a:solidFill>
                <a:latin typeface="Average"/>
                <a:ea typeface="Average"/>
                <a:cs typeface="Average"/>
                <a:sym typeface="Average"/>
                <a:hlinkClick r:id="rId3"/>
              </a:rPr>
              <a:t>https://www.bbc.com/news/world-us-canada-30172433</a:t>
            </a:r>
            <a:r>
              <a:rPr lang="en" sz="900">
                <a:latin typeface="Average"/>
                <a:ea typeface="Average"/>
                <a:cs typeface="Average"/>
                <a:sym typeface="Average"/>
              </a:rPr>
              <a:t> </a:t>
            </a:r>
            <a:endParaRPr sz="900">
              <a:latin typeface="Average"/>
              <a:ea typeface="Average"/>
              <a:cs typeface="Average"/>
              <a:sym typeface="Average"/>
            </a:endParaRPr>
          </a:p>
        </p:txBody>
      </p:sp>
      <p:pic>
        <p:nvPicPr>
          <p:cNvPr id="100" name="Google Shape;100;p19"/>
          <p:cNvPicPr preferRelativeResize="0"/>
          <p:nvPr/>
        </p:nvPicPr>
        <p:blipFill>
          <a:blip r:embed="rId4">
            <a:alphaModFix/>
          </a:blip>
          <a:stretch>
            <a:fillRect/>
          </a:stretch>
        </p:blipFill>
        <p:spPr>
          <a:xfrm>
            <a:off x="5671284" y="1178416"/>
            <a:ext cx="2554500" cy="31902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Do you think it mattered to Abdelamine? And others?</a:t>
            </a:r>
            <a:endParaRPr/>
          </a:p>
        </p:txBody>
      </p:sp>
      <p:sp>
        <p:nvSpPr>
          <p:cNvPr id="106" name="Google Shape;106;p20"/>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In January 2015, Abdelamine Benchik, a 19-year-old of Moroccan heritage, had his left leg amputated after a police car hit him [Belgium] Responding to the incident, Police officers published on Facebook statements such as ‘What is he complaining about?’ ‘In his country, they would have cut his hands,’ and ‘He will run slower next time.’</a:t>
            </a:r>
            <a:endParaRPr sz="1800"/>
          </a:p>
          <a:p>
            <a:pPr indent="0" lvl="0" marL="0" rtl="0" algn="l">
              <a:spcBef>
                <a:spcPts val="1200"/>
              </a:spcBef>
              <a:spcAft>
                <a:spcPts val="1200"/>
              </a:spcAft>
              <a:buNone/>
            </a:pPr>
            <a:r>
              <a:rPr lang="en" sz="1200" u="sng">
                <a:solidFill>
                  <a:schemeClr val="hlink"/>
                </a:solidFill>
                <a:hlinkClick r:id="rId3"/>
              </a:rPr>
              <a:t>https://www.brusselstimes.com/opinion/106285/state-brutality-against-moroccan-youth-in-brussels-and-the-urgency-for-police-accountability/</a:t>
            </a:r>
            <a:r>
              <a:rPr lang="en" sz="1800"/>
              <a:t> </a:t>
            </a:r>
            <a:endParaRPr sz="1800"/>
          </a:p>
        </p:txBody>
      </p:sp>
      <p:pic>
        <p:nvPicPr>
          <p:cNvPr id="107" name="Google Shape;107;p20"/>
          <p:cNvPicPr preferRelativeResize="0"/>
          <p:nvPr/>
        </p:nvPicPr>
        <p:blipFill>
          <a:blip r:embed="rId4">
            <a:alphaModFix/>
          </a:blip>
          <a:stretch>
            <a:fillRect/>
          </a:stretch>
        </p:blipFill>
        <p:spPr>
          <a:xfrm>
            <a:off x="5306850" y="1265249"/>
            <a:ext cx="2832318" cy="3416400"/>
          </a:xfrm>
          <a:prstGeom prst="rect">
            <a:avLst/>
          </a:prstGeom>
          <a:noFill/>
          <a:ln>
            <a:noFill/>
          </a:ln>
        </p:spPr>
      </p:pic>
      <p:sp>
        <p:nvSpPr>
          <p:cNvPr id="108" name="Google Shape;108;p20"/>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Bias can be more subtle </a:t>
            </a:r>
            <a:endParaRPr/>
          </a:p>
        </p:txBody>
      </p:sp>
      <p:sp>
        <p:nvSpPr>
          <p:cNvPr id="114" name="Google Shape;114;p2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Outrage at whites-only image as Ugandan climate activist Vanessa Nakate cropped from photo by Associated Press</a:t>
            </a:r>
            <a:endParaRPr/>
          </a:p>
          <a:p>
            <a:pPr indent="0" lvl="0" marL="0" rtl="0" algn="l">
              <a:spcBef>
                <a:spcPts val="1200"/>
              </a:spcBef>
              <a:spcAft>
                <a:spcPts val="1200"/>
              </a:spcAft>
              <a:buNone/>
            </a:pPr>
            <a:r>
              <a:rPr lang="en" sz="1100" u="sng">
                <a:solidFill>
                  <a:schemeClr val="hlink"/>
                </a:solidFill>
                <a:latin typeface="Arial"/>
                <a:ea typeface="Arial"/>
                <a:cs typeface="Arial"/>
                <a:sym typeface="Arial"/>
                <a:hlinkClick r:id="rId3"/>
              </a:rPr>
              <a:t>https://www.theguardian.com/world/2020/jan/29/vanessa-nakate-interview-climate-activism-cropped-photo-davos</a:t>
            </a:r>
            <a:endParaRPr/>
          </a:p>
        </p:txBody>
      </p:sp>
      <p:sp>
        <p:nvSpPr>
          <p:cNvPr id="115" name="Google Shape;115;p21"/>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16" name="Google Shape;116;p21"/>
          <p:cNvPicPr preferRelativeResize="0"/>
          <p:nvPr/>
        </p:nvPicPr>
        <p:blipFill>
          <a:blip r:embed="rId4">
            <a:alphaModFix/>
          </a:blip>
          <a:stretch>
            <a:fillRect/>
          </a:stretch>
        </p:blipFill>
        <p:spPr>
          <a:xfrm>
            <a:off x="1104000" y="1152475"/>
            <a:ext cx="2489650" cy="1913750"/>
          </a:xfrm>
          <a:prstGeom prst="rect">
            <a:avLst/>
          </a:prstGeom>
          <a:noFill/>
          <a:ln>
            <a:noFill/>
          </a:ln>
        </p:spPr>
      </p:pic>
      <p:pic>
        <p:nvPicPr>
          <p:cNvPr id="117" name="Google Shape;117;p21"/>
          <p:cNvPicPr preferRelativeResize="0"/>
          <p:nvPr/>
        </p:nvPicPr>
        <p:blipFill>
          <a:blip r:embed="rId5">
            <a:alphaModFix/>
          </a:blip>
          <a:stretch>
            <a:fillRect/>
          </a:stretch>
        </p:blipFill>
        <p:spPr>
          <a:xfrm>
            <a:off x="4955250" y="1228675"/>
            <a:ext cx="3145276" cy="1766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Bias includes: Who gets forgiven, who gets punished?</a:t>
            </a:r>
            <a:endParaRPr/>
          </a:p>
        </p:txBody>
      </p:sp>
      <p:pic>
        <p:nvPicPr>
          <p:cNvPr id="123" name="Google Shape;123;p22"/>
          <p:cNvPicPr preferRelativeResize="0"/>
          <p:nvPr/>
        </p:nvPicPr>
        <p:blipFill>
          <a:blip r:embed="rId3">
            <a:alphaModFix/>
          </a:blip>
          <a:stretch>
            <a:fillRect/>
          </a:stretch>
        </p:blipFill>
        <p:spPr>
          <a:xfrm>
            <a:off x="2448788" y="1051975"/>
            <a:ext cx="4246424" cy="3415500"/>
          </a:xfrm>
          <a:prstGeom prst="rect">
            <a:avLst/>
          </a:prstGeom>
          <a:noFill/>
          <a:ln>
            <a:noFill/>
          </a:ln>
        </p:spPr>
      </p:pic>
      <p:sp>
        <p:nvSpPr>
          <p:cNvPr id="124" name="Google Shape;124;p22"/>
          <p:cNvSpPr txBox="1"/>
          <p:nvPr/>
        </p:nvSpPr>
        <p:spPr>
          <a:xfrm>
            <a:off x="86650" y="4607900"/>
            <a:ext cx="2820000" cy="44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latin typeface="Average"/>
                <a:ea typeface="Average"/>
                <a:cs typeface="Average"/>
                <a:sym typeface="Average"/>
                <a:hlinkClick r:id="rId4"/>
              </a:rPr>
              <a:t>http://test.nottheonlyone.org/25</a:t>
            </a:r>
            <a:r>
              <a:rPr lang="en">
                <a:latin typeface="Average"/>
                <a:ea typeface="Average"/>
                <a:cs typeface="Average"/>
                <a:sym typeface="Average"/>
              </a:rPr>
              <a:t> </a:t>
            </a:r>
            <a:endParaRPr>
              <a:latin typeface="Average"/>
              <a:ea typeface="Average"/>
              <a:cs typeface="Average"/>
              <a:sym typeface="Average"/>
            </a:endParaRPr>
          </a:p>
          <a:p>
            <a:pPr indent="0" lvl="0" marL="0" rtl="0" algn="l">
              <a:spcBef>
                <a:spcPts val="0"/>
              </a:spcBef>
              <a:spcAft>
                <a:spcPts val="0"/>
              </a:spcAft>
              <a:buNone/>
            </a:pPr>
            <a:r>
              <a:rPr lang="en">
                <a:latin typeface="Average"/>
                <a:ea typeface="Average"/>
                <a:cs typeface="Average"/>
                <a:sym typeface="Average"/>
              </a:rPr>
              <a:t> </a:t>
            </a:r>
            <a:endParaRPr>
              <a:latin typeface="Average"/>
              <a:ea typeface="Average"/>
              <a:cs typeface="Average"/>
              <a:sym typeface="Average"/>
            </a:endParaRPr>
          </a:p>
        </p:txBody>
      </p:sp>
      <p:sp>
        <p:nvSpPr>
          <p:cNvPr id="125" name="Google Shape;125;p22"/>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Bias includes: Who gets forgiven, who gets punished? Part 2</a:t>
            </a:r>
            <a:endParaRPr/>
          </a:p>
        </p:txBody>
      </p:sp>
      <p:sp>
        <p:nvSpPr>
          <p:cNvPr id="131" name="Google Shape;131;p23"/>
          <p:cNvSpPr txBox="1"/>
          <p:nvPr/>
        </p:nvSpPr>
        <p:spPr>
          <a:xfrm>
            <a:off x="413200" y="4480175"/>
            <a:ext cx="2820000" cy="44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latin typeface="Average"/>
                <a:ea typeface="Average"/>
                <a:cs typeface="Average"/>
                <a:sym typeface="Average"/>
                <a:hlinkClick r:id="rId3"/>
              </a:rPr>
              <a:t>http://test.nottheonlyone.org/818</a:t>
            </a:r>
            <a:r>
              <a:rPr lang="en">
                <a:latin typeface="Average"/>
                <a:ea typeface="Average"/>
                <a:cs typeface="Average"/>
                <a:sym typeface="Average"/>
              </a:rPr>
              <a:t>  </a:t>
            </a:r>
            <a:endParaRPr>
              <a:latin typeface="Average"/>
              <a:ea typeface="Average"/>
              <a:cs typeface="Average"/>
              <a:sym typeface="Average"/>
            </a:endParaRPr>
          </a:p>
        </p:txBody>
      </p:sp>
      <p:sp>
        <p:nvSpPr>
          <p:cNvPr id="132" name="Google Shape;132;p23"/>
          <p:cNvSpPr txBox="1"/>
          <p:nvPr>
            <p:ph idx="12" type="sldNum"/>
          </p:nvPr>
        </p:nvSpPr>
        <p:spPr>
          <a:xfrm>
            <a:off x="8490250" y="4681009"/>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133" name="Google Shape;133;p23"/>
          <p:cNvPicPr preferRelativeResize="0"/>
          <p:nvPr/>
        </p:nvPicPr>
        <p:blipFill rotWithShape="1">
          <a:blip r:embed="rId4">
            <a:alphaModFix/>
          </a:blip>
          <a:srcRect b="50648" l="0" r="0" t="0"/>
          <a:stretch/>
        </p:blipFill>
        <p:spPr>
          <a:xfrm>
            <a:off x="478450" y="1209063"/>
            <a:ext cx="3401575" cy="3232175"/>
          </a:xfrm>
          <a:prstGeom prst="rect">
            <a:avLst/>
          </a:prstGeom>
          <a:noFill/>
          <a:ln>
            <a:noFill/>
          </a:ln>
        </p:spPr>
      </p:pic>
      <p:pic>
        <p:nvPicPr>
          <p:cNvPr id="134" name="Google Shape;134;p23"/>
          <p:cNvPicPr preferRelativeResize="0"/>
          <p:nvPr/>
        </p:nvPicPr>
        <p:blipFill rotWithShape="1">
          <a:blip r:embed="rId5">
            <a:alphaModFix/>
          </a:blip>
          <a:srcRect b="0" l="0" r="0" t="0"/>
          <a:stretch/>
        </p:blipFill>
        <p:spPr>
          <a:xfrm>
            <a:off x="5152475" y="1131175"/>
            <a:ext cx="3498875" cy="3310049"/>
          </a:xfrm>
          <a:prstGeom prst="rect">
            <a:avLst/>
          </a:prstGeom>
          <a:noFill/>
          <a:ln>
            <a:noFill/>
          </a:ln>
        </p:spPr>
      </p:pic>
      <p:sp>
        <p:nvSpPr>
          <p:cNvPr id="135" name="Google Shape;135;p23"/>
          <p:cNvSpPr txBox="1"/>
          <p:nvPr/>
        </p:nvSpPr>
        <p:spPr>
          <a:xfrm>
            <a:off x="4090788" y="4554675"/>
            <a:ext cx="4665300" cy="1632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u="sng">
                <a:solidFill>
                  <a:schemeClr val="hlink"/>
                </a:solidFill>
                <a:latin typeface="Average"/>
                <a:ea typeface="Average"/>
                <a:cs typeface="Average"/>
                <a:sym typeface="Average"/>
                <a:hlinkClick r:id="rId6"/>
              </a:rPr>
              <a:t>https://twitter.com/abcnews/status/1339336413574090754</a:t>
            </a:r>
            <a:r>
              <a:rPr lang="en">
                <a:latin typeface="Average"/>
                <a:ea typeface="Average"/>
                <a:cs typeface="Average"/>
                <a:sym typeface="Average"/>
              </a:rPr>
              <a:t> </a:t>
            </a:r>
            <a:endParaRPr>
              <a:latin typeface="Average"/>
              <a:ea typeface="Average"/>
              <a:cs typeface="Average"/>
              <a:sym typeface="Average"/>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