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1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7"/>
    <p:restoredTop sz="94533"/>
  </p:normalViewPr>
  <p:slideViewPr>
    <p:cSldViewPr snapToGrid="0" snapToObjects="1" showGuides="1">
      <p:cViewPr varScale="1">
        <p:scale>
          <a:sx n="140" d="100"/>
          <a:sy n="140" d="100"/>
        </p:scale>
        <p:origin x="648" y="192"/>
      </p:cViewPr>
      <p:guideLst>
        <p:guide orient="horz" pos="2903"/>
        <p:guide pos="21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wakisaka-yoshinobu/Desktop/&#35542;&#25991;revise&#20316;&#26989;/15.%20&#20877;&#25237;&#31295;&#12408;(Cerebrovasc%20Dis)(mRS&#12434;&#38500;&#22806;)/&#12501;&#12457;&#12524;&#12473;&#12488;&#12501;&#12442;&#12525;&#12483;&#12488;(2020.12.8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dPt>
            <c:idx val="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523-5345-916E-548131050637}"/>
              </c:ext>
            </c:extLst>
          </c:dPt>
          <c:dPt>
            <c:idx val="5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523-5345-916E-548131050637}"/>
              </c:ext>
            </c:extLst>
          </c:dPt>
          <c:dPt>
            <c:idx val="9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6523-5345-916E-548131050637}"/>
              </c:ext>
            </c:extLst>
          </c:dPt>
          <c:dPt>
            <c:idx val="1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6523-5345-916E-548131050637}"/>
              </c:ext>
            </c:extLst>
          </c:dPt>
          <c:dPt>
            <c:idx val="16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6523-5345-916E-548131050637}"/>
              </c:ext>
            </c:extLst>
          </c:dPt>
          <c:dPt>
            <c:idx val="19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6523-5345-916E-548131050637}"/>
              </c:ext>
            </c:extLst>
          </c:dPt>
          <c:dPt>
            <c:idx val="23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6523-5345-916E-548131050637}"/>
              </c:ext>
            </c:extLst>
          </c:dPt>
          <c:dPt>
            <c:idx val="26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6523-5345-916E-548131050637}"/>
              </c:ext>
            </c:extLst>
          </c:dPt>
          <c:dPt>
            <c:idx val="3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6523-5345-916E-548131050637}"/>
              </c:ext>
            </c:extLst>
          </c:dPt>
          <c:dPt>
            <c:idx val="33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6523-5345-916E-548131050637}"/>
              </c:ext>
            </c:extLst>
          </c:dPt>
          <c:dPt>
            <c:idx val="3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6523-5345-916E-548131050637}"/>
              </c:ext>
            </c:extLst>
          </c:dPt>
          <c:dPt>
            <c:idx val="4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7-6523-5345-916E-548131050637}"/>
              </c:ext>
            </c:extLst>
          </c:dPt>
          <c:dPt>
            <c:idx val="44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9-6523-5345-916E-548131050637}"/>
              </c:ext>
            </c:extLst>
          </c:dPt>
          <c:dPt>
            <c:idx val="4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B-6523-5345-916E-548131050637}"/>
              </c:ext>
            </c:extLst>
          </c:dPt>
          <c:dPt>
            <c:idx val="48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1D-6523-5345-916E-548131050637}"/>
              </c:ext>
            </c:extLst>
          </c:dPt>
          <c:dPt>
            <c:idx val="49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1F-6523-5345-916E-548131050637}"/>
              </c:ext>
            </c:extLst>
          </c:dPt>
          <c:xVal>
            <c:numRef>
              <c:f>'3ヶ月後mRS 3-6 (mRSなし)'!$K$4:$K$53</c:f>
              <c:numCache>
                <c:formatCode>0.00</c:formatCode>
                <c:ptCount val="50"/>
                <c:pt idx="0">
                  <c:v>0.65</c:v>
                </c:pt>
                <c:pt idx="1">
                  <c:v>0.28000000000000003</c:v>
                </c:pt>
                <c:pt idx="2">
                  <c:v>1.5</c:v>
                </c:pt>
                <c:pt idx="3">
                  <c:v>0.64</c:v>
                </c:pt>
                <c:pt idx="4">
                  <c:v>0.41</c:v>
                </c:pt>
                <c:pt idx="5">
                  <c:v>1</c:v>
                </c:pt>
                <c:pt idx="7">
                  <c:v>0.55000000000000004</c:v>
                </c:pt>
                <c:pt idx="8">
                  <c:v>0.31</c:v>
                </c:pt>
                <c:pt idx="9">
                  <c:v>0.98</c:v>
                </c:pt>
                <c:pt idx="10">
                  <c:v>0.78</c:v>
                </c:pt>
                <c:pt idx="11">
                  <c:v>0.46</c:v>
                </c:pt>
                <c:pt idx="12">
                  <c:v>1.31</c:v>
                </c:pt>
                <c:pt idx="14">
                  <c:v>0.78</c:v>
                </c:pt>
                <c:pt idx="15">
                  <c:v>0.49</c:v>
                </c:pt>
                <c:pt idx="16">
                  <c:v>1.23</c:v>
                </c:pt>
                <c:pt idx="17">
                  <c:v>0.57999999999999996</c:v>
                </c:pt>
                <c:pt idx="18">
                  <c:v>0.28000000000000003</c:v>
                </c:pt>
                <c:pt idx="19">
                  <c:v>1.21</c:v>
                </c:pt>
                <c:pt idx="21">
                  <c:v>0.73</c:v>
                </c:pt>
                <c:pt idx="22">
                  <c:v>0.31</c:v>
                </c:pt>
                <c:pt idx="23">
                  <c:v>1.73</c:v>
                </c:pt>
                <c:pt idx="24">
                  <c:v>0.64</c:v>
                </c:pt>
                <c:pt idx="25">
                  <c:v>0.41</c:v>
                </c:pt>
                <c:pt idx="26">
                  <c:v>0.98</c:v>
                </c:pt>
                <c:pt idx="28">
                  <c:v>0.73</c:v>
                </c:pt>
                <c:pt idx="29">
                  <c:v>0.31</c:v>
                </c:pt>
                <c:pt idx="30">
                  <c:v>1.73</c:v>
                </c:pt>
                <c:pt idx="31">
                  <c:v>0.63</c:v>
                </c:pt>
                <c:pt idx="32">
                  <c:v>0.39</c:v>
                </c:pt>
                <c:pt idx="33">
                  <c:v>1</c:v>
                </c:pt>
                <c:pt idx="35">
                  <c:v>0.48</c:v>
                </c:pt>
                <c:pt idx="36">
                  <c:v>0.28999999999999998</c:v>
                </c:pt>
                <c:pt idx="37">
                  <c:v>0.81</c:v>
                </c:pt>
                <c:pt idx="38">
                  <c:v>1.1200000000000001</c:v>
                </c:pt>
                <c:pt idx="39">
                  <c:v>0.59</c:v>
                </c:pt>
                <c:pt idx="40">
                  <c:v>2.14</c:v>
                </c:pt>
                <c:pt idx="42">
                  <c:v>0.82</c:v>
                </c:pt>
                <c:pt idx="43">
                  <c:v>0.43</c:v>
                </c:pt>
                <c:pt idx="44">
                  <c:v>1.54</c:v>
                </c:pt>
                <c:pt idx="45">
                  <c:v>0.69</c:v>
                </c:pt>
                <c:pt idx="46">
                  <c:v>0.42</c:v>
                </c:pt>
                <c:pt idx="47">
                  <c:v>1.1299999999999999</c:v>
                </c:pt>
                <c:pt idx="48" formatCode="General">
                  <c:v>1</c:v>
                </c:pt>
                <c:pt idx="49" formatCode="General">
                  <c:v>1</c:v>
                </c:pt>
              </c:numCache>
            </c:numRef>
          </c:xVal>
          <c:yVal>
            <c:numRef>
              <c:f>'3ヶ月後mRS 3-6 (mRSなし)'!$L$4:$L$53</c:f>
              <c:numCache>
                <c:formatCode>General</c:formatCode>
                <c:ptCount val="50"/>
                <c:pt idx="1">
                  <c:v>52</c:v>
                </c:pt>
                <c:pt idx="2">
                  <c:v>52</c:v>
                </c:pt>
                <c:pt idx="4">
                  <c:v>50</c:v>
                </c:pt>
                <c:pt idx="5">
                  <c:v>50</c:v>
                </c:pt>
                <c:pt idx="8">
                  <c:v>44</c:v>
                </c:pt>
                <c:pt idx="9">
                  <c:v>44</c:v>
                </c:pt>
                <c:pt idx="11">
                  <c:v>42</c:v>
                </c:pt>
                <c:pt idx="12">
                  <c:v>42</c:v>
                </c:pt>
                <c:pt idx="15">
                  <c:v>36</c:v>
                </c:pt>
                <c:pt idx="16">
                  <c:v>36</c:v>
                </c:pt>
                <c:pt idx="18">
                  <c:v>34</c:v>
                </c:pt>
                <c:pt idx="19">
                  <c:v>34</c:v>
                </c:pt>
                <c:pt idx="22">
                  <c:v>28</c:v>
                </c:pt>
                <c:pt idx="23">
                  <c:v>28</c:v>
                </c:pt>
                <c:pt idx="25">
                  <c:v>26</c:v>
                </c:pt>
                <c:pt idx="26">
                  <c:v>26</c:v>
                </c:pt>
                <c:pt idx="29">
                  <c:v>20</c:v>
                </c:pt>
                <c:pt idx="30">
                  <c:v>20</c:v>
                </c:pt>
                <c:pt idx="32">
                  <c:v>18</c:v>
                </c:pt>
                <c:pt idx="33">
                  <c:v>18</c:v>
                </c:pt>
                <c:pt idx="36">
                  <c:v>12</c:v>
                </c:pt>
                <c:pt idx="37">
                  <c:v>12</c:v>
                </c:pt>
                <c:pt idx="39">
                  <c:v>10</c:v>
                </c:pt>
                <c:pt idx="40">
                  <c:v>10</c:v>
                </c:pt>
                <c:pt idx="43">
                  <c:v>4</c:v>
                </c:pt>
                <c:pt idx="44">
                  <c:v>4</c:v>
                </c:pt>
                <c:pt idx="46">
                  <c:v>2</c:v>
                </c:pt>
                <c:pt idx="47">
                  <c:v>2</c:v>
                </c:pt>
                <c:pt idx="48">
                  <c:v>54</c:v>
                </c:pt>
                <c:pt idx="4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0-6523-5345-916E-548131050637}"/>
            </c:ext>
          </c:extLst>
        </c:ser>
        <c:ser>
          <c:idx val="1"/>
          <c:order val="1"/>
          <c:spPr>
            <a:ln>
              <a:solidFill>
                <a:schemeClr val="tx1"/>
              </a:solidFill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xVal>
            <c:numRef>
              <c:f>'3ヶ月後mRS 3-6 (mRSなし)'!$K$4:$K$53</c:f>
              <c:numCache>
                <c:formatCode>0.00</c:formatCode>
                <c:ptCount val="50"/>
                <c:pt idx="0">
                  <c:v>0.65</c:v>
                </c:pt>
                <c:pt idx="1">
                  <c:v>0.28000000000000003</c:v>
                </c:pt>
                <c:pt idx="2">
                  <c:v>1.5</c:v>
                </c:pt>
                <c:pt idx="3">
                  <c:v>0.64</c:v>
                </c:pt>
                <c:pt idx="4">
                  <c:v>0.41</c:v>
                </c:pt>
                <c:pt idx="5">
                  <c:v>1</c:v>
                </c:pt>
                <c:pt idx="7">
                  <c:v>0.55000000000000004</c:v>
                </c:pt>
                <c:pt idx="8">
                  <c:v>0.31</c:v>
                </c:pt>
                <c:pt idx="9">
                  <c:v>0.98</c:v>
                </c:pt>
                <c:pt idx="10">
                  <c:v>0.78</c:v>
                </c:pt>
                <c:pt idx="11">
                  <c:v>0.46</c:v>
                </c:pt>
                <c:pt idx="12">
                  <c:v>1.31</c:v>
                </c:pt>
                <c:pt idx="14">
                  <c:v>0.78</c:v>
                </c:pt>
                <c:pt idx="15">
                  <c:v>0.49</c:v>
                </c:pt>
                <c:pt idx="16">
                  <c:v>1.23</c:v>
                </c:pt>
                <c:pt idx="17">
                  <c:v>0.57999999999999996</c:v>
                </c:pt>
                <c:pt idx="18">
                  <c:v>0.28000000000000003</c:v>
                </c:pt>
                <c:pt idx="19">
                  <c:v>1.21</c:v>
                </c:pt>
                <c:pt idx="21">
                  <c:v>0.73</c:v>
                </c:pt>
                <c:pt idx="22">
                  <c:v>0.31</c:v>
                </c:pt>
                <c:pt idx="23">
                  <c:v>1.73</c:v>
                </c:pt>
                <c:pt idx="24">
                  <c:v>0.64</c:v>
                </c:pt>
                <c:pt idx="25">
                  <c:v>0.41</c:v>
                </c:pt>
                <c:pt idx="26">
                  <c:v>0.98</c:v>
                </c:pt>
                <c:pt idx="28">
                  <c:v>0.73</c:v>
                </c:pt>
                <c:pt idx="29">
                  <c:v>0.31</c:v>
                </c:pt>
                <c:pt idx="30">
                  <c:v>1.73</c:v>
                </c:pt>
                <c:pt idx="31">
                  <c:v>0.63</c:v>
                </c:pt>
                <c:pt idx="32">
                  <c:v>0.39</c:v>
                </c:pt>
                <c:pt idx="33">
                  <c:v>1</c:v>
                </c:pt>
                <c:pt idx="35">
                  <c:v>0.48</c:v>
                </c:pt>
                <c:pt idx="36">
                  <c:v>0.28999999999999998</c:v>
                </c:pt>
                <c:pt idx="37">
                  <c:v>0.81</c:v>
                </c:pt>
                <c:pt idx="38">
                  <c:v>1.1200000000000001</c:v>
                </c:pt>
                <c:pt idx="39">
                  <c:v>0.59</c:v>
                </c:pt>
                <c:pt idx="40">
                  <c:v>2.14</c:v>
                </c:pt>
                <c:pt idx="42">
                  <c:v>0.82</c:v>
                </c:pt>
                <c:pt idx="43">
                  <c:v>0.43</c:v>
                </c:pt>
                <c:pt idx="44">
                  <c:v>1.54</c:v>
                </c:pt>
                <c:pt idx="45">
                  <c:v>0.69</c:v>
                </c:pt>
                <c:pt idx="46">
                  <c:v>0.42</c:v>
                </c:pt>
                <c:pt idx="47">
                  <c:v>1.1299999999999999</c:v>
                </c:pt>
                <c:pt idx="48" formatCode="General">
                  <c:v>1</c:v>
                </c:pt>
                <c:pt idx="49" formatCode="General">
                  <c:v>1</c:v>
                </c:pt>
              </c:numCache>
            </c:numRef>
          </c:xVal>
          <c:yVal>
            <c:numRef>
              <c:f>'3ヶ月後mRS 3-6 (mRSなし)'!$M$4:$M$53</c:f>
              <c:numCache>
                <c:formatCode>General</c:formatCode>
                <c:ptCount val="50"/>
                <c:pt idx="0">
                  <c:v>52</c:v>
                </c:pt>
                <c:pt idx="3">
                  <c:v>50</c:v>
                </c:pt>
                <c:pt idx="7">
                  <c:v>44</c:v>
                </c:pt>
                <c:pt idx="10">
                  <c:v>42</c:v>
                </c:pt>
                <c:pt idx="14">
                  <c:v>36</c:v>
                </c:pt>
                <c:pt idx="17">
                  <c:v>34</c:v>
                </c:pt>
                <c:pt idx="21">
                  <c:v>28</c:v>
                </c:pt>
                <c:pt idx="24">
                  <c:v>26</c:v>
                </c:pt>
                <c:pt idx="28">
                  <c:v>20</c:v>
                </c:pt>
                <c:pt idx="31">
                  <c:v>18</c:v>
                </c:pt>
                <c:pt idx="35">
                  <c:v>12</c:v>
                </c:pt>
                <c:pt idx="38">
                  <c:v>10</c:v>
                </c:pt>
                <c:pt idx="42">
                  <c:v>4</c:v>
                </c:pt>
                <c:pt idx="45">
                  <c:v>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1-6523-5345-916E-548131050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9856760"/>
        <c:axId val="-2090750184"/>
      </c:scatterChart>
      <c:valAx>
        <c:axId val="2029856760"/>
        <c:scaling>
          <c:logBase val="10"/>
          <c:orientation val="minMax"/>
        </c:scaling>
        <c:delete val="0"/>
        <c:axPos val="b"/>
        <c:numFmt formatCode="#,##0.0_);[Red]\(#,##0.0\)" sourceLinked="0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Arial"/>
              </a:defRPr>
            </a:pPr>
            <a:endParaRPr lang="ja-JP"/>
          </a:p>
        </c:txPr>
        <c:crossAx val="-2090750184"/>
        <c:crosses val="autoZero"/>
        <c:crossBetween val="midCat"/>
      </c:valAx>
      <c:valAx>
        <c:axId val="-2090750184"/>
        <c:scaling>
          <c:orientation val="minMax"/>
          <c:max val="55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12700">
            <a:solidFill>
              <a:schemeClr val="tx1"/>
            </a:solidFill>
            <a:prstDash val="sysDot"/>
          </a:ln>
        </c:spPr>
        <c:crossAx val="2029856760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163AD-76F5-3042-BD45-52E01766FA7F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722DE-6F47-8D49-9A76-F9F1413375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38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20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9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45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86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7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00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02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15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25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77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2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85520B0-9F8D-2B41-BA52-7848625EBAF1}"/>
              </a:ext>
            </a:extLst>
          </p:cNvPr>
          <p:cNvGrpSpPr/>
          <p:nvPr/>
        </p:nvGrpSpPr>
        <p:grpSpPr>
          <a:xfrm>
            <a:off x="115454" y="686964"/>
            <a:ext cx="6611678" cy="7354755"/>
            <a:chOff x="115454" y="686964"/>
            <a:chExt cx="6611678" cy="7354755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78D0509-8664-0049-85A3-9FFB078FAB01}"/>
                </a:ext>
              </a:extLst>
            </p:cNvPr>
            <p:cNvSpPr txBox="1"/>
            <p:nvPr/>
          </p:nvSpPr>
          <p:spPr>
            <a:xfrm>
              <a:off x="1763999" y="1691049"/>
              <a:ext cx="365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(+)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2E6A170-85A6-7146-8800-73518A738C87}"/>
                </a:ext>
              </a:extLst>
            </p:cNvPr>
            <p:cNvSpPr txBox="1"/>
            <p:nvPr/>
          </p:nvSpPr>
          <p:spPr>
            <a:xfrm>
              <a:off x="2578908" y="1691049"/>
              <a:ext cx="365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(–)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4CB6464-5ABD-8848-BE04-73020158A65C}"/>
                </a:ext>
              </a:extLst>
            </p:cNvPr>
            <p:cNvSpPr txBox="1"/>
            <p:nvPr/>
          </p:nvSpPr>
          <p:spPr>
            <a:xfrm>
              <a:off x="1703605" y="1494373"/>
              <a:ext cx="11811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Pre-stroke </a:t>
              </a:r>
              <a:r>
                <a:rPr lang="en-US" altLang="ja-JP" sz="900" dirty="0" err="1">
                  <a:latin typeface="Arial"/>
                  <a:cs typeface="Arial"/>
                </a:rPr>
                <a:t>ChEI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BBE3349-2882-C444-9009-57269BA49CDF}"/>
                </a:ext>
              </a:extLst>
            </p:cNvPr>
            <p:cNvSpPr txBox="1"/>
            <p:nvPr/>
          </p:nvSpPr>
          <p:spPr>
            <a:xfrm>
              <a:off x="1286752" y="1147829"/>
              <a:ext cx="21787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Poor outcome at 3 months (</a:t>
              </a:r>
              <a:r>
                <a:rPr lang="en-US" altLang="ja-JP" sz="900" dirty="0" err="1">
                  <a:latin typeface="Arial"/>
                  <a:cs typeface="Arial"/>
                </a:rPr>
                <a:t>mRS</a:t>
              </a:r>
              <a:r>
                <a:rPr lang="en-US" altLang="ja-JP" sz="900" dirty="0">
                  <a:latin typeface="Arial"/>
                  <a:cs typeface="Arial"/>
                </a:rPr>
                <a:t> 3-6)</a:t>
              </a:r>
            </a:p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Event/n (%)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9A5C1F2-964B-BC43-BD72-E80E022E948C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55" y="1524527"/>
              <a:ext cx="154759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A7A1FF7-64B7-5748-A440-A28E95BC16F9}"/>
                </a:ext>
              </a:extLst>
            </p:cNvPr>
            <p:cNvSpPr txBox="1"/>
            <p:nvPr/>
          </p:nvSpPr>
          <p:spPr>
            <a:xfrm>
              <a:off x="2191671" y="2068758"/>
              <a:ext cx="103313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101/211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47.9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85FD75C-1331-5341-B6C2-8BFB5710A87D}"/>
                </a:ext>
              </a:extLst>
            </p:cNvPr>
            <p:cNvSpPr txBox="1"/>
            <p:nvPr/>
          </p:nvSpPr>
          <p:spPr>
            <a:xfrm>
              <a:off x="2272784" y="2269470"/>
              <a:ext cx="9520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272</a:t>
              </a:r>
              <a:r>
                <a:rPr kumimoji="1" lang="en-US" altLang="ja-JP" sz="900" dirty="0">
                  <a:latin typeface="Arial"/>
                  <a:cs typeface="Arial"/>
                </a:rPr>
                <a:t>/382 (71.2)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BE3CB80-BF3D-694C-87B8-995756BF6602}"/>
                </a:ext>
              </a:extLst>
            </p:cNvPr>
            <p:cNvSpPr txBox="1"/>
            <p:nvPr/>
          </p:nvSpPr>
          <p:spPr>
            <a:xfrm>
              <a:off x="1450607" y="2067910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17/  42</a:t>
              </a:r>
              <a:r>
                <a:rPr kumimoji="1" lang="en-US" altLang="ja-JP" sz="900" dirty="0">
                  <a:latin typeface="Arial"/>
                  <a:cs typeface="Arial"/>
                </a:rPr>
                <a:t> (40.5)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002370C-B95A-E64F-8F6F-990EA8174363}"/>
                </a:ext>
              </a:extLst>
            </p:cNvPr>
            <p:cNvSpPr txBox="1"/>
            <p:nvPr/>
          </p:nvSpPr>
          <p:spPr>
            <a:xfrm>
              <a:off x="1438410" y="2268622"/>
              <a:ext cx="9371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110/170</a:t>
              </a:r>
              <a:r>
                <a:rPr kumimoji="1" lang="en-US" altLang="ja-JP" sz="900" dirty="0">
                  <a:latin typeface="Arial"/>
                  <a:cs typeface="Arial"/>
                </a:rPr>
                <a:t> (64.7)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8B1C6EA-745D-0441-AEEF-5D1FFC6CAC4F}"/>
                </a:ext>
              </a:extLst>
            </p:cNvPr>
            <p:cNvSpPr txBox="1"/>
            <p:nvPr/>
          </p:nvSpPr>
          <p:spPr>
            <a:xfrm>
              <a:off x="379964" y="2058680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&lt;80 years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05C82DB-CFA9-044B-80A3-4EB72E5F8172}"/>
                </a:ext>
              </a:extLst>
            </p:cNvPr>
            <p:cNvSpPr txBox="1"/>
            <p:nvPr/>
          </p:nvSpPr>
          <p:spPr>
            <a:xfrm>
              <a:off x="381000" y="2268622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≥80 years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B723623-2D49-A644-A050-4D850E255439}"/>
                </a:ext>
              </a:extLst>
            </p:cNvPr>
            <p:cNvSpPr txBox="1"/>
            <p:nvPr/>
          </p:nvSpPr>
          <p:spPr>
            <a:xfrm>
              <a:off x="175395" y="1868827"/>
              <a:ext cx="12747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Age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7515075-C006-F642-A951-99953C11B02A}"/>
                </a:ext>
              </a:extLst>
            </p:cNvPr>
            <p:cNvSpPr txBox="1"/>
            <p:nvPr/>
          </p:nvSpPr>
          <p:spPr>
            <a:xfrm>
              <a:off x="2265261" y="2874050"/>
              <a:ext cx="9595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165/297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55.6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143882E-018F-7546-B971-EDF11DEE9040}"/>
                </a:ext>
              </a:extLst>
            </p:cNvPr>
            <p:cNvSpPr txBox="1"/>
            <p:nvPr/>
          </p:nvSpPr>
          <p:spPr>
            <a:xfrm>
              <a:off x="2272784" y="3079362"/>
              <a:ext cx="9520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208</a:t>
              </a:r>
              <a:r>
                <a:rPr kumimoji="1" lang="en-US" altLang="ja-JP" sz="900" dirty="0">
                  <a:latin typeface="Arial"/>
                  <a:cs typeface="Arial"/>
                </a:rPr>
                <a:t>/296 (70.</a:t>
              </a:r>
              <a:r>
                <a:rPr lang="en-US" altLang="ja-JP" sz="900" dirty="0">
                  <a:latin typeface="Arial"/>
                  <a:cs typeface="Arial"/>
                </a:rPr>
                <a:t>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232FBDB-A474-DE42-B027-1937AEA4B27A}"/>
                </a:ext>
              </a:extLst>
            </p:cNvPr>
            <p:cNvSpPr txBox="1"/>
            <p:nvPr/>
          </p:nvSpPr>
          <p:spPr>
            <a:xfrm>
              <a:off x="1450607" y="2866790"/>
              <a:ext cx="9249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 44/  91 (</a:t>
              </a:r>
              <a:r>
                <a:rPr lang="en-US" altLang="ja-JP" sz="900" dirty="0">
                  <a:latin typeface="Arial"/>
                  <a:cs typeface="Arial"/>
                </a:rPr>
                <a:t>48.4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6097701-8FB3-1642-A207-4C7D7AB7B384}"/>
                </a:ext>
              </a:extLst>
            </p:cNvPr>
            <p:cNvSpPr txBox="1"/>
            <p:nvPr/>
          </p:nvSpPr>
          <p:spPr>
            <a:xfrm>
              <a:off x="1406158" y="3079362"/>
              <a:ext cx="9694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83/121</a:t>
              </a:r>
              <a:r>
                <a:rPr kumimoji="1" lang="en-US" altLang="ja-JP" sz="900" dirty="0">
                  <a:latin typeface="Arial"/>
                  <a:cs typeface="Arial"/>
                </a:rPr>
                <a:t> (68.6)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A200DAC6-6956-8940-95F4-9731E90C539C}"/>
                </a:ext>
              </a:extLst>
            </p:cNvPr>
            <p:cNvSpPr txBox="1"/>
            <p:nvPr/>
          </p:nvSpPr>
          <p:spPr>
            <a:xfrm>
              <a:off x="381000" y="2862232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Male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9C8661C-D6F3-BD40-82AE-E6AD9661B64C}"/>
                </a:ext>
              </a:extLst>
            </p:cNvPr>
            <p:cNvSpPr txBox="1"/>
            <p:nvPr/>
          </p:nvSpPr>
          <p:spPr>
            <a:xfrm>
              <a:off x="381000" y="3077676"/>
              <a:ext cx="7239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Female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BEC3DA5-A313-8441-8F17-69FE99A0F9FF}"/>
                </a:ext>
              </a:extLst>
            </p:cNvPr>
            <p:cNvSpPr txBox="1"/>
            <p:nvPr/>
          </p:nvSpPr>
          <p:spPr>
            <a:xfrm>
              <a:off x="175395" y="2676811"/>
              <a:ext cx="12747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Sex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D25D6D9-44FA-884E-9359-34B1675E5F1E}"/>
                </a:ext>
              </a:extLst>
            </p:cNvPr>
            <p:cNvSpPr txBox="1"/>
            <p:nvPr/>
          </p:nvSpPr>
          <p:spPr>
            <a:xfrm>
              <a:off x="2256669" y="3694942"/>
              <a:ext cx="96814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208/335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62.1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3747B05D-38BF-0E4A-B2CC-328587AC1949}"/>
                </a:ext>
              </a:extLst>
            </p:cNvPr>
            <p:cNvSpPr txBox="1"/>
            <p:nvPr/>
          </p:nvSpPr>
          <p:spPr>
            <a:xfrm>
              <a:off x="2290445" y="3898268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118/258 (64.0)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E1F7A748-A467-044A-BC22-1344D2106D4C}"/>
                </a:ext>
              </a:extLst>
            </p:cNvPr>
            <p:cNvSpPr txBox="1"/>
            <p:nvPr/>
          </p:nvSpPr>
          <p:spPr>
            <a:xfrm>
              <a:off x="1365250" y="3694942"/>
              <a:ext cx="10178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latin typeface="Arial"/>
                  <a:cs typeface="Arial"/>
                </a:rPr>
                <a:t>    94/158</a:t>
              </a:r>
              <a:r>
                <a:rPr kumimoji="1" lang="en-US" altLang="ja-JP" sz="900" dirty="0">
                  <a:latin typeface="Arial"/>
                  <a:cs typeface="Arial"/>
                </a:rPr>
                <a:t> (59.5)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82A0818-8A4B-D946-940F-901F51C5CC26}"/>
                </a:ext>
              </a:extLst>
            </p:cNvPr>
            <p:cNvSpPr txBox="1"/>
            <p:nvPr/>
          </p:nvSpPr>
          <p:spPr>
            <a:xfrm>
              <a:off x="1365250" y="3898067"/>
              <a:ext cx="101031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52/  77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67.5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BC24CA9E-60B6-6B44-A031-66D811D08401}"/>
                </a:ext>
              </a:extLst>
            </p:cNvPr>
            <p:cNvSpPr txBox="1"/>
            <p:nvPr/>
          </p:nvSpPr>
          <p:spPr>
            <a:xfrm>
              <a:off x="2256669" y="4497347"/>
              <a:ext cx="9681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62/102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60.8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2A1EFF0-44CE-474B-8141-D6186323D090}"/>
                </a:ext>
              </a:extLst>
            </p:cNvPr>
            <p:cNvSpPr txBox="1"/>
            <p:nvPr/>
          </p:nvSpPr>
          <p:spPr>
            <a:xfrm>
              <a:off x="2290445" y="4695249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311/491 (63.3)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93E47AB-0F77-C646-B837-E2E6C9B61031}"/>
                </a:ext>
              </a:extLst>
            </p:cNvPr>
            <p:cNvSpPr txBox="1"/>
            <p:nvPr/>
          </p:nvSpPr>
          <p:spPr>
            <a:xfrm>
              <a:off x="1406158" y="4490023"/>
              <a:ext cx="9694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28/  46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60.9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8A62C933-8313-174D-9D53-4910D1F6518F}"/>
                </a:ext>
              </a:extLst>
            </p:cNvPr>
            <p:cNvSpPr txBox="1"/>
            <p:nvPr/>
          </p:nvSpPr>
          <p:spPr>
            <a:xfrm>
              <a:off x="1450608" y="4696630"/>
              <a:ext cx="924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99/166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59.6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5BF89BB-2124-734F-8774-D2F31544860A}"/>
                </a:ext>
              </a:extLst>
            </p:cNvPr>
            <p:cNvSpPr txBox="1"/>
            <p:nvPr/>
          </p:nvSpPr>
          <p:spPr>
            <a:xfrm>
              <a:off x="379964" y="4491947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Yes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C034C449-1437-C14E-AC5F-4B90EE558C39}"/>
                </a:ext>
              </a:extLst>
            </p:cNvPr>
            <p:cNvSpPr txBox="1"/>
            <p:nvPr/>
          </p:nvSpPr>
          <p:spPr>
            <a:xfrm>
              <a:off x="379964" y="4701174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E1964844-1312-E341-BA86-D5E49CBF7859}"/>
                </a:ext>
              </a:extLst>
            </p:cNvPr>
            <p:cNvSpPr txBox="1"/>
            <p:nvPr/>
          </p:nvSpPr>
          <p:spPr>
            <a:xfrm>
              <a:off x="175395" y="4307174"/>
              <a:ext cx="1838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Pre-stroke statin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B572B92-0803-EA48-B085-5B4CB099B006}"/>
                </a:ext>
              </a:extLst>
            </p:cNvPr>
            <p:cNvSpPr txBox="1"/>
            <p:nvPr/>
          </p:nvSpPr>
          <p:spPr>
            <a:xfrm>
              <a:off x="2272784" y="5308146"/>
              <a:ext cx="9520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130</a:t>
              </a:r>
              <a:r>
                <a:rPr kumimoji="1" lang="en-US" altLang="ja-JP" sz="900" dirty="0">
                  <a:latin typeface="Arial"/>
                  <a:cs typeface="Arial"/>
                </a:rPr>
                <a:t>/179 (</a:t>
              </a:r>
              <a:r>
                <a:rPr lang="en-US" altLang="ja-JP" sz="900" dirty="0">
                  <a:latin typeface="Arial"/>
                  <a:cs typeface="Arial"/>
                </a:rPr>
                <a:t>72.6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17278F1-5E0A-EF48-89BC-B2875BC96333}"/>
                </a:ext>
              </a:extLst>
            </p:cNvPr>
            <p:cNvSpPr txBox="1"/>
            <p:nvPr/>
          </p:nvSpPr>
          <p:spPr>
            <a:xfrm>
              <a:off x="2272784" y="5506771"/>
              <a:ext cx="9520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243</a:t>
              </a:r>
              <a:r>
                <a:rPr kumimoji="1" lang="en-US" altLang="ja-JP" sz="900" dirty="0">
                  <a:latin typeface="Arial"/>
                  <a:cs typeface="Arial"/>
                </a:rPr>
                <a:t>/414 (58.7)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14C4729-782C-6746-BF27-D7771D85E846}"/>
                </a:ext>
              </a:extLst>
            </p:cNvPr>
            <p:cNvSpPr txBox="1"/>
            <p:nvPr/>
          </p:nvSpPr>
          <p:spPr>
            <a:xfrm>
              <a:off x="1425822" y="5298754"/>
              <a:ext cx="9497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47/  71</a:t>
              </a:r>
              <a:r>
                <a:rPr kumimoji="1" lang="en-US" altLang="ja-JP" sz="900" dirty="0">
                  <a:latin typeface="Arial"/>
                  <a:cs typeface="Arial"/>
                </a:rPr>
                <a:t> (66.2)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46DF7DDD-9FD5-DC4F-8A29-0799813A9C55}"/>
                </a:ext>
              </a:extLst>
            </p:cNvPr>
            <p:cNvSpPr txBox="1"/>
            <p:nvPr/>
          </p:nvSpPr>
          <p:spPr>
            <a:xfrm>
              <a:off x="1365250" y="5506771"/>
              <a:ext cx="10103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80/141</a:t>
              </a:r>
              <a:r>
                <a:rPr kumimoji="1" lang="en-US" altLang="ja-JP" sz="900" dirty="0">
                  <a:latin typeface="Arial"/>
                  <a:cs typeface="Arial"/>
                </a:rPr>
                <a:t> (56.7)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1C14B762-AAA4-5947-A732-1D405F61B242}"/>
                </a:ext>
              </a:extLst>
            </p:cNvPr>
            <p:cNvSpPr txBox="1"/>
            <p:nvPr/>
          </p:nvSpPr>
          <p:spPr>
            <a:xfrm>
              <a:off x="379963" y="5294153"/>
              <a:ext cx="11548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Cardioembolic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31D24AA-9D74-DB4A-BD22-17F12E378BC1}"/>
                </a:ext>
              </a:extLst>
            </p:cNvPr>
            <p:cNvSpPr txBox="1"/>
            <p:nvPr/>
          </p:nvSpPr>
          <p:spPr>
            <a:xfrm>
              <a:off x="379962" y="5501764"/>
              <a:ext cx="11548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Non-cardioembolic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DA972317-2A48-5841-A608-F8465E3D8985}"/>
                </a:ext>
              </a:extLst>
            </p:cNvPr>
            <p:cNvSpPr txBox="1"/>
            <p:nvPr/>
          </p:nvSpPr>
          <p:spPr>
            <a:xfrm>
              <a:off x="175395" y="5107286"/>
              <a:ext cx="14114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Stroke subtype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85AE0BF-A826-A34C-8F1A-28BD14B86210}"/>
                </a:ext>
              </a:extLst>
            </p:cNvPr>
            <p:cNvSpPr txBox="1"/>
            <p:nvPr/>
          </p:nvSpPr>
          <p:spPr>
            <a:xfrm>
              <a:off x="4990028" y="227623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0.64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0.41</a:t>
              </a:r>
              <a:r>
                <a:rPr kumimoji="1" lang="en-US" altLang="ja-JP" sz="900" dirty="0">
                  <a:latin typeface="Arial"/>
                  <a:cs typeface="Arial"/>
                </a:rPr>
                <a:t>–1.00)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542CC9CD-CAE6-524F-8D5D-BECB39920902}"/>
                </a:ext>
              </a:extLst>
            </p:cNvPr>
            <p:cNvSpPr txBox="1"/>
            <p:nvPr/>
          </p:nvSpPr>
          <p:spPr>
            <a:xfrm>
              <a:off x="4990028" y="2079258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0.65 (</a:t>
              </a:r>
              <a:r>
                <a:rPr lang="en-US" altLang="ja-JP" sz="900" dirty="0">
                  <a:latin typeface="Arial"/>
                  <a:cs typeface="Arial"/>
                </a:rPr>
                <a:t>0.28</a:t>
              </a:r>
              <a:r>
                <a:rPr kumimoji="1" lang="en-US" altLang="ja-JP" sz="900" dirty="0">
                  <a:latin typeface="Arial"/>
                  <a:cs typeface="Arial"/>
                </a:rPr>
                <a:t>–1.50)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DBAD5352-3FCD-B64B-93CA-DB4388BB9817}"/>
                </a:ext>
              </a:extLst>
            </p:cNvPr>
            <p:cNvSpPr txBox="1"/>
            <p:nvPr/>
          </p:nvSpPr>
          <p:spPr>
            <a:xfrm>
              <a:off x="4847322" y="1352018"/>
              <a:ext cx="124776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Multivariable-adjusted odds ratio (95% CI)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C6FAFAFA-D1BD-7345-969D-BEFE5CE78500}"/>
                </a:ext>
              </a:extLst>
            </p:cNvPr>
            <p:cNvSpPr txBox="1"/>
            <p:nvPr/>
          </p:nvSpPr>
          <p:spPr>
            <a:xfrm>
              <a:off x="5994546" y="1355873"/>
              <a:ext cx="732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 value for interaction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20380CAC-702E-524E-9F7F-DC505543A9D6}"/>
                </a:ext>
              </a:extLst>
            </p:cNvPr>
            <p:cNvSpPr txBox="1"/>
            <p:nvPr/>
          </p:nvSpPr>
          <p:spPr>
            <a:xfrm>
              <a:off x="6082388" y="2177803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p=0.65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358A984B-B886-594B-875E-3066AE958CC2}"/>
                </a:ext>
              </a:extLst>
            </p:cNvPr>
            <p:cNvSpPr txBox="1"/>
            <p:nvPr/>
          </p:nvSpPr>
          <p:spPr>
            <a:xfrm>
              <a:off x="4990028" y="551100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0.63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0.39</a:t>
              </a:r>
              <a:r>
                <a:rPr kumimoji="1" lang="en-US" altLang="ja-JP" sz="900" dirty="0">
                  <a:latin typeface="Arial"/>
                  <a:cs typeface="Arial"/>
                </a:rPr>
                <a:t>–1.00)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418AAFBF-BE9D-CB4A-95A8-0C0E8DB213A2}"/>
                </a:ext>
              </a:extLst>
            </p:cNvPr>
            <p:cNvSpPr txBox="1"/>
            <p:nvPr/>
          </p:nvSpPr>
          <p:spPr>
            <a:xfrm>
              <a:off x="4990028" y="5296385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0.73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0.36</a:t>
              </a:r>
              <a:r>
                <a:rPr kumimoji="1" lang="en-US" altLang="ja-JP" sz="900" dirty="0">
                  <a:latin typeface="Arial"/>
                  <a:cs typeface="Arial"/>
                </a:rPr>
                <a:t>–1.48)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DE671D9A-1493-6B43-BB7A-DE18F3919F9E}"/>
                </a:ext>
              </a:extLst>
            </p:cNvPr>
            <p:cNvSpPr txBox="1"/>
            <p:nvPr/>
          </p:nvSpPr>
          <p:spPr>
            <a:xfrm>
              <a:off x="6082388" y="5399873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p=0.29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FBB7F09-56D2-7A4E-B03C-170EDAB5EA35}"/>
                </a:ext>
              </a:extLst>
            </p:cNvPr>
            <p:cNvSpPr txBox="1"/>
            <p:nvPr/>
          </p:nvSpPr>
          <p:spPr>
            <a:xfrm>
              <a:off x="4990028" y="4701312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0.64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0.41</a:t>
              </a:r>
              <a:r>
                <a:rPr kumimoji="1" lang="en-US" altLang="ja-JP" sz="900" dirty="0">
                  <a:latin typeface="Arial"/>
                  <a:cs typeface="Arial"/>
                </a:rPr>
                <a:t>–0.98)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BB44879D-1651-0A4B-B2E9-14DF54C4E22C}"/>
                </a:ext>
              </a:extLst>
            </p:cNvPr>
            <p:cNvSpPr txBox="1"/>
            <p:nvPr/>
          </p:nvSpPr>
          <p:spPr>
            <a:xfrm>
              <a:off x="4990028" y="4506453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0.73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0.31</a:t>
              </a:r>
              <a:r>
                <a:rPr kumimoji="1" lang="en-US" altLang="ja-JP" sz="900" dirty="0">
                  <a:latin typeface="Arial"/>
                  <a:cs typeface="Arial"/>
                </a:rPr>
                <a:t>–1.73)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1CE9F50F-D320-AA4D-BC64-407E397D4CE4}"/>
                </a:ext>
              </a:extLst>
            </p:cNvPr>
            <p:cNvSpPr txBox="1"/>
            <p:nvPr/>
          </p:nvSpPr>
          <p:spPr>
            <a:xfrm>
              <a:off x="6082388" y="4594415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p=0.69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945EE058-E2B7-CC41-98CE-97D3D37E24F5}"/>
                </a:ext>
              </a:extLst>
            </p:cNvPr>
            <p:cNvSpPr txBox="1"/>
            <p:nvPr/>
          </p:nvSpPr>
          <p:spPr>
            <a:xfrm>
              <a:off x="4990028" y="3898067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0.58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0.28</a:t>
              </a:r>
              <a:r>
                <a:rPr kumimoji="1" lang="en-US" altLang="ja-JP" sz="900" dirty="0">
                  <a:latin typeface="Arial"/>
                  <a:cs typeface="Arial"/>
                </a:rPr>
                <a:t>–1.21)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4256F581-7856-B547-8C7C-5EEC674EFB45}"/>
                </a:ext>
              </a:extLst>
            </p:cNvPr>
            <p:cNvSpPr txBox="1"/>
            <p:nvPr/>
          </p:nvSpPr>
          <p:spPr>
            <a:xfrm>
              <a:off x="4990028" y="3694741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0.78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0.49</a:t>
              </a:r>
              <a:r>
                <a:rPr kumimoji="1" lang="en-US" altLang="ja-JP" sz="900" dirty="0">
                  <a:latin typeface="Arial"/>
                  <a:cs typeface="Arial"/>
                </a:rPr>
                <a:t>–1.23)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33ED0CC6-1303-0F4C-9C9A-043766046903}"/>
                </a:ext>
              </a:extLst>
            </p:cNvPr>
            <p:cNvSpPr txBox="1"/>
            <p:nvPr/>
          </p:nvSpPr>
          <p:spPr>
            <a:xfrm>
              <a:off x="6082388" y="3791168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p=0.65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26562E3F-0400-9141-A510-646B5332FCA3}"/>
                </a:ext>
              </a:extLst>
            </p:cNvPr>
            <p:cNvSpPr txBox="1"/>
            <p:nvPr/>
          </p:nvSpPr>
          <p:spPr>
            <a:xfrm>
              <a:off x="4990028" y="3079362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0.78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0.46</a:t>
              </a:r>
              <a:r>
                <a:rPr kumimoji="1" lang="en-US" altLang="ja-JP" sz="900" dirty="0">
                  <a:latin typeface="Arial"/>
                  <a:cs typeface="Arial"/>
                </a:rPr>
                <a:t>–1.32)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D80A07E6-72F9-0F4B-8FDF-51926932292A}"/>
                </a:ext>
              </a:extLst>
            </p:cNvPr>
            <p:cNvSpPr txBox="1"/>
            <p:nvPr/>
          </p:nvSpPr>
          <p:spPr>
            <a:xfrm>
              <a:off x="4990028" y="2863337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0.55 (</a:t>
              </a:r>
              <a:r>
                <a:rPr lang="en-US" altLang="ja-JP" sz="900" dirty="0">
                  <a:latin typeface="Arial"/>
                  <a:cs typeface="Arial"/>
                </a:rPr>
                <a:t>0.31</a:t>
              </a:r>
              <a:r>
                <a:rPr kumimoji="1" lang="en-US" altLang="ja-JP" sz="900" dirty="0">
                  <a:latin typeface="Arial"/>
                  <a:cs typeface="Arial"/>
                </a:rPr>
                <a:t>–0.98)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B069E8AD-B5D9-7F47-BBAD-A9940F0D39BC}"/>
                </a:ext>
              </a:extLst>
            </p:cNvPr>
            <p:cNvSpPr txBox="1"/>
            <p:nvPr/>
          </p:nvSpPr>
          <p:spPr>
            <a:xfrm>
              <a:off x="6082388" y="2976697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p=0.40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F9AF3019-60A1-D442-8F1D-21B20A8CCBBA}"/>
                </a:ext>
              </a:extLst>
            </p:cNvPr>
            <p:cNvCxnSpPr>
              <a:cxnSpLocks/>
            </p:cNvCxnSpPr>
            <p:nvPr/>
          </p:nvCxnSpPr>
          <p:spPr>
            <a:xfrm>
              <a:off x="2423060" y="1710895"/>
              <a:ext cx="70749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B0947D73-771D-B04B-95C2-9EB6033BD98C}"/>
                </a:ext>
              </a:extLst>
            </p:cNvPr>
            <p:cNvSpPr txBox="1"/>
            <p:nvPr/>
          </p:nvSpPr>
          <p:spPr>
            <a:xfrm>
              <a:off x="2290445" y="6124355"/>
              <a:ext cx="941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138</a:t>
              </a:r>
              <a:r>
                <a:rPr kumimoji="1" lang="en-US" altLang="ja-JP" sz="900" dirty="0">
                  <a:latin typeface="Arial"/>
                  <a:cs typeface="Arial"/>
                </a:rPr>
                <a:t>/295 (46.8)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81D1FE30-FFE0-7347-B6AB-617510BD5C5B}"/>
                </a:ext>
              </a:extLst>
            </p:cNvPr>
            <p:cNvSpPr txBox="1"/>
            <p:nvPr/>
          </p:nvSpPr>
          <p:spPr>
            <a:xfrm>
              <a:off x="2272784" y="6322360"/>
              <a:ext cx="95202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235/298 (78.9)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CDCA28D9-76BD-134B-A304-26335A381EB2}"/>
                </a:ext>
              </a:extLst>
            </p:cNvPr>
            <p:cNvSpPr txBox="1"/>
            <p:nvPr/>
          </p:nvSpPr>
          <p:spPr>
            <a:xfrm>
              <a:off x="1440838" y="6120693"/>
              <a:ext cx="9406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38/105</a:t>
              </a:r>
              <a:r>
                <a:rPr kumimoji="1" lang="en-US" altLang="ja-JP" sz="900" dirty="0">
                  <a:latin typeface="Arial"/>
                  <a:cs typeface="Arial"/>
                </a:rPr>
                <a:t> (3</a:t>
              </a:r>
              <a:r>
                <a:rPr lang="en-US" altLang="ja-JP" sz="900" dirty="0">
                  <a:latin typeface="Arial"/>
                  <a:cs typeface="Arial"/>
                </a:rPr>
                <a:t>6.2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D27CFB5A-CAC7-164E-9BE9-089F8C616E56}"/>
                </a:ext>
              </a:extLst>
            </p:cNvPr>
            <p:cNvSpPr txBox="1"/>
            <p:nvPr/>
          </p:nvSpPr>
          <p:spPr>
            <a:xfrm>
              <a:off x="1406158" y="6322360"/>
              <a:ext cx="9781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89/107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83.2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623E80A9-4EB7-B641-9D50-564FF9716BCF}"/>
                </a:ext>
              </a:extLst>
            </p:cNvPr>
            <p:cNvSpPr txBox="1"/>
            <p:nvPr/>
          </p:nvSpPr>
          <p:spPr>
            <a:xfrm>
              <a:off x="379963" y="6116092"/>
              <a:ext cx="9852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NIHSS 0–4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2A9BD07C-4F20-D948-B2EA-64638087974C}"/>
                </a:ext>
              </a:extLst>
            </p:cNvPr>
            <p:cNvSpPr txBox="1"/>
            <p:nvPr/>
          </p:nvSpPr>
          <p:spPr>
            <a:xfrm>
              <a:off x="379963" y="6317353"/>
              <a:ext cx="115481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NIHSS ≥5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881EF4EE-6028-A64A-B9B9-EDC09FBEC67A}"/>
                </a:ext>
              </a:extLst>
            </p:cNvPr>
            <p:cNvSpPr txBox="1"/>
            <p:nvPr/>
          </p:nvSpPr>
          <p:spPr>
            <a:xfrm>
              <a:off x="175395" y="5922875"/>
              <a:ext cx="14114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Baseline stroke severity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B1F057BB-2225-B947-B84B-3936517C3EBD}"/>
                </a:ext>
              </a:extLst>
            </p:cNvPr>
            <p:cNvSpPr txBox="1"/>
            <p:nvPr/>
          </p:nvSpPr>
          <p:spPr>
            <a:xfrm>
              <a:off x="4990028" y="6326593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1.12 (</a:t>
              </a:r>
              <a:r>
                <a:rPr lang="en-US" altLang="ja-JP" sz="900" dirty="0">
                  <a:latin typeface="Arial"/>
                  <a:cs typeface="Arial"/>
                </a:rPr>
                <a:t>0.59</a:t>
              </a:r>
              <a:r>
                <a:rPr kumimoji="1" lang="en-US" altLang="ja-JP" sz="900" dirty="0">
                  <a:latin typeface="Arial"/>
                  <a:cs typeface="Arial"/>
                </a:rPr>
                <a:t>–2.14)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73B2B518-313F-924D-A470-8CF1211AA894}"/>
                </a:ext>
              </a:extLst>
            </p:cNvPr>
            <p:cNvSpPr txBox="1"/>
            <p:nvPr/>
          </p:nvSpPr>
          <p:spPr>
            <a:xfrm>
              <a:off x="4990028" y="6118324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0.48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0.29</a:t>
              </a:r>
              <a:r>
                <a:rPr kumimoji="1" lang="en-US" altLang="ja-JP" sz="900" dirty="0">
                  <a:latin typeface="Arial"/>
                  <a:cs typeface="Arial"/>
                </a:rPr>
                <a:t>–0.81)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AA682D58-686E-1C44-84BF-D5F139F2E0F0}"/>
                </a:ext>
              </a:extLst>
            </p:cNvPr>
            <p:cNvSpPr txBox="1"/>
            <p:nvPr/>
          </p:nvSpPr>
          <p:spPr>
            <a:xfrm>
              <a:off x="6082388" y="6221812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p=0.54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46EB5CFF-1E0D-FA45-BC33-E2A8E92430ED}"/>
                </a:ext>
              </a:extLst>
            </p:cNvPr>
            <p:cNvSpPr txBox="1"/>
            <p:nvPr/>
          </p:nvSpPr>
          <p:spPr>
            <a:xfrm>
              <a:off x="2256669" y="6930655"/>
              <a:ext cx="968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199/304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65.5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B2F1FDDC-E218-0448-ACA2-0C582D0E697E}"/>
                </a:ext>
              </a:extLst>
            </p:cNvPr>
            <p:cNvSpPr txBox="1"/>
            <p:nvPr/>
          </p:nvSpPr>
          <p:spPr>
            <a:xfrm>
              <a:off x="2290446" y="7134907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174</a:t>
              </a:r>
              <a:r>
                <a:rPr kumimoji="1" lang="en-US" altLang="ja-JP" sz="900" dirty="0">
                  <a:latin typeface="Arial"/>
                  <a:cs typeface="Arial"/>
                </a:rPr>
                <a:t>/289 (</a:t>
              </a:r>
              <a:r>
                <a:rPr lang="en-US" altLang="ja-JP" sz="900" dirty="0">
                  <a:latin typeface="Arial"/>
                  <a:cs typeface="Arial"/>
                </a:rPr>
                <a:t>60.2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89C8E3BB-D308-AA4F-9D35-5E54B7422BB7}"/>
                </a:ext>
              </a:extLst>
            </p:cNvPr>
            <p:cNvSpPr txBox="1"/>
            <p:nvPr/>
          </p:nvSpPr>
          <p:spPr>
            <a:xfrm>
              <a:off x="1357880" y="6923331"/>
              <a:ext cx="1021424" cy="23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49/  80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61.3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9A79742A-287F-2D4B-93A7-8CEC2F192F53}"/>
                </a:ext>
              </a:extLst>
            </p:cNvPr>
            <p:cNvSpPr txBox="1"/>
            <p:nvPr/>
          </p:nvSpPr>
          <p:spPr>
            <a:xfrm>
              <a:off x="1365250" y="7136288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78/132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59.1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0A6154D3-B4B2-F04D-B83C-067290D13C60}"/>
                </a:ext>
              </a:extLst>
            </p:cNvPr>
            <p:cNvSpPr txBox="1"/>
            <p:nvPr/>
          </p:nvSpPr>
          <p:spPr>
            <a:xfrm>
              <a:off x="379963" y="6944305"/>
              <a:ext cx="10458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First half period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02ECF9DC-1268-5142-872A-0A386B09864C}"/>
                </a:ext>
              </a:extLst>
            </p:cNvPr>
            <p:cNvSpPr txBox="1"/>
            <p:nvPr/>
          </p:nvSpPr>
          <p:spPr>
            <a:xfrm>
              <a:off x="379963" y="7140832"/>
              <a:ext cx="11548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Second half period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3532470-B8BC-8443-95CF-F548D4D76034}"/>
                </a:ext>
              </a:extLst>
            </p:cNvPr>
            <p:cNvSpPr txBox="1"/>
            <p:nvPr/>
          </p:nvSpPr>
          <p:spPr>
            <a:xfrm>
              <a:off x="175394" y="6753182"/>
              <a:ext cx="14003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Registration period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94AE7EA-05E1-2A4B-9DED-18A9C476ABBD}"/>
                </a:ext>
              </a:extLst>
            </p:cNvPr>
            <p:cNvSpPr txBox="1"/>
            <p:nvPr/>
          </p:nvSpPr>
          <p:spPr>
            <a:xfrm>
              <a:off x="4990027" y="7140970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0.69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0.42</a:t>
              </a:r>
              <a:r>
                <a:rPr kumimoji="1" lang="en-US" altLang="ja-JP" sz="900" dirty="0">
                  <a:latin typeface="Arial"/>
                  <a:cs typeface="Arial"/>
                </a:rPr>
                <a:t>–1.13)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E9928521-9335-534F-BF98-15FBF4DBB97C}"/>
                </a:ext>
              </a:extLst>
            </p:cNvPr>
            <p:cNvSpPr txBox="1"/>
            <p:nvPr/>
          </p:nvSpPr>
          <p:spPr>
            <a:xfrm>
              <a:off x="4990027" y="6939761"/>
              <a:ext cx="10479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0.82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0.43–1.54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AD4D2F4E-5616-1D45-A619-92CDBC501E90}"/>
                </a:ext>
              </a:extLst>
            </p:cNvPr>
            <p:cNvSpPr txBox="1"/>
            <p:nvPr/>
          </p:nvSpPr>
          <p:spPr>
            <a:xfrm>
              <a:off x="6082387" y="7042657"/>
              <a:ext cx="5642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p=0.91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C278E57F-7DC2-4D47-AD92-777F79A09FB0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55" y="1710895"/>
              <a:ext cx="70749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BC3DE1B5-EED8-6C4A-9218-63CEC44EBA41}"/>
                </a:ext>
              </a:extLst>
            </p:cNvPr>
            <p:cNvSpPr txBox="1"/>
            <p:nvPr/>
          </p:nvSpPr>
          <p:spPr>
            <a:xfrm>
              <a:off x="381000" y="3694942"/>
              <a:ext cx="9768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Yes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25762091-72BB-A04C-ADF5-610E90ADAD2F}"/>
                </a:ext>
              </a:extLst>
            </p:cNvPr>
            <p:cNvSpPr txBox="1"/>
            <p:nvPr/>
          </p:nvSpPr>
          <p:spPr>
            <a:xfrm>
              <a:off x="381000" y="3893357"/>
              <a:ext cx="11537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srgbClr val="000000"/>
                  </a:solidFill>
                  <a:latin typeface="Arial"/>
                  <a:cs typeface="Arial"/>
                </a:rPr>
                <a:t>No</a:t>
              </a:r>
              <a:endParaRPr lang="ja-JP" altLang="en-US" sz="9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06DE1CF7-7934-D14B-A730-8E0FD76DE76C}"/>
                </a:ext>
              </a:extLst>
            </p:cNvPr>
            <p:cNvSpPr txBox="1"/>
            <p:nvPr/>
          </p:nvSpPr>
          <p:spPr>
            <a:xfrm>
              <a:off x="175394" y="3511076"/>
              <a:ext cx="17253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Pre-stroke anti-hypertensive</a:t>
              </a:r>
              <a:endParaRPr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55CAADE0-8BA3-1947-A702-4FE3C3201491}"/>
                </a:ext>
              </a:extLst>
            </p:cNvPr>
            <p:cNvSpPr txBox="1"/>
            <p:nvPr/>
          </p:nvSpPr>
          <p:spPr>
            <a:xfrm>
              <a:off x="2615808" y="7764720"/>
              <a:ext cx="3192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Multivariable-adjusted 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odds ratio (95% CI)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88" name="グラフ 87">
              <a:extLst>
                <a:ext uri="{FF2B5EF4-FFF2-40B4-BE49-F238E27FC236}">
                  <a16:creationId xmlns:a16="http://schemas.microsoft.com/office/drawing/2014/main" id="{532BE46B-1889-4D4E-8BD7-0AEB0372B7D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76368993"/>
                </p:ext>
              </p:extLst>
            </p:nvPr>
          </p:nvGraphicFramePr>
          <p:xfrm>
            <a:off x="2739064" y="1737128"/>
            <a:ext cx="3011104" cy="60528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B1B4079F-3BAA-9C44-9D78-71B5432E7929}"/>
                </a:ext>
              </a:extLst>
            </p:cNvPr>
            <p:cNvSpPr txBox="1"/>
            <p:nvPr/>
          </p:nvSpPr>
          <p:spPr>
            <a:xfrm>
              <a:off x="115454" y="686964"/>
              <a:ext cx="1763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/>
                  <a:cs typeface="Arial"/>
                </a:rPr>
                <a:t>Supplemental Figure II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6635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5395</TotalTime>
  <Words>297</Words>
  <Application>Microsoft Macintosh PowerPoint</Application>
  <PresentationFormat>画面に合わせる (4:3)</PresentationFormat>
  <Paragraphs>79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脇坂 義信</dc:creator>
  <cp:lastModifiedBy>Microsoft Office User</cp:lastModifiedBy>
  <cp:revision>370</cp:revision>
  <dcterms:created xsi:type="dcterms:W3CDTF">2016-07-08T07:15:00Z</dcterms:created>
  <dcterms:modified xsi:type="dcterms:W3CDTF">2020-12-10T05:15:46Z</dcterms:modified>
</cp:coreProperties>
</file>