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0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03" userDrawn="1">
          <p15:clr>
            <a:srgbClr val="A4A3A4"/>
          </p15:clr>
        </p15:guide>
        <p15:guide id="2" pos="21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37"/>
    <p:restoredTop sz="94533"/>
  </p:normalViewPr>
  <p:slideViewPr>
    <p:cSldViewPr snapToGrid="0" snapToObjects="1" showGuides="1">
      <p:cViewPr varScale="1">
        <p:scale>
          <a:sx n="140" d="100"/>
          <a:sy n="140" d="100"/>
        </p:scale>
        <p:origin x="648" y="192"/>
      </p:cViewPr>
      <p:guideLst>
        <p:guide orient="horz" pos="2903"/>
        <p:guide pos="21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wakisaka-yoshinobu/Desktop/&#35542;&#25991;revise&#20316;&#26989;/15.%20&#20877;&#25237;&#31295;&#12408;(Cerebrovasc%20Dis)(mRS&#12434;&#38500;&#22806;)/&#12501;&#12457;&#12524;&#12473;&#12488;&#12501;&#12442;&#12525;&#12483;&#12488;(2020.12.8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>
              <a:solidFill>
                <a:schemeClr val="tx1"/>
              </a:solidFill>
            </a:ln>
          </c:spPr>
          <c:marker>
            <c:symbol val="none"/>
          </c:marker>
          <c:dPt>
            <c:idx val="2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C771-1148-869E-857F1BF5EE2F}"/>
              </c:ext>
            </c:extLst>
          </c:dPt>
          <c:dPt>
            <c:idx val="5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C771-1148-869E-857F1BF5EE2F}"/>
              </c:ext>
            </c:extLst>
          </c:dPt>
          <c:dPt>
            <c:idx val="8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C771-1148-869E-857F1BF5EE2F}"/>
              </c:ext>
            </c:extLst>
          </c:dPt>
          <c:dPt>
            <c:idx val="11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C771-1148-869E-857F1BF5EE2F}"/>
              </c:ext>
            </c:extLst>
          </c:dPt>
          <c:dPt>
            <c:idx val="14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C771-1148-869E-857F1BF5EE2F}"/>
              </c:ext>
            </c:extLst>
          </c:dPt>
          <c:dPt>
            <c:idx val="17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C771-1148-869E-857F1BF5EE2F}"/>
              </c:ext>
            </c:extLst>
          </c:dPt>
          <c:dPt>
            <c:idx val="20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C771-1148-869E-857F1BF5EE2F}"/>
              </c:ext>
            </c:extLst>
          </c:dPt>
          <c:dPt>
            <c:idx val="23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F-C771-1148-869E-857F1BF5EE2F}"/>
              </c:ext>
            </c:extLst>
          </c:dPt>
          <c:dPt>
            <c:idx val="26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1-C771-1148-869E-857F1BF5EE2F}"/>
              </c:ext>
            </c:extLst>
          </c:dPt>
          <c:dPt>
            <c:idx val="29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3-C771-1148-869E-857F1BF5EE2F}"/>
              </c:ext>
            </c:extLst>
          </c:dPt>
          <c:dPt>
            <c:idx val="32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5-C771-1148-869E-857F1BF5EE2F}"/>
              </c:ext>
            </c:extLst>
          </c:dPt>
          <c:dPt>
            <c:idx val="35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7-C771-1148-869E-857F1BF5EE2F}"/>
              </c:ext>
            </c:extLst>
          </c:dPt>
          <c:dPt>
            <c:idx val="38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9-C771-1148-869E-857F1BF5EE2F}"/>
              </c:ext>
            </c:extLst>
          </c:dPt>
          <c:dPt>
            <c:idx val="41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B-C771-1148-869E-857F1BF5EE2F}"/>
              </c:ext>
            </c:extLst>
          </c:dPt>
          <c:dPt>
            <c:idx val="44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D-C771-1148-869E-857F1BF5EE2F}"/>
              </c:ext>
            </c:extLst>
          </c:dPt>
          <c:dPt>
            <c:idx val="47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1F-C771-1148-869E-857F1BF5EE2F}"/>
              </c:ext>
            </c:extLst>
          </c:dPt>
          <c:dPt>
            <c:idx val="48"/>
            <c:bubble3D val="0"/>
            <c:spPr>
              <a:ln w="19050">
                <a:noFill/>
              </a:ln>
            </c:spPr>
            <c:extLst>
              <c:ext xmlns:c16="http://schemas.microsoft.com/office/drawing/2014/chart" uri="{C3380CC4-5D6E-409C-BE32-E72D297353CC}">
                <c16:uniqueId val="{00000021-C771-1148-869E-857F1BF5EE2F}"/>
              </c:ext>
            </c:extLst>
          </c:dPt>
          <c:dPt>
            <c:idx val="49"/>
            <c:bubble3D val="0"/>
            <c:spPr>
              <a:ln w="19050">
                <a:noFill/>
              </a:ln>
            </c:spPr>
            <c:extLst>
              <c:ext xmlns:c16="http://schemas.microsoft.com/office/drawing/2014/chart" uri="{C3380CC4-5D6E-409C-BE32-E72D297353CC}">
                <c16:uniqueId val="{00000023-C771-1148-869E-857F1BF5EE2F}"/>
              </c:ext>
            </c:extLst>
          </c:dPt>
          <c:dPt>
            <c:idx val="50"/>
            <c:bubble3D val="0"/>
            <c:spPr>
              <a:ln w="1270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25-C771-1148-869E-857F1BF5EE2F}"/>
              </c:ext>
            </c:extLst>
          </c:dPt>
          <c:dPt>
            <c:idx val="51"/>
            <c:bubble3D val="0"/>
            <c:spPr>
              <a:ln w="19050">
                <a:noFill/>
              </a:ln>
            </c:spPr>
            <c:extLst>
              <c:ext xmlns:c16="http://schemas.microsoft.com/office/drawing/2014/chart" uri="{C3380CC4-5D6E-409C-BE32-E72D297353CC}">
                <c16:uniqueId val="{00000027-C771-1148-869E-857F1BF5EE2F}"/>
              </c:ext>
            </c:extLst>
          </c:dPt>
          <c:dPt>
            <c:idx val="52"/>
            <c:bubble3D val="0"/>
            <c:spPr>
              <a:ln w="19050">
                <a:noFill/>
              </a:ln>
            </c:spPr>
            <c:extLst>
              <c:ext xmlns:c16="http://schemas.microsoft.com/office/drawing/2014/chart" uri="{C3380CC4-5D6E-409C-BE32-E72D297353CC}">
                <c16:uniqueId val="{00000029-C771-1148-869E-857F1BF5EE2F}"/>
              </c:ext>
            </c:extLst>
          </c:dPt>
          <c:dPt>
            <c:idx val="55"/>
            <c:bubble3D val="0"/>
            <c:spPr>
              <a:ln w="19050">
                <a:noFill/>
              </a:ln>
            </c:spPr>
            <c:extLst>
              <c:ext xmlns:c16="http://schemas.microsoft.com/office/drawing/2014/chart" uri="{C3380CC4-5D6E-409C-BE32-E72D297353CC}">
                <c16:uniqueId val="{0000002B-C771-1148-869E-857F1BF5EE2F}"/>
              </c:ext>
            </c:extLst>
          </c:dPt>
          <c:dPt>
            <c:idx val="56"/>
            <c:bubble3D val="0"/>
            <c:spPr>
              <a:ln w="19050">
                <a:noFill/>
              </a:ln>
            </c:spPr>
            <c:extLst>
              <c:ext xmlns:c16="http://schemas.microsoft.com/office/drawing/2014/chart" uri="{C3380CC4-5D6E-409C-BE32-E72D297353CC}">
                <c16:uniqueId val="{0000002D-C771-1148-869E-857F1BF5EE2F}"/>
              </c:ext>
            </c:extLst>
          </c:dPt>
          <c:xVal>
            <c:numRef>
              <c:f>神経症状増悪各NIHSS項目!$J$4:$J$56</c:f>
              <c:numCache>
                <c:formatCode>0.00</c:formatCode>
                <c:ptCount val="53"/>
                <c:pt idx="0">
                  <c:v>0.69</c:v>
                </c:pt>
                <c:pt idx="1">
                  <c:v>0.31</c:v>
                </c:pt>
                <c:pt idx="2">
                  <c:v>1.55</c:v>
                </c:pt>
                <c:pt idx="3">
                  <c:v>0.81</c:v>
                </c:pt>
                <c:pt idx="4">
                  <c:v>0.44</c:v>
                </c:pt>
                <c:pt idx="5">
                  <c:v>1.47</c:v>
                </c:pt>
                <c:pt idx="6">
                  <c:v>0.55000000000000004</c:v>
                </c:pt>
                <c:pt idx="7">
                  <c:v>0.24</c:v>
                </c:pt>
                <c:pt idx="8">
                  <c:v>1.3</c:v>
                </c:pt>
                <c:pt idx="9">
                  <c:v>0.94</c:v>
                </c:pt>
                <c:pt idx="10">
                  <c:v>0.39</c:v>
                </c:pt>
                <c:pt idx="11">
                  <c:v>2.23</c:v>
                </c:pt>
                <c:pt idx="12">
                  <c:v>0.59</c:v>
                </c:pt>
                <c:pt idx="13">
                  <c:v>0.23</c:v>
                </c:pt>
                <c:pt idx="14">
                  <c:v>1.54</c:v>
                </c:pt>
                <c:pt idx="15">
                  <c:v>0.67</c:v>
                </c:pt>
                <c:pt idx="16">
                  <c:v>0.36</c:v>
                </c:pt>
                <c:pt idx="17">
                  <c:v>1.26</c:v>
                </c:pt>
                <c:pt idx="18">
                  <c:v>0.69</c:v>
                </c:pt>
                <c:pt idx="19">
                  <c:v>0.42</c:v>
                </c:pt>
                <c:pt idx="20">
                  <c:v>1.1100000000000001</c:v>
                </c:pt>
                <c:pt idx="21">
                  <c:v>0.84</c:v>
                </c:pt>
                <c:pt idx="22">
                  <c:v>0.48</c:v>
                </c:pt>
                <c:pt idx="23">
                  <c:v>1.46</c:v>
                </c:pt>
                <c:pt idx="24">
                  <c:v>0.64</c:v>
                </c:pt>
                <c:pt idx="25">
                  <c:v>0.34</c:v>
                </c:pt>
                <c:pt idx="26">
                  <c:v>1.18</c:v>
                </c:pt>
                <c:pt idx="27">
                  <c:v>0.65</c:v>
                </c:pt>
                <c:pt idx="28">
                  <c:v>0.4</c:v>
                </c:pt>
                <c:pt idx="29">
                  <c:v>1.05</c:v>
                </c:pt>
                <c:pt idx="30">
                  <c:v>0.69</c:v>
                </c:pt>
                <c:pt idx="31">
                  <c:v>0.39</c:v>
                </c:pt>
                <c:pt idx="32">
                  <c:v>1.22</c:v>
                </c:pt>
                <c:pt idx="33">
                  <c:v>0.76</c:v>
                </c:pt>
                <c:pt idx="34">
                  <c:v>0.43</c:v>
                </c:pt>
                <c:pt idx="35">
                  <c:v>1.34</c:v>
                </c:pt>
                <c:pt idx="36">
                  <c:v>0.94</c:v>
                </c:pt>
                <c:pt idx="37">
                  <c:v>0.39</c:v>
                </c:pt>
                <c:pt idx="38">
                  <c:v>2.27</c:v>
                </c:pt>
                <c:pt idx="39">
                  <c:v>0.28999999999999998</c:v>
                </c:pt>
                <c:pt idx="40">
                  <c:v>0.12</c:v>
                </c:pt>
                <c:pt idx="41">
                  <c:v>0.72</c:v>
                </c:pt>
                <c:pt idx="42">
                  <c:v>0.63</c:v>
                </c:pt>
                <c:pt idx="43">
                  <c:v>0.28999999999999998</c:v>
                </c:pt>
                <c:pt idx="44">
                  <c:v>1.38</c:v>
                </c:pt>
                <c:pt idx="45">
                  <c:v>0.51</c:v>
                </c:pt>
                <c:pt idx="46">
                  <c:v>0.24</c:v>
                </c:pt>
                <c:pt idx="47">
                  <c:v>1.1000000000000001</c:v>
                </c:pt>
                <c:pt idx="48">
                  <c:v>0.82</c:v>
                </c:pt>
                <c:pt idx="49">
                  <c:v>0.34</c:v>
                </c:pt>
                <c:pt idx="50">
                  <c:v>1.97</c:v>
                </c:pt>
                <c:pt idx="51" formatCode="General">
                  <c:v>1</c:v>
                </c:pt>
                <c:pt idx="52" formatCode="General">
                  <c:v>1</c:v>
                </c:pt>
              </c:numCache>
            </c:numRef>
          </c:xVal>
          <c:yVal>
            <c:numRef>
              <c:f>神経症状増悪各NIHSS項目!$K$4:$K$56</c:f>
              <c:numCache>
                <c:formatCode>General</c:formatCode>
                <c:ptCount val="53"/>
                <c:pt idx="1">
                  <c:v>67</c:v>
                </c:pt>
                <c:pt idx="2">
                  <c:v>67</c:v>
                </c:pt>
                <c:pt idx="4">
                  <c:v>63</c:v>
                </c:pt>
                <c:pt idx="5">
                  <c:v>63</c:v>
                </c:pt>
                <c:pt idx="7">
                  <c:v>59</c:v>
                </c:pt>
                <c:pt idx="8">
                  <c:v>59</c:v>
                </c:pt>
                <c:pt idx="10">
                  <c:v>55</c:v>
                </c:pt>
                <c:pt idx="11">
                  <c:v>55</c:v>
                </c:pt>
                <c:pt idx="13">
                  <c:v>51</c:v>
                </c:pt>
                <c:pt idx="14">
                  <c:v>51</c:v>
                </c:pt>
                <c:pt idx="16">
                  <c:v>47</c:v>
                </c:pt>
                <c:pt idx="17">
                  <c:v>47</c:v>
                </c:pt>
                <c:pt idx="19">
                  <c:v>43</c:v>
                </c:pt>
                <c:pt idx="20">
                  <c:v>43</c:v>
                </c:pt>
                <c:pt idx="22">
                  <c:v>39</c:v>
                </c:pt>
                <c:pt idx="23">
                  <c:v>39</c:v>
                </c:pt>
                <c:pt idx="25">
                  <c:v>35</c:v>
                </c:pt>
                <c:pt idx="26">
                  <c:v>35</c:v>
                </c:pt>
                <c:pt idx="28">
                  <c:v>31</c:v>
                </c:pt>
                <c:pt idx="29">
                  <c:v>31</c:v>
                </c:pt>
                <c:pt idx="31">
                  <c:v>27</c:v>
                </c:pt>
                <c:pt idx="32">
                  <c:v>27</c:v>
                </c:pt>
                <c:pt idx="34">
                  <c:v>23</c:v>
                </c:pt>
                <c:pt idx="35">
                  <c:v>23</c:v>
                </c:pt>
                <c:pt idx="37">
                  <c:v>19</c:v>
                </c:pt>
                <c:pt idx="38">
                  <c:v>19</c:v>
                </c:pt>
                <c:pt idx="40">
                  <c:v>15</c:v>
                </c:pt>
                <c:pt idx="41">
                  <c:v>15</c:v>
                </c:pt>
                <c:pt idx="43">
                  <c:v>11</c:v>
                </c:pt>
                <c:pt idx="44">
                  <c:v>11</c:v>
                </c:pt>
                <c:pt idx="46">
                  <c:v>7</c:v>
                </c:pt>
                <c:pt idx="47">
                  <c:v>7</c:v>
                </c:pt>
                <c:pt idx="49">
                  <c:v>3</c:v>
                </c:pt>
                <c:pt idx="50">
                  <c:v>3</c:v>
                </c:pt>
                <c:pt idx="51">
                  <c:v>70</c:v>
                </c:pt>
                <c:pt idx="52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2E-C771-1148-869E-857F1BF5EE2F}"/>
            </c:ext>
          </c:extLst>
        </c:ser>
        <c:ser>
          <c:idx val="1"/>
          <c:order val="1"/>
          <c:spPr>
            <a:ln>
              <a:solidFill>
                <a:schemeClr val="tx1"/>
              </a:solidFill>
            </a:ln>
            <a:effectLst/>
          </c:spPr>
          <c:marker>
            <c:symbol val="squar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</c:marker>
          <c:xVal>
            <c:numRef>
              <c:f>神経症状増悪各NIHSS項目!$J$4:$J$56</c:f>
              <c:numCache>
                <c:formatCode>0.00</c:formatCode>
                <c:ptCount val="53"/>
                <c:pt idx="0">
                  <c:v>0.69</c:v>
                </c:pt>
                <c:pt idx="1">
                  <c:v>0.31</c:v>
                </c:pt>
                <c:pt idx="2">
                  <c:v>1.55</c:v>
                </c:pt>
                <c:pt idx="3">
                  <c:v>0.81</c:v>
                </c:pt>
                <c:pt idx="4">
                  <c:v>0.44</c:v>
                </c:pt>
                <c:pt idx="5">
                  <c:v>1.47</c:v>
                </c:pt>
                <c:pt idx="6">
                  <c:v>0.55000000000000004</c:v>
                </c:pt>
                <c:pt idx="7">
                  <c:v>0.24</c:v>
                </c:pt>
                <c:pt idx="8">
                  <c:v>1.3</c:v>
                </c:pt>
                <c:pt idx="9">
                  <c:v>0.94</c:v>
                </c:pt>
                <c:pt idx="10">
                  <c:v>0.39</c:v>
                </c:pt>
                <c:pt idx="11">
                  <c:v>2.23</c:v>
                </c:pt>
                <c:pt idx="12">
                  <c:v>0.59</c:v>
                </c:pt>
                <c:pt idx="13">
                  <c:v>0.23</c:v>
                </c:pt>
                <c:pt idx="14">
                  <c:v>1.54</c:v>
                </c:pt>
                <c:pt idx="15">
                  <c:v>0.67</c:v>
                </c:pt>
                <c:pt idx="16">
                  <c:v>0.36</c:v>
                </c:pt>
                <c:pt idx="17">
                  <c:v>1.26</c:v>
                </c:pt>
                <c:pt idx="18">
                  <c:v>0.69</c:v>
                </c:pt>
                <c:pt idx="19">
                  <c:v>0.42</c:v>
                </c:pt>
                <c:pt idx="20">
                  <c:v>1.1100000000000001</c:v>
                </c:pt>
                <c:pt idx="21">
                  <c:v>0.84</c:v>
                </c:pt>
                <c:pt idx="22">
                  <c:v>0.48</c:v>
                </c:pt>
                <c:pt idx="23">
                  <c:v>1.46</c:v>
                </c:pt>
                <c:pt idx="24">
                  <c:v>0.64</c:v>
                </c:pt>
                <c:pt idx="25">
                  <c:v>0.34</c:v>
                </c:pt>
                <c:pt idx="26">
                  <c:v>1.18</c:v>
                </c:pt>
                <c:pt idx="27">
                  <c:v>0.65</c:v>
                </c:pt>
                <c:pt idx="28">
                  <c:v>0.4</c:v>
                </c:pt>
                <c:pt idx="29">
                  <c:v>1.05</c:v>
                </c:pt>
                <c:pt idx="30">
                  <c:v>0.69</c:v>
                </c:pt>
                <c:pt idx="31">
                  <c:v>0.39</c:v>
                </c:pt>
                <c:pt idx="32">
                  <c:v>1.22</c:v>
                </c:pt>
                <c:pt idx="33">
                  <c:v>0.76</c:v>
                </c:pt>
                <c:pt idx="34">
                  <c:v>0.43</c:v>
                </c:pt>
                <c:pt idx="35">
                  <c:v>1.34</c:v>
                </c:pt>
                <c:pt idx="36">
                  <c:v>0.94</c:v>
                </c:pt>
                <c:pt idx="37">
                  <c:v>0.39</c:v>
                </c:pt>
                <c:pt idx="38">
                  <c:v>2.27</c:v>
                </c:pt>
                <c:pt idx="39">
                  <c:v>0.28999999999999998</c:v>
                </c:pt>
                <c:pt idx="40">
                  <c:v>0.12</c:v>
                </c:pt>
                <c:pt idx="41">
                  <c:v>0.72</c:v>
                </c:pt>
                <c:pt idx="42">
                  <c:v>0.63</c:v>
                </c:pt>
                <c:pt idx="43">
                  <c:v>0.28999999999999998</c:v>
                </c:pt>
                <c:pt idx="44">
                  <c:v>1.38</c:v>
                </c:pt>
                <c:pt idx="45">
                  <c:v>0.51</c:v>
                </c:pt>
                <c:pt idx="46">
                  <c:v>0.24</c:v>
                </c:pt>
                <c:pt idx="47">
                  <c:v>1.1000000000000001</c:v>
                </c:pt>
                <c:pt idx="48">
                  <c:v>0.82</c:v>
                </c:pt>
                <c:pt idx="49">
                  <c:v>0.34</c:v>
                </c:pt>
                <c:pt idx="50">
                  <c:v>1.97</c:v>
                </c:pt>
                <c:pt idx="51" formatCode="General">
                  <c:v>1</c:v>
                </c:pt>
                <c:pt idx="52" formatCode="General">
                  <c:v>1</c:v>
                </c:pt>
              </c:numCache>
            </c:numRef>
          </c:xVal>
          <c:yVal>
            <c:numRef>
              <c:f>神経症状増悪各NIHSS項目!$L$4:$L$56</c:f>
              <c:numCache>
                <c:formatCode>General</c:formatCode>
                <c:ptCount val="53"/>
                <c:pt idx="0">
                  <c:v>67</c:v>
                </c:pt>
                <c:pt idx="3">
                  <c:v>63</c:v>
                </c:pt>
                <c:pt idx="6">
                  <c:v>59</c:v>
                </c:pt>
                <c:pt idx="9">
                  <c:v>55</c:v>
                </c:pt>
                <c:pt idx="12">
                  <c:v>51</c:v>
                </c:pt>
                <c:pt idx="15">
                  <c:v>47</c:v>
                </c:pt>
                <c:pt idx="18">
                  <c:v>43</c:v>
                </c:pt>
                <c:pt idx="21">
                  <c:v>39</c:v>
                </c:pt>
                <c:pt idx="24">
                  <c:v>35</c:v>
                </c:pt>
                <c:pt idx="27">
                  <c:v>31</c:v>
                </c:pt>
                <c:pt idx="30">
                  <c:v>27</c:v>
                </c:pt>
                <c:pt idx="33">
                  <c:v>23</c:v>
                </c:pt>
                <c:pt idx="36">
                  <c:v>19</c:v>
                </c:pt>
                <c:pt idx="39">
                  <c:v>15</c:v>
                </c:pt>
                <c:pt idx="42">
                  <c:v>11</c:v>
                </c:pt>
                <c:pt idx="45">
                  <c:v>7</c:v>
                </c:pt>
                <c:pt idx="48">
                  <c:v>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2F-C771-1148-869E-857F1BF5EE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29856760"/>
        <c:axId val="-2090750184"/>
      </c:scatterChart>
      <c:valAx>
        <c:axId val="2029856760"/>
        <c:scaling>
          <c:logBase val="10"/>
          <c:orientation val="minMax"/>
        </c:scaling>
        <c:delete val="0"/>
        <c:axPos val="b"/>
        <c:numFmt formatCode="#,##0.0_);[Red]\(#,##0.0\)" sourceLinked="0"/>
        <c:majorTickMark val="out"/>
        <c:minorTickMark val="out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200" baseline="0">
                <a:latin typeface="Arial"/>
              </a:defRPr>
            </a:pPr>
            <a:endParaRPr lang="ja-JP"/>
          </a:p>
        </c:txPr>
        <c:crossAx val="-2090750184"/>
        <c:crosses val="autoZero"/>
        <c:crossBetween val="midCat"/>
      </c:valAx>
      <c:valAx>
        <c:axId val="-2090750184"/>
        <c:scaling>
          <c:orientation val="minMax"/>
          <c:max val="7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none"/>
        <c:minorTickMark val="none"/>
        <c:tickLblPos val="none"/>
        <c:spPr>
          <a:ln w="12700">
            <a:solidFill>
              <a:schemeClr val="tx1"/>
            </a:solidFill>
            <a:prstDash val="sysDot"/>
          </a:ln>
        </c:spPr>
        <c:crossAx val="2029856760"/>
        <c:crosses val="autoZero"/>
        <c:crossBetween val="midCat"/>
        <c:majorUnit val="5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163AD-76F5-3042-BD45-52E01766FA7F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1722DE-6F47-8D49-9A76-F9F1413375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2385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7203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394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1455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867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470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6008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6024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9152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257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778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5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C9292-0981-7143-B595-E5A78610D8F0}" type="datetimeFigureOut">
              <a:rPr kumimoji="1" lang="ja-JP" altLang="en-US" smtClean="0"/>
              <a:t>2020/12/10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120EA-D677-5945-9CB7-CFD9F99BDA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725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2C5516C-90AB-B94C-B24E-5E63197BF279}"/>
              </a:ext>
            </a:extLst>
          </p:cNvPr>
          <p:cNvGrpSpPr/>
          <p:nvPr/>
        </p:nvGrpSpPr>
        <p:grpSpPr>
          <a:xfrm>
            <a:off x="115454" y="686964"/>
            <a:ext cx="6629607" cy="8170837"/>
            <a:chOff x="115454" y="686964"/>
            <a:chExt cx="6629607" cy="8170837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8FC6B3F1-D810-594D-85ED-F3ECDEC50BB9}"/>
                </a:ext>
              </a:extLst>
            </p:cNvPr>
            <p:cNvSpPr txBox="1"/>
            <p:nvPr/>
          </p:nvSpPr>
          <p:spPr>
            <a:xfrm>
              <a:off x="3188674" y="8580802"/>
              <a:ext cx="31920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Multivariable-adjusted </a:t>
              </a:r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 odds ratio (95% CI)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D77B4705-916B-304E-84D1-A1978809A856}"/>
                </a:ext>
              </a:extLst>
            </p:cNvPr>
            <p:cNvSpPr txBox="1"/>
            <p:nvPr/>
          </p:nvSpPr>
          <p:spPr>
            <a:xfrm>
              <a:off x="5170939" y="2078058"/>
              <a:ext cx="157412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0.69 (0.31–1.55)      p=0.37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B33B9672-1836-2D43-92BE-1D153B63000F}"/>
                </a:ext>
              </a:extLst>
            </p:cNvPr>
            <p:cNvSpPr txBox="1"/>
            <p:nvPr/>
          </p:nvSpPr>
          <p:spPr>
            <a:xfrm>
              <a:off x="5170939" y="2428438"/>
              <a:ext cx="157412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0.81 (0.44–1.47)      p=0.48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06E469BB-893F-8845-91F1-DB0F6553000F}"/>
                </a:ext>
              </a:extLst>
            </p:cNvPr>
            <p:cNvSpPr txBox="1"/>
            <p:nvPr/>
          </p:nvSpPr>
          <p:spPr>
            <a:xfrm>
              <a:off x="5170939" y="2787962"/>
              <a:ext cx="157412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0.55 (0.24–1.30)      p=0.17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F68544D-1732-354C-9427-A283EA8C48C4}"/>
                </a:ext>
              </a:extLst>
            </p:cNvPr>
            <p:cNvSpPr txBox="1"/>
            <p:nvPr/>
          </p:nvSpPr>
          <p:spPr>
            <a:xfrm>
              <a:off x="5170939" y="3165774"/>
              <a:ext cx="157412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0.94 (0.39–2.23)      p=0.88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73A06F86-D2D5-024B-B6D5-75E54185EEA5}"/>
                </a:ext>
              </a:extLst>
            </p:cNvPr>
            <p:cNvSpPr txBox="1"/>
            <p:nvPr/>
          </p:nvSpPr>
          <p:spPr>
            <a:xfrm>
              <a:off x="5170939" y="3525298"/>
              <a:ext cx="157412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0.59 (0.23–1.54)      p=0.28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D750809B-EF5B-1B4F-A248-A3233055EEA7}"/>
                </a:ext>
              </a:extLst>
            </p:cNvPr>
            <p:cNvSpPr txBox="1"/>
            <p:nvPr/>
          </p:nvSpPr>
          <p:spPr>
            <a:xfrm>
              <a:off x="5170939" y="3883444"/>
              <a:ext cx="157412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0.67 (0.36–1.26)      p=0.22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6BCAC632-72C0-3A43-A482-6EF2636D2A27}"/>
                </a:ext>
              </a:extLst>
            </p:cNvPr>
            <p:cNvSpPr txBox="1"/>
            <p:nvPr/>
          </p:nvSpPr>
          <p:spPr>
            <a:xfrm>
              <a:off x="5170939" y="4249508"/>
              <a:ext cx="157412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0.69 (0.42–1.11)      p=0.12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FEF8329E-6343-074D-BFF5-A0A40C9A9C58}"/>
                </a:ext>
              </a:extLst>
            </p:cNvPr>
            <p:cNvSpPr txBox="1"/>
            <p:nvPr/>
          </p:nvSpPr>
          <p:spPr>
            <a:xfrm>
              <a:off x="5170939" y="4610225"/>
              <a:ext cx="157412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0.84 (0.48–1.46)      p=0.53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B31BEB7F-E813-F24F-9C05-AE78569BAD0E}"/>
                </a:ext>
              </a:extLst>
            </p:cNvPr>
            <p:cNvSpPr txBox="1"/>
            <p:nvPr/>
          </p:nvSpPr>
          <p:spPr>
            <a:xfrm>
              <a:off x="5170913" y="4954640"/>
              <a:ext cx="157412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0.64 (0.34–1.18)      p=0.15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6DB33FBF-D50F-9D43-BEDA-5D35D221151D}"/>
                </a:ext>
              </a:extLst>
            </p:cNvPr>
            <p:cNvSpPr txBox="1"/>
            <p:nvPr/>
          </p:nvSpPr>
          <p:spPr>
            <a:xfrm>
              <a:off x="5170939" y="5329273"/>
              <a:ext cx="157412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0.65 (0.40–1.05)      p=0.08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C219F537-419B-654C-850E-A123BACADDC6}"/>
                </a:ext>
              </a:extLst>
            </p:cNvPr>
            <p:cNvSpPr txBox="1"/>
            <p:nvPr/>
          </p:nvSpPr>
          <p:spPr>
            <a:xfrm>
              <a:off x="5168905" y="5713079"/>
              <a:ext cx="157412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0.69 (0.39–1.22)      p=0.20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67AF1AD3-E7E5-7B4E-8E12-78C5F4897D1F}"/>
                </a:ext>
              </a:extLst>
            </p:cNvPr>
            <p:cNvSpPr txBox="1"/>
            <p:nvPr/>
          </p:nvSpPr>
          <p:spPr>
            <a:xfrm>
              <a:off x="5170913" y="6056242"/>
              <a:ext cx="157412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0.76 (0.43–1.34)      p=0.34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06ADF8A9-5EF3-9E4C-ADEA-F85D41958A41}"/>
                </a:ext>
              </a:extLst>
            </p:cNvPr>
            <p:cNvSpPr txBox="1"/>
            <p:nvPr/>
          </p:nvSpPr>
          <p:spPr>
            <a:xfrm>
              <a:off x="5170939" y="6427362"/>
              <a:ext cx="157412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0.94 (0.39–2.27)      p=0.89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4CB4BF10-DC72-D943-9A0C-8DF9212F46A9}"/>
                </a:ext>
              </a:extLst>
            </p:cNvPr>
            <p:cNvSpPr txBox="1"/>
            <p:nvPr/>
          </p:nvSpPr>
          <p:spPr>
            <a:xfrm>
              <a:off x="5170939" y="6789338"/>
              <a:ext cx="157412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0.29 (0.12–0.72)      p&lt;0.01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D4478F07-0C16-4E40-B88F-30BFA252FC0D}"/>
                </a:ext>
              </a:extLst>
            </p:cNvPr>
            <p:cNvSpPr txBox="1"/>
            <p:nvPr/>
          </p:nvSpPr>
          <p:spPr>
            <a:xfrm>
              <a:off x="5170939" y="7160668"/>
              <a:ext cx="157412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0.63 (0.29–1.38)      p=0.25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A48D145D-7B0F-AC43-A1C0-E093DD2BDAC8}"/>
                </a:ext>
              </a:extLst>
            </p:cNvPr>
            <p:cNvSpPr txBox="1"/>
            <p:nvPr/>
          </p:nvSpPr>
          <p:spPr>
            <a:xfrm>
              <a:off x="5170939" y="7503994"/>
              <a:ext cx="157412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0.51 (0.24–1.10)      p=0.09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9E5F1C71-CBDE-0F42-A0BF-3E083E0DE928}"/>
                </a:ext>
              </a:extLst>
            </p:cNvPr>
            <p:cNvSpPr txBox="1"/>
            <p:nvPr/>
          </p:nvSpPr>
          <p:spPr>
            <a:xfrm>
              <a:off x="5170939" y="7879879"/>
              <a:ext cx="157412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0.82 (0.34–1.97)      p=0.66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8C1CC1DC-FD4D-E74B-8EB8-B8DA6804DBE4}"/>
                </a:ext>
              </a:extLst>
            </p:cNvPr>
            <p:cNvSpPr txBox="1"/>
            <p:nvPr/>
          </p:nvSpPr>
          <p:spPr>
            <a:xfrm>
              <a:off x="2793438" y="7926405"/>
              <a:ext cx="934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25</a:t>
              </a:r>
              <a:r>
                <a:rPr kumimoji="1" lang="en-US" altLang="ja-JP" sz="900" dirty="0">
                  <a:latin typeface="Arial"/>
                  <a:cs typeface="Arial"/>
                </a:rPr>
                <a:t>/593 (  4.2)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BE4EF5B5-1798-3642-98FA-2E1870E309CB}"/>
                </a:ext>
              </a:extLst>
            </p:cNvPr>
            <p:cNvSpPr txBox="1"/>
            <p:nvPr/>
          </p:nvSpPr>
          <p:spPr>
            <a:xfrm>
              <a:off x="1868242" y="7927786"/>
              <a:ext cx="10140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 7/212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  3.3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A5B38259-1826-DD40-BBEA-0FC602D07464}"/>
                </a:ext>
              </a:extLst>
            </p:cNvPr>
            <p:cNvSpPr txBox="1"/>
            <p:nvPr/>
          </p:nvSpPr>
          <p:spPr>
            <a:xfrm>
              <a:off x="2788453" y="7502840"/>
              <a:ext cx="934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>
                  <a:latin typeface="Arial"/>
                  <a:cs typeface="Arial"/>
                </a:rPr>
                <a:t>42/593 (</a:t>
              </a:r>
              <a:r>
                <a:rPr lang="en-US" altLang="ja-JP" sz="900" dirty="0">
                  <a:latin typeface="Arial"/>
                  <a:cs typeface="Arial"/>
                </a:rPr>
                <a:t>  7.1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B9926514-0C28-E14A-9AF2-C80BDC17656D}"/>
                </a:ext>
              </a:extLst>
            </p:cNvPr>
            <p:cNvSpPr txBox="1"/>
            <p:nvPr/>
          </p:nvSpPr>
          <p:spPr>
            <a:xfrm>
              <a:off x="1863257" y="7504221"/>
              <a:ext cx="10140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9/212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  4.3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71374D97-84F7-AC4D-BD32-AC157DB19138}"/>
                </a:ext>
              </a:extLst>
            </p:cNvPr>
            <p:cNvSpPr txBox="1"/>
            <p:nvPr/>
          </p:nvSpPr>
          <p:spPr>
            <a:xfrm>
              <a:off x="2788453" y="7160035"/>
              <a:ext cx="934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35</a:t>
              </a:r>
              <a:r>
                <a:rPr kumimoji="1" lang="en-US" altLang="ja-JP" sz="900" dirty="0">
                  <a:latin typeface="Arial"/>
                  <a:cs typeface="Arial"/>
                </a:rPr>
                <a:t>/593 (</a:t>
              </a:r>
              <a:r>
                <a:rPr lang="en-US" altLang="ja-JP" sz="900" dirty="0">
                  <a:latin typeface="Arial"/>
                  <a:cs typeface="Arial"/>
                </a:rPr>
                <a:t>  5.9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E896BB90-23DE-8F4F-879A-A287667AA084}"/>
                </a:ext>
              </a:extLst>
            </p:cNvPr>
            <p:cNvSpPr txBox="1"/>
            <p:nvPr/>
          </p:nvSpPr>
          <p:spPr>
            <a:xfrm>
              <a:off x="1863257" y="7161416"/>
              <a:ext cx="10140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 9/212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  4.3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D7592468-8C7B-7844-ACA0-41B244DD97F4}"/>
                </a:ext>
              </a:extLst>
            </p:cNvPr>
            <p:cNvSpPr txBox="1"/>
            <p:nvPr/>
          </p:nvSpPr>
          <p:spPr>
            <a:xfrm>
              <a:off x="2788453" y="6789338"/>
              <a:ext cx="934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900" dirty="0">
                  <a:latin typeface="Arial"/>
                  <a:cs typeface="Arial"/>
                </a:rPr>
                <a:t>46/593 (</a:t>
              </a:r>
              <a:r>
                <a:rPr lang="en-US" altLang="ja-JP" sz="900" dirty="0">
                  <a:latin typeface="Arial"/>
                  <a:cs typeface="Arial"/>
                </a:rPr>
                <a:t>  7.8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B3F58630-19B8-914D-94C3-2965BB5E5A64}"/>
                </a:ext>
              </a:extLst>
            </p:cNvPr>
            <p:cNvSpPr txBox="1"/>
            <p:nvPr/>
          </p:nvSpPr>
          <p:spPr>
            <a:xfrm>
              <a:off x="1863257" y="6790719"/>
              <a:ext cx="10140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6/212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  2.8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5E756959-C567-954A-86E4-B9DC5C466A4B}"/>
                </a:ext>
              </a:extLst>
            </p:cNvPr>
            <p:cNvSpPr txBox="1"/>
            <p:nvPr/>
          </p:nvSpPr>
          <p:spPr>
            <a:xfrm>
              <a:off x="2788453" y="6429179"/>
              <a:ext cx="934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20</a:t>
              </a:r>
              <a:r>
                <a:rPr kumimoji="1" lang="en-US" altLang="ja-JP" sz="900" dirty="0">
                  <a:latin typeface="Arial"/>
                  <a:cs typeface="Arial"/>
                </a:rPr>
                <a:t>/593 (</a:t>
              </a:r>
              <a:r>
                <a:rPr lang="en-US" altLang="ja-JP" sz="900" dirty="0">
                  <a:latin typeface="Arial"/>
                  <a:cs typeface="Arial"/>
                </a:rPr>
                <a:t>  3.4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B1AB0AB7-9ACC-E54C-A9D3-70834B4545C4}"/>
                </a:ext>
              </a:extLst>
            </p:cNvPr>
            <p:cNvSpPr txBox="1"/>
            <p:nvPr/>
          </p:nvSpPr>
          <p:spPr>
            <a:xfrm>
              <a:off x="1863257" y="6430560"/>
              <a:ext cx="10140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9/212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  4.3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EADBFA5D-AC9D-634E-80C5-13501DB70D0B}"/>
                </a:ext>
              </a:extLst>
            </p:cNvPr>
            <p:cNvSpPr txBox="1"/>
            <p:nvPr/>
          </p:nvSpPr>
          <p:spPr>
            <a:xfrm>
              <a:off x="2783690" y="6060073"/>
              <a:ext cx="934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6</a:t>
              </a:r>
              <a:r>
                <a:rPr kumimoji="1" lang="en-US" altLang="ja-JP" sz="900" dirty="0">
                  <a:latin typeface="Arial"/>
                  <a:cs typeface="Arial"/>
                </a:rPr>
                <a:t>1/593 (10.3)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1F51010F-3015-4944-A526-C2BEB7646C80}"/>
                </a:ext>
              </a:extLst>
            </p:cNvPr>
            <p:cNvSpPr txBox="1"/>
            <p:nvPr/>
          </p:nvSpPr>
          <p:spPr>
            <a:xfrm>
              <a:off x="1858494" y="6061454"/>
              <a:ext cx="10140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20/212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  9</a:t>
              </a:r>
              <a:r>
                <a:rPr kumimoji="1" lang="en-US" altLang="ja-JP" sz="900" dirty="0">
                  <a:latin typeface="Arial"/>
                  <a:cs typeface="Arial"/>
                </a:rPr>
                <a:t>.4)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532DEA8F-F87F-6F4E-AF0A-4A5DC2DB8F58}"/>
                </a:ext>
              </a:extLst>
            </p:cNvPr>
            <p:cNvSpPr txBox="1"/>
            <p:nvPr/>
          </p:nvSpPr>
          <p:spPr>
            <a:xfrm>
              <a:off x="2793438" y="5699321"/>
              <a:ext cx="934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66</a:t>
              </a:r>
              <a:r>
                <a:rPr kumimoji="1" lang="en-US" altLang="ja-JP" sz="900" dirty="0">
                  <a:latin typeface="Arial"/>
                  <a:cs typeface="Arial"/>
                </a:rPr>
                <a:t>/593 (11.1)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5A72CE36-60BC-4048-B057-12C9FBF044E5}"/>
                </a:ext>
              </a:extLst>
            </p:cNvPr>
            <p:cNvSpPr txBox="1"/>
            <p:nvPr/>
          </p:nvSpPr>
          <p:spPr>
            <a:xfrm>
              <a:off x="1868242" y="5700702"/>
              <a:ext cx="10140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18/212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  8.5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A79C056D-CCBB-464B-AB67-0F6D7B2F5EE8}"/>
                </a:ext>
              </a:extLst>
            </p:cNvPr>
            <p:cNvSpPr txBox="1"/>
            <p:nvPr/>
          </p:nvSpPr>
          <p:spPr>
            <a:xfrm>
              <a:off x="2793438" y="5330982"/>
              <a:ext cx="934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100</a:t>
              </a:r>
              <a:r>
                <a:rPr kumimoji="1" lang="en-US" altLang="ja-JP" sz="900" dirty="0">
                  <a:latin typeface="Arial"/>
                  <a:cs typeface="Arial"/>
                </a:rPr>
                <a:t>/593 (16.9)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B03F21C9-5079-1644-9B82-5ED0558D031C}"/>
                </a:ext>
              </a:extLst>
            </p:cNvPr>
            <p:cNvSpPr txBox="1"/>
            <p:nvPr/>
          </p:nvSpPr>
          <p:spPr>
            <a:xfrm>
              <a:off x="1868242" y="5332363"/>
              <a:ext cx="10140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28/212</a:t>
              </a:r>
              <a:r>
                <a:rPr kumimoji="1" lang="en-US" altLang="ja-JP" sz="900" dirty="0">
                  <a:latin typeface="Arial"/>
                  <a:cs typeface="Arial"/>
                </a:rPr>
                <a:t> (13.2)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ECE369B7-7ADE-944D-B9DB-822284BE3F40}"/>
                </a:ext>
              </a:extLst>
            </p:cNvPr>
            <p:cNvSpPr txBox="1"/>
            <p:nvPr/>
          </p:nvSpPr>
          <p:spPr>
            <a:xfrm>
              <a:off x="2793438" y="4953259"/>
              <a:ext cx="934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55</a:t>
              </a:r>
              <a:r>
                <a:rPr kumimoji="1" lang="en-US" altLang="ja-JP" sz="900" dirty="0">
                  <a:latin typeface="Arial"/>
                  <a:cs typeface="Arial"/>
                </a:rPr>
                <a:t>/593 (</a:t>
              </a:r>
              <a:r>
                <a:rPr lang="en-US" altLang="ja-JP" sz="900" dirty="0">
                  <a:latin typeface="Arial"/>
                  <a:cs typeface="Arial"/>
                </a:rPr>
                <a:t>  9.3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EAD77CE6-EE0C-5648-BF10-D11440BFFEC2}"/>
                </a:ext>
              </a:extLst>
            </p:cNvPr>
            <p:cNvSpPr txBox="1"/>
            <p:nvPr/>
          </p:nvSpPr>
          <p:spPr>
            <a:xfrm>
              <a:off x="1868242" y="4954640"/>
              <a:ext cx="10140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15/212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  7.1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7C64122B-FCEA-5A4C-B4EA-094CDD69DA1F}"/>
                </a:ext>
              </a:extLst>
            </p:cNvPr>
            <p:cNvSpPr txBox="1"/>
            <p:nvPr/>
          </p:nvSpPr>
          <p:spPr>
            <a:xfrm>
              <a:off x="2793438" y="4604045"/>
              <a:ext cx="934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62</a:t>
              </a:r>
              <a:r>
                <a:rPr kumimoji="1" lang="en-US" altLang="ja-JP" sz="900" dirty="0">
                  <a:latin typeface="Arial"/>
                  <a:cs typeface="Arial"/>
                </a:rPr>
                <a:t>/593 (10.5)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FE061A20-05E1-E141-96D1-FD6848DB7E16}"/>
                </a:ext>
              </a:extLst>
            </p:cNvPr>
            <p:cNvSpPr txBox="1"/>
            <p:nvPr/>
          </p:nvSpPr>
          <p:spPr>
            <a:xfrm>
              <a:off x="1868242" y="4605426"/>
              <a:ext cx="10140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20/212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  9</a:t>
              </a:r>
              <a:r>
                <a:rPr kumimoji="1" lang="en-US" altLang="ja-JP" sz="900" dirty="0">
                  <a:latin typeface="Arial"/>
                  <a:cs typeface="Arial"/>
                </a:rPr>
                <a:t>.4)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CBA68F3B-1BB4-3A4C-B068-F3372FDC8AD0}"/>
                </a:ext>
              </a:extLst>
            </p:cNvPr>
            <p:cNvSpPr txBox="1"/>
            <p:nvPr/>
          </p:nvSpPr>
          <p:spPr>
            <a:xfrm>
              <a:off x="2793438" y="4253421"/>
              <a:ext cx="934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96</a:t>
              </a:r>
              <a:r>
                <a:rPr kumimoji="1" lang="en-US" altLang="ja-JP" sz="900" dirty="0">
                  <a:latin typeface="Arial"/>
                  <a:cs typeface="Arial"/>
                </a:rPr>
                <a:t>/593 (16.2)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FC860079-C038-FF4A-B53B-C2BA598F8278}"/>
                </a:ext>
              </a:extLst>
            </p:cNvPr>
            <p:cNvSpPr txBox="1"/>
            <p:nvPr/>
          </p:nvSpPr>
          <p:spPr>
            <a:xfrm>
              <a:off x="1868242" y="4254802"/>
              <a:ext cx="10140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27/212</a:t>
              </a:r>
              <a:r>
                <a:rPr kumimoji="1" lang="en-US" altLang="ja-JP" sz="900" dirty="0">
                  <a:latin typeface="Arial"/>
                  <a:cs typeface="Arial"/>
                </a:rPr>
                <a:t> (12.7)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5D1D4563-6001-BF4A-9CCC-4F03B9E152BB}"/>
                </a:ext>
              </a:extLst>
            </p:cNvPr>
            <p:cNvSpPr txBox="1"/>
            <p:nvPr/>
          </p:nvSpPr>
          <p:spPr>
            <a:xfrm>
              <a:off x="2793438" y="3882063"/>
              <a:ext cx="934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50</a:t>
              </a:r>
              <a:r>
                <a:rPr kumimoji="1" lang="en-US" altLang="ja-JP" sz="900" dirty="0">
                  <a:latin typeface="Arial"/>
                  <a:cs typeface="Arial"/>
                </a:rPr>
                <a:t>/593 (</a:t>
              </a:r>
              <a:r>
                <a:rPr lang="en-US" altLang="ja-JP" sz="900" dirty="0">
                  <a:latin typeface="Arial"/>
                  <a:cs typeface="Arial"/>
                </a:rPr>
                <a:t>  8.4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93BD0E12-5A1C-8F4A-ABDA-EA6A3E020EF5}"/>
                </a:ext>
              </a:extLst>
            </p:cNvPr>
            <p:cNvSpPr txBox="1"/>
            <p:nvPr/>
          </p:nvSpPr>
          <p:spPr>
            <a:xfrm>
              <a:off x="1868242" y="3883444"/>
              <a:ext cx="10140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14/212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  6.6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8EE681C0-614F-014D-8BFC-6F7C82E995B6}"/>
                </a:ext>
              </a:extLst>
            </p:cNvPr>
            <p:cNvSpPr txBox="1"/>
            <p:nvPr/>
          </p:nvSpPr>
          <p:spPr>
            <a:xfrm>
              <a:off x="2783690" y="3530250"/>
              <a:ext cx="934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23</a:t>
              </a:r>
              <a:r>
                <a:rPr kumimoji="1" lang="en-US" altLang="ja-JP" sz="900" dirty="0">
                  <a:latin typeface="Arial"/>
                  <a:cs typeface="Arial"/>
                </a:rPr>
                <a:t>/593 (</a:t>
              </a:r>
              <a:r>
                <a:rPr lang="en-US" altLang="ja-JP" sz="900" dirty="0">
                  <a:latin typeface="Arial"/>
                  <a:cs typeface="Arial"/>
                </a:rPr>
                <a:t>  3.9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01D967BA-05F7-F249-B6AB-AEBB1AB369DC}"/>
                </a:ext>
              </a:extLst>
            </p:cNvPr>
            <p:cNvSpPr txBox="1"/>
            <p:nvPr/>
          </p:nvSpPr>
          <p:spPr>
            <a:xfrm>
              <a:off x="1858494" y="3531631"/>
              <a:ext cx="10140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6/212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  2.8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6174927F-B541-524F-8AA8-16D3A599EB84}"/>
                </a:ext>
              </a:extLst>
            </p:cNvPr>
            <p:cNvSpPr txBox="1"/>
            <p:nvPr/>
          </p:nvSpPr>
          <p:spPr>
            <a:xfrm>
              <a:off x="2793438" y="3161233"/>
              <a:ext cx="934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20</a:t>
              </a:r>
              <a:r>
                <a:rPr kumimoji="1" lang="en-US" altLang="ja-JP" sz="900" dirty="0">
                  <a:latin typeface="Arial"/>
                  <a:cs typeface="Arial"/>
                </a:rPr>
                <a:t>/593 (</a:t>
              </a:r>
              <a:r>
                <a:rPr lang="en-US" altLang="ja-JP" sz="900" dirty="0">
                  <a:latin typeface="Arial"/>
                  <a:cs typeface="Arial"/>
                </a:rPr>
                <a:t>  3.4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1D332903-4B23-694D-BE6A-D4785F630BF2}"/>
                </a:ext>
              </a:extLst>
            </p:cNvPr>
            <p:cNvSpPr txBox="1"/>
            <p:nvPr/>
          </p:nvSpPr>
          <p:spPr>
            <a:xfrm>
              <a:off x="1868242" y="3162614"/>
              <a:ext cx="10140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8/212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  3.8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BC1A946B-B2A2-B74D-9B22-1CCAF8E43796}"/>
                </a:ext>
              </a:extLst>
            </p:cNvPr>
            <p:cNvSpPr txBox="1"/>
            <p:nvPr/>
          </p:nvSpPr>
          <p:spPr>
            <a:xfrm>
              <a:off x="2783464" y="2792368"/>
              <a:ext cx="934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3</a:t>
              </a:r>
              <a:r>
                <a:rPr kumimoji="1" lang="en-US" altLang="ja-JP" sz="900" dirty="0">
                  <a:latin typeface="Arial"/>
                  <a:cs typeface="Arial"/>
                </a:rPr>
                <a:t>1/593 (</a:t>
              </a:r>
              <a:r>
                <a:rPr lang="en-US" altLang="ja-JP" sz="900" dirty="0">
                  <a:latin typeface="Arial"/>
                  <a:cs typeface="Arial"/>
                </a:rPr>
                <a:t>  5</a:t>
              </a:r>
              <a:r>
                <a:rPr kumimoji="1" lang="en-US" altLang="ja-JP" sz="900" dirty="0">
                  <a:latin typeface="Arial"/>
                  <a:cs typeface="Arial"/>
                </a:rPr>
                <a:t>.2)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BBAE0663-535C-FA4E-AEC4-65D969853801}"/>
                </a:ext>
              </a:extLst>
            </p:cNvPr>
            <p:cNvSpPr txBox="1"/>
            <p:nvPr/>
          </p:nvSpPr>
          <p:spPr>
            <a:xfrm>
              <a:off x="1858268" y="2793749"/>
              <a:ext cx="10140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7/212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  3.3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DE17D033-355D-AF4B-B33D-A31EDDC646AF}"/>
                </a:ext>
              </a:extLst>
            </p:cNvPr>
            <p:cNvSpPr txBox="1"/>
            <p:nvPr/>
          </p:nvSpPr>
          <p:spPr>
            <a:xfrm>
              <a:off x="2783464" y="2432882"/>
              <a:ext cx="934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52</a:t>
              </a:r>
              <a:r>
                <a:rPr kumimoji="1" lang="en-US" altLang="ja-JP" sz="900" dirty="0">
                  <a:latin typeface="Arial"/>
                  <a:cs typeface="Arial"/>
                </a:rPr>
                <a:t>/593 (  8.8)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EE13A8B2-D8A5-7D43-8B66-2498D9E86492}"/>
                </a:ext>
              </a:extLst>
            </p:cNvPr>
            <p:cNvSpPr txBox="1"/>
            <p:nvPr/>
          </p:nvSpPr>
          <p:spPr>
            <a:xfrm>
              <a:off x="1858268" y="2434263"/>
              <a:ext cx="10140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16/212</a:t>
              </a:r>
              <a:r>
                <a:rPr kumimoji="1" lang="en-US" altLang="ja-JP" sz="900" dirty="0">
                  <a:latin typeface="Arial"/>
                  <a:cs typeface="Arial"/>
                </a:rPr>
                <a:t> (</a:t>
              </a:r>
              <a:r>
                <a:rPr lang="en-US" altLang="ja-JP" sz="900" dirty="0">
                  <a:latin typeface="Arial"/>
                  <a:cs typeface="Arial"/>
                </a:rPr>
                <a:t>  7.6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CFDD71B3-122D-814E-B299-0BF0EBFC3A60}"/>
                </a:ext>
              </a:extLst>
            </p:cNvPr>
            <p:cNvSpPr txBox="1"/>
            <p:nvPr/>
          </p:nvSpPr>
          <p:spPr>
            <a:xfrm>
              <a:off x="2793438" y="2082258"/>
              <a:ext cx="934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3</a:t>
              </a:r>
              <a:r>
                <a:rPr kumimoji="1" lang="en-US" altLang="ja-JP" sz="900" dirty="0">
                  <a:latin typeface="Arial"/>
                  <a:cs typeface="Arial"/>
                </a:rPr>
                <a:t>1/593 (</a:t>
              </a:r>
              <a:r>
                <a:rPr lang="en-US" altLang="ja-JP" sz="900" dirty="0">
                  <a:latin typeface="Arial"/>
                  <a:cs typeface="Arial"/>
                </a:rPr>
                <a:t>  5</a:t>
              </a:r>
              <a:r>
                <a:rPr kumimoji="1" lang="en-US" altLang="ja-JP" sz="900" dirty="0">
                  <a:latin typeface="Arial"/>
                  <a:cs typeface="Arial"/>
                </a:rPr>
                <a:t>.2)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8C5D3826-F9AC-514C-A5D9-4E0A3A225058}"/>
                </a:ext>
              </a:extLst>
            </p:cNvPr>
            <p:cNvSpPr txBox="1"/>
            <p:nvPr/>
          </p:nvSpPr>
          <p:spPr>
            <a:xfrm>
              <a:off x="1868242" y="2083639"/>
              <a:ext cx="10140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900" dirty="0">
                  <a:latin typeface="Arial"/>
                  <a:cs typeface="Arial"/>
                </a:rPr>
                <a:t>  9/212</a:t>
              </a:r>
              <a:r>
                <a:rPr kumimoji="1" lang="en-US" altLang="ja-JP" sz="900" dirty="0">
                  <a:latin typeface="Arial"/>
                  <a:cs typeface="Arial"/>
                </a:rPr>
                <a:t> (  </a:t>
              </a:r>
              <a:r>
                <a:rPr lang="en-US" altLang="ja-JP" sz="900" dirty="0">
                  <a:latin typeface="Arial"/>
                  <a:cs typeface="Arial"/>
                </a:rPr>
                <a:t>4.3</a:t>
              </a:r>
              <a:r>
                <a:rPr kumimoji="1" lang="en-US" altLang="ja-JP" sz="900" dirty="0">
                  <a:latin typeface="Arial"/>
                  <a:cs typeface="Arial"/>
                </a:rPr>
                <a:t>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FEAC157D-D268-3444-8904-1C0FAC736E93}"/>
                </a:ext>
              </a:extLst>
            </p:cNvPr>
            <p:cNvSpPr txBox="1"/>
            <p:nvPr/>
          </p:nvSpPr>
          <p:spPr>
            <a:xfrm>
              <a:off x="159744" y="2087440"/>
              <a:ext cx="194593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Level of consciousness (LOC)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B0646CB4-B0E7-BF4E-B68D-6C3A73C1BB19}"/>
                </a:ext>
              </a:extLst>
            </p:cNvPr>
            <p:cNvSpPr txBox="1"/>
            <p:nvPr/>
          </p:nvSpPr>
          <p:spPr>
            <a:xfrm>
              <a:off x="159744" y="2422940"/>
              <a:ext cx="193535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LOC Q</a:t>
              </a:r>
              <a:r>
                <a:rPr lang="en-US" altLang="ja-JP" sz="900" dirty="0">
                  <a:latin typeface="Arial"/>
                  <a:cs typeface="Arial"/>
                </a:rPr>
                <a:t>uestions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0CFE429B-8C49-8D45-800A-569BE0ABF9CB}"/>
                </a:ext>
              </a:extLst>
            </p:cNvPr>
            <p:cNvSpPr txBox="1"/>
            <p:nvPr/>
          </p:nvSpPr>
          <p:spPr>
            <a:xfrm>
              <a:off x="159744" y="2794298"/>
              <a:ext cx="193535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LOC Commands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E2739F21-7F2D-D34C-8FF2-612C5CBF6C3C}"/>
                </a:ext>
              </a:extLst>
            </p:cNvPr>
            <p:cNvSpPr txBox="1"/>
            <p:nvPr/>
          </p:nvSpPr>
          <p:spPr>
            <a:xfrm>
              <a:off x="159744" y="3156885"/>
              <a:ext cx="193247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Best gaze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B70DFB77-17C3-9347-BF04-967C09E791FD}"/>
                </a:ext>
              </a:extLst>
            </p:cNvPr>
            <p:cNvSpPr txBox="1"/>
            <p:nvPr/>
          </p:nvSpPr>
          <p:spPr>
            <a:xfrm>
              <a:off x="159745" y="3528243"/>
              <a:ext cx="193247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Visual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B6ADB87A-2D6C-E245-9F74-CDBCF4BF3859}"/>
                </a:ext>
              </a:extLst>
            </p:cNvPr>
            <p:cNvSpPr txBox="1"/>
            <p:nvPr/>
          </p:nvSpPr>
          <p:spPr>
            <a:xfrm>
              <a:off x="159744" y="3882063"/>
              <a:ext cx="193247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F</a:t>
              </a:r>
              <a:r>
                <a:rPr kumimoji="1" lang="en-US" altLang="ja-JP" sz="900" dirty="0">
                  <a:latin typeface="Arial"/>
                  <a:cs typeface="Arial"/>
                </a:rPr>
                <a:t>acial palsy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9DC535AB-7AD4-9D4F-9D7F-FFEF6727110B}"/>
                </a:ext>
              </a:extLst>
            </p:cNvPr>
            <p:cNvSpPr txBox="1"/>
            <p:nvPr/>
          </p:nvSpPr>
          <p:spPr>
            <a:xfrm>
              <a:off x="159743" y="4253421"/>
              <a:ext cx="193247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Motor arm (either left or right)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D5D3C8AB-99EA-594C-BDE2-7A5AF3E1F378}"/>
                </a:ext>
              </a:extLst>
            </p:cNvPr>
            <p:cNvSpPr txBox="1"/>
            <p:nvPr/>
          </p:nvSpPr>
          <p:spPr>
            <a:xfrm>
              <a:off x="159742" y="4596857"/>
              <a:ext cx="193247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Motor arm (left)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B29434C3-7791-314C-9B28-2AAFE89BE0F9}"/>
                </a:ext>
              </a:extLst>
            </p:cNvPr>
            <p:cNvSpPr txBox="1"/>
            <p:nvPr/>
          </p:nvSpPr>
          <p:spPr>
            <a:xfrm>
              <a:off x="155316" y="4959730"/>
              <a:ext cx="193247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Motor arm (right)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14F0D9DA-8C13-1A47-B7CD-C274D817EAFB}"/>
                </a:ext>
              </a:extLst>
            </p:cNvPr>
            <p:cNvSpPr txBox="1"/>
            <p:nvPr/>
          </p:nvSpPr>
          <p:spPr>
            <a:xfrm>
              <a:off x="155315" y="5329273"/>
              <a:ext cx="193247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Motor leg (either left or right)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A6ABCED0-8531-2748-9F88-8373027D8EC8}"/>
                </a:ext>
              </a:extLst>
            </p:cNvPr>
            <p:cNvSpPr txBox="1"/>
            <p:nvPr/>
          </p:nvSpPr>
          <p:spPr>
            <a:xfrm>
              <a:off x="152652" y="5710086"/>
              <a:ext cx="193247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Motor leg (left)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E57685A4-8332-0849-BC56-BFB680FA7BFA}"/>
                </a:ext>
              </a:extLst>
            </p:cNvPr>
            <p:cNvSpPr txBox="1"/>
            <p:nvPr/>
          </p:nvSpPr>
          <p:spPr>
            <a:xfrm>
              <a:off x="159741" y="6063906"/>
              <a:ext cx="193247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Motor leg (right)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6D73BED5-1053-7143-BD7F-F032831812F5}"/>
                </a:ext>
              </a:extLst>
            </p:cNvPr>
            <p:cNvSpPr txBox="1"/>
            <p:nvPr/>
          </p:nvSpPr>
          <p:spPr>
            <a:xfrm>
              <a:off x="159740" y="6427362"/>
              <a:ext cx="193247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Limb ataxia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6AD74B81-E16B-AC48-B25B-3ABEEADC273E}"/>
                </a:ext>
              </a:extLst>
            </p:cNvPr>
            <p:cNvSpPr txBox="1"/>
            <p:nvPr/>
          </p:nvSpPr>
          <p:spPr>
            <a:xfrm>
              <a:off x="159739" y="6789338"/>
              <a:ext cx="193247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Sensory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BBB0DC87-C61C-A047-BF2B-CE31E788BFF1}"/>
                </a:ext>
              </a:extLst>
            </p:cNvPr>
            <p:cNvSpPr txBox="1"/>
            <p:nvPr/>
          </p:nvSpPr>
          <p:spPr>
            <a:xfrm>
              <a:off x="159738" y="7161584"/>
              <a:ext cx="193247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Best language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F0449ABA-FED8-D44F-BEA0-4C12B0E6986F}"/>
                </a:ext>
              </a:extLst>
            </p:cNvPr>
            <p:cNvSpPr txBox="1"/>
            <p:nvPr/>
          </p:nvSpPr>
          <p:spPr>
            <a:xfrm>
              <a:off x="146666" y="7503557"/>
              <a:ext cx="193247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Dysarthria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CB6699E5-5370-4F4E-A82F-22B6D2A45948}"/>
                </a:ext>
              </a:extLst>
            </p:cNvPr>
            <p:cNvSpPr txBox="1"/>
            <p:nvPr/>
          </p:nvSpPr>
          <p:spPr>
            <a:xfrm>
              <a:off x="155314" y="7874986"/>
              <a:ext cx="193247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/>
                  <a:cs typeface="Arial"/>
                </a:rPr>
                <a:t>Extinction and inattention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F280F898-79B7-5D40-9DDF-7FD8E8045002}"/>
                </a:ext>
              </a:extLst>
            </p:cNvPr>
            <p:cNvGrpSpPr/>
            <p:nvPr/>
          </p:nvGrpSpPr>
          <p:grpSpPr>
            <a:xfrm>
              <a:off x="1835689" y="1128074"/>
              <a:ext cx="2093213" cy="929767"/>
              <a:chOff x="1328473" y="990914"/>
              <a:chExt cx="2093213" cy="929767"/>
            </a:xfrm>
          </p:grpSpPr>
          <p:sp>
            <p:nvSpPr>
              <p:cNvPr id="79" name="テキスト ボックス 78">
                <a:extLst>
                  <a:ext uri="{FF2B5EF4-FFF2-40B4-BE49-F238E27FC236}">
                    <a16:creationId xmlns:a16="http://schemas.microsoft.com/office/drawing/2014/main" id="{4DD94105-FE64-E64B-8B93-64A351E0310B}"/>
                  </a:ext>
                </a:extLst>
              </p:cNvPr>
              <p:cNvSpPr txBox="1"/>
              <p:nvPr/>
            </p:nvSpPr>
            <p:spPr>
              <a:xfrm>
                <a:off x="1763999" y="1689849"/>
                <a:ext cx="36512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900" dirty="0">
                    <a:latin typeface="Arial"/>
                    <a:cs typeface="Arial"/>
                  </a:rPr>
                  <a:t>(+)</a:t>
                </a:r>
                <a:endParaRPr kumimoji="1" lang="ja-JP" alt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80" name="テキスト ボックス 79">
                <a:extLst>
                  <a:ext uri="{FF2B5EF4-FFF2-40B4-BE49-F238E27FC236}">
                    <a16:creationId xmlns:a16="http://schemas.microsoft.com/office/drawing/2014/main" id="{A6B498A2-6CAD-954B-A25A-56F45C1FD337}"/>
                  </a:ext>
                </a:extLst>
              </p:cNvPr>
              <p:cNvSpPr txBox="1"/>
              <p:nvPr/>
            </p:nvSpPr>
            <p:spPr>
              <a:xfrm>
                <a:off x="2578908" y="1689849"/>
                <a:ext cx="36512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900" dirty="0">
                    <a:latin typeface="Arial"/>
                    <a:cs typeface="Arial"/>
                  </a:rPr>
                  <a:t>(–)</a:t>
                </a:r>
                <a:endParaRPr kumimoji="1" lang="ja-JP" alt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81" name="テキスト ボックス 80">
                <a:extLst>
                  <a:ext uri="{FF2B5EF4-FFF2-40B4-BE49-F238E27FC236}">
                    <a16:creationId xmlns:a16="http://schemas.microsoft.com/office/drawing/2014/main" id="{FCD1841D-1569-F84F-99BF-254DAAFA148F}"/>
                  </a:ext>
                </a:extLst>
              </p:cNvPr>
              <p:cNvSpPr txBox="1"/>
              <p:nvPr/>
            </p:nvSpPr>
            <p:spPr>
              <a:xfrm>
                <a:off x="1703605" y="1493173"/>
                <a:ext cx="118110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900" dirty="0">
                    <a:latin typeface="Arial"/>
                    <a:cs typeface="Arial"/>
                  </a:rPr>
                  <a:t>Pre-stroke </a:t>
                </a:r>
                <a:r>
                  <a:rPr lang="en-US" altLang="ja-JP" sz="900" dirty="0" err="1">
                    <a:latin typeface="Arial"/>
                    <a:cs typeface="Arial"/>
                  </a:rPr>
                  <a:t>ChEI</a:t>
                </a:r>
                <a:endParaRPr kumimoji="1" lang="ja-JP" alt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82" name="テキスト ボックス 81">
                <a:extLst>
                  <a:ext uri="{FF2B5EF4-FFF2-40B4-BE49-F238E27FC236}">
                    <a16:creationId xmlns:a16="http://schemas.microsoft.com/office/drawing/2014/main" id="{184A034E-3C4A-0044-BCF7-752EC411711B}"/>
                  </a:ext>
                </a:extLst>
              </p:cNvPr>
              <p:cNvSpPr txBox="1"/>
              <p:nvPr/>
            </p:nvSpPr>
            <p:spPr>
              <a:xfrm>
                <a:off x="1328473" y="990914"/>
                <a:ext cx="2093213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900" dirty="0">
                    <a:latin typeface="Arial"/>
                    <a:cs typeface="Arial"/>
                  </a:rPr>
                  <a:t>Increases of 1 point or more </a:t>
                </a:r>
              </a:p>
              <a:p>
                <a:pPr algn="ctr"/>
                <a:r>
                  <a:rPr lang="en-US" altLang="ja-JP" sz="900" dirty="0">
                    <a:latin typeface="Arial"/>
                    <a:cs typeface="Arial"/>
                  </a:rPr>
                  <a:t>in each NIHSS item</a:t>
                </a:r>
                <a:endParaRPr lang="en-US" altLang="ja-JP" sz="400" dirty="0">
                  <a:latin typeface="Arial"/>
                  <a:cs typeface="Arial"/>
                </a:endParaRPr>
              </a:p>
              <a:p>
                <a:pPr algn="ctr"/>
                <a:r>
                  <a:rPr kumimoji="1" lang="en-US" altLang="ja-JP" sz="900" dirty="0">
                    <a:latin typeface="Arial"/>
                    <a:cs typeface="Arial"/>
                  </a:rPr>
                  <a:t>Event/n (%)</a:t>
                </a:r>
                <a:endParaRPr kumimoji="1" lang="ja-JP" altLang="en-US" sz="900" dirty="0">
                  <a:latin typeface="Arial"/>
                  <a:cs typeface="Arial"/>
                </a:endParaRPr>
              </a:p>
            </p:txBody>
          </p:sp>
          <p:cxnSp>
            <p:nvCxnSpPr>
              <p:cNvPr id="83" name="直線コネクタ 82">
                <a:extLst>
                  <a:ext uri="{FF2B5EF4-FFF2-40B4-BE49-F238E27FC236}">
                    <a16:creationId xmlns:a16="http://schemas.microsoft.com/office/drawing/2014/main" id="{9EC16310-34E1-D24A-828A-05B5F3B2DD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82955" y="1505039"/>
                <a:ext cx="154759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>
                <a:extLst>
                  <a:ext uri="{FF2B5EF4-FFF2-40B4-BE49-F238E27FC236}">
                    <a16:creationId xmlns:a16="http://schemas.microsoft.com/office/drawing/2014/main" id="{DFC8F4BF-4861-F449-A5E0-C58BC15FA3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23060" y="1709695"/>
                <a:ext cx="707490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>
                <a:extLst>
                  <a:ext uri="{FF2B5EF4-FFF2-40B4-BE49-F238E27FC236}">
                    <a16:creationId xmlns:a16="http://schemas.microsoft.com/office/drawing/2014/main" id="{5835B213-886F-8F44-BEEB-9923DB1D7F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82955" y="1709695"/>
                <a:ext cx="707490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2AF3287C-9C78-F14C-BFD2-F843173D9C29}"/>
                </a:ext>
              </a:extLst>
            </p:cNvPr>
            <p:cNvSpPr txBox="1"/>
            <p:nvPr/>
          </p:nvSpPr>
          <p:spPr>
            <a:xfrm>
              <a:off x="115454" y="686964"/>
              <a:ext cx="1763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>
                  <a:latin typeface="Arial"/>
                  <a:cs typeface="Arial"/>
                </a:rPr>
                <a:t>Supplemental Figure </a:t>
              </a:r>
              <a:r>
                <a:rPr kumimoji="1" lang="en-US" altLang="ja-JP" sz="1200" dirty="0">
                  <a:latin typeface="Arial"/>
                  <a:cs typeface="Arial"/>
                </a:rPr>
                <a:t>I</a:t>
              </a:r>
              <a:endParaRPr kumimoji="1" lang="ja-JP" altLang="en-US" sz="1200" dirty="0">
                <a:latin typeface="Arial"/>
                <a:cs typeface="Arial"/>
              </a:endParaRPr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FC7D22B2-E021-9F44-977B-CE5EC7F8A89C}"/>
                </a:ext>
              </a:extLst>
            </p:cNvPr>
            <p:cNvSpPr txBox="1"/>
            <p:nvPr/>
          </p:nvSpPr>
          <p:spPr>
            <a:xfrm>
              <a:off x="5018002" y="1416409"/>
              <a:ext cx="124776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Multivariable-adjusted odds ratio (95% CI)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C73D5D9B-3D98-5E44-A208-3F5BD66A4E21}"/>
                </a:ext>
              </a:extLst>
            </p:cNvPr>
            <p:cNvSpPr txBox="1"/>
            <p:nvPr/>
          </p:nvSpPr>
          <p:spPr>
            <a:xfrm>
              <a:off x="6167717" y="1421107"/>
              <a:ext cx="5773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latin typeface="Arial"/>
                  <a:cs typeface="Arial"/>
                </a:rPr>
                <a:t>P value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graphicFrame>
          <p:nvGraphicFramePr>
            <p:cNvPr id="91" name="グラフ 90">
              <a:extLst>
                <a:ext uri="{FF2B5EF4-FFF2-40B4-BE49-F238E27FC236}">
                  <a16:creationId xmlns:a16="http://schemas.microsoft.com/office/drawing/2014/main" id="{762D8EE1-0ADF-0045-A24D-9ABF30AF7B7B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15400644"/>
                </p:ext>
              </p:extLst>
            </p:nvPr>
          </p:nvGraphicFramePr>
          <p:xfrm>
            <a:off x="3345522" y="1773398"/>
            <a:ext cx="2900758" cy="68396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32071446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5396</TotalTime>
  <Words>371</Words>
  <Application>Microsoft Macintosh PowerPoint</Application>
  <PresentationFormat>画面に合わせる (4:3)</PresentationFormat>
  <Paragraphs>78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Arial</vt:lpstr>
      <vt:lpstr>Calibri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脇坂 義信</dc:creator>
  <cp:lastModifiedBy>Microsoft Office User</cp:lastModifiedBy>
  <cp:revision>373</cp:revision>
  <dcterms:created xsi:type="dcterms:W3CDTF">2016-07-08T07:15:00Z</dcterms:created>
  <dcterms:modified xsi:type="dcterms:W3CDTF">2020-12-10T05:14:03Z</dcterms:modified>
</cp:coreProperties>
</file>