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83" r:id="rId2"/>
  </p:sldIdLst>
  <p:sldSz cx="6858000" cy="9144000" type="screen4x3"/>
  <p:notesSz cx="6858000" cy="9144000"/>
  <p:defaultTextStyle>
    <a:defPPr>
      <a:defRPr lang="ja-JP"/>
    </a:defPPr>
    <a:lvl1pPr marL="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903" userDrawn="1">
          <p15:clr>
            <a:srgbClr val="A4A3A4"/>
          </p15:clr>
        </p15:guide>
        <p15:guide id="2" pos="218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837"/>
    <p:restoredTop sz="94533"/>
  </p:normalViewPr>
  <p:slideViewPr>
    <p:cSldViewPr snapToGrid="0" snapToObjects="1" showGuides="1">
      <p:cViewPr varScale="1">
        <p:scale>
          <a:sx n="140" d="100"/>
          <a:sy n="140" d="100"/>
        </p:scale>
        <p:origin x="648" y="192"/>
      </p:cViewPr>
      <p:guideLst>
        <p:guide orient="horz" pos="2903"/>
        <p:guide pos="218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/Users/wakisaka-yoshinobu/Desktop/&#35542;&#25991;revise&#20316;&#26989;/15.%20&#20877;&#25237;&#31295;&#12408;(Cerebrovasc%20Dis)(mRS&#12434;&#38500;&#22806;)/&#12501;&#12457;&#12524;&#12473;&#12488;&#12501;&#12442;&#12525;&#12483;&#12488;(2020.12.8)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scatterChart>
        <c:scatterStyle val="lineMarker"/>
        <c:varyColors val="0"/>
        <c:ser>
          <c:idx val="0"/>
          <c:order val="0"/>
          <c:spPr>
            <a:ln w="19050">
              <a:solidFill>
                <a:schemeClr val="tx1"/>
              </a:solidFill>
            </a:ln>
          </c:spPr>
          <c:marker>
            <c:symbol val="none"/>
          </c:marker>
          <c:dPt>
            <c:idx val="2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1-A2E1-294D-BD61-EA97A87F9A9A}"/>
              </c:ext>
            </c:extLst>
          </c:dPt>
          <c:dPt>
            <c:idx val="5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3-A2E1-294D-BD61-EA97A87F9A9A}"/>
              </c:ext>
            </c:extLst>
          </c:dPt>
          <c:dPt>
            <c:idx val="9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5-A2E1-294D-BD61-EA97A87F9A9A}"/>
              </c:ext>
            </c:extLst>
          </c:dPt>
          <c:dPt>
            <c:idx val="12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7-A2E1-294D-BD61-EA97A87F9A9A}"/>
              </c:ext>
            </c:extLst>
          </c:dPt>
          <c:dPt>
            <c:idx val="16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9-A2E1-294D-BD61-EA97A87F9A9A}"/>
              </c:ext>
            </c:extLst>
          </c:dPt>
          <c:dPt>
            <c:idx val="19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B-A2E1-294D-BD61-EA97A87F9A9A}"/>
              </c:ext>
            </c:extLst>
          </c:dPt>
          <c:dPt>
            <c:idx val="23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D-A2E1-294D-BD61-EA97A87F9A9A}"/>
              </c:ext>
            </c:extLst>
          </c:dPt>
          <c:dPt>
            <c:idx val="26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0F-A2E1-294D-BD61-EA97A87F9A9A}"/>
              </c:ext>
            </c:extLst>
          </c:dPt>
          <c:dPt>
            <c:idx val="30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11-A2E1-294D-BD61-EA97A87F9A9A}"/>
              </c:ext>
            </c:extLst>
          </c:dPt>
          <c:dPt>
            <c:idx val="33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13-A2E1-294D-BD61-EA97A87F9A9A}"/>
              </c:ext>
            </c:extLst>
          </c:dPt>
          <c:dPt>
            <c:idx val="37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15-A2E1-294D-BD61-EA97A87F9A9A}"/>
              </c:ext>
            </c:extLst>
          </c:dPt>
          <c:dPt>
            <c:idx val="40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17-A2E1-294D-BD61-EA97A87F9A9A}"/>
              </c:ext>
            </c:extLst>
          </c:dPt>
          <c:dPt>
            <c:idx val="44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19-A2E1-294D-BD61-EA97A87F9A9A}"/>
              </c:ext>
            </c:extLst>
          </c:dPt>
          <c:dPt>
            <c:idx val="47"/>
            <c:bubble3D val="0"/>
            <c:spPr>
              <a:ln w="12700">
                <a:solidFill>
                  <a:schemeClr val="tx1"/>
                </a:solidFill>
              </a:ln>
            </c:spPr>
            <c:extLst>
              <c:ext xmlns:c16="http://schemas.microsoft.com/office/drawing/2014/chart" uri="{C3380CC4-5D6E-409C-BE32-E72D297353CC}">
                <c16:uniqueId val="{0000001B-A2E1-294D-BD61-EA97A87F9A9A}"/>
              </c:ext>
            </c:extLst>
          </c:dPt>
          <c:dPt>
            <c:idx val="48"/>
            <c:bubble3D val="0"/>
            <c:spPr>
              <a:ln w="19050">
                <a:noFill/>
              </a:ln>
            </c:spPr>
            <c:extLst>
              <c:ext xmlns:c16="http://schemas.microsoft.com/office/drawing/2014/chart" uri="{C3380CC4-5D6E-409C-BE32-E72D297353CC}">
                <c16:uniqueId val="{0000001D-A2E1-294D-BD61-EA97A87F9A9A}"/>
              </c:ext>
            </c:extLst>
          </c:dPt>
          <c:dPt>
            <c:idx val="49"/>
            <c:bubble3D val="0"/>
            <c:spPr>
              <a:ln w="19050">
                <a:noFill/>
              </a:ln>
            </c:spPr>
            <c:extLst>
              <c:ext xmlns:c16="http://schemas.microsoft.com/office/drawing/2014/chart" uri="{C3380CC4-5D6E-409C-BE32-E72D297353CC}">
                <c16:uniqueId val="{0000001F-A2E1-294D-BD61-EA97A87F9A9A}"/>
              </c:ext>
            </c:extLst>
          </c:dPt>
          <c:xVal>
            <c:numRef>
              <c:f>'神経症状の増悪 (mRSなし)'!$K$4:$K$53</c:f>
              <c:numCache>
                <c:formatCode>0.00</c:formatCode>
                <c:ptCount val="50"/>
                <c:pt idx="0">
                  <c:v>0.41</c:v>
                </c:pt>
                <c:pt idx="1">
                  <c:v>0.11</c:v>
                </c:pt>
                <c:pt idx="2">
                  <c:v>1.49</c:v>
                </c:pt>
                <c:pt idx="3">
                  <c:v>0.55000000000000004</c:v>
                </c:pt>
                <c:pt idx="4">
                  <c:v>0.31</c:v>
                </c:pt>
                <c:pt idx="5">
                  <c:v>0.98</c:v>
                </c:pt>
                <c:pt idx="7">
                  <c:v>0.45</c:v>
                </c:pt>
                <c:pt idx="8">
                  <c:v>0.2</c:v>
                </c:pt>
                <c:pt idx="9">
                  <c:v>1.03</c:v>
                </c:pt>
                <c:pt idx="10">
                  <c:v>0.55000000000000004</c:v>
                </c:pt>
                <c:pt idx="11">
                  <c:v>0.28000000000000003</c:v>
                </c:pt>
                <c:pt idx="12">
                  <c:v>1.0900000000000001</c:v>
                </c:pt>
                <c:pt idx="14">
                  <c:v>0.5</c:v>
                </c:pt>
                <c:pt idx="15">
                  <c:v>0.27</c:v>
                </c:pt>
                <c:pt idx="16">
                  <c:v>0.93</c:v>
                </c:pt>
                <c:pt idx="17">
                  <c:v>0.57999999999999996</c:v>
                </c:pt>
                <c:pt idx="18">
                  <c:v>0.21</c:v>
                </c:pt>
                <c:pt idx="19">
                  <c:v>1.61</c:v>
                </c:pt>
                <c:pt idx="21">
                  <c:v>0.69</c:v>
                </c:pt>
                <c:pt idx="22">
                  <c:v>0.23</c:v>
                </c:pt>
                <c:pt idx="23">
                  <c:v>2.1</c:v>
                </c:pt>
                <c:pt idx="24">
                  <c:v>0.48</c:v>
                </c:pt>
                <c:pt idx="25">
                  <c:v>0.26</c:v>
                </c:pt>
                <c:pt idx="26">
                  <c:v>0.88</c:v>
                </c:pt>
                <c:pt idx="28">
                  <c:v>0.34</c:v>
                </c:pt>
                <c:pt idx="29">
                  <c:v>0.12</c:v>
                </c:pt>
                <c:pt idx="30">
                  <c:v>0.98</c:v>
                </c:pt>
                <c:pt idx="31">
                  <c:v>0.59</c:v>
                </c:pt>
                <c:pt idx="32">
                  <c:v>0.32</c:v>
                </c:pt>
                <c:pt idx="33">
                  <c:v>1.1000000000000001</c:v>
                </c:pt>
                <c:pt idx="35">
                  <c:v>0.39</c:v>
                </c:pt>
                <c:pt idx="36">
                  <c:v>0.16</c:v>
                </c:pt>
                <c:pt idx="37">
                  <c:v>0.94</c:v>
                </c:pt>
                <c:pt idx="38">
                  <c:v>0.6</c:v>
                </c:pt>
                <c:pt idx="39">
                  <c:v>0.31</c:v>
                </c:pt>
                <c:pt idx="40">
                  <c:v>1.1599999999999999</c:v>
                </c:pt>
                <c:pt idx="42">
                  <c:v>0.37</c:v>
                </c:pt>
                <c:pt idx="43">
                  <c:v>0.15</c:v>
                </c:pt>
                <c:pt idx="44">
                  <c:v>0.93</c:v>
                </c:pt>
                <c:pt idx="45">
                  <c:v>0.69</c:v>
                </c:pt>
                <c:pt idx="46">
                  <c:v>0.35</c:v>
                </c:pt>
                <c:pt idx="47">
                  <c:v>1.35</c:v>
                </c:pt>
                <c:pt idx="48" formatCode="General">
                  <c:v>1</c:v>
                </c:pt>
                <c:pt idx="49" formatCode="General">
                  <c:v>1</c:v>
                </c:pt>
              </c:numCache>
            </c:numRef>
          </c:xVal>
          <c:yVal>
            <c:numRef>
              <c:f>'神経症状の増悪 (mRSなし)'!$L$4:$L$53</c:f>
              <c:numCache>
                <c:formatCode>General</c:formatCode>
                <c:ptCount val="50"/>
                <c:pt idx="1">
                  <c:v>52</c:v>
                </c:pt>
                <c:pt idx="2">
                  <c:v>52</c:v>
                </c:pt>
                <c:pt idx="4">
                  <c:v>50</c:v>
                </c:pt>
                <c:pt idx="5">
                  <c:v>50</c:v>
                </c:pt>
                <c:pt idx="8">
                  <c:v>44</c:v>
                </c:pt>
                <c:pt idx="9">
                  <c:v>44</c:v>
                </c:pt>
                <c:pt idx="11">
                  <c:v>42</c:v>
                </c:pt>
                <c:pt idx="12">
                  <c:v>42</c:v>
                </c:pt>
                <c:pt idx="15">
                  <c:v>36</c:v>
                </c:pt>
                <c:pt idx="16">
                  <c:v>36</c:v>
                </c:pt>
                <c:pt idx="18">
                  <c:v>34</c:v>
                </c:pt>
                <c:pt idx="19">
                  <c:v>34</c:v>
                </c:pt>
                <c:pt idx="22">
                  <c:v>28</c:v>
                </c:pt>
                <c:pt idx="23">
                  <c:v>28</c:v>
                </c:pt>
                <c:pt idx="25">
                  <c:v>26</c:v>
                </c:pt>
                <c:pt idx="26">
                  <c:v>26</c:v>
                </c:pt>
                <c:pt idx="29">
                  <c:v>20</c:v>
                </c:pt>
                <c:pt idx="30">
                  <c:v>20</c:v>
                </c:pt>
                <c:pt idx="32">
                  <c:v>18</c:v>
                </c:pt>
                <c:pt idx="33">
                  <c:v>18</c:v>
                </c:pt>
                <c:pt idx="36">
                  <c:v>12</c:v>
                </c:pt>
                <c:pt idx="37">
                  <c:v>12</c:v>
                </c:pt>
                <c:pt idx="39">
                  <c:v>10</c:v>
                </c:pt>
                <c:pt idx="40">
                  <c:v>10</c:v>
                </c:pt>
                <c:pt idx="43">
                  <c:v>4</c:v>
                </c:pt>
                <c:pt idx="44">
                  <c:v>4</c:v>
                </c:pt>
                <c:pt idx="46">
                  <c:v>2</c:v>
                </c:pt>
                <c:pt idx="47">
                  <c:v>2</c:v>
                </c:pt>
                <c:pt idx="48">
                  <c:v>54</c:v>
                </c:pt>
                <c:pt idx="49">
                  <c:v>0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20-A2E1-294D-BD61-EA97A87F9A9A}"/>
            </c:ext>
          </c:extLst>
        </c:ser>
        <c:ser>
          <c:idx val="1"/>
          <c:order val="1"/>
          <c:spPr>
            <a:ln>
              <a:solidFill>
                <a:schemeClr val="tx1"/>
              </a:solidFill>
            </a:ln>
            <a:effectLst/>
          </c:spPr>
          <c:marker>
            <c:symbol val="square"/>
            <c:size val="7"/>
            <c:spPr>
              <a:solidFill>
                <a:schemeClr val="tx1"/>
              </a:solidFill>
              <a:ln>
                <a:solidFill>
                  <a:schemeClr val="tx1"/>
                </a:solidFill>
              </a:ln>
              <a:effectLst/>
            </c:spPr>
          </c:marker>
          <c:xVal>
            <c:numRef>
              <c:f>'神経症状の増悪 (mRSなし)'!$K$4:$K$53</c:f>
              <c:numCache>
                <c:formatCode>0.00</c:formatCode>
                <c:ptCount val="50"/>
                <c:pt idx="0">
                  <c:v>0.41</c:v>
                </c:pt>
                <c:pt idx="1">
                  <c:v>0.11</c:v>
                </c:pt>
                <c:pt idx="2">
                  <c:v>1.49</c:v>
                </c:pt>
                <c:pt idx="3">
                  <c:v>0.55000000000000004</c:v>
                </c:pt>
                <c:pt idx="4">
                  <c:v>0.31</c:v>
                </c:pt>
                <c:pt idx="5">
                  <c:v>0.98</c:v>
                </c:pt>
                <c:pt idx="7">
                  <c:v>0.45</c:v>
                </c:pt>
                <c:pt idx="8">
                  <c:v>0.2</c:v>
                </c:pt>
                <c:pt idx="9">
                  <c:v>1.03</c:v>
                </c:pt>
                <c:pt idx="10">
                  <c:v>0.55000000000000004</c:v>
                </c:pt>
                <c:pt idx="11">
                  <c:v>0.28000000000000003</c:v>
                </c:pt>
                <c:pt idx="12">
                  <c:v>1.0900000000000001</c:v>
                </c:pt>
                <c:pt idx="14">
                  <c:v>0.5</c:v>
                </c:pt>
                <c:pt idx="15">
                  <c:v>0.27</c:v>
                </c:pt>
                <c:pt idx="16">
                  <c:v>0.93</c:v>
                </c:pt>
                <c:pt idx="17">
                  <c:v>0.57999999999999996</c:v>
                </c:pt>
                <c:pt idx="18">
                  <c:v>0.21</c:v>
                </c:pt>
                <c:pt idx="19">
                  <c:v>1.61</c:v>
                </c:pt>
                <c:pt idx="21">
                  <c:v>0.69</c:v>
                </c:pt>
                <c:pt idx="22">
                  <c:v>0.23</c:v>
                </c:pt>
                <c:pt idx="23">
                  <c:v>2.1</c:v>
                </c:pt>
                <c:pt idx="24">
                  <c:v>0.48</c:v>
                </c:pt>
                <c:pt idx="25">
                  <c:v>0.26</c:v>
                </c:pt>
                <c:pt idx="26">
                  <c:v>0.88</c:v>
                </c:pt>
                <c:pt idx="28">
                  <c:v>0.34</c:v>
                </c:pt>
                <c:pt idx="29">
                  <c:v>0.12</c:v>
                </c:pt>
                <c:pt idx="30">
                  <c:v>0.98</c:v>
                </c:pt>
                <c:pt idx="31">
                  <c:v>0.59</c:v>
                </c:pt>
                <c:pt idx="32">
                  <c:v>0.32</c:v>
                </c:pt>
                <c:pt idx="33">
                  <c:v>1.1000000000000001</c:v>
                </c:pt>
                <c:pt idx="35">
                  <c:v>0.39</c:v>
                </c:pt>
                <c:pt idx="36">
                  <c:v>0.16</c:v>
                </c:pt>
                <c:pt idx="37">
                  <c:v>0.94</c:v>
                </c:pt>
                <c:pt idx="38">
                  <c:v>0.6</c:v>
                </c:pt>
                <c:pt idx="39">
                  <c:v>0.31</c:v>
                </c:pt>
                <c:pt idx="40">
                  <c:v>1.1599999999999999</c:v>
                </c:pt>
                <c:pt idx="42">
                  <c:v>0.37</c:v>
                </c:pt>
                <c:pt idx="43">
                  <c:v>0.15</c:v>
                </c:pt>
                <c:pt idx="44">
                  <c:v>0.93</c:v>
                </c:pt>
                <c:pt idx="45">
                  <c:v>0.69</c:v>
                </c:pt>
                <c:pt idx="46">
                  <c:v>0.35</c:v>
                </c:pt>
                <c:pt idx="47">
                  <c:v>1.35</c:v>
                </c:pt>
                <c:pt idx="48" formatCode="General">
                  <c:v>1</c:v>
                </c:pt>
                <c:pt idx="49" formatCode="General">
                  <c:v>1</c:v>
                </c:pt>
              </c:numCache>
            </c:numRef>
          </c:xVal>
          <c:yVal>
            <c:numRef>
              <c:f>'神経症状の増悪 (mRSなし)'!$M$4:$M$53</c:f>
              <c:numCache>
                <c:formatCode>General</c:formatCode>
                <c:ptCount val="50"/>
                <c:pt idx="0">
                  <c:v>52</c:v>
                </c:pt>
                <c:pt idx="3">
                  <c:v>50</c:v>
                </c:pt>
                <c:pt idx="7">
                  <c:v>44</c:v>
                </c:pt>
                <c:pt idx="10">
                  <c:v>42</c:v>
                </c:pt>
                <c:pt idx="14">
                  <c:v>36</c:v>
                </c:pt>
                <c:pt idx="17">
                  <c:v>34</c:v>
                </c:pt>
                <c:pt idx="21">
                  <c:v>28</c:v>
                </c:pt>
                <c:pt idx="24">
                  <c:v>26</c:v>
                </c:pt>
                <c:pt idx="28">
                  <c:v>20</c:v>
                </c:pt>
                <c:pt idx="31">
                  <c:v>18</c:v>
                </c:pt>
                <c:pt idx="35">
                  <c:v>12</c:v>
                </c:pt>
                <c:pt idx="38">
                  <c:v>10</c:v>
                </c:pt>
                <c:pt idx="42">
                  <c:v>4</c:v>
                </c:pt>
                <c:pt idx="45">
                  <c:v>2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21-A2E1-294D-BD61-EA97A87F9A9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29856760"/>
        <c:axId val="-2090750184"/>
      </c:scatterChart>
      <c:valAx>
        <c:axId val="2029856760"/>
        <c:scaling>
          <c:logBase val="10"/>
          <c:orientation val="minMax"/>
        </c:scaling>
        <c:delete val="0"/>
        <c:axPos val="b"/>
        <c:numFmt formatCode="#,##0.0_);[Red]\(#,##0.0\)" sourceLinked="0"/>
        <c:majorTickMark val="out"/>
        <c:minorTickMark val="out"/>
        <c:tickLblPos val="nextTo"/>
        <c:spPr>
          <a:ln w="19050">
            <a:solidFill>
              <a:schemeClr val="tx1"/>
            </a:solidFill>
          </a:ln>
        </c:spPr>
        <c:txPr>
          <a:bodyPr/>
          <a:lstStyle/>
          <a:p>
            <a:pPr>
              <a:defRPr sz="1200" baseline="0">
                <a:latin typeface="Arial"/>
              </a:defRPr>
            </a:pPr>
            <a:endParaRPr lang="ja-JP"/>
          </a:p>
        </c:txPr>
        <c:crossAx val="-2090750184"/>
        <c:crosses val="autoZero"/>
        <c:crossBetween val="midCat"/>
      </c:valAx>
      <c:valAx>
        <c:axId val="-2090750184"/>
        <c:scaling>
          <c:orientation val="minMax"/>
          <c:max val="55"/>
          <c:min val="0"/>
        </c:scaling>
        <c:delete val="0"/>
        <c:axPos val="l"/>
        <c:majorGridlines>
          <c:spPr>
            <a:ln>
              <a:noFill/>
            </a:ln>
          </c:spPr>
        </c:majorGridlines>
        <c:numFmt formatCode="General" sourceLinked="1"/>
        <c:majorTickMark val="none"/>
        <c:minorTickMark val="none"/>
        <c:tickLblPos val="none"/>
        <c:spPr>
          <a:ln w="12700">
            <a:solidFill>
              <a:schemeClr val="tx1"/>
            </a:solidFill>
            <a:prstDash val="sysDot"/>
          </a:ln>
        </c:spPr>
        <c:crossAx val="2029856760"/>
        <c:crosses val="autoZero"/>
        <c:crossBetween val="midCat"/>
        <c:majorUnit val="5"/>
      </c:valAx>
    </c:plotArea>
    <c:plotVisOnly val="1"/>
    <c:dispBlanksAs val="gap"/>
    <c:showDLblsOverMax val="0"/>
  </c:chart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8163AD-76F5-3042-BD45-52E01766FA7F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r>
              <a:rPr kumimoji="1" lang="ja-JP" altLang="en-US"/>
              <a:t>マスター テキストの書式設定
第 </a:t>
            </a:r>
            <a:r>
              <a:rPr kumimoji="1" lang="en-US" altLang="ja-JP"/>
              <a:t>2 </a:t>
            </a:r>
            <a:r>
              <a:rPr kumimoji="1" lang="ja-JP" altLang="en-US"/>
              <a:t>レベル
第 </a:t>
            </a:r>
            <a:r>
              <a:rPr kumimoji="1" lang="en-US" altLang="ja-JP"/>
              <a:t>3 </a:t>
            </a:r>
            <a:r>
              <a:rPr kumimoji="1" lang="ja-JP" altLang="en-US"/>
              <a:t>レベル
第 </a:t>
            </a:r>
            <a:r>
              <a:rPr kumimoji="1" lang="en-US" altLang="ja-JP"/>
              <a:t>4 </a:t>
            </a:r>
            <a:r>
              <a:rPr kumimoji="1" lang="ja-JP" altLang="en-US"/>
              <a:t>レベル
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1722DE-6F47-8D49-9A76-F9F1413375A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23852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72036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83940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14555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68677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34700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60088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60242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91527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9257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7789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057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7C9292-0981-7143-B595-E5A78610D8F0}" type="datetimeFigureOut">
              <a:rPr kumimoji="1" lang="ja-JP" altLang="en-US" smtClean="0"/>
              <a:t>2020/12/10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120EA-D677-5945-9CB7-CFD9F99BDA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87255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59FC4105-5A91-334D-B3DF-AC8A01480C4A}"/>
              </a:ext>
            </a:extLst>
          </p:cNvPr>
          <p:cNvGrpSpPr/>
          <p:nvPr/>
        </p:nvGrpSpPr>
        <p:grpSpPr>
          <a:xfrm>
            <a:off x="115454" y="686964"/>
            <a:ext cx="6611678" cy="7354309"/>
            <a:chOff x="115454" y="686964"/>
            <a:chExt cx="6611678" cy="7354309"/>
          </a:xfrm>
        </p:grpSpPr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B714B16C-DE75-9045-A8D7-D869282CAA4D}"/>
                </a:ext>
              </a:extLst>
            </p:cNvPr>
            <p:cNvSpPr txBox="1"/>
            <p:nvPr/>
          </p:nvSpPr>
          <p:spPr>
            <a:xfrm>
              <a:off x="1763999" y="1689849"/>
              <a:ext cx="365125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900" dirty="0">
                  <a:latin typeface="Arial"/>
                  <a:cs typeface="Arial"/>
                </a:rPr>
                <a:t>(+)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7ED54D6F-24FD-2B40-A74C-3F28F6BE1580}"/>
                </a:ext>
              </a:extLst>
            </p:cNvPr>
            <p:cNvSpPr txBox="1"/>
            <p:nvPr/>
          </p:nvSpPr>
          <p:spPr>
            <a:xfrm>
              <a:off x="2578908" y="1689849"/>
              <a:ext cx="365125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900" dirty="0">
                  <a:latin typeface="Arial"/>
                  <a:cs typeface="Arial"/>
                </a:rPr>
                <a:t>(–)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FDB1E871-AD56-5044-9B5A-61E139F5A08D}"/>
                </a:ext>
              </a:extLst>
            </p:cNvPr>
            <p:cNvSpPr txBox="1"/>
            <p:nvPr/>
          </p:nvSpPr>
          <p:spPr>
            <a:xfrm>
              <a:off x="1703605" y="1493173"/>
              <a:ext cx="118110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Pre-stroke </a:t>
              </a:r>
              <a:r>
                <a:rPr lang="en-US" altLang="ja-JP" sz="900" dirty="0" err="1">
                  <a:latin typeface="Arial"/>
                  <a:cs typeface="Arial"/>
                </a:rPr>
                <a:t>ChEI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8A84F407-82D2-D44C-9FDA-FB00B9CBB233}"/>
                </a:ext>
              </a:extLst>
            </p:cNvPr>
            <p:cNvSpPr txBox="1"/>
            <p:nvPr/>
          </p:nvSpPr>
          <p:spPr>
            <a:xfrm>
              <a:off x="1582206" y="1155693"/>
              <a:ext cx="155978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900" dirty="0">
                  <a:latin typeface="Arial"/>
                  <a:cs typeface="Arial"/>
                </a:rPr>
                <a:t>Neurological deterioration</a:t>
              </a:r>
            </a:p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Event/n (%)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cxnSp>
          <p:nvCxnSpPr>
            <p:cNvPr id="8" name="直線コネクタ 7">
              <a:extLst>
                <a:ext uri="{FF2B5EF4-FFF2-40B4-BE49-F238E27FC236}">
                  <a16:creationId xmlns:a16="http://schemas.microsoft.com/office/drawing/2014/main" id="{3A52B042-032A-FD43-BDAD-2E3ED1EFE837}"/>
                </a:ext>
              </a:extLst>
            </p:cNvPr>
            <p:cNvCxnSpPr>
              <a:cxnSpLocks/>
            </p:cNvCxnSpPr>
            <p:nvPr/>
          </p:nvCxnSpPr>
          <p:spPr>
            <a:xfrm>
              <a:off x="1582955" y="1523327"/>
              <a:ext cx="1547595" cy="0"/>
            </a:xfrm>
            <a:prstGeom prst="line">
              <a:avLst/>
            </a:prstGeom>
            <a:ln w="12700" cmpd="sng"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E5311FBB-E0E6-514F-A16B-1E5DDF5F8612}"/>
                </a:ext>
              </a:extLst>
            </p:cNvPr>
            <p:cNvSpPr txBox="1"/>
            <p:nvPr/>
          </p:nvSpPr>
          <p:spPr>
            <a:xfrm>
              <a:off x="2329193" y="2067558"/>
              <a:ext cx="895616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26/211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12.3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776A3AD9-B3C1-D049-957E-8064DF535B8C}"/>
                </a:ext>
              </a:extLst>
            </p:cNvPr>
            <p:cNvSpPr txBox="1"/>
            <p:nvPr/>
          </p:nvSpPr>
          <p:spPr>
            <a:xfrm>
              <a:off x="2330229" y="2268270"/>
              <a:ext cx="89458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67</a:t>
              </a:r>
              <a:r>
                <a:rPr kumimoji="1" lang="en-US" altLang="ja-JP" sz="900" dirty="0">
                  <a:latin typeface="Arial"/>
                  <a:cs typeface="Arial"/>
                </a:rPr>
                <a:t>/382 (</a:t>
              </a:r>
              <a:r>
                <a:rPr lang="en-US" altLang="ja-JP" sz="900" dirty="0">
                  <a:latin typeface="Arial"/>
                  <a:cs typeface="Arial"/>
                </a:rPr>
                <a:t>17.5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A5E395C1-FB10-DA4F-ABD0-0BD89750EAC2}"/>
                </a:ext>
              </a:extLst>
            </p:cNvPr>
            <p:cNvSpPr txBox="1"/>
            <p:nvPr/>
          </p:nvSpPr>
          <p:spPr>
            <a:xfrm>
              <a:off x="1450607" y="2066710"/>
              <a:ext cx="92495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  3/  42</a:t>
              </a:r>
              <a:r>
                <a:rPr kumimoji="1" lang="en-US" altLang="ja-JP" sz="900" dirty="0">
                  <a:latin typeface="Arial"/>
                  <a:cs typeface="Arial"/>
                </a:rPr>
                <a:t> (  </a:t>
              </a:r>
              <a:r>
                <a:rPr lang="en-US" altLang="ja-JP" sz="900" dirty="0">
                  <a:latin typeface="Arial"/>
                  <a:cs typeface="Arial"/>
                </a:rPr>
                <a:t>7.1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070D93BD-48C1-A348-96A0-EF93617AC64B}"/>
                </a:ext>
              </a:extLst>
            </p:cNvPr>
            <p:cNvSpPr txBox="1"/>
            <p:nvPr/>
          </p:nvSpPr>
          <p:spPr>
            <a:xfrm>
              <a:off x="1511719" y="2267422"/>
              <a:ext cx="86384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18/170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10.6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8CE633FC-D2FF-8F4E-9910-D4BBF70D2468}"/>
                </a:ext>
              </a:extLst>
            </p:cNvPr>
            <p:cNvSpPr txBox="1"/>
            <p:nvPr/>
          </p:nvSpPr>
          <p:spPr>
            <a:xfrm>
              <a:off x="379964" y="2057480"/>
              <a:ext cx="72390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&lt;80 years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14" name="テキスト ボックス 13">
              <a:extLst>
                <a:ext uri="{FF2B5EF4-FFF2-40B4-BE49-F238E27FC236}">
                  <a16:creationId xmlns:a16="http://schemas.microsoft.com/office/drawing/2014/main" id="{B8EBDF21-3A4C-444D-A927-E3DBF4407DFC}"/>
                </a:ext>
              </a:extLst>
            </p:cNvPr>
            <p:cNvSpPr txBox="1"/>
            <p:nvPr/>
          </p:nvSpPr>
          <p:spPr>
            <a:xfrm>
              <a:off x="381000" y="2267422"/>
              <a:ext cx="72390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≥80 years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15" name="テキスト ボックス 14">
              <a:extLst>
                <a:ext uri="{FF2B5EF4-FFF2-40B4-BE49-F238E27FC236}">
                  <a16:creationId xmlns:a16="http://schemas.microsoft.com/office/drawing/2014/main" id="{A71F11DC-F8E1-6942-BA4A-28EFBAF4C16E}"/>
                </a:ext>
              </a:extLst>
            </p:cNvPr>
            <p:cNvSpPr txBox="1"/>
            <p:nvPr/>
          </p:nvSpPr>
          <p:spPr>
            <a:xfrm>
              <a:off x="175395" y="1867627"/>
              <a:ext cx="127471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Age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89A485A7-2ACB-4E4F-807A-A2E011C7903C}"/>
                </a:ext>
              </a:extLst>
            </p:cNvPr>
            <p:cNvSpPr txBox="1"/>
            <p:nvPr/>
          </p:nvSpPr>
          <p:spPr>
            <a:xfrm>
              <a:off x="2322673" y="2872850"/>
              <a:ext cx="902136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45/297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14.5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1822F0C9-06AC-464E-9B59-A8227B0CDA69}"/>
                </a:ext>
              </a:extLst>
            </p:cNvPr>
            <p:cNvSpPr txBox="1"/>
            <p:nvPr/>
          </p:nvSpPr>
          <p:spPr>
            <a:xfrm>
              <a:off x="2330229" y="3078162"/>
              <a:ext cx="89458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48</a:t>
              </a:r>
              <a:r>
                <a:rPr kumimoji="1" lang="en-US" altLang="ja-JP" sz="900" dirty="0">
                  <a:latin typeface="Arial"/>
                  <a:cs typeface="Arial"/>
                </a:rPr>
                <a:t>/296 (</a:t>
              </a:r>
              <a:r>
                <a:rPr lang="en-US" altLang="ja-JP" sz="900" dirty="0">
                  <a:latin typeface="Arial"/>
                  <a:cs typeface="Arial"/>
                </a:rPr>
                <a:t>16.2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18" name="テキスト ボックス 17">
              <a:extLst>
                <a:ext uri="{FF2B5EF4-FFF2-40B4-BE49-F238E27FC236}">
                  <a16:creationId xmlns:a16="http://schemas.microsoft.com/office/drawing/2014/main" id="{39BC0BA7-5A15-5248-BCF5-49FDE7B16351}"/>
                </a:ext>
              </a:extLst>
            </p:cNvPr>
            <p:cNvSpPr txBox="1"/>
            <p:nvPr/>
          </p:nvSpPr>
          <p:spPr>
            <a:xfrm>
              <a:off x="1450607" y="2861032"/>
              <a:ext cx="92495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kumimoji="1" lang="en-US" altLang="ja-JP" sz="900" dirty="0">
                  <a:latin typeface="Arial"/>
                  <a:cs typeface="Arial"/>
                </a:rPr>
                <a:t> </a:t>
              </a:r>
              <a:r>
                <a:rPr lang="en-US" altLang="ja-JP" sz="900" dirty="0">
                  <a:latin typeface="Arial"/>
                  <a:cs typeface="Arial"/>
                </a:rPr>
                <a:t>8</a:t>
              </a:r>
              <a:r>
                <a:rPr kumimoji="1" lang="en-US" altLang="ja-JP" sz="900" dirty="0">
                  <a:latin typeface="Arial"/>
                  <a:cs typeface="Arial"/>
                </a:rPr>
                <a:t>/ 91 (</a:t>
              </a:r>
              <a:r>
                <a:rPr lang="en-US" altLang="ja-JP" sz="900" dirty="0">
                  <a:latin typeface="Arial"/>
                  <a:cs typeface="Arial"/>
                </a:rPr>
                <a:t>  8.8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19" name="テキスト ボックス 18">
              <a:extLst>
                <a:ext uri="{FF2B5EF4-FFF2-40B4-BE49-F238E27FC236}">
                  <a16:creationId xmlns:a16="http://schemas.microsoft.com/office/drawing/2014/main" id="{860AB06C-A6EE-3946-A185-9C5D5207C0BD}"/>
                </a:ext>
              </a:extLst>
            </p:cNvPr>
            <p:cNvSpPr txBox="1"/>
            <p:nvPr/>
          </p:nvSpPr>
          <p:spPr>
            <a:xfrm>
              <a:off x="1450607" y="3078162"/>
              <a:ext cx="92495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13/121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12.2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20" name="テキスト ボックス 19">
              <a:extLst>
                <a:ext uri="{FF2B5EF4-FFF2-40B4-BE49-F238E27FC236}">
                  <a16:creationId xmlns:a16="http://schemas.microsoft.com/office/drawing/2014/main" id="{7560C0D7-CB01-F142-BD77-6B44A403375B}"/>
                </a:ext>
              </a:extLst>
            </p:cNvPr>
            <p:cNvSpPr txBox="1"/>
            <p:nvPr/>
          </p:nvSpPr>
          <p:spPr>
            <a:xfrm>
              <a:off x="381000" y="2861032"/>
              <a:ext cx="72390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Male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1F789504-33EE-684A-A732-B7AE3E9238C4}"/>
                </a:ext>
              </a:extLst>
            </p:cNvPr>
            <p:cNvSpPr txBox="1"/>
            <p:nvPr/>
          </p:nvSpPr>
          <p:spPr>
            <a:xfrm>
              <a:off x="381000" y="3076476"/>
              <a:ext cx="72390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Female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22" name="テキスト ボックス 21">
              <a:extLst>
                <a:ext uri="{FF2B5EF4-FFF2-40B4-BE49-F238E27FC236}">
                  <a16:creationId xmlns:a16="http://schemas.microsoft.com/office/drawing/2014/main" id="{B279EF83-0719-5F4A-BE08-113E890BA80D}"/>
                </a:ext>
              </a:extLst>
            </p:cNvPr>
            <p:cNvSpPr txBox="1"/>
            <p:nvPr/>
          </p:nvSpPr>
          <p:spPr>
            <a:xfrm>
              <a:off x="175395" y="2675611"/>
              <a:ext cx="127471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Sex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23" name="テキスト ボックス 22">
              <a:extLst>
                <a:ext uri="{FF2B5EF4-FFF2-40B4-BE49-F238E27FC236}">
                  <a16:creationId xmlns:a16="http://schemas.microsoft.com/office/drawing/2014/main" id="{95420E79-6476-8948-9BD4-93DB3E4979F4}"/>
                </a:ext>
              </a:extLst>
            </p:cNvPr>
            <p:cNvSpPr txBox="1"/>
            <p:nvPr/>
          </p:nvSpPr>
          <p:spPr>
            <a:xfrm>
              <a:off x="2322673" y="3693742"/>
              <a:ext cx="902137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55/335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16.4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24" name="テキスト ボックス 23">
              <a:extLst>
                <a:ext uri="{FF2B5EF4-FFF2-40B4-BE49-F238E27FC236}">
                  <a16:creationId xmlns:a16="http://schemas.microsoft.com/office/drawing/2014/main" id="{ED0F762B-24F4-E044-B644-8F0F1146AADF}"/>
                </a:ext>
              </a:extLst>
            </p:cNvPr>
            <p:cNvSpPr txBox="1"/>
            <p:nvPr/>
          </p:nvSpPr>
          <p:spPr>
            <a:xfrm>
              <a:off x="2330229" y="3897068"/>
              <a:ext cx="89458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kumimoji="1" lang="en-US" altLang="ja-JP" sz="900" dirty="0">
                  <a:latin typeface="Arial"/>
                  <a:cs typeface="Arial"/>
                </a:rPr>
                <a:t>38/258 (</a:t>
              </a:r>
              <a:r>
                <a:rPr lang="en-US" altLang="ja-JP" sz="900" dirty="0">
                  <a:latin typeface="Arial"/>
                  <a:cs typeface="Arial"/>
                </a:rPr>
                <a:t>14.7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25" name="テキスト ボックス 24">
              <a:extLst>
                <a:ext uri="{FF2B5EF4-FFF2-40B4-BE49-F238E27FC236}">
                  <a16:creationId xmlns:a16="http://schemas.microsoft.com/office/drawing/2014/main" id="{27F3FF02-EA94-3A47-9DC9-BF36EF145E95}"/>
                </a:ext>
              </a:extLst>
            </p:cNvPr>
            <p:cNvSpPr txBox="1"/>
            <p:nvPr/>
          </p:nvSpPr>
          <p:spPr>
            <a:xfrm>
              <a:off x="1450607" y="3693742"/>
              <a:ext cx="9325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900" dirty="0">
                  <a:latin typeface="Arial"/>
                  <a:cs typeface="Arial"/>
                </a:rPr>
                <a:t> 16/158</a:t>
              </a:r>
              <a:r>
                <a:rPr kumimoji="1" lang="en-US" altLang="ja-JP" sz="900" dirty="0">
                  <a:latin typeface="Arial"/>
                  <a:cs typeface="Arial"/>
                </a:rPr>
                <a:t> (10.1)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26" name="テキスト ボックス 25">
              <a:extLst>
                <a:ext uri="{FF2B5EF4-FFF2-40B4-BE49-F238E27FC236}">
                  <a16:creationId xmlns:a16="http://schemas.microsoft.com/office/drawing/2014/main" id="{3F75E92A-FA6E-F442-B32C-1C2998FD8162}"/>
                </a:ext>
              </a:extLst>
            </p:cNvPr>
            <p:cNvSpPr txBox="1"/>
            <p:nvPr/>
          </p:nvSpPr>
          <p:spPr>
            <a:xfrm>
              <a:off x="1450608" y="3896867"/>
              <a:ext cx="924953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 5/  54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  9.3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C7997022-399A-C34B-B251-413C07821F2E}"/>
                </a:ext>
              </a:extLst>
            </p:cNvPr>
            <p:cNvSpPr txBox="1"/>
            <p:nvPr/>
          </p:nvSpPr>
          <p:spPr>
            <a:xfrm>
              <a:off x="381000" y="3693742"/>
              <a:ext cx="97688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Yes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28" name="テキスト ボックス 27">
              <a:extLst>
                <a:ext uri="{FF2B5EF4-FFF2-40B4-BE49-F238E27FC236}">
                  <a16:creationId xmlns:a16="http://schemas.microsoft.com/office/drawing/2014/main" id="{9E680080-18C3-4E43-915A-B611F0349D0D}"/>
                </a:ext>
              </a:extLst>
            </p:cNvPr>
            <p:cNvSpPr txBox="1"/>
            <p:nvPr/>
          </p:nvSpPr>
          <p:spPr>
            <a:xfrm>
              <a:off x="381000" y="3892157"/>
              <a:ext cx="1153775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No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29" name="テキスト ボックス 28">
              <a:extLst>
                <a:ext uri="{FF2B5EF4-FFF2-40B4-BE49-F238E27FC236}">
                  <a16:creationId xmlns:a16="http://schemas.microsoft.com/office/drawing/2014/main" id="{AC7D65B0-4293-1544-93F2-2569A74BB97B}"/>
                </a:ext>
              </a:extLst>
            </p:cNvPr>
            <p:cNvSpPr txBox="1"/>
            <p:nvPr/>
          </p:nvSpPr>
          <p:spPr>
            <a:xfrm>
              <a:off x="175394" y="3509876"/>
              <a:ext cx="1653405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900" dirty="0">
                  <a:latin typeface="Arial"/>
                  <a:cs typeface="Arial"/>
                </a:rPr>
                <a:t>Pre-stroke </a:t>
              </a:r>
              <a:r>
                <a:rPr lang="en-US" altLang="ja-JP" sz="900" dirty="0">
                  <a:latin typeface="Arial"/>
                  <a:cs typeface="Arial"/>
                </a:rPr>
                <a:t>anti-hypertensive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12B97724-7112-9B47-B60D-DB7204267439}"/>
                </a:ext>
              </a:extLst>
            </p:cNvPr>
            <p:cNvSpPr txBox="1"/>
            <p:nvPr/>
          </p:nvSpPr>
          <p:spPr>
            <a:xfrm>
              <a:off x="2322673" y="4496147"/>
              <a:ext cx="90213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15/102</a:t>
              </a:r>
              <a:r>
                <a:rPr kumimoji="1" lang="en-US" altLang="ja-JP" sz="900" dirty="0">
                  <a:latin typeface="Arial"/>
                  <a:cs typeface="Arial"/>
                </a:rPr>
                <a:t> (14.7)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34BA7033-A53E-874D-848D-8F0D4AB4EB7D}"/>
                </a:ext>
              </a:extLst>
            </p:cNvPr>
            <p:cNvSpPr txBox="1"/>
            <p:nvPr/>
          </p:nvSpPr>
          <p:spPr>
            <a:xfrm>
              <a:off x="2330229" y="4694049"/>
              <a:ext cx="89458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78/491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15.9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B17554DB-BDC0-8A4C-852A-73C502F30735}"/>
                </a:ext>
              </a:extLst>
            </p:cNvPr>
            <p:cNvSpPr txBox="1"/>
            <p:nvPr/>
          </p:nvSpPr>
          <p:spPr>
            <a:xfrm>
              <a:off x="1450608" y="4488823"/>
              <a:ext cx="924953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6/  46</a:t>
              </a:r>
              <a:r>
                <a:rPr kumimoji="1" lang="en-US" altLang="ja-JP" sz="900" dirty="0">
                  <a:latin typeface="Arial"/>
                  <a:cs typeface="Arial"/>
                </a:rPr>
                <a:t> (13.0)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33" name="テキスト ボックス 32">
              <a:extLst>
                <a:ext uri="{FF2B5EF4-FFF2-40B4-BE49-F238E27FC236}">
                  <a16:creationId xmlns:a16="http://schemas.microsoft.com/office/drawing/2014/main" id="{7FD5846A-3CD6-EE42-A48B-A17B6146B973}"/>
                </a:ext>
              </a:extLst>
            </p:cNvPr>
            <p:cNvSpPr txBox="1"/>
            <p:nvPr/>
          </p:nvSpPr>
          <p:spPr>
            <a:xfrm>
              <a:off x="1450608" y="4695430"/>
              <a:ext cx="924955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15/166</a:t>
              </a:r>
              <a:r>
                <a:rPr kumimoji="1" lang="en-US" altLang="ja-JP" sz="900" dirty="0">
                  <a:latin typeface="Arial"/>
                  <a:cs typeface="Arial"/>
                </a:rPr>
                <a:t> (  9.0)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34" name="テキスト ボックス 33">
              <a:extLst>
                <a:ext uri="{FF2B5EF4-FFF2-40B4-BE49-F238E27FC236}">
                  <a16:creationId xmlns:a16="http://schemas.microsoft.com/office/drawing/2014/main" id="{4A9DDEDA-8A4C-1C4F-9085-0D254C17AF0B}"/>
                </a:ext>
              </a:extLst>
            </p:cNvPr>
            <p:cNvSpPr txBox="1"/>
            <p:nvPr/>
          </p:nvSpPr>
          <p:spPr>
            <a:xfrm>
              <a:off x="379964" y="4490747"/>
              <a:ext cx="1045859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Yes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35" name="テキスト ボックス 34">
              <a:extLst>
                <a:ext uri="{FF2B5EF4-FFF2-40B4-BE49-F238E27FC236}">
                  <a16:creationId xmlns:a16="http://schemas.microsoft.com/office/drawing/2014/main" id="{83939713-8C81-1144-9044-743A89884E5B}"/>
                </a:ext>
              </a:extLst>
            </p:cNvPr>
            <p:cNvSpPr txBox="1"/>
            <p:nvPr/>
          </p:nvSpPr>
          <p:spPr>
            <a:xfrm>
              <a:off x="379964" y="4699974"/>
              <a:ext cx="1045859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No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36" name="テキスト ボックス 35">
              <a:extLst>
                <a:ext uri="{FF2B5EF4-FFF2-40B4-BE49-F238E27FC236}">
                  <a16:creationId xmlns:a16="http://schemas.microsoft.com/office/drawing/2014/main" id="{03BAD5FB-9976-6C49-ACE7-70CF98BF2F9C}"/>
                </a:ext>
              </a:extLst>
            </p:cNvPr>
            <p:cNvSpPr txBox="1"/>
            <p:nvPr/>
          </p:nvSpPr>
          <p:spPr>
            <a:xfrm>
              <a:off x="175395" y="4305974"/>
              <a:ext cx="183885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Pre-stroke statin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37" name="テキスト ボックス 36">
              <a:extLst>
                <a:ext uri="{FF2B5EF4-FFF2-40B4-BE49-F238E27FC236}">
                  <a16:creationId xmlns:a16="http://schemas.microsoft.com/office/drawing/2014/main" id="{196E588A-75F1-EB4A-B91A-A2954239710A}"/>
                </a:ext>
              </a:extLst>
            </p:cNvPr>
            <p:cNvSpPr txBox="1"/>
            <p:nvPr/>
          </p:nvSpPr>
          <p:spPr>
            <a:xfrm>
              <a:off x="2322673" y="5297554"/>
              <a:ext cx="90213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kumimoji="1" lang="en-US" altLang="ja-JP" sz="900" dirty="0">
                  <a:latin typeface="Arial"/>
                  <a:cs typeface="Arial"/>
                </a:rPr>
                <a:t>30/179 (16.8)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38" name="テキスト ボックス 37">
              <a:extLst>
                <a:ext uri="{FF2B5EF4-FFF2-40B4-BE49-F238E27FC236}">
                  <a16:creationId xmlns:a16="http://schemas.microsoft.com/office/drawing/2014/main" id="{FF82CB34-B88C-F04C-A345-9F62D64080AB}"/>
                </a:ext>
              </a:extLst>
            </p:cNvPr>
            <p:cNvSpPr txBox="1"/>
            <p:nvPr/>
          </p:nvSpPr>
          <p:spPr>
            <a:xfrm>
              <a:off x="2330229" y="5505571"/>
              <a:ext cx="89458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kumimoji="1" lang="en-US" altLang="ja-JP" sz="900" dirty="0">
                  <a:latin typeface="Arial"/>
                  <a:cs typeface="Arial"/>
                </a:rPr>
                <a:t>63/414 (</a:t>
              </a:r>
              <a:r>
                <a:rPr lang="en-US" altLang="ja-JP" sz="900" dirty="0">
                  <a:latin typeface="Arial"/>
                  <a:cs typeface="Arial"/>
                </a:rPr>
                <a:t>18.8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39" name="テキスト ボックス 38">
              <a:extLst>
                <a:ext uri="{FF2B5EF4-FFF2-40B4-BE49-F238E27FC236}">
                  <a16:creationId xmlns:a16="http://schemas.microsoft.com/office/drawing/2014/main" id="{1FEA3D6A-7316-AA4F-A9DC-2DAE5433A715}"/>
                </a:ext>
              </a:extLst>
            </p:cNvPr>
            <p:cNvSpPr txBox="1"/>
            <p:nvPr/>
          </p:nvSpPr>
          <p:spPr>
            <a:xfrm>
              <a:off x="1450608" y="5297554"/>
              <a:ext cx="92495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  5/  71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  7</a:t>
              </a:r>
              <a:r>
                <a:rPr kumimoji="1" lang="en-US" altLang="ja-JP" sz="900" dirty="0">
                  <a:latin typeface="Arial"/>
                  <a:cs typeface="Arial"/>
                </a:rPr>
                <a:t>.0)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40" name="テキスト ボックス 39">
              <a:extLst>
                <a:ext uri="{FF2B5EF4-FFF2-40B4-BE49-F238E27FC236}">
                  <a16:creationId xmlns:a16="http://schemas.microsoft.com/office/drawing/2014/main" id="{EF4DCE80-EBE5-9646-B71D-C5612DD7C06E}"/>
                </a:ext>
              </a:extLst>
            </p:cNvPr>
            <p:cNvSpPr txBox="1"/>
            <p:nvPr/>
          </p:nvSpPr>
          <p:spPr>
            <a:xfrm>
              <a:off x="1438410" y="5505571"/>
              <a:ext cx="937153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 16/141</a:t>
              </a:r>
              <a:r>
                <a:rPr kumimoji="1" lang="en-US" altLang="ja-JP" sz="900" dirty="0">
                  <a:latin typeface="Arial"/>
                  <a:cs typeface="Arial"/>
                </a:rPr>
                <a:t> (11.4)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41" name="テキスト ボックス 40">
              <a:extLst>
                <a:ext uri="{FF2B5EF4-FFF2-40B4-BE49-F238E27FC236}">
                  <a16:creationId xmlns:a16="http://schemas.microsoft.com/office/drawing/2014/main" id="{AA3C0EE1-5E71-6145-87C4-EA2B26882D8E}"/>
                </a:ext>
              </a:extLst>
            </p:cNvPr>
            <p:cNvSpPr txBox="1"/>
            <p:nvPr/>
          </p:nvSpPr>
          <p:spPr>
            <a:xfrm>
              <a:off x="379963" y="5292953"/>
              <a:ext cx="1154811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Cardioembolic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42" name="テキスト ボックス 41">
              <a:extLst>
                <a:ext uri="{FF2B5EF4-FFF2-40B4-BE49-F238E27FC236}">
                  <a16:creationId xmlns:a16="http://schemas.microsoft.com/office/drawing/2014/main" id="{D8CBC3BC-9577-4046-8350-2879C782A6AC}"/>
                </a:ext>
              </a:extLst>
            </p:cNvPr>
            <p:cNvSpPr txBox="1"/>
            <p:nvPr/>
          </p:nvSpPr>
          <p:spPr>
            <a:xfrm>
              <a:off x="379962" y="5500564"/>
              <a:ext cx="1154811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Non-cardioembolic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43" name="テキスト ボックス 42">
              <a:extLst>
                <a:ext uri="{FF2B5EF4-FFF2-40B4-BE49-F238E27FC236}">
                  <a16:creationId xmlns:a16="http://schemas.microsoft.com/office/drawing/2014/main" id="{2E6180B7-7165-BC4F-B513-AE3FD65E8311}"/>
                </a:ext>
              </a:extLst>
            </p:cNvPr>
            <p:cNvSpPr txBox="1"/>
            <p:nvPr/>
          </p:nvSpPr>
          <p:spPr>
            <a:xfrm>
              <a:off x="175395" y="5106086"/>
              <a:ext cx="141149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Stroke subtype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44" name="テキスト ボックス 43">
              <a:extLst>
                <a:ext uri="{FF2B5EF4-FFF2-40B4-BE49-F238E27FC236}">
                  <a16:creationId xmlns:a16="http://schemas.microsoft.com/office/drawing/2014/main" id="{18BB2D0F-0D37-714D-B0AE-47957764256D}"/>
                </a:ext>
              </a:extLst>
            </p:cNvPr>
            <p:cNvSpPr txBox="1"/>
            <p:nvPr/>
          </p:nvSpPr>
          <p:spPr>
            <a:xfrm>
              <a:off x="4990028" y="2275034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0.55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0.31</a:t>
              </a:r>
              <a:r>
                <a:rPr kumimoji="1" lang="en-US" altLang="ja-JP" sz="900" dirty="0">
                  <a:latin typeface="Arial"/>
                  <a:cs typeface="Arial"/>
                </a:rPr>
                <a:t>–0.98)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45" name="テキスト ボックス 44">
              <a:extLst>
                <a:ext uri="{FF2B5EF4-FFF2-40B4-BE49-F238E27FC236}">
                  <a16:creationId xmlns:a16="http://schemas.microsoft.com/office/drawing/2014/main" id="{857C363B-C506-8C42-A513-89C2359C6AFC}"/>
                </a:ext>
              </a:extLst>
            </p:cNvPr>
            <p:cNvSpPr txBox="1"/>
            <p:nvPr/>
          </p:nvSpPr>
          <p:spPr>
            <a:xfrm>
              <a:off x="4990028" y="2078058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900" dirty="0">
                  <a:latin typeface="Arial"/>
                  <a:cs typeface="Arial"/>
                </a:rPr>
                <a:t>0.41 (</a:t>
              </a:r>
              <a:r>
                <a:rPr lang="en-US" altLang="ja-JP" sz="900" dirty="0">
                  <a:latin typeface="Arial"/>
                  <a:cs typeface="Arial"/>
                </a:rPr>
                <a:t>0.11</a:t>
              </a:r>
              <a:r>
                <a:rPr kumimoji="1" lang="en-US" altLang="ja-JP" sz="900" dirty="0">
                  <a:latin typeface="Arial"/>
                  <a:cs typeface="Arial"/>
                </a:rPr>
                <a:t>–1.49)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46" name="テキスト ボックス 45">
              <a:extLst>
                <a:ext uri="{FF2B5EF4-FFF2-40B4-BE49-F238E27FC236}">
                  <a16:creationId xmlns:a16="http://schemas.microsoft.com/office/drawing/2014/main" id="{7E9D50C7-4B9A-B049-8699-2CE7777CB117}"/>
                </a:ext>
              </a:extLst>
            </p:cNvPr>
            <p:cNvSpPr txBox="1"/>
            <p:nvPr/>
          </p:nvSpPr>
          <p:spPr>
            <a:xfrm>
              <a:off x="4847322" y="1350818"/>
              <a:ext cx="1247766" cy="5078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Multivariable-adjusted odds ratio (95% CI)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47" name="テキスト ボックス 46">
              <a:extLst>
                <a:ext uri="{FF2B5EF4-FFF2-40B4-BE49-F238E27FC236}">
                  <a16:creationId xmlns:a16="http://schemas.microsoft.com/office/drawing/2014/main" id="{CE35CADB-5E06-C64F-9600-B13810D4C885}"/>
                </a:ext>
              </a:extLst>
            </p:cNvPr>
            <p:cNvSpPr txBox="1"/>
            <p:nvPr/>
          </p:nvSpPr>
          <p:spPr>
            <a:xfrm>
              <a:off x="5994546" y="1354673"/>
              <a:ext cx="73258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P value for interaction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48" name="テキスト ボックス 47">
              <a:extLst>
                <a:ext uri="{FF2B5EF4-FFF2-40B4-BE49-F238E27FC236}">
                  <a16:creationId xmlns:a16="http://schemas.microsoft.com/office/drawing/2014/main" id="{9906D52D-2101-B041-95DB-F71DC15CB363}"/>
                </a:ext>
              </a:extLst>
            </p:cNvPr>
            <p:cNvSpPr txBox="1"/>
            <p:nvPr/>
          </p:nvSpPr>
          <p:spPr>
            <a:xfrm>
              <a:off x="6082388" y="2176603"/>
              <a:ext cx="56428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p=0.68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49" name="テキスト ボックス 48">
              <a:extLst>
                <a:ext uri="{FF2B5EF4-FFF2-40B4-BE49-F238E27FC236}">
                  <a16:creationId xmlns:a16="http://schemas.microsoft.com/office/drawing/2014/main" id="{6D906FFD-0D54-6349-B9EA-35F69A74ED80}"/>
                </a:ext>
              </a:extLst>
            </p:cNvPr>
            <p:cNvSpPr txBox="1"/>
            <p:nvPr/>
          </p:nvSpPr>
          <p:spPr>
            <a:xfrm>
              <a:off x="4990028" y="5509804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0.59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0.32</a:t>
              </a:r>
              <a:r>
                <a:rPr kumimoji="1" lang="en-US" altLang="ja-JP" sz="900" dirty="0">
                  <a:latin typeface="Arial"/>
                  <a:cs typeface="Arial"/>
                </a:rPr>
                <a:t>–1.10)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0" name="テキスト ボックス 49">
              <a:extLst>
                <a:ext uri="{FF2B5EF4-FFF2-40B4-BE49-F238E27FC236}">
                  <a16:creationId xmlns:a16="http://schemas.microsoft.com/office/drawing/2014/main" id="{E29F833F-36D3-6941-A40F-3C425162CA08}"/>
                </a:ext>
              </a:extLst>
            </p:cNvPr>
            <p:cNvSpPr txBox="1"/>
            <p:nvPr/>
          </p:nvSpPr>
          <p:spPr>
            <a:xfrm>
              <a:off x="4990028" y="5295185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0.34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0.12</a:t>
              </a:r>
              <a:r>
                <a:rPr kumimoji="1" lang="en-US" altLang="ja-JP" sz="900" dirty="0">
                  <a:latin typeface="Arial"/>
                  <a:cs typeface="Arial"/>
                </a:rPr>
                <a:t>–0.98)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1" name="テキスト ボックス 50">
              <a:extLst>
                <a:ext uri="{FF2B5EF4-FFF2-40B4-BE49-F238E27FC236}">
                  <a16:creationId xmlns:a16="http://schemas.microsoft.com/office/drawing/2014/main" id="{77F1AEDA-EB87-8A45-B967-474C877605EC}"/>
                </a:ext>
              </a:extLst>
            </p:cNvPr>
            <p:cNvSpPr txBox="1"/>
            <p:nvPr/>
          </p:nvSpPr>
          <p:spPr>
            <a:xfrm>
              <a:off x="6082388" y="5398673"/>
              <a:ext cx="56428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p=0.87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2" name="テキスト ボックス 51">
              <a:extLst>
                <a:ext uri="{FF2B5EF4-FFF2-40B4-BE49-F238E27FC236}">
                  <a16:creationId xmlns:a16="http://schemas.microsoft.com/office/drawing/2014/main" id="{6A75183C-6FE3-0848-9B97-FDD7385EB781}"/>
                </a:ext>
              </a:extLst>
            </p:cNvPr>
            <p:cNvSpPr txBox="1"/>
            <p:nvPr/>
          </p:nvSpPr>
          <p:spPr>
            <a:xfrm>
              <a:off x="4990028" y="4700112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0.48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0.26</a:t>
              </a:r>
              <a:r>
                <a:rPr kumimoji="1" lang="en-US" altLang="ja-JP" sz="900" dirty="0">
                  <a:latin typeface="Arial"/>
                  <a:cs typeface="Arial"/>
                </a:rPr>
                <a:t>–0.88)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3" name="テキスト ボックス 52">
              <a:extLst>
                <a:ext uri="{FF2B5EF4-FFF2-40B4-BE49-F238E27FC236}">
                  <a16:creationId xmlns:a16="http://schemas.microsoft.com/office/drawing/2014/main" id="{2EF8483D-8836-B54D-AAD3-685895902F35}"/>
                </a:ext>
              </a:extLst>
            </p:cNvPr>
            <p:cNvSpPr txBox="1"/>
            <p:nvPr/>
          </p:nvSpPr>
          <p:spPr>
            <a:xfrm>
              <a:off x="4990028" y="4505253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0.69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0.23</a:t>
              </a:r>
              <a:r>
                <a:rPr kumimoji="1" lang="en-US" altLang="ja-JP" sz="900" dirty="0">
                  <a:latin typeface="Arial"/>
                  <a:cs typeface="Arial"/>
                </a:rPr>
                <a:t>–2.10)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4" name="テキスト ボックス 53">
              <a:extLst>
                <a:ext uri="{FF2B5EF4-FFF2-40B4-BE49-F238E27FC236}">
                  <a16:creationId xmlns:a16="http://schemas.microsoft.com/office/drawing/2014/main" id="{C965F8D8-CA03-EA48-A350-AA5386F301B3}"/>
                </a:ext>
              </a:extLst>
            </p:cNvPr>
            <p:cNvSpPr txBox="1"/>
            <p:nvPr/>
          </p:nvSpPr>
          <p:spPr>
            <a:xfrm>
              <a:off x="6082388" y="4593215"/>
              <a:ext cx="56428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p=0.75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5" name="テキスト ボックス 54">
              <a:extLst>
                <a:ext uri="{FF2B5EF4-FFF2-40B4-BE49-F238E27FC236}">
                  <a16:creationId xmlns:a16="http://schemas.microsoft.com/office/drawing/2014/main" id="{32FF43A6-8E2C-9E42-8E01-1CA7DA9114E4}"/>
                </a:ext>
              </a:extLst>
            </p:cNvPr>
            <p:cNvSpPr txBox="1"/>
            <p:nvPr/>
          </p:nvSpPr>
          <p:spPr>
            <a:xfrm>
              <a:off x="4990028" y="3896867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0.58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0.21</a:t>
              </a:r>
              <a:r>
                <a:rPr kumimoji="1" lang="en-US" altLang="ja-JP" sz="900" dirty="0">
                  <a:latin typeface="Arial"/>
                  <a:cs typeface="Arial"/>
                </a:rPr>
                <a:t>–1.61)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6" name="テキスト ボックス 55">
              <a:extLst>
                <a:ext uri="{FF2B5EF4-FFF2-40B4-BE49-F238E27FC236}">
                  <a16:creationId xmlns:a16="http://schemas.microsoft.com/office/drawing/2014/main" id="{793480BD-5545-A845-9CC7-9D136919187D}"/>
                </a:ext>
              </a:extLst>
            </p:cNvPr>
            <p:cNvSpPr txBox="1"/>
            <p:nvPr/>
          </p:nvSpPr>
          <p:spPr>
            <a:xfrm>
              <a:off x="4990028" y="3693541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0.50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0.27</a:t>
              </a:r>
              <a:r>
                <a:rPr kumimoji="1" lang="en-US" altLang="ja-JP" sz="900" dirty="0">
                  <a:latin typeface="Arial"/>
                  <a:cs typeface="Arial"/>
                </a:rPr>
                <a:t>–0.93)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7" name="テキスト ボックス 56">
              <a:extLst>
                <a:ext uri="{FF2B5EF4-FFF2-40B4-BE49-F238E27FC236}">
                  <a16:creationId xmlns:a16="http://schemas.microsoft.com/office/drawing/2014/main" id="{05151C94-9A9A-B74D-9494-D416450A0733}"/>
                </a:ext>
              </a:extLst>
            </p:cNvPr>
            <p:cNvSpPr txBox="1"/>
            <p:nvPr/>
          </p:nvSpPr>
          <p:spPr>
            <a:xfrm>
              <a:off x="6082388" y="3789968"/>
              <a:ext cx="56428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p=0.81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8" name="テキスト ボックス 57">
              <a:extLst>
                <a:ext uri="{FF2B5EF4-FFF2-40B4-BE49-F238E27FC236}">
                  <a16:creationId xmlns:a16="http://schemas.microsoft.com/office/drawing/2014/main" id="{B0DC67C9-689B-0B41-881D-6C18A65E006C}"/>
                </a:ext>
              </a:extLst>
            </p:cNvPr>
            <p:cNvSpPr txBox="1"/>
            <p:nvPr/>
          </p:nvSpPr>
          <p:spPr>
            <a:xfrm>
              <a:off x="4990028" y="3078162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0.55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0.28</a:t>
              </a:r>
              <a:r>
                <a:rPr kumimoji="1" lang="en-US" altLang="ja-JP" sz="900" dirty="0">
                  <a:latin typeface="Arial"/>
                  <a:cs typeface="Arial"/>
                </a:rPr>
                <a:t>–1.09)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59" name="テキスト ボックス 58">
              <a:extLst>
                <a:ext uri="{FF2B5EF4-FFF2-40B4-BE49-F238E27FC236}">
                  <a16:creationId xmlns:a16="http://schemas.microsoft.com/office/drawing/2014/main" id="{762E6CD2-FBD1-744E-B878-AED235781D6A}"/>
                </a:ext>
              </a:extLst>
            </p:cNvPr>
            <p:cNvSpPr txBox="1"/>
            <p:nvPr/>
          </p:nvSpPr>
          <p:spPr>
            <a:xfrm>
              <a:off x="4990028" y="2862137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900" dirty="0">
                  <a:latin typeface="Arial"/>
                  <a:cs typeface="Arial"/>
                </a:rPr>
                <a:t>0.45 (</a:t>
              </a:r>
              <a:r>
                <a:rPr lang="en-US" altLang="ja-JP" sz="900" dirty="0">
                  <a:latin typeface="Arial"/>
                  <a:cs typeface="Arial"/>
                </a:rPr>
                <a:t>0.20</a:t>
              </a:r>
              <a:r>
                <a:rPr kumimoji="1" lang="en-US" altLang="ja-JP" sz="900" dirty="0">
                  <a:latin typeface="Arial"/>
                  <a:cs typeface="Arial"/>
                </a:rPr>
                <a:t>–1.03)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60" name="テキスト ボックス 59">
              <a:extLst>
                <a:ext uri="{FF2B5EF4-FFF2-40B4-BE49-F238E27FC236}">
                  <a16:creationId xmlns:a16="http://schemas.microsoft.com/office/drawing/2014/main" id="{FEE13C42-8162-5F4A-B6F6-7095CEB0D21A}"/>
                </a:ext>
              </a:extLst>
            </p:cNvPr>
            <p:cNvSpPr txBox="1"/>
            <p:nvPr/>
          </p:nvSpPr>
          <p:spPr>
            <a:xfrm>
              <a:off x="6082388" y="2975497"/>
              <a:ext cx="56428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p=0.82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cxnSp>
          <p:nvCxnSpPr>
            <p:cNvPr id="61" name="直線コネクタ 60">
              <a:extLst>
                <a:ext uri="{FF2B5EF4-FFF2-40B4-BE49-F238E27FC236}">
                  <a16:creationId xmlns:a16="http://schemas.microsoft.com/office/drawing/2014/main" id="{31D1AB62-C8F9-D64F-943C-F5C187CED1A0}"/>
                </a:ext>
              </a:extLst>
            </p:cNvPr>
            <p:cNvCxnSpPr>
              <a:cxnSpLocks/>
            </p:cNvCxnSpPr>
            <p:nvPr/>
          </p:nvCxnSpPr>
          <p:spPr>
            <a:xfrm>
              <a:off x="2423060" y="1709695"/>
              <a:ext cx="707490" cy="0"/>
            </a:xfrm>
            <a:prstGeom prst="line">
              <a:avLst/>
            </a:prstGeom>
            <a:ln w="12700" cmpd="sng"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62" name="テキスト ボックス 61">
              <a:extLst>
                <a:ext uri="{FF2B5EF4-FFF2-40B4-BE49-F238E27FC236}">
                  <a16:creationId xmlns:a16="http://schemas.microsoft.com/office/drawing/2014/main" id="{9C51E38B-7EA9-8C4D-98FF-0AE2FE122147}"/>
                </a:ext>
              </a:extLst>
            </p:cNvPr>
            <p:cNvSpPr txBox="1"/>
            <p:nvPr/>
          </p:nvSpPr>
          <p:spPr>
            <a:xfrm>
              <a:off x="2333621" y="6123155"/>
              <a:ext cx="898463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kumimoji="1" lang="en-US" altLang="ja-JP" sz="900" dirty="0">
                  <a:latin typeface="Arial"/>
                  <a:cs typeface="Arial"/>
                </a:rPr>
                <a:t>37/295 (12.5)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63" name="テキスト ボックス 62">
              <a:extLst>
                <a:ext uri="{FF2B5EF4-FFF2-40B4-BE49-F238E27FC236}">
                  <a16:creationId xmlns:a16="http://schemas.microsoft.com/office/drawing/2014/main" id="{BD8A6C43-71BC-8649-AA9D-0D13A33AD1ED}"/>
                </a:ext>
              </a:extLst>
            </p:cNvPr>
            <p:cNvSpPr txBox="1"/>
            <p:nvPr/>
          </p:nvSpPr>
          <p:spPr>
            <a:xfrm>
              <a:off x="2333621" y="6321160"/>
              <a:ext cx="89119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kumimoji="1" lang="en-US" altLang="ja-JP" sz="900" dirty="0">
                  <a:latin typeface="Arial"/>
                  <a:cs typeface="Arial"/>
                </a:rPr>
                <a:t>56/298 (</a:t>
              </a:r>
              <a:r>
                <a:rPr lang="en-US" altLang="ja-JP" sz="900" dirty="0">
                  <a:latin typeface="Arial"/>
                  <a:cs typeface="Arial"/>
                </a:rPr>
                <a:t>18.8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64" name="テキスト ボックス 63">
              <a:extLst>
                <a:ext uri="{FF2B5EF4-FFF2-40B4-BE49-F238E27FC236}">
                  <a16:creationId xmlns:a16="http://schemas.microsoft.com/office/drawing/2014/main" id="{EA711474-668E-DA40-98FE-A87B5BBA4E93}"/>
                </a:ext>
              </a:extLst>
            </p:cNvPr>
            <p:cNvSpPr txBox="1"/>
            <p:nvPr/>
          </p:nvSpPr>
          <p:spPr>
            <a:xfrm>
              <a:off x="1440838" y="6119493"/>
              <a:ext cx="940606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  7/105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  6.7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65" name="テキスト ボックス 64">
              <a:extLst>
                <a:ext uri="{FF2B5EF4-FFF2-40B4-BE49-F238E27FC236}">
                  <a16:creationId xmlns:a16="http://schemas.microsoft.com/office/drawing/2014/main" id="{10AB3D42-810B-5041-B2F2-3B4C173416C1}"/>
                </a:ext>
              </a:extLst>
            </p:cNvPr>
            <p:cNvSpPr txBox="1"/>
            <p:nvPr/>
          </p:nvSpPr>
          <p:spPr>
            <a:xfrm>
              <a:off x="1438410" y="6321160"/>
              <a:ext cx="945937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14/107</a:t>
              </a:r>
              <a:r>
                <a:rPr kumimoji="1" lang="en-US" altLang="ja-JP" sz="900" dirty="0">
                  <a:latin typeface="Arial"/>
                  <a:cs typeface="Arial"/>
                </a:rPr>
                <a:t> (13.1)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66" name="テキスト ボックス 65">
              <a:extLst>
                <a:ext uri="{FF2B5EF4-FFF2-40B4-BE49-F238E27FC236}">
                  <a16:creationId xmlns:a16="http://schemas.microsoft.com/office/drawing/2014/main" id="{DEB1A817-C097-7340-97ED-C617ED7C3C92}"/>
                </a:ext>
              </a:extLst>
            </p:cNvPr>
            <p:cNvSpPr txBox="1"/>
            <p:nvPr/>
          </p:nvSpPr>
          <p:spPr>
            <a:xfrm>
              <a:off x="379963" y="6114892"/>
              <a:ext cx="985287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NIHSS 0–4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67" name="テキスト ボックス 66">
              <a:extLst>
                <a:ext uri="{FF2B5EF4-FFF2-40B4-BE49-F238E27FC236}">
                  <a16:creationId xmlns:a16="http://schemas.microsoft.com/office/drawing/2014/main" id="{3D9439DA-A69B-2443-94C4-8E7469F354E3}"/>
                </a:ext>
              </a:extLst>
            </p:cNvPr>
            <p:cNvSpPr txBox="1"/>
            <p:nvPr/>
          </p:nvSpPr>
          <p:spPr>
            <a:xfrm>
              <a:off x="379963" y="6316153"/>
              <a:ext cx="115481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NIHSS ≥5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68" name="テキスト ボックス 67">
              <a:extLst>
                <a:ext uri="{FF2B5EF4-FFF2-40B4-BE49-F238E27FC236}">
                  <a16:creationId xmlns:a16="http://schemas.microsoft.com/office/drawing/2014/main" id="{6E392BFD-5AB3-FB43-85B3-CE6D6AF2F464}"/>
                </a:ext>
              </a:extLst>
            </p:cNvPr>
            <p:cNvSpPr txBox="1"/>
            <p:nvPr/>
          </p:nvSpPr>
          <p:spPr>
            <a:xfrm>
              <a:off x="175395" y="5921675"/>
              <a:ext cx="141149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Baseline stroke severity</a:t>
              </a:r>
              <a:endParaRPr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69" name="テキスト ボックス 68">
              <a:extLst>
                <a:ext uri="{FF2B5EF4-FFF2-40B4-BE49-F238E27FC236}">
                  <a16:creationId xmlns:a16="http://schemas.microsoft.com/office/drawing/2014/main" id="{3C8B8F90-7B91-544D-95CA-4AE4F87A8E54}"/>
                </a:ext>
              </a:extLst>
            </p:cNvPr>
            <p:cNvSpPr txBox="1"/>
            <p:nvPr/>
          </p:nvSpPr>
          <p:spPr>
            <a:xfrm>
              <a:off x="4990028" y="6325393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0.60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0.31</a:t>
              </a:r>
              <a:r>
                <a:rPr kumimoji="1" lang="en-US" altLang="ja-JP" sz="900" dirty="0">
                  <a:latin typeface="Arial"/>
                  <a:cs typeface="Arial"/>
                </a:rPr>
                <a:t>–1.16)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70" name="テキスト ボックス 69">
              <a:extLst>
                <a:ext uri="{FF2B5EF4-FFF2-40B4-BE49-F238E27FC236}">
                  <a16:creationId xmlns:a16="http://schemas.microsoft.com/office/drawing/2014/main" id="{1BB14A26-3FD1-EB4D-AE95-FB3DD61CDC79}"/>
                </a:ext>
              </a:extLst>
            </p:cNvPr>
            <p:cNvSpPr txBox="1"/>
            <p:nvPr/>
          </p:nvSpPr>
          <p:spPr>
            <a:xfrm>
              <a:off x="4990028" y="6117124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0.39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0.16</a:t>
              </a:r>
              <a:r>
                <a:rPr kumimoji="1" lang="en-US" altLang="ja-JP" sz="900" dirty="0">
                  <a:latin typeface="Arial"/>
                  <a:cs typeface="Arial"/>
                </a:rPr>
                <a:t>–0.94)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71" name="テキスト ボックス 70">
              <a:extLst>
                <a:ext uri="{FF2B5EF4-FFF2-40B4-BE49-F238E27FC236}">
                  <a16:creationId xmlns:a16="http://schemas.microsoft.com/office/drawing/2014/main" id="{2FCD73CA-0482-4941-908A-14BAB2587744}"/>
                </a:ext>
              </a:extLst>
            </p:cNvPr>
            <p:cNvSpPr txBox="1"/>
            <p:nvPr/>
          </p:nvSpPr>
          <p:spPr>
            <a:xfrm>
              <a:off x="6082388" y="6220612"/>
              <a:ext cx="56428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p=0.51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72" name="テキスト ボックス 71">
              <a:extLst>
                <a:ext uri="{FF2B5EF4-FFF2-40B4-BE49-F238E27FC236}">
                  <a16:creationId xmlns:a16="http://schemas.microsoft.com/office/drawing/2014/main" id="{7340807C-F2F4-184D-8C54-481A6CB4AA22}"/>
                </a:ext>
              </a:extLst>
            </p:cNvPr>
            <p:cNvSpPr txBox="1"/>
            <p:nvPr/>
          </p:nvSpPr>
          <p:spPr>
            <a:xfrm>
              <a:off x="2322673" y="6929455"/>
              <a:ext cx="902139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52/304</a:t>
              </a:r>
              <a:r>
                <a:rPr kumimoji="1" lang="en-US" altLang="ja-JP" sz="900" dirty="0">
                  <a:latin typeface="Arial"/>
                  <a:cs typeface="Arial"/>
                </a:rPr>
                <a:t> (17.1)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73" name="テキスト ボックス 72">
              <a:extLst>
                <a:ext uri="{FF2B5EF4-FFF2-40B4-BE49-F238E27FC236}">
                  <a16:creationId xmlns:a16="http://schemas.microsoft.com/office/drawing/2014/main" id="{96149537-8D2F-4341-9CB8-DD52066595F0}"/>
                </a:ext>
              </a:extLst>
            </p:cNvPr>
            <p:cNvSpPr txBox="1"/>
            <p:nvPr/>
          </p:nvSpPr>
          <p:spPr>
            <a:xfrm>
              <a:off x="2333620" y="7133707"/>
              <a:ext cx="891191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kumimoji="1" lang="en-US" altLang="ja-JP" sz="900" dirty="0">
                  <a:latin typeface="Arial"/>
                  <a:cs typeface="Arial"/>
                </a:rPr>
                <a:t>41/289 (14.2)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74" name="テキスト ボックス 73">
              <a:extLst>
                <a:ext uri="{FF2B5EF4-FFF2-40B4-BE49-F238E27FC236}">
                  <a16:creationId xmlns:a16="http://schemas.microsoft.com/office/drawing/2014/main" id="{EBE13496-146F-E945-AB24-2A1EA8DBDA94}"/>
                </a:ext>
              </a:extLst>
            </p:cNvPr>
            <p:cNvSpPr txBox="1"/>
            <p:nvPr/>
          </p:nvSpPr>
          <p:spPr>
            <a:xfrm>
              <a:off x="1450608" y="6922131"/>
              <a:ext cx="928696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 6/  80</a:t>
              </a:r>
              <a:r>
                <a:rPr kumimoji="1" lang="en-US" altLang="ja-JP" sz="900" dirty="0">
                  <a:latin typeface="Arial"/>
                  <a:cs typeface="Arial"/>
                </a:rPr>
                <a:t> (  </a:t>
              </a:r>
              <a:r>
                <a:rPr lang="en-US" altLang="ja-JP" sz="900" dirty="0">
                  <a:latin typeface="Arial"/>
                  <a:cs typeface="Arial"/>
                </a:rPr>
                <a:t>7.5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75" name="テキスト ボックス 74">
              <a:extLst>
                <a:ext uri="{FF2B5EF4-FFF2-40B4-BE49-F238E27FC236}">
                  <a16:creationId xmlns:a16="http://schemas.microsoft.com/office/drawing/2014/main" id="{BA0EE4E5-5F0F-BD40-AECD-E880536525C3}"/>
                </a:ext>
              </a:extLst>
            </p:cNvPr>
            <p:cNvSpPr txBox="1"/>
            <p:nvPr/>
          </p:nvSpPr>
          <p:spPr>
            <a:xfrm>
              <a:off x="1450608" y="7135088"/>
              <a:ext cx="928696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altLang="ja-JP" sz="900" dirty="0">
                  <a:latin typeface="Arial"/>
                  <a:cs typeface="Arial"/>
                </a:rPr>
                <a:t>  15/132 </a:t>
              </a:r>
              <a:r>
                <a:rPr kumimoji="1" lang="en-US" altLang="ja-JP" sz="900" dirty="0">
                  <a:latin typeface="Arial"/>
                  <a:cs typeface="Arial"/>
                </a:rPr>
                <a:t>(</a:t>
              </a:r>
              <a:r>
                <a:rPr lang="en-US" altLang="ja-JP" sz="900" dirty="0">
                  <a:latin typeface="Arial"/>
                  <a:cs typeface="Arial"/>
                </a:rPr>
                <a:t>11.4</a:t>
              </a:r>
              <a:r>
                <a:rPr kumimoji="1" lang="en-US" altLang="ja-JP" sz="900" dirty="0">
                  <a:latin typeface="Arial"/>
                  <a:cs typeface="Arial"/>
                </a:rPr>
                <a:t>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76" name="テキスト ボックス 75">
              <a:extLst>
                <a:ext uri="{FF2B5EF4-FFF2-40B4-BE49-F238E27FC236}">
                  <a16:creationId xmlns:a16="http://schemas.microsoft.com/office/drawing/2014/main" id="{7D37CA68-42CB-6F41-88C4-32834F133908}"/>
                </a:ext>
              </a:extLst>
            </p:cNvPr>
            <p:cNvSpPr txBox="1"/>
            <p:nvPr/>
          </p:nvSpPr>
          <p:spPr>
            <a:xfrm>
              <a:off x="379963" y="6943105"/>
              <a:ext cx="1045859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First half period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77" name="テキスト ボックス 76">
              <a:extLst>
                <a:ext uri="{FF2B5EF4-FFF2-40B4-BE49-F238E27FC236}">
                  <a16:creationId xmlns:a16="http://schemas.microsoft.com/office/drawing/2014/main" id="{23E20952-117E-9F42-B21D-C8C7AACBC1A2}"/>
                </a:ext>
              </a:extLst>
            </p:cNvPr>
            <p:cNvSpPr txBox="1"/>
            <p:nvPr/>
          </p:nvSpPr>
          <p:spPr>
            <a:xfrm>
              <a:off x="379963" y="7139632"/>
              <a:ext cx="11548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solidFill>
                    <a:srgbClr val="000000"/>
                  </a:solidFill>
                  <a:latin typeface="Arial"/>
                  <a:cs typeface="Arial"/>
                </a:rPr>
                <a:t>Second half period</a:t>
              </a:r>
              <a:endParaRPr lang="ja-JP" altLang="en-US" sz="900" dirty="0"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78" name="テキスト ボックス 77">
              <a:extLst>
                <a:ext uri="{FF2B5EF4-FFF2-40B4-BE49-F238E27FC236}">
                  <a16:creationId xmlns:a16="http://schemas.microsoft.com/office/drawing/2014/main" id="{012F1ED1-9DDB-0846-AB57-C92A24EB836E}"/>
                </a:ext>
              </a:extLst>
            </p:cNvPr>
            <p:cNvSpPr txBox="1"/>
            <p:nvPr/>
          </p:nvSpPr>
          <p:spPr>
            <a:xfrm>
              <a:off x="175394" y="6751982"/>
              <a:ext cx="140038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Registration period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79" name="テキスト ボックス 78">
              <a:extLst>
                <a:ext uri="{FF2B5EF4-FFF2-40B4-BE49-F238E27FC236}">
                  <a16:creationId xmlns:a16="http://schemas.microsoft.com/office/drawing/2014/main" id="{731DE538-A289-C949-8B70-409675AFBACA}"/>
                </a:ext>
              </a:extLst>
            </p:cNvPr>
            <p:cNvSpPr txBox="1"/>
            <p:nvPr/>
          </p:nvSpPr>
          <p:spPr>
            <a:xfrm>
              <a:off x="4990027" y="7139770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0.69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0.35</a:t>
              </a:r>
              <a:r>
                <a:rPr kumimoji="1" lang="en-US" altLang="ja-JP" sz="900" dirty="0">
                  <a:latin typeface="Arial"/>
                  <a:cs typeface="Arial"/>
                </a:rPr>
                <a:t>–1.35)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80" name="テキスト ボックス 79">
              <a:extLst>
                <a:ext uri="{FF2B5EF4-FFF2-40B4-BE49-F238E27FC236}">
                  <a16:creationId xmlns:a16="http://schemas.microsoft.com/office/drawing/2014/main" id="{2AC84D15-ED59-584D-86DD-446F2A30B267}"/>
                </a:ext>
              </a:extLst>
            </p:cNvPr>
            <p:cNvSpPr txBox="1"/>
            <p:nvPr/>
          </p:nvSpPr>
          <p:spPr>
            <a:xfrm>
              <a:off x="4990027" y="6938561"/>
              <a:ext cx="104791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900" dirty="0">
                  <a:latin typeface="Arial"/>
                  <a:cs typeface="Arial"/>
                </a:rPr>
                <a:t>0.37</a:t>
              </a:r>
              <a:r>
                <a:rPr kumimoji="1" lang="en-US" altLang="ja-JP" sz="900" dirty="0">
                  <a:latin typeface="Arial"/>
                  <a:cs typeface="Arial"/>
                </a:rPr>
                <a:t> (</a:t>
              </a:r>
              <a:r>
                <a:rPr lang="en-US" altLang="ja-JP" sz="900" dirty="0">
                  <a:latin typeface="Arial"/>
                  <a:cs typeface="Arial"/>
                </a:rPr>
                <a:t>0.15</a:t>
              </a:r>
              <a:r>
                <a:rPr kumimoji="1" lang="en-US" altLang="ja-JP" sz="900" dirty="0">
                  <a:latin typeface="Arial"/>
                  <a:cs typeface="Arial"/>
                </a:rPr>
                <a:t>–0.93)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sp>
          <p:nvSpPr>
            <p:cNvPr id="81" name="テキスト ボックス 80">
              <a:extLst>
                <a:ext uri="{FF2B5EF4-FFF2-40B4-BE49-F238E27FC236}">
                  <a16:creationId xmlns:a16="http://schemas.microsoft.com/office/drawing/2014/main" id="{A734F16E-C70E-ED44-976B-F4C081CAF420}"/>
                </a:ext>
              </a:extLst>
            </p:cNvPr>
            <p:cNvSpPr txBox="1"/>
            <p:nvPr/>
          </p:nvSpPr>
          <p:spPr>
            <a:xfrm>
              <a:off x="6082387" y="7041457"/>
              <a:ext cx="564284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900" dirty="0">
                  <a:latin typeface="Arial"/>
                  <a:cs typeface="Arial"/>
                </a:rPr>
                <a:t>p=0.28</a:t>
              </a:r>
              <a:endParaRPr kumimoji="1" lang="ja-JP" altLang="en-US" sz="900" dirty="0">
                <a:latin typeface="Arial"/>
                <a:cs typeface="Arial"/>
              </a:endParaRPr>
            </a:p>
          </p:txBody>
        </p:sp>
        <p:cxnSp>
          <p:nvCxnSpPr>
            <p:cNvPr id="82" name="直線コネクタ 81">
              <a:extLst>
                <a:ext uri="{FF2B5EF4-FFF2-40B4-BE49-F238E27FC236}">
                  <a16:creationId xmlns:a16="http://schemas.microsoft.com/office/drawing/2014/main" id="{27EB814B-14CE-AB44-AFEE-E9C646EDD19A}"/>
                </a:ext>
              </a:extLst>
            </p:cNvPr>
            <p:cNvCxnSpPr>
              <a:cxnSpLocks/>
            </p:cNvCxnSpPr>
            <p:nvPr/>
          </p:nvCxnSpPr>
          <p:spPr>
            <a:xfrm>
              <a:off x="1582955" y="1709695"/>
              <a:ext cx="707490" cy="0"/>
            </a:xfrm>
            <a:prstGeom prst="line">
              <a:avLst/>
            </a:prstGeom>
            <a:ln w="12700" cmpd="sng">
              <a:solidFill>
                <a:schemeClr val="tx1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84" name="テキスト ボックス 83">
              <a:extLst>
                <a:ext uri="{FF2B5EF4-FFF2-40B4-BE49-F238E27FC236}">
                  <a16:creationId xmlns:a16="http://schemas.microsoft.com/office/drawing/2014/main" id="{DF0ECC10-FFCA-3F41-B13B-9FCE9A06CD08}"/>
                </a:ext>
              </a:extLst>
            </p:cNvPr>
            <p:cNvSpPr txBox="1"/>
            <p:nvPr/>
          </p:nvSpPr>
          <p:spPr>
            <a:xfrm>
              <a:off x="2890350" y="7764274"/>
              <a:ext cx="319203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200" dirty="0">
                  <a:latin typeface="Arial" panose="020B0604020202020204" pitchFamily="34" charset="0"/>
                  <a:cs typeface="Arial" panose="020B0604020202020204" pitchFamily="34" charset="0"/>
                </a:rPr>
                <a:t>Multivariable-adjusted </a:t>
              </a:r>
              <a:r>
                <a:rPr kumimoji="1" lang="en-US" altLang="ja-JP" sz="1200" dirty="0">
                  <a:latin typeface="Arial" panose="020B0604020202020204" pitchFamily="34" charset="0"/>
                  <a:cs typeface="Arial" panose="020B0604020202020204" pitchFamily="34" charset="0"/>
                </a:rPr>
                <a:t> odds ratio (95% CI)</a:t>
              </a:r>
              <a:endParaRPr kumimoji="1" lang="ja-JP" altLang="en-US" sz="120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6" name="テキスト ボックス 85">
              <a:extLst>
                <a:ext uri="{FF2B5EF4-FFF2-40B4-BE49-F238E27FC236}">
                  <a16:creationId xmlns:a16="http://schemas.microsoft.com/office/drawing/2014/main" id="{01F53722-B2BF-D84E-9339-B858CAE58B78}"/>
                </a:ext>
              </a:extLst>
            </p:cNvPr>
            <p:cNvSpPr txBox="1"/>
            <p:nvPr/>
          </p:nvSpPr>
          <p:spPr>
            <a:xfrm>
              <a:off x="115454" y="686964"/>
              <a:ext cx="176399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1200" dirty="0">
                  <a:latin typeface="Arial"/>
                  <a:cs typeface="Arial"/>
                </a:rPr>
                <a:t>Supplemental Figure III</a:t>
              </a:r>
              <a:endParaRPr kumimoji="1" lang="ja-JP" altLang="en-US" sz="1200" dirty="0">
                <a:latin typeface="Arial"/>
                <a:cs typeface="Arial"/>
              </a:endParaRPr>
            </a:p>
          </p:txBody>
        </p:sp>
        <p:graphicFrame>
          <p:nvGraphicFramePr>
            <p:cNvPr id="87" name="グラフ 86">
              <a:extLst>
                <a:ext uri="{FF2B5EF4-FFF2-40B4-BE49-F238E27FC236}">
                  <a16:creationId xmlns:a16="http://schemas.microsoft.com/office/drawing/2014/main" id="{EA777835-3C70-3A4E-84BA-9D5131122A7A}"/>
                </a:ext>
              </a:extLst>
            </p:cNvPr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2831004965"/>
                </p:ext>
              </p:extLst>
            </p:nvPr>
          </p:nvGraphicFramePr>
          <p:xfrm>
            <a:off x="3017864" y="1745963"/>
            <a:ext cx="3011104" cy="6052855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</p:grpSp>
    </p:spTree>
    <p:extLst>
      <p:ext uri="{BB962C8B-B14F-4D97-AF65-F5344CB8AC3E}">
        <p14:creationId xmlns:p14="http://schemas.microsoft.com/office/powerpoint/2010/main" val="2817041903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5395</TotalTime>
  <Words>290</Words>
  <Application>Microsoft Macintosh PowerPoint</Application>
  <PresentationFormat>画面に合わせる (4:3)</PresentationFormat>
  <Paragraphs>79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游ゴシック</vt:lpstr>
      <vt:lpstr>Arial</vt:lpstr>
      <vt:lpstr>Calibri</vt:lpstr>
      <vt:lpstr>ホワイト</vt:lpstr>
      <vt:lpstr>PowerPoint プレゼンテーション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脇坂 義信</dc:creator>
  <cp:lastModifiedBy>Microsoft Office User</cp:lastModifiedBy>
  <cp:revision>370</cp:revision>
  <dcterms:created xsi:type="dcterms:W3CDTF">2016-07-08T07:15:00Z</dcterms:created>
  <dcterms:modified xsi:type="dcterms:W3CDTF">2020-12-10T05:17:03Z</dcterms:modified>
</cp:coreProperties>
</file>

<file path=docProps/thumbnail.jpeg>
</file>