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106"/>
  </p:notesMasterIdLst>
  <p:handoutMasterIdLst>
    <p:handoutMasterId r:id="rId107"/>
  </p:handoutMasterIdLst>
  <p:sldIdLst>
    <p:sldId id="384" r:id="rId2"/>
    <p:sldId id="400" r:id="rId3"/>
    <p:sldId id="401" r:id="rId4"/>
    <p:sldId id="402" r:id="rId5"/>
    <p:sldId id="404" r:id="rId6"/>
    <p:sldId id="259" r:id="rId7"/>
    <p:sldId id="278" r:id="rId8"/>
    <p:sldId id="279" r:id="rId9"/>
    <p:sldId id="280" r:id="rId10"/>
    <p:sldId id="283" r:id="rId11"/>
    <p:sldId id="284" r:id="rId12"/>
    <p:sldId id="312" r:id="rId13"/>
    <p:sldId id="313" r:id="rId14"/>
    <p:sldId id="314" r:id="rId15"/>
    <p:sldId id="285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261" r:id="rId28"/>
    <p:sldId id="258" r:id="rId29"/>
    <p:sldId id="286" r:id="rId30"/>
    <p:sldId id="288" r:id="rId31"/>
    <p:sldId id="287" r:id="rId32"/>
    <p:sldId id="290" r:id="rId33"/>
    <p:sldId id="318" r:id="rId34"/>
    <p:sldId id="442" r:id="rId35"/>
    <p:sldId id="443" r:id="rId36"/>
    <p:sldId id="407" r:id="rId37"/>
    <p:sldId id="444" r:id="rId38"/>
    <p:sldId id="445" r:id="rId39"/>
    <p:sldId id="446" r:id="rId40"/>
    <p:sldId id="267" r:id="rId41"/>
    <p:sldId id="274" r:id="rId42"/>
    <p:sldId id="264" r:id="rId43"/>
    <p:sldId id="265" r:id="rId44"/>
    <p:sldId id="263" r:id="rId45"/>
    <p:sldId id="447" r:id="rId46"/>
    <p:sldId id="271" r:id="rId47"/>
    <p:sldId id="291" r:id="rId48"/>
    <p:sldId id="406" r:id="rId49"/>
    <p:sldId id="328" r:id="rId50"/>
    <p:sldId id="330" r:id="rId51"/>
    <p:sldId id="331" r:id="rId52"/>
    <p:sldId id="448" r:id="rId53"/>
    <p:sldId id="339" r:id="rId54"/>
    <p:sldId id="340" r:id="rId55"/>
    <p:sldId id="341" r:id="rId56"/>
    <p:sldId id="342" r:id="rId57"/>
    <p:sldId id="343" r:id="rId58"/>
    <p:sldId id="346" r:id="rId59"/>
    <p:sldId id="348" r:id="rId60"/>
    <p:sldId id="350" r:id="rId61"/>
    <p:sldId id="351" r:id="rId62"/>
    <p:sldId id="450" r:id="rId63"/>
    <p:sldId id="352" r:id="rId64"/>
    <p:sldId id="353" r:id="rId65"/>
    <p:sldId id="354" r:id="rId66"/>
    <p:sldId id="355" r:id="rId67"/>
    <p:sldId id="356" r:id="rId68"/>
    <p:sldId id="357" r:id="rId69"/>
    <p:sldId id="358" r:id="rId70"/>
    <p:sldId id="359" r:id="rId71"/>
    <p:sldId id="360" r:id="rId72"/>
    <p:sldId id="361" r:id="rId73"/>
    <p:sldId id="362" r:id="rId74"/>
    <p:sldId id="364" r:id="rId75"/>
    <p:sldId id="365" r:id="rId76"/>
    <p:sldId id="366" r:id="rId77"/>
    <p:sldId id="367" r:id="rId78"/>
    <p:sldId id="369" r:id="rId79"/>
    <p:sldId id="370" r:id="rId80"/>
    <p:sldId id="373" r:id="rId81"/>
    <p:sldId id="375" r:id="rId82"/>
    <p:sldId id="376" r:id="rId83"/>
    <p:sldId id="378" r:id="rId84"/>
    <p:sldId id="449" r:id="rId85"/>
    <p:sldId id="453" r:id="rId86"/>
    <p:sldId id="452" r:id="rId87"/>
    <p:sldId id="381" r:id="rId88"/>
    <p:sldId id="382" r:id="rId89"/>
    <p:sldId id="454" r:id="rId90"/>
    <p:sldId id="455" r:id="rId91"/>
    <p:sldId id="456" r:id="rId92"/>
    <p:sldId id="457" r:id="rId93"/>
    <p:sldId id="458" r:id="rId94"/>
    <p:sldId id="460" r:id="rId95"/>
    <p:sldId id="386" r:id="rId96"/>
    <p:sldId id="387" r:id="rId97"/>
    <p:sldId id="462" r:id="rId98"/>
    <p:sldId id="262" r:id="rId99"/>
    <p:sldId id="388" r:id="rId100"/>
    <p:sldId id="389" r:id="rId101"/>
    <p:sldId id="463" r:id="rId102"/>
    <p:sldId id="289" r:id="rId103"/>
    <p:sldId id="459" r:id="rId104"/>
    <p:sldId id="413" r:id="rId10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9" userDrawn="1">
          <p15:clr>
            <a:srgbClr val="A4A3A4"/>
          </p15:clr>
        </p15:guide>
        <p15:guide id="2" orient="horz" pos="3977" userDrawn="1">
          <p15:clr>
            <a:srgbClr val="A4A3A4"/>
          </p15:clr>
        </p15:guide>
        <p15:guide id="3" orient="horz" pos="1095" userDrawn="1">
          <p15:clr>
            <a:srgbClr val="A4A3A4"/>
          </p15:clr>
        </p15:guide>
        <p15:guide id="4" orient="horz" pos="433" userDrawn="1">
          <p15:clr>
            <a:srgbClr val="A4A3A4"/>
          </p15:clr>
        </p15:guide>
        <p15:guide id="5" pos="5145" userDrawn="1">
          <p15:clr>
            <a:srgbClr val="A4A3A4"/>
          </p15:clr>
        </p15:guide>
        <p15:guide id="6" pos="344" userDrawn="1">
          <p15:clr>
            <a:srgbClr val="A4A3A4"/>
          </p15:clr>
        </p15:guide>
        <p15:guide id="7" pos="7340" userDrawn="1">
          <p15:clr>
            <a:srgbClr val="A4A3A4"/>
          </p15:clr>
        </p15:guide>
        <p15:guide id="8" pos="4033" userDrawn="1">
          <p15:clr>
            <a:srgbClr val="A4A3A4"/>
          </p15:clr>
        </p15:guide>
        <p15:guide id="9" pos="3649" userDrawn="1">
          <p15:clr>
            <a:srgbClr val="A4A3A4"/>
          </p15:clr>
        </p15:guide>
        <p15:guide id="10" pos="2747" userDrawn="1">
          <p15:clr>
            <a:srgbClr val="A4A3A4"/>
          </p15:clr>
        </p15:guide>
        <p15:guide id="11" pos="2536" userDrawn="1">
          <p15:clr>
            <a:srgbClr val="A4A3A4"/>
          </p15:clr>
        </p15:guide>
        <p15:guide id="12" pos="4939" userDrawn="1">
          <p15:clr>
            <a:srgbClr val="A4A3A4"/>
          </p15:clr>
        </p15:guide>
        <p15:guide id="13" orient="horz" pos="731">
          <p15:clr>
            <a:srgbClr val="A4A3A4"/>
          </p15:clr>
        </p15:guide>
        <p15:guide id="14" orient="horz" pos="3062">
          <p15:clr>
            <a:srgbClr val="A4A3A4"/>
          </p15:clr>
        </p15:guide>
        <p15:guide id="15" orient="horz" pos="927">
          <p15:clr>
            <a:srgbClr val="A4A3A4"/>
          </p15:clr>
        </p15:guide>
        <p15:guide id="16" orient="horz" pos="325">
          <p15:clr>
            <a:srgbClr val="A4A3A4"/>
          </p15:clr>
        </p15:guide>
        <p15:guide id="17" pos="3859">
          <p15:clr>
            <a:srgbClr val="A4A3A4"/>
          </p15:clr>
        </p15:guide>
        <p15:guide id="18" pos="258">
          <p15:clr>
            <a:srgbClr val="A4A3A4"/>
          </p15:clr>
        </p15:guide>
        <p15:guide id="19" pos="5505">
          <p15:clr>
            <a:srgbClr val="A4A3A4"/>
          </p15:clr>
        </p15:guide>
        <p15:guide id="20" pos="3025">
          <p15:clr>
            <a:srgbClr val="A4A3A4"/>
          </p15:clr>
        </p15:guide>
        <p15:guide id="21" pos="2737">
          <p15:clr>
            <a:srgbClr val="A4A3A4"/>
          </p15:clr>
        </p15:guide>
        <p15:guide id="22" pos="2060">
          <p15:clr>
            <a:srgbClr val="A4A3A4"/>
          </p15:clr>
        </p15:guide>
        <p15:guide id="23" pos="1902">
          <p15:clr>
            <a:srgbClr val="A4A3A4"/>
          </p15:clr>
        </p15:guide>
        <p15:guide id="24" pos="370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9F53"/>
    <a:srgbClr val="000000"/>
    <a:srgbClr val="201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68" autoAdjust="0"/>
    <p:restoredTop sz="73741" autoAdjust="0"/>
  </p:normalViewPr>
  <p:slideViewPr>
    <p:cSldViewPr snapToGrid="0" snapToObjects="1">
      <p:cViewPr varScale="1">
        <p:scale>
          <a:sx n="203" d="100"/>
          <a:sy n="203" d="100"/>
        </p:scale>
        <p:origin x="192" y="768"/>
      </p:cViewPr>
      <p:guideLst>
        <p:guide orient="horz" pos="869"/>
        <p:guide orient="horz" pos="3977"/>
        <p:guide orient="horz" pos="1095"/>
        <p:guide orient="horz" pos="433"/>
        <p:guide pos="5145"/>
        <p:guide pos="344"/>
        <p:guide pos="7340"/>
        <p:guide pos="4033"/>
        <p:guide pos="3649"/>
        <p:guide pos="2747"/>
        <p:guide pos="2536"/>
        <p:guide pos="4939"/>
        <p:guide orient="horz" pos="731"/>
        <p:guide orient="horz" pos="3062"/>
        <p:guide orient="horz" pos="927"/>
        <p:guide orient="horz" pos="325"/>
        <p:guide pos="3859"/>
        <p:guide pos="258"/>
        <p:guide pos="5505"/>
        <p:guide pos="3025"/>
        <p:guide pos="2737"/>
        <p:guide pos="2060"/>
        <p:guide pos="1902"/>
        <p:guide pos="37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90" d="100"/>
          <a:sy n="90" d="100"/>
        </p:scale>
        <p:origin x="-2034" y="153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8D2BCE2-7010-F644-AB89-A65EE5A67640}" type="datetimeFigureOut">
              <a:rPr lang="en-US" smtClean="0">
                <a:latin typeface="+mj-lt"/>
              </a:rPr>
              <a:t>12/10/20</a:t>
            </a:fld>
            <a:endParaRPr lang="en-US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9CA57E9-51A2-7947-AB37-7FD92AC46FAB}" type="slidenum">
              <a:rPr lang="en-US" smtClean="0">
                <a:latin typeface="+mj-lt"/>
              </a:rPr>
              <a:t>‹#›</a:t>
            </a:fld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24531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186355" tIns="46589" rIns="186355" bIns="46589" rtlCol="0" anchor="ctr" anchorCtr="0"/>
          <a:lstStyle>
            <a:lvl1pPr algn="l">
              <a:defRPr sz="1200">
                <a:latin typeface="+mj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186355" tIns="46589" rIns="186355" bIns="46589" rtlCol="0" anchor="ctr" anchorCtr="0"/>
          <a:lstStyle>
            <a:lvl1pPr algn="r">
              <a:defRPr sz="1200">
                <a:latin typeface="+mj-lt"/>
                <a:cs typeface="Arial"/>
              </a:defRPr>
            </a:lvl1pPr>
          </a:lstStyle>
          <a:p>
            <a:fld id="{98604DDD-2496-49BA-A92D-93BCCF281F50}" type="datetimeFigureOut">
              <a:rPr lang="en-US" smtClean="0"/>
              <a:pPr/>
              <a:t>12/10/20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1550" y="673100"/>
            <a:ext cx="5067300" cy="2851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73827" y="3725239"/>
            <a:ext cx="6062747" cy="4873932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186355" tIns="46589" rIns="186355" bIns="46589" rtlCol="0" anchor="ctr" anchorCtr="0"/>
          <a:lstStyle>
            <a:lvl1pPr algn="l">
              <a:defRPr sz="1200">
                <a:latin typeface="+mj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186355" tIns="46589" rIns="186355" bIns="46589" rtlCol="0" anchor="ctr" anchorCtr="0"/>
          <a:lstStyle>
            <a:lvl1pPr algn="r">
              <a:defRPr sz="1200">
                <a:latin typeface="+mj-lt"/>
                <a:cs typeface="Arial"/>
              </a:defRPr>
            </a:lvl1pPr>
          </a:lstStyle>
          <a:p>
            <a:fld id="{D69323AF-D38B-4DB9-A28C-9CA60664DD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085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spcBef>
        <a:spcPts val="900"/>
      </a:spcBef>
      <a:defRPr sz="1200" kern="1200">
        <a:solidFill>
          <a:schemeClr val="tx1"/>
        </a:solidFill>
        <a:latin typeface="+mj-lt"/>
        <a:ea typeface="+mn-ea"/>
        <a:cs typeface="Arial"/>
      </a:defRPr>
    </a:lvl1pPr>
    <a:lvl2pPr marL="137160" indent="-137160" algn="l" defTabSz="685800" rtl="0" eaLnBrk="1" latinLnBrk="0" hangingPunct="1">
      <a:spcBef>
        <a:spcPts val="450"/>
      </a:spcBef>
      <a:buFont typeface="Arial"/>
      <a:buChar char="•"/>
      <a:defRPr sz="1100" kern="1200">
        <a:solidFill>
          <a:schemeClr val="tx1"/>
        </a:solidFill>
        <a:latin typeface="+mj-lt"/>
        <a:ea typeface="+mn-ea"/>
        <a:cs typeface="Arial"/>
      </a:defRPr>
    </a:lvl2pPr>
    <a:lvl3pPr marL="342900" indent="-137160" algn="l" defTabSz="685800" rtl="0" eaLnBrk="1" latinLnBrk="0" hangingPunct="1">
      <a:spcBef>
        <a:spcPts val="450"/>
      </a:spcBef>
      <a:buFont typeface="Arial"/>
      <a:buChar char="•"/>
      <a:defRPr sz="1100" kern="1200">
        <a:solidFill>
          <a:schemeClr val="tx1"/>
        </a:solidFill>
        <a:latin typeface="+mj-lt"/>
        <a:ea typeface="+mn-ea"/>
        <a:cs typeface="Arial"/>
      </a:defRPr>
    </a:lvl3pPr>
    <a:lvl4pPr marL="582930" indent="-137160" algn="l" defTabSz="685800" rtl="0" eaLnBrk="1" latinLnBrk="0" hangingPunct="1">
      <a:spcBef>
        <a:spcPts val="450"/>
      </a:spcBef>
      <a:buFont typeface="Arial"/>
      <a:buChar char="•"/>
      <a:defRPr sz="1100" kern="1200">
        <a:solidFill>
          <a:schemeClr val="tx1"/>
        </a:solidFill>
        <a:latin typeface="+mj-lt"/>
        <a:ea typeface="+mn-ea"/>
        <a:cs typeface="Arial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/>
        <a:ea typeface="+mn-ea"/>
        <a:cs typeface="Arial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323AF-D38B-4DB9-A28C-9CA60664DDD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037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398D8F6-77EF-8F4C-BAF0-9DF486F9A7AB}" type="slidenum">
              <a:rPr lang="en-US">
                <a:latin typeface="Times New Roman" charset="0"/>
              </a:rPr>
              <a:pPr/>
              <a:t>29</a:t>
            </a:fld>
            <a:endParaRPr lang="en-US">
              <a:latin typeface="Times New Roman" charset="0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nl-NL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55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D79E815-82E8-1C4C-8D8B-A85D91E065E5}" type="slidenum">
              <a:rPr lang="en-US">
                <a:latin typeface="Times New Roman" charset="0"/>
              </a:rPr>
              <a:pPr/>
              <a:t>30</a:t>
            </a:fld>
            <a:endParaRPr lang="en-US">
              <a:latin typeface="Times New Roman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nl-NL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454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9700" y="692150"/>
            <a:ext cx="4038600" cy="2273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  <p:extLst>
      <p:ext uri="{BB962C8B-B14F-4D97-AF65-F5344CB8AC3E}">
        <p14:creationId xmlns:p14="http://schemas.microsoft.com/office/powerpoint/2010/main" val="3511805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63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9700" y="692150"/>
            <a:ext cx="4038600" cy="2273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  <p:extLst>
      <p:ext uri="{BB962C8B-B14F-4D97-AF65-F5344CB8AC3E}">
        <p14:creationId xmlns:p14="http://schemas.microsoft.com/office/powerpoint/2010/main" val="3559628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10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09700" y="692150"/>
            <a:ext cx="4038600" cy="2273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  <p:extLst>
      <p:ext uri="{BB962C8B-B14F-4D97-AF65-F5344CB8AC3E}">
        <p14:creationId xmlns:p14="http://schemas.microsoft.com/office/powerpoint/2010/main" val="173220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3276600"/>
            <a:ext cx="5029200" cy="5181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/>
              <a:t>Assume that the population is normally distributed.</a:t>
            </a:r>
          </a:p>
          <a:p>
            <a:r>
              <a:rPr lang="en-US"/>
              <a:t>Allow students about 10 minutes to solve this.</a:t>
            </a:r>
          </a:p>
        </p:txBody>
      </p:sp>
      <p:sp>
        <p:nvSpPr>
          <p:cNvPr id="375811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409700" y="692150"/>
            <a:ext cx="4038600" cy="2273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  <p:extLst>
      <p:ext uri="{BB962C8B-B14F-4D97-AF65-F5344CB8AC3E}">
        <p14:creationId xmlns:p14="http://schemas.microsoft.com/office/powerpoint/2010/main" val="4178285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0" y="0"/>
            <a:ext cx="9153144" cy="2834640"/>
          </a:xfrm>
          <a:solidFill>
            <a:schemeClr val="bg1">
              <a:lumMod val="75000"/>
            </a:schemeClr>
          </a:solidFill>
          <a:effectLst/>
        </p:spPr>
        <p:txBody>
          <a:bodyPr anchor="ctr" anchorCtr="1">
            <a:noAutofit/>
          </a:bodyPr>
          <a:lstStyle>
            <a:lvl1pPr>
              <a:defRPr sz="18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2820924"/>
            <a:ext cx="9153144" cy="23225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400"/>
          </a:p>
        </p:txBody>
      </p:sp>
      <p:sp>
        <p:nvSpPr>
          <p:cNvPr id="18" name="Rectangle 17"/>
          <p:cNvSpPr/>
          <p:nvPr userDrawn="1"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rgbClr val="D39F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0" y="4869180"/>
            <a:ext cx="9144000" cy="0"/>
          </a:xfrm>
          <a:prstGeom prst="line">
            <a:avLst/>
          </a:prstGeom>
          <a:ln w="38100" cmpd="sng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520" y="3703320"/>
            <a:ext cx="5715000" cy="411480"/>
          </a:xfrm>
          <a:effectLst/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450"/>
              </a:spcBef>
              <a:buNone/>
              <a:defRPr sz="1400" b="0">
                <a:solidFill>
                  <a:srgbClr val="D39F53"/>
                </a:solidFill>
                <a:latin typeface="+mj-lt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017520" y="4160520"/>
            <a:ext cx="5715000" cy="640080"/>
          </a:xfrm>
          <a:effectLst/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300" b="1">
                <a:solidFill>
                  <a:srgbClr val="C00000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D39F53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7520" y="3017520"/>
            <a:ext cx="5715000" cy="640080"/>
          </a:xfrm>
          <a:effectLst/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200" b="1">
                <a:solidFill>
                  <a:srgbClr val="C00000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3054123"/>
            <a:ext cx="1828800" cy="88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OECSG">
            <a:extLst>
              <a:ext uri="{FF2B5EF4-FFF2-40B4-BE49-F238E27FC236}">
                <a16:creationId xmlns:a16="http://schemas.microsoft.com/office/drawing/2014/main" id="{4A3450C0-C400-F746-ACD0-4EC716E136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46" y="4091998"/>
            <a:ext cx="2291432" cy="60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48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95262"/>
            <a:ext cx="8058150" cy="6917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62000" y="951310"/>
            <a:ext cx="8058150" cy="4050506"/>
          </a:xfrm>
        </p:spPr>
        <p:txBody>
          <a:bodyPr/>
          <a:lstStyle/>
          <a:p>
            <a:pPr lvl="0"/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104274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1055077"/>
          </a:xfrm>
          <a:prstGeom prst="rect">
            <a:avLst/>
          </a:prstGeom>
          <a:solidFill>
            <a:srgbClr val="0740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05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50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35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50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35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96077"/>
            <a:ext cx="8229600" cy="857250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8272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1450"/>
            <a:ext cx="77724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028700"/>
            <a:ext cx="3810000" cy="3543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28700"/>
            <a:ext cx="3810000" cy="3543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9171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50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35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50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35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96077"/>
            <a:ext cx="8229600" cy="857250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0177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81721"/>
            <a:ext cx="2895600" cy="1615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© 2011 Pearson Education, Inc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81721"/>
            <a:ext cx="2133600" cy="1615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BF7DFAC-3860-EB4D-B5D6-992995177C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4338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1" y="731520"/>
            <a:ext cx="8320703" cy="640080"/>
          </a:xfrm>
        </p:spPr>
        <p:txBody>
          <a:bodyPr anchor="b" anchorCtr="0"/>
          <a:lstStyle>
            <a:lvl1pPr>
              <a:defRPr sz="2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 bwMode="gray">
          <a:xfrm>
            <a:off x="411479" y="1737360"/>
            <a:ext cx="2606040" cy="2651760"/>
          </a:xfrm>
        </p:spPr>
        <p:txBody>
          <a:bodyPr/>
          <a:lstStyle>
            <a:lvl1pPr marL="257175" indent="-257175">
              <a:spcAft>
                <a:spcPts val="450"/>
              </a:spcAft>
              <a:buClr>
                <a:schemeClr val="accent6"/>
              </a:buClr>
              <a:buFont typeface="Wingdings" charset="2"/>
              <a:buAutoNum type="arabicPlain"/>
              <a:defRPr sz="1400" b="1" i="0" cap="all">
                <a:latin typeface="+mj-lt"/>
              </a:defRPr>
            </a:lvl1pPr>
            <a:lvl2pPr marL="342900" indent="0">
              <a:spcBef>
                <a:spcPts val="450"/>
              </a:spcBef>
              <a:buNone/>
              <a:defRPr sz="1400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 bwMode="gray">
          <a:xfrm>
            <a:off x="3275732" y="1737360"/>
            <a:ext cx="2606040" cy="2651760"/>
          </a:xfrm>
        </p:spPr>
        <p:txBody>
          <a:bodyPr/>
          <a:lstStyle>
            <a:lvl1pPr marL="257175" indent="-257175">
              <a:spcAft>
                <a:spcPts val="450"/>
              </a:spcAft>
              <a:buClr>
                <a:schemeClr val="accent6"/>
              </a:buClr>
              <a:buFont typeface="Wingdings" charset="2"/>
              <a:buAutoNum type="arabicPlain"/>
              <a:defRPr sz="1400" b="1" i="0" cap="all">
                <a:latin typeface="+mj-lt"/>
              </a:defRPr>
            </a:lvl1pPr>
            <a:lvl2pPr marL="342900" indent="0">
              <a:spcBef>
                <a:spcPts val="450"/>
              </a:spcBef>
              <a:buNone/>
              <a:defRPr sz="1400">
                <a:solidFill>
                  <a:srgbClr val="63666A"/>
                </a:solidFill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 bwMode="gray">
          <a:xfrm>
            <a:off x="6133825" y="1737360"/>
            <a:ext cx="2606040" cy="2651760"/>
          </a:xfrm>
        </p:spPr>
        <p:txBody>
          <a:bodyPr/>
          <a:lstStyle>
            <a:lvl1pPr marL="257175" indent="-257175">
              <a:spcAft>
                <a:spcPts val="450"/>
              </a:spcAft>
              <a:buClr>
                <a:schemeClr val="accent6"/>
              </a:buClr>
              <a:buFont typeface="Wingdings" charset="2"/>
              <a:buAutoNum type="arabicPlain"/>
              <a:defRPr sz="1400" b="1" i="0" cap="all">
                <a:latin typeface="+mj-lt"/>
              </a:defRPr>
            </a:lvl1pPr>
            <a:lvl2pPr marL="342900" indent="0">
              <a:spcBef>
                <a:spcPts val="450"/>
              </a:spcBef>
              <a:buNone/>
              <a:defRPr sz="1400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3015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11481" y="1463040"/>
            <a:ext cx="8321040" cy="3383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11481" y="514349"/>
            <a:ext cx="8321040" cy="640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03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1" y="514350"/>
            <a:ext cx="8320703" cy="640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11479" y="1463040"/>
            <a:ext cx="3931920" cy="3383280"/>
          </a:xfrm>
        </p:spPr>
        <p:txBody>
          <a:bodyPr rIns="137160">
            <a:noAutofit/>
          </a:bodyPr>
          <a:lstStyle>
            <a:lvl1pPr>
              <a:spcBef>
                <a:spcPts val="1200"/>
              </a:spcBef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800263" y="1463040"/>
            <a:ext cx="3931920" cy="3383280"/>
          </a:xfrm>
        </p:spPr>
        <p:txBody>
          <a:bodyPr rIns="137160">
            <a:noAutofit/>
          </a:bodyPr>
          <a:lstStyle>
            <a:lvl1pPr>
              <a:spcBef>
                <a:spcPts val="1200"/>
              </a:spcBef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83821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646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3666A"/>
                </a:solidFill>
              </a:rPr>
              <a:t>Enter Presentation Title in Footer Placeholder&gt;Apply to All</a:t>
            </a:r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04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2820924"/>
            <a:ext cx="9153144" cy="23225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4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520" y="3703320"/>
            <a:ext cx="5715000" cy="41148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None/>
              <a:defRPr sz="1400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017520" y="4160520"/>
            <a:ext cx="5715000" cy="64008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300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7520" y="3017520"/>
            <a:ext cx="5715000" cy="64008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200" b="1">
                <a:solidFill>
                  <a:srgbClr val="C00000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rgbClr val="D39F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0" y="4869180"/>
            <a:ext cx="9144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3054123"/>
            <a:ext cx="1828800" cy="88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OECSG">
            <a:extLst>
              <a:ext uri="{FF2B5EF4-FFF2-40B4-BE49-F238E27FC236}">
                <a16:creationId xmlns:a16="http://schemas.microsoft.com/office/drawing/2014/main" id="{39F40426-79F1-1345-926B-198D17ADD5A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46" y="4091998"/>
            <a:ext cx="2291432" cy="60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733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0" y="0"/>
            <a:ext cx="9153144" cy="2834640"/>
          </a:xfrm>
          <a:solidFill>
            <a:schemeClr val="bg1">
              <a:lumMod val="75000"/>
            </a:schemeClr>
          </a:solidFill>
          <a:effectLst/>
        </p:spPr>
        <p:txBody>
          <a:bodyPr anchor="ctr" anchorCtr="1">
            <a:noAutofit/>
          </a:bodyPr>
          <a:lstStyle>
            <a:lvl1pPr>
              <a:defRPr sz="18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2820924"/>
            <a:ext cx="9153144" cy="23225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400"/>
          </a:p>
        </p:txBody>
      </p:sp>
      <p:sp>
        <p:nvSpPr>
          <p:cNvPr id="18" name="Rectangle 17"/>
          <p:cNvSpPr/>
          <p:nvPr userDrawn="1"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rgbClr val="D39F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0" y="4869180"/>
            <a:ext cx="9144000" cy="0"/>
          </a:xfrm>
          <a:prstGeom prst="line">
            <a:avLst/>
          </a:prstGeom>
          <a:ln w="38100" cmpd="sng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520" y="3703320"/>
            <a:ext cx="5715000" cy="411480"/>
          </a:xfrm>
          <a:effectLst/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450"/>
              </a:spcBef>
              <a:buNone/>
              <a:defRPr sz="1400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017520" y="4160520"/>
            <a:ext cx="5715000" cy="640080"/>
          </a:xfrm>
          <a:effectLst/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300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7520" y="3017520"/>
            <a:ext cx="5715000" cy="640080"/>
          </a:xfrm>
          <a:effectLst/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200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3054123"/>
            <a:ext cx="1828800" cy="88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OECSG">
            <a:extLst>
              <a:ext uri="{FF2B5EF4-FFF2-40B4-BE49-F238E27FC236}">
                <a16:creationId xmlns:a16="http://schemas.microsoft.com/office/drawing/2014/main" id="{4A3450C0-C400-F746-ACD0-4EC716E136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46" y="4091998"/>
            <a:ext cx="2291432" cy="60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36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055077"/>
          </a:xfrm>
          <a:prstGeom prst="rect">
            <a:avLst/>
          </a:prstGeom>
          <a:solidFill>
            <a:srgbClr val="0740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6077"/>
            <a:ext cx="8229600" cy="857250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>
                <a:latin typeface="Arial"/>
                <a:cs typeface="Arial"/>
              </a:defRPr>
            </a:lvl1pPr>
            <a:lvl2pPr>
              <a:defRPr sz="195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52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1481" y="514350"/>
            <a:ext cx="8321040" cy="6400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480" y="1463040"/>
            <a:ext cx="8321040" cy="33832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417320" y="216949"/>
            <a:ext cx="6400800" cy="16158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5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>
                <a:solidFill>
                  <a:srgbClr val="63666A"/>
                </a:solidFill>
              </a:rPr>
              <a:t>Enter Presentation Title in Footer Placeholder&gt;Apply to All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 bwMode="gray">
          <a:xfrm>
            <a:off x="8436189" y="216949"/>
            <a:ext cx="296333" cy="16158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5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 bwMode="gray">
          <a:xfrm>
            <a:off x="1" y="297738"/>
            <a:ext cx="270933" cy="0"/>
          </a:xfrm>
          <a:prstGeom prst="line">
            <a:avLst/>
          </a:prstGeom>
          <a:ln w="4445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gray">
          <a:xfrm>
            <a:off x="31529" y="68246"/>
            <a:ext cx="822960" cy="1615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50" dirty="0">
                <a:solidFill>
                  <a:srgbClr val="D39F53"/>
                </a:solidFill>
                <a:latin typeface="+mj-lt"/>
                <a:cs typeface="Arial" pitchFamily="34" charset="0"/>
              </a:rPr>
              <a:t>ROECSEG</a:t>
            </a: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1316419" y="216949"/>
            <a:ext cx="0" cy="164592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ROECSG">
            <a:extLst>
              <a:ext uri="{FF2B5EF4-FFF2-40B4-BE49-F238E27FC236}">
                <a16:creationId xmlns:a16="http://schemas.microsoft.com/office/drawing/2014/main" id="{D32E0C21-7D8C-9944-B18A-A9B01275370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340" y="4629150"/>
            <a:ext cx="1699451" cy="44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3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2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hf hd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1400"/>
        </a:spcBef>
        <a:spcAft>
          <a:spcPts val="0"/>
        </a:spcAft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129779" indent="-129779" algn="l" defTabSz="6858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258366" indent="-129779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388144" indent="-129779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35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dfuller@mdanderson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7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6.png"/><Relationship Id="rId4" Type="http://schemas.openxmlformats.org/officeDocument/2006/relationships/oleObject" Target="../embeddings/oleObject8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39.png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7.w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an.r-project.org/" TargetMode="External"/><Relationship Id="rId2" Type="http://schemas.openxmlformats.org/officeDocument/2006/relationships/hyperlink" Target="https://www.jmp.com/" TargetMode="Externa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7.w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11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56.wmf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55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14.bin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58.wmf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15.bin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62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22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4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24.bin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75.wmf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874095" y="3801858"/>
            <a:ext cx="5715000" cy="640080"/>
          </a:xfrm>
        </p:spPr>
        <p:txBody>
          <a:bodyPr/>
          <a:lstStyle/>
          <a:p>
            <a:r>
              <a:rPr lang="en-US" dirty="0"/>
              <a:t>Dave Fuller</a:t>
            </a:r>
          </a:p>
          <a:p>
            <a:pPr lvl="1"/>
            <a:r>
              <a:rPr lang="en-US" dirty="0">
                <a:hlinkClick r:id="rId3"/>
              </a:rPr>
              <a:t>cdfuller@mdanderson.org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Supplementary anonymized data, study aids, and documents:</a:t>
            </a:r>
          </a:p>
          <a:p>
            <a:pPr lvl="1"/>
            <a:r>
              <a:rPr lang="en-US" dirty="0"/>
              <a:t> 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94346" y="3063240"/>
            <a:ext cx="6674498" cy="640080"/>
          </a:xfrm>
        </p:spPr>
        <p:txBody>
          <a:bodyPr/>
          <a:lstStyle/>
          <a:p>
            <a:r>
              <a:rPr lang="en-US" dirty="0"/>
              <a:t>Basic Intro Biostats for Rad </a:t>
            </a:r>
            <a:r>
              <a:rPr lang="en-US" dirty="0" err="1"/>
              <a:t>Onc</a:t>
            </a:r>
            <a:r>
              <a:rPr lang="en-US" dirty="0"/>
              <a:t> Residents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B34019-9DBB-E24D-AC0B-16677E33C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94346" y="3481818"/>
            <a:ext cx="5715000" cy="411480"/>
          </a:xfrm>
        </p:spPr>
        <p:txBody>
          <a:bodyPr/>
          <a:lstStyle/>
          <a:p>
            <a:r>
              <a:rPr lang="en-US" dirty="0"/>
              <a:t>Data visualization, Normal Distributions, and Simple Distributional Tests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9C7DE4-8CCA-9C46-9015-BEBF36DEE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029" y="181627"/>
            <a:ext cx="4127326" cy="275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0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To establish relationships between variables, researchers must observe the variables and record their observations.  This requires that the variables be </a:t>
            </a:r>
            <a:r>
              <a:rPr lang="en-US" b="1"/>
              <a:t>measured</a:t>
            </a:r>
            <a:r>
              <a:rPr lang="en-US"/>
              <a:t>.  </a:t>
            </a:r>
          </a:p>
          <a:p>
            <a:pPr>
              <a:lnSpc>
                <a:spcPct val="90000"/>
              </a:lnSpc>
            </a:pPr>
            <a:r>
              <a:rPr lang="en-US"/>
              <a:t>The process of measuring a variable requires a set of categories called a </a:t>
            </a:r>
            <a:r>
              <a:rPr lang="en-US" b="1"/>
              <a:t>scale of measurement</a:t>
            </a:r>
            <a:r>
              <a:rPr lang="en-US"/>
              <a:t> and a process that classifies each individual into one category. 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Measuring Variables</a:t>
            </a:r>
          </a:p>
        </p:txBody>
      </p:sp>
    </p:spTree>
    <p:extLst>
      <p:ext uri="{BB962C8B-B14F-4D97-AF65-F5344CB8AC3E}">
        <p14:creationId xmlns:p14="http://schemas.microsoft.com/office/powerpoint/2010/main" val="81095924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US" sz="1800"/>
              <a:t>Uses only ranks (numerical data are treated as ranks; ordinal data are already ranked)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US" sz="1800"/>
              <a:t>Test statistic is complex and based on both samples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US" sz="1800"/>
              <a:t>Probability distribution under the null hypothesis is derived by calculating all possible ranks for the data using combinatorial methods (this is truly a computer-intensive test)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US" sz="1800"/>
              <a:t>The probability of the actual observed ranks is then found and from this the 2-tailed </a:t>
            </a:r>
            <a:r>
              <a:rPr lang="en-US" sz="1800" i="1"/>
              <a:t>p</a:t>
            </a:r>
            <a:r>
              <a:rPr lang="en-US" sz="1800"/>
              <a:t>-value</a:t>
            </a:r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Mann-Whitney Test</a:t>
            </a:r>
          </a:p>
        </p:txBody>
      </p:sp>
    </p:spTree>
    <p:extLst>
      <p:ext uri="{BB962C8B-B14F-4D97-AF65-F5344CB8AC3E}">
        <p14:creationId xmlns:p14="http://schemas.microsoft.com/office/powerpoint/2010/main" val="64505743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7866" tIns="33338" rIns="67866" bIns="33338" rtlCol="0">
            <a:noAutofit/>
          </a:bodyPr>
          <a:lstStyle/>
          <a:p>
            <a:pPr>
              <a:buClr>
                <a:srgbClr val="8E0D30"/>
              </a:buClr>
            </a:pPr>
            <a:r>
              <a:rPr lang="en-US"/>
              <a:t>Tests the equality of more than two (</a:t>
            </a:r>
            <a:r>
              <a:rPr lang="en-US" i="1"/>
              <a:t>p</a:t>
            </a:r>
            <a:r>
              <a:rPr lang="en-US"/>
              <a:t>) population probability distributions</a:t>
            </a:r>
          </a:p>
          <a:p>
            <a:pPr>
              <a:buClr>
                <a:srgbClr val="8E0D30"/>
              </a:buClr>
            </a:pPr>
            <a:r>
              <a:rPr lang="en-US"/>
              <a:t>Corresponds to ANOVA for more than two means</a:t>
            </a:r>
            <a:endParaRPr lang="en-US" baseline="-25000"/>
          </a:p>
          <a:p>
            <a:pPr>
              <a:buClr>
                <a:srgbClr val="8E0D30"/>
              </a:buClr>
            </a:pPr>
            <a:r>
              <a:rPr lang="en-US"/>
              <a:t>Used to analyze completely randomized experimental designs </a:t>
            </a:r>
          </a:p>
          <a:p>
            <a:pPr>
              <a:buClr>
                <a:srgbClr val="8E0D30"/>
              </a:buClr>
            </a:pPr>
            <a:r>
              <a:rPr lang="en-US"/>
              <a:t>Uses </a:t>
            </a:r>
            <a:r>
              <a:rPr lang="en-US">
                <a:latin typeface="Symbol" charset="0"/>
              </a:rPr>
              <a:t></a:t>
            </a:r>
            <a:r>
              <a:rPr lang="en-US" baseline="30000"/>
              <a:t>2</a:t>
            </a:r>
            <a:r>
              <a:rPr lang="en-US"/>
              <a:t> distribution with </a:t>
            </a:r>
            <a:r>
              <a:rPr lang="en-US" i="1"/>
              <a:t>p</a:t>
            </a:r>
            <a:r>
              <a:rPr lang="en-US"/>
              <a:t> – 1 df </a:t>
            </a:r>
          </a:p>
          <a:p>
            <a:pPr marL="677466" lvl="1" indent="0">
              <a:buClr>
                <a:srgbClr val="8E0D30"/>
              </a:buClr>
              <a:buFont typeface="Times New Roman" charset="0"/>
              <a:buChar char="—"/>
            </a:pPr>
            <a:r>
              <a:rPr lang="en-US"/>
              <a:t> if sample size </a:t>
            </a:r>
            <a:r>
              <a:rPr lang="en-US" i="1"/>
              <a:t>n</a:t>
            </a:r>
            <a:r>
              <a:rPr lang="en-US" i="1" baseline="-25000"/>
              <a:t>j</a:t>
            </a:r>
            <a:r>
              <a:rPr lang="en-US"/>
              <a:t> ≥ 5 </a:t>
            </a:r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7866" tIns="33338" rIns="67866" bIns="33338" rtlCol="0" anchor="t" anchorCtr="1">
            <a:normAutofit/>
          </a:bodyPr>
          <a:lstStyle/>
          <a:p>
            <a:r>
              <a:rPr lang="en-US" b="1">
                <a:latin typeface="Arial" charset="0"/>
              </a:rPr>
              <a:t>Kruskal-Wallis </a:t>
            </a:r>
            <a:r>
              <a:rPr lang="en-US" b="1" i="1">
                <a:latin typeface="Arial" charset="0"/>
              </a:rPr>
              <a:t>H</a:t>
            </a:r>
            <a:r>
              <a:rPr lang="en-US" b="1">
                <a:latin typeface="Arial" charset="0"/>
              </a:rPr>
              <a:t>-Test</a:t>
            </a:r>
          </a:p>
        </p:txBody>
      </p:sp>
    </p:spTree>
    <p:extLst>
      <p:ext uri="{BB962C8B-B14F-4D97-AF65-F5344CB8AC3E}">
        <p14:creationId xmlns:p14="http://schemas.microsoft.com/office/powerpoint/2010/main" val="367232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 autoUpdateAnimBg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205978"/>
            <a:ext cx="6172200" cy="1337072"/>
          </a:xfrm>
          <a:noFill/>
          <a:ln/>
          <a:extLs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7866" tIns="33338" rIns="67866" bIns="33338" rtlCol="0" anchor="t" anchorCtr="1">
            <a:normAutofit/>
          </a:bodyPr>
          <a:lstStyle/>
          <a:p>
            <a:r>
              <a:rPr lang="en-US" b="1">
                <a:latin typeface="Arial" charset="0"/>
              </a:rPr>
              <a:t>Conditions Required for the Validity of the Kruskal-Wallis </a:t>
            </a:r>
            <a:r>
              <a:rPr lang="en-US" b="1" i="1">
                <a:latin typeface="Arial" charset="0"/>
              </a:rPr>
              <a:t>H</a:t>
            </a:r>
            <a:r>
              <a:rPr lang="en-US" b="1">
                <a:latin typeface="Arial" charset="0"/>
              </a:rPr>
              <a:t>-Test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85900" y="1943101"/>
            <a:ext cx="6229350" cy="2594372"/>
          </a:xfrm>
          <a:noFill/>
          <a:ln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7866" tIns="33338" rIns="67866" bIns="33338" rtlCol="0">
            <a:noAutofit/>
          </a:bodyPr>
          <a:lstStyle/>
          <a:p>
            <a:pPr marL="340519" indent="-340519"/>
            <a:r>
              <a:rPr lang="en-US" dirty="0">
                <a:solidFill>
                  <a:srgbClr val="141413"/>
                </a:solidFill>
              </a:rPr>
              <a:t>1. The </a:t>
            </a:r>
            <a:r>
              <a:rPr lang="en-US" i="1" dirty="0">
                <a:solidFill>
                  <a:srgbClr val="141413"/>
                </a:solidFill>
              </a:rPr>
              <a:t>k</a:t>
            </a:r>
            <a:r>
              <a:rPr lang="en-US" dirty="0">
                <a:solidFill>
                  <a:srgbClr val="141413"/>
                </a:solidFill>
              </a:rPr>
              <a:t> samples are random and independent. </a:t>
            </a:r>
          </a:p>
          <a:p>
            <a:pPr marL="340519" indent="-340519"/>
            <a:r>
              <a:rPr lang="en-US" dirty="0">
                <a:solidFill>
                  <a:srgbClr val="141413"/>
                </a:solidFill>
              </a:rPr>
              <a:t>2.	There are five or more measurements in each sample.</a:t>
            </a:r>
          </a:p>
          <a:p>
            <a:pPr marL="340519" indent="-340519"/>
            <a:r>
              <a:rPr lang="en-US" dirty="0">
                <a:solidFill>
                  <a:srgbClr val="141413"/>
                </a:solidFill>
              </a:rPr>
              <a:t>3.	The </a:t>
            </a:r>
            <a:r>
              <a:rPr lang="en-US" i="1" dirty="0">
                <a:solidFill>
                  <a:srgbClr val="141413"/>
                </a:solidFill>
              </a:rPr>
              <a:t>k</a:t>
            </a:r>
            <a:r>
              <a:rPr lang="en-US" dirty="0">
                <a:solidFill>
                  <a:srgbClr val="141413"/>
                </a:solidFill>
              </a:rPr>
              <a:t> probability distributions from which the samples are drawn are continuous</a:t>
            </a:r>
          </a:p>
        </p:txBody>
      </p:sp>
    </p:spTree>
    <p:extLst>
      <p:ext uri="{BB962C8B-B14F-4D97-AF65-F5344CB8AC3E}">
        <p14:creationId xmlns:p14="http://schemas.microsoft.com/office/powerpoint/2010/main" val="2975787383"/>
      </p:ext>
    </p:extLst>
  </p:cSld>
  <p:clrMapOvr>
    <a:masterClrMapping/>
  </p:clrMapOvr>
  <p:transition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756161-5DFE-384F-9640-4154CCB04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49CC36F2-8918-C34B-8234-B3CBC7703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04" y="0"/>
            <a:ext cx="10734805" cy="603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3803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273" y="152444"/>
            <a:ext cx="6858000" cy="857250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Thanks for your time &amp; keep trying!!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43000" y="4557955"/>
            <a:ext cx="6172200" cy="585545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cdfuller@mdanderson.org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9E4DBB8A-634D-C446-846D-168F8E1A45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20100" y="4419600"/>
            <a:ext cx="609600" cy="609600"/>
          </a:xfrm>
          <a:prstGeom prst="rect">
            <a:avLst/>
          </a:prstGeom>
        </p:spPr>
      </p:pic>
      <p:pic>
        <p:nvPicPr>
          <p:cNvPr id="44040" name="Picture 8" descr="xkcd: Normal Distribution">
            <a:extLst>
              <a:ext uri="{FF2B5EF4-FFF2-40B4-BE49-F238E27FC236}">
                <a16:creationId xmlns:a16="http://schemas.microsoft.com/office/drawing/2014/main" id="{D6D6DCAF-6299-7248-BE94-4BD110EB6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679450"/>
            <a:ext cx="8813800" cy="378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96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73"/>
    </mc:Choice>
    <mc:Fallback xmlns="">
      <p:transition spd="slow" advTm="84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75783" y="746655"/>
            <a:ext cx="8565507" cy="338328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sz="1600" dirty="0"/>
              <a:t>A </a:t>
            </a:r>
            <a:r>
              <a:rPr lang="en-US" sz="1600" b="1" dirty="0"/>
              <a:t>nominal scale</a:t>
            </a:r>
            <a:r>
              <a:rPr lang="en-US" sz="1600" dirty="0"/>
              <a:t> is an unordered set of categories identified only by name.  Nominal measurements only permit you to determine whether two individuals are the same or different.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sz="1600" dirty="0"/>
              <a:t>An </a:t>
            </a:r>
            <a:r>
              <a:rPr lang="en-US" sz="1600" b="1" dirty="0"/>
              <a:t>ordinal scale</a:t>
            </a:r>
            <a:r>
              <a:rPr lang="en-US" sz="1600" dirty="0"/>
              <a:t> is an ordered set of categories.  Ordinal measurements tell you the direction of difference between two individuals.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sz="1600" dirty="0"/>
              <a:t>An </a:t>
            </a:r>
            <a:r>
              <a:rPr lang="en-US" sz="1600" b="1" dirty="0"/>
              <a:t>interval scale</a:t>
            </a:r>
            <a:r>
              <a:rPr lang="en-US" sz="1600" dirty="0"/>
              <a:t> is an ordered series of equal-sized categories.  Interval measurements identify the direction and magnitude of a difference.  The zero point is located arbitrarily on an interval scale.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sz="1600" dirty="0"/>
              <a:t>A </a:t>
            </a:r>
            <a:r>
              <a:rPr lang="en-US" sz="1600" b="1" dirty="0"/>
              <a:t>ratio scale</a:t>
            </a:r>
            <a:r>
              <a:rPr lang="en-US" sz="1600" dirty="0"/>
              <a:t> is an interval scale where a value of zero indicates none of the variable.  Ratio measurements identify the direction and magnitude of differences and allow ratio comparisons of measurements.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endParaRPr lang="en-US" sz="1600" dirty="0"/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endParaRPr lang="en-US" sz="1600" dirty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70138" y="106575"/>
            <a:ext cx="8321040" cy="640080"/>
          </a:xfrm>
        </p:spPr>
        <p:txBody>
          <a:bodyPr/>
          <a:lstStyle/>
          <a:p>
            <a:r>
              <a:rPr lang="en-US" dirty="0"/>
              <a:t>4 Types of Measurement Scales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C30D5D-0AFC-EA4A-911A-C97DA96EE5B2}"/>
              </a:ext>
            </a:extLst>
          </p:cNvPr>
          <p:cNvSpPr txBox="1">
            <a:spLocks noChangeArrowheads="1"/>
          </p:cNvSpPr>
          <p:nvPr/>
        </p:nvSpPr>
        <p:spPr>
          <a:xfrm>
            <a:off x="520250" y="2045657"/>
            <a:ext cx="8321040" cy="33832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1pPr>
            <a:lvl2pPr marL="129779" indent="-129779" algn="l" defTabSz="6858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2pPr>
            <a:lvl3pPr marL="258366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3pPr>
            <a:lvl4pPr marL="388144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50" kern="120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indent="-400050"/>
            <a:r>
              <a:rPr lang="en-US" dirty="0"/>
              <a:t>  </a:t>
            </a:r>
          </a:p>
        </p:txBody>
      </p:sp>
      <p:pic>
        <p:nvPicPr>
          <p:cNvPr id="9218" name="Picture 2" descr="Scales of Measurement- Nominal, Ordinal, Interval and Ratio">
            <a:extLst>
              <a:ext uri="{FF2B5EF4-FFF2-40B4-BE49-F238E27FC236}">
                <a16:creationId xmlns:a16="http://schemas.microsoft.com/office/drawing/2014/main" id="{0915BB5B-60DF-1143-983A-80F23FE51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44" y="3341014"/>
            <a:ext cx="2889990" cy="181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988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olidFill>
                  <a:srgbClr val="D39F53"/>
                </a:solidFill>
              </a:rPr>
              <a:t>Non-numerical:</a:t>
            </a:r>
          </a:p>
          <a:p>
            <a:pPr marL="0" lvl="1" indent="0">
              <a:buNone/>
            </a:pPr>
            <a:r>
              <a:rPr lang="en-US" dirty="0"/>
              <a:t>-A</a:t>
            </a:r>
            <a:r>
              <a:rPr lang="en-US" sz="1800" dirty="0"/>
              <a:t>void temptation to treat numbers associated with these variables as numeric entities</a:t>
            </a:r>
          </a:p>
          <a:p>
            <a:r>
              <a:rPr lang="en-US" dirty="0"/>
              <a:t>Report number/proportion of cases in each category</a:t>
            </a:r>
          </a:p>
          <a:p>
            <a:pPr lvl="1"/>
            <a:r>
              <a:rPr lang="en-US" sz="1800" dirty="0"/>
              <a:t>mean makes no sense; median values maybe OK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Example: RTOG Toxicity score averages</a:t>
            </a:r>
            <a:endParaRPr lang="en-US" sz="1800" dirty="0">
              <a:solidFill>
                <a:srgbClr val="C00000"/>
              </a:solidFill>
            </a:endParaRPr>
          </a:p>
          <a:p>
            <a:r>
              <a:rPr lang="en-US" dirty="0"/>
              <a:t>Bar graph if many categories</a:t>
            </a:r>
          </a:p>
          <a:p>
            <a:pPr lvl="1"/>
            <a:r>
              <a:rPr lang="en-US" sz="1800" dirty="0"/>
              <a:t>avoid 3D graphics effects</a:t>
            </a:r>
          </a:p>
          <a:p>
            <a:pPr lvl="1"/>
            <a:r>
              <a:rPr lang="en-US" sz="1800" i="1" dirty="0"/>
              <a:t>avoid</a:t>
            </a:r>
            <a:r>
              <a:rPr lang="en-US" sz="1800" dirty="0"/>
              <a:t> pie chart </a:t>
            </a: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Summarizing &amp; Displaying Data</a:t>
            </a:r>
            <a:br>
              <a:rPr lang="en-US" sz="2400" dirty="0"/>
            </a:br>
            <a:r>
              <a:rPr lang="en-US" sz="2400" dirty="0"/>
              <a:t>Nominal or Ordinal</a:t>
            </a:r>
          </a:p>
        </p:txBody>
      </p:sp>
    </p:spTree>
    <p:extLst>
      <p:ext uri="{BB962C8B-B14F-4D97-AF65-F5344CB8AC3E}">
        <p14:creationId xmlns:p14="http://schemas.microsoft.com/office/powerpoint/2010/main" val="2298999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9D1C18-3719-9A4B-A3C9-9FF3DEC6C55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Bar Graph</a:t>
            </a:r>
            <a:br>
              <a:rPr lang="en-US" sz="2400"/>
            </a:br>
            <a:r>
              <a:rPr lang="en-US" sz="2250"/>
              <a:t>(Gleason scores in 1,340 men)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" t="21407" r="9000" b="22527"/>
          <a:stretch>
            <a:fillRect/>
          </a:stretch>
        </p:blipFill>
        <p:spPr bwMode="auto">
          <a:xfrm>
            <a:off x="1346598" y="1125141"/>
            <a:ext cx="6502003" cy="344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63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771650" y="171450"/>
            <a:ext cx="5925594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85000"/>
              </a:lnSpc>
            </a:pP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Summarizing &amp; Displaying Data</a:t>
            </a:r>
            <a:b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</a:br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Numeric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1905000" y="1371600"/>
            <a:ext cx="53721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/>
          <a:lstStyle/>
          <a:p>
            <a:endParaRPr lang="en-US" sz="1050">
              <a:latin typeface="Times New Roman" charset="0"/>
            </a:endParaRPr>
          </a:p>
        </p:txBody>
      </p:sp>
      <p:sp>
        <p:nvSpPr>
          <p:cNvPr id="64516" name="Rectangle 4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Report range (smallest &amp; largest); mean; median</a:t>
            </a:r>
          </a:p>
          <a:p>
            <a:r>
              <a:rPr lang="en-US" dirty="0"/>
              <a:t>Standard deviation is useful for symmetric data</a:t>
            </a:r>
          </a:p>
          <a:p>
            <a:pPr lvl="1"/>
            <a:r>
              <a:rPr lang="en-US" sz="1800" dirty="0"/>
              <a:t>avoid: mean 25.6 </a:t>
            </a:r>
            <a:r>
              <a:rPr lang="en-US" sz="1800" dirty="0">
                <a:sym typeface="Symbol" charset="0"/>
              </a:rPr>
              <a:t> 4.2</a:t>
            </a:r>
          </a:p>
          <a:p>
            <a:pPr lvl="1"/>
            <a:r>
              <a:rPr lang="en-US" sz="1800" dirty="0">
                <a:sym typeface="Symbol" charset="0"/>
              </a:rPr>
              <a:t>better: mean 25.6 (SD 4.2)</a:t>
            </a:r>
          </a:p>
          <a:p>
            <a:r>
              <a:rPr lang="en-US" dirty="0"/>
              <a:t>Histogram useful</a:t>
            </a:r>
          </a:p>
          <a:p>
            <a:r>
              <a:rPr lang="en-US" dirty="0"/>
              <a:t>Box plot often valuable </a:t>
            </a:r>
            <a:r>
              <a:rPr lang="en-US" sz="1800" dirty="0"/>
              <a:t>(underutilized)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9F4A7-6926-B446-A167-97B5D11E1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060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36325" y="1024629"/>
            <a:ext cx="8321040" cy="3383280"/>
          </a:xfrm>
        </p:spPr>
        <p:txBody>
          <a:bodyPr/>
          <a:lstStyle/>
          <a:p>
            <a:r>
              <a:rPr lang="en-US" dirty="0"/>
              <a:t>Aim is to reveal not conceal data </a:t>
            </a:r>
            <a:r>
              <a:rPr lang="en-US" dirty="0">
                <a:solidFill>
                  <a:srgbClr val="D39F53"/>
                </a:solidFill>
              </a:rPr>
              <a:t>structure</a:t>
            </a:r>
          </a:p>
          <a:p>
            <a:pPr lvl="1"/>
            <a:endParaRPr lang="en-US" sz="1800" dirty="0"/>
          </a:p>
          <a:p>
            <a:r>
              <a:rPr lang="en-US" dirty="0"/>
              <a:t>Data</a:t>
            </a:r>
            <a:r>
              <a:rPr lang="en-US" dirty="0">
                <a:solidFill>
                  <a:srgbClr val="D39F53"/>
                </a:solidFill>
              </a:rPr>
              <a:t> structure </a:t>
            </a:r>
            <a:r>
              <a:rPr lang="en-US" dirty="0">
                <a:solidFill>
                  <a:srgbClr val="C00000"/>
                </a:solidFill>
              </a:rPr>
              <a:t>(distribution) </a:t>
            </a:r>
            <a:r>
              <a:rPr lang="en-US" dirty="0"/>
              <a:t>determines:</a:t>
            </a:r>
          </a:p>
          <a:p>
            <a:pPr lvl="1"/>
            <a:r>
              <a:rPr lang="en-US" sz="1800" dirty="0"/>
              <a:t>appropriate analytic procedure</a:t>
            </a:r>
          </a:p>
          <a:p>
            <a:pPr lvl="1"/>
            <a:r>
              <a:rPr lang="en-US" sz="1800" dirty="0"/>
              <a:t>robustness of conclusions</a:t>
            </a:r>
          </a:p>
          <a:p>
            <a:pPr lvl="1"/>
            <a:r>
              <a:rPr lang="en-US" sz="1800" dirty="0"/>
              <a:t>range of generalizability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Data Description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3DBFB82-0DC4-444A-A6CF-15DCC9007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054" y="2396229"/>
            <a:ext cx="4877527" cy="2747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182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5323" y="1318991"/>
            <a:ext cx="8321040" cy="3383280"/>
          </a:xfrm>
          <a:noFill/>
          <a:ln/>
        </p:spPr>
        <p:txBody>
          <a:bodyPr/>
          <a:lstStyle/>
          <a:p>
            <a:r>
              <a:rPr lang="ja-JP" altLang="en-US" sz="1800">
                <a:solidFill>
                  <a:srgbClr val="C00000"/>
                </a:solidFill>
              </a:rPr>
              <a:t>‘</a:t>
            </a:r>
            <a:r>
              <a:rPr lang="en-US" sz="1800" dirty="0">
                <a:solidFill>
                  <a:srgbClr val="C00000"/>
                </a:solidFill>
              </a:rPr>
              <a:t>Natural</a:t>
            </a:r>
            <a:r>
              <a:rPr lang="ja-JP" altLang="en-US" sz="1800">
                <a:solidFill>
                  <a:srgbClr val="C00000"/>
                </a:solidFill>
              </a:rPr>
              <a:t>’</a:t>
            </a:r>
            <a:r>
              <a:rPr lang="en-US" sz="1800" dirty="0">
                <a:solidFill>
                  <a:srgbClr val="C00000"/>
                </a:solidFill>
              </a:rPr>
              <a:t> - things tend to approximate to these</a:t>
            </a:r>
          </a:p>
          <a:p>
            <a:pPr lvl="1"/>
            <a:r>
              <a:rPr lang="en-US" sz="1500" dirty="0"/>
              <a:t>normal (Gaussian) &amp; log-normal</a:t>
            </a:r>
          </a:p>
          <a:p>
            <a:pPr lvl="1"/>
            <a:r>
              <a:rPr lang="en-US" sz="1500" dirty="0"/>
              <a:t>binomial</a:t>
            </a:r>
          </a:p>
          <a:p>
            <a:pPr lvl="1"/>
            <a:r>
              <a:rPr lang="en-US" sz="1500" dirty="0"/>
              <a:t>Poisson</a:t>
            </a:r>
          </a:p>
          <a:p>
            <a:pPr lvl="1"/>
            <a:r>
              <a:rPr lang="en-US" sz="1500" dirty="0"/>
              <a:t>exponential</a:t>
            </a:r>
          </a:p>
          <a:p>
            <a:r>
              <a:rPr lang="ja-JP" altLang="en-US" sz="1800">
                <a:solidFill>
                  <a:srgbClr val="D39F53"/>
                </a:solidFill>
              </a:rPr>
              <a:t>‘</a:t>
            </a:r>
            <a:r>
              <a:rPr lang="en-US" sz="1800" dirty="0">
                <a:solidFill>
                  <a:srgbClr val="D39F53"/>
                </a:solidFill>
              </a:rPr>
              <a:t>Mathematical</a:t>
            </a:r>
            <a:r>
              <a:rPr lang="ja-JP" altLang="en-US" sz="1800">
                <a:solidFill>
                  <a:srgbClr val="D39F53"/>
                </a:solidFill>
              </a:rPr>
              <a:t>’</a:t>
            </a:r>
            <a:r>
              <a:rPr lang="en-US" sz="1800" dirty="0">
                <a:solidFill>
                  <a:srgbClr val="D39F53"/>
                </a:solidFill>
              </a:rPr>
              <a:t> - technical inventions for statistics</a:t>
            </a:r>
          </a:p>
          <a:p>
            <a:pPr lvl="1"/>
            <a:r>
              <a:rPr lang="en-US" sz="1500" dirty="0"/>
              <a:t>t-distribution</a:t>
            </a:r>
          </a:p>
          <a:p>
            <a:pPr lvl="1"/>
            <a:r>
              <a:rPr lang="en-US" sz="1500" dirty="0"/>
              <a:t>chi-square</a:t>
            </a:r>
          </a:p>
          <a:p>
            <a:pPr lvl="1"/>
            <a:r>
              <a:rPr lang="en-US" sz="1500" dirty="0"/>
              <a:t>F distribution</a:t>
            </a:r>
          </a:p>
          <a:p>
            <a:pPr lvl="1"/>
            <a:r>
              <a:rPr lang="en-US" sz="1500" dirty="0"/>
              <a:t>Weibull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250"/>
              <a:t>Probability Distributions</a:t>
            </a:r>
            <a:br>
              <a:rPr lang="en-US" sz="2250"/>
            </a:br>
            <a:r>
              <a:rPr lang="en-US" sz="2100"/>
              <a:t>(Idealized relative frequency distributions)</a:t>
            </a:r>
          </a:p>
        </p:txBody>
      </p:sp>
    </p:spTree>
    <p:extLst>
      <p:ext uri="{BB962C8B-B14F-4D97-AF65-F5344CB8AC3E}">
        <p14:creationId xmlns:p14="http://schemas.microsoft.com/office/powerpoint/2010/main" val="64904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11480" y="1087078"/>
            <a:ext cx="8321040" cy="3383280"/>
          </a:xfrm>
        </p:spPr>
        <p:txBody>
          <a:bodyPr/>
          <a:lstStyle/>
          <a:p>
            <a:r>
              <a:rPr lang="en-US"/>
              <a:t>Parametric statistical procedures</a:t>
            </a:r>
          </a:p>
          <a:p>
            <a:pPr lvl="1"/>
            <a:r>
              <a:rPr lang="en-US" sz="1800"/>
              <a:t>calculations based on well-defined probability distributions</a:t>
            </a:r>
          </a:p>
          <a:p>
            <a:pPr lvl="1"/>
            <a:r>
              <a:rPr lang="en-US" sz="1800"/>
              <a:t>mathematically very powerful</a:t>
            </a:r>
          </a:p>
          <a:p>
            <a:pPr lvl="1"/>
            <a:endParaRPr lang="en-US" sz="1800"/>
          </a:p>
          <a:p>
            <a:r>
              <a:rPr lang="en-US"/>
              <a:t>Non-Parametric statistical procedures</a:t>
            </a:r>
          </a:p>
          <a:p>
            <a:pPr lvl="1"/>
            <a:r>
              <a:rPr lang="en-US" sz="1800"/>
              <a:t>calculations not based on probability distributions</a:t>
            </a:r>
          </a:p>
          <a:p>
            <a:pPr lvl="1"/>
            <a:r>
              <a:rPr lang="en-US" sz="1800"/>
              <a:t>mathematically limited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Probability Distributions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48172" y="3958843"/>
            <a:ext cx="79223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D39F53"/>
                </a:solidFill>
                <a:latin typeface="Arial" charset="0"/>
              </a:rPr>
              <a:t>Data determines which type of procedure is appropriate!!</a:t>
            </a:r>
          </a:p>
        </p:txBody>
      </p:sp>
    </p:spTree>
    <p:extLst>
      <p:ext uri="{BB962C8B-B14F-4D97-AF65-F5344CB8AC3E}">
        <p14:creationId xmlns:p14="http://schemas.microsoft.com/office/powerpoint/2010/main" val="2396902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11" name="Object 7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32410618"/>
              </p:ext>
            </p:extLst>
          </p:nvPr>
        </p:nvGraphicFramePr>
        <p:xfrm>
          <a:off x="2881313" y="4202113"/>
          <a:ext cx="1333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Equation" r:id="rId3" imgW="1333440" imgH="520560" progId="Equation.3">
                  <p:embed/>
                </p:oleObj>
              </mc:Choice>
              <mc:Fallback>
                <p:oleObj name="Equation" r:id="rId3" imgW="1333440" imgH="520560" progId="Equation.3">
                  <p:embed/>
                  <p:pic>
                    <p:nvPicPr>
                      <p:cNvPr id="471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1313" y="4202113"/>
                        <a:ext cx="1333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Why Normal or Gaussian?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057401" y="914400"/>
            <a:ext cx="490384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 dirty="0"/>
              <a:t>The Central (Fundamental) Limit Theorem: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236889" y="1463325"/>
            <a:ext cx="6544866" cy="98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sz="1800"/>
              <a:t>The sum, or the mean of the sum, of any variable numbers - </a:t>
            </a:r>
            <a:r>
              <a:rPr lang="en-US" sz="1800" i="1"/>
              <a:t>no matter how they vary</a:t>
            </a:r>
            <a:r>
              <a:rPr lang="en-US" sz="1800"/>
              <a:t> - will be normally distributed if the number of terms (numbers) is large (Laplace, 1812)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371599" y="2971800"/>
            <a:ext cx="6544866" cy="98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dirty="0"/>
              <a:t>Any quantity that results from the </a:t>
            </a:r>
            <a:r>
              <a:rPr lang="en-US" sz="1800" i="1" dirty="0">
                <a:solidFill>
                  <a:schemeClr val="tx2"/>
                </a:solidFill>
              </a:rPr>
              <a:t>sum</a:t>
            </a:r>
            <a:r>
              <a:rPr lang="en-US" sz="1800" dirty="0"/>
              <a:t> of a </a:t>
            </a:r>
            <a:r>
              <a:rPr lang="en-US" sz="1800" dirty="0">
                <a:solidFill>
                  <a:srgbClr val="FFC000"/>
                </a:solidFill>
              </a:rPr>
              <a:t>large number </a:t>
            </a:r>
            <a:r>
              <a:rPr lang="en-US" sz="1800" dirty="0"/>
              <a:t>of</a:t>
            </a:r>
          </a:p>
          <a:p>
            <a:pPr>
              <a:lnSpc>
                <a:spcPct val="110000"/>
              </a:lnSpc>
            </a:pPr>
            <a:r>
              <a:rPr lang="en-US" sz="1800" dirty="0"/>
              <a:t>variable causes (regardless of how the causes vary) will tend</a:t>
            </a:r>
          </a:p>
          <a:p>
            <a:pPr>
              <a:lnSpc>
                <a:spcPct val="110000"/>
              </a:lnSpc>
            </a:pPr>
            <a:r>
              <a:rPr lang="en-US" sz="1800" dirty="0"/>
              <a:t>to be </a:t>
            </a:r>
            <a:r>
              <a:rPr lang="en-US" sz="1800" dirty="0">
                <a:solidFill>
                  <a:srgbClr val="C00000"/>
                </a:solidFill>
              </a:rPr>
              <a:t>normally</a:t>
            </a:r>
            <a:r>
              <a:rPr lang="en-US" sz="1800" dirty="0"/>
              <a:t> distributed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171950" y="2457450"/>
            <a:ext cx="450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Arial" charset="0"/>
                <a:sym typeface="Symbol" charset="0"/>
              </a:rPr>
              <a:t></a:t>
            </a:r>
            <a:endParaRPr lang="en-US" sz="1050" b="1" dirty="0">
              <a:latin typeface="Arial" charset="0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4397332" y="4274821"/>
            <a:ext cx="8130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i="1" dirty="0">
                <a:latin typeface="Symbol" charset="0"/>
              </a:rPr>
              <a:t>m </a:t>
            </a:r>
            <a:r>
              <a:rPr lang="en-US" sz="1200" dirty="0">
                <a:latin typeface="Arial" charset="0"/>
              </a:rPr>
              <a:t> mean</a:t>
            </a:r>
            <a:br>
              <a:rPr lang="en-US" sz="1200" dirty="0">
                <a:latin typeface="Arial" charset="0"/>
              </a:rPr>
            </a:br>
            <a:r>
              <a:rPr lang="en-US" sz="1200" i="1" dirty="0">
                <a:latin typeface="Symbol" charset="0"/>
              </a:rPr>
              <a:t>s </a:t>
            </a:r>
            <a:r>
              <a:rPr lang="en-US" sz="1200" dirty="0">
                <a:latin typeface="Arial" charset="0"/>
              </a:rPr>
              <a:t> </a:t>
            </a:r>
            <a:r>
              <a:rPr lang="en-US" sz="1200" dirty="0" err="1">
                <a:latin typeface="Arial" charset="0"/>
              </a:rPr>
              <a:t>st.</a:t>
            </a:r>
            <a:r>
              <a:rPr lang="en-US" sz="1200" dirty="0">
                <a:latin typeface="Arial" charset="0"/>
              </a:rPr>
              <a:t> dev</a:t>
            </a:r>
          </a:p>
        </p:txBody>
      </p:sp>
    </p:spTree>
    <p:extLst>
      <p:ext uri="{BB962C8B-B14F-4D97-AF65-F5344CB8AC3E}">
        <p14:creationId xmlns:p14="http://schemas.microsoft.com/office/powerpoint/2010/main" val="1452161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2" name="Object 4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99505394"/>
              </p:ext>
            </p:extLst>
          </p:nvPr>
        </p:nvGraphicFramePr>
        <p:xfrm>
          <a:off x="3005138" y="1350963"/>
          <a:ext cx="1333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Equation" r:id="rId3" imgW="1333440" imgH="520560" progId="Equation.3">
                  <p:embed/>
                </p:oleObj>
              </mc:Choice>
              <mc:Fallback>
                <p:oleObj name="Equation" r:id="rId3" imgW="1333440" imgH="520560" progId="Equation.3">
                  <p:embed/>
                  <p:pic>
                    <p:nvPicPr>
                      <p:cNvPr id="481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138" y="1350963"/>
                        <a:ext cx="1333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Normal Distribution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t="6532" r="7668" b="3075"/>
          <a:stretch>
            <a:fillRect/>
          </a:stretch>
        </p:blipFill>
        <p:spPr bwMode="auto">
          <a:xfrm>
            <a:off x="2057400" y="913210"/>
            <a:ext cx="5314950" cy="411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85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038" y="204313"/>
            <a:ext cx="6172200" cy="6286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C00000"/>
                </a:solidFill>
                <a:cs typeface="+mj-cs"/>
              </a:rPr>
              <a:t>C.D. Fuller Disclosures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4294967295"/>
          </p:nvPr>
        </p:nvSpPr>
        <p:spPr>
          <a:xfrm>
            <a:off x="332191" y="900588"/>
            <a:ext cx="7726825" cy="4038599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r>
              <a:rPr lang="en-US" sz="2175" b="1" dirty="0">
                <a:solidFill>
                  <a:srgbClr val="D39F53"/>
                </a:solidFill>
              </a:rPr>
              <a:t>2020 Funders:</a:t>
            </a:r>
          </a:p>
          <a:p>
            <a:pPr>
              <a:defRPr/>
            </a:pPr>
            <a:r>
              <a:rPr lang="en-US" sz="2300" dirty="0"/>
              <a:t>NIH NCI Early Stage Development of Technologies in Biomedical Computing, Informatics, and Big Data Science Award (R01 CA214825)</a:t>
            </a:r>
          </a:p>
          <a:p>
            <a:pPr>
              <a:defRPr/>
            </a:pPr>
            <a:r>
              <a:rPr lang="en-US" sz="2300" dirty="0"/>
              <a:t>NIH NCI Early Stage Development of Technologies in Biomedical Computing, Informatics, and Big Data Science </a:t>
            </a:r>
            <a:r>
              <a:rPr lang="mr-IN" sz="2300" dirty="0"/>
              <a:t>(R01 CA214825</a:t>
            </a:r>
            <a:r>
              <a:rPr lang="en-US" sz="2300" dirty="0"/>
              <a:t>)</a:t>
            </a:r>
          </a:p>
          <a:p>
            <a:pPr>
              <a:defRPr/>
            </a:pPr>
            <a:r>
              <a:rPr lang="en-US" sz="2300" dirty="0"/>
              <a:t>NIH NCI Early Phase Clinical Trials in Imaging and Image-Guided Interventions Program  (1R01CA218148)</a:t>
            </a:r>
          </a:p>
          <a:p>
            <a:pPr>
              <a:defRPr/>
            </a:pPr>
            <a:r>
              <a:rPr lang="en-US" sz="2300" dirty="0"/>
              <a:t>NIH NCI Cancer Center Support Grant (P30 CA016672)</a:t>
            </a:r>
          </a:p>
          <a:p>
            <a:pPr>
              <a:defRPr/>
            </a:pPr>
            <a:r>
              <a:rPr lang="en-US" sz="2300" dirty="0"/>
              <a:t>NIH NIDCR Academic Industrial Partnership Grant (R01DE028290)</a:t>
            </a:r>
          </a:p>
          <a:p>
            <a:pPr>
              <a:defRPr/>
            </a:pPr>
            <a:r>
              <a:rPr lang="en-US" sz="2300" dirty="0"/>
              <a:t>NIH NIBIB Research Education Programs for Residents and Clinical Fellows Grant  (R25 EB025787)</a:t>
            </a:r>
          </a:p>
          <a:p>
            <a:pPr>
              <a:defRPr/>
            </a:pPr>
            <a:r>
              <a:rPr lang="en-US" sz="2300" dirty="0"/>
              <a:t>NSF, Civil, Mechanical and Manufacturing Innovation, (NSF 1933369)</a:t>
            </a:r>
          </a:p>
          <a:p>
            <a:pPr>
              <a:defRPr/>
            </a:pPr>
            <a:r>
              <a:rPr lang="en-US" sz="2300" dirty="0">
                <a:solidFill>
                  <a:srgbClr val="C00000"/>
                </a:solidFill>
                <a:ea typeface="ＭＳ Ｐゴシック" charset="0"/>
              </a:rPr>
              <a:t>Elekta AB/MD Anderson MRI-LinAc Consortium Seed Grant*</a:t>
            </a:r>
          </a:p>
          <a:p>
            <a:pPr>
              <a:defRPr/>
            </a:pPr>
            <a:r>
              <a:rPr lang="en-US" sz="2300" dirty="0" err="1">
                <a:solidFill>
                  <a:srgbClr val="C00000"/>
                </a:solidFill>
              </a:rPr>
              <a:t>Elekta</a:t>
            </a:r>
            <a:r>
              <a:rPr lang="en-US" sz="2300" dirty="0">
                <a:solidFill>
                  <a:srgbClr val="C00000"/>
                </a:solidFill>
              </a:rPr>
              <a:t> AB Travel support &amp;Honoraria*</a:t>
            </a:r>
          </a:p>
          <a:p>
            <a:pPr>
              <a:defRPr/>
            </a:pPr>
            <a:endParaRPr lang="en-US" sz="1575" dirty="0">
              <a:solidFill>
                <a:srgbClr val="D39F53"/>
              </a:solidFill>
              <a:latin typeface="+mj-lt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463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9" name="Object 7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87406953"/>
              </p:ext>
            </p:extLst>
          </p:nvPr>
        </p:nvGraphicFramePr>
        <p:xfrm>
          <a:off x="7247504" y="1926928"/>
          <a:ext cx="1409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3" imgW="1409400" imgH="507960" progId="Equation.3">
                  <p:embed/>
                </p:oleObj>
              </mc:Choice>
              <mc:Fallback>
                <p:oleObj name="Equation" r:id="rId3" imgW="1409400" imgH="507960" progId="Equation.3">
                  <p:embed/>
                  <p:pic>
                    <p:nvPicPr>
                      <p:cNvPr id="4915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7504" y="1926928"/>
                        <a:ext cx="1409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Log-Normal Distribution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428750" y="914400"/>
            <a:ext cx="5652573" cy="5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350" dirty="0"/>
              <a:t>Any quantity that results from the </a:t>
            </a:r>
            <a:r>
              <a:rPr lang="en-US" sz="1350" i="1" dirty="0">
                <a:solidFill>
                  <a:srgbClr val="C00000"/>
                </a:solidFill>
              </a:rPr>
              <a:t>product</a:t>
            </a:r>
            <a:r>
              <a:rPr lang="en-US" sz="1350" dirty="0">
                <a:solidFill>
                  <a:srgbClr val="C00000"/>
                </a:solidFill>
              </a:rPr>
              <a:t> of a large number</a:t>
            </a:r>
            <a:r>
              <a:rPr lang="en-US" sz="1350" dirty="0"/>
              <a:t> of variable causes</a:t>
            </a:r>
          </a:p>
          <a:p>
            <a:pPr>
              <a:lnSpc>
                <a:spcPct val="110000"/>
              </a:lnSpc>
            </a:pPr>
            <a:r>
              <a:rPr lang="en-US" sz="1350" dirty="0"/>
              <a:t>(regardless of how the causes vary) will tend to be </a:t>
            </a:r>
            <a:r>
              <a:rPr lang="en-US" sz="1350" dirty="0">
                <a:solidFill>
                  <a:srgbClr val="FFC000"/>
                </a:solidFill>
              </a:rPr>
              <a:t>log-normally </a:t>
            </a:r>
            <a:r>
              <a:rPr lang="en-US" sz="1350" dirty="0"/>
              <a:t>distributed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t="5388" r="8136" b="6508"/>
          <a:stretch>
            <a:fillRect/>
          </a:stretch>
        </p:blipFill>
        <p:spPr bwMode="auto">
          <a:xfrm>
            <a:off x="2667000" y="1600200"/>
            <a:ext cx="4114800" cy="3427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886201" y="2457450"/>
            <a:ext cx="134659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350" dirty="0">
                <a:latin typeface="Arial" charset="0"/>
              </a:rPr>
              <a:t>Skewed to right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686299" y="3486150"/>
            <a:ext cx="239502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500" dirty="0">
                <a:latin typeface="Arial" charset="0"/>
              </a:rPr>
              <a:t>Log (X) distributed normally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7844161" y="2640445"/>
            <a:ext cx="8130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i="1" dirty="0">
                <a:latin typeface="Symbol" charset="0"/>
              </a:rPr>
              <a:t>m </a:t>
            </a:r>
            <a:r>
              <a:rPr lang="en-US" sz="1200" dirty="0">
                <a:latin typeface="Arial" charset="0"/>
              </a:rPr>
              <a:t> mean</a:t>
            </a:r>
            <a:br>
              <a:rPr lang="en-US" sz="1200" dirty="0">
                <a:latin typeface="Arial" charset="0"/>
              </a:rPr>
            </a:br>
            <a:r>
              <a:rPr lang="en-US" sz="1200" i="1" dirty="0">
                <a:latin typeface="Symbol" charset="0"/>
              </a:rPr>
              <a:t>s </a:t>
            </a:r>
            <a:r>
              <a:rPr lang="en-US" sz="1200" dirty="0">
                <a:latin typeface="Arial" charset="0"/>
              </a:rPr>
              <a:t> </a:t>
            </a:r>
            <a:r>
              <a:rPr lang="en-US" sz="1200" dirty="0" err="1">
                <a:latin typeface="Arial" charset="0"/>
              </a:rPr>
              <a:t>st.</a:t>
            </a:r>
            <a:r>
              <a:rPr lang="en-US" sz="1200" dirty="0">
                <a:latin typeface="Arial" charset="0"/>
              </a:rPr>
              <a:t> dev</a:t>
            </a:r>
          </a:p>
        </p:txBody>
      </p:sp>
    </p:spTree>
    <p:extLst>
      <p:ext uri="{BB962C8B-B14F-4D97-AF65-F5344CB8AC3E}">
        <p14:creationId xmlns:p14="http://schemas.microsoft.com/office/powerpoint/2010/main" val="2077578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81" name="Object 5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58470326"/>
              </p:ext>
            </p:extLst>
          </p:nvPr>
        </p:nvGraphicFramePr>
        <p:xfrm>
          <a:off x="3398838" y="2900363"/>
          <a:ext cx="1905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Equation" r:id="rId3" imgW="1904760" imgH="419040" progId="Equation.3">
                  <p:embed/>
                </p:oleObj>
              </mc:Choice>
              <mc:Fallback>
                <p:oleObj name="Equation" r:id="rId3" imgW="1904760" imgH="419040" progId="Equation.3">
                  <p:embed/>
                  <p:pic>
                    <p:nvPicPr>
                      <p:cNvPr id="5018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8838" y="2900363"/>
                        <a:ext cx="1905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Binomial Distribution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431425" y="894189"/>
            <a:ext cx="6050054" cy="60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75" dirty="0">
                <a:solidFill>
                  <a:srgbClr val="C00000"/>
                </a:solidFill>
              </a:rPr>
              <a:t>Binary outcomes </a:t>
            </a:r>
            <a:r>
              <a:rPr lang="en-US" sz="1575" dirty="0"/>
              <a:t>(</a:t>
            </a:r>
            <a:r>
              <a:rPr lang="ja-JP" altLang="en-US" sz="1575">
                <a:latin typeface="Arial"/>
              </a:rPr>
              <a:t>‘</a:t>
            </a:r>
            <a:r>
              <a:rPr lang="en-US" sz="1575" dirty="0"/>
              <a:t>success</a:t>
            </a:r>
            <a:r>
              <a:rPr lang="ja-JP" altLang="en-US" sz="1575">
                <a:latin typeface="Arial"/>
              </a:rPr>
              <a:t>’</a:t>
            </a:r>
            <a:r>
              <a:rPr lang="en-US" sz="1575" dirty="0"/>
              <a:t> vs </a:t>
            </a:r>
            <a:r>
              <a:rPr lang="ja-JP" altLang="en-US" sz="1575">
                <a:latin typeface="Arial"/>
              </a:rPr>
              <a:t>‘</a:t>
            </a:r>
            <a:r>
              <a:rPr lang="en-US" sz="1575" dirty="0"/>
              <a:t>failure</a:t>
            </a:r>
            <a:r>
              <a:rPr lang="ja-JP" altLang="en-US" sz="1575">
                <a:latin typeface="Arial"/>
              </a:rPr>
              <a:t>’</a:t>
            </a:r>
            <a:r>
              <a:rPr lang="en-US" sz="1575" dirty="0"/>
              <a:t>) in </a:t>
            </a:r>
            <a:r>
              <a:rPr lang="en-US" sz="1575" dirty="0">
                <a:solidFill>
                  <a:srgbClr val="C00000"/>
                </a:solidFill>
              </a:rPr>
              <a:t>repeated independent </a:t>
            </a:r>
            <a:r>
              <a:rPr lang="ja-JP" altLang="en-US" sz="1575">
                <a:solidFill>
                  <a:srgbClr val="C00000"/>
                </a:solidFill>
                <a:latin typeface="Arial"/>
              </a:rPr>
              <a:t>‘</a:t>
            </a:r>
            <a:r>
              <a:rPr lang="en-US" sz="1575" dirty="0">
                <a:solidFill>
                  <a:srgbClr val="C00000"/>
                </a:solidFill>
              </a:rPr>
              <a:t>trials</a:t>
            </a:r>
            <a:r>
              <a:rPr lang="ja-JP" altLang="en-US" sz="1575">
                <a:solidFill>
                  <a:srgbClr val="C00000"/>
                </a:solidFill>
                <a:latin typeface="Arial"/>
              </a:rPr>
              <a:t>’</a:t>
            </a:r>
            <a:endParaRPr lang="en-US" sz="1575" dirty="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575" dirty="0"/>
              <a:t>follow the binomial distribution if the probability of </a:t>
            </a:r>
            <a:r>
              <a:rPr lang="ja-JP" altLang="en-US" sz="1575">
                <a:latin typeface="Arial"/>
              </a:rPr>
              <a:t>‘</a:t>
            </a:r>
            <a:r>
              <a:rPr lang="en-US" sz="1575" dirty="0"/>
              <a:t>success</a:t>
            </a:r>
            <a:r>
              <a:rPr lang="ja-JP" altLang="en-US" sz="1575">
                <a:latin typeface="Arial"/>
              </a:rPr>
              <a:t>’</a:t>
            </a:r>
            <a:r>
              <a:rPr lang="en-US" sz="1575" dirty="0"/>
              <a:t> is constant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000250" y="1657351"/>
            <a:ext cx="5184881" cy="113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575" dirty="0"/>
              <a:t>Widely applicable to many </a:t>
            </a:r>
            <a:r>
              <a:rPr lang="en-US" sz="1575" i="1" dirty="0">
                <a:solidFill>
                  <a:srgbClr val="D39F53"/>
                </a:solidFill>
              </a:rPr>
              <a:t>discrete</a:t>
            </a:r>
            <a:r>
              <a:rPr lang="en-US" sz="1575" dirty="0"/>
              <a:t> binary outcome situations</a:t>
            </a:r>
            <a:br>
              <a:rPr lang="en-US" sz="1575" dirty="0"/>
            </a:br>
            <a:r>
              <a:rPr lang="en-US" sz="1575" dirty="0"/>
              <a:t>	response vs. no response</a:t>
            </a:r>
            <a:br>
              <a:rPr lang="en-US" sz="1575" dirty="0"/>
            </a:br>
            <a:r>
              <a:rPr lang="en-US" sz="1575" dirty="0"/>
              <a:t>	positive nodes vs. negative nodes</a:t>
            </a:r>
            <a:br>
              <a:rPr lang="en-US" sz="1575" dirty="0"/>
            </a:br>
            <a:r>
              <a:rPr lang="en-US" sz="1575" dirty="0"/>
              <a:t>	cure vs. failure</a:t>
            </a:r>
          </a:p>
        </p:txBody>
      </p:sp>
      <p:grpSp>
        <p:nvGrpSpPr>
          <p:cNvPr id="50182" name="Group 6"/>
          <p:cNvGrpSpPr>
            <a:grpSpLocks/>
          </p:cNvGrpSpPr>
          <p:nvPr/>
        </p:nvGrpSpPr>
        <p:grpSpPr bwMode="auto">
          <a:xfrm>
            <a:off x="2395538" y="3486148"/>
            <a:ext cx="3974307" cy="757238"/>
            <a:chOff x="1052" y="2976"/>
            <a:chExt cx="3338" cy="636"/>
          </a:xfrm>
        </p:grpSpPr>
        <p:sp>
          <p:nvSpPr>
            <p:cNvPr id="50183" name="Text Box 7"/>
            <p:cNvSpPr txBox="1">
              <a:spLocks noChangeArrowheads="1"/>
            </p:cNvSpPr>
            <p:nvPr/>
          </p:nvSpPr>
          <p:spPr bwMode="auto">
            <a:xfrm>
              <a:off x="1052" y="2976"/>
              <a:ext cx="333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350" i="1">
                  <a:latin typeface="Times New Roman" charset="0"/>
                </a:rPr>
                <a:t>p</a:t>
              </a:r>
              <a:r>
                <a:rPr lang="en-US" sz="1350">
                  <a:latin typeface="Times New Roman" charset="0"/>
                </a:rPr>
                <a:t>(</a:t>
              </a:r>
              <a:r>
                <a:rPr lang="en-US" sz="1350" i="1">
                  <a:latin typeface="Times New Roman" charset="0"/>
                </a:rPr>
                <a:t>x</a:t>
              </a:r>
              <a:r>
                <a:rPr lang="en-US" sz="1350">
                  <a:latin typeface="Arial" charset="0"/>
                </a:rPr>
                <a:t>): probability of exactly </a:t>
              </a:r>
              <a:r>
                <a:rPr lang="en-US" sz="1350" i="1">
                  <a:latin typeface="Times New Roman" charset="0"/>
                </a:rPr>
                <a:t>x</a:t>
              </a:r>
              <a:r>
                <a:rPr lang="en-US" sz="1350">
                  <a:latin typeface="Arial" charset="0"/>
                </a:rPr>
                <a:t> events in </a:t>
              </a:r>
              <a:r>
                <a:rPr lang="en-US" sz="1350" i="1">
                  <a:latin typeface="Times New Roman" charset="0"/>
                </a:rPr>
                <a:t>n</a:t>
              </a:r>
              <a:r>
                <a:rPr lang="en-US" sz="1350">
                  <a:latin typeface="Arial" charset="0"/>
                </a:rPr>
                <a:t> repetitions</a:t>
              </a:r>
            </a:p>
          </p:txBody>
        </p:sp>
        <p:sp>
          <p:nvSpPr>
            <p:cNvPr id="50184" name="Text Box 8"/>
            <p:cNvSpPr txBox="1">
              <a:spLocks noChangeArrowheads="1"/>
            </p:cNvSpPr>
            <p:nvPr/>
          </p:nvSpPr>
          <p:spPr bwMode="auto">
            <a:xfrm>
              <a:off x="1052" y="3168"/>
              <a:ext cx="287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350" i="1">
                  <a:latin typeface="Times New Roman" charset="0"/>
                </a:rPr>
                <a:t>p</a:t>
              </a:r>
              <a:r>
                <a:rPr lang="en-US" sz="1350">
                  <a:latin typeface="Arial" charset="0"/>
                </a:rPr>
                <a:t>: probability of an event in each repetition</a:t>
              </a:r>
            </a:p>
          </p:txBody>
        </p:sp>
        <p:sp>
          <p:nvSpPr>
            <p:cNvPr id="50185" name="Text Box 9"/>
            <p:cNvSpPr txBox="1">
              <a:spLocks noChangeArrowheads="1"/>
            </p:cNvSpPr>
            <p:nvPr/>
          </p:nvSpPr>
          <p:spPr bwMode="auto">
            <a:xfrm>
              <a:off x="1052" y="3360"/>
              <a:ext cx="167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350" i="1">
                  <a:latin typeface="Times New Roman" charset="0"/>
                </a:rPr>
                <a:t>n</a:t>
              </a:r>
              <a:r>
                <a:rPr lang="en-US" sz="1350">
                  <a:latin typeface="Arial" charset="0"/>
                </a:rPr>
                <a:t>: number of repetitions</a:t>
              </a:r>
            </a:p>
          </p:txBody>
        </p:sp>
      </p:grp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2296739" y="4457701"/>
            <a:ext cx="399212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350"/>
              <a:t>True binomial calculations are computationally intense</a:t>
            </a:r>
          </a:p>
          <a:p>
            <a:pPr algn="ctr"/>
            <a:r>
              <a:rPr lang="en-US" sz="1350"/>
              <a:t>Approximations are widely used</a:t>
            </a:r>
          </a:p>
        </p:txBody>
      </p:sp>
    </p:spTree>
    <p:extLst>
      <p:ext uri="{BB962C8B-B14F-4D97-AF65-F5344CB8AC3E}">
        <p14:creationId xmlns:p14="http://schemas.microsoft.com/office/powerpoint/2010/main" val="2532954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E1EE23-574C-8749-8E71-6ABC20F38B2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Binomial Examples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" t="3203" r="4134"/>
          <a:stretch>
            <a:fillRect/>
          </a:stretch>
        </p:blipFill>
        <p:spPr bwMode="auto">
          <a:xfrm>
            <a:off x="2057400" y="914400"/>
            <a:ext cx="5029200" cy="416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5314950" y="1200150"/>
            <a:ext cx="6174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p = 0.3</a:t>
            </a:r>
          </a:p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n = 20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3886200" y="3371850"/>
            <a:ext cx="6174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p = 0.5</a:t>
            </a:r>
          </a:p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n =  5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6000750" y="3371850"/>
            <a:ext cx="6174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p = 0.3</a:t>
            </a:r>
          </a:p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n =  5</a:t>
            </a:r>
          </a:p>
        </p:txBody>
      </p:sp>
    </p:spTree>
    <p:extLst>
      <p:ext uri="{BB962C8B-B14F-4D97-AF65-F5344CB8AC3E}">
        <p14:creationId xmlns:p14="http://schemas.microsoft.com/office/powerpoint/2010/main" val="732005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8" name="Object 4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39914077"/>
              </p:ext>
            </p:extLst>
          </p:nvPr>
        </p:nvGraphicFramePr>
        <p:xfrm>
          <a:off x="3983103" y="2720892"/>
          <a:ext cx="736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3" imgW="736560" imgH="419040" progId="Equation.3">
                  <p:embed/>
                </p:oleObj>
              </mc:Choice>
              <mc:Fallback>
                <p:oleObj name="Equation" r:id="rId3" imgW="736560" imgH="419040" progId="Equation.3">
                  <p:embed/>
                  <p:pic>
                    <p:nvPicPr>
                      <p:cNvPr id="5222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3103" y="2720892"/>
                        <a:ext cx="736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38823" y="98256"/>
            <a:ext cx="8321040" cy="640080"/>
          </a:xfrm>
          <a:noFill/>
          <a:ln/>
        </p:spPr>
        <p:txBody>
          <a:bodyPr/>
          <a:lstStyle/>
          <a:p>
            <a:r>
              <a:rPr lang="en-US"/>
              <a:t>Poisson Distribution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69310" y="782722"/>
            <a:ext cx="5657850" cy="1600200"/>
          </a:xfrm>
          <a:noFill/>
          <a:ln/>
        </p:spPr>
        <p:txBody>
          <a:bodyPr/>
          <a:lstStyle/>
          <a:p>
            <a:r>
              <a:rPr lang="en-US" sz="1500" dirty="0"/>
              <a:t>Described by Simeon Denis Poisson (1781- 1840)</a:t>
            </a:r>
            <a:br>
              <a:rPr lang="en-US" sz="1500" dirty="0"/>
            </a:br>
            <a:r>
              <a:rPr lang="en-US" sz="1350" dirty="0"/>
              <a:t>(</a:t>
            </a:r>
            <a:r>
              <a:rPr lang="ja-JP" altLang="en-US" sz="1350">
                <a:latin typeface="Arial"/>
              </a:rPr>
              <a:t>‘</a:t>
            </a:r>
            <a:r>
              <a:rPr lang="en-US" sz="1350" dirty="0"/>
              <a:t>Researches on the probability of criminal and civil verdicts</a:t>
            </a:r>
            <a:r>
              <a:rPr lang="ja-JP" altLang="en-US" sz="1350">
                <a:latin typeface="Arial"/>
              </a:rPr>
              <a:t>’</a:t>
            </a:r>
            <a:r>
              <a:rPr lang="en-US" sz="1350" dirty="0"/>
              <a:t> 1837)</a:t>
            </a:r>
          </a:p>
          <a:p>
            <a:r>
              <a:rPr lang="en-US" sz="1500" dirty="0"/>
              <a:t>Applies to </a:t>
            </a:r>
            <a:r>
              <a:rPr lang="ja-JP" altLang="en-US" sz="1500">
                <a:latin typeface="Arial"/>
              </a:rPr>
              <a:t>‘</a:t>
            </a:r>
            <a:r>
              <a:rPr lang="en-US" sz="1500" dirty="0"/>
              <a:t>rare</a:t>
            </a:r>
            <a:r>
              <a:rPr lang="ja-JP" altLang="en-US" sz="1500">
                <a:latin typeface="Arial"/>
              </a:rPr>
              <a:t>’</a:t>
            </a:r>
            <a:r>
              <a:rPr lang="en-US" sz="1500" dirty="0"/>
              <a:t> events:</a:t>
            </a:r>
          </a:p>
          <a:p>
            <a:pPr lvl="1"/>
            <a:r>
              <a:rPr lang="en-US" sz="1350" dirty="0"/>
              <a:t>a large number of discrete opportunities</a:t>
            </a:r>
            <a:endParaRPr lang="en-US" sz="1350" i="1" dirty="0"/>
          </a:p>
          <a:p>
            <a:pPr lvl="1"/>
            <a:r>
              <a:rPr lang="en-US" sz="1350" dirty="0"/>
              <a:t>probability for an event (</a:t>
            </a:r>
            <a:r>
              <a:rPr lang="en-US" sz="1350" i="1" dirty="0"/>
              <a:t>n</a:t>
            </a:r>
            <a:r>
              <a:rPr lang="en-US" sz="1350" dirty="0"/>
              <a:t>) on any one opportunity is small </a:t>
            </a:r>
            <a:r>
              <a:rPr lang="en-US" sz="1350" i="1" dirty="0"/>
              <a:t>(p)</a:t>
            </a:r>
          </a:p>
          <a:p>
            <a:pPr lvl="1"/>
            <a:r>
              <a:rPr lang="en-US" sz="1350" dirty="0"/>
              <a:t>the average number of events during the opportunities is </a:t>
            </a:r>
            <a:r>
              <a:rPr lang="en-US" sz="1350" i="1" dirty="0" err="1"/>
              <a:t>pn</a:t>
            </a:r>
            <a:endParaRPr lang="en-US" sz="1350" i="1" dirty="0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702980" y="3200401"/>
            <a:ext cx="2949846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350" i="1"/>
              <a:t>P</a:t>
            </a:r>
            <a:r>
              <a:rPr lang="en-US" sz="1350" i="1" baseline="-25000"/>
              <a:t>n</a:t>
            </a:r>
            <a:r>
              <a:rPr lang="en-US" sz="1350"/>
              <a:t> is probability of </a:t>
            </a:r>
            <a:r>
              <a:rPr lang="en-US" sz="1350">
                <a:solidFill>
                  <a:schemeClr val="tx2"/>
                </a:solidFill>
              </a:rPr>
              <a:t>exactly</a:t>
            </a:r>
            <a:r>
              <a:rPr lang="en-US" sz="1350"/>
              <a:t> </a:t>
            </a:r>
            <a:r>
              <a:rPr lang="en-US" sz="1350" i="1"/>
              <a:t>n</a:t>
            </a:r>
            <a:r>
              <a:rPr lang="en-US" sz="1350"/>
              <a:t> events</a:t>
            </a:r>
            <a:br>
              <a:rPr lang="en-US" sz="1350"/>
            </a:br>
            <a:r>
              <a:rPr lang="en-US" sz="1350"/>
              <a:t>when </a:t>
            </a:r>
            <a:r>
              <a:rPr lang="en-US" sz="1350" i="1"/>
              <a:t>A</a:t>
            </a:r>
            <a:r>
              <a:rPr lang="en-US" sz="1350"/>
              <a:t> is the average number of events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2705866" y="4525711"/>
            <a:ext cx="47320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latin typeface="Arial" charset="0"/>
              </a:rPr>
              <a:t>e.g.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3179072" y="4360778"/>
            <a:ext cx="2473754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latin typeface="Arial" charset="0"/>
              </a:rPr>
              <a:t>radioactive decay</a:t>
            </a:r>
          </a:p>
          <a:p>
            <a:r>
              <a:rPr lang="en-US" sz="1350" dirty="0">
                <a:latin typeface="Arial" charset="0"/>
              </a:rPr>
              <a:t>motor vehicle accident deaths</a:t>
            </a:r>
          </a:p>
          <a:p>
            <a:r>
              <a:rPr lang="en-US" sz="1350" dirty="0">
                <a:latin typeface="Arial" charset="0"/>
              </a:rPr>
              <a:t>( perhaps tumor control)</a:t>
            </a:r>
          </a:p>
        </p:txBody>
      </p:sp>
    </p:spTree>
    <p:extLst>
      <p:ext uri="{BB962C8B-B14F-4D97-AF65-F5344CB8AC3E}">
        <p14:creationId xmlns:p14="http://schemas.microsoft.com/office/powerpoint/2010/main" val="12355841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68C7B2-263C-664F-AF8E-F3E24D17229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Poisson Examples</a:t>
            </a:r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" t="3203" r="10307" b="998"/>
          <a:stretch>
            <a:fillRect/>
          </a:stretch>
        </p:blipFill>
        <p:spPr bwMode="auto">
          <a:xfrm>
            <a:off x="2286000" y="923925"/>
            <a:ext cx="4743450" cy="416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657850" y="1371601"/>
            <a:ext cx="5272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 = 5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943350" y="3543301"/>
            <a:ext cx="5272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 = 2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115050" y="3543301"/>
            <a:ext cx="5272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 = 1</a:t>
            </a:r>
          </a:p>
        </p:txBody>
      </p:sp>
    </p:spTree>
    <p:extLst>
      <p:ext uri="{BB962C8B-B14F-4D97-AF65-F5344CB8AC3E}">
        <p14:creationId xmlns:p14="http://schemas.microsoft.com/office/powerpoint/2010/main" val="2416011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6" name="Object 4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51837127"/>
              </p:ext>
            </p:extLst>
          </p:nvPr>
        </p:nvGraphicFramePr>
        <p:xfrm>
          <a:off x="4078288" y="1903413"/>
          <a:ext cx="584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3" imgW="583920" imgH="228600" progId="Equation.3">
                  <p:embed/>
                </p:oleObj>
              </mc:Choice>
              <mc:Fallback>
                <p:oleObj name="Equation" r:id="rId3" imgW="583920" imgH="228600" progId="Equation.3">
                  <p:embed/>
                  <p:pic>
                    <p:nvPicPr>
                      <p:cNvPr id="542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288" y="1903413"/>
                        <a:ext cx="5842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956" y="111602"/>
            <a:ext cx="8321040" cy="640080"/>
          </a:xfrm>
        </p:spPr>
        <p:txBody>
          <a:bodyPr/>
          <a:lstStyle/>
          <a:p>
            <a:r>
              <a:rPr lang="en-US" dirty="0"/>
              <a:t>Exponential Distribution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802744" y="676852"/>
            <a:ext cx="71352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latin typeface="Arial" charset="0"/>
              </a:rPr>
              <a:t>Arises naturally as the distribution of </a:t>
            </a:r>
            <a:r>
              <a:rPr lang="ja-JP" altLang="en-US" sz="2400">
                <a:latin typeface="Arial"/>
              </a:rPr>
              <a:t>‘</a:t>
            </a:r>
            <a:r>
              <a:rPr lang="en-US" sz="2400" dirty="0">
                <a:latin typeface="Arial" charset="0"/>
              </a:rPr>
              <a:t>waiting times</a:t>
            </a:r>
            <a:r>
              <a:rPr lang="ja-JP" altLang="en-US" sz="2400">
                <a:latin typeface="Arial"/>
              </a:rPr>
              <a:t>’</a:t>
            </a:r>
            <a:br>
              <a:rPr lang="en-US" sz="2400" dirty="0">
                <a:latin typeface="Arial" charset="0"/>
              </a:rPr>
            </a:br>
            <a:r>
              <a:rPr lang="en-US" sz="2400" dirty="0">
                <a:latin typeface="Arial" charset="0"/>
              </a:rPr>
              <a:t>in which events occur randomly in time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086351" y="1771650"/>
            <a:ext cx="12442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i="1">
                <a:latin typeface="Symbol" charset="0"/>
              </a:rPr>
              <a:t>l</a:t>
            </a:r>
            <a:r>
              <a:rPr lang="en-US" sz="1200">
                <a:latin typeface="Arial" charset="0"/>
              </a:rPr>
              <a:t>: rate constant</a:t>
            </a:r>
            <a:br>
              <a:rPr lang="en-US" sz="1200">
                <a:latin typeface="Arial" charset="0"/>
              </a:rPr>
            </a:br>
            <a:r>
              <a:rPr lang="en-US" sz="1200" i="1">
                <a:latin typeface="Times New Roman" charset="0"/>
              </a:rPr>
              <a:t>t</a:t>
            </a:r>
            <a:r>
              <a:rPr lang="en-US" sz="1200">
                <a:latin typeface="Arial" charset="0"/>
              </a:rPr>
              <a:t>: time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114800" y="2686050"/>
            <a:ext cx="47320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e.g.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4662488" y="2656270"/>
            <a:ext cx="180049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latin typeface="Arial" charset="0"/>
              </a:rPr>
              <a:t>radioactive decay</a:t>
            </a:r>
          </a:p>
          <a:p>
            <a:r>
              <a:rPr lang="en-US" sz="1350" dirty="0">
                <a:latin typeface="Arial" charset="0"/>
              </a:rPr>
              <a:t>some survival curves</a:t>
            </a:r>
          </a:p>
        </p:txBody>
      </p:sp>
    </p:spTree>
    <p:extLst>
      <p:ext uri="{BB962C8B-B14F-4D97-AF65-F5344CB8AC3E}">
        <p14:creationId xmlns:p14="http://schemas.microsoft.com/office/powerpoint/2010/main" val="2141579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3471C7-7B69-2B46-8610-773DB8E156C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Exponential Examples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" t="3203" r="10307" b="2112"/>
          <a:stretch>
            <a:fillRect/>
          </a:stretch>
        </p:blipFill>
        <p:spPr bwMode="auto">
          <a:xfrm>
            <a:off x="2171700" y="885825"/>
            <a:ext cx="474345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4514850" y="1428751"/>
            <a:ext cx="6254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Symbol" charset="0"/>
              </a:rPr>
              <a:t>l</a:t>
            </a:r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= 0.5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3771900" y="3543301"/>
            <a:ext cx="6254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Symbol" charset="0"/>
              </a:rPr>
              <a:t>l</a:t>
            </a:r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= 1.0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5943600" y="3543301"/>
            <a:ext cx="6254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Symbol" charset="0"/>
              </a:rPr>
              <a:t>l</a:t>
            </a:r>
            <a:r>
              <a:rPr lang="en-US" sz="1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= 1.5</a:t>
            </a:r>
          </a:p>
        </p:txBody>
      </p:sp>
    </p:spTree>
    <p:extLst>
      <p:ext uri="{BB962C8B-B14F-4D97-AF65-F5344CB8AC3E}">
        <p14:creationId xmlns:p14="http://schemas.microsoft.com/office/powerpoint/2010/main" val="31455634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Use median for skewed distributions</a:t>
            </a:r>
          </a:p>
          <a:p>
            <a:r>
              <a:rPr lang="en-US" dirty="0"/>
              <a:t>Use mode for bimodal distributions</a:t>
            </a:r>
          </a:p>
          <a:p>
            <a:r>
              <a:rPr lang="en-US" dirty="0"/>
              <a:t>Use mean for symmetric distributions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and simple stats</a:t>
            </a:r>
          </a:p>
        </p:txBody>
      </p:sp>
      <p:pic>
        <p:nvPicPr>
          <p:cNvPr id="4" name="Picture 3" descr="Screen Shot 2012-11-14 at 4.03.56 PM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798" y="1266667"/>
            <a:ext cx="4087721" cy="297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25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Measures of central tendency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Mean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Median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Mode</a:t>
            </a:r>
          </a:p>
          <a:p>
            <a:r>
              <a:rPr lang="en-US" dirty="0"/>
              <a:t>Measures of spread </a:t>
            </a:r>
          </a:p>
          <a:p>
            <a:pPr lvl="1"/>
            <a:r>
              <a:rPr lang="en-US" dirty="0">
                <a:solidFill>
                  <a:srgbClr val="D39F53"/>
                </a:solidFill>
              </a:rPr>
              <a:t>Variance</a:t>
            </a:r>
          </a:p>
          <a:p>
            <a:pPr lvl="1"/>
            <a:r>
              <a:rPr lang="en-US" dirty="0">
                <a:solidFill>
                  <a:srgbClr val="D39F53"/>
                </a:solidFill>
              </a:rPr>
              <a:t>Standard deviation (which is square root of variance)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descriptive distributional stats</a:t>
            </a:r>
          </a:p>
        </p:txBody>
      </p:sp>
    </p:spTree>
    <p:extLst>
      <p:ext uri="{BB962C8B-B14F-4D97-AF65-F5344CB8AC3E}">
        <p14:creationId xmlns:p14="http://schemas.microsoft.com/office/powerpoint/2010/main" val="5874901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58" name="Group 6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30380996"/>
              </p:ext>
            </p:extLst>
          </p:nvPr>
        </p:nvGraphicFramePr>
        <p:xfrm>
          <a:off x="411163" y="1463675"/>
          <a:ext cx="8321674" cy="2620566"/>
        </p:xfrm>
        <a:graphic>
          <a:graphicData uri="http://schemas.openxmlformats.org/drawingml/2006/table">
            <a:tbl>
              <a:tblPr/>
              <a:tblGrid>
                <a:gridCol w="2773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3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3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Moment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Non-mean based measure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Center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Mean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Mode, median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Spread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Variance (standard deviation)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Range (max-min),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Interquartile range (1</a:t>
                      </a:r>
                      <a:r>
                        <a:rPr kumimoji="0" lang="en-US" sz="1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st</a:t>
                      </a: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</a:t>
                      </a:r>
                      <a:r>
                        <a:rPr kumimoji="0" lang="en-US" sz="14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rd</a:t>
                      </a: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quartile)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Skew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Skewness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--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Peaked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Kurtosis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--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Describing data</a:t>
            </a:r>
          </a:p>
        </p:txBody>
      </p:sp>
    </p:spTree>
    <p:extLst>
      <p:ext uri="{BB962C8B-B14F-4D97-AF65-F5344CB8AC3E}">
        <p14:creationId xmlns:p14="http://schemas.microsoft.com/office/powerpoint/2010/main" val="380797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71A274-2403-6F43-80FE-10457FC9E31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1480" y="1882662"/>
            <a:ext cx="8321040" cy="33832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Visualize and report basic distributional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39F53"/>
                </a:solidFill>
              </a:rPr>
              <a:t>Explain common distributions, including the normal 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Recognize key concepts of hypothesis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39F53"/>
                </a:solidFill>
              </a:rPr>
              <a:t>Perform simple distributional comparisons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B23803-FEF2-F140-9F0E-72209769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of this module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13EF0D4-375D-7F46-9B27-30526203245A}"/>
              </a:ext>
            </a:extLst>
          </p:cNvPr>
          <p:cNvSpPr txBox="1">
            <a:spLocks/>
          </p:cNvSpPr>
          <p:nvPr/>
        </p:nvSpPr>
        <p:spPr>
          <a:xfrm>
            <a:off x="7315200" y="2162459"/>
            <a:ext cx="3498536" cy="2672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1pPr>
            <a:lvl2pPr marL="129779" indent="-129779" algn="l" defTabSz="6858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2pPr>
            <a:lvl3pPr marL="258366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3pPr>
            <a:lvl4pPr marL="388144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50" kern="120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/>
          </a:p>
          <a:p>
            <a:r>
              <a:rPr lang="en-US" sz="1000" dirty="0"/>
              <a:t>In memoriam:</a:t>
            </a:r>
          </a:p>
          <a:p>
            <a:r>
              <a:rPr lang="en-US" sz="1000" b="1" dirty="0" err="1"/>
              <a:t>Gunar</a:t>
            </a:r>
            <a:r>
              <a:rPr lang="en-US" sz="1000" b="1" dirty="0"/>
              <a:t> </a:t>
            </a:r>
            <a:r>
              <a:rPr lang="en-US" sz="1000" b="1" dirty="0" err="1"/>
              <a:t>Zagars</a:t>
            </a:r>
            <a:r>
              <a:rPr lang="en-US" sz="1000" b="1" dirty="0"/>
              <a:t>, MD</a:t>
            </a:r>
          </a:p>
          <a:p>
            <a:r>
              <a:rPr lang="en-US" sz="1000" dirty="0"/>
              <a:t>(1946-2019)</a:t>
            </a:r>
          </a:p>
          <a:p>
            <a:r>
              <a:rPr lang="en-US" sz="1000" dirty="0"/>
              <a:t>MDACC stats instructor</a:t>
            </a:r>
          </a:p>
          <a:p>
            <a:r>
              <a:rPr lang="en-US" sz="1000" dirty="0"/>
              <a:t>Division of Radiation Oncology, </a:t>
            </a:r>
          </a:p>
          <a:p>
            <a:r>
              <a:rPr lang="en-US" sz="1000" dirty="0"/>
              <a:t>Melanoma and Sarcoma Section</a:t>
            </a:r>
          </a:p>
          <a:p>
            <a:endParaRPr lang="en-US" sz="1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635456-F181-C446-81D2-F1A138E32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976" y="308454"/>
            <a:ext cx="1396662" cy="210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48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0" y="0"/>
            <a:ext cx="6043613" cy="691754"/>
          </a:xfrm>
        </p:spPr>
        <p:txBody>
          <a:bodyPr/>
          <a:lstStyle/>
          <a:p>
            <a:pPr eaLnBrk="1" hangingPunct="1"/>
            <a:r>
              <a:rPr lang="en-US" dirty="0">
                <a:latin typeface="Times New Roman" charset="0"/>
              </a:rPr>
              <a:t>Measures of Spread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3480289" y="723901"/>
          <a:ext cx="2659856" cy="2812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Equation" r:id="rId4" imgW="1104840" imgH="1168200" progId="Equation.3">
                  <p:embed/>
                </p:oleObj>
              </mc:Choice>
              <mc:Fallback>
                <p:oleObj name="Equation" r:id="rId4" imgW="1104840" imgH="1168200" progId="Equation.3">
                  <p:embed/>
                  <p:pic>
                    <p:nvPicPr>
                      <p:cNvPr id="10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0289" y="723901"/>
                        <a:ext cx="2659856" cy="281225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AutoShape 6"/>
          <p:cNvSpPr>
            <a:spLocks noChangeArrowheads="1"/>
          </p:cNvSpPr>
          <p:nvPr/>
        </p:nvSpPr>
        <p:spPr bwMode="auto">
          <a:xfrm flipH="1">
            <a:off x="4114800" y="1200150"/>
            <a:ext cx="971550" cy="571500"/>
          </a:xfrm>
          <a:prstGeom prst="wedgeEllipseCallout">
            <a:avLst>
              <a:gd name="adj1" fmla="val 202204"/>
              <a:gd name="adj2" fmla="val 16979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eaLnBrk="1" hangingPunct="1"/>
            <a:endParaRPr lang="nl-NL" sz="1800" b="1">
              <a:latin typeface="Times New Roman" charset="0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143000" y="2400300"/>
            <a:ext cx="20871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latin typeface="Times New Roman" charset="0"/>
              </a:rPr>
              <a:t>Degrees of freedom</a:t>
            </a:r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1307123" y="3772209"/>
            <a:ext cx="6477000" cy="7848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sz="1500">
                <a:latin typeface="Times New Roman" charset="0"/>
              </a:rPr>
              <a:t>In statistics, the term </a:t>
            </a:r>
            <a:r>
              <a:rPr lang="en-US" sz="1500" b="1" i="1">
                <a:latin typeface="Times New Roman" charset="0"/>
              </a:rPr>
              <a:t>degrees of freedom</a:t>
            </a:r>
            <a:r>
              <a:rPr lang="en-US" sz="1500" b="1">
                <a:latin typeface="Times New Roman" charset="0"/>
              </a:rPr>
              <a:t> (df) is a measure of the number of independent pieces of information on  which the precision of a </a:t>
            </a:r>
            <a:r>
              <a:rPr lang="en-US" sz="1500">
                <a:latin typeface="Times New Roman" charset="0"/>
              </a:rPr>
              <a:t>parameter estimate is based</a:t>
            </a:r>
            <a:r>
              <a:rPr lang="en-US" sz="1500" b="1">
                <a:latin typeface="Times New Roman" charset="0"/>
              </a:rPr>
              <a:t>.</a:t>
            </a:r>
          </a:p>
        </p:txBody>
      </p:sp>
      <p:sp>
        <p:nvSpPr>
          <p:cNvPr id="1031" name="Text Box 9"/>
          <p:cNvSpPr txBox="1">
            <a:spLocks noChangeArrowheads="1"/>
          </p:cNvSpPr>
          <p:nvPr/>
        </p:nvSpPr>
        <p:spPr bwMode="auto">
          <a:xfrm>
            <a:off x="6229351" y="971550"/>
            <a:ext cx="9669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C00000"/>
                </a:solidFill>
                <a:latin typeface="Times New Roman" charset="0"/>
              </a:rPr>
              <a:t>variance</a:t>
            </a:r>
          </a:p>
        </p:txBody>
      </p:sp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6286500" y="2514601"/>
            <a:ext cx="10438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D39F53"/>
                </a:solidFill>
                <a:latin typeface="Times New Roman" charset="0"/>
              </a:rPr>
              <a:t>Standard</a:t>
            </a:r>
          </a:p>
          <a:p>
            <a:pPr eaLnBrk="1" hangingPunct="1"/>
            <a:r>
              <a:rPr lang="en-US" sz="1800" dirty="0">
                <a:solidFill>
                  <a:srgbClr val="D39F53"/>
                </a:solidFill>
                <a:latin typeface="Times New Roman" charset="0"/>
              </a:rPr>
              <a:t>deviation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371600" y="4629150"/>
            <a:ext cx="66294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050"/>
              <a:t>http://www.jerrydallal.com/LHSP/dof.htm</a:t>
            </a:r>
          </a:p>
          <a:p>
            <a:r>
              <a:rPr lang="en-US" sz="1050"/>
              <a:t>Jack Good's 1973 article in the American Statistician "What are Degrees of Freedom?" 27, 227-228</a:t>
            </a:r>
            <a:endParaRPr lang="nl-NL" sz="1050"/>
          </a:p>
        </p:txBody>
      </p:sp>
    </p:spTree>
    <p:extLst>
      <p:ext uri="{BB962C8B-B14F-4D97-AF65-F5344CB8AC3E}">
        <p14:creationId xmlns:p14="http://schemas.microsoft.com/office/powerpoint/2010/main" val="129000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/>
      <p:bldP spid="1030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11481" y="1018366"/>
            <a:ext cx="8321040" cy="338328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>
                <a:latin typeface="Times New Roman" charset="0"/>
              </a:rPr>
              <a:t>In descriptive statistics, a </a:t>
            </a:r>
            <a:r>
              <a:rPr lang="en-US" b="1" dirty="0">
                <a:latin typeface="Times New Roman" charset="0"/>
              </a:rPr>
              <a:t>quartile</a:t>
            </a:r>
            <a:r>
              <a:rPr lang="en-US" dirty="0">
                <a:latin typeface="Times New Roman" charset="0"/>
              </a:rPr>
              <a:t> is any of the three values which divide the sorted data set into four equal parts, so that each part represents 1/4th of the sample or population.</a:t>
            </a:r>
          </a:p>
          <a:p>
            <a:pPr eaLnBrk="1" hangingPunct="1"/>
            <a:endParaRPr lang="en-US" dirty="0">
              <a:latin typeface="Times New Roman" charset="0"/>
            </a:endParaRPr>
          </a:p>
          <a:p>
            <a:pPr lvl="1" eaLnBrk="1" hangingPunct="1"/>
            <a:r>
              <a:rPr lang="en-US" b="1" dirty="0">
                <a:latin typeface="Times New Roman" charset="0"/>
              </a:rPr>
              <a:t>first quartile</a:t>
            </a:r>
            <a:r>
              <a:rPr lang="en-US" dirty="0">
                <a:latin typeface="Times New Roman" charset="0"/>
              </a:rPr>
              <a:t> (designated Q1) = </a:t>
            </a:r>
            <a:r>
              <a:rPr lang="en-US" b="1" dirty="0">
                <a:latin typeface="Times New Roman" charset="0"/>
              </a:rPr>
              <a:t>lower quartile</a:t>
            </a:r>
            <a:r>
              <a:rPr lang="en-US" dirty="0">
                <a:latin typeface="Times New Roman" charset="0"/>
              </a:rPr>
              <a:t> </a:t>
            </a:r>
          </a:p>
          <a:p>
            <a:pPr lvl="2" eaLnBrk="1" hangingPunct="1"/>
            <a:r>
              <a:rPr lang="en-US" dirty="0">
                <a:latin typeface="Times New Roman" charset="0"/>
              </a:rPr>
              <a:t> cuts off lowest 25% of data (</a:t>
            </a:r>
            <a:r>
              <a:rPr lang="en-US" i="1" dirty="0">
                <a:latin typeface="Times New Roman" charset="0"/>
              </a:rPr>
              <a:t>25th percentile</a:t>
            </a:r>
            <a:r>
              <a:rPr lang="en-US" dirty="0">
                <a:latin typeface="Times New Roman" charset="0"/>
              </a:rPr>
              <a:t> )</a:t>
            </a:r>
          </a:p>
          <a:p>
            <a:pPr lvl="1" eaLnBrk="1" hangingPunct="1"/>
            <a:r>
              <a:rPr lang="en-US" b="1" dirty="0">
                <a:latin typeface="Times New Roman" charset="0"/>
              </a:rPr>
              <a:t>second quartile</a:t>
            </a:r>
            <a:r>
              <a:rPr lang="en-US" dirty="0">
                <a:latin typeface="Times New Roman" charset="0"/>
              </a:rPr>
              <a:t> (designated Q2) = </a:t>
            </a:r>
            <a:r>
              <a:rPr lang="en-US" i="1" dirty="0">
                <a:latin typeface="Times New Roman" charset="0"/>
              </a:rPr>
              <a:t>median</a:t>
            </a:r>
          </a:p>
          <a:p>
            <a:pPr lvl="2" eaLnBrk="1" hangingPunct="1"/>
            <a:r>
              <a:rPr lang="en-US" dirty="0">
                <a:latin typeface="Times New Roman" charset="0"/>
              </a:rPr>
              <a:t>cuts data set in half (</a:t>
            </a:r>
            <a:r>
              <a:rPr lang="en-US" i="1" dirty="0">
                <a:latin typeface="Times New Roman" charset="0"/>
              </a:rPr>
              <a:t>50th percentile</a:t>
            </a:r>
            <a:r>
              <a:rPr lang="en-US" dirty="0">
                <a:latin typeface="Times New Roman" charset="0"/>
              </a:rPr>
              <a:t> )</a:t>
            </a:r>
          </a:p>
          <a:p>
            <a:pPr lvl="1" eaLnBrk="1" hangingPunct="1"/>
            <a:r>
              <a:rPr lang="en-US" b="1" dirty="0">
                <a:latin typeface="Times New Roman" charset="0"/>
              </a:rPr>
              <a:t>third quartile</a:t>
            </a:r>
            <a:r>
              <a:rPr lang="en-US" dirty="0">
                <a:latin typeface="Times New Roman" charset="0"/>
              </a:rPr>
              <a:t> (designated Q3) = </a:t>
            </a:r>
            <a:r>
              <a:rPr lang="en-US" b="1" dirty="0">
                <a:latin typeface="Times New Roman" charset="0"/>
              </a:rPr>
              <a:t>upper quartile</a:t>
            </a:r>
          </a:p>
          <a:p>
            <a:pPr lvl="2" eaLnBrk="1" hangingPunct="1"/>
            <a:r>
              <a:rPr lang="en-US" dirty="0">
                <a:latin typeface="Times New Roman" charset="0"/>
              </a:rPr>
              <a:t>cuts off highest 25% of data, or lowest 75% (</a:t>
            </a:r>
            <a:r>
              <a:rPr lang="en-US" i="1" dirty="0">
                <a:latin typeface="Times New Roman" charset="0"/>
              </a:rPr>
              <a:t>75th percentile</a:t>
            </a:r>
            <a:r>
              <a:rPr lang="en-US" dirty="0">
                <a:latin typeface="Times New Roman" charset="0"/>
              </a:rPr>
              <a:t> )</a:t>
            </a:r>
          </a:p>
          <a:p>
            <a:pPr eaLnBrk="1" hangingPunct="1"/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The difference between the upper and lower quartiles is called the </a:t>
            </a:r>
            <a:r>
              <a:rPr lang="en-US" i="1" dirty="0">
                <a:latin typeface="Times New Roman" charset="0"/>
              </a:rPr>
              <a:t>interquartile range (IQR)</a:t>
            </a:r>
            <a:r>
              <a:rPr lang="en-US" dirty="0">
                <a:latin typeface="Times New Roman" charset="0"/>
              </a:rPr>
              <a:t>.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Times New Roman" charset="0"/>
              </a:rPr>
              <a:t>Quartiles</a:t>
            </a:r>
          </a:p>
        </p:txBody>
      </p:sp>
    </p:spTree>
    <p:extLst>
      <p:ext uri="{BB962C8B-B14F-4D97-AF65-F5344CB8AC3E}">
        <p14:creationId xmlns:p14="http://schemas.microsoft.com/office/powerpoint/2010/main" val="334774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DB65391-8143-9C42-8668-1D168AEBE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Times New Roman" charset="0"/>
              </a:rPr>
              <a:t>Box-whisker plots- showing quartiles</a:t>
            </a:r>
          </a:p>
        </p:txBody>
      </p:sp>
      <p:pic>
        <p:nvPicPr>
          <p:cNvPr id="82947" name="Picture 5" descr="si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2" y="1257300"/>
            <a:ext cx="31480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8" name="Picture 7" descr="comple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1" y="1257300"/>
            <a:ext cx="3107531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7452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D1E220-0883-ED4E-B9DB-56DFB7A2AE7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63668" y="172640"/>
            <a:ext cx="8321040" cy="640080"/>
          </a:xfrm>
          <a:noFill/>
          <a:ln/>
        </p:spPr>
        <p:txBody>
          <a:bodyPr/>
          <a:lstStyle/>
          <a:p>
            <a:r>
              <a:rPr lang="en-US" dirty="0"/>
              <a:t>PSA After Radiation</a:t>
            </a: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6" r="6316"/>
          <a:stretch>
            <a:fillRect/>
          </a:stretch>
        </p:blipFill>
        <p:spPr bwMode="auto">
          <a:xfrm>
            <a:off x="1714500" y="914400"/>
            <a:ext cx="5600700" cy="405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502694" y="4233863"/>
            <a:ext cx="61266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(1,206)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028950" y="4232672"/>
            <a:ext cx="61266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(1,077)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54330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(799)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405765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(795)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457200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(858)</a:t>
            </a: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502920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(741)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554355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(635)</a:t>
            </a: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605790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(577)</a:t>
            </a: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6572250" y="4232672"/>
            <a:ext cx="500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latin typeface="Arial" charset="0"/>
              </a:rPr>
              <a:t>(767)</a:t>
            </a:r>
          </a:p>
        </p:txBody>
      </p:sp>
    </p:spTree>
    <p:extLst>
      <p:ext uri="{BB962C8B-B14F-4D97-AF65-F5344CB8AC3E}">
        <p14:creationId xmlns:p14="http://schemas.microsoft.com/office/powerpoint/2010/main" val="37934343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CB078D-19DD-344B-9DFD-9110D938559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582930" y="182881"/>
            <a:ext cx="8321040" cy="640080"/>
          </a:xfrm>
          <a:solidFill>
            <a:schemeClr val="bg1"/>
          </a:solidFill>
          <a:ln/>
        </p:spPr>
        <p:txBody>
          <a:bodyPr vert="horz" lIns="69056" tIns="34529" rIns="69056" bIns="34529" rtlCol="0" anchor="t" anchorCtr="0">
            <a:normAutofit fontScale="90000"/>
          </a:bodyPr>
          <a:lstStyle/>
          <a:p>
            <a:r>
              <a:rPr lang="en-US" sz="2400" dirty="0"/>
              <a:t>Anscombe</a:t>
            </a:r>
            <a:r>
              <a:rPr lang="ja-JP" altLang="en-US" sz="2400"/>
              <a:t>’</a:t>
            </a:r>
            <a:r>
              <a:rPr lang="en-US" sz="2400" dirty="0"/>
              <a:t>s Quartet</a:t>
            </a:r>
            <a:br>
              <a:rPr lang="en-US" sz="2100" dirty="0"/>
            </a:br>
            <a:r>
              <a:rPr lang="en-US" sz="1350" dirty="0"/>
              <a:t>Anscombe FJ: Graphs in statistical analysis. Amer Stat. 27:17-21,1973.</a:t>
            </a:r>
          </a:p>
        </p:txBody>
      </p:sp>
      <p:grpSp>
        <p:nvGrpSpPr>
          <p:cNvPr id="195587" name="Group 3"/>
          <p:cNvGrpSpPr>
            <a:grpSpLocks/>
          </p:cNvGrpSpPr>
          <p:nvPr/>
        </p:nvGrpSpPr>
        <p:grpSpPr bwMode="auto">
          <a:xfrm>
            <a:off x="1890713" y="1319213"/>
            <a:ext cx="5362575" cy="2390775"/>
            <a:chOff x="628" y="1108"/>
            <a:chExt cx="4504" cy="2008"/>
          </a:xfrm>
        </p:grpSpPr>
        <p:grpSp>
          <p:nvGrpSpPr>
            <p:cNvPr id="195588" name="Group 4"/>
            <p:cNvGrpSpPr>
              <a:grpSpLocks/>
            </p:cNvGrpSpPr>
            <p:nvPr/>
          </p:nvGrpSpPr>
          <p:grpSpPr bwMode="auto">
            <a:xfrm>
              <a:off x="628" y="1108"/>
              <a:ext cx="1048" cy="2008"/>
              <a:chOff x="628" y="1108"/>
              <a:chExt cx="1048" cy="2008"/>
            </a:xfrm>
          </p:grpSpPr>
          <p:sp>
            <p:nvSpPr>
              <p:cNvPr id="195589" name="Rectangle 5"/>
              <p:cNvSpPr>
                <a:spLocks noChangeArrowheads="1"/>
              </p:cNvSpPr>
              <p:nvPr/>
            </p:nvSpPr>
            <p:spPr bwMode="auto">
              <a:xfrm>
                <a:off x="628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X</a:t>
                </a:r>
              </a:p>
            </p:txBody>
          </p:sp>
          <p:sp>
            <p:nvSpPr>
              <p:cNvPr id="195590" name="Rectangle 6"/>
              <p:cNvSpPr>
                <a:spLocks noChangeArrowheads="1"/>
              </p:cNvSpPr>
              <p:nvPr/>
            </p:nvSpPr>
            <p:spPr bwMode="auto">
              <a:xfrm>
                <a:off x="628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10.0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13.0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9.0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11.0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14.0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4.0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12.0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5.0</a:t>
                </a:r>
              </a:p>
              <a:p>
                <a:pPr algn="r"/>
                <a:endParaRPr lang="en-US" sz="1050" b="1">
                  <a:latin typeface="Arial" charset="0"/>
                </a:endParaRPr>
              </a:p>
            </p:txBody>
          </p:sp>
          <p:sp>
            <p:nvSpPr>
              <p:cNvPr id="195591" name="Rectangle 7"/>
              <p:cNvSpPr>
                <a:spLocks noChangeArrowheads="1"/>
              </p:cNvSpPr>
              <p:nvPr/>
            </p:nvSpPr>
            <p:spPr bwMode="auto">
              <a:xfrm>
                <a:off x="1156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Y</a:t>
                </a:r>
              </a:p>
            </p:txBody>
          </p:sp>
          <p:sp>
            <p:nvSpPr>
              <p:cNvPr id="195592" name="Rectangle 8"/>
              <p:cNvSpPr>
                <a:spLocks noChangeArrowheads="1"/>
              </p:cNvSpPr>
              <p:nvPr/>
            </p:nvSpPr>
            <p:spPr bwMode="auto">
              <a:xfrm>
                <a:off x="1156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8.04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6.95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7.58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8.81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8.33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9.96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7.24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4.26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10.84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4.82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5.68</a:t>
                </a:r>
              </a:p>
            </p:txBody>
          </p:sp>
        </p:grpSp>
        <p:grpSp>
          <p:nvGrpSpPr>
            <p:cNvPr id="195593" name="Group 9"/>
            <p:cNvGrpSpPr>
              <a:grpSpLocks/>
            </p:cNvGrpSpPr>
            <p:nvPr/>
          </p:nvGrpSpPr>
          <p:grpSpPr bwMode="auto">
            <a:xfrm>
              <a:off x="1780" y="1108"/>
              <a:ext cx="1048" cy="2008"/>
              <a:chOff x="1780" y="1108"/>
              <a:chExt cx="1048" cy="2008"/>
            </a:xfrm>
          </p:grpSpPr>
          <p:sp>
            <p:nvSpPr>
              <p:cNvPr id="195594" name="Rectangle 10"/>
              <p:cNvSpPr>
                <a:spLocks noChangeArrowheads="1"/>
              </p:cNvSpPr>
              <p:nvPr/>
            </p:nvSpPr>
            <p:spPr bwMode="auto">
              <a:xfrm>
                <a:off x="1780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X</a:t>
                </a:r>
              </a:p>
            </p:txBody>
          </p:sp>
          <p:sp>
            <p:nvSpPr>
              <p:cNvPr id="195595" name="Rectangle 11"/>
              <p:cNvSpPr>
                <a:spLocks noChangeArrowheads="1"/>
              </p:cNvSpPr>
              <p:nvPr/>
            </p:nvSpPr>
            <p:spPr bwMode="auto">
              <a:xfrm>
                <a:off x="1780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10.0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13.0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9.0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11.0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14.0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4.0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12.0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5.0</a:t>
                </a:r>
              </a:p>
              <a:p>
                <a:pPr algn="r"/>
                <a:endParaRPr lang="en-US" sz="1050" b="1">
                  <a:latin typeface="Arial" charset="0"/>
                </a:endParaRPr>
              </a:p>
            </p:txBody>
          </p:sp>
          <p:sp>
            <p:nvSpPr>
              <p:cNvPr id="195596" name="Rectangle 12"/>
              <p:cNvSpPr>
                <a:spLocks noChangeArrowheads="1"/>
              </p:cNvSpPr>
              <p:nvPr/>
            </p:nvSpPr>
            <p:spPr bwMode="auto">
              <a:xfrm>
                <a:off x="2308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Y</a:t>
                </a:r>
              </a:p>
            </p:txBody>
          </p:sp>
          <p:sp>
            <p:nvSpPr>
              <p:cNvPr id="195597" name="Rectangle 13"/>
              <p:cNvSpPr>
                <a:spLocks noChangeArrowheads="1"/>
              </p:cNvSpPr>
              <p:nvPr/>
            </p:nvSpPr>
            <p:spPr bwMode="auto">
              <a:xfrm>
                <a:off x="2308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9.14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8.14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8.74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8.77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9.26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8.10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6.13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3.10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9.13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7.26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4.74</a:t>
                </a:r>
              </a:p>
            </p:txBody>
          </p:sp>
        </p:grpSp>
        <p:grpSp>
          <p:nvGrpSpPr>
            <p:cNvPr id="195598" name="Group 14"/>
            <p:cNvGrpSpPr>
              <a:grpSpLocks/>
            </p:cNvGrpSpPr>
            <p:nvPr/>
          </p:nvGrpSpPr>
          <p:grpSpPr bwMode="auto">
            <a:xfrm>
              <a:off x="2932" y="1108"/>
              <a:ext cx="1048" cy="2008"/>
              <a:chOff x="2932" y="1108"/>
              <a:chExt cx="1048" cy="2008"/>
            </a:xfrm>
          </p:grpSpPr>
          <p:sp>
            <p:nvSpPr>
              <p:cNvPr id="195599" name="Rectangle 15"/>
              <p:cNvSpPr>
                <a:spLocks noChangeArrowheads="1"/>
              </p:cNvSpPr>
              <p:nvPr/>
            </p:nvSpPr>
            <p:spPr bwMode="auto">
              <a:xfrm>
                <a:off x="2932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X</a:t>
                </a:r>
              </a:p>
            </p:txBody>
          </p:sp>
          <p:sp>
            <p:nvSpPr>
              <p:cNvPr id="195600" name="Rectangle 16"/>
              <p:cNvSpPr>
                <a:spLocks noChangeArrowheads="1"/>
              </p:cNvSpPr>
              <p:nvPr/>
            </p:nvSpPr>
            <p:spPr bwMode="auto">
              <a:xfrm>
                <a:off x="2932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10.0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13.0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9.0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11.0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14.0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4.0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12.0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5.0</a:t>
                </a:r>
              </a:p>
              <a:p>
                <a:pPr algn="r"/>
                <a:endParaRPr lang="en-US" sz="1050" b="1">
                  <a:latin typeface="Arial" charset="0"/>
                </a:endParaRPr>
              </a:p>
            </p:txBody>
          </p:sp>
          <p:sp>
            <p:nvSpPr>
              <p:cNvPr id="195601" name="Rectangle 17"/>
              <p:cNvSpPr>
                <a:spLocks noChangeArrowheads="1"/>
              </p:cNvSpPr>
              <p:nvPr/>
            </p:nvSpPr>
            <p:spPr bwMode="auto">
              <a:xfrm>
                <a:off x="3460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Y</a:t>
                </a:r>
              </a:p>
            </p:txBody>
          </p:sp>
          <p:sp>
            <p:nvSpPr>
              <p:cNvPr id="195602" name="Rectangle 18"/>
              <p:cNvSpPr>
                <a:spLocks noChangeArrowheads="1"/>
              </p:cNvSpPr>
              <p:nvPr/>
            </p:nvSpPr>
            <p:spPr bwMode="auto">
              <a:xfrm>
                <a:off x="3460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7.46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6.77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12.74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7.11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7.81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8.84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6.08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5.39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8.15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6.42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5.73</a:t>
                </a:r>
              </a:p>
            </p:txBody>
          </p:sp>
        </p:grpSp>
        <p:grpSp>
          <p:nvGrpSpPr>
            <p:cNvPr id="195603" name="Group 19"/>
            <p:cNvGrpSpPr>
              <a:grpSpLocks/>
            </p:cNvGrpSpPr>
            <p:nvPr/>
          </p:nvGrpSpPr>
          <p:grpSpPr bwMode="auto">
            <a:xfrm>
              <a:off x="4084" y="1108"/>
              <a:ext cx="1048" cy="2008"/>
              <a:chOff x="4084" y="1108"/>
              <a:chExt cx="1048" cy="2008"/>
            </a:xfrm>
          </p:grpSpPr>
          <p:sp>
            <p:nvSpPr>
              <p:cNvPr id="195604" name="Rectangle 20"/>
              <p:cNvSpPr>
                <a:spLocks noChangeArrowheads="1"/>
              </p:cNvSpPr>
              <p:nvPr/>
            </p:nvSpPr>
            <p:spPr bwMode="auto">
              <a:xfrm>
                <a:off x="4084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X</a:t>
                </a:r>
              </a:p>
            </p:txBody>
          </p:sp>
          <p:sp>
            <p:nvSpPr>
              <p:cNvPr id="195605" name="Rectangle 21"/>
              <p:cNvSpPr>
                <a:spLocks noChangeArrowheads="1"/>
              </p:cNvSpPr>
              <p:nvPr/>
            </p:nvSpPr>
            <p:spPr bwMode="auto">
              <a:xfrm>
                <a:off x="4084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19.0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8.0</a:t>
                </a:r>
              </a:p>
              <a:p>
                <a:pPr algn="r"/>
                <a:endParaRPr lang="en-US" sz="1050" b="1">
                  <a:latin typeface="Arial" charset="0"/>
                </a:endParaRPr>
              </a:p>
            </p:txBody>
          </p:sp>
          <p:sp>
            <p:nvSpPr>
              <p:cNvPr id="195606" name="Rectangle 22"/>
              <p:cNvSpPr>
                <a:spLocks noChangeArrowheads="1"/>
              </p:cNvSpPr>
              <p:nvPr/>
            </p:nvSpPr>
            <p:spPr bwMode="auto">
              <a:xfrm>
                <a:off x="4612" y="1108"/>
                <a:ext cx="520" cy="32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69056" tIns="34529" rIns="69056" bIns="34529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sz="1350" b="1">
                    <a:latin typeface="Arial" charset="0"/>
                  </a:rPr>
                  <a:t>Y</a:t>
                </a:r>
              </a:p>
            </p:txBody>
          </p:sp>
          <p:sp>
            <p:nvSpPr>
              <p:cNvPr id="195607" name="Rectangle 23"/>
              <p:cNvSpPr>
                <a:spLocks noChangeArrowheads="1"/>
              </p:cNvSpPr>
              <p:nvPr/>
            </p:nvSpPr>
            <p:spPr bwMode="auto">
              <a:xfrm>
                <a:off x="4612" y="1444"/>
                <a:ext cx="520" cy="16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136922" tIns="136922" rIns="136922" bIns="136922"/>
              <a:lstStyle/>
              <a:p>
                <a:pPr algn="r"/>
                <a:r>
                  <a:rPr lang="en-US" sz="1050" b="1">
                    <a:latin typeface="Arial" charset="0"/>
                  </a:rPr>
                  <a:t>6.58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5.76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7.71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8.84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8.47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7.04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5.25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12.5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5.56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7.91</a:t>
                </a:r>
              </a:p>
              <a:p>
                <a:pPr algn="r"/>
                <a:r>
                  <a:rPr lang="en-US" sz="1050" b="1">
                    <a:latin typeface="Arial" charset="0"/>
                  </a:rPr>
                  <a:t>6.89</a:t>
                </a:r>
              </a:p>
            </p:txBody>
          </p:sp>
        </p:grpSp>
      </p:grpSp>
      <p:sp>
        <p:nvSpPr>
          <p:cNvPr id="195608" name="Rectangle 24"/>
          <p:cNvSpPr>
            <a:spLocks noChangeArrowheads="1"/>
          </p:cNvSpPr>
          <p:nvPr/>
        </p:nvSpPr>
        <p:spPr bwMode="auto">
          <a:xfrm>
            <a:off x="1860948" y="3943350"/>
            <a:ext cx="2482453" cy="90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n = 11</a:t>
            </a:r>
          </a:p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mean of X</a:t>
            </a:r>
            <a:r>
              <a:rPr lang="ja-JP" altLang="en-US" sz="1350">
                <a:latin typeface="Arial"/>
              </a:rPr>
              <a:t>’</a:t>
            </a:r>
            <a:r>
              <a:rPr lang="en-US" sz="1350">
                <a:latin typeface="Arial" charset="0"/>
              </a:rPr>
              <a:t>s = 9.0; sd = 3.317</a:t>
            </a:r>
          </a:p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mean of Y</a:t>
            </a:r>
            <a:r>
              <a:rPr lang="ja-JP" altLang="en-US" sz="1350">
                <a:latin typeface="Arial"/>
              </a:rPr>
              <a:t>’</a:t>
            </a:r>
            <a:r>
              <a:rPr lang="en-US" sz="1350">
                <a:latin typeface="Arial" charset="0"/>
              </a:rPr>
              <a:t>s = 7.5; sd = 2.032</a:t>
            </a:r>
          </a:p>
        </p:txBody>
      </p:sp>
      <p:sp>
        <p:nvSpPr>
          <p:cNvPr id="195609" name="Rectangle 25"/>
          <p:cNvSpPr>
            <a:spLocks noChangeArrowheads="1"/>
          </p:cNvSpPr>
          <p:nvPr/>
        </p:nvSpPr>
        <p:spPr bwMode="auto">
          <a:xfrm>
            <a:off x="4743450" y="3771900"/>
            <a:ext cx="2628900" cy="1212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regression line: Y = 3+0.5X</a:t>
            </a:r>
          </a:p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S.E. of slope = 0.118</a:t>
            </a:r>
          </a:p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t = 4.24;   p = 0.002</a:t>
            </a:r>
          </a:p>
          <a:p>
            <a:pPr>
              <a:spcBef>
                <a:spcPct val="50000"/>
              </a:spcBef>
            </a:pPr>
            <a:r>
              <a:rPr lang="en-US" sz="1350">
                <a:latin typeface="Arial" charset="0"/>
              </a:rPr>
              <a:t>r = 0.82;   r</a:t>
            </a:r>
            <a:r>
              <a:rPr lang="en-US" sz="1350" baseline="30000">
                <a:latin typeface="Arial" charset="0"/>
              </a:rPr>
              <a:t>2</a:t>
            </a:r>
            <a:r>
              <a:rPr lang="en-US" sz="1350">
                <a:latin typeface="Arial" charset="0"/>
              </a:rPr>
              <a:t> = 0.67</a:t>
            </a:r>
          </a:p>
        </p:txBody>
      </p:sp>
      <p:sp>
        <p:nvSpPr>
          <p:cNvPr id="195610" name="Rectangle 26"/>
          <p:cNvSpPr>
            <a:spLocks noChangeArrowheads="1"/>
          </p:cNvSpPr>
          <p:nvPr/>
        </p:nvSpPr>
        <p:spPr bwMode="auto">
          <a:xfrm>
            <a:off x="2445544" y="959644"/>
            <a:ext cx="184345" cy="23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/>
          <a:p>
            <a:r>
              <a:rPr lang="en-US" sz="1050"/>
              <a:t>I</a:t>
            </a:r>
          </a:p>
        </p:txBody>
      </p:sp>
      <p:sp>
        <p:nvSpPr>
          <p:cNvPr id="195611" name="Rectangle 27"/>
          <p:cNvSpPr>
            <a:spLocks noChangeArrowheads="1"/>
          </p:cNvSpPr>
          <p:nvPr/>
        </p:nvSpPr>
        <p:spPr bwMode="auto">
          <a:xfrm>
            <a:off x="3759994" y="959644"/>
            <a:ext cx="229229" cy="23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/>
          <a:p>
            <a:r>
              <a:rPr lang="en-US" sz="1050"/>
              <a:t>II</a:t>
            </a:r>
          </a:p>
        </p:txBody>
      </p:sp>
      <p:sp>
        <p:nvSpPr>
          <p:cNvPr id="195612" name="Rectangle 28"/>
          <p:cNvSpPr>
            <a:spLocks noChangeArrowheads="1"/>
          </p:cNvSpPr>
          <p:nvPr/>
        </p:nvSpPr>
        <p:spPr bwMode="auto">
          <a:xfrm>
            <a:off x="5074444" y="959644"/>
            <a:ext cx="274113" cy="23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/>
          <a:p>
            <a:r>
              <a:rPr lang="en-US" sz="1050"/>
              <a:t>III</a:t>
            </a:r>
          </a:p>
        </p:txBody>
      </p:sp>
      <p:sp>
        <p:nvSpPr>
          <p:cNvPr id="195613" name="Rectangle 29"/>
          <p:cNvSpPr>
            <a:spLocks noChangeArrowheads="1"/>
          </p:cNvSpPr>
          <p:nvPr/>
        </p:nvSpPr>
        <p:spPr bwMode="auto">
          <a:xfrm>
            <a:off x="6446044" y="959644"/>
            <a:ext cx="282129" cy="23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/>
          <a:p>
            <a:r>
              <a:rPr lang="en-US" sz="1050"/>
              <a:t>IV</a:t>
            </a:r>
          </a:p>
        </p:txBody>
      </p:sp>
    </p:spTree>
    <p:extLst>
      <p:ext uri="{BB962C8B-B14F-4D97-AF65-F5344CB8AC3E}">
        <p14:creationId xmlns:p14="http://schemas.microsoft.com/office/powerpoint/2010/main" val="2251732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891F4-16F4-DB47-A30B-90290F44D49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  <a:ln/>
        </p:spPr>
        <p:txBody>
          <a:bodyPr vert="horz" lIns="69056" tIns="34529" rIns="69056" bIns="34529" rtlCol="0" anchor="t" anchorCtr="0">
            <a:normAutofit/>
          </a:bodyPr>
          <a:lstStyle/>
          <a:p>
            <a:r>
              <a:rPr lang="en-US"/>
              <a:t>Anscombe</a:t>
            </a:r>
            <a:r>
              <a:rPr lang="ja-JP" altLang="en-US">
                <a:latin typeface="Arial"/>
              </a:rPr>
              <a:t>’</a:t>
            </a:r>
            <a:r>
              <a:rPr lang="en-US"/>
              <a:t>s Data Plotted</a:t>
            </a:r>
          </a:p>
        </p:txBody>
      </p:sp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" t="5388" r="11591" b="5363"/>
          <a:stretch>
            <a:fillRect/>
          </a:stretch>
        </p:blipFill>
        <p:spPr bwMode="auto">
          <a:xfrm>
            <a:off x="2343150" y="908448"/>
            <a:ext cx="4591050" cy="4111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9426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9BFEEA-1DE2-1F4E-8D9E-5D2C7D2B74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1065" y="1074732"/>
            <a:ext cx="8321040" cy="3383280"/>
          </a:xfrm>
        </p:spPr>
        <p:txBody>
          <a:bodyPr/>
          <a:lstStyle/>
          <a:p>
            <a:r>
              <a:rPr lang="en-US" dirty="0"/>
              <a:t>Using Peters et al. dataset (</a:t>
            </a:r>
            <a:r>
              <a:rPr lang="en-US" dirty="0" err="1">
                <a:solidFill>
                  <a:srgbClr val="C00000"/>
                </a:solidFill>
              </a:rPr>
              <a:t>doi</a:t>
            </a:r>
            <a:r>
              <a:rPr lang="en-US" dirty="0">
                <a:solidFill>
                  <a:srgbClr val="C00000"/>
                </a:solidFill>
              </a:rPr>
              <a:t>: 10.6084/m9.figshare.13365191)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First question you should ask is “What does data look like?”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B6ECBF-BD95-9940-B4BE-01D839519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04" y="132305"/>
            <a:ext cx="8321040" cy="640080"/>
          </a:xfrm>
        </p:spPr>
        <p:txBody>
          <a:bodyPr/>
          <a:lstStyle/>
          <a:p>
            <a:r>
              <a:rPr lang="en-US" dirty="0"/>
              <a:t>Approaching your sample- Visualization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6A90DD-27FB-964F-852D-4814B4180C7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847138" y="217488"/>
            <a:ext cx="296862" cy="160337"/>
          </a:xfrm>
        </p:spPr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36</a:t>
            </a:fld>
            <a:endParaRPr lang="en-US" dirty="0">
              <a:solidFill>
                <a:srgbClr val="63666A"/>
              </a:solidFill>
            </a:endParaRPr>
          </a:p>
        </p:txBody>
      </p:sp>
      <p:pic>
        <p:nvPicPr>
          <p:cNvPr id="17410" name="Picture 2" descr="Concerned hmm interesting GIF - Find on GIFER">
            <a:extLst>
              <a:ext uri="{FF2B5EF4-FFF2-40B4-BE49-F238E27FC236}">
                <a16:creationId xmlns:a16="http://schemas.microsoft.com/office/drawing/2014/main" id="{B596A526-0347-BD40-94BF-18313D1A8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25" y="2517731"/>
            <a:ext cx="3304092" cy="18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4951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5E0B3B-0383-BE45-8D3C-5DEB53F8B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1245" y="157357"/>
            <a:ext cx="8594733" cy="640080"/>
          </a:xfrm>
        </p:spPr>
        <p:txBody>
          <a:bodyPr/>
          <a:lstStyle/>
          <a:p>
            <a:r>
              <a:rPr lang="en-US" sz="1800" dirty="0"/>
              <a:t>Using Peters et al. dataset (</a:t>
            </a:r>
            <a:r>
              <a:rPr lang="en-US" sz="1800" dirty="0" err="1">
                <a:solidFill>
                  <a:srgbClr val="C00000"/>
                </a:solidFill>
              </a:rPr>
              <a:t>doi</a:t>
            </a:r>
            <a:r>
              <a:rPr lang="en-US" sz="1800" dirty="0">
                <a:solidFill>
                  <a:srgbClr val="C00000"/>
                </a:solidFill>
              </a:rPr>
              <a:t>: 10.6084/m9.figshare.13365191)</a:t>
            </a:r>
            <a:br>
              <a:rPr lang="en-US" sz="1800" dirty="0">
                <a:solidFill>
                  <a:srgbClr val="C00000"/>
                </a:solidFill>
              </a:rPr>
            </a:br>
            <a:br>
              <a:rPr lang="en-US" sz="1800" dirty="0">
                <a:solidFill>
                  <a:srgbClr val="C00000"/>
                </a:solidFill>
              </a:rPr>
            </a:br>
            <a:endParaRPr lang="en-US" sz="1800" dirty="0"/>
          </a:p>
        </p:txBody>
      </p:sp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85EE24B0-A072-DF48-A8AF-DC2CE37DB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19" y="596552"/>
            <a:ext cx="8083461" cy="454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85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63086B-0187-8542-8629-117F4CC6F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plots</a:t>
            </a:r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1EBC1C2-D868-DA42-A719-1F8855D97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82" y="1359075"/>
            <a:ext cx="3227914" cy="3132760"/>
          </a:xfrm>
          <a:prstGeom prst="rect">
            <a:avLst/>
          </a:prstGeom>
        </p:spPr>
      </p:pic>
      <p:pic>
        <p:nvPicPr>
          <p:cNvPr id="11" name="Picture 10" descr="Chart, histogram&#10;&#10;Description automatically generated">
            <a:extLst>
              <a:ext uri="{FF2B5EF4-FFF2-40B4-BE49-F238E27FC236}">
                <a16:creationId xmlns:a16="http://schemas.microsoft.com/office/drawing/2014/main" id="{6978DE2E-D6AB-9C4B-B06A-95BB750F87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52" y="1825618"/>
            <a:ext cx="3941048" cy="2666217"/>
          </a:xfrm>
          <a:prstGeom prst="rect">
            <a:avLst/>
          </a:prstGeom>
        </p:spPr>
      </p:pic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35C48562-D273-BA49-95C4-88EC8CB988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2"/>
          <a:stretch/>
        </p:blipFill>
        <p:spPr>
          <a:xfrm>
            <a:off x="630952" y="2083496"/>
            <a:ext cx="3941048" cy="2408339"/>
          </a:xfrm>
          <a:prstGeom prst="rect">
            <a:avLst/>
          </a:prstGeom>
        </p:spPr>
      </p:pic>
      <p:pic>
        <p:nvPicPr>
          <p:cNvPr id="9" name="Picture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1B7FFDF5-68B5-6444-BBE5-791ED3C283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13" t="18998" b="12959"/>
          <a:stretch/>
        </p:blipFill>
        <p:spPr>
          <a:xfrm rot="5400000">
            <a:off x="5518677" y="1792524"/>
            <a:ext cx="2759364" cy="353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37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92 -0.10247 L -0.2401 -0.384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-1413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9 -0.025 L 0.22726 -0.025 " pathEditMode="relative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3FA34-90C2-1748-B118-D015DB13F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2560" y="169883"/>
            <a:ext cx="8321040" cy="640080"/>
          </a:xfrm>
        </p:spPr>
        <p:txBody>
          <a:bodyPr/>
          <a:lstStyle/>
          <a:p>
            <a:r>
              <a:rPr lang="en-US" dirty="0"/>
              <a:t>Scatterplot (Age vs. Overall Survival)</a:t>
            </a:r>
          </a:p>
        </p:txBody>
      </p:sp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8BDB2A5B-7E73-F24F-BD7F-55031C23B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1022002"/>
            <a:ext cx="5219700" cy="4064000"/>
          </a:xfrm>
          <a:prstGeom prst="rect">
            <a:avLst/>
          </a:prstGeom>
        </p:spPr>
      </p:pic>
      <p:pic>
        <p:nvPicPr>
          <p:cNvPr id="7" name="Picture 6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F840C342-025D-544D-97BF-06ABCE66E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03" y="496735"/>
            <a:ext cx="8260915" cy="464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5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B0264C7-69F5-D141-990E-26E060F0EC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8331" y="567429"/>
            <a:ext cx="8321040" cy="1342790"/>
          </a:xfrm>
        </p:spPr>
        <p:txBody>
          <a:bodyPr/>
          <a:lstStyle/>
          <a:p>
            <a:r>
              <a:rPr lang="en-US" dirty="0"/>
              <a:t>Example (anonymized) data is drawn from 2 reports a prospective post-operative HNSCC fractionation trial.</a:t>
            </a:r>
          </a:p>
          <a:p>
            <a:r>
              <a:rPr lang="en-US" dirty="0"/>
              <a:t>Data download (.csv format): </a:t>
            </a:r>
            <a:r>
              <a:rPr lang="en-US" dirty="0" err="1">
                <a:solidFill>
                  <a:srgbClr val="C00000"/>
                </a:solidFill>
              </a:rPr>
              <a:t>doi</a:t>
            </a:r>
            <a:r>
              <a:rPr lang="en-US" dirty="0">
                <a:solidFill>
                  <a:srgbClr val="C00000"/>
                </a:solidFill>
              </a:rPr>
              <a:t>: 10.6084/m9.figshare.13365191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						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87E691-55C8-5145-9689-B50F79999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775" y="57149"/>
            <a:ext cx="8321040" cy="640080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B7FE084-E5AC-1A4D-A5F9-0BFB3601F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851" y="3106870"/>
            <a:ext cx="2924515" cy="1624967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6DD0B4FD-FEC1-B240-8B2E-1B39A0F73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1" y="3061865"/>
            <a:ext cx="4045907" cy="1514206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FE96434-7FCC-0D43-88E7-9B0BD30EDAD7}"/>
              </a:ext>
            </a:extLst>
          </p:cNvPr>
          <p:cNvSpPr txBox="1">
            <a:spLocks/>
          </p:cNvSpPr>
          <p:nvPr/>
        </p:nvSpPr>
        <p:spPr>
          <a:xfrm>
            <a:off x="149375" y="2203620"/>
            <a:ext cx="8321040" cy="22571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1pPr>
            <a:lvl2pPr marL="129779" indent="-129779" algn="l" defTabSz="6858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2pPr>
            <a:lvl3pPr marL="258366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3pPr>
            <a:lvl4pPr marL="388144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50" kern="120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Peters et al. (1993): 			</a:t>
            </a:r>
            <a:r>
              <a:rPr lang="en-US" dirty="0">
                <a:solidFill>
                  <a:srgbClr val="C00000"/>
                </a:solidFill>
              </a:rPr>
              <a:t>	</a:t>
            </a:r>
            <a:r>
              <a:rPr lang="en-US" dirty="0"/>
              <a:t>Rosenthal et al. (2017): </a:t>
            </a:r>
          </a:p>
          <a:p>
            <a:r>
              <a:rPr lang="en-US" dirty="0">
                <a:solidFill>
                  <a:srgbClr val="C00000"/>
                </a:solidFill>
              </a:rPr>
              <a:t>PMID: 8482629 </a:t>
            </a:r>
            <a:r>
              <a:rPr lang="en-US" dirty="0">
                <a:solidFill>
                  <a:srgbClr val="D39F53"/>
                </a:solidFill>
              </a:rPr>
              <a:t>				PMID: 28721881 / PMCID: PMC5518636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40267849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hangingPunct="1">
              <a:buFont typeface="Wingdings 3" charset="0"/>
              <a:buNone/>
            </a:pPr>
            <a:r>
              <a:rPr lang="en-US" dirty="0">
                <a:latin typeface="Gill Sans MT" charset="0"/>
              </a:rPr>
              <a:t>	</a:t>
            </a:r>
          </a:p>
          <a:p>
            <a:pPr>
              <a:buNone/>
            </a:pPr>
            <a:r>
              <a:rPr lang="en-US" dirty="0"/>
              <a:t>The </a:t>
            </a:r>
            <a:r>
              <a:rPr lang="en-US" b="1" dirty="0"/>
              <a:t>central limit theorem</a:t>
            </a:r>
            <a:r>
              <a:rPr lang="en-US" dirty="0"/>
              <a:t> states that if you have a population with mean </a:t>
            </a:r>
            <a:r>
              <a:rPr lang="el-GR" dirty="0"/>
              <a:t>μ </a:t>
            </a:r>
            <a:r>
              <a:rPr lang="en-US" dirty="0"/>
              <a:t>and standard deviation </a:t>
            </a:r>
            <a:r>
              <a:rPr lang="el-GR" dirty="0"/>
              <a:t>σ </a:t>
            </a:r>
            <a:r>
              <a:rPr lang="en-US" dirty="0"/>
              <a:t>and take sufficiently large random samples from the population with replacement , then the distribution of the sample means will be approximately normally distributed. </a:t>
            </a:r>
            <a:r>
              <a:rPr lang="en-US" sz="1800" dirty="0">
                <a:latin typeface="Gill Sans MT" charset="0"/>
              </a:rPr>
              <a:t>	</a:t>
            </a:r>
          </a:p>
          <a:p>
            <a:pPr eaLnBrk="1" hangingPunct="1">
              <a:buFont typeface="Wingdings 3" charset="0"/>
              <a:buNone/>
            </a:pPr>
            <a:endParaRPr lang="en-US" sz="1800" dirty="0">
              <a:latin typeface="Gill Sans MT" charset="0"/>
            </a:endParaRPr>
          </a:p>
          <a:p>
            <a:pPr eaLnBrk="1" hangingPunct="1">
              <a:buFont typeface="Wingdings 3" charset="0"/>
              <a:buNone/>
            </a:pPr>
            <a:r>
              <a:rPr lang="en-US" sz="1800" dirty="0">
                <a:latin typeface="Gill Sans MT" charset="0"/>
              </a:rPr>
              <a:t>For sample sizes with n &gt; ~30, the sample distribution</a:t>
            </a:r>
            <a:r>
              <a:rPr lang="en-US" sz="1800" dirty="0">
                <a:effectLst>
                  <a:outerShdw blurRad="38100" dist="38100" dir="2700000" algn="tl">
                    <a:srgbClr val="DDDDDD"/>
                  </a:outerShdw>
                </a:effectLst>
                <a:latin typeface="Gill Sans MT" charset="0"/>
              </a:rPr>
              <a:t> (x-bar distribution)</a:t>
            </a:r>
            <a:r>
              <a:rPr lang="en-US" sz="1800" dirty="0">
                <a:latin typeface="Gill Sans MT" charset="0"/>
              </a:rPr>
              <a:t> will be normally distributed with mean µ and standard deviation </a:t>
            </a:r>
            <a:r>
              <a:rPr lang="en-US" sz="1800" dirty="0" err="1">
                <a:latin typeface="Gill Sans MT" charset="0"/>
              </a:rPr>
              <a:t>σ</a:t>
            </a:r>
            <a:r>
              <a:rPr lang="en-US" sz="1800" dirty="0">
                <a:latin typeface="Gill Sans MT" charset="0"/>
              </a:rPr>
              <a:t>/√n.   </a:t>
            </a: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Bookman Old Style" charset="0"/>
              </a:rPr>
              <a:t>The Central Limit Theorem</a:t>
            </a:r>
          </a:p>
        </p:txBody>
      </p:sp>
    </p:spTree>
    <p:extLst>
      <p:ext uri="{BB962C8B-B14F-4D97-AF65-F5344CB8AC3E}">
        <p14:creationId xmlns:p14="http://schemas.microsoft.com/office/powerpoint/2010/main" val="30020471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8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24968496"/>
              </p:ext>
            </p:extLst>
          </p:nvPr>
        </p:nvGraphicFramePr>
        <p:xfrm>
          <a:off x="1657350" y="1512888"/>
          <a:ext cx="5827713" cy="303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Bitmap Image" r:id="rId4" imgW="6447619" imgH="3352381" progId="PBrush">
                  <p:embed/>
                </p:oleObj>
              </mc:Choice>
              <mc:Fallback>
                <p:oleObj name="Bitmap Image" r:id="rId4" imgW="6447619" imgH="3352381" progId="PBrush">
                  <p:embed/>
                  <p:pic>
                    <p:nvPicPr>
                      <p:cNvPr id="102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1512888"/>
                        <a:ext cx="5827713" cy="3030537"/>
                      </a:xfrm>
                      <a:prstGeom prst="rect">
                        <a:avLst/>
                      </a:prstGeom>
                      <a:extLst>
                        <a:ext uri="{FAA26D3D-D897-4be2-8F04-BA451C77F1D7}">
                          <ma14:placeholderFlag xmlns:ma14="http://schemas.microsoft.com/office/mac/drawingml/2011/main" xmlns="" val="1"/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Arial" charset="0"/>
              </a:rPr>
              <a:t>Sampling Distribution of x- normally distributed population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4743450" y="1543050"/>
            <a:ext cx="685800" cy="30008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350" b="1"/>
              <a:t>n=10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5087513" y="2428255"/>
            <a:ext cx="85725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i="0" dirty="0">
                <a:solidFill>
                  <a:srgbClr val="D39F53"/>
                </a:solidFill>
                <a:sym typeface="Symbol" charset="0"/>
              </a:rPr>
              <a:t>/10</a:t>
            </a:r>
            <a:endParaRPr lang="en-US" sz="1800" dirty="0">
              <a:solidFill>
                <a:srgbClr val="D39F53"/>
              </a:solidFill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5314950" y="3382710"/>
            <a:ext cx="434497" cy="3231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500" b="1" i="0" dirty="0">
                <a:solidFill>
                  <a:srgbClr val="C00000"/>
                </a:solidFill>
                <a:sym typeface="Symbol" charset="0"/>
              </a:rPr>
              <a:t></a:t>
            </a:r>
            <a:endParaRPr lang="en-US" sz="1350" dirty="0">
              <a:solidFill>
                <a:srgbClr val="C00000"/>
              </a:solidFill>
            </a:endParaRPr>
          </a:p>
        </p:txBody>
      </p:sp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1371600" y="2857501"/>
            <a:ext cx="2114550" cy="85408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350" b="1" i="0" dirty="0"/>
              <a:t>Population distribution:</a:t>
            </a:r>
          </a:p>
          <a:p>
            <a:pPr algn="ctr">
              <a:spcBef>
                <a:spcPct val="50000"/>
              </a:spcBef>
            </a:pPr>
            <a:r>
              <a:rPr lang="en-US" sz="1350" b="1" dirty="0"/>
              <a:t>N(</a:t>
            </a:r>
            <a:r>
              <a:rPr lang="en-US" sz="1500" b="1" dirty="0">
                <a:sym typeface="Symbol" charset="0"/>
              </a:rPr>
              <a:t></a:t>
            </a:r>
            <a:r>
              <a:rPr lang="en-US" sz="1500" b="1" i="0" dirty="0">
                <a:sym typeface="Symbol" charset="0"/>
              </a:rPr>
              <a:t> , </a:t>
            </a:r>
            <a:r>
              <a:rPr lang="en-US" sz="1350" b="1" i="0" dirty="0">
                <a:sym typeface="Symbol" charset="0"/>
              </a:rPr>
              <a:t>)</a:t>
            </a:r>
            <a:endParaRPr lang="en-US" sz="1350" b="1" i="0" dirty="0"/>
          </a:p>
        </p:txBody>
      </p:sp>
      <p:sp>
        <p:nvSpPr>
          <p:cNvPr id="1033" name="Line 13"/>
          <p:cNvSpPr>
            <a:spLocks noChangeShapeType="1"/>
          </p:cNvSpPr>
          <p:nvPr/>
        </p:nvSpPr>
        <p:spPr bwMode="auto">
          <a:xfrm>
            <a:off x="2743200" y="3711580"/>
            <a:ext cx="400050" cy="11746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034" name="Text Box 14"/>
          <p:cNvSpPr txBox="1">
            <a:spLocks noChangeArrowheads="1"/>
          </p:cNvSpPr>
          <p:nvPr/>
        </p:nvSpPr>
        <p:spPr bwMode="auto">
          <a:xfrm>
            <a:off x="1773236" y="1444760"/>
            <a:ext cx="2514601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350" b="1" i="0"/>
              <a:t>Sampling distribution of x:</a:t>
            </a:r>
          </a:p>
          <a:p>
            <a:pPr algn="ctr">
              <a:spcBef>
                <a:spcPct val="50000"/>
              </a:spcBef>
            </a:pPr>
            <a:r>
              <a:rPr lang="en-US" sz="1350" b="1"/>
              <a:t>N</a:t>
            </a:r>
            <a:r>
              <a:rPr lang="en-US" sz="1500" b="1"/>
              <a:t>(</a:t>
            </a:r>
            <a:r>
              <a:rPr lang="en-US" sz="1500" b="1">
                <a:sym typeface="Symbol" charset="0"/>
              </a:rPr>
              <a:t> ,  /10)</a:t>
            </a:r>
            <a:endParaRPr lang="en-US" sz="1800"/>
          </a:p>
        </p:txBody>
      </p:sp>
      <p:sp>
        <p:nvSpPr>
          <p:cNvPr id="1035" name="Line 15"/>
          <p:cNvSpPr>
            <a:spLocks noChangeShapeType="1"/>
          </p:cNvSpPr>
          <p:nvPr/>
        </p:nvSpPr>
        <p:spPr bwMode="auto">
          <a:xfrm>
            <a:off x="3855668" y="1512888"/>
            <a:ext cx="171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036" name="Line 16"/>
          <p:cNvSpPr>
            <a:spLocks noChangeShapeType="1"/>
          </p:cNvSpPr>
          <p:nvPr/>
        </p:nvSpPr>
        <p:spPr bwMode="auto">
          <a:xfrm>
            <a:off x="3086100" y="2286000"/>
            <a:ext cx="1085850" cy="342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037" name="Line 17"/>
          <p:cNvSpPr>
            <a:spLocks noChangeShapeType="1"/>
          </p:cNvSpPr>
          <p:nvPr/>
        </p:nvSpPr>
        <p:spPr bwMode="auto">
          <a:xfrm>
            <a:off x="4514850" y="2628900"/>
            <a:ext cx="285750" cy="0"/>
          </a:xfrm>
          <a:prstGeom prst="line">
            <a:avLst/>
          </a:prstGeom>
          <a:noFill/>
          <a:ln w="28575">
            <a:solidFill>
              <a:srgbClr val="D39F53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039" name="Line 21"/>
          <p:cNvSpPr>
            <a:spLocks noChangeShapeType="1"/>
          </p:cNvSpPr>
          <p:nvPr/>
        </p:nvSpPr>
        <p:spPr bwMode="auto">
          <a:xfrm flipH="1">
            <a:off x="4572000" y="3657600"/>
            <a:ext cx="742950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772213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>
              <a:latin typeface="Gill Sans MT" charset="0"/>
            </a:endParaRPr>
          </a:p>
          <a:p>
            <a:endParaRPr lang="en-US">
              <a:latin typeface="Gill Sans MT" charset="0"/>
            </a:endParaRPr>
          </a:p>
          <a:p>
            <a:endParaRPr lang="en-US">
              <a:latin typeface="Gill Sans MT" charset="0"/>
            </a:endParaRPr>
          </a:p>
          <a:p>
            <a:pPr>
              <a:buFont typeface="Wingdings 3" charset="0"/>
              <a:buNone/>
            </a:pPr>
            <a:endParaRPr lang="en-US">
              <a:latin typeface="Gill Sans MT" charset="0"/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645295" y="88464"/>
            <a:ext cx="8321040" cy="640080"/>
          </a:xfrm>
        </p:spPr>
        <p:txBody>
          <a:bodyPr/>
          <a:lstStyle/>
          <a:p>
            <a:r>
              <a:rPr lang="en-US" dirty="0">
                <a:latin typeface="Bookman Old Style" charset="0"/>
              </a:rPr>
              <a:t>Taking Samples from Populations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B53A2BF-DB56-B845-AA40-773B76BD4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95" y="1190512"/>
            <a:ext cx="2410197" cy="3936077"/>
          </a:xfrm>
          <a:prstGeom prst="rect">
            <a:avLst/>
          </a:prstGeom>
        </p:spPr>
      </p:pic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4B9C178B-CBB4-5D4A-BC7A-6727C01E5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735" y="1191852"/>
            <a:ext cx="2426756" cy="3951648"/>
          </a:xfrm>
          <a:prstGeom prst="rect">
            <a:avLst/>
          </a:prstGeom>
        </p:spPr>
      </p:pic>
      <p:pic>
        <p:nvPicPr>
          <p:cNvPr id="3" name="Picture 2" descr="Chart, histogram&#10;&#10;Description automatically generated">
            <a:extLst>
              <a:ext uri="{FF2B5EF4-FFF2-40B4-BE49-F238E27FC236}">
                <a16:creationId xmlns:a16="http://schemas.microsoft.com/office/drawing/2014/main" id="{9BA1F7DA-6140-D441-963D-4A1A0FC7C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178" y="1641432"/>
            <a:ext cx="5270674" cy="1773039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35B6AA7A-16A4-E242-8A2C-0935C6F18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9095" y="2837390"/>
            <a:ext cx="1859796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50"/>
              <a:t>Because the true population is normal, any sample we draw will have approx. the same mean as the true population, and a stand. dev. that decreases as the N of our sample increases.   </a:t>
            </a:r>
          </a:p>
        </p:txBody>
      </p:sp>
    </p:spTree>
    <p:extLst>
      <p:ext uri="{BB962C8B-B14F-4D97-AF65-F5344CB8AC3E}">
        <p14:creationId xmlns:p14="http://schemas.microsoft.com/office/powerpoint/2010/main" val="4664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4 0.02963 L 0.02517 -0.39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7" y="-213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>
              <a:latin typeface="Gill Sans MT" charset="0"/>
            </a:endParaRPr>
          </a:p>
          <a:p>
            <a:endParaRPr lang="en-US">
              <a:latin typeface="Gill Sans MT" charset="0"/>
            </a:endParaRPr>
          </a:p>
          <a:p>
            <a:endParaRPr lang="en-US">
              <a:latin typeface="Gill Sans MT" charset="0"/>
            </a:endParaRPr>
          </a:p>
          <a:p>
            <a:pPr>
              <a:buFont typeface="Wingdings 3" charset="0"/>
              <a:buNone/>
            </a:pPr>
            <a:endParaRPr lang="en-US">
              <a:latin typeface="Gill Sans MT" charset="0"/>
            </a:endParaRPr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401037" y="91440"/>
            <a:ext cx="8321040" cy="640080"/>
          </a:xfrm>
        </p:spPr>
        <p:txBody>
          <a:bodyPr/>
          <a:lstStyle/>
          <a:p>
            <a:r>
              <a:rPr lang="en-US" dirty="0">
                <a:latin typeface="Bookman Old Style" charset="0"/>
              </a:rPr>
              <a:t>Taking Samples from Populations</a:t>
            </a:r>
          </a:p>
        </p:txBody>
      </p:sp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4077222" y="3782302"/>
            <a:ext cx="1985375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50" dirty="0"/>
              <a:t>Because the true population is normal, any sample we draw will have approx. the same mean as the true population, and a stand. dev. that decreases as the N of our sample increases.   </a:t>
            </a:r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BDE5C1F8-2DB0-574E-BD47-BC0AD7556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53" y="593734"/>
            <a:ext cx="2780361" cy="4411980"/>
          </a:xfrm>
          <a:prstGeom prst="rect">
            <a:avLst/>
          </a:prstGeom>
        </p:spPr>
      </p:pic>
      <p:pic>
        <p:nvPicPr>
          <p:cNvPr id="8" name="Picture 7" descr="Chart, histogram&#10;&#10;Description automatically generated">
            <a:extLst>
              <a:ext uri="{FF2B5EF4-FFF2-40B4-BE49-F238E27FC236}">
                <a16:creationId xmlns:a16="http://schemas.microsoft.com/office/drawing/2014/main" id="{2D75D287-F6C0-394A-8045-121999CE44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319" y="1215547"/>
            <a:ext cx="5270674" cy="177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859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Roderick\Desktop\stats_fit\textbook_images\famous_mayumi.jpg">
            <a:extLst>
              <a:ext uri="{FF2B5EF4-FFF2-40B4-BE49-F238E27FC236}">
                <a16:creationId xmlns:a16="http://schemas.microsoft.com/office/drawing/2014/main" id="{F8FB4A19-5B0B-7747-862F-D4E30C786B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4" t="54893" r="16411" b="18416"/>
          <a:stretch/>
        </p:blipFill>
        <p:spPr bwMode="auto">
          <a:xfrm>
            <a:off x="1224080" y="2892973"/>
            <a:ext cx="3453990" cy="221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Roderick\Desktop\stats_fit\textbook_images\famous_mayumi.jpg">
            <a:extLst>
              <a:ext uri="{FF2B5EF4-FFF2-40B4-BE49-F238E27FC236}">
                <a16:creationId xmlns:a16="http://schemas.microsoft.com/office/drawing/2014/main" id="{FAF4C1BB-C9F7-D749-ADA1-94D5A2B7D9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1" t="12261" r="14674" b="66589"/>
          <a:stretch/>
        </p:blipFill>
        <p:spPr bwMode="auto">
          <a:xfrm>
            <a:off x="1224080" y="181303"/>
            <a:ext cx="3241956" cy="164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4743450" y="800100"/>
            <a:ext cx="2914650" cy="3323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50" dirty="0"/>
              <a:t>The large histogram is the distribution of individual values.</a:t>
            </a:r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r>
              <a:rPr lang="en-US" sz="1050" dirty="0"/>
              <a:t>The small x-bars are distributions of sample averages for the individual values</a:t>
            </a:r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endParaRPr lang="en-US" sz="1050" dirty="0"/>
          </a:p>
          <a:p>
            <a:pPr eaLnBrk="1" hangingPunct="1"/>
            <a:r>
              <a:rPr lang="en-US" sz="1050" dirty="0"/>
              <a:t>If we collect enough sample averages, the averages will be normally distributed, and look like a normal curve</a:t>
            </a:r>
          </a:p>
          <a:p>
            <a:pPr eaLnBrk="1" hangingPunct="1"/>
            <a:endParaRPr lang="en-US" sz="1050" dirty="0"/>
          </a:p>
          <a:p>
            <a:pPr eaLnBrk="1" hangingPunct="1"/>
            <a:r>
              <a:rPr lang="en-US" sz="1050" dirty="0"/>
              <a:t>Because of this, distribution, we can make predictions</a:t>
            </a:r>
          </a:p>
        </p:txBody>
      </p:sp>
      <p:cxnSp>
        <p:nvCxnSpPr>
          <p:cNvPr id="5" name="Straight Arrow Connector 4"/>
          <p:cNvCxnSpPr>
            <a:cxnSpLocks/>
          </p:cNvCxnSpPr>
          <p:nvPr/>
        </p:nvCxnSpPr>
        <p:spPr>
          <a:xfrm flipH="1">
            <a:off x="3486150" y="914400"/>
            <a:ext cx="1257301" cy="906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cxnSpLocks/>
          </p:cNvCxnSpPr>
          <p:nvPr/>
        </p:nvCxnSpPr>
        <p:spPr>
          <a:xfrm flipH="1" flipV="1">
            <a:off x="2908738" y="1543050"/>
            <a:ext cx="1907520" cy="223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3486150" y="3600450"/>
            <a:ext cx="1257300" cy="1143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177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43CA224-10C2-0940-A50D-A08886982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824" y="119779"/>
            <a:ext cx="8321040" cy="640080"/>
          </a:xfrm>
        </p:spPr>
        <p:txBody>
          <a:bodyPr/>
          <a:lstStyle/>
          <a:p>
            <a:r>
              <a:rPr lang="en-US" dirty="0"/>
              <a:t>Works in reverse- Bootstrapping</a:t>
            </a:r>
          </a:p>
        </p:txBody>
      </p:sp>
      <p:pic>
        <p:nvPicPr>
          <p:cNvPr id="27650" name="Picture 2" descr="The essential guide to bootstrapping in SAS - The DO Loop">
            <a:extLst>
              <a:ext uri="{FF2B5EF4-FFF2-40B4-BE49-F238E27FC236}">
                <a16:creationId xmlns:a16="http://schemas.microsoft.com/office/drawing/2014/main" id="{6BAE729E-28B4-E849-88D3-BC841DCE6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8" y="1027731"/>
            <a:ext cx="8321041" cy="342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5CB77E3-08EF-C84E-901E-2F9D23EB3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944" y="1298118"/>
            <a:ext cx="1766237" cy="3154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20B27F-7A02-764A-A95E-0C71E7BD3DFA}"/>
              </a:ext>
            </a:extLst>
          </p:cNvPr>
          <p:cNvSpPr txBox="1"/>
          <p:nvPr/>
        </p:nvSpPr>
        <p:spPr>
          <a:xfrm>
            <a:off x="4146115" y="4615841"/>
            <a:ext cx="10208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800" dirty="0">
                <a:cs typeface="Arial"/>
              </a:rPr>
              <a:t>1,000x</a:t>
            </a:r>
          </a:p>
        </p:txBody>
      </p:sp>
      <p:pic>
        <p:nvPicPr>
          <p:cNvPr id="10" name="Picture 9" descr="Chart, histogram&#10;&#10;Description automatically generated">
            <a:extLst>
              <a:ext uri="{FF2B5EF4-FFF2-40B4-BE49-F238E27FC236}">
                <a16:creationId xmlns:a16="http://schemas.microsoft.com/office/drawing/2014/main" id="{ABDCEE2C-E20F-4848-912D-0B1276F1FB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61" y="2336104"/>
            <a:ext cx="3070810" cy="1405371"/>
          </a:xfrm>
          <a:prstGeom prst="rect">
            <a:avLst/>
          </a:prstGeom>
        </p:spPr>
      </p:pic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81EB3322-CE2A-7F49-9249-1210D6A46E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320" y="864828"/>
            <a:ext cx="2416461" cy="8128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975D468-27AC-2046-9136-99FFCBFC7120}"/>
              </a:ext>
            </a:extLst>
          </p:cNvPr>
          <p:cNvSpPr/>
          <p:nvPr/>
        </p:nvSpPr>
        <p:spPr>
          <a:xfrm>
            <a:off x="6575101" y="2170453"/>
            <a:ext cx="2568898" cy="15059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</a:pPr>
            <a:endParaRPr lang="en-US" sz="1800" b="1" dirty="0">
              <a:latin typeface="+mj-lt"/>
            </a:endParaRPr>
          </a:p>
        </p:txBody>
      </p:sp>
      <p:pic>
        <p:nvPicPr>
          <p:cNvPr id="15" name="Picture 14" descr="Chart, histogram&#10;&#10;Description automatically generated">
            <a:extLst>
              <a:ext uri="{FF2B5EF4-FFF2-40B4-BE49-F238E27FC236}">
                <a16:creationId xmlns:a16="http://schemas.microsoft.com/office/drawing/2014/main" id="{2574BDD7-8B8D-0746-BC67-02A06BA1F9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320" y="2333356"/>
            <a:ext cx="2492680" cy="89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4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154" y="250031"/>
            <a:ext cx="6693694" cy="464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39DCF-F886-D744-B172-739222362E5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B4EA55-3456-B543-B616-750B639D6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705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5" descr="Normal_distribution_and_sc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00150"/>
            <a:ext cx="6550819" cy="375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5" name="Rectangle 6"/>
          <p:cNvSpPr>
            <a:spLocks noChangeArrowheads="1"/>
          </p:cNvSpPr>
          <p:nvPr/>
        </p:nvSpPr>
        <p:spPr bwMode="auto">
          <a:xfrm>
            <a:off x="1200150" y="4114800"/>
            <a:ext cx="6457950" cy="8572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nl-NL" sz="1050"/>
          </a:p>
        </p:txBody>
      </p:sp>
      <p:sp>
        <p:nvSpPr>
          <p:cNvPr id="95239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Standard Normal Distribution</a:t>
            </a:r>
            <a:endParaRPr lang="nl-NL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8874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36533" y="1475566"/>
            <a:ext cx="8321040" cy="3383280"/>
          </a:xfrm>
          <a:noFill/>
          <a:ln/>
        </p:spPr>
        <p:txBody>
          <a:bodyPr/>
          <a:lstStyle/>
          <a:p>
            <a:r>
              <a:rPr lang="en-US" sz="1950" dirty="0"/>
              <a:t> Unbiased - randomly chosen - samples do not  exactly represent their population</a:t>
            </a:r>
          </a:p>
          <a:p>
            <a:r>
              <a:rPr lang="en-US" sz="1950" dirty="0"/>
              <a:t> Summary statistics (mean, median, proportion, </a:t>
            </a:r>
            <a:r>
              <a:rPr lang="en-US" sz="1950" dirty="0" err="1"/>
              <a:t>etc</a:t>
            </a:r>
            <a:r>
              <a:rPr lang="en-US" sz="1950" dirty="0"/>
              <a:t>) calculated from a sample are generally not identical to corresponding population </a:t>
            </a:r>
            <a:r>
              <a:rPr lang="en-US" sz="1950" i="1" dirty="0"/>
              <a:t>parameters</a:t>
            </a:r>
            <a:endParaRPr lang="en-US" sz="1950" dirty="0"/>
          </a:p>
          <a:p>
            <a:r>
              <a:rPr lang="en-US" sz="1950" i="1" dirty="0"/>
              <a:t> </a:t>
            </a:r>
            <a:r>
              <a:rPr lang="en-US" sz="1950" i="1" dirty="0">
                <a:solidFill>
                  <a:schemeClr val="tx2"/>
                </a:solidFill>
              </a:rPr>
              <a:t>Standard error</a:t>
            </a:r>
            <a:r>
              <a:rPr lang="en-US" sz="1950" dirty="0">
                <a:solidFill>
                  <a:schemeClr val="tx2"/>
                </a:solidFill>
              </a:rPr>
              <a:t> is a universal measure of how closely sample statistics reflect population parameters</a:t>
            </a:r>
          </a:p>
          <a:p>
            <a:r>
              <a:rPr lang="en-US" sz="1950" dirty="0"/>
              <a:t> In general: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36533" y="526875"/>
            <a:ext cx="8321040" cy="640080"/>
          </a:xfrm>
          <a:noFill/>
          <a:ln/>
        </p:spPr>
        <p:txBody>
          <a:bodyPr/>
          <a:lstStyle/>
          <a:p>
            <a:r>
              <a:rPr lang="en-US" sz="2400"/>
              <a:t>Sampling Variability - Random Variation</a:t>
            </a:r>
          </a:p>
        </p:txBody>
      </p:sp>
      <p:graphicFrame>
        <p:nvGraphicFramePr>
          <p:cNvPr id="778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680028"/>
              </p:ext>
            </p:extLst>
          </p:nvPr>
        </p:nvGraphicFramePr>
        <p:xfrm>
          <a:off x="3818383" y="3590355"/>
          <a:ext cx="1247775" cy="812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3" imgW="660240" imgH="431640" progId="Equation.3">
                  <p:embed/>
                </p:oleObj>
              </mc:Choice>
              <mc:Fallback>
                <p:oleObj name="Equation" r:id="rId3" imgW="660240" imgH="431640" progId="Equation.3">
                  <p:embed/>
                  <p:pic>
                    <p:nvPicPr>
                      <p:cNvPr id="7782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8383" y="3590355"/>
                        <a:ext cx="1247775" cy="8120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1497643" y="4489015"/>
            <a:ext cx="6343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/>
          <a:lstStyle/>
          <a:p>
            <a:r>
              <a:rPr lang="en-US" sz="2100" dirty="0">
                <a:solidFill>
                  <a:srgbClr val="D39F53"/>
                </a:solidFill>
              </a:rPr>
              <a:t>Accuracy of sample </a:t>
            </a:r>
            <a:r>
              <a:rPr lang="en-US" sz="2100" dirty="0">
                <a:solidFill>
                  <a:srgbClr val="D39F53"/>
                </a:solidFill>
                <a:sym typeface="Symbol" charset="0"/>
              </a:rPr>
              <a:t> square root of # observations</a:t>
            </a:r>
            <a:endParaRPr lang="en-US" sz="2100" dirty="0">
              <a:solidFill>
                <a:srgbClr val="D39F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423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/>
              <a:t>Range of values which we can be confident includes the true value - the population value</a:t>
            </a:r>
          </a:p>
          <a:p>
            <a:r>
              <a:rPr lang="en-US"/>
              <a:t>A </a:t>
            </a:r>
            <a:r>
              <a:rPr lang="en-US" i="1"/>
              <a:t>95% confidence interval</a:t>
            </a:r>
            <a:r>
              <a:rPr lang="en-US"/>
              <a:t> includes the true value 95% of the time</a:t>
            </a:r>
          </a:p>
          <a:p>
            <a:r>
              <a:rPr lang="en-US"/>
              <a:t>In general (approximately) 95% CI for all sample statistics (mean, proportion) is: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Confidence Interval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2857500" y="3257550"/>
            <a:ext cx="3200400" cy="46166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/>
              <a:t>Statistic </a:t>
            </a:r>
            <a:r>
              <a:rPr lang="en-US" sz="2400">
                <a:sym typeface="Symbol" charset="0"/>
              </a:rPr>
              <a:t> 1.96  SE</a:t>
            </a:r>
            <a:endParaRPr lang="en-US" sz="2400"/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943100" y="4457700"/>
            <a:ext cx="529824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(This comes from assuming an approximately normal distribution)</a:t>
            </a: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3208230" y="3888432"/>
            <a:ext cx="3804047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/>
          <a:lstStyle/>
          <a:p>
            <a:r>
              <a:rPr lang="en-US" sz="1050" dirty="0"/>
              <a:t>The 99% CI is: Statistic </a:t>
            </a:r>
            <a:r>
              <a:rPr lang="en-US" sz="1050" dirty="0">
                <a:sym typeface="Symbol" charset="0"/>
              </a:rPr>
              <a:t> 2.58  SE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066228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B0264C7-69F5-D141-990E-26E060F0EC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8331" y="567429"/>
            <a:ext cx="8321040" cy="1342790"/>
          </a:xfrm>
        </p:spPr>
        <p:txBody>
          <a:bodyPr/>
          <a:lstStyle/>
          <a:p>
            <a:r>
              <a:rPr lang="en-US" dirty="0"/>
              <a:t>Data visualization is performed for illustration in: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JASP 0.14 (JASP Team, University of Amsterdam;  freeware: https://</a:t>
            </a:r>
            <a:r>
              <a:rPr lang="en-US" dirty="0" err="1">
                <a:solidFill>
                  <a:srgbClr val="C00000"/>
                </a:solidFill>
              </a:rPr>
              <a:t>jasp-stats.org</a:t>
            </a:r>
            <a:r>
              <a:rPr lang="en-US" dirty="0">
                <a:solidFill>
                  <a:srgbClr val="C00000"/>
                </a:solidFill>
              </a:rPr>
              <a:t>/)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D39F53"/>
                </a:solidFill>
              </a:rPr>
              <a:t>JMP (SAS, Cary, NC; licensed: </a:t>
            </a:r>
            <a:r>
              <a:rPr lang="en-US" dirty="0">
                <a:solidFill>
                  <a:srgbClr val="407EC9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https://www.jmp.com</a:t>
            </a:r>
            <a:r>
              <a:rPr lang="en-US" dirty="0">
                <a:solidFill>
                  <a:srgbClr val="D39F5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dirty="0">
                <a:solidFill>
                  <a:srgbClr val="D39F53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Also, highly recommend learning R (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  <a:hlinkClick r:id="rId3"/>
              </a:rPr>
              <a:t>https://cran.r-project.org/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), but these are more user friendly for visualization.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						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87E691-55C8-5145-9689-B50F79999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775" y="57149"/>
            <a:ext cx="8321040" cy="640080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2147606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8D7ED2-A4A8-A44C-A962-658BA1327C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743421" y="133901"/>
            <a:ext cx="8321040" cy="640080"/>
          </a:xfrm>
          <a:noFill/>
          <a:ln/>
        </p:spPr>
        <p:txBody>
          <a:bodyPr/>
          <a:lstStyle/>
          <a:p>
            <a:r>
              <a:rPr lang="en-US" dirty="0"/>
              <a:t>Sample Size &amp; Variability of Mean</a:t>
            </a: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8" t="5388" r="8136" b="5363"/>
          <a:stretch>
            <a:fillRect/>
          </a:stretch>
        </p:blipFill>
        <p:spPr bwMode="auto">
          <a:xfrm>
            <a:off x="2228850" y="909637"/>
            <a:ext cx="4806554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4191000" y="800100"/>
            <a:ext cx="1002197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rgbClr val="C00000"/>
                </a:solidFill>
                <a:latin typeface="Arial" charset="0"/>
              </a:rPr>
              <a:t>Population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4292204" y="1600201"/>
            <a:ext cx="85792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rgbClr val="C00000"/>
                </a:solidFill>
                <a:latin typeface="Arial" charset="0"/>
              </a:rPr>
              <a:t>Mean 35</a:t>
            </a:r>
            <a:br>
              <a:rPr lang="en-US" sz="1350" dirty="0">
                <a:solidFill>
                  <a:srgbClr val="C00000"/>
                </a:solidFill>
                <a:latin typeface="Arial" charset="0"/>
              </a:rPr>
            </a:br>
            <a:r>
              <a:rPr lang="en-US" sz="1350" dirty="0">
                <a:solidFill>
                  <a:srgbClr val="C00000"/>
                </a:solidFill>
                <a:latin typeface="Arial" charset="0"/>
              </a:rPr>
              <a:t>St dev 6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515672" y="1192396"/>
            <a:ext cx="207941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rial" charset="0"/>
              </a:rPr>
              <a:t>Distribution of</a:t>
            </a:r>
            <a:br>
              <a:rPr lang="en-US" sz="2000" dirty="0">
                <a:solidFill>
                  <a:srgbClr val="000000"/>
                </a:solidFill>
                <a:latin typeface="Arial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</a:rPr>
              <a:t>means - 100</a:t>
            </a:r>
            <a:br>
              <a:rPr lang="en-US" sz="2000" dirty="0">
                <a:solidFill>
                  <a:srgbClr val="000000"/>
                </a:solidFill>
                <a:latin typeface="Arial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</a:rPr>
              <a:t>random samples</a:t>
            </a:r>
            <a:br>
              <a:rPr lang="en-US" sz="2000" dirty="0">
                <a:solidFill>
                  <a:srgbClr val="000000"/>
                </a:solidFill>
                <a:latin typeface="Arial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</a:rPr>
              <a:t>for each size: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2628264" y="2800351"/>
            <a:ext cx="11657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350" dirty="0">
                <a:solidFill>
                  <a:srgbClr val="D39F53"/>
                </a:solidFill>
                <a:latin typeface="Arial" charset="0"/>
              </a:rPr>
              <a:t>each sample</a:t>
            </a:r>
            <a:br>
              <a:rPr lang="en-US" sz="1350" dirty="0">
                <a:solidFill>
                  <a:srgbClr val="D39F53"/>
                </a:solidFill>
                <a:latin typeface="Arial" charset="0"/>
              </a:rPr>
            </a:br>
            <a:r>
              <a:rPr lang="en-US" sz="1350" dirty="0">
                <a:solidFill>
                  <a:srgbClr val="D39F53"/>
                </a:solidFill>
                <a:latin typeface="Arial" charset="0"/>
              </a:rPr>
              <a:t>10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4253467" y="2800351"/>
            <a:ext cx="11657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350">
                <a:solidFill>
                  <a:srgbClr val="D39F53"/>
                </a:solidFill>
                <a:latin typeface="Arial" charset="0"/>
              </a:rPr>
              <a:t>each sample</a:t>
            </a:r>
            <a:br>
              <a:rPr lang="en-US" sz="1350">
                <a:solidFill>
                  <a:srgbClr val="D39F53"/>
                </a:solidFill>
                <a:latin typeface="Arial" charset="0"/>
              </a:rPr>
            </a:br>
            <a:r>
              <a:rPr lang="en-US" sz="1350">
                <a:solidFill>
                  <a:srgbClr val="D39F53"/>
                </a:solidFill>
                <a:latin typeface="Arial" charset="0"/>
              </a:rPr>
              <a:t>50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5929867" y="2800351"/>
            <a:ext cx="11657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350">
                <a:solidFill>
                  <a:srgbClr val="D39F53"/>
                </a:solidFill>
                <a:latin typeface="Arial" charset="0"/>
              </a:rPr>
              <a:t>each sample</a:t>
            </a:r>
            <a:br>
              <a:rPr lang="en-US" sz="1350">
                <a:solidFill>
                  <a:srgbClr val="D39F53"/>
                </a:solidFill>
                <a:latin typeface="Arial" charset="0"/>
              </a:rPr>
            </a:br>
            <a:r>
              <a:rPr lang="en-US" sz="1350">
                <a:solidFill>
                  <a:srgbClr val="D39F53"/>
                </a:solidFill>
                <a:latin typeface="Arial" charset="0"/>
              </a:rPr>
              <a:t>150</a:t>
            </a: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2102644" y="3570685"/>
            <a:ext cx="338554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0803345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6" name="Object 6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80749312"/>
              </p:ext>
            </p:extLst>
          </p:nvPr>
        </p:nvGraphicFramePr>
        <p:xfrm>
          <a:off x="3732755" y="2349471"/>
          <a:ext cx="1459283" cy="954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3" imgW="660240" imgH="431640" progId="Equation.3">
                  <p:embed/>
                </p:oleObj>
              </mc:Choice>
              <mc:Fallback>
                <p:oleObj name="Equation" r:id="rId3" imgW="660240" imgH="431640" progId="Equation.3">
                  <p:embed/>
                  <p:pic>
                    <p:nvPicPr>
                      <p:cNvPr id="819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2755" y="2349471"/>
                        <a:ext cx="1459283" cy="9541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3050" y="183320"/>
            <a:ext cx="8321040" cy="640080"/>
          </a:xfrm>
        </p:spPr>
        <p:txBody>
          <a:bodyPr/>
          <a:lstStyle/>
          <a:p>
            <a:r>
              <a:rPr lang="en-US" dirty="0"/>
              <a:t>Sample Size</a:t>
            </a: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1764506" y="3429000"/>
            <a:ext cx="5429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/>
          <a:lstStyle/>
          <a:p>
            <a:r>
              <a:rPr lang="en-US" sz="1800" dirty="0">
                <a:solidFill>
                  <a:srgbClr val="C00000"/>
                </a:solidFill>
              </a:rPr>
              <a:t>Accuracy of sample </a:t>
            </a:r>
            <a:r>
              <a:rPr lang="en-US" sz="1800" dirty="0">
                <a:solidFill>
                  <a:srgbClr val="C00000"/>
                </a:solidFill>
                <a:sym typeface="Symbol" charset="0"/>
              </a:rPr>
              <a:t> square root of # observations</a:t>
            </a:r>
            <a:endParaRPr lang="en-US" sz="1800" dirty="0">
              <a:solidFill>
                <a:srgbClr val="C00000"/>
              </a:solidFill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2877742" y="1143000"/>
            <a:ext cx="327525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Math supports common sense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1543050" y="1828800"/>
            <a:ext cx="59683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rgbClr val="D39F53"/>
                </a:solidFill>
                <a:latin typeface="Arial" charset="0"/>
              </a:rPr>
              <a:t>The larger the sample the better it reflects the population</a:t>
            </a:r>
          </a:p>
        </p:txBody>
      </p:sp>
    </p:spTree>
    <p:extLst>
      <p:ext uri="{BB962C8B-B14F-4D97-AF65-F5344CB8AC3E}">
        <p14:creationId xmlns:p14="http://schemas.microsoft.com/office/powerpoint/2010/main" val="33173459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7D4AC22-31AF-1A40-80C1-0AFE323186B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6637" y="1005840"/>
            <a:ext cx="8321040" cy="33832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Null Hypothesis Significance Testing (NHST), or frequentist approaches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Designed to test the putative likelihood of a distributional relationship, using rarity to refute the “null hypothesis”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H0 is that there is no real [difference], given the sample size, and test statistic, and that the samples are derived from an identical (or similar) population.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set an arbitrary </a:t>
            </a:r>
            <a:r>
              <a:rPr lang="en-US" i="1" dirty="0"/>
              <a:t>a priori </a:t>
            </a:r>
            <a:r>
              <a:rPr lang="en-US" dirty="0"/>
              <a:t>threshold of rarity (0.05, 0.01), that suggests the magnitude of [difference] observed is not likely due to sampling variance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3E2D89-93BA-9348-864A-C2DED7C4E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511" y="113516"/>
            <a:ext cx="8321040" cy="640080"/>
          </a:xfrm>
        </p:spPr>
        <p:txBody>
          <a:bodyPr/>
          <a:lstStyle/>
          <a:p>
            <a:r>
              <a:rPr lang="en-US" dirty="0"/>
              <a:t>Tests of Significance</a:t>
            </a:r>
          </a:p>
        </p:txBody>
      </p:sp>
    </p:spTree>
    <p:extLst>
      <p:ext uri="{BB962C8B-B14F-4D97-AF65-F5344CB8AC3E}">
        <p14:creationId xmlns:p14="http://schemas.microsoft.com/office/powerpoint/2010/main" val="35252956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 sz="1800"/>
              <a:t>One-sample testing</a:t>
            </a:r>
          </a:p>
          <a:p>
            <a:pPr lvl="1"/>
            <a:r>
              <a:rPr lang="en-US" sz="1500"/>
              <a:t>distribution</a:t>
            </a:r>
          </a:p>
          <a:p>
            <a:pPr lvl="1"/>
            <a:r>
              <a:rPr lang="en-US" sz="1500"/>
              <a:t>parameter</a:t>
            </a:r>
          </a:p>
          <a:p>
            <a:pPr lvl="1"/>
            <a:r>
              <a:rPr lang="en-US" sz="1500"/>
              <a:t>goodness of fit</a:t>
            </a:r>
          </a:p>
          <a:p>
            <a:r>
              <a:rPr lang="en-US" sz="1800"/>
              <a:t>Comparison testing</a:t>
            </a:r>
          </a:p>
          <a:p>
            <a:pPr lvl="1"/>
            <a:r>
              <a:rPr lang="en-US" sz="1500"/>
              <a:t>means</a:t>
            </a:r>
          </a:p>
          <a:p>
            <a:pPr lvl="1"/>
            <a:r>
              <a:rPr lang="en-US" sz="1500"/>
              <a:t>proportions</a:t>
            </a:r>
          </a:p>
          <a:p>
            <a:pPr lvl="1"/>
            <a:r>
              <a:rPr lang="en-US" sz="1500"/>
              <a:t>actuarial data</a:t>
            </a:r>
          </a:p>
          <a:p>
            <a:r>
              <a:rPr lang="en-US" sz="1800"/>
              <a:t>Regression </a:t>
            </a:r>
            <a:r>
              <a:rPr lang="en-US" sz="1500"/>
              <a:t>(univariate or multivariate)</a:t>
            </a:r>
          </a:p>
          <a:p>
            <a:pPr lvl="1"/>
            <a:r>
              <a:rPr lang="en-US" sz="1500"/>
              <a:t>linear</a:t>
            </a:r>
          </a:p>
          <a:p>
            <a:pPr lvl="1"/>
            <a:r>
              <a:rPr lang="en-US" sz="1500"/>
              <a:t>non-linear</a:t>
            </a:r>
          </a:p>
          <a:p>
            <a:pPr lvl="1"/>
            <a:r>
              <a:rPr lang="en-US" sz="1500"/>
              <a:t>logistic</a:t>
            </a:r>
          </a:p>
          <a:p>
            <a:pPr lvl="1"/>
            <a:r>
              <a:rPr lang="en-US" sz="1500"/>
              <a:t>proportional hazards</a:t>
            </a: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is Tested</a:t>
            </a:r>
          </a:p>
        </p:txBody>
      </p:sp>
    </p:spTree>
    <p:extLst>
      <p:ext uri="{BB962C8B-B14F-4D97-AF65-F5344CB8AC3E}">
        <p14:creationId xmlns:p14="http://schemas.microsoft.com/office/powerpoint/2010/main" val="40051440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>
            <a:normAutofit fontScale="92500" lnSpcReduction="20000"/>
          </a:bodyPr>
          <a:lstStyle/>
          <a:p>
            <a:r>
              <a:rPr lang="en-US" sz="1350"/>
              <a:t>One-sample testing</a:t>
            </a:r>
          </a:p>
          <a:p>
            <a:pPr lvl="1"/>
            <a:r>
              <a:rPr lang="en-US" sz="1200"/>
              <a:t>distribution</a:t>
            </a:r>
          </a:p>
          <a:p>
            <a:pPr lvl="1"/>
            <a:r>
              <a:rPr lang="en-US" sz="1200"/>
              <a:t>parameter</a:t>
            </a:r>
          </a:p>
          <a:p>
            <a:pPr lvl="1"/>
            <a:r>
              <a:rPr lang="en-US" sz="1200"/>
              <a:t>goodness of fit</a:t>
            </a:r>
          </a:p>
          <a:p>
            <a:r>
              <a:rPr lang="en-US" sz="1350"/>
              <a:t>Comparison testing</a:t>
            </a:r>
          </a:p>
          <a:p>
            <a:pPr lvl="1"/>
            <a:r>
              <a:rPr lang="en-US" sz="1200"/>
              <a:t>means</a:t>
            </a:r>
          </a:p>
          <a:p>
            <a:pPr lvl="1"/>
            <a:r>
              <a:rPr lang="en-US" sz="1200"/>
              <a:t>proportions</a:t>
            </a:r>
          </a:p>
          <a:p>
            <a:pPr lvl="1"/>
            <a:r>
              <a:rPr lang="en-US" sz="1200"/>
              <a:t>actuarial data</a:t>
            </a:r>
          </a:p>
          <a:p>
            <a:r>
              <a:rPr lang="en-US" sz="1350"/>
              <a:t>Regression (univariate or multivariate)</a:t>
            </a:r>
          </a:p>
          <a:p>
            <a:pPr lvl="1"/>
            <a:r>
              <a:rPr lang="en-US" sz="1200"/>
              <a:t>linear</a:t>
            </a:r>
          </a:p>
          <a:p>
            <a:pPr lvl="1"/>
            <a:r>
              <a:rPr lang="en-US" sz="1200"/>
              <a:t>non-linear</a:t>
            </a:r>
          </a:p>
          <a:p>
            <a:pPr lvl="1"/>
            <a:r>
              <a:rPr lang="en-US" sz="1200"/>
              <a:t>logistic</a:t>
            </a:r>
          </a:p>
          <a:p>
            <a:pPr lvl="1"/>
            <a:r>
              <a:rPr lang="en-US" sz="1200"/>
              <a:t>proportional hazards</a:t>
            </a:r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Methodology: The Big Picture</a:t>
            </a:r>
          </a:p>
        </p:txBody>
      </p:sp>
      <p:sp>
        <p:nvSpPr>
          <p:cNvPr id="91140" name="AutoShape 4"/>
          <p:cNvSpPr>
            <a:spLocks/>
          </p:cNvSpPr>
          <p:nvPr/>
        </p:nvSpPr>
        <p:spPr bwMode="auto">
          <a:xfrm>
            <a:off x="4457700" y="1371600"/>
            <a:ext cx="114300" cy="3200400"/>
          </a:xfrm>
          <a:prstGeom prst="rightBrace">
            <a:avLst>
              <a:gd name="adj1" fmla="val 233333"/>
              <a:gd name="adj2" fmla="val 49815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4629151" y="1759744"/>
            <a:ext cx="2967479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tx2"/>
                </a:solidFill>
                <a:latin typeface="Arial" charset="0"/>
              </a:rPr>
              <a:t>All</a:t>
            </a:r>
            <a:r>
              <a:rPr lang="en-US" sz="1500">
                <a:latin typeface="Arial" charset="0"/>
              </a:rPr>
              <a:t> statistical significance tests</a:t>
            </a:r>
            <a:br>
              <a:rPr lang="en-US" sz="1500">
                <a:latin typeface="Arial" charset="0"/>
              </a:rPr>
            </a:br>
            <a:r>
              <a:rPr lang="en-US" sz="1500">
                <a:latin typeface="Arial" charset="0"/>
              </a:rPr>
              <a:t>involve assessment of a putative</a:t>
            </a:r>
            <a:br>
              <a:rPr lang="en-US" sz="1500">
                <a:latin typeface="Arial" charset="0"/>
              </a:rPr>
            </a:br>
            <a:r>
              <a:rPr lang="en-US" sz="1500">
                <a:latin typeface="Arial" charset="0"/>
              </a:rPr>
              <a:t>difference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4629150" y="2559844"/>
            <a:ext cx="2890278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>
                <a:latin typeface="Arial" charset="0"/>
              </a:rPr>
              <a:t>All statistical significance tests</a:t>
            </a:r>
            <a:br>
              <a:rPr lang="en-US" sz="1500">
                <a:latin typeface="Arial" charset="0"/>
              </a:rPr>
            </a:br>
            <a:r>
              <a:rPr lang="en-US" sz="1500">
                <a:latin typeface="Arial" charset="0"/>
              </a:rPr>
              <a:t>begin with the </a:t>
            </a:r>
            <a:r>
              <a:rPr lang="en-US" sz="1500">
                <a:solidFill>
                  <a:schemeClr val="tx2"/>
                </a:solidFill>
                <a:latin typeface="Arial" charset="0"/>
              </a:rPr>
              <a:t>assumption that </a:t>
            </a:r>
            <a:br>
              <a:rPr lang="en-US" sz="1500">
                <a:solidFill>
                  <a:schemeClr val="tx2"/>
                </a:solidFill>
                <a:latin typeface="Arial" charset="0"/>
              </a:rPr>
            </a:br>
            <a:r>
              <a:rPr lang="en-US" sz="1500">
                <a:solidFill>
                  <a:schemeClr val="tx2"/>
                </a:solidFill>
                <a:latin typeface="Arial" charset="0"/>
              </a:rPr>
              <a:t>there is no significant difference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4629150" y="3359944"/>
            <a:ext cx="2763898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>
                <a:latin typeface="Arial" charset="0"/>
              </a:rPr>
              <a:t>Calculations </a:t>
            </a:r>
            <a:r>
              <a:rPr lang="en-US" sz="1500">
                <a:solidFill>
                  <a:schemeClr val="tx2"/>
                </a:solidFill>
                <a:latin typeface="Arial" charset="0"/>
              </a:rPr>
              <a:t>attempt to amass</a:t>
            </a:r>
            <a:br>
              <a:rPr lang="en-US" sz="1500">
                <a:solidFill>
                  <a:schemeClr val="tx2"/>
                </a:solidFill>
                <a:latin typeface="Arial" charset="0"/>
              </a:rPr>
            </a:br>
            <a:r>
              <a:rPr lang="en-US" sz="1500">
                <a:solidFill>
                  <a:schemeClr val="tx2"/>
                </a:solidFill>
                <a:latin typeface="Arial" charset="0"/>
              </a:rPr>
              <a:t>evidence</a:t>
            </a:r>
            <a:r>
              <a:rPr lang="en-US" sz="1500">
                <a:latin typeface="Arial" charset="0"/>
              </a:rPr>
              <a:t> that there actually is</a:t>
            </a:r>
            <a:br>
              <a:rPr lang="en-US" sz="1500">
                <a:latin typeface="Arial" charset="0"/>
              </a:rPr>
            </a:br>
            <a:r>
              <a:rPr lang="en-US" sz="1500">
                <a:latin typeface="Arial" charset="0"/>
              </a:rPr>
              <a:t>a significant difference</a:t>
            </a:r>
          </a:p>
        </p:txBody>
      </p:sp>
    </p:spTree>
    <p:extLst>
      <p:ext uri="{BB962C8B-B14F-4D97-AF65-F5344CB8AC3E}">
        <p14:creationId xmlns:p14="http://schemas.microsoft.com/office/powerpoint/2010/main" val="36677570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1500" dirty="0">
                <a:solidFill>
                  <a:srgbClr val="C00000"/>
                </a:solidFill>
              </a:rPr>
              <a:t>Innocent until proven guilty</a:t>
            </a:r>
            <a:r>
              <a:rPr lang="en-US" sz="1500" baseline="30000" dirty="0">
                <a:solidFill>
                  <a:srgbClr val="C00000"/>
                </a:solidFill>
                <a:cs typeface="Tahoma" charset="0"/>
              </a:rPr>
              <a:t>†</a:t>
            </a:r>
            <a:br>
              <a:rPr lang="en-US" sz="1500" dirty="0">
                <a:solidFill>
                  <a:srgbClr val="C00000"/>
                </a:solidFill>
              </a:rPr>
            </a:br>
            <a:endParaRPr lang="en-US" sz="1500" dirty="0">
              <a:solidFill>
                <a:srgbClr val="C00000"/>
              </a:solidFill>
            </a:endParaRPr>
          </a:p>
          <a:p>
            <a:r>
              <a:rPr lang="en-US" sz="1500" dirty="0">
                <a:solidFill>
                  <a:srgbClr val="C00000"/>
                </a:solidFill>
              </a:rPr>
              <a:t>Prosecution presents evidence</a:t>
            </a:r>
          </a:p>
          <a:p>
            <a:r>
              <a:rPr lang="en-US" sz="1500" dirty="0">
                <a:solidFill>
                  <a:srgbClr val="C00000"/>
                </a:solidFill>
              </a:rPr>
              <a:t>Evidence scrutinized</a:t>
            </a:r>
          </a:p>
          <a:p>
            <a:r>
              <a:rPr lang="en-US" sz="1500" dirty="0">
                <a:solidFill>
                  <a:srgbClr val="C00000"/>
                </a:solidFill>
              </a:rPr>
              <a:t>Jury evaluates evidence &amp; reaches conclusion</a:t>
            </a:r>
          </a:p>
          <a:p>
            <a:pPr lvl="1"/>
            <a:r>
              <a:rPr lang="en-US" sz="1350" dirty="0">
                <a:solidFill>
                  <a:srgbClr val="C00000"/>
                </a:solidFill>
              </a:rPr>
              <a:t>beyond reasonable doubt</a:t>
            </a:r>
          </a:p>
          <a:p>
            <a:r>
              <a:rPr lang="en-US" sz="1500" dirty="0">
                <a:solidFill>
                  <a:srgbClr val="C00000"/>
                </a:solidFill>
              </a:rPr>
              <a:t>Conclusion: guilty or</a:t>
            </a:r>
            <a:br>
              <a:rPr lang="en-US" sz="1500" dirty="0">
                <a:solidFill>
                  <a:srgbClr val="C00000"/>
                </a:solidFill>
              </a:rPr>
            </a:br>
            <a:r>
              <a:rPr lang="en-US" sz="1500" dirty="0">
                <a:solidFill>
                  <a:srgbClr val="C00000"/>
                </a:solidFill>
              </a:rPr>
              <a:t>not guilty</a:t>
            </a: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Juridical Analogy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08062" y="1478346"/>
            <a:ext cx="2857500" cy="2686050"/>
          </a:xfrm>
        </p:spPr>
        <p:txBody>
          <a:bodyPr/>
          <a:lstStyle/>
          <a:p>
            <a:r>
              <a:rPr lang="en-US" sz="1500" dirty="0">
                <a:solidFill>
                  <a:srgbClr val="D39F53"/>
                </a:solidFill>
              </a:rPr>
              <a:t>No real difference until proven otherwise</a:t>
            </a:r>
            <a:r>
              <a:rPr lang="en-US" sz="1500" baseline="30000" dirty="0">
                <a:solidFill>
                  <a:srgbClr val="D39F53"/>
                </a:solidFill>
                <a:cs typeface="Tahoma" charset="0"/>
              </a:rPr>
              <a:t>‡</a:t>
            </a:r>
          </a:p>
          <a:p>
            <a:r>
              <a:rPr lang="en-US" sz="1500" dirty="0">
                <a:solidFill>
                  <a:srgbClr val="D39F53"/>
                </a:solidFill>
              </a:rPr>
              <a:t>Statistician calculates test statistic</a:t>
            </a:r>
          </a:p>
          <a:p>
            <a:r>
              <a:rPr lang="en-US" sz="1500" dirty="0">
                <a:solidFill>
                  <a:srgbClr val="D39F53"/>
                </a:solidFill>
              </a:rPr>
              <a:t>Test statistic scrutinized</a:t>
            </a:r>
          </a:p>
          <a:p>
            <a:r>
              <a:rPr lang="en-US" sz="1500" dirty="0">
                <a:solidFill>
                  <a:srgbClr val="D39F53"/>
                </a:solidFill>
              </a:rPr>
              <a:t>Statistician evaluates statistical evidence</a:t>
            </a:r>
          </a:p>
          <a:p>
            <a:pPr lvl="1"/>
            <a:r>
              <a:rPr lang="en-US" sz="1350" dirty="0">
                <a:solidFill>
                  <a:srgbClr val="D39F53"/>
                </a:solidFill>
              </a:rPr>
              <a:t>beyond reasonable doubt</a:t>
            </a:r>
          </a:p>
          <a:p>
            <a:r>
              <a:rPr lang="en-US" sz="1500" dirty="0">
                <a:solidFill>
                  <a:srgbClr val="D39F53"/>
                </a:solidFill>
              </a:rPr>
              <a:t>Conclusion: significant or</a:t>
            </a:r>
            <a:br>
              <a:rPr lang="en-US" sz="1500" dirty="0">
                <a:solidFill>
                  <a:srgbClr val="D39F53"/>
                </a:solidFill>
              </a:rPr>
            </a:br>
            <a:r>
              <a:rPr lang="en-US" sz="1500" dirty="0">
                <a:solidFill>
                  <a:srgbClr val="D39F53"/>
                </a:solidFill>
              </a:rPr>
              <a:t>not significant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484687" y="1072379"/>
            <a:ext cx="1835759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 dirty="0">
                <a:solidFill>
                  <a:srgbClr val="C00000"/>
                </a:solidFill>
                <a:latin typeface="Arial" charset="0"/>
              </a:rPr>
              <a:t>Criminal Procedure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4882287" y="1072379"/>
            <a:ext cx="195117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 dirty="0">
                <a:solidFill>
                  <a:srgbClr val="D39F53"/>
                </a:solidFill>
                <a:latin typeface="Arial" charset="0"/>
              </a:rPr>
              <a:t>Statistical Procedure</a:t>
            </a:r>
          </a:p>
        </p:txBody>
      </p:sp>
      <p:sp>
        <p:nvSpPr>
          <p:cNvPr id="92167" name="Line 7"/>
          <p:cNvSpPr>
            <a:spLocks noChangeShapeType="1"/>
          </p:cNvSpPr>
          <p:nvPr/>
        </p:nvSpPr>
        <p:spPr bwMode="auto">
          <a:xfrm>
            <a:off x="548796" y="1407938"/>
            <a:ext cx="1771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>
              <a:solidFill>
                <a:srgbClr val="C00000"/>
              </a:solidFill>
            </a:endParaRPr>
          </a:p>
        </p:txBody>
      </p:sp>
      <p:sp>
        <p:nvSpPr>
          <p:cNvPr id="92168" name="Line 8"/>
          <p:cNvSpPr>
            <a:spLocks noChangeShapeType="1"/>
          </p:cNvSpPr>
          <p:nvPr/>
        </p:nvSpPr>
        <p:spPr bwMode="auto">
          <a:xfrm>
            <a:off x="4972050" y="1383506"/>
            <a:ext cx="1771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>
              <a:solidFill>
                <a:srgbClr val="D39F53"/>
              </a:solidFill>
            </a:endParaRP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374790" y="4479110"/>
            <a:ext cx="275908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baseline="30000" dirty="0">
                <a:solidFill>
                  <a:srgbClr val="C00000"/>
                </a:solidFill>
                <a:latin typeface="Arial" charset="0"/>
                <a:cs typeface="Arial" charset="0"/>
              </a:rPr>
              <a:t>†</a:t>
            </a:r>
            <a:r>
              <a:rPr lang="en-US" sz="1350" dirty="0">
                <a:solidFill>
                  <a:srgbClr val="C00000"/>
                </a:solidFill>
                <a:latin typeface="Arial" charset="0"/>
              </a:rPr>
              <a:t>Principal of presumed innocence</a:t>
            </a: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4972050" y="4613734"/>
            <a:ext cx="177484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baseline="30000" dirty="0">
                <a:solidFill>
                  <a:srgbClr val="D39F53"/>
                </a:solidFill>
                <a:latin typeface="Arial" charset="0"/>
                <a:cs typeface="Arial" charset="0"/>
              </a:rPr>
              <a:t>‡</a:t>
            </a:r>
            <a:r>
              <a:rPr lang="en-US" sz="1350" dirty="0">
                <a:solidFill>
                  <a:srgbClr val="D39F53"/>
                </a:solidFill>
                <a:latin typeface="Arial" charset="0"/>
              </a:rPr>
              <a:t>Null hypothesis (H</a:t>
            </a:r>
            <a:r>
              <a:rPr lang="en-US" sz="1350" baseline="-25000" dirty="0">
                <a:solidFill>
                  <a:srgbClr val="D39F53"/>
                </a:solidFill>
                <a:latin typeface="Arial" charset="0"/>
              </a:rPr>
              <a:t>0</a:t>
            </a:r>
            <a:r>
              <a:rPr lang="en-US" sz="1350" dirty="0">
                <a:solidFill>
                  <a:srgbClr val="D39F53"/>
                </a:solidFill>
                <a:latin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2781029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2B585F-F84D-3D4E-AD42-61CAD4C14F5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0062" y="426370"/>
            <a:ext cx="8321040" cy="33832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404" y="106330"/>
            <a:ext cx="8321040" cy="640080"/>
          </a:xfrm>
          <a:noFill/>
          <a:ln/>
        </p:spPr>
        <p:txBody>
          <a:bodyPr/>
          <a:lstStyle/>
          <a:p>
            <a:r>
              <a:rPr lang="en-US"/>
              <a:t>Testing the Null Hypothesis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1371600" y="1657350"/>
            <a:ext cx="602761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 dirty="0"/>
              <a:t>Given two (or more) samples how likely is it that they</a:t>
            </a:r>
            <a:br>
              <a:rPr lang="en-US" sz="2100" dirty="0"/>
            </a:br>
            <a:r>
              <a:rPr lang="en-US" sz="2100" dirty="0"/>
              <a:t>were drawn from the same population (distribution)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2114550" y="3257550"/>
            <a:ext cx="4628190" cy="35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725"/>
              <a:t>Attempt to account for random sampling variation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228850" y="3714750"/>
            <a:ext cx="4390946" cy="35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725"/>
              <a:t>Quantitate the </a:t>
            </a:r>
            <a:r>
              <a:rPr lang="ja-JP" altLang="en-US" sz="1725">
                <a:latin typeface="Arial"/>
              </a:rPr>
              <a:t>‘</a:t>
            </a:r>
            <a:r>
              <a:rPr lang="en-US" sz="1725"/>
              <a:t>boundaries of random sampling</a:t>
            </a:r>
            <a:r>
              <a:rPr lang="ja-JP" altLang="en-US" sz="1725">
                <a:latin typeface="Arial"/>
              </a:rPr>
              <a:t>’</a:t>
            </a:r>
            <a:endParaRPr lang="en-US" sz="1725"/>
          </a:p>
        </p:txBody>
      </p:sp>
    </p:spTree>
    <p:extLst>
      <p:ext uri="{BB962C8B-B14F-4D97-AF65-F5344CB8AC3E}">
        <p14:creationId xmlns:p14="http://schemas.microsoft.com/office/powerpoint/2010/main" val="22539473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F7732A-3FAE-1145-9BBA-6387A95838C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8161" y="167564"/>
            <a:ext cx="8321040" cy="640080"/>
          </a:xfrm>
        </p:spPr>
        <p:txBody>
          <a:bodyPr/>
          <a:lstStyle/>
          <a:p>
            <a:r>
              <a:rPr lang="en-US" sz="2550" dirty="0"/>
              <a:t>Tossing a Coin</a:t>
            </a:r>
            <a:br>
              <a:rPr lang="en-US" dirty="0"/>
            </a:br>
            <a:r>
              <a:rPr lang="en-US" sz="1800" dirty="0"/>
              <a:t>- boundaries of reasonable expectation -</a:t>
            </a: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2576512" y="919163"/>
            <a:ext cx="1366838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90000"/>
              </a:lnSpc>
            </a:pPr>
            <a:r>
              <a:rPr lang="en-US" sz="1350"/>
              <a:t>Number of heads in a row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2576512" y="1319212"/>
            <a:ext cx="1366838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36922" tIns="136922" rIns="136922" bIns="136922"/>
          <a:lstStyle/>
          <a:p>
            <a:pPr algn="ctr">
              <a:spcBef>
                <a:spcPct val="50000"/>
              </a:spcBef>
            </a:pPr>
            <a:r>
              <a:rPr lang="en-US" sz="1200"/>
              <a:t>3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4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5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6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8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10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5033962" y="1314450"/>
            <a:ext cx="1366838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36922" tIns="136922" rIns="136922" bIns="136922"/>
          <a:lstStyle/>
          <a:p>
            <a:pPr algn="ctr">
              <a:spcBef>
                <a:spcPct val="50000"/>
              </a:spcBef>
            </a:pPr>
            <a:r>
              <a:rPr lang="en-US" sz="1200"/>
              <a:t>0.1250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0.0625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0.0313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0.0156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0.0039</a:t>
            </a:r>
          </a:p>
          <a:p>
            <a:pPr algn="ctr">
              <a:spcBef>
                <a:spcPct val="50000"/>
              </a:spcBef>
            </a:pPr>
            <a:r>
              <a:rPr lang="en-US" sz="1200"/>
              <a:t>0.0012</a:t>
            </a: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5033962" y="914400"/>
            <a:ext cx="1366838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90000"/>
              </a:lnSpc>
            </a:pPr>
            <a:r>
              <a:rPr lang="en-US" sz="1350"/>
              <a:t>Probability</a:t>
            </a: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3605213" y="1953816"/>
            <a:ext cx="84830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a stretch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3605213" y="2809560"/>
            <a:ext cx="1329210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latin typeface="Arial" charset="0"/>
              </a:rPr>
              <a:t>beyond reason</a:t>
            </a:r>
          </a:p>
        </p:txBody>
      </p:sp>
      <p:sp>
        <p:nvSpPr>
          <p:cNvPr id="94217" name="Line 9"/>
          <p:cNvSpPr>
            <a:spLocks noChangeShapeType="1"/>
          </p:cNvSpPr>
          <p:nvPr/>
        </p:nvSpPr>
        <p:spPr bwMode="auto">
          <a:xfrm>
            <a:off x="2576513" y="13716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94218" name="Line 10"/>
          <p:cNvSpPr>
            <a:spLocks noChangeShapeType="1"/>
          </p:cNvSpPr>
          <p:nvPr/>
        </p:nvSpPr>
        <p:spPr bwMode="auto">
          <a:xfrm>
            <a:off x="5029200" y="13716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94219" name="Text Box 11"/>
          <p:cNvSpPr txBox="1">
            <a:spLocks noChangeArrowheads="1"/>
          </p:cNvSpPr>
          <p:nvPr/>
        </p:nvSpPr>
        <p:spPr bwMode="auto">
          <a:xfrm>
            <a:off x="2376487" y="3314700"/>
            <a:ext cx="4541628" cy="300082"/>
          </a:xfrm>
          <a:prstGeom prst="rect">
            <a:avLst/>
          </a:prstGeom>
          <a:noFill/>
          <a:ln>
            <a:solidFill>
              <a:srgbClr val="D39F53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rgbClr val="D39F53"/>
                </a:solidFill>
                <a:latin typeface="Arial" charset="0"/>
              </a:rPr>
              <a:t>Null hypothesis: the coin is standard &amp; the tosses are fair</a:t>
            </a:r>
          </a:p>
        </p:txBody>
      </p:sp>
      <p:sp>
        <p:nvSpPr>
          <p:cNvPr id="94220" name="Line 12"/>
          <p:cNvSpPr>
            <a:spLocks noChangeShapeType="1"/>
          </p:cNvSpPr>
          <p:nvPr/>
        </p:nvSpPr>
        <p:spPr bwMode="auto">
          <a:xfrm>
            <a:off x="3543300" y="234315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2195613" y="4114800"/>
            <a:ext cx="4501553" cy="553998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500">
                <a:latin typeface="Arial" charset="0"/>
              </a:rPr>
              <a:t>Quantitating such boundaries for random sampling</a:t>
            </a:r>
            <a:br>
              <a:rPr lang="en-US" sz="1500">
                <a:latin typeface="Arial" charset="0"/>
              </a:rPr>
            </a:br>
            <a:r>
              <a:rPr lang="en-US" sz="1500">
                <a:latin typeface="Arial" charset="0"/>
              </a:rPr>
              <a:t>is a corner-stone of statistics</a:t>
            </a:r>
          </a:p>
        </p:txBody>
      </p:sp>
    </p:spTree>
    <p:extLst>
      <p:ext uri="{BB962C8B-B14F-4D97-AF65-F5344CB8AC3E}">
        <p14:creationId xmlns:p14="http://schemas.microsoft.com/office/powerpoint/2010/main" val="8080566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950"/>
              <a:t>Any statistic (e.g. mean, st dev, t-statistic, proportion) calculated from a sample will differ from sample to sample</a:t>
            </a:r>
          </a:p>
          <a:p>
            <a:pPr>
              <a:spcBef>
                <a:spcPct val="50000"/>
              </a:spcBef>
            </a:pPr>
            <a:r>
              <a:rPr lang="en-US" sz="1950"/>
              <a:t>Any statistic (e.g. difference in means) calculated for two (or more) samples drawn from the same population will likewise vary</a:t>
            </a:r>
          </a:p>
          <a:p>
            <a:pPr>
              <a:spcBef>
                <a:spcPct val="50000"/>
              </a:spcBef>
            </a:pPr>
            <a:r>
              <a:rPr lang="en-US" sz="1950" i="1"/>
              <a:t>The distribution of any such statistic has its own statistical distribution</a:t>
            </a:r>
            <a:r>
              <a:rPr lang="en-US" sz="1950"/>
              <a:t> - determined by the population distribution from which the samples are drawn</a:t>
            </a:r>
          </a:p>
          <a:p>
            <a:pPr lvl="1">
              <a:spcBef>
                <a:spcPct val="0"/>
              </a:spcBef>
              <a:spcAft>
                <a:spcPct val="50000"/>
              </a:spcAft>
            </a:pPr>
            <a:r>
              <a:rPr lang="en-US" sz="1650"/>
              <a:t>generations of statisticians have elucidated &amp; defined these distributions</a:t>
            </a: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Sampling (Random) Variability</a:t>
            </a:r>
          </a:p>
        </p:txBody>
      </p:sp>
    </p:spTree>
    <p:extLst>
      <p:ext uri="{BB962C8B-B14F-4D97-AF65-F5344CB8AC3E}">
        <p14:creationId xmlns:p14="http://schemas.microsoft.com/office/powerpoint/2010/main" val="14248022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34337C-6C3E-ED4F-A1EE-9E10E8EC859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1950"/>
              <a:t>Sampling Distribution of Difference Between Means</a:t>
            </a:r>
            <a:br>
              <a:rPr lang="en-US" sz="1950"/>
            </a:br>
            <a:r>
              <a:rPr lang="en-US" sz="1800"/>
              <a:t>250 pairs of samples from normal with mean 35 &amp; SD 12</a:t>
            </a: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5388" r="2951" b="5363"/>
          <a:stretch>
            <a:fillRect/>
          </a:stretch>
        </p:blipFill>
        <p:spPr bwMode="auto">
          <a:xfrm>
            <a:off x="2114550" y="1196296"/>
            <a:ext cx="4699609" cy="389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2800350" y="1085851"/>
            <a:ext cx="76655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n1 = 30</a:t>
            </a:r>
          </a:p>
          <a:p>
            <a:r>
              <a:rPr lang="en-US" sz="1350">
                <a:latin typeface="Arial" charset="0"/>
              </a:rPr>
              <a:t>n2 = 25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4332685" y="3342085"/>
            <a:ext cx="659219" cy="3000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DATA 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5004198" y="1657351"/>
            <a:ext cx="102143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Theoretic</a:t>
            </a:r>
          </a:p>
          <a:p>
            <a:r>
              <a:rPr lang="en-US" sz="1350">
                <a:latin typeface="Arial" charset="0"/>
              </a:rPr>
              <a:t>distribution</a:t>
            </a:r>
          </a:p>
        </p:txBody>
      </p:sp>
    </p:spTree>
    <p:extLst>
      <p:ext uri="{BB962C8B-B14F-4D97-AF65-F5344CB8AC3E}">
        <p14:creationId xmlns:p14="http://schemas.microsoft.com/office/powerpoint/2010/main" val="273569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11480" y="1012103"/>
            <a:ext cx="8321040" cy="3383280"/>
          </a:xfrm>
        </p:spPr>
        <p:txBody>
          <a:bodyPr/>
          <a:lstStyle/>
          <a:p>
            <a:r>
              <a:rPr lang="en-US" dirty="0"/>
              <a:t>“values of qualitative or quantitative variables, belonging to a set of items”- Wikipedia</a:t>
            </a:r>
          </a:p>
          <a:p>
            <a:r>
              <a:rPr lang="en-US" dirty="0">
                <a:solidFill>
                  <a:srgbClr val="C00000"/>
                </a:solidFill>
              </a:rPr>
              <a:t>Practically speaking, it is measurement or assessment of something</a:t>
            </a:r>
          </a:p>
          <a:p>
            <a:r>
              <a:rPr lang="en-US" dirty="0"/>
              <a:t>Important to determine the kind of data you are working with.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data?</a:t>
            </a:r>
          </a:p>
        </p:txBody>
      </p:sp>
      <p:pic>
        <p:nvPicPr>
          <p:cNvPr id="5122" name="Picture 2" descr="The Next Generation Data GIF by Star Trek">
            <a:extLst>
              <a:ext uri="{FF2B5EF4-FFF2-40B4-BE49-F238E27FC236}">
                <a16:creationId xmlns:a16="http://schemas.microsoft.com/office/drawing/2014/main" id="{E092F476-FA77-0D4C-9BCC-F287A0FBE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576" y="2668044"/>
            <a:ext cx="2858962" cy="238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611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24DA35-1B4D-6C48-82DA-4D682AAF3C1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1950"/>
              <a:t>Sampling Distribution of Difference Between Means</a:t>
            </a:r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t="5388" r="8136" b="6508"/>
          <a:stretch>
            <a:fillRect/>
          </a:stretch>
        </p:blipFill>
        <p:spPr bwMode="auto">
          <a:xfrm>
            <a:off x="2114551" y="902494"/>
            <a:ext cx="5023247" cy="418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5450682" y="959644"/>
            <a:ext cx="20762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Arial" charset="0"/>
              </a:rPr>
              <a:t>Both samples drawn from</a:t>
            </a:r>
          </a:p>
          <a:p>
            <a:r>
              <a:rPr lang="en-US" sz="1200">
                <a:latin typeface="Arial" charset="0"/>
              </a:rPr>
              <a:t>normal distribution mean 35</a:t>
            </a:r>
          </a:p>
          <a:p>
            <a:r>
              <a:rPr lang="en-US" sz="1200">
                <a:latin typeface="Arial" charset="0"/>
              </a:rPr>
              <a:t>st dev 12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5461397" y="1789510"/>
            <a:ext cx="11304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Arial" charset="0"/>
              </a:rPr>
              <a:t>n1=30; n2=25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4114800" y="2743200"/>
            <a:ext cx="1466850" cy="877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75">
                <a:latin typeface="Arial" charset="0"/>
              </a:rPr>
              <a:t>95% of differences</a:t>
            </a:r>
          </a:p>
          <a:p>
            <a:pPr algn="ctr"/>
            <a:r>
              <a:rPr lang="en-US" sz="1275">
                <a:latin typeface="Arial" charset="0"/>
              </a:rPr>
              <a:t>between means</a:t>
            </a:r>
            <a:br>
              <a:rPr lang="en-US" sz="1275">
                <a:latin typeface="Arial" charset="0"/>
              </a:rPr>
            </a:br>
            <a:r>
              <a:rPr lang="en-US" sz="1275">
                <a:latin typeface="Arial" charset="0"/>
              </a:rPr>
              <a:t>are in this region</a:t>
            </a: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3714750" y="3943350"/>
            <a:ext cx="2228850" cy="5078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350">
                <a:latin typeface="Arial" charset="0"/>
              </a:rPr>
              <a:t>differences </a:t>
            </a:r>
            <a:r>
              <a:rPr lang="ja-JP" altLang="en-US" sz="1350">
                <a:latin typeface="Arial"/>
              </a:rPr>
              <a:t>‘</a:t>
            </a:r>
            <a:r>
              <a:rPr lang="en-US" sz="1350">
                <a:latin typeface="Arial" charset="0"/>
              </a:rPr>
              <a:t>allowable</a:t>
            </a:r>
            <a:r>
              <a:rPr lang="ja-JP" altLang="en-US" sz="1350">
                <a:latin typeface="Arial"/>
              </a:rPr>
              <a:t>’</a:t>
            </a:r>
            <a:r>
              <a:rPr lang="en-US" sz="1350">
                <a:latin typeface="Arial" charset="0"/>
              </a:rPr>
              <a:t> to sampling</a:t>
            </a:r>
          </a:p>
        </p:txBody>
      </p:sp>
    </p:spTree>
    <p:extLst>
      <p:ext uri="{BB962C8B-B14F-4D97-AF65-F5344CB8AC3E}">
        <p14:creationId xmlns:p14="http://schemas.microsoft.com/office/powerpoint/2010/main" val="253047754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21F4EC-2E12-2842-84A6-83A554ADD6C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Statistical Significance</a:t>
            </a:r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t="5388" r="8136" b="6508"/>
          <a:stretch>
            <a:fillRect/>
          </a:stretch>
        </p:blipFill>
        <p:spPr bwMode="auto">
          <a:xfrm>
            <a:off x="1485900" y="915592"/>
            <a:ext cx="4939904" cy="411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5156597" y="1289448"/>
            <a:ext cx="31290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If</a:t>
            </a:r>
          </a:p>
        </p:txBody>
      </p:sp>
      <p:graphicFrame>
        <p:nvGraphicFramePr>
          <p:cNvPr id="102405" name="Object 5"/>
          <p:cNvGraphicFramePr>
            <a:graphicFrameLocks noChangeAspect="1"/>
          </p:cNvGraphicFramePr>
          <p:nvPr/>
        </p:nvGraphicFramePr>
        <p:xfrm>
          <a:off x="5428060" y="1208485"/>
          <a:ext cx="726281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Equation" r:id="rId4" imgW="558720" imgH="304560" progId="Equation.3">
                  <p:embed/>
                </p:oleObj>
              </mc:Choice>
              <mc:Fallback>
                <p:oleObj name="Equation" r:id="rId4" imgW="558720" imgH="304560" progId="Equation.3">
                  <p:embed/>
                  <p:pic>
                    <p:nvPicPr>
                      <p:cNvPr id="1024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8060" y="1208485"/>
                        <a:ext cx="726281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6172201" y="1289448"/>
            <a:ext cx="58221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&gt; 6.4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5054204" y="1675210"/>
            <a:ext cx="180209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>
                <a:latin typeface="Arial" charset="0"/>
              </a:rPr>
              <a:t>then by convention</a:t>
            </a:r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5054203" y="1900238"/>
            <a:ext cx="261481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we say the difference is</a:t>
            </a:r>
          </a:p>
          <a:p>
            <a:r>
              <a:rPr lang="en-US" sz="1500"/>
              <a:t>too great for sampling variation</a:t>
            </a:r>
          </a:p>
          <a:p>
            <a:r>
              <a:rPr lang="en-US" sz="1500"/>
              <a:t>and the samples came from</a:t>
            </a:r>
          </a:p>
          <a:p>
            <a:r>
              <a:rPr lang="en-US" sz="1500"/>
              <a:t>different populations</a:t>
            </a: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5389960" y="2986087"/>
            <a:ext cx="2085827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The probability that they</a:t>
            </a:r>
          </a:p>
          <a:p>
            <a:r>
              <a:rPr lang="en-US" sz="1500"/>
              <a:t>came from the same</a:t>
            </a:r>
          </a:p>
          <a:p>
            <a:r>
              <a:rPr lang="en-US" sz="1500"/>
              <a:t>population is &lt; 0.05</a:t>
            </a:r>
          </a:p>
        </p:txBody>
      </p:sp>
    </p:spTree>
    <p:extLst>
      <p:ext uri="{BB962C8B-B14F-4D97-AF65-F5344CB8AC3E}">
        <p14:creationId xmlns:p14="http://schemas.microsoft.com/office/powerpoint/2010/main" val="26629735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7A91CB-557E-3C47-8756-9375A5D10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P-Values and Statistical Significance | Simply Psychology">
            <a:extLst>
              <a:ext uri="{FF2B5EF4-FFF2-40B4-BE49-F238E27FC236}">
                <a16:creationId xmlns:a16="http://schemas.microsoft.com/office/drawing/2014/main" id="{8D13A894-91C4-134C-9BA9-EEFA1258F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0"/>
            <a:ext cx="823912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224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US" sz="1500" dirty="0"/>
              <a:t>Given, say, two samples which differ in some way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Could the differences in question (e.g. in means or proportions) arise merely by sampling variation from one population (one probability distribution)?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This is called the </a:t>
            </a:r>
            <a:r>
              <a:rPr lang="ja-JP" altLang="en-US" sz="1500"/>
              <a:t>‘</a:t>
            </a:r>
            <a:r>
              <a:rPr lang="en-US" sz="1500" dirty="0"/>
              <a:t>null hypothesis</a:t>
            </a:r>
            <a:r>
              <a:rPr lang="ja-JP" altLang="en-US" sz="1500"/>
              <a:t>’</a:t>
            </a:r>
            <a:endParaRPr lang="en-US" sz="1500" dirty="0"/>
          </a:p>
          <a:p>
            <a:pPr>
              <a:spcAft>
                <a:spcPct val="20000"/>
              </a:spcAft>
            </a:pPr>
            <a:r>
              <a:rPr lang="en-US" sz="1500" dirty="0">
                <a:solidFill>
                  <a:schemeClr val="tx2"/>
                </a:solidFill>
              </a:rPr>
              <a:t>Compute a </a:t>
            </a:r>
            <a:r>
              <a:rPr lang="ja-JP" altLang="en-US" sz="1500">
                <a:solidFill>
                  <a:schemeClr val="tx2"/>
                </a:solidFill>
              </a:rPr>
              <a:t>‘</a:t>
            </a:r>
            <a:r>
              <a:rPr lang="en-US" sz="1500" dirty="0">
                <a:solidFill>
                  <a:schemeClr val="tx2"/>
                </a:solidFill>
              </a:rPr>
              <a:t>test statistic</a:t>
            </a:r>
            <a:r>
              <a:rPr lang="ja-JP" altLang="en-US" sz="1500">
                <a:solidFill>
                  <a:schemeClr val="tx2"/>
                </a:solidFill>
              </a:rPr>
              <a:t>’</a:t>
            </a:r>
            <a:r>
              <a:rPr lang="en-US" sz="1500" dirty="0">
                <a:solidFill>
                  <a:schemeClr val="tx2"/>
                </a:solidFill>
              </a:rPr>
              <a:t> that encapsulates the difference of interest between the samples (e.g. difference between means or proportions)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Check (by calculation or by consulting tables </a:t>
            </a:r>
            <a:r>
              <a:rPr lang="en-US" sz="1500" dirty="0" err="1"/>
              <a:t>etc</a:t>
            </a:r>
            <a:r>
              <a:rPr lang="en-US" sz="1500" dirty="0"/>
              <a:t>) what the probability is of obtaining a test statistic at least as extreme as ours by random variation from one population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If this probability (</a:t>
            </a:r>
            <a:r>
              <a:rPr lang="en-US" sz="1500" i="1" dirty="0"/>
              <a:t>p</a:t>
            </a:r>
            <a:r>
              <a:rPr lang="en-US" sz="1500" dirty="0"/>
              <a:t>) is small (by convention &lt; 0.05) we conclude that the samples are unlikely to come from the same population and we say the differences are statistically significant</a:t>
            </a:r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400"/>
              <a:t>Significance Testing - The General Idea</a:t>
            </a:r>
          </a:p>
        </p:txBody>
      </p:sp>
    </p:spTree>
    <p:extLst>
      <p:ext uri="{BB962C8B-B14F-4D97-AF65-F5344CB8AC3E}">
        <p14:creationId xmlns:p14="http://schemas.microsoft.com/office/powerpoint/2010/main" val="425767953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US" sz="1500" b="1" i="1" dirty="0"/>
              <a:t>Probability of achieving a result [difference] </a:t>
            </a:r>
            <a:r>
              <a:rPr lang="en-US" sz="1500" b="1" i="1" dirty="0">
                <a:solidFill>
                  <a:srgbClr val="D39F53"/>
                </a:solidFill>
              </a:rPr>
              <a:t>at least as extreme/rare</a:t>
            </a:r>
            <a:r>
              <a:rPr lang="en-US" sz="1500" b="1" i="1" dirty="0"/>
              <a:t>, given the null hypothesis and distribution</a:t>
            </a:r>
            <a:endParaRPr lang="en-US" sz="1500" b="1" dirty="0"/>
          </a:p>
          <a:p>
            <a:pPr>
              <a:spcAft>
                <a:spcPct val="20000"/>
              </a:spcAft>
            </a:pPr>
            <a:r>
              <a:rPr lang="en-US" sz="1500" dirty="0">
                <a:solidFill>
                  <a:srgbClr val="C00000"/>
                </a:solidFill>
              </a:rPr>
              <a:t>A </a:t>
            </a:r>
            <a:r>
              <a:rPr lang="en-US" sz="1500" i="1" dirty="0">
                <a:solidFill>
                  <a:srgbClr val="C00000"/>
                </a:solidFill>
              </a:rPr>
              <a:t>p</a:t>
            </a:r>
            <a:r>
              <a:rPr lang="en-US" sz="1500" dirty="0">
                <a:solidFill>
                  <a:srgbClr val="C00000"/>
                </a:solidFill>
              </a:rPr>
              <a:t>-value of say 0.01 does not imply a 99% probability that the null hypothesis is false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A </a:t>
            </a:r>
            <a:r>
              <a:rPr lang="en-US" sz="1500" i="1" dirty="0"/>
              <a:t>p</a:t>
            </a:r>
            <a:r>
              <a:rPr lang="en-US" sz="1500" dirty="0"/>
              <a:t>-value of 0.01 simply says that the observed result belongs to the class of results whose probability of occurrence, if the null hypothesis is true, is 0.01</a:t>
            </a:r>
          </a:p>
          <a:p>
            <a:pPr>
              <a:spcAft>
                <a:spcPct val="20000"/>
              </a:spcAft>
            </a:pPr>
            <a:r>
              <a:rPr lang="en-US" sz="1500" dirty="0">
                <a:solidFill>
                  <a:srgbClr val="D39F53"/>
                </a:solidFill>
              </a:rPr>
              <a:t>A </a:t>
            </a:r>
            <a:r>
              <a:rPr lang="en-US" sz="1500" i="1" dirty="0">
                <a:solidFill>
                  <a:srgbClr val="D39F53"/>
                </a:solidFill>
              </a:rPr>
              <a:t>p</a:t>
            </a:r>
            <a:r>
              <a:rPr lang="en-US" sz="1500" dirty="0">
                <a:solidFill>
                  <a:srgbClr val="D39F53"/>
                </a:solidFill>
              </a:rPr>
              <a:t>-value by itself implies no particular magnitude for a difference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A small </a:t>
            </a:r>
            <a:r>
              <a:rPr lang="en-US" sz="1500" i="1" dirty="0"/>
              <a:t>p</a:t>
            </a:r>
            <a:r>
              <a:rPr lang="en-US" sz="1500" dirty="0"/>
              <a:t>-value provides rationale for rationally supposing the null hypothesis to be false - but numerical values cannot be placed on degrees of belief in NHST (viz Bayesian stats)</a:t>
            </a:r>
          </a:p>
          <a:p>
            <a:pPr>
              <a:spcAft>
                <a:spcPct val="20000"/>
              </a:spcAft>
            </a:pPr>
            <a:r>
              <a:rPr lang="en-US" sz="1500" dirty="0"/>
              <a:t>A </a:t>
            </a:r>
            <a:r>
              <a:rPr lang="en-US" sz="1500" i="1" dirty="0"/>
              <a:t>p</a:t>
            </a:r>
            <a:r>
              <a:rPr lang="en-US" sz="1500" dirty="0"/>
              <a:t>-value is a measure of the strength of evidence against the null hypothesis - the smaller </a:t>
            </a:r>
            <a:r>
              <a:rPr lang="en-US" sz="1500" i="1" dirty="0"/>
              <a:t>p</a:t>
            </a:r>
            <a:r>
              <a:rPr lang="en-US" sz="1500" dirty="0"/>
              <a:t>, the greater the evidence against H0.</a:t>
            </a:r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i="1"/>
              <a:t>p</a:t>
            </a:r>
            <a:r>
              <a:rPr lang="en-US"/>
              <a:t>-value</a:t>
            </a:r>
          </a:p>
        </p:txBody>
      </p:sp>
    </p:spTree>
    <p:extLst>
      <p:ext uri="{BB962C8B-B14F-4D97-AF65-F5344CB8AC3E}">
        <p14:creationId xmlns:p14="http://schemas.microsoft.com/office/powerpoint/2010/main" val="11035225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en-US" sz="1800"/>
              <a:t>How: by convention</a:t>
            </a:r>
          </a:p>
          <a:p>
            <a:pPr lvl="1">
              <a:lnSpc>
                <a:spcPct val="8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en-US" sz="1500"/>
              <a:t>became standard in 1920s &amp; 1930s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en-US" sz="1800"/>
              <a:t>Reason: exclude sampling variation as a major source for </a:t>
            </a:r>
            <a:r>
              <a:rPr lang="ja-JP" altLang="en-US" sz="1800"/>
              <a:t>‘</a:t>
            </a:r>
            <a:r>
              <a:rPr lang="en-US" sz="1800"/>
              <a:t>new</a:t>
            </a:r>
            <a:r>
              <a:rPr lang="ja-JP" altLang="en-US" sz="1800"/>
              <a:t>’</a:t>
            </a:r>
            <a:r>
              <a:rPr lang="en-US" sz="1800"/>
              <a:t> findings</a:t>
            </a:r>
          </a:p>
          <a:p>
            <a:pPr lvl="1">
              <a:lnSpc>
                <a:spcPct val="8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en-US" sz="1500"/>
              <a:t>5% (1 in 20) possibility of false positive is reasonable (rolling a double six with a pair of dice has probability = 0.028; tossing 4 heads in a row = 0.0625)</a:t>
            </a:r>
          </a:p>
          <a:p>
            <a:pPr lvl="1">
              <a:lnSpc>
                <a:spcPct val="8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en-US" sz="1500"/>
              <a:t>little real difference between </a:t>
            </a:r>
            <a:r>
              <a:rPr lang="en-US" sz="1500" i="1"/>
              <a:t>p</a:t>
            </a:r>
            <a:r>
              <a:rPr lang="en-US" sz="1500"/>
              <a:t> = 0.06 and </a:t>
            </a:r>
            <a:r>
              <a:rPr lang="en-US" sz="1500" i="1"/>
              <a:t>p</a:t>
            </a:r>
            <a:r>
              <a:rPr lang="en-US" sz="1500"/>
              <a:t> = 0.04 … but</a:t>
            </a:r>
          </a:p>
          <a:p>
            <a:pPr lvl="1">
              <a:lnSpc>
                <a:spcPct val="8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en-US" sz="1500"/>
              <a:t>the smaller the </a:t>
            </a:r>
            <a:r>
              <a:rPr lang="en-US" sz="1500" i="1"/>
              <a:t>p</a:t>
            </a:r>
            <a:r>
              <a:rPr lang="en-US" sz="1500"/>
              <a:t>-value the less likely a false positive</a:t>
            </a:r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Why 5% or </a:t>
            </a:r>
            <a:r>
              <a:rPr lang="en-US" i="1"/>
              <a:t>p</a:t>
            </a:r>
            <a:r>
              <a:rPr lang="en-US"/>
              <a:t> &lt; 0.05?</a:t>
            </a:r>
          </a:p>
        </p:txBody>
      </p:sp>
    </p:spTree>
    <p:extLst>
      <p:ext uri="{BB962C8B-B14F-4D97-AF65-F5344CB8AC3E}">
        <p14:creationId xmlns:p14="http://schemas.microsoft.com/office/powerpoint/2010/main" val="37131727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pPr>
              <a:spcAft>
                <a:spcPct val="10000"/>
              </a:spcAft>
            </a:pPr>
            <a:r>
              <a:rPr lang="en-US" sz="1650"/>
              <a:t>The samples in question are unlikely to come from the same population - </a:t>
            </a:r>
            <a:r>
              <a:rPr lang="en-US" sz="1650" i="1"/>
              <a:t>if</a:t>
            </a:r>
            <a:r>
              <a:rPr lang="en-US" sz="1650"/>
              <a:t>  the samples came from one population then the probability of our observation is the actual </a:t>
            </a:r>
            <a:r>
              <a:rPr lang="en-US" sz="1650" i="1"/>
              <a:t>p</a:t>
            </a:r>
            <a:r>
              <a:rPr lang="en-US" sz="1650"/>
              <a:t>-value</a:t>
            </a:r>
          </a:p>
          <a:p>
            <a:pPr>
              <a:spcAft>
                <a:spcPct val="10000"/>
              </a:spcAft>
            </a:pPr>
            <a:r>
              <a:rPr lang="en-US" sz="1650"/>
              <a:t>[(1-</a:t>
            </a:r>
            <a:r>
              <a:rPr lang="en-US" sz="1650" i="1"/>
              <a:t>p</a:t>
            </a:r>
            <a:r>
              <a:rPr lang="en-US" sz="1650"/>
              <a:t>) is </a:t>
            </a:r>
            <a:r>
              <a:rPr lang="en-US" sz="1650" i="1"/>
              <a:t>not</a:t>
            </a:r>
            <a:r>
              <a:rPr lang="en-US" sz="1650"/>
              <a:t> the probability that the null hypothesis is false]</a:t>
            </a:r>
          </a:p>
          <a:p>
            <a:pPr>
              <a:spcAft>
                <a:spcPct val="10000"/>
              </a:spcAft>
            </a:pPr>
            <a:r>
              <a:rPr lang="en-US" sz="1650">
                <a:solidFill>
                  <a:schemeClr val="tx2"/>
                </a:solidFill>
              </a:rPr>
              <a:t>There is rational evidence that the samples are really different - the smaller </a:t>
            </a:r>
            <a:r>
              <a:rPr lang="en-US" sz="1650" i="1">
                <a:solidFill>
                  <a:schemeClr val="tx2"/>
                </a:solidFill>
              </a:rPr>
              <a:t>p</a:t>
            </a:r>
            <a:r>
              <a:rPr lang="en-US" sz="1650">
                <a:solidFill>
                  <a:schemeClr val="tx2"/>
                </a:solidFill>
              </a:rPr>
              <a:t> the greater the evidence</a:t>
            </a:r>
          </a:p>
          <a:p>
            <a:pPr>
              <a:spcAft>
                <a:spcPct val="10000"/>
              </a:spcAft>
            </a:pPr>
            <a:r>
              <a:rPr lang="en-US" sz="1650"/>
              <a:t>The magnitude of the difference cannot be inferred from the smallness of </a:t>
            </a:r>
            <a:r>
              <a:rPr lang="en-US" sz="1650" i="1"/>
              <a:t>p</a:t>
            </a:r>
            <a:r>
              <a:rPr lang="en-US" sz="1650"/>
              <a:t> alone</a:t>
            </a:r>
          </a:p>
          <a:p>
            <a:pPr>
              <a:spcAft>
                <a:spcPct val="10000"/>
              </a:spcAft>
            </a:pPr>
            <a:r>
              <a:rPr lang="en-US" sz="1650"/>
              <a:t>If the only difference between samples is in treatment then there is evidence that one treatment is really better than the other</a:t>
            </a: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Interpreting </a:t>
            </a:r>
            <a:r>
              <a:rPr lang="en-US" i="1"/>
              <a:t>p</a:t>
            </a:r>
            <a:r>
              <a:rPr lang="en-US"/>
              <a:t>-values</a:t>
            </a:r>
            <a:br>
              <a:rPr lang="en-US"/>
            </a:br>
            <a:r>
              <a:rPr lang="en-US" sz="1800" i="1"/>
              <a:t>p</a:t>
            </a:r>
            <a:r>
              <a:rPr lang="en-US" sz="1800"/>
              <a:t> &lt; 0.05: Significant</a:t>
            </a:r>
          </a:p>
        </p:txBody>
      </p:sp>
    </p:spTree>
    <p:extLst>
      <p:ext uri="{BB962C8B-B14F-4D97-AF65-F5344CB8AC3E}">
        <p14:creationId xmlns:p14="http://schemas.microsoft.com/office/powerpoint/2010/main" val="16827298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014B99-424F-BE42-BC79-966EE156FFD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550"/>
              <a:t>Significant </a:t>
            </a:r>
            <a:r>
              <a:rPr lang="en-US" sz="2550" i="1"/>
              <a:t>p</a:t>
            </a:r>
            <a:r>
              <a:rPr lang="en-US" sz="2550"/>
              <a:t> &amp; Magnitude of Difference</a:t>
            </a: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600200" y="1314451"/>
            <a:ext cx="5372817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To infer a </a:t>
            </a:r>
            <a:r>
              <a:rPr lang="en-US" sz="1950" i="1">
                <a:effectLst>
                  <a:outerShdw blurRad="38100" dist="38100" dir="2700000" algn="tl">
                    <a:srgbClr val="000000"/>
                  </a:outerShdw>
                </a:effectLst>
              </a:rPr>
              <a:t>large</a:t>
            </a:r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 real difference from a small </a:t>
            </a:r>
            <a:r>
              <a:rPr lang="en-US" sz="1950" i="1"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-value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1498998" y="926307"/>
            <a:ext cx="178446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Bad temptation: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2057400" y="1943100"/>
            <a:ext cx="4972050" cy="738664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1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-value alone sheds little light</a:t>
            </a:r>
            <a:b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 the true magnitude of differences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1600201" y="3040857"/>
            <a:ext cx="3424335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Determinants of smallness of </a:t>
            </a:r>
            <a:r>
              <a:rPr lang="en-US" sz="1950" i="1">
                <a:effectLst>
                  <a:outerShdw blurRad="38100" dist="38100" dir="2700000" algn="tl">
                    <a:srgbClr val="000000"/>
                  </a:outerShdw>
                </a:effectLst>
              </a:rPr>
              <a:t>p </a:t>
            </a:r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2971801" y="3383756"/>
            <a:ext cx="324947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 True magnitude of difference</a:t>
            </a:r>
          </a:p>
          <a:p>
            <a:pPr>
              <a:buFontTx/>
              <a:buChar char="•"/>
            </a:pPr>
            <a:r>
              <a:rPr lang="en-US" sz="1950">
                <a:effectLst>
                  <a:outerShdw blurRad="38100" dist="38100" dir="2700000" algn="tl">
                    <a:srgbClr val="000000"/>
                  </a:outerShdw>
                </a:effectLst>
              </a:rPr>
              <a:t> Sample sizes</a:t>
            </a:r>
          </a:p>
          <a:p>
            <a:pPr>
              <a:buFontTx/>
              <a:buChar char="•"/>
            </a:pPr>
            <a:r>
              <a:rPr lang="en-US" sz="1350">
                <a:effectLst>
                  <a:outerShdw blurRad="38100" dist="38100" dir="2700000" algn="tl">
                    <a:srgbClr val="000000"/>
                  </a:outerShdw>
                </a:effectLst>
              </a:rPr>
              <a:t>  Intrinsic variability of data</a:t>
            </a:r>
          </a:p>
          <a:p>
            <a:pPr>
              <a:buFontTx/>
              <a:buChar char="•"/>
            </a:pPr>
            <a:r>
              <a:rPr lang="en-US" sz="1350">
                <a:effectLst>
                  <a:outerShdw blurRad="38100" dist="38100" dir="2700000" algn="tl">
                    <a:srgbClr val="000000"/>
                  </a:outerShdw>
                </a:effectLst>
              </a:rPr>
              <a:t>  One- vs two-sided test</a:t>
            </a:r>
          </a:p>
        </p:txBody>
      </p:sp>
    </p:spTree>
    <p:extLst>
      <p:ext uri="{BB962C8B-B14F-4D97-AF65-F5344CB8AC3E}">
        <p14:creationId xmlns:p14="http://schemas.microsoft.com/office/powerpoint/2010/main" val="252900715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/>
              <a:t>True large difference</a:t>
            </a:r>
          </a:p>
          <a:p>
            <a:r>
              <a:rPr lang="en-US"/>
              <a:t>Small true difference with large samples</a:t>
            </a: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Small </a:t>
            </a:r>
            <a:r>
              <a:rPr lang="en-US" i="1"/>
              <a:t>p</a:t>
            </a:r>
            <a:r>
              <a:rPr lang="en-US"/>
              <a:t>-values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701707" y="2457450"/>
            <a:ext cx="5833456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View </a:t>
            </a:r>
            <a:r>
              <a:rPr lang="en-US" sz="21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-values as </a:t>
            </a:r>
            <a:r>
              <a:rPr lang="en-US" sz="21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strength</a:t>
            </a:r>
            <a:r>
              <a:rPr lang="en-US" sz="21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of evidence</a:t>
            </a:r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for difference</a:t>
            </a:r>
          </a:p>
          <a:p>
            <a:pPr algn="ctr"/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not</a:t>
            </a:r>
          </a:p>
          <a:p>
            <a:pPr algn="ctr"/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estimates of </a:t>
            </a:r>
            <a:r>
              <a:rPr lang="en-US" sz="21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magnitude</a:t>
            </a:r>
            <a:r>
              <a:rPr lang="en-US" sz="21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of difference</a:t>
            </a:r>
          </a:p>
        </p:txBody>
      </p:sp>
    </p:spTree>
    <p:extLst>
      <p:ext uri="{BB962C8B-B14F-4D97-AF65-F5344CB8AC3E}">
        <p14:creationId xmlns:p14="http://schemas.microsoft.com/office/powerpoint/2010/main" val="27795406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3DE68C-A722-634D-8EBD-CC46A3A05BB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Sample Size, </a:t>
            </a:r>
            <a:r>
              <a:rPr lang="en-US" i="1"/>
              <a:t>p</a:t>
            </a:r>
            <a:r>
              <a:rPr lang="en-US"/>
              <a:t>-values, Differences</a:t>
            </a: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t="21407" r="6407" b="23671"/>
          <a:stretch>
            <a:fillRect/>
          </a:stretch>
        </p:blipFill>
        <p:spPr bwMode="auto">
          <a:xfrm>
            <a:off x="1343025" y="1263563"/>
            <a:ext cx="622935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4457700" y="2228850"/>
            <a:ext cx="0" cy="28575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triangl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09573" name="Line 5"/>
          <p:cNvSpPr>
            <a:spLocks noChangeShapeType="1"/>
          </p:cNvSpPr>
          <p:nvPr/>
        </p:nvSpPr>
        <p:spPr bwMode="auto">
          <a:xfrm>
            <a:off x="7368778" y="2207419"/>
            <a:ext cx="3572" cy="421481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triangl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100568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11479" y="880110"/>
            <a:ext cx="8321040" cy="3383280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variable</a:t>
            </a:r>
            <a:r>
              <a:rPr lang="en-US" dirty="0"/>
              <a:t> is a characteristic or condition that can change or take on different values.  </a:t>
            </a:r>
          </a:p>
          <a:p>
            <a:r>
              <a:rPr lang="en-US" dirty="0"/>
              <a:t>Most research begins with a general question about the relationship between two variables for a specific group of individuals.  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</a:t>
            </a:r>
          </a:p>
        </p:txBody>
      </p:sp>
      <p:pic>
        <p:nvPicPr>
          <p:cNvPr id="6146" name="Picture 2" descr="season 2 GIF">
            <a:extLst>
              <a:ext uri="{FF2B5EF4-FFF2-40B4-BE49-F238E27FC236}">
                <a16:creationId xmlns:a16="http://schemas.microsoft.com/office/drawing/2014/main" id="{8E945CCE-959F-1041-B738-947505EF1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57" y="2650464"/>
            <a:ext cx="3058786" cy="229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634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 sz="1800"/>
              <a:t>The samples in question could well come from the same population - if they came from the same population then the probability of our observations is the actual </a:t>
            </a:r>
            <a:r>
              <a:rPr lang="en-US" sz="1800" i="1"/>
              <a:t>p</a:t>
            </a:r>
            <a:r>
              <a:rPr lang="en-US" sz="1800"/>
              <a:t>-value</a:t>
            </a:r>
          </a:p>
          <a:p>
            <a:r>
              <a:rPr lang="en-US" sz="1800"/>
              <a:t>[</a:t>
            </a:r>
            <a:r>
              <a:rPr lang="en-US" sz="1800" i="1"/>
              <a:t>p</a:t>
            </a:r>
            <a:r>
              <a:rPr lang="en-US" sz="1800"/>
              <a:t> is </a:t>
            </a:r>
            <a:r>
              <a:rPr lang="en-US" sz="1800" i="1"/>
              <a:t>not</a:t>
            </a:r>
            <a:r>
              <a:rPr lang="en-US" sz="1800"/>
              <a:t> the probability that the null hypothesis is true]</a:t>
            </a:r>
          </a:p>
          <a:p>
            <a:r>
              <a:rPr lang="en-US" sz="1800">
                <a:solidFill>
                  <a:schemeClr val="tx2"/>
                </a:solidFill>
              </a:rPr>
              <a:t>There is no rational evidence that the samples are really different</a:t>
            </a:r>
          </a:p>
          <a:p>
            <a:r>
              <a:rPr lang="en-US" sz="1800"/>
              <a:t>However, there is little evidence that the samples are the same - significance testing is a one-edged sword: it can discredit but not confirm the null hypothesis</a:t>
            </a:r>
          </a:p>
          <a:p>
            <a:r>
              <a:rPr lang="en-US" sz="1800"/>
              <a:t>Non-significance may be due to</a:t>
            </a:r>
          </a:p>
          <a:p>
            <a:pPr lvl="1"/>
            <a:r>
              <a:rPr lang="en-US" sz="1500"/>
              <a:t>really no difference</a:t>
            </a:r>
          </a:p>
          <a:p>
            <a:pPr lvl="1"/>
            <a:r>
              <a:rPr lang="en-US" sz="1500"/>
              <a:t>really different: low power due to </a:t>
            </a:r>
            <a:r>
              <a:rPr lang="en-US" sz="1500" i="1"/>
              <a:t>small samples</a:t>
            </a: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Interpreting </a:t>
            </a:r>
            <a:r>
              <a:rPr lang="en-US" i="1"/>
              <a:t>p</a:t>
            </a:r>
            <a:r>
              <a:rPr lang="en-US"/>
              <a:t>-values</a:t>
            </a:r>
            <a:br>
              <a:rPr lang="en-US"/>
            </a:br>
            <a:r>
              <a:rPr lang="en-US" sz="1800" i="1"/>
              <a:t>p</a:t>
            </a:r>
            <a:r>
              <a:rPr lang="en-US" sz="1800"/>
              <a:t> &gt; 0.05: Not Significant</a:t>
            </a:r>
          </a:p>
        </p:txBody>
      </p:sp>
    </p:spTree>
    <p:extLst>
      <p:ext uri="{BB962C8B-B14F-4D97-AF65-F5344CB8AC3E}">
        <p14:creationId xmlns:p14="http://schemas.microsoft.com/office/powerpoint/2010/main" val="6064244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/>
              <a:t>Publication bias toward statistically significant studies</a:t>
            </a:r>
          </a:p>
          <a:p>
            <a:r>
              <a:rPr lang="en-US"/>
              <a:t>Inability to demonstrate statistical significance often viewed as </a:t>
            </a:r>
            <a:r>
              <a:rPr lang="ja-JP" altLang="en-US"/>
              <a:t>‘</a:t>
            </a:r>
            <a:r>
              <a:rPr lang="en-US"/>
              <a:t>failure</a:t>
            </a:r>
            <a:r>
              <a:rPr lang="ja-JP" altLang="en-US"/>
              <a:t>’</a:t>
            </a:r>
            <a:endParaRPr lang="en-US"/>
          </a:p>
          <a:p>
            <a:pPr lvl="1"/>
            <a:r>
              <a:rPr lang="ja-JP" altLang="en-US" sz="1800"/>
              <a:t>‘</a:t>
            </a:r>
            <a:r>
              <a:rPr lang="en-US" sz="1800"/>
              <a:t>results failed to reach statistical significance</a:t>
            </a:r>
            <a:r>
              <a:rPr lang="ja-JP" altLang="en-US" sz="1800"/>
              <a:t>’</a:t>
            </a:r>
            <a:endParaRPr lang="en-US" sz="1800"/>
          </a:p>
          <a:p>
            <a:pPr lvl="1"/>
            <a:r>
              <a:rPr lang="ja-JP" altLang="en-US" sz="1800"/>
              <a:t>‘</a:t>
            </a:r>
            <a:r>
              <a:rPr lang="en-US" sz="1800"/>
              <a:t>trend approached, but did not quite reach, significance</a:t>
            </a:r>
            <a:r>
              <a:rPr lang="ja-JP" altLang="en-US" sz="1800"/>
              <a:t>’</a:t>
            </a:r>
            <a:endParaRPr lang="en-US" sz="1800"/>
          </a:p>
          <a:p>
            <a:pPr lvl="1"/>
            <a:r>
              <a:rPr lang="ja-JP" altLang="en-US" sz="1800"/>
              <a:t>‘</a:t>
            </a:r>
            <a:r>
              <a:rPr lang="en-US" sz="1800"/>
              <a:t>the two groups were different, but this did not reach statistical significance</a:t>
            </a:r>
            <a:r>
              <a:rPr lang="ja-JP" altLang="en-US" sz="1800"/>
              <a:t>’</a:t>
            </a:r>
            <a:endParaRPr lang="en-US" sz="1800"/>
          </a:p>
          <a:p>
            <a:pPr lvl="1"/>
            <a:endParaRPr lang="en-US" sz="1050"/>
          </a:p>
          <a:p>
            <a:pPr lvl="1">
              <a:buFontTx/>
              <a:buNone/>
            </a:pPr>
            <a:r>
              <a:rPr lang="en-US" sz="1800"/>
              <a:t>   Says more about author</a:t>
            </a:r>
            <a:r>
              <a:rPr lang="ja-JP" altLang="en-US" sz="1800"/>
              <a:t>’</a:t>
            </a:r>
            <a:r>
              <a:rPr lang="en-US" sz="1800"/>
              <a:t>s state of mind than about the study</a:t>
            </a:r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Psychology of </a:t>
            </a:r>
            <a:r>
              <a:rPr lang="en-US" i="1"/>
              <a:t>p</a:t>
            </a:r>
            <a:r>
              <a:rPr lang="en-US"/>
              <a:t>-values</a:t>
            </a:r>
          </a:p>
        </p:txBody>
      </p:sp>
    </p:spTree>
    <p:extLst>
      <p:ext uri="{BB962C8B-B14F-4D97-AF65-F5344CB8AC3E}">
        <p14:creationId xmlns:p14="http://schemas.microsoft.com/office/powerpoint/2010/main" val="30765984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FD22EF-D9D1-FF43-9AD9-52B5888423E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One- vs Two-Sided Testing</a:t>
            </a:r>
          </a:p>
        </p:txBody>
      </p:sp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t="5388" r="9000" b="6508"/>
          <a:stretch>
            <a:fillRect/>
          </a:stretch>
        </p:blipFill>
        <p:spPr bwMode="auto">
          <a:xfrm>
            <a:off x="4648201" y="1428750"/>
            <a:ext cx="3251597" cy="276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t="5388" r="8136" b="6508"/>
          <a:stretch>
            <a:fillRect/>
          </a:stretch>
        </p:blipFill>
        <p:spPr bwMode="auto">
          <a:xfrm>
            <a:off x="1295400" y="1428750"/>
            <a:ext cx="3301604" cy="2777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2582266" y="2628900"/>
            <a:ext cx="1027910" cy="7155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350">
                <a:latin typeface="Arial" charset="0"/>
              </a:rPr>
              <a:t>differences</a:t>
            </a:r>
          </a:p>
          <a:p>
            <a:pPr algn="ctr"/>
            <a:r>
              <a:rPr lang="en-US" sz="1350">
                <a:latin typeface="Arial" charset="0"/>
              </a:rPr>
              <a:t>allowed by</a:t>
            </a:r>
          </a:p>
          <a:p>
            <a:pPr algn="ctr"/>
            <a:r>
              <a:rPr lang="en-US" sz="1350">
                <a:latin typeface="Arial" charset="0"/>
              </a:rPr>
              <a:t>sampling</a:t>
            </a: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651397" y="3400426"/>
            <a:ext cx="5677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Arial" charset="0"/>
              </a:rPr>
              <a:t>0.025</a:t>
            </a: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4089797" y="3400426"/>
            <a:ext cx="5677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Arial" charset="0"/>
              </a:rPr>
              <a:t>0.025</a:t>
            </a:r>
          </a:p>
        </p:txBody>
      </p:sp>
      <p:sp>
        <p:nvSpPr>
          <p:cNvPr id="112648" name="Line 8"/>
          <p:cNvSpPr>
            <a:spLocks noChangeShapeType="1"/>
          </p:cNvSpPr>
          <p:nvPr/>
        </p:nvSpPr>
        <p:spPr bwMode="auto">
          <a:xfrm flipH="1">
            <a:off x="4089798" y="3600450"/>
            <a:ext cx="202406" cy="17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12649" name="Line 9"/>
          <p:cNvSpPr>
            <a:spLocks noChangeShapeType="1"/>
          </p:cNvSpPr>
          <p:nvPr/>
        </p:nvSpPr>
        <p:spPr bwMode="auto">
          <a:xfrm>
            <a:off x="1853804" y="3600450"/>
            <a:ext cx="254794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938338" y="996553"/>
          <a:ext cx="726281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2" name="Equation" r:id="rId5" imgW="558720" imgH="304560" progId="Equation.3">
                  <p:embed/>
                </p:oleObj>
              </mc:Choice>
              <mc:Fallback>
                <p:oleObj name="Equation" r:id="rId5" imgW="558720" imgH="304560" progId="Equation.3">
                  <p:embed/>
                  <p:pic>
                    <p:nvPicPr>
                      <p:cNvPr id="11265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8338" y="996553"/>
                        <a:ext cx="726281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1" name="Text Box 11"/>
          <p:cNvSpPr txBox="1">
            <a:spLocks noChangeArrowheads="1"/>
          </p:cNvSpPr>
          <p:nvPr/>
        </p:nvSpPr>
        <p:spPr bwMode="auto">
          <a:xfrm>
            <a:off x="2667000" y="1025129"/>
            <a:ext cx="131638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&gt; </a:t>
            </a:r>
            <a:r>
              <a:rPr lang="en-US" sz="1500" b="1"/>
              <a:t>6.4</a:t>
            </a:r>
            <a:r>
              <a:rPr lang="en-US" sz="1500"/>
              <a:t>, p &lt; 0.05</a:t>
            </a:r>
          </a:p>
        </p:txBody>
      </p:sp>
      <p:graphicFrame>
        <p:nvGraphicFramePr>
          <p:cNvPr id="112652" name="Object 12"/>
          <p:cNvGraphicFramePr>
            <a:graphicFrameLocks noChangeAspect="1"/>
          </p:cNvGraphicFramePr>
          <p:nvPr/>
        </p:nvGraphicFramePr>
        <p:xfrm>
          <a:off x="5364957" y="873919"/>
          <a:ext cx="678656" cy="311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Equation" r:id="rId7" imgW="520560" imgH="241200" progId="Equation.3">
                  <p:embed/>
                </p:oleObj>
              </mc:Choice>
              <mc:Fallback>
                <p:oleObj name="Equation" r:id="rId7" imgW="520560" imgH="241200" progId="Equation.3">
                  <p:embed/>
                  <p:pic>
                    <p:nvPicPr>
                      <p:cNvPr id="112652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957" y="873919"/>
                        <a:ext cx="678656" cy="3119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6057900" y="853679"/>
            <a:ext cx="131638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&gt; </a:t>
            </a:r>
            <a:r>
              <a:rPr lang="en-US" sz="1500" b="1"/>
              <a:t>5.3</a:t>
            </a:r>
            <a:r>
              <a:rPr lang="en-US" sz="1500"/>
              <a:t>, p &lt; 0.05</a:t>
            </a:r>
          </a:p>
        </p:txBody>
      </p:sp>
      <p:sp>
        <p:nvSpPr>
          <p:cNvPr id="112654" name="Text Box 14"/>
          <p:cNvSpPr txBox="1">
            <a:spLocks noChangeArrowheads="1"/>
          </p:cNvSpPr>
          <p:nvPr/>
        </p:nvSpPr>
        <p:spPr bwMode="auto">
          <a:xfrm>
            <a:off x="4800601" y="1139429"/>
            <a:ext cx="221567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ignores the possibility that</a:t>
            </a:r>
          </a:p>
        </p:txBody>
      </p:sp>
      <p:graphicFrame>
        <p:nvGraphicFramePr>
          <p:cNvPr id="11265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902851"/>
              </p:ext>
            </p:extLst>
          </p:nvPr>
        </p:nvGraphicFramePr>
        <p:xfrm>
          <a:off x="7317290" y="864930"/>
          <a:ext cx="709613" cy="311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Equation" r:id="rId9" imgW="545760" imgH="241200" progId="Equation.3">
                  <p:embed/>
                </p:oleObj>
              </mc:Choice>
              <mc:Fallback>
                <p:oleObj name="Equation" r:id="rId9" imgW="545760" imgH="241200" progId="Equation.3">
                  <p:embed/>
                  <p:pic>
                    <p:nvPicPr>
                      <p:cNvPr id="112655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7290" y="864930"/>
                        <a:ext cx="709613" cy="3119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6" name="Text Box 16"/>
          <p:cNvSpPr txBox="1">
            <a:spLocks noChangeArrowheads="1"/>
          </p:cNvSpPr>
          <p:nvPr/>
        </p:nvSpPr>
        <p:spPr bwMode="auto">
          <a:xfrm>
            <a:off x="7391400" y="3314701"/>
            <a:ext cx="48282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Arial" charset="0"/>
              </a:rPr>
              <a:t>0.05</a:t>
            </a:r>
          </a:p>
        </p:txBody>
      </p:sp>
      <p:sp>
        <p:nvSpPr>
          <p:cNvPr id="112657" name="Line 17"/>
          <p:cNvSpPr>
            <a:spLocks noChangeShapeType="1"/>
          </p:cNvSpPr>
          <p:nvPr/>
        </p:nvSpPr>
        <p:spPr bwMode="auto">
          <a:xfrm flipH="1">
            <a:off x="7290198" y="3543300"/>
            <a:ext cx="202406" cy="17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12658" name="Text Box 18"/>
          <p:cNvSpPr txBox="1">
            <a:spLocks noChangeArrowheads="1"/>
          </p:cNvSpPr>
          <p:nvPr/>
        </p:nvSpPr>
        <p:spPr bwMode="auto">
          <a:xfrm>
            <a:off x="4686300" y="4286250"/>
            <a:ext cx="2674130" cy="622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/>
              <a:t>Note that a smaller difference</a:t>
            </a:r>
          </a:p>
          <a:p>
            <a:pPr>
              <a:lnSpc>
                <a:spcPct val="120000"/>
              </a:lnSpc>
            </a:pPr>
            <a:r>
              <a:rPr lang="en-US" sz="1500"/>
              <a:t>becomes significant if one-sided</a:t>
            </a:r>
          </a:p>
        </p:txBody>
      </p:sp>
    </p:spTree>
    <p:extLst>
      <p:ext uri="{BB962C8B-B14F-4D97-AF65-F5344CB8AC3E}">
        <p14:creationId xmlns:p14="http://schemas.microsoft.com/office/powerpoint/2010/main" val="28082568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Rarely appropriate</a:t>
            </a:r>
          </a:p>
          <a:p>
            <a:pPr lvl="1"/>
            <a:r>
              <a:rPr lang="en-US" sz="1600" dirty="0"/>
              <a:t>0.05 convention was introduced for 2-sided testing</a:t>
            </a:r>
          </a:p>
          <a:p>
            <a:pPr lvl="1"/>
            <a:r>
              <a:rPr lang="en-US" sz="1600" dirty="0"/>
              <a:t>increases power for detecting a difference in one direction</a:t>
            </a:r>
          </a:p>
          <a:p>
            <a:pPr lvl="1"/>
            <a:r>
              <a:rPr lang="en-US" sz="1600" dirty="0"/>
              <a:t>assumes, for example, that a new treatment </a:t>
            </a:r>
            <a:r>
              <a:rPr lang="en-US" sz="1600" dirty="0" err="1"/>
              <a:t>couldn</a:t>
            </a:r>
            <a:r>
              <a:rPr lang="ja-JP" altLang="en-US" sz="1600"/>
              <a:t>’</a:t>
            </a:r>
            <a:r>
              <a:rPr lang="en-US" sz="1600" dirty="0"/>
              <a:t>t possibly be worse than an old</a:t>
            </a:r>
          </a:p>
          <a:p>
            <a:pPr lvl="1"/>
            <a:r>
              <a:rPr lang="en-US" sz="1600" dirty="0"/>
              <a:t>some tests do not have an easy 1-sided version</a:t>
            </a:r>
            <a:br>
              <a:rPr lang="en-US" sz="1600" dirty="0"/>
            </a:br>
            <a:r>
              <a:rPr lang="en-US" sz="1600" dirty="0"/>
              <a:t>(e.g. chi-square)</a:t>
            </a:r>
          </a:p>
          <a:p>
            <a:r>
              <a:rPr lang="en-US" dirty="0"/>
              <a:t>Used mostly when 2-sided </a:t>
            </a:r>
            <a:r>
              <a:rPr lang="en-US" i="1" dirty="0"/>
              <a:t>p</a:t>
            </a:r>
            <a:r>
              <a:rPr lang="en-US" dirty="0"/>
              <a:t> is &gt; 0.05</a:t>
            </a:r>
          </a:p>
          <a:p>
            <a:pPr lvl="1"/>
            <a:r>
              <a:rPr lang="en-US" sz="1800" dirty="0"/>
              <a:t>amounts to cheating </a:t>
            </a:r>
          </a:p>
        </p:txBody>
      </p:sp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One-sided Significance Testing</a:t>
            </a:r>
          </a:p>
        </p:txBody>
      </p:sp>
    </p:spTree>
    <p:extLst>
      <p:ext uri="{BB962C8B-B14F-4D97-AF65-F5344CB8AC3E}">
        <p14:creationId xmlns:p14="http://schemas.microsoft.com/office/powerpoint/2010/main" val="25971290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55DCA0-95C4-F64B-9C67-1F05E0755C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Pedantic Statistician</a:t>
            </a:r>
            <a:r>
              <a:rPr lang="ja-JP" altLang="en-US">
                <a:latin typeface="Arial"/>
              </a:rPr>
              <a:t>’</a:t>
            </a:r>
            <a:r>
              <a:rPr lang="en-US"/>
              <a:t>s Point</a:t>
            </a:r>
          </a:p>
        </p:txBody>
      </p:sp>
      <p:grpSp>
        <p:nvGrpSpPr>
          <p:cNvPr id="115715" name="Group 3"/>
          <p:cNvGrpSpPr>
            <a:grpSpLocks/>
          </p:cNvGrpSpPr>
          <p:nvPr/>
        </p:nvGrpSpPr>
        <p:grpSpPr bwMode="auto">
          <a:xfrm>
            <a:off x="1756173" y="914400"/>
            <a:ext cx="4458890" cy="1091804"/>
            <a:chOff x="336" y="862"/>
            <a:chExt cx="3745" cy="917"/>
          </a:xfrm>
        </p:grpSpPr>
        <p:sp>
          <p:nvSpPr>
            <p:cNvPr id="115716" name="Text Box 4"/>
            <p:cNvSpPr txBox="1">
              <a:spLocks noChangeArrowheads="1"/>
            </p:cNvSpPr>
            <p:nvPr/>
          </p:nvSpPr>
          <p:spPr bwMode="auto">
            <a:xfrm>
              <a:off x="1392" y="1152"/>
              <a:ext cx="268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 b="1">
                  <a:solidFill>
                    <a:schemeClr val="tx2"/>
                  </a:solidFill>
                </a:rPr>
                <a:t>2</a:t>
              </a:r>
              <a:r>
                <a:rPr lang="en-US" sz="1650"/>
                <a:t>-tailed (H</a:t>
              </a:r>
              <a:r>
                <a:rPr lang="en-US" sz="1650" baseline="-25000"/>
                <a:t>0</a:t>
              </a:r>
              <a:r>
                <a:rPr lang="en-US" sz="1650"/>
                <a:t>: </a:t>
              </a:r>
              <a:r>
                <a:rPr lang="en-US" sz="1650">
                  <a:latin typeface="Symbol" charset="0"/>
                </a:rPr>
                <a:t>m</a:t>
              </a:r>
              <a:r>
                <a:rPr lang="en-US" sz="1650"/>
                <a:t>1 = </a:t>
              </a:r>
              <a:r>
                <a:rPr lang="en-US" sz="1650">
                  <a:latin typeface="Symbol" charset="0"/>
                </a:rPr>
                <a:t>m</a:t>
              </a:r>
              <a:r>
                <a:rPr lang="en-US" sz="1650"/>
                <a:t>2; H</a:t>
              </a:r>
              <a:r>
                <a:rPr lang="en-US" sz="1650" baseline="-25000"/>
                <a:t>A</a:t>
              </a:r>
              <a:r>
                <a:rPr lang="en-US" sz="1650"/>
                <a:t>: </a:t>
              </a:r>
              <a:r>
                <a:rPr lang="en-US" sz="1650">
                  <a:latin typeface="Symbol" charset="0"/>
                </a:rPr>
                <a:t>m</a:t>
              </a:r>
              <a:r>
                <a:rPr lang="en-US" sz="1650"/>
                <a:t>1 </a:t>
              </a:r>
              <a:r>
                <a:rPr lang="en-US" sz="1650">
                  <a:sym typeface="Symbol" charset="0"/>
                </a:rPr>
                <a:t> </a:t>
              </a:r>
              <a:r>
                <a:rPr lang="en-US" sz="1650">
                  <a:latin typeface="Symbol" charset="0"/>
                  <a:sym typeface="Symbol" charset="0"/>
                </a:rPr>
                <a:t>m</a:t>
              </a:r>
              <a:r>
                <a:rPr lang="en-US" sz="1650">
                  <a:sym typeface="Symbol" charset="0"/>
                </a:rPr>
                <a:t>2)</a:t>
              </a:r>
              <a:endParaRPr lang="en-US" sz="1650"/>
            </a:p>
          </p:txBody>
        </p:sp>
        <p:sp>
          <p:nvSpPr>
            <p:cNvPr id="115717" name="Text Box 5"/>
            <p:cNvSpPr txBox="1">
              <a:spLocks noChangeArrowheads="1"/>
            </p:cNvSpPr>
            <p:nvPr/>
          </p:nvSpPr>
          <p:spPr bwMode="auto">
            <a:xfrm>
              <a:off x="1392" y="1488"/>
              <a:ext cx="268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 b="1">
                  <a:solidFill>
                    <a:schemeClr val="tx2"/>
                  </a:solidFill>
                </a:rPr>
                <a:t>1</a:t>
              </a:r>
              <a:r>
                <a:rPr lang="en-US" sz="1650"/>
                <a:t>-tailed (H</a:t>
              </a:r>
              <a:r>
                <a:rPr lang="en-US" sz="1650" baseline="-25000"/>
                <a:t>0</a:t>
              </a:r>
              <a:r>
                <a:rPr lang="en-US" sz="1650"/>
                <a:t>: </a:t>
              </a:r>
              <a:r>
                <a:rPr lang="en-US" sz="1650">
                  <a:latin typeface="Symbol" charset="0"/>
                </a:rPr>
                <a:t>m</a:t>
              </a:r>
              <a:r>
                <a:rPr lang="en-US" sz="1650"/>
                <a:t>1 = </a:t>
              </a:r>
              <a:r>
                <a:rPr lang="en-US" sz="1650">
                  <a:latin typeface="Symbol" charset="0"/>
                </a:rPr>
                <a:t>m</a:t>
              </a:r>
              <a:r>
                <a:rPr lang="en-US" sz="1650"/>
                <a:t>2; H</a:t>
              </a:r>
              <a:r>
                <a:rPr lang="en-US" sz="1650" baseline="-25000"/>
                <a:t>A</a:t>
              </a:r>
              <a:r>
                <a:rPr lang="en-US" sz="1650"/>
                <a:t>: </a:t>
              </a:r>
              <a:r>
                <a:rPr lang="en-US" sz="1650">
                  <a:latin typeface="Symbol" charset="0"/>
                </a:rPr>
                <a:t>m</a:t>
              </a:r>
              <a:r>
                <a:rPr lang="en-US" sz="1650"/>
                <a:t>1 </a:t>
              </a:r>
              <a:r>
                <a:rPr lang="en-US" sz="1650">
                  <a:sym typeface="Symbol" charset="0"/>
                </a:rPr>
                <a:t>&gt; </a:t>
              </a:r>
              <a:r>
                <a:rPr lang="en-US" sz="1650">
                  <a:latin typeface="Symbol" charset="0"/>
                  <a:sym typeface="Symbol" charset="0"/>
                </a:rPr>
                <a:t>m</a:t>
              </a:r>
              <a:r>
                <a:rPr lang="en-US" sz="1650">
                  <a:sym typeface="Symbol" charset="0"/>
                </a:rPr>
                <a:t>2)</a:t>
              </a:r>
              <a:endParaRPr lang="en-US" sz="1650"/>
            </a:p>
          </p:txBody>
        </p:sp>
        <p:sp>
          <p:nvSpPr>
            <p:cNvPr id="115718" name="Text Box 6"/>
            <p:cNvSpPr txBox="1">
              <a:spLocks noChangeArrowheads="1"/>
            </p:cNvSpPr>
            <p:nvPr/>
          </p:nvSpPr>
          <p:spPr bwMode="auto">
            <a:xfrm>
              <a:off x="336" y="862"/>
              <a:ext cx="150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/>
                <a:t>Comparing means:</a:t>
              </a:r>
            </a:p>
          </p:txBody>
        </p:sp>
      </p:grpSp>
      <p:grpSp>
        <p:nvGrpSpPr>
          <p:cNvPr id="115719" name="Group 7"/>
          <p:cNvGrpSpPr>
            <a:grpSpLocks/>
          </p:cNvGrpSpPr>
          <p:nvPr/>
        </p:nvGrpSpPr>
        <p:grpSpPr bwMode="auto">
          <a:xfrm>
            <a:off x="1818085" y="2171702"/>
            <a:ext cx="4394597" cy="1090613"/>
            <a:chOff x="384" y="1968"/>
            <a:chExt cx="3691" cy="916"/>
          </a:xfrm>
        </p:grpSpPr>
        <p:sp>
          <p:nvSpPr>
            <p:cNvPr id="115720" name="Text Box 8"/>
            <p:cNvSpPr txBox="1">
              <a:spLocks noChangeArrowheads="1"/>
            </p:cNvSpPr>
            <p:nvPr/>
          </p:nvSpPr>
          <p:spPr bwMode="auto">
            <a:xfrm>
              <a:off x="1440" y="2258"/>
              <a:ext cx="263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 b="1">
                  <a:solidFill>
                    <a:schemeClr val="tx2"/>
                  </a:solidFill>
                </a:rPr>
                <a:t>2</a:t>
              </a:r>
              <a:r>
                <a:rPr lang="en-US" sz="1650"/>
                <a:t>-tailed (H</a:t>
              </a:r>
              <a:r>
                <a:rPr lang="en-US" sz="1650" baseline="-25000"/>
                <a:t>0</a:t>
              </a:r>
              <a:r>
                <a:rPr lang="en-US" sz="1650"/>
                <a:t>: </a:t>
              </a:r>
              <a:r>
                <a:rPr lang="en-US" sz="1650" i="1">
                  <a:latin typeface="Times New Roman" charset="0"/>
                </a:rPr>
                <a:t>p</a:t>
              </a:r>
              <a:r>
                <a:rPr lang="en-US" sz="1650"/>
                <a:t>1 = </a:t>
              </a:r>
              <a:r>
                <a:rPr lang="en-US" sz="1650" i="1">
                  <a:latin typeface="Times New Roman" charset="0"/>
                </a:rPr>
                <a:t>p</a:t>
              </a:r>
              <a:r>
                <a:rPr lang="en-US" sz="1650"/>
                <a:t>2; H</a:t>
              </a:r>
              <a:r>
                <a:rPr lang="en-US" sz="1650" baseline="-25000"/>
                <a:t>A</a:t>
              </a:r>
              <a:r>
                <a:rPr lang="en-US" sz="1650"/>
                <a:t>: </a:t>
              </a:r>
              <a:r>
                <a:rPr lang="en-US" sz="1650" i="1">
                  <a:latin typeface="Times New Roman" charset="0"/>
                </a:rPr>
                <a:t>p</a:t>
              </a:r>
              <a:r>
                <a:rPr lang="en-US" sz="1650"/>
                <a:t>1 </a:t>
              </a:r>
              <a:r>
                <a:rPr lang="en-US" sz="1650">
                  <a:sym typeface="Symbol" charset="0"/>
                </a:rPr>
                <a:t> </a:t>
              </a:r>
              <a:r>
                <a:rPr lang="en-US" sz="1650" i="1">
                  <a:latin typeface="Times New Roman" charset="0"/>
                  <a:sym typeface="Symbol" charset="0"/>
                </a:rPr>
                <a:t>p</a:t>
              </a:r>
              <a:r>
                <a:rPr lang="en-US" sz="1650">
                  <a:sym typeface="Symbol" charset="0"/>
                </a:rPr>
                <a:t>2)</a:t>
              </a:r>
              <a:endParaRPr lang="en-US" sz="1650"/>
            </a:p>
          </p:txBody>
        </p:sp>
        <p:sp>
          <p:nvSpPr>
            <p:cNvPr id="115721" name="Text Box 9"/>
            <p:cNvSpPr txBox="1">
              <a:spLocks noChangeArrowheads="1"/>
            </p:cNvSpPr>
            <p:nvPr/>
          </p:nvSpPr>
          <p:spPr bwMode="auto">
            <a:xfrm>
              <a:off x="1440" y="2593"/>
              <a:ext cx="263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 b="1">
                  <a:solidFill>
                    <a:schemeClr val="tx2"/>
                  </a:solidFill>
                </a:rPr>
                <a:t>1</a:t>
              </a:r>
              <a:r>
                <a:rPr lang="en-US" sz="1650"/>
                <a:t>-tailed (H</a:t>
              </a:r>
              <a:r>
                <a:rPr lang="en-US" sz="1650" baseline="-25000"/>
                <a:t>0</a:t>
              </a:r>
              <a:r>
                <a:rPr lang="en-US" sz="1650"/>
                <a:t>: </a:t>
              </a:r>
              <a:r>
                <a:rPr lang="en-US" sz="1650" i="1">
                  <a:latin typeface="Times New Roman" charset="0"/>
                </a:rPr>
                <a:t>p</a:t>
              </a:r>
              <a:r>
                <a:rPr lang="en-US" sz="1650"/>
                <a:t>1 = </a:t>
              </a:r>
              <a:r>
                <a:rPr lang="en-US" sz="1650" i="1">
                  <a:latin typeface="Times New Roman" charset="0"/>
                </a:rPr>
                <a:t>p</a:t>
              </a:r>
              <a:r>
                <a:rPr lang="en-US" sz="1650"/>
                <a:t>2; H</a:t>
              </a:r>
              <a:r>
                <a:rPr lang="en-US" sz="1650" baseline="-25000"/>
                <a:t>A</a:t>
              </a:r>
              <a:r>
                <a:rPr lang="en-US" sz="1650"/>
                <a:t>: </a:t>
              </a:r>
              <a:r>
                <a:rPr lang="en-US" sz="1650" i="1">
                  <a:latin typeface="Times New Roman" charset="0"/>
                </a:rPr>
                <a:t>p</a:t>
              </a:r>
              <a:r>
                <a:rPr lang="en-US" sz="1650"/>
                <a:t>1 </a:t>
              </a:r>
              <a:r>
                <a:rPr lang="en-US" sz="1650">
                  <a:sym typeface="Symbol" charset="0"/>
                </a:rPr>
                <a:t>&gt; </a:t>
              </a:r>
              <a:r>
                <a:rPr lang="en-US" sz="1650" i="1">
                  <a:latin typeface="Times New Roman" charset="0"/>
                  <a:sym typeface="Symbol" charset="0"/>
                </a:rPr>
                <a:t>p</a:t>
              </a:r>
              <a:r>
                <a:rPr lang="en-US" sz="1650">
                  <a:sym typeface="Symbol" charset="0"/>
                </a:rPr>
                <a:t>2)</a:t>
              </a:r>
              <a:endParaRPr lang="en-US" sz="1650"/>
            </a:p>
          </p:txBody>
        </p:sp>
        <p:sp>
          <p:nvSpPr>
            <p:cNvPr id="115722" name="Text Box 10"/>
            <p:cNvSpPr txBox="1">
              <a:spLocks noChangeArrowheads="1"/>
            </p:cNvSpPr>
            <p:nvPr/>
          </p:nvSpPr>
          <p:spPr bwMode="auto">
            <a:xfrm>
              <a:off x="384" y="1968"/>
              <a:ext cx="187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/>
                <a:t>Comparing proportions:</a:t>
              </a:r>
            </a:p>
          </p:txBody>
        </p:sp>
      </p:grpSp>
      <p:grpSp>
        <p:nvGrpSpPr>
          <p:cNvPr id="115723" name="Group 11"/>
          <p:cNvGrpSpPr>
            <a:grpSpLocks/>
          </p:cNvGrpSpPr>
          <p:nvPr/>
        </p:nvGrpSpPr>
        <p:grpSpPr bwMode="auto">
          <a:xfrm>
            <a:off x="1856185" y="3486153"/>
            <a:ext cx="4298157" cy="1088232"/>
            <a:chOff x="480" y="3072"/>
            <a:chExt cx="3610" cy="914"/>
          </a:xfrm>
        </p:grpSpPr>
        <p:grpSp>
          <p:nvGrpSpPr>
            <p:cNvPr id="115724" name="Group 12"/>
            <p:cNvGrpSpPr>
              <a:grpSpLocks/>
            </p:cNvGrpSpPr>
            <p:nvPr/>
          </p:nvGrpSpPr>
          <p:grpSpPr bwMode="auto">
            <a:xfrm>
              <a:off x="1536" y="3360"/>
              <a:ext cx="2554" cy="626"/>
              <a:chOff x="1536" y="3362"/>
              <a:chExt cx="2554" cy="626"/>
            </a:xfrm>
          </p:grpSpPr>
          <p:sp>
            <p:nvSpPr>
              <p:cNvPr id="115725" name="Text Box 13"/>
              <p:cNvSpPr txBox="1">
                <a:spLocks noChangeArrowheads="1"/>
              </p:cNvSpPr>
              <p:nvPr/>
            </p:nvSpPr>
            <p:spPr bwMode="auto">
              <a:xfrm>
                <a:off x="1536" y="3362"/>
                <a:ext cx="255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50" b="1">
                    <a:solidFill>
                      <a:schemeClr val="tx2"/>
                    </a:solidFill>
                  </a:rPr>
                  <a:t>2</a:t>
                </a:r>
                <a:r>
                  <a:rPr lang="en-US" sz="1650"/>
                  <a:t>-tailed (H</a:t>
                </a:r>
                <a:r>
                  <a:rPr lang="en-US" sz="1650" baseline="-25000"/>
                  <a:t>0</a:t>
                </a:r>
                <a:r>
                  <a:rPr lang="en-US" sz="1650"/>
                  <a:t>: </a:t>
                </a:r>
                <a:r>
                  <a:rPr lang="en-US" sz="1650" i="1">
                    <a:latin typeface="Times New Roman" charset="0"/>
                  </a:rPr>
                  <a:t>s</a:t>
                </a:r>
                <a:r>
                  <a:rPr lang="en-US" sz="1650"/>
                  <a:t>1 = </a:t>
                </a:r>
                <a:r>
                  <a:rPr lang="en-US" sz="1650" i="1">
                    <a:latin typeface="Times New Roman" charset="0"/>
                  </a:rPr>
                  <a:t>s</a:t>
                </a:r>
                <a:r>
                  <a:rPr lang="en-US" sz="1650"/>
                  <a:t>2; H</a:t>
                </a:r>
                <a:r>
                  <a:rPr lang="en-US" sz="1650" baseline="-25000"/>
                  <a:t>A</a:t>
                </a:r>
                <a:r>
                  <a:rPr lang="en-US" sz="1650"/>
                  <a:t>: </a:t>
                </a:r>
                <a:r>
                  <a:rPr lang="en-US" sz="1650" i="1">
                    <a:latin typeface="Times New Roman" charset="0"/>
                  </a:rPr>
                  <a:t>s</a:t>
                </a:r>
                <a:r>
                  <a:rPr lang="en-US" sz="1650"/>
                  <a:t>1 </a:t>
                </a:r>
                <a:r>
                  <a:rPr lang="en-US" sz="1650">
                    <a:sym typeface="Symbol" charset="0"/>
                  </a:rPr>
                  <a:t> </a:t>
                </a:r>
                <a:r>
                  <a:rPr lang="en-US" sz="1650" i="1">
                    <a:latin typeface="Times New Roman" charset="0"/>
                    <a:sym typeface="Symbol" charset="0"/>
                  </a:rPr>
                  <a:t>s</a:t>
                </a:r>
                <a:r>
                  <a:rPr lang="en-US" sz="1650">
                    <a:sym typeface="Symbol" charset="0"/>
                  </a:rPr>
                  <a:t>2)</a:t>
                </a:r>
                <a:endParaRPr lang="en-US" sz="1650"/>
              </a:p>
            </p:txBody>
          </p:sp>
          <p:sp>
            <p:nvSpPr>
              <p:cNvPr id="115726" name="Text Box 14"/>
              <p:cNvSpPr txBox="1">
                <a:spLocks noChangeArrowheads="1"/>
              </p:cNvSpPr>
              <p:nvPr/>
            </p:nvSpPr>
            <p:spPr bwMode="auto">
              <a:xfrm>
                <a:off x="1536" y="3697"/>
                <a:ext cx="255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1650" b="1">
                    <a:solidFill>
                      <a:schemeClr val="tx2"/>
                    </a:solidFill>
                  </a:rPr>
                  <a:t>1</a:t>
                </a:r>
                <a:r>
                  <a:rPr lang="en-US" sz="1650"/>
                  <a:t>-tailed (H</a:t>
                </a:r>
                <a:r>
                  <a:rPr lang="en-US" sz="1650" baseline="-25000"/>
                  <a:t>0</a:t>
                </a:r>
                <a:r>
                  <a:rPr lang="en-US" sz="1650"/>
                  <a:t>: </a:t>
                </a:r>
                <a:r>
                  <a:rPr lang="en-US" sz="1650" i="1">
                    <a:latin typeface="Times New Roman" charset="0"/>
                  </a:rPr>
                  <a:t>s</a:t>
                </a:r>
                <a:r>
                  <a:rPr lang="en-US" sz="1650"/>
                  <a:t>1 = </a:t>
                </a:r>
                <a:r>
                  <a:rPr lang="en-US" sz="1650" i="1">
                    <a:latin typeface="Times New Roman" charset="0"/>
                  </a:rPr>
                  <a:t>s</a:t>
                </a:r>
                <a:r>
                  <a:rPr lang="en-US" sz="1650"/>
                  <a:t>2; H</a:t>
                </a:r>
                <a:r>
                  <a:rPr lang="en-US" sz="1650" baseline="-25000"/>
                  <a:t>A</a:t>
                </a:r>
                <a:r>
                  <a:rPr lang="en-US" sz="1650"/>
                  <a:t>: </a:t>
                </a:r>
                <a:r>
                  <a:rPr lang="en-US" sz="1650" i="1">
                    <a:latin typeface="Times New Roman" charset="0"/>
                  </a:rPr>
                  <a:t>s</a:t>
                </a:r>
                <a:r>
                  <a:rPr lang="en-US" sz="1650"/>
                  <a:t>1 </a:t>
                </a:r>
                <a:r>
                  <a:rPr lang="en-US" sz="1650">
                    <a:sym typeface="Symbol" charset="0"/>
                  </a:rPr>
                  <a:t>&gt; </a:t>
                </a:r>
                <a:r>
                  <a:rPr lang="en-US" sz="1650" i="1">
                    <a:latin typeface="Times New Roman" charset="0"/>
                    <a:sym typeface="Symbol" charset="0"/>
                  </a:rPr>
                  <a:t>s</a:t>
                </a:r>
                <a:r>
                  <a:rPr lang="en-US" sz="1650">
                    <a:sym typeface="Symbol" charset="0"/>
                  </a:rPr>
                  <a:t>2)</a:t>
                </a:r>
                <a:endParaRPr lang="en-US" sz="1650"/>
              </a:p>
            </p:txBody>
          </p:sp>
        </p:grpSp>
        <p:sp>
          <p:nvSpPr>
            <p:cNvPr id="115727" name="Text Box 15"/>
            <p:cNvSpPr txBox="1">
              <a:spLocks noChangeArrowheads="1"/>
            </p:cNvSpPr>
            <p:nvPr/>
          </p:nvSpPr>
          <p:spPr bwMode="auto">
            <a:xfrm>
              <a:off x="480" y="3072"/>
              <a:ext cx="169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50"/>
                <a:t>Comparing survivals: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976848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2927747" y="297180"/>
            <a:ext cx="621625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1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Probability that a study would detect as statistically </a:t>
            </a:r>
          </a:p>
          <a:p>
            <a:r>
              <a:rPr lang="en-US" sz="21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significant a real difference of a given magnitude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sz="quarter" idx="13"/>
          </p:nvPr>
        </p:nvSpPr>
        <p:spPr>
          <a:xfrm>
            <a:off x="486637" y="2050256"/>
            <a:ext cx="8321040" cy="3383280"/>
          </a:xfrm>
          <a:noFill/>
          <a:ln/>
        </p:spPr>
        <p:txBody>
          <a:bodyPr/>
          <a:lstStyle/>
          <a:p>
            <a:r>
              <a:rPr lang="en-US" dirty="0"/>
              <a:t>Sample size</a:t>
            </a:r>
          </a:p>
          <a:p>
            <a:r>
              <a:rPr lang="en-US" dirty="0"/>
              <a:t>Magnitude of the real difference</a:t>
            </a:r>
          </a:p>
          <a:p>
            <a:r>
              <a:rPr lang="en-US" dirty="0"/>
              <a:t>Significance criterion</a:t>
            </a:r>
          </a:p>
          <a:p>
            <a:r>
              <a:rPr lang="en-US" dirty="0"/>
              <a:t>Two- vs. one-sided test</a:t>
            </a:r>
          </a:p>
          <a:p>
            <a:r>
              <a:rPr lang="en-US" dirty="0"/>
              <a:t>Intrinsic variability of variables (e.g. </a:t>
            </a:r>
            <a:r>
              <a:rPr lang="en-US" dirty="0" err="1"/>
              <a:t>st</a:t>
            </a:r>
            <a:r>
              <a:rPr lang="en-US" dirty="0"/>
              <a:t> dev)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Statistical Power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352768" y="1511636"/>
            <a:ext cx="17139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D39F5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Determinants:</a:t>
            </a:r>
          </a:p>
        </p:txBody>
      </p:sp>
    </p:spTree>
    <p:extLst>
      <p:ext uri="{BB962C8B-B14F-4D97-AF65-F5344CB8AC3E}">
        <p14:creationId xmlns:p14="http://schemas.microsoft.com/office/powerpoint/2010/main" val="278532892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11FCC2-9AB6-424D-8361-37635360C5D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80374" y="297180"/>
            <a:ext cx="8321040" cy="64008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1800"/>
              <a:t>Sampling Variation in Difference of Means by Sample Size</a:t>
            </a:r>
            <a:br>
              <a:rPr lang="en-US"/>
            </a:br>
            <a:r>
              <a:rPr lang="en-US" sz="1500"/>
              <a:t>(Random sampling from mean 35 &amp; SD</a:t>
            </a:r>
            <a:r>
              <a:rPr lang="en-US"/>
              <a:t> </a:t>
            </a:r>
            <a:r>
              <a:rPr lang="en-US" sz="1500"/>
              <a:t>12)</a:t>
            </a:r>
          </a:p>
        </p:txBody>
      </p:sp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4243" r="8136"/>
          <a:stretch>
            <a:fillRect/>
          </a:stretch>
        </p:blipFill>
        <p:spPr bwMode="auto">
          <a:xfrm>
            <a:off x="2114550" y="889398"/>
            <a:ext cx="4819650" cy="4254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2228850" y="857250"/>
            <a:ext cx="98296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10 in each</a:t>
            </a:r>
          </a:p>
        </p:txBody>
      </p:sp>
      <p:graphicFrame>
        <p:nvGraphicFramePr>
          <p:cNvPr id="117765" name="Object 5"/>
          <p:cNvGraphicFramePr>
            <a:graphicFrameLocks noChangeAspect="1"/>
          </p:cNvGraphicFramePr>
          <p:nvPr/>
        </p:nvGraphicFramePr>
        <p:xfrm>
          <a:off x="3504010" y="875110"/>
          <a:ext cx="53697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7" name="Equation" r:id="rId4" imgW="558720" imgH="304560" progId="Equation.3">
                  <p:embed/>
                </p:oleObj>
              </mc:Choice>
              <mc:Fallback>
                <p:oleObj name="Equation" r:id="rId4" imgW="558720" imgH="304560" progId="Equation.3">
                  <p:embed/>
                  <p:pic>
                    <p:nvPicPr>
                      <p:cNvPr id="11776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4010" y="875110"/>
                        <a:ext cx="536972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4057650" y="857250"/>
            <a:ext cx="74090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  <a:sym typeface="Symbol" charset="0"/>
              </a:rPr>
              <a:t></a:t>
            </a:r>
            <a:r>
              <a:rPr lang="en-US" sz="1350">
                <a:latin typeface="Arial" charset="0"/>
              </a:rPr>
              <a:t> 10.5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4857750" y="857250"/>
            <a:ext cx="98296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50 in each</a:t>
            </a:r>
          </a:p>
        </p:txBody>
      </p:sp>
      <p:graphicFrame>
        <p:nvGraphicFramePr>
          <p:cNvPr id="117768" name="Object 8"/>
          <p:cNvGraphicFramePr>
            <a:graphicFrameLocks noChangeAspect="1"/>
          </p:cNvGraphicFramePr>
          <p:nvPr/>
        </p:nvGraphicFramePr>
        <p:xfrm>
          <a:off x="6005513" y="875110"/>
          <a:ext cx="53697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Equation" r:id="rId6" imgW="558720" imgH="304560" progId="Equation.3">
                  <p:embed/>
                </p:oleObj>
              </mc:Choice>
              <mc:Fallback>
                <p:oleObj name="Equation" r:id="rId6" imgW="558720" imgH="304560" progId="Equation.3">
                  <p:embed/>
                  <p:pic>
                    <p:nvPicPr>
                      <p:cNvPr id="11776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5513" y="875110"/>
                        <a:ext cx="536972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6528197" y="854869"/>
            <a:ext cx="64472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  <a:sym typeface="Symbol" charset="0"/>
              </a:rPr>
              <a:t></a:t>
            </a:r>
            <a:r>
              <a:rPr lang="en-US" sz="1350">
                <a:latin typeface="Arial" charset="0"/>
              </a:rPr>
              <a:t> 4.7</a:t>
            </a:r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2228850" y="3028950"/>
            <a:ext cx="107914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100 in each</a:t>
            </a:r>
          </a:p>
        </p:txBody>
      </p:sp>
      <p:graphicFrame>
        <p:nvGraphicFramePr>
          <p:cNvPr id="117771" name="Object 11"/>
          <p:cNvGraphicFramePr>
            <a:graphicFrameLocks noChangeAspect="1"/>
          </p:cNvGraphicFramePr>
          <p:nvPr/>
        </p:nvGraphicFramePr>
        <p:xfrm>
          <a:off x="3567113" y="3103960"/>
          <a:ext cx="535781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9" name="Equation" r:id="rId7" imgW="558720" imgH="304560" progId="Equation.3">
                  <p:embed/>
                </p:oleObj>
              </mc:Choice>
              <mc:Fallback>
                <p:oleObj name="Equation" r:id="rId7" imgW="558720" imgH="304560" progId="Equation.3">
                  <p:embed/>
                  <p:pic>
                    <p:nvPicPr>
                      <p:cNvPr id="11777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113" y="3103960"/>
                        <a:ext cx="535781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2" name="Text Box 12"/>
          <p:cNvSpPr txBox="1">
            <a:spLocks noChangeArrowheads="1"/>
          </p:cNvSpPr>
          <p:nvPr/>
        </p:nvSpPr>
        <p:spPr bwMode="auto">
          <a:xfrm>
            <a:off x="4089797" y="3083719"/>
            <a:ext cx="64472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  <a:sym typeface="Symbol" charset="0"/>
              </a:rPr>
              <a:t></a:t>
            </a:r>
            <a:r>
              <a:rPr lang="en-US" sz="1350">
                <a:latin typeface="Arial" charset="0"/>
              </a:rPr>
              <a:t> 3.3</a:t>
            </a:r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4800600" y="3086100"/>
            <a:ext cx="107914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</a:rPr>
              <a:t>200 in each</a:t>
            </a:r>
          </a:p>
        </p:txBody>
      </p:sp>
      <p:graphicFrame>
        <p:nvGraphicFramePr>
          <p:cNvPr id="117774" name="Object 14"/>
          <p:cNvGraphicFramePr>
            <a:graphicFrameLocks noChangeAspect="1"/>
          </p:cNvGraphicFramePr>
          <p:nvPr/>
        </p:nvGraphicFramePr>
        <p:xfrm>
          <a:off x="5954317" y="3103960"/>
          <a:ext cx="535781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0" name="Equation" r:id="rId8" imgW="558720" imgH="304560" progId="Equation.3">
                  <p:embed/>
                </p:oleObj>
              </mc:Choice>
              <mc:Fallback>
                <p:oleObj name="Equation" r:id="rId8" imgW="558720" imgH="304560" progId="Equation.3">
                  <p:embed/>
                  <p:pic>
                    <p:nvPicPr>
                      <p:cNvPr id="117774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4317" y="3103960"/>
                        <a:ext cx="535781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5" name="Text Box 15"/>
          <p:cNvSpPr txBox="1">
            <a:spLocks noChangeArrowheads="1"/>
          </p:cNvSpPr>
          <p:nvPr/>
        </p:nvSpPr>
        <p:spPr bwMode="auto">
          <a:xfrm>
            <a:off x="6477000" y="3083719"/>
            <a:ext cx="64472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>
                <a:latin typeface="Arial" charset="0"/>
                <a:sym typeface="Symbol" charset="0"/>
              </a:rPr>
              <a:t></a:t>
            </a:r>
            <a:r>
              <a:rPr lang="en-US" sz="1350">
                <a:latin typeface="Arial" charset="0"/>
              </a:rPr>
              <a:t> 2.4</a:t>
            </a:r>
          </a:p>
        </p:txBody>
      </p:sp>
    </p:spTree>
    <p:extLst>
      <p:ext uri="{BB962C8B-B14F-4D97-AF65-F5344CB8AC3E}">
        <p14:creationId xmlns:p14="http://schemas.microsoft.com/office/powerpoint/2010/main" val="385801026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6B94CD-CF42-D243-A32D-F5393CF143B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Statistical Power &amp; Number of Events</a:t>
            </a: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543050" y="869156"/>
            <a:ext cx="5782352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In comparing proportions (incl. survival data) power also depends</a:t>
            </a:r>
          </a:p>
          <a:p>
            <a:r>
              <a:rPr lang="en-US" sz="1650"/>
              <a:t>on the number of events:</a:t>
            </a: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1543050" y="1554956"/>
            <a:ext cx="5597686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Two samples of 100 each with 8 events, say relapses, altogether</a:t>
            </a:r>
          </a:p>
          <a:p>
            <a:r>
              <a:rPr lang="en-US" sz="1650"/>
              <a:t>Suppose that 3/4 of relapses are in one sample:</a:t>
            </a:r>
          </a:p>
        </p:txBody>
      </p:sp>
      <p:graphicFrame>
        <p:nvGraphicFramePr>
          <p:cNvPr id="118789" name="Object 5"/>
          <p:cNvGraphicFramePr>
            <a:graphicFrameLocks noChangeAspect="1"/>
          </p:cNvGraphicFramePr>
          <p:nvPr/>
        </p:nvGraphicFramePr>
        <p:xfrm>
          <a:off x="2927747" y="2252663"/>
          <a:ext cx="347663" cy="522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1" name="Equation" r:id="rId3" imgW="304560" imgH="406080" progId="Equation.3">
                  <p:embed/>
                </p:oleObj>
              </mc:Choice>
              <mc:Fallback>
                <p:oleObj name="Equation" r:id="rId3" imgW="304560" imgH="406080" progId="Equation.3">
                  <p:embed/>
                  <p:pic>
                    <p:nvPicPr>
                      <p:cNvPr id="11878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747" y="2252663"/>
                        <a:ext cx="347663" cy="5226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3377803" y="2355057"/>
            <a:ext cx="372218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vs</a:t>
            </a:r>
          </a:p>
        </p:txBody>
      </p:sp>
      <p:graphicFrame>
        <p:nvGraphicFramePr>
          <p:cNvPr id="118791" name="Object 7"/>
          <p:cNvGraphicFramePr>
            <a:graphicFrameLocks noChangeAspect="1"/>
          </p:cNvGraphicFramePr>
          <p:nvPr/>
        </p:nvGraphicFramePr>
        <p:xfrm>
          <a:off x="3790950" y="2252663"/>
          <a:ext cx="347663" cy="522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Equation" r:id="rId5" imgW="304560" imgH="406080" progId="Equation.3">
                  <p:embed/>
                </p:oleObj>
              </mc:Choice>
              <mc:Fallback>
                <p:oleObj name="Equation" r:id="rId5" imgW="304560" imgH="406080" progId="Equation.3">
                  <p:embed/>
                  <p:pic>
                    <p:nvPicPr>
                      <p:cNvPr id="11879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0950" y="2252663"/>
                        <a:ext cx="347663" cy="5226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4292203" y="2355057"/>
            <a:ext cx="2776722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2-tailed exact Fisher p = 0.172</a:t>
            </a:r>
          </a:p>
        </p:txBody>
      </p:sp>
      <p:sp>
        <p:nvSpPr>
          <p:cNvPr id="118793" name="Text Box 9"/>
          <p:cNvSpPr txBox="1">
            <a:spLocks noChangeArrowheads="1"/>
          </p:cNvSpPr>
          <p:nvPr/>
        </p:nvSpPr>
        <p:spPr bwMode="auto">
          <a:xfrm>
            <a:off x="1543050" y="3040856"/>
            <a:ext cx="570348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Two samples of 100 each with 40 events, say relapses, altogether</a:t>
            </a:r>
          </a:p>
          <a:p>
            <a:r>
              <a:rPr lang="en-US" sz="1650"/>
              <a:t>Suppose that 3/4 of relapses are in one sample:</a:t>
            </a:r>
          </a:p>
        </p:txBody>
      </p:sp>
      <p:graphicFrame>
        <p:nvGraphicFramePr>
          <p:cNvPr id="118794" name="Object 10"/>
          <p:cNvGraphicFramePr>
            <a:graphicFrameLocks noChangeAspect="1"/>
          </p:cNvGraphicFramePr>
          <p:nvPr/>
        </p:nvGraphicFramePr>
        <p:xfrm>
          <a:off x="2927747" y="3682604"/>
          <a:ext cx="347663" cy="521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3" name="Equation" r:id="rId7" imgW="304560" imgH="406080" progId="Equation.3">
                  <p:embed/>
                </p:oleObj>
              </mc:Choice>
              <mc:Fallback>
                <p:oleObj name="Equation" r:id="rId7" imgW="304560" imgH="406080" progId="Equation.3">
                  <p:embed/>
                  <p:pic>
                    <p:nvPicPr>
                      <p:cNvPr id="11879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747" y="3682604"/>
                        <a:ext cx="347663" cy="5214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5" name="Object 11"/>
          <p:cNvGraphicFramePr>
            <a:graphicFrameLocks noChangeAspect="1"/>
          </p:cNvGraphicFramePr>
          <p:nvPr/>
        </p:nvGraphicFramePr>
        <p:xfrm>
          <a:off x="3842147" y="3682604"/>
          <a:ext cx="347663" cy="521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4" name="Equation" r:id="rId9" imgW="304560" imgH="406080" progId="Equation.3">
                  <p:embed/>
                </p:oleObj>
              </mc:Choice>
              <mc:Fallback>
                <p:oleObj name="Equation" r:id="rId9" imgW="304560" imgH="406080" progId="Equation.3">
                  <p:embed/>
                  <p:pic>
                    <p:nvPicPr>
                      <p:cNvPr id="11879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2147" y="3682604"/>
                        <a:ext cx="347663" cy="5214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6" name="Text Box 12"/>
          <p:cNvSpPr txBox="1">
            <a:spLocks noChangeArrowheads="1"/>
          </p:cNvSpPr>
          <p:nvPr/>
        </p:nvSpPr>
        <p:spPr bwMode="auto">
          <a:xfrm>
            <a:off x="3377803" y="3783807"/>
            <a:ext cx="372218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vs</a:t>
            </a:r>
          </a:p>
        </p:txBody>
      </p:sp>
      <p:sp>
        <p:nvSpPr>
          <p:cNvPr id="118797" name="Text Box 13"/>
          <p:cNvSpPr txBox="1">
            <a:spLocks noChangeArrowheads="1"/>
          </p:cNvSpPr>
          <p:nvPr/>
        </p:nvSpPr>
        <p:spPr bwMode="auto">
          <a:xfrm>
            <a:off x="4343400" y="3783807"/>
            <a:ext cx="2776722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2-tailed exact Fisher p &lt; 0.001</a:t>
            </a:r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1282303" y="4469607"/>
            <a:ext cx="5952270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In both, group2 fared 3 times worse than group1; samples same size</a:t>
            </a:r>
          </a:p>
        </p:txBody>
      </p:sp>
    </p:spTree>
    <p:extLst>
      <p:ext uri="{BB962C8B-B14F-4D97-AF65-F5344CB8AC3E}">
        <p14:creationId xmlns:p14="http://schemas.microsoft.com/office/powerpoint/2010/main" val="1865237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473913-7480-FC4B-8139-ECE8332B8C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-1122957" y="1400410"/>
            <a:ext cx="8321040" cy="33832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Types of Statistical Error</a:t>
            </a: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180063" y="908920"/>
            <a:ext cx="196124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/>
              <a:t>Type I (</a:t>
            </a:r>
            <a:r>
              <a:rPr lang="en-US" sz="2100">
                <a:latin typeface="Symbol" charset="0"/>
              </a:rPr>
              <a:t>a</a:t>
            </a:r>
            <a:r>
              <a:rPr lang="en-US" sz="2100"/>
              <a:t> error):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195666" y="1358976"/>
            <a:ext cx="1675459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>
                <a:solidFill>
                  <a:schemeClr val="tx2"/>
                </a:solidFill>
              </a:rPr>
              <a:t>False positive</a:t>
            </a:r>
            <a:endParaRPr lang="en-US" sz="2100"/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1195665" y="1761407"/>
            <a:ext cx="383791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>
                <a:latin typeface="Symbol" charset="0"/>
              </a:rPr>
              <a:t>a</a:t>
            </a:r>
            <a:r>
              <a:rPr lang="en-US" sz="2100"/>
              <a:t> = Prob(reject H</a:t>
            </a:r>
            <a:r>
              <a:rPr lang="en-US" sz="2100" baseline="-25000"/>
              <a:t>0</a:t>
            </a:r>
            <a:r>
              <a:rPr lang="en-US" sz="2100"/>
              <a:t>, when H</a:t>
            </a:r>
            <a:r>
              <a:rPr lang="en-US" sz="2100" baseline="-25000"/>
              <a:t>0</a:t>
            </a:r>
            <a:r>
              <a:rPr lang="en-US" sz="2100"/>
              <a:t> true)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80062" y="2566270"/>
            <a:ext cx="2028569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/>
              <a:t>Type II (</a:t>
            </a:r>
            <a:r>
              <a:rPr lang="en-US" sz="2100">
                <a:latin typeface="Symbol" charset="0"/>
              </a:rPr>
              <a:t>b</a:t>
            </a:r>
            <a:r>
              <a:rPr lang="en-US" sz="2100"/>
              <a:t> error):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195666" y="3016326"/>
            <a:ext cx="173637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>
                <a:solidFill>
                  <a:schemeClr val="tx2"/>
                </a:solidFill>
              </a:rPr>
              <a:t>False negative</a:t>
            </a:r>
            <a:endParaRPr lang="en-US" sz="2100"/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195665" y="3480670"/>
            <a:ext cx="4653838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>
                <a:latin typeface="Symbol" charset="0"/>
              </a:rPr>
              <a:t>b</a:t>
            </a:r>
            <a:r>
              <a:rPr lang="en-US" sz="2100"/>
              <a:t> = Prob(do not reject H</a:t>
            </a:r>
            <a:r>
              <a:rPr lang="en-US" sz="2100" baseline="-25000"/>
              <a:t>0</a:t>
            </a:r>
            <a:r>
              <a:rPr lang="en-US" sz="2100"/>
              <a:t>, when H</a:t>
            </a:r>
            <a:r>
              <a:rPr lang="en-US" sz="2100" baseline="-25000"/>
              <a:t>0</a:t>
            </a:r>
            <a:r>
              <a:rPr lang="en-US" sz="2100"/>
              <a:t> false)</a:t>
            </a: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195666" y="3990257"/>
            <a:ext cx="1710725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100"/>
              <a:t>Power = (1-</a:t>
            </a:r>
            <a:r>
              <a:rPr lang="en-US" sz="2100">
                <a:latin typeface="Symbol" charset="0"/>
              </a:rPr>
              <a:t>b</a:t>
            </a:r>
            <a:r>
              <a:rPr lang="en-US" sz="2100"/>
              <a:t>)</a:t>
            </a:r>
          </a:p>
        </p:txBody>
      </p:sp>
      <p:pic>
        <p:nvPicPr>
          <p:cNvPr id="34818" name="Picture 2" descr="To Err is Human: What are Type I and II Errors? - Statistics Solutions">
            <a:extLst>
              <a:ext uri="{FF2B5EF4-FFF2-40B4-BE49-F238E27FC236}">
                <a16:creationId xmlns:a16="http://schemas.microsoft.com/office/drawing/2014/main" id="{33FD7451-64B4-0445-9A2B-315E181886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6"/>
          <a:stretch/>
        </p:blipFill>
        <p:spPr bwMode="auto">
          <a:xfrm>
            <a:off x="5983370" y="2774019"/>
            <a:ext cx="2517732" cy="20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o Err is Human: What are Type I and II Errors? - Statistics Solutions">
            <a:extLst>
              <a:ext uri="{FF2B5EF4-FFF2-40B4-BE49-F238E27FC236}">
                <a16:creationId xmlns:a16="http://schemas.microsoft.com/office/drawing/2014/main" id="{699D5D66-6FC8-CE40-BBD0-17C3B4468E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" r="50811"/>
          <a:stretch/>
        </p:blipFill>
        <p:spPr bwMode="auto">
          <a:xfrm>
            <a:off x="5966617" y="687435"/>
            <a:ext cx="2551238" cy="20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89864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DD1159D-FF7F-FB41-9A7F-D498619D52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Statistical Errors</a:t>
            </a:r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2000251" y="1428750"/>
            <a:ext cx="1783556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90000"/>
              </a:lnSpc>
            </a:pPr>
            <a:r>
              <a:rPr lang="en-US" sz="2100"/>
              <a:t>Result of Test</a:t>
            </a: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1885951" y="1828800"/>
            <a:ext cx="1897856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36922" tIns="136922" rIns="136922" bIns="136922"/>
          <a:lstStyle/>
          <a:p>
            <a:pPr algn="ctr">
              <a:spcBef>
                <a:spcPct val="100000"/>
              </a:spcBef>
            </a:pPr>
            <a:r>
              <a:rPr lang="en-US" sz="1050"/>
              <a:t>Don</a:t>
            </a:r>
            <a:r>
              <a:rPr lang="ja-JP" altLang="en-US" sz="1050">
                <a:latin typeface="Arial"/>
              </a:rPr>
              <a:t>’</a:t>
            </a:r>
            <a:r>
              <a:rPr lang="en-US" sz="1050"/>
              <a:t>t reject null</a:t>
            </a:r>
            <a:br>
              <a:rPr lang="en-US" sz="1050"/>
            </a:br>
            <a:r>
              <a:rPr lang="en-US" sz="1050"/>
              <a:t>(p &gt; 0.05)</a:t>
            </a:r>
          </a:p>
          <a:p>
            <a:pPr algn="ctr">
              <a:spcBef>
                <a:spcPct val="100000"/>
              </a:spcBef>
            </a:pPr>
            <a:r>
              <a:rPr lang="en-US" sz="1050"/>
              <a:t>Reject null</a:t>
            </a:r>
            <a:br>
              <a:rPr lang="en-US" sz="1050"/>
            </a:br>
            <a:r>
              <a:rPr lang="en-US" sz="1050"/>
              <a:t>(p &lt; 0.05)</a:t>
            </a:r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3783807" y="1828800"/>
            <a:ext cx="1626394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36922" tIns="136922" rIns="136922" bIns="136922"/>
          <a:lstStyle/>
          <a:p>
            <a:pPr algn="ctr">
              <a:spcBef>
                <a:spcPct val="100000"/>
              </a:spcBef>
            </a:pPr>
            <a:r>
              <a:rPr lang="en-US" sz="1050"/>
              <a:t>Correct</a:t>
            </a:r>
            <a:br>
              <a:rPr lang="en-US" sz="1050"/>
            </a:br>
            <a:endParaRPr lang="en-US" sz="1050"/>
          </a:p>
          <a:p>
            <a:pPr algn="ctr">
              <a:spcBef>
                <a:spcPct val="100000"/>
              </a:spcBef>
            </a:pPr>
            <a:r>
              <a:rPr lang="en-US" sz="1050">
                <a:solidFill>
                  <a:schemeClr val="tx2"/>
                </a:solidFill>
              </a:rPr>
              <a:t>Type I error</a:t>
            </a:r>
            <a:br>
              <a:rPr lang="en-US" sz="1050">
                <a:solidFill>
                  <a:schemeClr val="tx2"/>
                </a:solidFill>
              </a:rPr>
            </a:br>
            <a:r>
              <a:rPr lang="en-US" sz="1500">
                <a:solidFill>
                  <a:schemeClr val="tx2"/>
                </a:solidFill>
              </a:rPr>
              <a:t>(false +ve)</a:t>
            </a:r>
            <a:endParaRPr lang="en-US" sz="1500"/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5410200" y="1828800"/>
            <a:ext cx="1625204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36922" tIns="136922" rIns="136922" bIns="136922"/>
          <a:lstStyle/>
          <a:p>
            <a:pPr algn="ctr">
              <a:spcBef>
                <a:spcPct val="100000"/>
              </a:spcBef>
            </a:pPr>
            <a:r>
              <a:rPr lang="en-US" sz="1050">
                <a:solidFill>
                  <a:schemeClr val="tx2"/>
                </a:solidFill>
              </a:rPr>
              <a:t>Type II error</a:t>
            </a:r>
            <a:br>
              <a:rPr lang="en-US" sz="1050"/>
            </a:br>
            <a:r>
              <a:rPr lang="en-US" sz="1500">
                <a:solidFill>
                  <a:schemeClr val="tx2"/>
                </a:solidFill>
              </a:rPr>
              <a:t>(false -ve)</a:t>
            </a:r>
          </a:p>
          <a:p>
            <a:pPr algn="ctr">
              <a:spcBef>
                <a:spcPct val="100000"/>
              </a:spcBef>
            </a:pPr>
            <a:r>
              <a:rPr lang="en-US" sz="1050"/>
              <a:t>Correct</a:t>
            </a:r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3829050" y="1428750"/>
            <a:ext cx="171450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90000"/>
              </a:lnSpc>
            </a:pPr>
            <a:r>
              <a:rPr lang="en-US" sz="2100"/>
              <a:t>No difference</a:t>
            </a:r>
          </a:p>
        </p:txBody>
      </p:sp>
      <p:sp>
        <p:nvSpPr>
          <p:cNvPr id="121864" name="Rectangle 8"/>
          <p:cNvSpPr>
            <a:spLocks noChangeArrowheads="1"/>
          </p:cNvSpPr>
          <p:nvPr/>
        </p:nvSpPr>
        <p:spPr bwMode="auto">
          <a:xfrm>
            <a:off x="5410200" y="1428750"/>
            <a:ext cx="1625204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90000"/>
              </a:lnSpc>
            </a:pPr>
            <a:r>
              <a:rPr lang="en-US" sz="2100"/>
              <a:t>Difference</a:t>
            </a: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3783807" y="1028700"/>
            <a:ext cx="3251597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9056" tIns="34529" rIns="69056" bIns="34529" anchor="ctr"/>
          <a:lstStyle/>
          <a:p>
            <a:pPr algn="ctr">
              <a:lnSpc>
                <a:spcPct val="90000"/>
              </a:lnSpc>
            </a:pPr>
            <a:r>
              <a:rPr lang="en-US" sz="2100"/>
              <a:t>True State of Affairs</a:t>
            </a:r>
          </a:p>
        </p:txBody>
      </p:sp>
      <p:sp>
        <p:nvSpPr>
          <p:cNvPr id="121866" name="Line 10"/>
          <p:cNvSpPr>
            <a:spLocks noChangeShapeType="1"/>
          </p:cNvSpPr>
          <p:nvPr/>
        </p:nvSpPr>
        <p:spPr bwMode="auto">
          <a:xfrm>
            <a:off x="3886201" y="1371600"/>
            <a:ext cx="294560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21867" name="Line 11"/>
          <p:cNvSpPr>
            <a:spLocks noChangeShapeType="1"/>
          </p:cNvSpPr>
          <p:nvPr/>
        </p:nvSpPr>
        <p:spPr bwMode="auto">
          <a:xfrm>
            <a:off x="2057400" y="1885950"/>
            <a:ext cx="482560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21868" name="Line 12"/>
          <p:cNvSpPr>
            <a:spLocks noChangeShapeType="1"/>
          </p:cNvSpPr>
          <p:nvPr/>
        </p:nvSpPr>
        <p:spPr bwMode="auto">
          <a:xfrm>
            <a:off x="2057400" y="3486150"/>
            <a:ext cx="482560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21869" name="Text Box 13"/>
          <p:cNvSpPr txBox="1">
            <a:spLocks noChangeArrowheads="1"/>
          </p:cNvSpPr>
          <p:nvPr/>
        </p:nvSpPr>
        <p:spPr bwMode="auto">
          <a:xfrm>
            <a:off x="1950511" y="3737611"/>
            <a:ext cx="52929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800"/>
              <a:t>The only way to minimize </a:t>
            </a:r>
            <a:r>
              <a:rPr lang="en-US" sz="1800">
                <a:solidFill>
                  <a:schemeClr val="tx2"/>
                </a:solidFill>
              </a:rPr>
              <a:t>both</a:t>
            </a:r>
            <a:r>
              <a:rPr lang="en-US" sz="1800"/>
              <a:t> Type I &amp; Type II errors</a:t>
            </a:r>
            <a:br>
              <a:rPr lang="en-US" sz="1800"/>
            </a:br>
            <a:r>
              <a:rPr lang="en-US" sz="1800"/>
              <a:t>is to use large samples</a:t>
            </a:r>
          </a:p>
        </p:txBody>
      </p:sp>
    </p:spTree>
    <p:extLst>
      <p:ext uri="{BB962C8B-B14F-4D97-AF65-F5344CB8AC3E}">
        <p14:creationId xmlns:p14="http://schemas.microsoft.com/office/powerpoint/2010/main" val="3257047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59499" y="926457"/>
            <a:ext cx="8321040" cy="3383280"/>
          </a:xfrm>
        </p:spPr>
        <p:txBody>
          <a:bodyPr/>
          <a:lstStyle/>
          <a:p>
            <a:r>
              <a:rPr lang="en-US" dirty="0"/>
              <a:t>The entire (often theoretical) group of individuals is called the </a:t>
            </a:r>
            <a:r>
              <a:rPr lang="en-US" b="1" dirty="0"/>
              <a:t>population</a:t>
            </a:r>
            <a:r>
              <a:rPr lang="en-US" dirty="0"/>
              <a:t>.  </a:t>
            </a:r>
          </a:p>
          <a:p>
            <a:endParaRPr lang="en-US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Population</a:t>
            </a:r>
          </a:p>
        </p:txBody>
      </p:sp>
      <p:pic>
        <p:nvPicPr>
          <p:cNvPr id="7170" name="Picture 2" descr="Concepts gif animations page">
            <a:extLst>
              <a:ext uri="{FF2B5EF4-FFF2-40B4-BE49-F238E27FC236}">
                <a16:creationId xmlns:a16="http://schemas.microsoft.com/office/drawing/2014/main" id="{92653901-66CF-3F48-A231-4FD99B7BC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4" y="2834982"/>
            <a:ext cx="3734952" cy="230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2F4F887B-D0B9-7040-BF40-291BE2406688}"/>
              </a:ext>
            </a:extLst>
          </p:cNvPr>
          <p:cNvSpPr txBox="1">
            <a:spLocks noChangeArrowheads="1"/>
          </p:cNvSpPr>
          <p:nvPr/>
        </p:nvSpPr>
        <p:spPr>
          <a:xfrm>
            <a:off x="359499" y="1760219"/>
            <a:ext cx="8321040" cy="33832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1pPr>
            <a:lvl2pPr marL="129779" indent="-129779" algn="l" defTabSz="6858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2pPr>
            <a:lvl3pPr marL="258366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3pPr>
            <a:lvl4pPr marL="388144" indent="-129779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50" kern="120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Usually populations are so large that a researcher cannot examine the entire group.  Therefore, a </a:t>
            </a:r>
            <a:r>
              <a:rPr lang="en-US" b="1" dirty="0"/>
              <a:t>sample</a:t>
            </a:r>
            <a:r>
              <a:rPr lang="en-US" dirty="0"/>
              <a:t> is selected to represent the population in a research study.  The goal is to use the results obtained from the sample to help answer questions about the population.</a:t>
            </a:r>
          </a:p>
          <a:p>
            <a:pPr>
              <a:buFontTx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0FF7504-503C-8149-9CBA-03F5DFDBF69D}"/>
              </a:ext>
            </a:extLst>
          </p:cNvPr>
          <p:cNvSpPr txBox="1">
            <a:spLocks noChangeArrowheads="1"/>
          </p:cNvSpPr>
          <p:nvPr/>
        </p:nvSpPr>
        <p:spPr>
          <a:xfrm>
            <a:off x="359499" y="1299313"/>
            <a:ext cx="8321040" cy="6400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(Representative) Sample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75550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Parametric have higher power</a:t>
            </a:r>
          </a:p>
          <a:p>
            <a:pPr lvl="1"/>
            <a:r>
              <a:rPr lang="en-US" sz="1800" dirty="0"/>
              <a:t>more likely to detect a true difference</a:t>
            </a:r>
          </a:p>
          <a:p>
            <a:r>
              <a:rPr lang="en-US" dirty="0"/>
              <a:t>Parametric require specific data structures</a:t>
            </a:r>
          </a:p>
          <a:p>
            <a:endParaRPr lang="en-US" dirty="0"/>
          </a:p>
          <a:p>
            <a:r>
              <a:rPr lang="en-US" dirty="0"/>
              <a:t>To every parametric test there corresponds a non-parametric test</a:t>
            </a:r>
          </a:p>
          <a:p>
            <a:endParaRPr lang="en-US" dirty="0"/>
          </a:p>
          <a:p>
            <a:r>
              <a:rPr lang="en-US" dirty="0"/>
              <a:t>A non-parametric test does not always have a parametric counterpart</a:t>
            </a:r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Parametric Tests</a:t>
            </a:r>
          </a:p>
        </p:txBody>
      </p:sp>
    </p:spTree>
    <p:extLst>
      <p:ext uri="{BB962C8B-B14F-4D97-AF65-F5344CB8AC3E}">
        <p14:creationId xmlns:p14="http://schemas.microsoft.com/office/powerpoint/2010/main" val="77590843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B536495-C6F7-0748-BE6C-4904901AEA2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6133" y="142592"/>
            <a:ext cx="8321040" cy="640080"/>
          </a:xfrm>
          <a:noFill/>
          <a:ln/>
        </p:spPr>
        <p:txBody>
          <a:bodyPr/>
          <a:lstStyle/>
          <a:p>
            <a:r>
              <a:rPr lang="en-US" sz="2100"/>
              <a:t>t-Test for Significance of Difference Between Means</a:t>
            </a: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651398" y="869157"/>
            <a:ext cx="84991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When: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2057400" y="1212057"/>
            <a:ext cx="5106398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To compare the difference between means of two</a:t>
            </a:r>
            <a:br>
              <a:rPr lang="en-US" sz="1950"/>
            </a:br>
            <a:r>
              <a:rPr lang="en-US" sz="1950"/>
              <a:t>samples (e.g. age, biochemical value, dose)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1651398" y="2069307"/>
            <a:ext cx="164019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Requirements:</a:t>
            </a:r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2057400" y="2412207"/>
            <a:ext cx="4857420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 dirty="0">
                <a:solidFill>
                  <a:srgbClr val="C00000"/>
                </a:solidFill>
              </a:rPr>
              <a:t>Data must be continuous/numerical</a:t>
            </a:r>
            <a:br>
              <a:rPr lang="en-US" sz="1950" dirty="0"/>
            </a:br>
            <a:r>
              <a:rPr lang="en-US" sz="1950" dirty="0">
                <a:solidFill>
                  <a:srgbClr val="D39F53"/>
                </a:solidFill>
              </a:rPr>
              <a:t>Data should be approx. normally distributed</a:t>
            </a:r>
            <a:br>
              <a:rPr lang="en-US" sz="1950" dirty="0"/>
            </a:br>
            <a:r>
              <a:rPr lang="en-US" sz="1950" dirty="0"/>
              <a:t>(i.e. absence of </a:t>
            </a:r>
            <a:r>
              <a:rPr lang="en-US" sz="1950" i="1" dirty="0"/>
              <a:t>marked</a:t>
            </a:r>
            <a:r>
              <a:rPr lang="en-US" sz="1950" dirty="0"/>
              <a:t> skewness </a:t>
            </a:r>
            <a:r>
              <a:rPr lang="en-US" sz="1650" dirty="0"/>
              <a:t>- test is robust</a:t>
            </a:r>
            <a:r>
              <a:rPr lang="en-US" sz="1950" dirty="0"/>
              <a:t>)</a:t>
            </a:r>
          </a:p>
        </p:txBody>
      </p:sp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1701404" y="3555207"/>
            <a:ext cx="148970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Test statistic:</a:t>
            </a:r>
          </a:p>
        </p:txBody>
      </p:sp>
      <p:graphicFrame>
        <p:nvGraphicFramePr>
          <p:cNvPr id="126984" name="Object 8"/>
          <p:cNvGraphicFramePr>
            <a:graphicFrameLocks noChangeAspect="1"/>
          </p:cNvGraphicFramePr>
          <p:nvPr/>
        </p:nvGraphicFramePr>
        <p:xfrm>
          <a:off x="3509962" y="3543300"/>
          <a:ext cx="3462338" cy="1268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Equation" r:id="rId3" imgW="2958840" imgH="965160" progId="Equation.3">
                  <p:embed/>
                </p:oleObj>
              </mc:Choice>
              <mc:Fallback>
                <p:oleObj name="Equation" r:id="rId3" imgW="2958840" imgH="965160" progId="Equation.3">
                  <p:embed/>
                  <p:pic>
                    <p:nvPicPr>
                      <p:cNvPr id="12698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9962" y="3543300"/>
                        <a:ext cx="3462338" cy="1268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5" name="Text Box 9"/>
          <p:cNvSpPr txBox="1">
            <a:spLocks noChangeArrowheads="1"/>
          </p:cNvSpPr>
          <p:nvPr/>
        </p:nvSpPr>
        <p:spPr bwMode="auto">
          <a:xfrm>
            <a:off x="3320653" y="4251723"/>
            <a:ext cx="287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Arial" charset="0"/>
              </a:rPr>
              <a:t>(</a:t>
            </a:r>
          </a:p>
        </p:txBody>
      </p:sp>
      <p:sp>
        <p:nvSpPr>
          <p:cNvPr id="126986" name="Text Box 10"/>
          <p:cNvSpPr txBox="1">
            <a:spLocks noChangeArrowheads="1"/>
          </p:cNvSpPr>
          <p:nvPr/>
        </p:nvSpPr>
        <p:spPr bwMode="auto">
          <a:xfrm>
            <a:off x="5606653" y="4251723"/>
            <a:ext cx="287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2152910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35688F-8BE8-EB4C-948F-4675E604CA5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t-Test</a:t>
            </a: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575971" y="929848"/>
            <a:ext cx="3198311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 b="1" dirty="0">
                <a:solidFill>
                  <a:schemeClr val="tx2"/>
                </a:solidFill>
                <a:effectLst/>
              </a:rPr>
              <a:t>2</a:t>
            </a:r>
            <a:r>
              <a:rPr lang="en-US" sz="1650" dirty="0">
                <a:effectLst/>
              </a:rPr>
              <a:t>-tailed (H</a:t>
            </a:r>
            <a:r>
              <a:rPr lang="en-US" sz="1650" baseline="-25000" dirty="0">
                <a:effectLst/>
              </a:rPr>
              <a:t>0</a:t>
            </a:r>
            <a:r>
              <a:rPr lang="en-US" sz="1650" dirty="0">
                <a:effectLst/>
              </a:rPr>
              <a:t>: </a:t>
            </a:r>
            <a:r>
              <a:rPr lang="en-US" sz="1650" dirty="0">
                <a:effectLst/>
                <a:latin typeface="Symbol" charset="0"/>
              </a:rPr>
              <a:t>m</a:t>
            </a:r>
            <a:r>
              <a:rPr lang="en-US" sz="1650" dirty="0">
                <a:effectLst/>
              </a:rPr>
              <a:t>1 = </a:t>
            </a:r>
            <a:r>
              <a:rPr lang="en-US" sz="1650" dirty="0">
                <a:effectLst/>
                <a:latin typeface="Symbol" charset="0"/>
              </a:rPr>
              <a:t>m</a:t>
            </a:r>
            <a:r>
              <a:rPr lang="en-US" sz="1650" dirty="0">
                <a:effectLst/>
              </a:rPr>
              <a:t>2; H</a:t>
            </a:r>
            <a:r>
              <a:rPr lang="en-US" sz="1650" baseline="-25000" dirty="0">
                <a:effectLst/>
              </a:rPr>
              <a:t>A</a:t>
            </a:r>
            <a:r>
              <a:rPr lang="en-US" sz="1650" dirty="0">
                <a:effectLst/>
              </a:rPr>
              <a:t>: </a:t>
            </a:r>
            <a:r>
              <a:rPr lang="en-US" sz="1650" dirty="0">
                <a:effectLst/>
                <a:latin typeface="Symbol" charset="0"/>
              </a:rPr>
              <a:t>m</a:t>
            </a:r>
            <a:r>
              <a:rPr lang="en-US" sz="1650" dirty="0">
                <a:effectLst/>
              </a:rPr>
              <a:t>1 </a:t>
            </a:r>
            <a:r>
              <a:rPr lang="en-US" sz="1650" dirty="0">
                <a:effectLst/>
                <a:sym typeface="Symbol" charset="0"/>
              </a:rPr>
              <a:t> </a:t>
            </a:r>
            <a:r>
              <a:rPr lang="en-US" sz="1650" dirty="0">
                <a:effectLst/>
                <a:latin typeface="Symbol" charset="0"/>
                <a:sym typeface="Symbol" charset="0"/>
              </a:rPr>
              <a:t>m</a:t>
            </a:r>
            <a:r>
              <a:rPr lang="en-US" sz="1650" dirty="0">
                <a:effectLst/>
                <a:sym typeface="Symbol" charset="0"/>
              </a:rPr>
              <a:t>2)</a:t>
            </a:r>
            <a:endParaRPr lang="en-US" sz="1650" dirty="0">
              <a:effectLst/>
            </a:endParaRPr>
          </a:p>
        </p:txBody>
      </p:sp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2" t="5388" r="9863" b="8797"/>
          <a:stretch>
            <a:fillRect/>
          </a:stretch>
        </p:blipFill>
        <p:spPr bwMode="auto">
          <a:xfrm>
            <a:off x="1549004" y="1839517"/>
            <a:ext cx="3455194" cy="313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3774282" y="2347912"/>
            <a:ext cx="118654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 dirty="0">
                <a:effectLst/>
              </a:rPr>
              <a:t>t-distribution</a:t>
            </a:r>
          </a:p>
          <a:p>
            <a:r>
              <a:rPr lang="en-US" sz="1500" dirty="0">
                <a:effectLst/>
              </a:rPr>
              <a:t>(n1+n2-2) df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2925267" y="3488532"/>
            <a:ext cx="726482" cy="5770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050">
                <a:effectLst/>
                <a:latin typeface="Arial" charset="0"/>
              </a:rPr>
              <a:t>allowed</a:t>
            </a:r>
          </a:p>
          <a:p>
            <a:pPr algn="ctr"/>
            <a:r>
              <a:rPr lang="en-US" sz="1050">
                <a:effectLst/>
                <a:latin typeface="Arial" charset="0"/>
              </a:rPr>
              <a:t>sampling</a:t>
            </a:r>
          </a:p>
          <a:p>
            <a:pPr algn="ctr"/>
            <a:r>
              <a:rPr lang="en-US" sz="1050">
                <a:effectLst/>
                <a:latin typeface="Arial" charset="0"/>
              </a:rPr>
              <a:t>variation</a:t>
            </a: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4857751" y="3040856"/>
            <a:ext cx="2540439" cy="85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>
                <a:effectLst/>
              </a:rPr>
              <a:t>If p &lt; 0.05 then</a:t>
            </a:r>
          </a:p>
          <a:p>
            <a:r>
              <a:rPr lang="en-US" sz="1650">
                <a:effectLst/>
              </a:rPr>
              <a:t>difference is significant</a:t>
            </a:r>
          </a:p>
          <a:p>
            <a:r>
              <a:rPr lang="en-US" sz="1650">
                <a:effectLst/>
                <a:latin typeface="Symbol" charset="0"/>
              </a:rPr>
              <a:t>m</a:t>
            </a:r>
            <a:r>
              <a:rPr lang="en-US" sz="1650">
                <a:effectLst/>
              </a:rPr>
              <a:t>1 &amp; </a:t>
            </a:r>
            <a:r>
              <a:rPr lang="en-US" sz="1650">
                <a:effectLst/>
                <a:latin typeface="Symbol" charset="0"/>
              </a:rPr>
              <a:t>m</a:t>
            </a:r>
            <a:r>
              <a:rPr lang="en-US" sz="1650">
                <a:effectLst/>
              </a:rPr>
              <a:t>2 are likely different</a:t>
            </a:r>
          </a:p>
        </p:txBody>
      </p:sp>
      <p:sp>
        <p:nvSpPr>
          <p:cNvPr id="128008" name="Text Box 8"/>
          <p:cNvSpPr txBox="1">
            <a:spLocks noChangeArrowheads="1"/>
          </p:cNvSpPr>
          <p:nvPr/>
        </p:nvSpPr>
        <p:spPr bwMode="auto">
          <a:xfrm>
            <a:off x="1876127" y="1640300"/>
            <a:ext cx="332815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>
                <a:effectLst/>
              </a:rPr>
              <a:t>from t-distribution with (n1+n2-2) df</a:t>
            </a:r>
          </a:p>
        </p:txBody>
      </p:sp>
      <p:sp>
        <p:nvSpPr>
          <p:cNvPr id="128009" name="Text Box 9"/>
          <p:cNvSpPr txBox="1">
            <a:spLocks noChangeArrowheads="1"/>
          </p:cNvSpPr>
          <p:nvPr/>
        </p:nvSpPr>
        <p:spPr bwMode="auto">
          <a:xfrm>
            <a:off x="2108598" y="1378744"/>
            <a:ext cx="185499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 i="1">
                <a:effectLst/>
              </a:rPr>
              <a:t>p</a:t>
            </a:r>
            <a:r>
              <a:rPr lang="en-US" sz="1650">
                <a:effectLst/>
              </a:rPr>
              <a:t> = Prob(</a:t>
            </a:r>
            <a:r>
              <a:rPr lang="en-US" sz="1650">
                <a:solidFill>
                  <a:schemeClr val="tx2"/>
                </a:solidFill>
                <a:effectLst/>
                <a:sym typeface="Symbol" charset="0"/>
              </a:rPr>
              <a:t></a:t>
            </a:r>
            <a:r>
              <a:rPr lang="en-US" sz="1650">
                <a:effectLst/>
                <a:sym typeface="Symbol" charset="0"/>
              </a:rPr>
              <a:t>t</a:t>
            </a:r>
            <a:r>
              <a:rPr lang="en-US" sz="1650">
                <a:solidFill>
                  <a:schemeClr val="tx2"/>
                </a:solidFill>
                <a:effectLst/>
                <a:sym typeface="Symbol" charset="0"/>
              </a:rPr>
              <a:t></a:t>
            </a:r>
            <a:r>
              <a:rPr lang="en-US" sz="1650">
                <a:effectLst/>
                <a:sym typeface="Symbol" charset="0"/>
              </a:rPr>
              <a:t> &gt; </a:t>
            </a:r>
            <a:r>
              <a:rPr lang="en-US" sz="1650">
                <a:solidFill>
                  <a:schemeClr val="tx2"/>
                </a:solidFill>
                <a:effectLst/>
                <a:sym typeface="Symbol" charset="0"/>
              </a:rPr>
              <a:t></a:t>
            </a:r>
            <a:r>
              <a:rPr lang="en-US" sz="1650">
                <a:effectLst/>
                <a:sym typeface="Symbol" charset="0"/>
              </a:rPr>
              <a:t>TS</a:t>
            </a:r>
            <a:r>
              <a:rPr lang="en-US" sz="1650" baseline="-25000">
                <a:effectLst/>
                <a:sym typeface="Symbol" charset="0"/>
              </a:rPr>
              <a:t>O</a:t>
            </a:r>
            <a:r>
              <a:rPr lang="en-US" sz="1650">
                <a:solidFill>
                  <a:schemeClr val="tx2"/>
                </a:solidFill>
                <a:effectLst/>
                <a:sym typeface="Symbol" charset="0"/>
              </a:rPr>
              <a:t></a:t>
            </a:r>
            <a:r>
              <a:rPr lang="en-US" sz="1650">
                <a:effectLst/>
                <a:sym typeface="Symbol" charset="0"/>
              </a:rPr>
              <a:t>)</a:t>
            </a:r>
            <a:endParaRPr lang="en-US" sz="1650">
              <a:effectLst/>
            </a:endParaRPr>
          </a:p>
        </p:txBody>
      </p:sp>
      <p:pic>
        <p:nvPicPr>
          <p:cNvPr id="43010" name="Picture 2" descr="One-Sample t-test: Calculating the t-statistic is not really a bear">
            <a:extLst>
              <a:ext uri="{FF2B5EF4-FFF2-40B4-BE49-F238E27FC236}">
                <a16:creationId xmlns:a16="http://schemas.microsoft.com/office/drawing/2014/main" id="{359406E4-9ABD-2F4C-857D-2D8923318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351" y="120362"/>
            <a:ext cx="2846649" cy="198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93195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1D44E5-9181-254D-9B05-4686C019BA2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Why t-distribution?</a:t>
            </a:r>
          </a:p>
        </p:txBody>
      </p:sp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t="5388" r="8136" b="6508"/>
          <a:stretch>
            <a:fillRect/>
          </a:stretch>
        </p:blipFill>
        <p:spPr bwMode="auto">
          <a:xfrm>
            <a:off x="1708759" y="1442059"/>
            <a:ext cx="3905250" cy="3253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aphicFrame>
        <p:nvGraphicFramePr>
          <p:cNvPr id="1300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455085"/>
              </p:ext>
            </p:extLst>
          </p:nvPr>
        </p:nvGraphicFramePr>
        <p:xfrm>
          <a:off x="2299309" y="1042010"/>
          <a:ext cx="1466850" cy="545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Equation" r:id="rId4" imgW="1295280" imgH="482400" progId="Equation.3">
                  <p:embed/>
                </p:oleObj>
              </mc:Choice>
              <mc:Fallback>
                <p:oleObj name="Equation" r:id="rId4" imgW="1295280" imgH="482400" progId="Equation.3">
                  <p:embed/>
                  <p:pic>
                    <p:nvPicPr>
                      <p:cNvPr id="1300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309" y="1042010"/>
                        <a:ext cx="1466850" cy="5453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27709"/>
              </p:ext>
            </p:extLst>
          </p:nvPr>
        </p:nvGraphicFramePr>
        <p:xfrm>
          <a:off x="3956659" y="1327759"/>
          <a:ext cx="1206104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Equation" r:id="rId6" imgW="1066680" imgH="482400" progId="Equation.3">
                  <p:embed/>
                </p:oleObj>
              </mc:Choice>
              <mc:Fallback>
                <p:oleObj name="Equation" r:id="rId6" imgW="1066680" imgH="482400" progId="Equation.3">
                  <p:embed/>
                  <p:pic>
                    <p:nvPicPr>
                      <p:cNvPr id="13005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6659" y="1327759"/>
                        <a:ext cx="1206104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5291350" y="1727809"/>
            <a:ext cx="2888932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 dirty="0"/>
              <a:t>However, when </a:t>
            </a:r>
            <a:r>
              <a:rPr lang="en-US" sz="1500" dirty="0">
                <a:latin typeface="Symbol" charset="0"/>
              </a:rPr>
              <a:t>s</a:t>
            </a:r>
            <a:r>
              <a:rPr lang="en-US" sz="1500" dirty="0"/>
              <a:t> is unknown</a:t>
            </a:r>
          </a:p>
          <a:p>
            <a:r>
              <a:rPr lang="en-US" sz="1500" dirty="0"/>
              <a:t>but is estimated from the samples</a:t>
            </a:r>
          </a:p>
          <a:p>
            <a:r>
              <a:rPr lang="en-US" sz="1500" dirty="0"/>
              <a:t>it has its own sampling distribution</a:t>
            </a:r>
          </a:p>
          <a:p>
            <a:endParaRPr lang="en-US" sz="1500" dirty="0"/>
          </a:p>
          <a:p>
            <a:r>
              <a:rPr lang="en-US" sz="1500" dirty="0">
                <a:solidFill>
                  <a:srgbClr val="C00000"/>
                </a:solidFill>
              </a:rPr>
              <a:t>The difference between means</a:t>
            </a:r>
          </a:p>
          <a:p>
            <a:r>
              <a:rPr lang="en-US" sz="1500" dirty="0">
                <a:solidFill>
                  <a:srgbClr val="C00000"/>
                </a:solidFill>
              </a:rPr>
              <a:t>is not normally distributed when</a:t>
            </a:r>
          </a:p>
          <a:p>
            <a:r>
              <a:rPr lang="en-US" sz="1500" dirty="0">
                <a:solidFill>
                  <a:srgbClr val="C00000"/>
                </a:solidFill>
                <a:latin typeface="Symbol" charset="0"/>
              </a:rPr>
              <a:t>s</a:t>
            </a:r>
            <a:r>
              <a:rPr lang="en-US" sz="1500" dirty="0">
                <a:solidFill>
                  <a:srgbClr val="C00000"/>
                </a:solidFill>
              </a:rPr>
              <a:t> is estimated from the samples -</a:t>
            </a:r>
          </a:p>
          <a:p>
            <a:r>
              <a:rPr lang="en-US" sz="1500" dirty="0">
                <a:solidFill>
                  <a:srgbClr val="C00000"/>
                </a:solidFill>
              </a:rPr>
              <a:t>instead the distribution is the</a:t>
            </a:r>
          </a:p>
          <a:p>
            <a:r>
              <a:rPr lang="en-US" sz="1500" dirty="0">
                <a:solidFill>
                  <a:srgbClr val="C00000"/>
                </a:solidFill>
              </a:rPr>
              <a:t>t-distribution (symmetric).</a:t>
            </a:r>
          </a:p>
        </p:txBody>
      </p:sp>
    </p:spTree>
    <p:extLst>
      <p:ext uri="{BB962C8B-B14F-4D97-AF65-F5344CB8AC3E}">
        <p14:creationId xmlns:p14="http://schemas.microsoft.com/office/powerpoint/2010/main" val="15183733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251B18-F352-DB45-B074-F2F5DD1E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2457" y="132305"/>
            <a:ext cx="8321040" cy="640080"/>
          </a:xfrm>
        </p:spPr>
        <p:txBody>
          <a:bodyPr/>
          <a:lstStyle/>
          <a:p>
            <a:r>
              <a:rPr lang="en-US" dirty="0"/>
              <a:t>Example using Peters et al. dataset (</a:t>
            </a:r>
            <a:r>
              <a:rPr lang="en-US" dirty="0" err="1">
                <a:solidFill>
                  <a:srgbClr val="C00000"/>
                </a:solidFill>
              </a:rPr>
              <a:t>doi</a:t>
            </a:r>
            <a:r>
              <a:rPr lang="en-US" dirty="0">
                <a:solidFill>
                  <a:srgbClr val="C00000"/>
                </a:solidFill>
              </a:rPr>
              <a:t>: 10.6084/m9.figshare.13365191)</a:t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/>
          </a:p>
        </p:txBody>
      </p:sp>
      <p:pic>
        <p:nvPicPr>
          <p:cNvPr id="5" name="Picture 4" descr="Chart, histogram&#10;&#10;Description automatically generated">
            <a:extLst>
              <a:ext uri="{FF2B5EF4-FFF2-40B4-BE49-F238E27FC236}">
                <a16:creationId xmlns:a16="http://schemas.microsoft.com/office/drawing/2014/main" id="{08B10450-8509-D54A-9480-5209957D5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1" y="2296290"/>
            <a:ext cx="6338737" cy="2714905"/>
          </a:xfrm>
          <a:prstGeom prst="rect">
            <a:avLst/>
          </a:prstGeom>
        </p:spPr>
      </p:pic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78D64789-2E68-3E43-9431-80E4D8CE3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622" y="857611"/>
            <a:ext cx="2368482" cy="132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744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63AD2A-FA3B-D94F-90B5-AEA048E95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459" y="63412"/>
            <a:ext cx="8321040" cy="640080"/>
          </a:xfrm>
        </p:spPr>
        <p:txBody>
          <a:bodyPr/>
          <a:lstStyle/>
          <a:p>
            <a:r>
              <a:rPr lang="en-US" dirty="0"/>
              <a:t>Independent t-test </a:t>
            </a:r>
          </a:p>
        </p:txBody>
      </p:sp>
      <p:pic>
        <p:nvPicPr>
          <p:cNvPr id="5" name="Picture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567FA5E7-3E23-7A41-B032-2BE42BDB7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2" y="430190"/>
            <a:ext cx="8148180" cy="458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2024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B816D9-DBB1-6D40-9CD3-EAB55B5A2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63663021-3177-7D45-A2A7-669735A60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762" y="2968668"/>
            <a:ext cx="2407148" cy="2002043"/>
          </a:xfrm>
          <a:prstGeom prst="rect">
            <a:avLst/>
          </a:prstGeom>
        </p:spPr>
      </p:pic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2550A0BF-A799-E042-97D2-D82D3999C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500" y="1641116"/>
            <a:ext cx="4400759" cy="1100190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E55C4976-37AC-C24C-8876-0CC7FCAE99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30" y="1515451"/>
            <a:ext cx="3421708" cy="135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7062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0F81FA-504B-EE4C-A12A-98A6AC312C5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63875" y="139422"/>
            <a:ext cx="8321040" cy="640080"/>
          </a:xfrm>
          <a:noFill/>
          <a:ln/>
        </p:spPr>
        <p:txBody>
          <a:bodyPr/>
          <a:lstStyle/>
          <a:p>
            <a:r>
              <a:rPr lang="en-US" dirty="0"/>
              <a:t>Paired t-Test</a:t>
            </a:r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1257300" y="869157"/>
            <a:ext cx="84991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When: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2244507" y="783526"/>
            <a:ext cx="301717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 dirty="0"/>
              <a:t>To compare the difference between naturally paired</a:t>
            </a:r>
            <a:br>
              <a:rPr lang="en-US" sz="1050" dirty="0"/>
            </a:br>
            <a:r>
              <a:rPr lang="en-US" sz="1050" dirty="0"/>
              <a:t>observations - mostly </a:t>
            </a:r>
            <a:r>
              <a:rPr lang="ja-JP" altLang="en-US" sz="1050">
                <a:latin typeface="Arial"/>
              </a:rPr>
              <a:t>‘</a:t>
            </a:r>
            <a:r>
              <a:rPr lang="en-US" sz="1050" dirty="0"/>
              <a:t>before &amp; after</a:t>
            </a:r>
            <a:r>
              <a:rPr lang="ja-JP" altLang="en-US" sz="1050">
                <a:latin typeface="Arial"/>
              </a:rPr>
              <a:t>’</a:t>
            </a:r>
            <a:r>
              <a:rPr lang="en-US" sz="1050" dirty="0"/>
              <a:t> measurements</a:t>
            </a:r>
            <a:br>
              <a:rPr lang="en-US" sz="1050" dirty="0"/>
            </a:br>
            <a:r>
              <a:rPr lang="en-US" sz="1050" dirty="0"/>
              <a:t>on the same subjects (e.g. biochemical values, tumor</a:t>
            </a:r>
            <a:br>
              <a:rPr lang="en-US" sz="1050" dirty="0"/>
            </a:br>
            <a:r>
              <a:rPr lang="en-US" sz="1050" dirty="0"/>
              <a:t>sizes before and after treatment)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1257300" y="2357438"/>
            <a:ext cx="164019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Requirements: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2897493" y="2283209"/>
            <a:ext cx="2896947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 dirty="0"/>
              <a:t>Data must be numerical</a:t>
            </a:r>
          </a:p>
          <a:p>
            <a:r>
              <a:rPr lang="en-US" sz="1050" dirty="0"/>
              <a:t>Differences should be </a:t>
            </a:r>
            <a:r>
              <a:rPr lang="en-US" sz="1050" dirty="0" err="1"/>
              <a:t>approx</a:t>
            </a:r>
            <a:r>
              <a:rPr lang="en-US" sz="1050" dirty="0"/>
              <a:t> normally distributed</a:t>
            </a:r>
            <a:br>
              <a:rPr lang="en-US" sz="1050" dirty="0"/>
            </a:br>
            <a:r>
              <a:rPr lang="en-US" sz="1050" dirty="0"/>
              <a:t>(i.e. absence of marked skewness)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1701404" y="3726657"/>
            <a:ext cx="1489703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50"/>
              <a:t>Test statistic:</a:t>
            </a:r>
          </a:p>
        </p:txBody>
      </p:sp>
      <p:graphicFrame>
        <p:nvGraphicFramePr>
          <p:cNvPr id="133128" name="Object 8"/>
          <p:cNvGraphicFramePr>
            <a:graphicFrameLocks noChangeAspect="1"/>
          </p:cNvGraphicFramePr>
          <p:nvPr/>
        </p:nvGraphicFramePr>
        <p:xfrm>
          <a:off x="3440906" y="3882628"/>
          <a:ext cx="1404938" cy="1032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name="Equation" r:id="rId3" imgW="1244520" imgH="914400" progId="Equation.3">
                  <p:embed/>
                </p:oleObj>
              </mc:Choice>
              <mc:Fallback>
                <p:oleObj name="Equation" r:id="rId3" imgW="1244520" imgH="914400" progId="Equation.3">
                  <p:embed/>
                  <p:pic>
                    <p:nvPicPr>
                      <p:cNvPr id="13312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0906" y="3882628"/>
                        <a:ext cx="1404938" cy="1032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9" name="Text Box 9"/>
          <p:cNvSpPr txBox="1">
            <a:spLocks noChangeArrowheads="1"/>
          </p:cNvSpPr>
          <p:nvPr/>
        </p:nvSpPr>
        <p:spPr bwMode="auto">
          <a:xfrm>
            <a:off x="4474369" y="3926682"/>
            <a:ext cx="217213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/>
              <a:t>(</a:t>
            </a:r>
            <a:r>
              <a:rPr lang="en-US" sz="1500" i="1"/>
              <a:t>s</a:t>
            </a:r>
            <a:r>
              <a:rPr lang="en-US" sz="1500"/>
              <a:t> is st dev of differences)</a:t>
            </a:r>
          </a:p>
        </p:txBody>
      </p:sp>
      <p:sp>
        <p:nvSpPr>
          <p:cNvPr id="133130" name="Text Box 10"/>
          <p:cNvSpPr txBox="1">
            <a:spLocks noChangeArrowheads="1"/>
          </p:cNvSpPr>
          <p:nvPr/>
        </p:nvSpPr>
        <p:spPr bwMode="auto">
          <a:xfrm>
            <a:off x="3200400" y="4286250"/>
            <a:ext cx="287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Arial" charset="0"/>
              </a:rPr>
              <a:t>(</a:t>
            </a:r>
          </a:p>
        </p:txBody>
      </p:sp>
      <p:sp>
        <p:nvSpPr>
          <p:cNvPr id="133131" name="Text Box 11"/>
          <p:cNvSpPr txBox="1">
            <a:spLocks noChangeArrowheads="1"/>
          </p:cNvSpPr>
          <p:nvPr/>
        </p:nvSpPr>
        <p:spPr bwMode="auto">
          <a:xfrm>
            <a:off x="4800600" y="4286250"/>
            <a:ext cx="287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622021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628" y="85725"/>
            <a:ext cx="3337322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806057" y="185950"/>
            <a:ext cx="28562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solidFill>
                  <a:srgbClr val="D39F53"/>
                </a:solidFill>
                <a:latin typeface="Arial" charset="0"/>
              </a:rPr>
              <a:t>Serum Testosterone</a:t>
            </a:r>
          </a:p>
          <a:p>
            <a:pPr algn="ctr"/>
            <a:r>
              <a:rPr lang="en-US" sz="1800" b="1" dirty="0">
                <a:solidFill>
                  <a:srgbClr val="D39F53"/>
                </a:solidFill>
                <a:latin typeface="Arial" charset="0"/>
              </a:rPr>
              <a:t>Before &amp; After Radiation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1295400" y="971550"/>
            <a:ext cx="2590800" cy="57150"/>
          </a:xfrm>
          <a:prstGeom prst="rect">
            <a:avLst/>
          </a:prstGeom>
          <a:solidFill>
            <a:srgbClr val="000000"/>
          </a:solidFill>
          <a:ln w="1270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1498998" y="1421606"/>
            <a:ext cx="1939505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50"/>
              <a:t>A case for the paired</a:t>
            </a:r>
          </a:p>
          <a:p>
            <a:r>
              <a:rPr lang="en-US" sz="1650"/>
              <a:t>t-test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1543050" y="2219326"/>
            <a:ext cx="1648208" cy="64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050">
                <a:sym typeface="Symbol" charset="0"/>
              </a:rPr>
              <a:t></a:t>
            </a:r>
            <a:r>
              <a:rPr lang="en-US" sz="1500"/>
              <a:t>TS</a:t>
            </a:r>
            <a:r>
              <a:rPr lang="en-US" sz="1500" baseline="-25000"/>
              <a:t>O</a:t>
            </a:r>
            <a:r>
              <a:rPr lang="en-US" sz="1050">
                <a:sym typeface="Symbol" charset="0"/>
              </a:rPr>
              <a:t></a:t>
            </a:r>
            <a:r>
              <a:rPr lang="en-US" sz="1500"/>
              <a:t> = 4.25;  86 df</a:t>
            </a:r>
          </a:p>
          <a:p>
            <a:pPr>
              <a:lnSpc>
                <a:spcPct val="125000"/>
              </a:lnSpc>
            </a:pPr>
            <a:r>
              <a:rPr lang="en-US" sz="1500" i="1"/>
              <a:t>p</a:t>
            </a:r>
            <a:r>
              <a:rPr lang="en-US" sz="1500"/>
              <a:t> &lt; 0.001</a:t>
            </a: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1371600" y="3442097"/>
            <a:ext cx="240803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350"/>
              <a:t>(Unpaired t-test gave </a:t>
            </a:r>
            <a:r>
              <a:rPr lang="en-US" sz="1350" i="1"/>
              <a:t>p</a:t>
            </a:r>
            <a:r>
              <a:rPr lang="en-US" sz="1350"/>
              <a:t> = 0.012)</a:t>
            </a:r>
          </a:p>
        </p:txBody>
      </p:sp>
    </p:spTree>
    <p:extLst>
      <p:ext uri="{BB962C8B-B14F-4D97-AF65-F5344CB8AC3E}">
        <p14:creationId xmlns:p14="http://schemas.microsoft.com/office/powerpoint/2010/main" val="248244431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11481" y="974525"/>
            <a:ext cx="8321040" cy="3383280"/>
          </a:xfrm>
          <a:noFill/>
          <a:ln/>
        </p:spPr>
        <p:txBody>
          <a:bodyPr/>
          <a:lstStyle/>
          <a:p>
            <a:r>
              <a:rPr lang="en-US" sz="1800" dirty="0"/>
              <a:t>Compare each pair using serial t-tests (</a:t>
            </a:r>
          </a:p>
          <a:p>
            <a:pPr lvl="1"/>
            <a:r>
              <a:rPr lang="ja-JP" altLang="en-US" sz="1500"/>
              <a:t>‘</a:t>
            </a:r>
            <a:r>
              <a:rPr lang="en-US" sz="1500" dirty="0"/>
              <a:t>multiple comparisons</a:t>
            </a:r>
            <a:r>
              <a:rPr lang="ja-JP" altLang="en-US" sz="1500"/>
              <a:t>’</a:t>
            </a:r>
            <a:r>
              <a:rPr lang="en-US" sz="1500" dirty="0"/>
              <a:t> problem: the more tests are done the more likely that some spurious positives will occur</a:t>
            </a:r>
          </a:p>
          <a:p>
            <a:pPr lvl="1"/>
            <a:r>
              <a:rPr lang="en-US" sz="1500" dirty="0"/>
              <a:t>corrections are available (e.g. Bonferroni) but they tend to err on the side of non-significance too often</a:t>
            </a:r>
          </a:p>
          <a:p>
            <a:r>
              <a:rPr lang="en-US" sz="1800" dirty="0"/>
              <a:t>ANOVA (analysis of variance)</a:t>
            </a:r>
          </a:p>
          <a:p>
            <a:pPr lvl="1"/>
            <a:r>
              <a:rPr lang="en-US" sz="1500" dirty="0"/>
              <a:t>complex</a:t>
            </a:r>
          </a:p>
          <a:p>
            <a:pPr lvl="1"/>
            <a:r>
              <a:rPr lang="en-US" sz="1500" dirty="0"/>
              <a:t>when positive does not say which pair of samples are different, only that one or more are; pairwise t-tests needed to sort this out</a:t>
            </a:r>
          </a:p>
          <a:p>
            <a:pPr lvl="1"/>
            <a:r>
              <a:rPr lang="en-US" sz="1500" dirty="0"/>
              <a:t>rarely used in biomedical research</a:t>
            </a:r>
          </a:p>
          <a:p>
            <a:r>
              <a:rPr lang="en-US" sz="1800" dirty="0"/>
              <a:t>Multivariate linear regression</a:t>
            </a:r>
          </a:p>
          <a:p>
            <a:pPr lvl="1"/>
            <a:r>
              <a:rPr lang="en-US" sz="1500" dirty="0"/>
              <a:t>if linear relations are plausible</a:t>
            </a:r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Means of More Than 2 Samples</a:t>
            </a:r>
          </a:p>
        </p:txBody>
      </p:sp>
    </p:spTree>
    <p:extLst>
      <p:ext uri="{BB962C8B-B14F-4D97-AF65-F5344CB8AC3E}">
        <p14:creationId xmlns:p14="http://schemas.microsoft.com/office/powerpoint/2010/main" val="713278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48849" y="673430"/>
            <a:ext cx="8321040" cy="3383280"/>
          </a:xfrm>
        </p:spPr>
        <p:txBody>
          <a:bodyPr/>
          <a:lstStyle/>
          <a:p>
            <a:pPr lvl="1"/>
            <a:r>
              <a:rPr lang="en-US" dirty="0"/>
              <a:t>Representative function of the</a:t>
            </a:r>
            <a:r>
              <a:rPr lang="en-US" dirty="0">
                <a:solidFill>
                  <a:srgbClr val="C00000"/>
                </a:solidFill>
              </a:rPr>
              <a:t> sample </a:t>
            </a:r>
            <a:r>
              <a:rPr lang="en-US" dirty="0"/>
              <a:t>data distribution</a:t>
            </a:r>
          </a:p>
          <a:p>
            <a:pPr lvl="2"/>
            <a:r>
              <a:rPr lang="en-US" sz="1800" dirty="0"/>
              <a:t>value calculated from the sample observations (e.g. mean, median, </a:t>
            </a:r>
            <a:r>
              <a:rPr lang="en-US" sz="1800" dirty="0" err="1"/>
              <a:t>standed</a:t>
            </a:r>
            <a:r>
              <a:rPr lang="en-US" sz="1800" dirty="0"/>
              <a:t> deviation, standard error)</a:t>
            </a:r>
          </a:p>
          <a:p>
            <a:pPr lvl="2"/>
            <a:r>
              <a:rPr lang="en-US" sz="1800" dirty="0"/>
              <a:t>test statistic (e.g. t statistic, </a:t>
            </a:r>
            <a:r>
              <a:rPr lang="en-US" sz="1800" dirty="0">
                <a:sym typeface="Symbol" charset="0"/>
              </a:rPr>
              <a:t>2 statistic, log rank statistic)</a:t>
            </a:r>
          </a:p>
          <a:p>
            <a:endParaRPr lang="en-US" dirty="0"/>
          </a:p>
          <a:p>
            <a:pPr lvl="1"/>
            <a:r>
              <a:rPr lang="en-US" dirty="0"/>
              <a:t>Representative numerical feature of a entire probability (</a:t>
            </a:r>
            <a:r>
              <a:rPr lang="en-US" dirty="0">
                <a:solidFill>
                  <a:srgbClr val="D39F53"/>
                </a:solidFill>
              </a:rPr>
              <a:t>population</a:t>
            </a:r>
            <a:r>
              <a:rPr lang="en-US" dirty="0"/>
              <a:t>) distribution</a:t>
            </a:r>
          </a:p>
          <a:p>
            <a:pPr lvl="1"/>
            <a:r>
              <a:rPr lang="en-US" dirty="0"/>
              <a:t>For every </a:t>
            </a:r>
            <a:r>
              <a:rPr lang="en-US" dirty="0">
                <a:solidFill>
                  <a:srgbClr val="D39F53"/>
                </a:solidFill>
              </a:rPr>
              <a:t>parameter </a:t>
            </a:r>
            <a:r>
              <a:rPr lang="en-US" dirty="0"/>
              <a:t>of a </a:t>
            </a:r>
            <a:r>
              <a:rPr lang="en-US" dirty="0">
                <a:solidFill>
                  <a:srgbClr val="D39F53"/>
                </a:solidFill>
              </a:rPr>
              <a:t>population </a:t>
            </a:r>
            <a:r>
              <a:rPr lang="en-US" dirty="0"/>
              <a:t>there corresponds a </a:t>
            </a:r>
            <a:r>
              <a:rPr lang="en-US" dirty="0">
                <a:solidFill>
                  <a:srgbClr val="C00000"/>
                </a:solidFill>
              </a:rPr>
              <a:t>sample</a:t>
            </a:r>
            <a:r>
              <a:rPr lang="en-US" dirty="0"/>
              <a:t> estimate (</a:t>
            </a:r>
            <a:r>
              <a:rPr lang="en-US" dirty="0">
                <a:solidFill>
                  <a:srgbClr val="C00000"/>
                </a:solidFill>
              </a:rPr>
              <a:t>statistic</a:t>
            </a:r>
            <a:r>
              <a:rPr lang="en-US" sz="2400" dirty="0"/>
              <a:t>)</a:t>
            </a:r>
          </a:p>
          <a:p>
            <a:pPr>
              <a:buFontTx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48849" y="307670"/>
            <a:ext cx="8321040" cy="64008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Statistic</a:t>
            </a:r>
            <a:r>
              <a:rPr lang="en-US" dirty="0"/>
              <a:t>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0C62893-DCC2-B441-AA34-1F2CF75216CE}"/>
              </a:ext>
            </a:extLst>
          </p:cNvPr>
          <p:cNvSpPr txBox="1">
            <a:spLocks noChangeArrowheads="1"/>
          </p:cNvSpPr>
          <p:nvPr/>
        </p:nvSpPr>
        <p:spPr>
          <a:xfrm>
            <a:off x="411480" y="2002278"/>
            <a:ext cx="8321040" cy="6400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>
                <a:solidFill>
                  <a:srgbClr val="D39F53"/>
                </a:solidFill>
              </a:rPr>
              <a:t>Parameter </a:t>
            </a:r>
          </a:p>
        </p:txBody>
      </p:sp>
      <p:pic>
        <p:nvPicPr>
          <p:cNvPr id="8194" name="Picture 2" descr="Parameter vs Statistic | andymath.com">
            <a:extLst>
              <a:ext uri="{FF2B5EF4-FFF2-40B4-BE49-F238E27FC236}">
                <a16:creationId xmlns:a16="http://schemas.microsoft.com/office/drawing/2014/main" id="{2D049321-1D7A-3644-A2E2-C8754A4D1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32" y="3696886"/>
            <a:ext cx="3601233" cy="125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55806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F85007E-2128-DB4A-A9FC-C51DDCA15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558" y="107253"/>
            <a:ext cx="8321040" cy="640080"/>
          </a:xfrm>
        </p:spPr>
        <p:txBody>
          <a:bodyPr/>
          <a:lstStyle/>
          <a:p>
            <a:r>
              <a:rPr lang="en-US" dirty="0"/>
              <a:t>More than 2 groups</a:t>
            </a:r>
          </a:p>
        </p:txBody>
      </p:sp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D7719C73-25E8-5E4F-A1EB-6D9ECD863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50" y="615950"/>
            <a:ext cx="3110551" cy="1868118"/>
          </a:xfrm>
          <a:prstGeom prst="rect">
            <a:avLst/>
          </a:prstGeom>
        </p:spPr>
      </p:pic>
      <p:pic>
        <p:nvPicPr>
          <p:cNvPr id="11" name="Picture 10" descr="Chart, histogram&#10;&#10;Description automatically generated">
            <a:extLst>
              <a:ext uri="{FF2B5EF4-FFF2-40B4-BE49-F238E27FC236}">
                <a16:creationId xmlns:a16="http://schemas.microsoft.com/office/drawing/2014/main" id="{6B43AA71-9F21-7040-930B-6F1757434C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5" r="52609"/>
          <a:stretch/>
        </p:blipFill>
        <p:spPr>
          <a:xfrm>
            <a:off x="5981282" y="3100193"/>
            <a:ext cx="2526019" cy="1968152"/>
          </a:xfrm>
          <a:prstGeom prst="rect">
            <a:avLst/>
          </a:prstGeom>
        </p:spPr>
      </p:pic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AEAF9351-7BD4-B74C-A670-D3AAEEDDD7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48" t="-527" r="1265" b="51106"/>
          <a:stretch/>
        </p:blipFill>
        <p:spPr>
          <a:xfrm>
            <a:off x="-508169" y="3042266"/>
            <a:ext cx="6544670" cy="188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8795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F85007E-2128-DB4A-A9FC-C51DDCA15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558" y="107253"/>
            <a:ext cx="8321040" cy="640080"/>
          </a:xfrm>
        </p:spPr>
        <p:txBody>
          <a:bodyPr/>
          <a:lstStyle/>
          <a:p>
            <a:r>
              <a:rPr lang="en-US" dirty="0"/>
              <a:t>More than 2 groups</a:t>
            </a:r>
          </a:p>
        </p:txBody>
      </p:sp>
      <p:pic>
        <p:nvPicPr>
          <p:cNvPr id="11" name="Picture 10" descr="Chart, histogram&#10;&#10;Description automatically generated">
            <a:extLst>
              <a:ext uri="{FF2B5EF4-FFF2-40B4-BE49-F238E27FC236}">
                <a16:creationId xmlns:a16="http://schemas.microsoft.com/office/drawing/2014/main" id="{6B43AA71-9F21-7040-930B-6F1757434C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5" r="52609"/>
          <a:stretch/>
        </p:blipFill>
        <p:spPr>
          <a:xfrm>
            <a:off x="5981282" y="3100193"/>
            <a:ext cx="2526019" cy="1968152"/>
          </a:xfrm>
          <a:prstGeom prst="rect">
            <a:avLst/>
          </a:prstGeom>
        </p:spPr>
      </p:pic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AEAF9351-7BD4-B74C-A670-D3AAEEDDD7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48" t="-527" r="1265" b="51106"/>
          <a:stretch/>
        </p:blipFill>
        <p:spPr>
          <a:xfrm>
            <a:off x="-508169" y="3042266"/>
            <a:ext cx="6544670" cy="1881246"/>
          </a:xfrm>
          <a:prstGeom prst="rect">
            <a:avLst/>
          </a:prstGeom>
        </p:spPr>
      </p:pic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244BDF78-EE22-5B4C-8ABD-DF844F7DB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84" y="876013"/>
            <a:ext cx="69977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2639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175EE5-9C45-474E-93E1-594BBB4FD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8720" y="82201"/>
            <a:ext cx="8321040" cy="640080"/>
          </a:xfrm>
        </p:spPr>
        <p:txBody>
          <a:bodyPr/>
          <a:lstStyle/>
          <a:p>
            <a:r>
              <a:rPr lang="en-US" dirty="0"/>
              <a:t>What about Package time and ethnicity?</a:t>
            </a:r>
          </a:p>
        </p:txBody>
      </p:sp>
      <p:pic>
        <p:nvPicPr>
          <p:cNvPr id="31" name="Picture 30" descr="Chart, histogram&#10;&#10;Description automatically generated">
            <a:extLst>
              <a:ext uri="{FF2B5EF4-FFF2-40B4-BE49-F238E27FC236}">
                <a16:creationId xmlns:a16="http://schemas.microsoft.com/office/drawing/2014/main" id="{3D0049B3-CD8F-1C46-A3CF-E05B0A934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916" y="577098"/>
            <a:ext cx="5754394" cy="4184046"/>
          </a:xfrm>
          <a:prstGeom prst="rect">
            <a:avLst/>
          </a:prstGeom>
        </p:spPr>
      </p:pic>
      <p:pic>
        <p:nvPicPr>
          <p:cNvPr id="33" name="Picture 32" descr="Table&#10;&#10;Description automatically generated">
            <a:extLst>
              <a:ext uri="{FF2B5EF4-FFF2-40B4-BE49-F238E27FC236}">
                <a16:creationId xmlns:a16="http://schemas.microsoft.com/office/drawing/2014/main" id="{AACE3904-3C99-824F-A8D8-6AE60B902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462" y="2875193"/>
            <a:ext cx="3282622" cy="188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269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C42336-BBB9-5C48-ABB0-87559BCB2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0C851259-B44F-6344-AADC-0785670C8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388306"/>
            <a:ext cx="8321040" cy="468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3643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175EE5-9C45-474E-93E1-594BBB4FD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8720" y="82201"/>
            <a:ext cx="8321040" cy="640080"/>
          </a:xfrm>
        </p:spPr>
        <p:txBody>
          <a:bodyPr/>
          <a:lstStyle/>
          <a:p>
            <a:r>
              <a:rPr lang="en-US" dirty="0"/>
              <a:t>What about Package time and ethnicity?</a:t>
            </a:r>
          </a:p>
        </p:txBody>
      </p:sp>
      <p:pic>
        <p:nvPicPr>
          <p:cNvPr id="31" name="Picture 30" descr="Chart, histogram&#10;&#10;Description automatically generated">
            <a:extLst>
              <a:ext uri="{FF2B5EF4-FFF2-40B4-BE49-F238E27FC236}">
                <a16:creationId xmlns:a16="http://schemas.microsoft.com/office/drawing/2014/main" id="{3D0049B3-CD8F-1C46-A3CF-E05B0A934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93" y="402241"/>
            <a:ext cx="5754394" cy="4184046"/>
          </a:xfrm>
          <a:prstGeom prst="rect">
            <a:avLst/>
          </a:prstGeom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AE887EA2-D84A-AF46-B45B-35725102F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269" y="2615591"/>
            <a:ext cx="3762766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6850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61793" y="993314"/>
            <a:ext cx="8321040" cy="3383280"/>
          </a:xfrm>
        </p:spPr>
        <p:txBody>
          <a:bodyPr/>
          <a:lstStyle/>
          <a:p>
            <a:r>
              <a:rPr lang="en-US" sz="1800" dirty="0"/>
              <a:t>Using </a:t>
            </a:r>
            <a:r>
              <a:rPr lang="en-US" sz="1800" i="1" dirty="0"/>
              <a:t>p</a:t>
            </a:r>
            <a:r>
              <a:rPr lang="en-US" sz="1800" dirty="0"/>
              <a:t> = 0.05</a:t>
            </a:r>
          </a:p>
          <a:p>
            <a:pPr lvl="1"/>
            <a:r>
              <a:rPr lang="en-US" sz="1500" dirty="0"/>
              <a:t>on average 1 in 20 comparisons could be significant by chance alone</a:t>
            </a:r>
          </a:p>
          <a:p>
            <a:r>
              <a:rPr lang="en-US" sz="1800" dirty="0"/>
              <a:t>Using </a:t>
            </a:r>
            <a:r>
              <a:rPr lang="en-US" sz="1800" i="1" dirty="0"/>
              <a:t>p</a:t>
            </a:r>
            <a:r>
              <a:rPr lang="en-US" sz="1800" dirty="0"/>
              <a:t> = 0.01</a:t>
            </a:r>
          </a:p>
          <a:p>
            <a:pPr lvl="1"/>
            <a:r>
              <a:rPr lang="en-US" sz="1500" dirty="0"/>
              <a:t>on average 1 in 100 comparisons could be significant by chance alone</a:t>
            </a:r>
          </a:p>
          <a:p>
            <a:r>
              <a:rPr lang="en-US" sz="1800" dirty="0"/>
              <a:t>Using </a:t>
            </a:r>
            <a:r>
              <a:rPr lang="en-US" sz="1800" i="1" dirty="0"/>
              <a:t>p</a:t>
            </a:r>
            <a:r>
              <a:rPr lang="en-US" sz="1800" dirty="0"/>
              <a:t> = 0.001</a:t>
            </a:r>
          </a:p>
          <a:p>
            <a:pPr lvl="1"/>
            <a:r>
              <a:rPr lang="en-US" sz="1500" dirty="0"/>
              <a:t>on average 1 in 1000 comparisons could be significant by chance alone</a:t>
            </a:r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Comparisons &amp; </a:t>
            </a:r>
            <a:r>
              <a:rPr lang="en-US" i="1"/>
              <a:t>p</a:t>
            </a:r>
            <a:r>
              <a:rPr lang="en-US"/>
              <a:t>-values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984076" y="3435811"/>
            <a:ext cx="6017973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257175" indent="-257175">
              <a:spcBef>
                <a:spcPct val="20000"/>
              </a:spcBef>
              <a:buFontTx/>
              <a:buChar char="•"/>
            </a:pPr>
            <a:r>
              <a:rPr lang="en-US" sz="1600" dirty="0">
                <a:solidFill>
                  <a:srgbClr val="D39F53"/>
                </a:solidFill>
              </a:rPr>
              <a:t>Many methods available to </a:t>
            </a:r>
            <a:r>
              <a:rPr lang="ja-JP" altLang="en-US" sz="1600">
                <a:solidFill>
                  <a:srgbClr val="D39F53"/>
                </a:solidFill>
                <a:latin typeface="Arial"/>
              </a:rPr>
              <a:t>‘</a:t>
            </a:r>
            <a:r>
              <a:rPr lang="en-US" sz="1600" dirty="0">
                <a:solidFill>
                  <a:srgbClr val="D39F53"/>
                </a:solidFill>
              </a:rPr>
              <a:t>correct</a:t>
            </a:r>
            <a:r>
              <a:rPr lang="ja-JP" altLang="en-US" sz="1600">
                <a:solidFill>
                  <a:srgbClr val="D39F53"/>
                </a:solidFill>
                <a:latin typeface="Arial"/>
              </a:rPr>
              <a:t>’</a:t>
            </a:r>
            <a:r>
              <a:rPr lang="en-US" sz="1600" dirty="0">
                <a:solidFill>
                  <a:srgbClr val="D39F53"/>
                </a:solidFill>
              </a:rPr>
              <a:t> for multiple comparisons</a:t>
            </a:r>
          </a:p>
          <a:p>
            <a:pPr marL="557213" lvl="1" indent="-214313">
              <a:spcBef>
                <a:spcPct val="20000"/>
              </a:spcBef>
              <a:buFontTx/>
              <a:buChar char="–"/>
            </a:pPr>
            <a:r>
              <a:rPr lang="en-US" sz="1600" dirty="0">
                <a:solidFill>
                  <a:srgbClr val="C00000"/>
                </a:solidFill>
              </a:rPr>
              <a:t>Bonferroni, </a:t>
            </a:r>
            <a:r>
              <a:rPr lang="en-US" sz="1600" dirty="0">
                <a:solidFill>
                  <a:srgbClr val="D39F53"/>
                </a:solidFill>
              </a:rPr>
              <a:t>Newman-</a:t>
            </a:r>
            <a:r>
              <a:rPr lang="en-US" sz="1600" dirty="0" err="1">
                <a:solidFill>
                  <a:srgbClr val="D39F53"/>
                </a:solidFill>
              </a:rPr>
              <a:t>Keuls</a:t>
            </a:r>
            <a:r>
              <a:rPr lang="en-US" sz="1600" dirty="0">
                <a:solidFill>
                  <a:srgbClr val="D39F53"/>
                </a:solidFill>
              </a:rPr>
              <a:t>, Duncan, </a:t>
            </a:r>
            <a:r>
              <a:rPr lang="en-US" sz="1600" dirty="0" err="1">
                <a:solidFill>
                  <a:srgbClr val="D39F53"/>
                </a:solidFill>
              </a:rPr>
              <a:t>Scheffe</a:t>
            </a:r>
            <a:r>
              <a:rPr lang="en-US" sz="1600" dirty="0">
                <a:solidFill>
                  <a:srgbClr val="D39F53"/>
                </a:solidFill>
              </a:rPr>
              <a:t>, </a:t>
            </a:r>
            <a:r>
              <a:rPr lang="en-US" sz="1600" dirty="0" err="1">
                <a:solidFill>
                  <a:srgbClr val="D39F53"/>
                </a:solidFill>
              </a:rPr>
              <a:t>Sidak</a:t>
            </a:r>
            <a:endParaRPr lang="en-US" sz="1600" dirty="0">
              <a:solidFill>
                <a:srgbClr val="D39F53"/>
              </a:solidFill>
            </a:endParaRPr>
          </a:p>
          <a:p>
            <a:pPr marL="857250" lvl="2" indent="-171450">
              <a:spcBef>
                <a:spcPct val="20000"/>
              </a:spcBef>
              <a:buFontTx/>
              <a:buChar char="»"/>
            </a:pPr>
            <a:r>
              <a:rPr lang="en-US" sz="1600" dirty="0">
                <a:solidFill>
                  <a:srgbClr val="D39F53"/>
                </a:solidFill>
              </a:rPr>
              <a:t>all methods grossly over conservative: err in favor of non-significance</a:t>
            </a:r>
          </a:p>
        </p:txBody>
      </p:sp>
    </p:spTree>
    <p:extLst>
      <p:ext uri="{BB962C8B-B14F-4D97-AF65-F5344CB8AC3E}">
        <p14:creationId xmlns:p14="http://schemas.microsoft.com/office/powerpoint/2010/main" val="209094483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sz="quarter" idx="13"/>
          </p:nvPr>
        </p:nvSpPr>
        <p:spPr>
          <a:noFill/>
          <a:ln/>
        </p:spPr>
        <p:txBody>
          <a:bodyPr/>
          <a:lstStyle/>
          <a:p>
            <a:r>
              <a:rPr lang="en-US" sz="1800"/>
              <a:t>Nonparametric test applicable to any data that can be ranked - numerical or ordinal</a:t>
            </a:r>
          </a:p>
          <a:p>
            <a:r>
              <a:rPr lang="en-US" sz="1800"/>
              <a:t>Tests whether the distributions of such data in two samples are significantly different</a:t>
            </a:r>
          </a:p>
          <a:p>
            <a:r>
              <a:rPr lang="en-US" sz="1800"/>
              <a:t>Useful for </a:t>
            </a:r>
            <a:r>
              <a:rPr lang="en-US" sz="1800" i="1"/>
              <a:t>non-normal numerical data</a:t>
            </a:r>
            <a:r>
              <a:rPr lang="en-US" sz="1800"/>
              <a:t> (where the t-test may be invalid)</a:t>
            </a:r>
          </a:p>
          <a:p>
            <a:r>
              <a:rPr lang="en-US" sz="1800"/>
              <a:t>Useful for </a:t>
            </a:r>
            <a:r>
              <a:rPr lang="en-US" sz="1800" i="1"/>
              <a:t>ordinal categorical data</a:t>
            </a:r>
            <a:r>
              <a:rPr lang="en-US" sz="1800"/>
              <a:t> (where the t-test makes no sense) - e.g. comparing the distribution of stages, tumor grades, complication severity, etc</a:t>
            </a:r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Mann-Whitney Test</a:t>
            </a:r>
            <a:br>
              <a:rPr lang="en-US" dirty="0"/>
            </a:br>
            <a:r>
              <a:rPr lang="en-US" sz="1800" dirty="0"/>
              <a:t>(Wilcoxon rank-sum test)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1416420" y="3556609"/>
            <a:ext cx="581922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dirty="0"/>
              <a:t>Think of it as the </a:t>
            </a:r>
            <a:r>
              <a:rPr lang="en-US" sz="2000" dirty="0">
                <a:solidFill>
                  <a:srgbClr val="C00000"/>
                </a:solidFill>
              </a:rPr>
              <a:t>nonparametric equivalent to the t-test</a:t>
            </a:r>
            <a:br>
              <a:rPr lang="en-US" sz="2000" dirty="0">
                <a:solidFill>
                  <a:schemeClr val="tx2"/>
                </a:solidFill>
              </a:rPr>
            </a:br>
            <a:r>
              <a:rPr lang="en-US" sz="2000" dirty="0"/>
              <a:t>but </a:t>
            </a:r>
            <a:r>
              <a:rPr lang="en-US" sz="2000" dirty="0">
                <a:solidFill>
                  <a:srgbClr val="D39F53"/>
                </a:solidFill>
              </a:rPr>
              <a:t>applicable to ordinal data also</a:t>
            </a:r>
          </a:p>
        </p:txBody>
      </p:sp>
    </p:spTree>
    <p:extLst>
      <p:ext uri="{BB962C8B-B14F-4D97-AF65-F5344CB8AC3E}">
        <p14:creationId xmlns:p14="http://schemas.microsoft.com/office/powerpoint/2010/main" val="38293326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85950" y="114300"/>
            <a:ext cx="5372100" cy="857250"/>
          </a:xfrm>
          <a:noFill/>
          <a:ln/>
          <a:extLs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7866" tIns="33338" rIns="67866" bIns="33338" rtlCol="0" anchor="t" anchorCtr="1">
            <a:normAutofit/>
          </a:bodyPr>
          <a:lstStyle/>
          <a:p>
            <a:r>
              <a:rPr lang="en-US" b="1">
                <a:latin typeface="Arial" charset="0"/>
              </a:rPr>
              <a:t>Advantages of Nonparametric Tests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85901" y="1200151"/>
            <a:ext cx="4374356" cy="3394472"/>
          </a:xfrm>
          <a:noFill/>
          <a:ln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7866" tIns="33338" rIns="67866" bIns="33338" rtlCol="0">
            <a:noAutofit/>
          </a:bodyPr>
          <a:lstStyle/>
          <a:p>
            <a:pPr marL="400050" indent="-400050">
              <a:spcBef>
                <a:spcPct val="30000"/>
              </a:spcBef>
              <a:buClr>
                <a:srgbClr val="8E0D30"/>
              </a:buClr>
            </a:pPr>
            <a:r>
              <a:rPr lang="en-US" sz="2100" dirty="0"/>
              <a:t>Used with all scales</a:t>
            </a:r>
          </a:p>
          <a:p>
            <a:pPr marL="400050" indent="-400050">
              <a:spcBef>
                <a:spcPct val="30000"/>
              </a:spcBef>
              <a:buClr>
                <a:srgbClr val="8E0D30"/>
              </a:buClr>
            </a:pPr>
            <a:r>
              <a:rPr lang="en-US" sz="2100" dirty="0"/>
              <a:t>Easier to compute</a:t>
            </a:r>
          </a:p>
          <a:p>
            <a:pPr marL="1020366" lvl="1" indent="-342900">
              <a:buClr>
                <a:srgbClr val="8E0D30"/>
              </a:buClr>
              <a:buFont typeface="Times New Roman" charset="0"/>
              <a:buChar char="—"/>
            </a:pPr>
            <a:r>
              <a:rPr lang="en-US" dirty="0"/>
              <a:t>Developed originally before wide computer use</a:t>
            </a:r>
          </a:p>
          <a:p>
            <a:pPr marL="400050" indent="-400050">
              <a:spcBef>
                <a:spcPct val="38000"/>
              </a:spcBef>
              <a:buClr>
                <a:srgbClr val="8E0D30"/>
              </a:buClr>
            </a:pPr>
            <a:r>
              <a:rPr lang="en-US" sz="2100" dirty="0"/>
              <a:t>Make fewer assumptions</a:t>
            </a:r>
          </a:p>
          <a:p>
            <a:pPr marL="400050" indent="-400050">
              <a:spcBef>
                <a:spcPct val="38000"/>
              </a:spcBef>
              <a:buClr>
                <a:srgbClr val="8E0D30"/>
              </a:buClr>
            </a:pPr>
            <a:r>
              <a:rPr lang="en-US" sz="2100" dirty="0"/>
              <a:t>Need not involve population parameters</a:t>
            </a:r>
          </a:p>
          <a:p>
            <a:pPr marL="400050" indent="-400050">
              <a:spcBef>
                <a:spcPct val="38000"/>
              </a:spcBef>
              <a:buClr>
                <a:srgbClr val="8E0D30"/>
              </a:buClr>
            </a:pPr>
            <a:r>
              <a:rPr lang="en-US" sz="2100" dirty="0"/>
              <a:t>Results may be as exact as parametric procedures</a:t>
            </a:r>
          </a:p>
          <a:p>
            <a:pPr marL="400050" indent="-400050">
              <a:spcBef>
                <a:spcPct val="38000"/>
              </a:spcBef>
              <a:buClr>
                <a:srgbClr val="8E0D30"/>
              </a:buClr>
            </a:pPr>
            <a:r>
              <a:rPr lang="en-US" sz="2100" dirty="0"/>
              <a:t>Cane used w n &gt; 6 &lt; 30…</a:t>
            </a:r>
          </a:p>
        </p:txBody>
      </p:sp>
      <p:sp>
        <p:nvSpPr>
          <p:cNvPr id="13317" name="Freeform 5"/>
          <p:cNvSpPr>
            <a:spLocks/>
          </p:cNvSpPr>
          <p:nvPr/>
        </p:nvSpPr>
        <p:spPr bwMode="auto">
          <a:xfrm>
            <a:off x="5587603" y="1700213"/>
            <a:ext cx="2146697" cy="2674144"/>
          </a:xfrm>
          <a:custGeom>
            <a:avLst/>
            <a:gdLst>
              <a:gd name="T0" fmla="*/ 1730 w 1803"/>
              <a:gd name="T1" fmla="*/ 1459 h 2246"/>
              <a:gd name="T2" fmla="*/ 1672 w 1803"/>
              <a:gd name="T3" fmla="*/ 1358 h 2246"/>
              <a:gd name="T4" fmla="*/ 1625 w 1803"/>
              <a:gd name="T5" fmla="*/ 1206 h 2246"/>
              <a:gd name="T6" fmla="*/ 1523 w 1803"/>
              <a:gd name="T7" fmla="*/ 1007 h 2246"/>
              <a:gd name="T8" fmla="*/ 1442 w 1803"/>
              <a:gd name="T9" fmla="*/ 800 h 2246"/>
              <a:gd name="T10" fmla="*/ 1366 w 1803"/>
              <a:gd name="T11" fmla="*/ 652 h 2246"/>
              <a:gd name="T12" fmla="*/ 1329 w 1803"/>
              <a:gd name="T13" fmla="*/ 591 h 2246"/>
              <a:gd name="T14" fmla="*/ 1324 w 1803"/>
              <a:gd name="T15" fmla="*/ 544 h 2246"/>
              <a:gd name="T16" fmla="*/ 1329 w 1803"/>
              <a:gd name="T17" fmla="*/ 486 h 2246"/>
              <a:gd name="T18" fmla="*/ 1334 w 1803"/>
              <a:gd name="T19" fmla="*/ 381 h 2246"/>
              <a:gd name="T20" fmla="*/ 1323 w 1803"/>
              <a:gd name="T21" fmla="*/ 324 h 2246"/>
              <a:gd name="T22" fmla="*/ 1323 w 1803"/>
              <a:gd name="T23" fmla="*/ 278 h 2246"/>
              <a:gd name="T24" fmla="*/ 1349 w 1803"/>
              <a:gd name="T25" fmla="*/ 187 h 2246"/>
              <a:gd name="T26" fmla="*/ 1386 w 1803"/>
              <a:gd name="T27" fmla="*/ 80 h 2246"/>
              <a:gd name="T28" fmla="*/ 1383 w 1803"/>
              <a:gd name="T29" fmla="*/ 20 h 2246"/>
              <a:gd name="T30" fmla="*/ 1248 w 1803"/>
              <a:gd name="T31" fmla="*/ 16 h 2246"/>
              <a:gd name="T32" fmla="*/ 1089 w 1803"/>
              <a:gd name="T33" fmla="*/ 127 h 2246"/>
              <a:gd name="T34" fmla="*/ 1047 w 1803"/>
              <a:gd name="T35" fmla="*/ 201 h 2246"/>
              <a:gd name="T36" fmla="*/ 1002 w 1803"/>
              <a:gd name="T37" fmla="*/ 337 h 2246"/>
              <a:gd name="T38" fmla="*/ 1014 w 1803"/>
              <a:gd name="T39" fmla="*/ 570 h 2246"/>
              <a:gd name="T40" fmla="*/ 1038 w 1803"/>
              <a:gd name="T41" fmla="*/ 673 h 2246"/>
              <a:gd name="T42" fmla="*/ 1043 w 1803"/>
              <a:gd name="T43" fmla="*/ 772 h 2246"/>
              <a:gd name="T44" fmla="*/ 1001 w 1803"/>
              <a:gd name="T45" fmla="*/ 887 h 2246"/>
              <a:gd name="T46" fmla="*/ 942 w 1803"/>
              <a:gd name="T47" fmla="*/ 944 h 2246"/>
              <a:gd name="T48" fmla="*/ 792 w 1803"/>
              <a:gd name="T49" fmla="*/ 945 h 2246"/>
              <a:gd name="T50" fmla="*/ 703 w 1803"/>
              <a:gd name="T51" fmla="*/ 928 h 2246"/>
              <a:gd name="T52" fmla="*/ 555 w 1803"/>
              <a:gd name="T53" fmla="*/ 921 h 2246"/>
              <a:gd name="T54" fmla="*/ 431 w 1803"/>
              <a:gd name="T55" fmla="*/ 928 h 2246"/>
              <a:gd name="T56" fmla="*/ 298 w 1803"/>
              <a:gd name="T57" fmla="*/ 945 h 2246"/>
              <a:gd name="T58" fmla="*/ 174 w 1803"/>
              <a:gd name="T59" fmla="*/ 969 h 2246"/>
              <a:gd name="T60" fmla="*/ 133 w 1803"/>
              <a:gd name="T61" fmla="*/ 989 h 2246"/>
              <a:gd name="T62" fmla="*/ 103 w 1803"/>
              <a:gd name="T63" fmla="*/ 1040 h 2246"/>
              <a:gd name="T64" fmla="*/ 75 w 1803"/>
              <a:gd name="T65" fmla="*/ 1119 h 2246"/>
              <a:gd name="T66" fmla="*/ 99 w 1803"/>
              <a:gd name="T67" fmla="*/ 1204 h 2246"/>
              <a:gd name="T68" fmla="*/ 141 w 1803"/>
              <a:gd name="T69" fmla="*/ 1244 h 2246"/>
              <a:gd name="T70" fmla="*/ 84 w 1803"/>
              <a:gd name="T71" fmla="*/ 1268 h 2246"/>
              <a:gd name="T72" fmla="*/ 12 w 1803"/>
              <a:gd name="T73" fmla="*/ 1323 h 2246"/>
              <a:gd name="T74" fmla="*/ 0 w 1803"/>
              <a:gd name="T75" fmla="*/ 1421 h 2246"/>
              <a:gd name="T76" fmla="*/ 18 w 1803"/>
              <a:gd name="T77" fmla="*/ 1514 h 2246"/>
              <a:gd name="T78" fmla="*/ 106 w 1803"/>
              <a:gd name="T79" fmla="*/ 1570 h 2246"/>
              <a:gd name="T80" fmla="*/ 151 w 1803"/>
              <a:gd name="T81" fmla="*/ 1591 h 2246"/>
              <a:gd name="T82" fmla="*/ 117 w 1803"/>
              <a:gd name="T83" fmla="*/ 1632 h 2246"/>
              <a:gd name="T84" fmla="*/ 100 w 1803"/>
              <a:gd name="T85" fmla="*/ 1694 h 2246"/>
              <a:gd name="T86" fmla="*/ 110 w 1803"/>
              <a:gd name="T87" fmla="*/ 1779 h 2246"/>
              <a:gd name="T88" fmla="*/ 135 w 1803"/>
              <a:gd name="T89" fmla="*/ 1829 h 2246"/>
              <a:gd name="T90" fmla="*/ 207 w 1803"/>
              <a:gd name="T91" fmla="*/ 1864 h 2246"/>
              <a:gd name="T92" fmla="*/ 295 w 1803"/>
              <a:gd name="T93" fmla="*/ 1892 h 2246"/>
              <a:gd name="T94" fmla="*/ 271 w 1803"/>
              <a:gd name="T95" fmla="*/ 1929 h 2246"/>
              <a:gd name="T96" fmla="*/ 260 w 1803"/>
              <a:gd name="T97" fmla="*/ 2034 h 2246"/>
              <a:gd name="T98" fmla="*/ 371 w 1803"/>
              <a:gd name="T99" fmla="*/ 2155 h 2246"/>
              <a:gd name="T100" fmla="*/ 429 w 1803"/>
              <a:gd name="T101" fmla="*/ 2176 h 2246"/>
              <a:gd name="T102" fmla="*/ 467 w 1803"/>
              <a:gd name="T103" fmla="*/ 2172 h 2246"/>
              <a:gd name="T104" fmla="*/ 519 w 1803"/>
              <a:gd name="T105" fmla="*/ 2179 h 2246"/>
              <a:gd name="T106" fmla="*/ 618 w 1803"/>
              <a:gd name="T107" fmla="*/ 2186 h 2246"/>
              <a:gd name="T108" fmla="*/ 693 w 1803"/>
              <a:gd name="T109" fmla="*/ 2190 h 2246"/>
              <a:gd name="T110" fmla="*/ 754 w 1803"/>
              <a:gd name="T111" fmla="*/ 2195 h 2246"/>
              <a:gd name="T112" fmla="*/ 809 w 1803"/>
              <a:gd name="T113" fmla="*/ 2223 h 2246"/>
              <a:gd name="T114" fmla="*/ 1047 w 1803"/>
              <a:gd name="T115" fmla="*/ 2241 h 2246"/>
              <a:gd name="T116" fmla="*/ 1301 w 1803"/>
              <a:gd name="T117" fmla="*/ 2231 h 2246"/>
              <a:gd name="T118" fmla="*/ 1366 w 1803"/>
              <a:gd name="T119" fmla="*/ 2199 h 2246"/>
              <a:gd name="T120" fmla="*/ 1429 w 1803"/>
              <a:gd name="T121" fmla="*/ 2202 h 2246"/>
              <a:gd name="T122" fmla="*/ 1663 w 1803"/>
              <a:gd name="T123" fmla="*/ 2225 h 2246"/>
              <a:gd name="T124" fmla="*/ 1802 w 1803"/>
              <a:gd name="T125" fmla="*/ 2237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3" h="2246">
                <a:moveTo>
                  <a:pt x="1802" y="2237"/>
                </a:moveTo>
                <a:lnTo>
                  <a:pt x="1802" y="1498"/>
                </a:lnTo>
                <a:lnTo>
                  <a:pt x="1788" y="1494"/>
                </a:lnTo>
                <a:lnTo>
                  <a:pt x="1775" y="1489"/>
                </a:lnTo>
                <a:lnTo>
                  <a:pt x="1763" y="1483"/>
                </a:lnTo>
                <a:lnTo>
                  <a:pt x="1751" y="1476"/>
                </a:lnTo>
                <a:lnTo>
                  <a:pt x="1740" y="1468"/>
                </a:lnTo>
                <a:lnTo>
                  <a:pt x="1730" y="1459"/>
                </a:lnTo>
                <a:lnTo>
                  <a:pt x="1721" y="1449"/>
                </a:lnTo>
                <a:lnTo>
                  <a:pt x="1712" y="1439"/>
                </a:lnTo>
                <a:lnTo>
                  <a:pt x="1704" y="1427"/>
                </a:lnTo>
                <a:lnTo>
                  <a:pt x="1696" y="1415"/>
                </a:lnTo>
                <a:lnTo>
                  <a:pt x="1689" y="1401"/>
                </a:lnTo>
                <a:lnTo>
                  <a:pt x="1683" y="1388"/>
                </a:lnTo>
                <a:lnTo>
                  <a:pt x="1677" y="1373"/>
                </a:lnTo>
                <a:lnTo>
                  <a:pt x="1672" y="1358"/>
                </a:lnTo>
                <a:lnTo>
                  <a:pt x="1667" y="1342"/>
                </a:lnTo>
                <a:lnTo>
                  <a:pt x="1663" y="1326"/>
                </a:lnTo>
                <a:lnTo>
                  <a:pt x="1659" y="1309"/>
                </a:lnTo>
                <a:lnTo>
                  <a:pt x="1654" y="1291"/>
                </a:lnTo>
                <a:lnTo>
                  <a:pt x="1649" y="1271"/>
                </a:lnTo>
                <a:lnTo>
                  <a:pt x="1642" y="1250"/>
                </a:lnTo>
                <a:lnTo>
                  <a:pt x="1634" y="1229"/>
                </a:lnTo>
                <a:lnTo>
                  <a:pt x="1625" y="1206"/>
                </a:lnTo>
                <a:lnTo>
                  <a:pt x="1615" y="1183"/>
                </a:lnTo>
                <a:lnTo>
                  <a:pt x="1604" y="1159"/>
                </a:lnTo>
                <a:lnTo>
                  <a:pt x="1593" y="1134"/>
                </a:lnTo>
                <a:lnTo>
                  <a:pt x="1580" y="1109"/>
                </a:lnTo>
                <a:lnTo>
                  <a:pt x="1567" y="1084"/>
                </a:lnTo>
                <a:lnTo>
                  <a:pt x="1553" y="1059"/>
                </a:lnTo>
                <a:lnTo>
                  <a:pt x="1539" y="1033"/>
                </a:lnTo>
                <a:lnTo>
                  <a:pt x="1523" y="1007"/>
                </a:lnTo>
                <a:lnTo>
                  <a:pt x="1508" y="982"/>
                </a:lnTo>
                <a:lnTo>
                  <a:pt x="1491" y="956"/>
                </a:lnTo>
                <a:lnTo>
                  <a:pt x="1485" y="930"/>
                </a:lnTo>
                <a:lnTo>
                  <a:pt x="1478" y="903"/>
                </a:lnTo>
                <a:lnTo>
                  <a:pt x="1470" y="876"/>
                </a:lnTo>
                <a:lnTo>
                  <a:pt x="1461" y="850"/>
                </a:lnTo>
                <a:lnTo>
                  <a:pt x="1452" y="824"/>
                </a:lnTo>
                <a:lnTo>
                  <a:pt x="1442" y="800"/>
                </a:lnTo>
                <a:lnTo>
                  <a:pt x="1432" y="776"/>
                </a:lnTo>
                <a:lnTo>
                  <a:pt x="1422" y="754"/>
                </a:lnTo>
                <a:lnTo>
                  <a:pt x="1412" y="733"/>
                </a:lnTo>
                <a:lnTo>
                  <a:pt x="1402" y="714"/>
                </a:lnTo>
                <a:lnTo>
                  <a:pt x="1392" y="695"/>
                </a:lnTo>
                <a:lnTo>
                  <a:pt x="1382" y="679"/>
                </a:lnTo>
                <a:lnTo>
                  <a:pt x="1374" y="665"/>
                </a:lnTo>
                <a:lnTo>
                  <a:pt x="1366" y="652"/>
                </a:lnTo>
                <a:lnTo>
                  <a:pt x="1359" y="641"/>
                </a:lnTo>
                <a:lnTo>
                  <a:pt x="1352" y="633"/>
                </a:lnTo>
                <a:lnTo>
                  <a:pt x="1348" y="627"/>
                </a:lnTo>
                <a:lnTo>
                  <a:pt x="1342" y="620"/>
                </a:lnTo>
                <a:lnTo>
                  <a:pt x="1338" y="613"/>
                </a:lnTo>
                <a:lnTo>
                  <a:pt x="1335" y="606"/>
                </a:lnTo>
                <a:lnTo>
                  <a:pt x="1332" y="598"/>
                </a:lnTo>
                <a:lnTo>
                  <a:pt x="1329" y="591"/>
                </a:lnTo>
                <a:lnTo>
                  <a:pt x="1327" y="584"/>
                </a:lnTo>
                <a:lnTo>
                  <a:pt x="1326" y="577"/>
                </a:lnTo>
                <a:lnTo>
                  <a:pt x="1325" y="570"/>
                </a:lnTo>
                <a:lnTo>
                  <a:pt x="1324" y="564"/>
                </a:lnTo>
                <a:lnTo>
                  <a:pt x="1324" y="559"/>
                </a:lnTo>
                <a:lnTo>
                  <a:pt x="1324" y="553"/>
                </a:lnTo>
                <a:lnTo>
                  <a:pt x="1324" y="548"/>
                </a:lnTo>
                <a:lnTo>
                  <a:pt x="1324" y="544"/>
                </a:lnTo>
                <a:lnTo>
                  <a:pt x="1324" y="540"/>
                </a:lnTo>
                <a:lnTo>
                  <a:pt x="1324" y="537"/>
                </a:lnTo>
                <a:lnTo>
                  <a:pt x="1324" y="534"/>
                </a:lnTo>
                <a:lnTo>
                  <a:pt x="1325" y="528"/>
                </a:lnTo>
                <a:lnTo>
                  <a:pt x="1326" y="520"/>
                </a:lnTo>
                <a:lnTo>
                  <a:pt x="1326" y="510"/>
                </a:lnTo>
                <a:lnTo>
                  <a:pt x="1328" y="499"/>
                </a:lnTo>
                <a:lnTo>
                  <a:pt x="1329" y="486"/>
                </a:lnTo>
                <a:lnTo>
                  <a:pt x="1330" y="473"/>
                </a:lnTo>
                <a:lnTo>
                  <a:pt x="1331" y="459"/>
                </a:lnTo>
                <a:lnTo>
                  <a:pt x="1333" y="445"/>
                </a:lnTo>
                <a:lnTo>
                  <a:pt x="1333" y="431"/>
                </a:lnTo>
                <a:lnTo>
                  <a:pt x="1334" y="417"/>
                </a:lnTo>
                <a:lnTo>
                  <a:pt x="1335" y="404"/>
                </a:lnTo>
                <a:lnTo>
                  <a:pt x="1335" y="392"/>
                </a:lnTo>
                <a:lnTo>
                  <a:pt x="1334" y="381"/>
                </a:lnTo>
                <a:lnTo>
                  <a:pt x="1334" y="372"/>
                </a:lnTo>
                <a:lnTo>
                  <a:pt x="1332" y="365"/>
                </a:lnTo>
                <a:lnTo>
                  <a:pt x="1331" y="359"/>
                </a:lnTo>
                <a:lnTo>
                  <a:pt x="1329" y="353"/>
                </a:lnTo>
                <a:lnTo>
                  <a:pt x="1326" y="341"/>
                </a:lnTo>
                <a:lnTo>
                  <a:pt x="1325" y="335"/>
                </a:lnTo>
                <a:lnTo>
                  <a:pt x="1324" y="330"/>
                </a:lnTo>
                <a:lnTo>
                  <a:pt x="1323" y="324"/>
                </a:lnTo>
                <a:lnTo>
                  <a:pt x="1322" y="319"/>
                </a:lnTo>
                <a:lnTo>
                  <a:pt x="1321" y="313"/>
                </a:lnTo>
                <a:lnTo>
                  <a:pt x="1321" y="308"/>
                </a:lnTo>
                <a:lnTo>
                  <a:pt x="1321" y="302"/>
                </a:lnTo>
                <a:lnTo>
                  <a:pt x="1321" y="296"/>
                </a:lnTo>
                <a:lnTo>
                  <a:pt x="1321" y="290"/>
                </a:lnTo>
                <a:lnTo>
                  <a:pt x="1322" y="285"/>
                </a:lnTo>
                <a:lnTo>
                  <a:pt x="1323" y="278"/>
                </a:lnTo>
                <a:lnTo>
                  <a:pt x="1324" y="272"/>
                </a:lnTo>
                <a:lnTo>
                  <a:pt x="1327" y="264"/>
                </a:lnTo>
                <a:lnTo>
                  <a:pt x="1330" y="254"/>
                </a:lnTo>
                <a:lnTo>
                  <a:pt x="1333" y="243"/>
                </a:lnTo>
                <a:lnTo>
                  <a:pt x="1337" y="230"/>
                </a:lnTo>
                <a:lnTo>
                  <a:pt x="1341" y="216"/>
                </a:lnTo>
                <a:lnTo>
                  <a:pt x="1345" y="201"/>
                </a:lnTo>
                <a:lnTo>
                  <a:pt x="1349" y="187"/>
                </a:lnTo>
                <a:lnTo>
                  <a:pt x="1357" y="157"/>
                </a:lnTo>
                <a:lnTo>
                  <a:pt x="1362" y="142"/>
                </a:lnTo>
                <a:lnTo>
                  <a:pt x="1367" y="128"/>
                </a:lnTo>
                <a:lnTo>
                  <a:pt x="1371" y="115"/>
                </a:lnTo>
                <a:lnTo>
                  <a:pt x="1375" y="104"/>
                </a:lnTo>
                <a:lnTo>
                  <a:pt x="1379" y="94"/>
                </a:lnTo>
                <a:lnTo>
                  <a:pt x="1383" y="86"/>
                </a:lnTo>
                <a:lnTo>
                  <a:pt x="1386" y="80"/>
                </a:lnTo>
                <a:lnTo>
                  <a:pt x="1389" y="75"/>
                </a:lnTo>
                <a:lnTo>
                  <a:pt x="1391" y="69"/>
                </a:lnTo>
                <a:lnTo>
                  <a:pt x="1392" y="61"/>
                </a:lnTo>
                <a:lnTo>
                  <a:pt x="1393" y="53"/>
                </a:lnTo>
                <a:lnTo>
                  <a:pt x="1393" y="45"/>
                </a:lnTo>
                <a:lnTo>
                  <a:pt x="1391" y="36"/>
                </a:lnTo>
                <a:lnTo>
                  <a:pt x="1388" y="28"/>
                </a:lnTo>
                <a:lnTo>
                  <a:pt x="1383" y="20"/>
                </a:lnTo>
                <a:lnTo>
                  <a:pt x="1376" y="13"/>
                </a:lnTo>
                <a:lnTo>
                  <a:pt x="1367" y="7"/>
                </a:lnTo>
                <a:lnTo>
                  <a:pt x="1355" y="3"/>
                </a:lnTo>
                <a:lnTo>
                  <a:pt x="1341" y="0"/>
                </a:lnTo>
                <a:lnTo>
                  <a:pt x="1323" y="0"/>
                </a:lnTo>
                <a:lnTo>
                  <a:pt x="1302" y="3"/>
                </a:lnTo>
                <a:lnTo>
                  <a:pt x="1277" y="8"/>
                </a:lnTo>
                <a:lnTo>
                  <a:pt x="1248" y="16"/>
                </a:lnTo>
                <a:lnTo>
                  <a:pt x="1220" y="26"/>
                </a:lnTo>
                <a:lnTo>
                  <a:pt x="1195" y="38"/>
                </a:lnTo>
                <a:lnTo>
                  <a:pt x="1172" y="51"/>
                </a:lnTo>
                <a:lnTo>
                  <a:pt x="1151" y="65"/>
                </a:lnTo>
                <a:lnTo>
                  <a:pt x="1132" y="80"/>
                </a:lnTo>
                <a:lnTo>
                  <a:pt x="1116" y="96"/>
                </a:lnTo>
                <a:lnTo>
                  <a:pt x="1101" y="111"/>
                </a:lnTo>
                <a:lnTo>
                  <a:pt x="1089" y="127"/>
                </a:lnTo>
                <a:lnTo>
                  <a:pt x="1078" y="141"/>
                </a:lnTo>
                <a:lnTo>
                  <a:pt x="1069" y="155"/>
                </a:lnTo>
                <a:lnTo>
                  <a:pt x="1062" y="168"/>
                </a:lnTo>
                <a:lnTo>
                  <a:pt x="1056" y="179"/>
                </a:lnTo>
                <a:lnTo>
                  <a:pt x="1051" y="188"/>
                </a:lnTo>
                <a:lnTo>
                  <a:pt x="1050" y="195"/>
                </a:lnTo>
                <a:lnTo>
                  <a:pt x="1048" y="199"/>
                </a:lnTo>
                <a:lnTo>
                  <a:pt x="1047" y="201"/>
                </a:lnTo>
                <a:lnTo>
                  <a:pt x="1038" y="218"/>
                </a:lnTo>
                <a:lnTo>
                  <a:pt x="1030" y="234"/>
                </a:lnTo>
                <a:lnTo>
                  <a:pt x="1023" y="250"/>
                </a:lnTo>
                <a:lnTo>
                  <a:pt x="1017" y="266"/>
                </a:lnTo>
                <a:lnTo>
                  <a:pt x="1012" y="283"/>
                </a:lnTo>
                <a:lnTo>
                  <a:pt x="1008" y="300"/>
                </a:lnTo>
                <a:lnTo>
                  <a:pt x="1004" y="318"/>
                </a:lnTo>
                <a:lnTo>
                  <a:pt x="1002" y="337"/>
                </a:lnTo>
                <a:lnTo>
                  <a:pt x="1001" y="358"/>
                </a:lnTo>
                <a:lnTo>
                  <a:pt x="1000" y="380"/>
                </a:lnTo>
                <a:lnTo>
                  <a:pt x="1000" y="405"/>
                </a:lnTo>
                <a:lnTo>
                  <a:pt x="1001" y="432"/>
                </a:lnTo>
                <a:lnTo>
                  <a:pt x="1003" y="462"/>
                </a:lnTo>
                <a:lnTo>
                  <a:pt x="1006" y="495"/>
                </a:lnTo>
                <a:lnTo>
                  <a:pt x="1009" y="531"/>
                </a:lnTo>
                <a:lnTo>
                  <a:pt x="1014" y="570"/>
                </a:lnTo>
                <a:lnTo>
                  <a:pt x="1017" y="584"/>
                </a:lnTo>
                <a:lnTo>
                  <a:pt x="1020" y="598"/>
                </a:lnTo>
                <a:lnTo>
                  <a:pt x="1023" y="611"/>
                </a:lnTo>
                <a:lnTo>
                  <a:pt x="1026" y="623"/>
                </a:lnTo>
                <a:lnTo>
                  <a:pt x="1030" y="636"/>
                </a:lnTo>
                <a:lnTo>
                  <a:pt x="1033" y="648"/>
                </a:lnTo>
                <a:lnTo>
                  <a:pt x="1035" y="660"/>
                </a:lnTo>
                <a:lnTo>
                  <a:pt x="1038" y="673"/>
                </a:lnTo>
                <a:lnTo>
                  <a:pt x="1040" y="685"/>
                </a:lnTo>
                <a:lnTo>
                  <a:pt x="1042" y="697"/>
                </a:lnTo>
                <a:lnTo>
                  <a:pt x="1043" y="709"/>
                </a:lnTo>
                <a:lnTo>
                  <a:pt x="1044" y="721"/>
                </a:lnTo>
                <a:lnTo>
                  <a:pt x="1045" y="733"/>
                </a:lnTo>
                <a:lnTo>
                  <a:pt x="1045" y="746"/>
                </a:lnTo>
                <a:lnTo>
                  <a:pt x="1044" y="759"/>
                </a:lnTo>
                <a:lnTo>
                  <a:pt x="1043" y="772"/>
                </a:lnTo>
                <a:lnTo>
                  <a:pt x="1040" y="792"/>
                </a:lnTo>
                <a:lnTo>
                  <a:pt x="1035" y="811"/>
                </a:lnTo>
                <a:lnTo>
                  <a:pt x="1031" y="827"/>
                </a:lnTo>
                <a:lnTo>
                  <a:pt x="1025" y="842"/>
                </a:lnTo>
                <a:lnTo>
                  <a:pt x="1020" y="855"/>
                </a:lnTo>
                <a:lnTo>
                  <a:pt x="1014" y="866"/>
                </a:lnTo>
                <a:lnTo>
                  <a:pt x="1007" y="877"/>
                </a:lnTo>
                <a:lnTo>
                  <a:pt x="1001" y="887"/>
                </a:lnTo>
                <a:lnTo>
                  <a:pt x="993" y="895"/>
                </a:lnTo>
                <a:lnTo>
                  <a:pt x="986" y="903"/>
                </a:lnTo>
                <a:lnTo>
                  <a:pt x="979" y="911"/>
                </a:lnTo>
                <a:lnTo>
                  <a:pt x="971" y="918"/>
                </a:lnTo>
                <a:lnTo>
                  <a:pt x="964" y="924"/>
                </a:lnTo>
                <a:lnTo>
                  <a:pt x="957" y="931"/>
                </a:lnTo>
                <a:lnTo>
                  <a:pt x="949" y="937"/>
                </a:lnTo>
                <a:lnTo>
                  <a:pt x="942" y="944"/>
                </a:lnTo>
                <a:lnTo>
                  <a:pt x="922" y="946"/>
                </a:lnTo>
                <a:lnTo>
                  <a:pt x="901" y="948"/>
                </a:lnTo>
                <a:lnTo>
                  <a:pt x="882" y="949"/>
                </a:lnTo>
                <a:lnTo>
                  <a:pt x="863" y="949"/>
                </a:lnTo>
                <a:lnTo>
                  <a:pt x="844" y="949"/>
                </a:lnTo>
                <a:lnTo>
                  <a:pt x="826" y="948"/>
                </a:lnTo>
                <a:lnTo>
                  <a:pt x="809" y="947"/>
                </a:lnTo>
                <a:lnTo>
                  <a:pt x="792" y="945"/>
                </a:lnTo>
                <a:lnTo>
                  <a:pt x="777" y="943"/>
                </a:lnTo>
                <a:lnTo>
                  <a:pt x="762" y="940"/>
                </a:lnTo>
                <a:lnTo>
                  <a:pt x="750" y="938"/>
                </a:lnTo>
                <a:lnTo>
                  <a:pt x="738" y="935"/>
                </a:lnTo>
                <a:lnTo>
                  <a:pt x="727" y="934"/>
                </a:lnTo>
                <a:lnTo>
                  <a:pt x="717" y="932"/>
                </a:lnTo>
                <a:lnTo>
                  <a:pt x="709" y="930"/>
                </a:lnTo>
                <a:lnTo>
                  <a:pt x="703" y="928"/>
                </a:lnTo>
                <a:lnTo>
                  <a:pt x="685" y="926"/>
                </a:lnTo>
                <a:lnTo>
                  <a:pt x="666" y="924"/>
                </a:lnTo>
                <a:lnTo>
                  <a:pt x="648" y="923"/>
                </a:lnTo>
                <a:lnTo>
                  <a:pt x="629" y="922"/>
                </a:lnTo>
                <a:lnTo>
                  <a:pt x="610" y="921"/>
                </a:lnTo>
                <a:lnTo>
                  <a:pt x="592" y="921"/>
                </a:lnTo>
                <a:lnTo>
                  <a:pt x="573" y="921"/>
                </a:lnTo>
                <a:lnTo>
                  <a:pt x="555" y="921"/>
                </a:lnTo>
                <a:lnTo>
                  <a:pt x="538" y="922"/>
                </a:lnTo>
                <a:lnTo>
                  <a:pt x="520" y="923"/>
                </a:lnTo>
                <a:lnTo>
                  <a:pt x="503" y="923"/>
                </a:lnTo>
                <a:lnTo>
                  <a:pt x="487" y="924"/>
                </a:lnTo>
                <a:lnTo>
                  <a:pt x="472" y="925"/>
                </a:lnTo>
                <a:lnTo>
                  <a:pt x="457" y="926"/>
                </a:lnTo>
                <a:lnTo>
                  <a:pt x="444" y="927"/>
                </a:lnTo>
                <a:lnTo>
                  <a:pt x="431" y="928"/>
                </a:lnTo>
                <a:lnTo>
                  <a:pt x="418" y="928"/>
                </a:lnTo>
                <a:lnTo>
                  <a:pt x="405" y="929"/>
                </a:lnTo>
                <a:lnTo>
                  <a:pt x="389" y="931"/>
                </a:lnTo>
                <a:lnTo>
                  <a:pt x="372" y="933"/>
                </a:lnTo>
                <a:lnTo>
                  <a:pt x="354" y="935"/>
                </a:lnTo>
                <a:lnTo>
                  <a:pt x="336" y="938"/>
                </a:lnTo>
                <a:lnTo>
                  <a:pt x="317" y="941"/>
                </a:lnTo>
                <a:lnTo>
                  <a:pt x="298" y="945"/>
                </a:lnTo>
                <a:lnTo>
                  <a:pt x="278" y="948"/>
                </a:lnTo>
                <a:lnTo>
                  <a:pt x="260" y="952"/>
                </a:lnTo>
                <a:lnTo>
                  <a:pt x="242" y="955"/>
                </a:lnTo>
                <a:lnTo>
                  <a:pt x="225" y="959"/>
                </a:lnTo>
                <a:lnTo>
                  <a:pt x="210" y="962"/>
                </a:lnTo>
                <a:lnTo>
                  <a:pt x="196" y="965"/>
                </a:lnTo>
                <a:lnTo>
                  <a:pt x="184" y="967"/>
                </a:lnTo>
                <a:lnTo>
                  <a:pt x="174" y="969"/>
                </a:lnTo>
                <a:lnTo>
                  <a:pt x="168" y="970"/>
                </a:lnTo>
                <a:lnTo>
                  <a:pt x="163" y="971"/>
                </a:lnTo>
                <a:lnTo>
                  <a:pt x="158" y="973"/>
                </a:lnTo>
                <a:lnTo>
                  <a:pt x="152" y="975"/>
                </a:lnTo>
                <a:lnTo>
                  <a:pt x="148" y="978"/>
                </a:lnTo>
                <a:lnTo>
                  <a:pt x="143" y="981"/>
                </a:lnTo>
                <a:lnTo>
                  <a:pt x="138" y="985"/>
                </a:lnTo>
                <a:lnTo>
                  <a:pt x="133" y="989"/>
                </a:lnTo>
                <a:lnTo>
                  <a:pt x="128" y="993"/>
                </a:lnTo>
                <a:lnTo>
                  <a:pt x="124" y="998"/>
                </a:lnTo>
                <a:lnTo>
                  <a:pt x="120" y="1004"/>
                </a:lnTo>
                <a:lnTo>
                  <a:pt x="116" y="1010"/>
                </a:lnTo>
                <a:lnTo>
                  <a:pt x="112" y="1017"/>
                </a:lnTo>
                <a:lnTo>
                  <a:pt x="109" y="1024"/>
                </a:lnTo>
                <a:lnTo>
                  <a:pt x="106" y="1032"/>
                </a:lnTo>
                <a:lnTo>
                  <a:pt x="103" y="1040"/>
                </a:lnTo>
                <a:lnTo>
                  <a:pt x="100" y="1049"/>
                </a:lnTo>
                <a:lnTo>
                  <a:pt x="96" y="1059"/>
                </a:lnTo>
                <a:lnTo>
                  <a:pt x="92" y="1068"/>
                </a:lnTo>
                <a:lnTo>
                  <a:pt x="88" y="1078"/>
                </a:lnTo>
                <a:lnTo>
                  <a:pt x="84" y="1088"/>
                </a:lnTo>
                <a:lnTo>
                  <a:pt x="80" y="1098"/>
                </a:lnTo>
                <a:lnTo>
                  <a:pt x="77" y="1109"/>
                </a:lnTo>
                <a:lnTo>
                  <a:pt x="75" y="1119"/>
                </a:lnTo>
                <a:lnTo>
                  <a:pt x="73" y="1130"/>
                </a:lnTo>
                <a:lnTo>
                  <a:pt x="72" y="1141"/>
                </a:lnTo>
                <a:lnTo>
                  <a:pt x="73" y="1152"/>
                </a:lnTo>
                <a:lnTo>
                  <a:pt x="74" y="1162"/>
                </a:lnTo>
                <a:lnTo>
                  <a:pt x="78" y="1173"/>
                </a:lnTo>
                <a:lnTo>
                  <a:pt x="83" y="1184"/>
                </a:lnTo>
                <a:lnTo>
                  <a:pt x="90" y="1194"/>
                </a:lnTo>
                <a:lnTo>
                  <a:pt x="99" y="1204"/>
                </a:lnTo>
                <a:lnTo>
                  <a:pt x="109" y="1214"/>
                </a:lnTo>
                <a:lnTo>
                  <a:pt x="117" y="1222"/>
                </a:lnTo>
                <a:lnTo>
                  <a:pt x="123" y="1228"/>
                </a:lnTo>
                <a:lnTo>
                  <a:pt x="129" y="1234"/>
                </a:lnTo>
                <a:lnTo>
                  <a:pt x="133" y="1238"/>
                </a:lnTo>
                <a:lnTo>
                  <a:pt x="136" y="1241"/>
                </a:lnTo>
                <a:lnTo>
                  <a:pt x="139" y="1243"/>
                </a:lnTo>
                <a:lnTo>
                  <a:pt x="141" y="1244"/>
                </a:lnTo>
                <a:lnTo>
                  <a:pt x="142" y="1245"/>
                </a:lnTo>
                <a:lnTo>
                  <a:pt x="142" y="1244"/>
                </a:lnTo>
                <a:lnTo>
                  <a:pt x="142" y="1243"/>
                </a:lnTo>
                <a:lnTo>
                  <a:pt x="141" y="1242"/>
                </a:lnTo>
                <a:lnTo>
                  <a:pt x="126" y="1249"/>
                </a:lnTo>
                <a:lnTo>
                  <a:pt x="111" y="1256"/>
                </a:lnTo>
                <a:lnTo>
                  <a:pt x="97" y="1262"/>
                </a:lnTo>
                <a:lnTo>
                  <a:pt x="84" y="1268"/>
                </a:lnTo>
                <a:lnTo>
                  <a:pt x="72" y="1274"/>
                </a:lnTo>
                <a:lnTo>
                  <a:pt x="60" y="1280"/>
                </a:lnTo>
                <a:lnTo>
                  <a:pt x="50" y="1286"/>
                </a:lnTo>
                <a:lnTo>
                  <a:pt x="40" y="1293"/>
                </a:lnTo>
                <a:lnTo>
                  <a:pt x="32" y="1300"/>
                </a:lnTo>
                <a:lnTo>
                  <a:pt x="24" y="1307"/>
                </a:lnTo>
                <a:lnTo>
                  <a:pt x="18" y="1314"/>
                </a:lnTo>
                <a:lnTo>
                  <a:pt x="12" y="1323"/>
                </a:lnTo>
                <a:lnTo>
                  <a:pt x="8" y="1333"/>
                </a:lnTo>
                <a:lnTo>
                  <a:pt x="5" y="1343"/>
                </a:lnTo>
                <a:lnTo>
                  <a:pt x="3" y="1355"/>
                </a:lnTo>
                <a:lnTo>
                  <a:pt x="2" y="1368"/>
                </a:lnTo>
                <a:lnTo>
                  <a:pt x="2" y="1381"/>
                </a:lnTo>
                <a:lnTo>
                  <a:pt x="2" y="1395"/>
                </a:lnTo>
                <a:lnTo>
                  <a:pt x="1" y="1408"/>
                </a:lnTo>
                <a:lnTo>
                  <a:pt x="0" y="1421"/>
                </a:lnTo>
                <a:lnTo>
                  <a:pt x="0" y="1434"/>
                </a:lnTo>
                <a:lnTo>
                  <a:pt x="0" y="1446"/>
                </a:lnTo>
                <a:lnTo>
                  <a:pt x="0" y="1459"/>
                </a:lnTo>
                <a:lnTo>
                  <a:pt x="2" y="1471"/>
                </a:lnTo>
                <a:lnTo>
                  <a:pt x="4" y="1482"/>
                </a:lnTo>
                <a:lnTo>
                  <a:pt x="7" y="1494"/>
                </a:lnTo>
                <a:lnTo>
                  <a:pt x="12" y="1504"/>
                </a:lnTo>
                <a:lnTo>
                  <a:pt x="18" y="1514"/>
                </a:lnTo>
                <a:lnTo>
                  <a:pt x="26" y="1524"/>
                </a:lnTo>
                <a:lnTo>
                  <a:pt x="36" y="1533"/>
                </a:lnTo>
                <a:lnTo>
                  <a:pt x="47" y="1541"/>
                </a:lnTo>
                <a:lnTo>
                  <a:pt x="61" y="1549"/>
                </a:lnTo>
                <a:lnTo>
                  <a:pt x="75" y="1555"/>
                </a:lnTo>
                <a:lnTo>
                  <a:pt x="86" y="1561"/>
                </a:lnTo>
                <a:lnTo>
                  <a:pt x="97" y="1566"/>
                </a:lnTo>
                <a:lnTo>
                  <a:pt x="106" y="1570"/>
                </a:lnTo>
                <a:lnTo>
                  <a:pt x="114" y="1574"/>
                </a:lnTo>
                <a:lnTo>
                  <a:pt x="132" y="1581"/>
                </a:lnTo>
                <a:lnTo>
                  <a:pt x="136" y="1583"/>
                </a:lnTo>
                <a:lnTo>
                  <a:pt x="140" y="1585"/>
                </a:lnTo>
                <a:lnTo>
                  <a:pt x="143" y="1586"/>
                </a:lnTo>
                <a:lnTo>
                  <a:pt x="147" y="1588"/>
                </a:lnTo>
                <a:lnTo>
                  <a:pt x="149" y="1589"/>
                </a:lnTo>
                <a:lnTo>
                  <a:pt x="151" y="1591"/>
                </a:lnTo>
                <a:lnTo>
                  <a:pt x="154" y="1593"/>
                </a:lnTo>
                <a:lnTo>
                  <a:pt x="157" y="1595"/>
                </a:lnTo>
                <a:lnTo>
                  <a:pt x="150" y="1601"/>
                </a:lnTo>
                <a:lnTo>
                  <a:pt x="142" y="1607"/>
                </a:lnTo>
                <a:lnTo>
                  <a:pt x="135" y="1613"/>
                </a:lnTo>
                <a:lnTo>
                  <a:pt x="128" y="1619"/>
                </a:lnTo>
                <a:lnTo>
                  <a:pt x="122" y="1625"/>
                </a:lnTo>
                <a:lnTo>
                  <a:pt x="117" y="1632"/>
                </a:lnTo>
                <a:lnTo>
                  <a:pt x="112" y="1638"/>
                </a:lnTo>
                <a:lnTo>
                  <a:pt x="109" y="1645"/>
                </a:lnTo>
                <a:lnTo>
                  <a:pt x="105" y="1652"/>
                </a:lnTo>
                <a:lnTo>
                  <a:pt x="103" y="1659"/>
                </a:lnTo>
                <a:lnTo>
                  <a:pt x="101" y="1667"/>
                </a:lnTo>
                <a:lnTo>
                  <a:pt x="100" y="1676"/>
                </a:lnTo>
                <a:lnTo>
                  <a:pt x="100" y="1684"/>
                </a:lnTo>
                <a:lnTo>
                  <a:pt x="100" y="1694"/>
                </a:lnTo>
                <a:lnTo>
                  <a:pt x="101" y="1704"/>
                </a:lnTo>
                <a:lnTo>
                  <a:pt x="103" y="1716"/>
                </a:lnTo>
                <a:lnTo>
                  <a:pt x="105" y="1728"/>
                </a:lnTo>
                <a:lnTo>
                  <a:pt x="106" y="1740"/>
                </a:lnTo>
                <a:lnTo>
                  <a:pt x="107" y="1750"/>
                </a:lnTo>
                <a:lnTo>
                  <a:pt x="108" y="1760"/>
                </a:lnTo>
                <a:lnTo>
                  <a:pt x="109" y="1770"/>
                </a:lnTo>
                <a:lnTo>
                  <a:pt x="110" y="1779"/>
                </a:lnTo>
                <a:lnTo>
                  <a:pt x="111" y="1787"/>
                </a:lnTo>
                <a:lnTo>
                  <a:pt x="112" y="1794"/>
                </a:lnTo>
                <a:lnTo>
                  <a:pt x="114" y="1801"/>
                </a:lnTo>
                <a:lnTo>
                  <a:pt x="117" y="1808"/>
                </a:lnTo>
                <a:lnTo>
                  <a:pt x="120" y="1814"/>
                </a:lnTo>
                <a:lnTo>
                  <a:pt x="124" y="1819"/>
                </a:lnTo>
                <a:lnTo>
                  <a:pt x="129" y="1825"/>
                </a:lnTo>
                <a:lnTo>
                  <a:pt x="135" y="1829"/>
                </a:lnTo>
                <a:lnTo>
                  <a:pt x="142" y="1834"/>
                </a:lnTo>
                <a:lnTo>
                  <a:pt x="150" y="1838"/>
                </a:lnTo>
                <a:lnTo>
                  <a:pt x="158" y="1841"/>
                </a:lnTo>
                <a:lnTo>
                  <a:pt x="167" y="1845"/>
                </a:lnTo>
                <a:lnTo>
                  <a:pt x="176" y="1850"/>
                </a:lnTo>
                <a:lnTo>
                  <a:pt x="186" y="1854"/>
                </a:lnTo>
                <a:lnTo>
                  <a:pt x="196" y="1859"/>
                </a:lnTo>
                <a:lnTo>
                  <a:pt x="207" y="1864"/>
                </a:lnTo>
                <a:lnTo>
                  <a:pt x="217" y="1869"/>
                </a:lnTo>
                <a:lnTo>
                  <a:pt x="228" y="1873"/>
                </a:lnTo>
                <a:lnTo>
                  <a:pt x="239" y="1878"/>
                </a:lnTo>
                <a:lnTo>
                  <a:pt x="250" y="1882"/>
                </a:lnTo>
                <a:lnTo>
                  <a:pt x="261" y="1885"/>
                </a:lnTo>
                <a:lnTo>
                  <a:pt x="272" y="1888"/>
                </a:lnTo>
                <a:lnTo>
                  <a:pt x="283" y="1891"/>
                </a:lnTo>
                <a:lnTo>
                  <a:pt x="295" y="1892"/>
                </a:lnTo>
                <a:lnTo>
                  <a:pt x="306" y="1893"/>
                </a:lnTo>
                <a:lnTo>
                  <a:pt x="317" y="1893"/>
                </a:lnTo>
                <a:lnTo>
                  <a:pt x="312" y="1897"/>
                </a:lnTo>
                <a:lnTo>
                  <a:pt x="305" y="1902"/>
                </a:lnTo>
                <a:lnTo>
                  <a:pt x="297" y="1907"/>
                </a:lnTo>
                <a:lnTo>
                  <a:pt x="288" y="1914"/>
                </a:lnTo>
                <a:lnTo>
                  <a:pt x="280" y="1921"/>
                </a:lnTo>
                <a:lnTo>
                  <a:pt x="271" y="1929"/>
                </a:lnTo>
                <a:lnTo>
                  <a:pt x="263" y="1938"/>
                </a:lnTo>
                <a:lnTo>
                  <a:pt x="256" y="1948"/>
                </a:lnTo>
                <a:lnTo>
                  <a:pt x="251" y="1960"/>
                </a:lnTo>
                <a:lnTo>
                  <a:pt x="248" y="1972"/>
                </a:lnTo>
                <a:lnTo>
                  <a:pt x="246" y="1986"/>
                </a:lnTo>
                <a:lnTo>
                  <a:pt x="248" y="2001"/>
                </a:lnTo>
                <a:lnTo>
                  <a:pt x="252" y="2017"/>
                </a:lnTo>
                <a:lnTo>
                  <a:pt x="260" y="2034"/>
                </a:lnTo>
                <a:lnTo>
                  <a:pt x="271" y="2053"/>
                </a:lnTo>
                <a:lnTo>
                  <a:pt x="288" y="2073"/>
                </a:lnTo>
                <a:lnTo>
                  <a:pt x="305" y="2092"/>
                </a:lnTo>
                <a:lnTo>
                  <a:pt x="321" y="2109"/>
                </a:lnTo>
                <a:lnTo>
                  <a:pt x="335" y="2123"/>
                </a:lnTo>
                <a:lnTo>
                  <a:pt x="349" y="2136"/>
                </a:lnTo>
                <a:lnTo>
                  <a:pt x="360" y="2146"/>
                </a:lnTo>
                <a:lnTo>
                  <a:pt x="371" y="2155"/>
                </a:lnTo>
                <a:lnTo>
                  <a:pt x="381" y="2162"/>
                </a:lnTo>
                <a:lnTo>
                  <a:pt x="390" y="2167"/>
                </a:lnTo>
                <a:lnTo>
                  <a:pt x="398" y="2172"/>
                </a:lnTo>
                <a:lnTo>
                  <a:pt x="406" y="2174"/>
                </a:lnTo>
                <a:lnTo>
                  <a:pt x="412" y="2176"/>
                </a:lnTo>
                <a:lnTo>
                  <a:pt x="418" y="2177"/>
                </a:lnTo>
                <a:lnTo>
                  <a:pt x="424" y="2177"/>
                </a:lnTo>
                <a:lnTo>
                  <a:pt x="429" y="2176"/>
                </a:lnTo>
                <a:lnTo>
                  <a:pt x="434" y="2175"/>
                </a:lnTo>
                <a:lnTo>
                  <a:pt x="439" y="2174"/>
                </a:lnTo>
                <a:lnTo>
                  <a:pt x="444" y="2172"/>
                </a:lnTo>
                <a:lnTo>
                  <a:pt x="448" y="2172"/>
                </a:lnTo>
                <a:lnTo>
                  <a:pt x="452" y="2171"/>
                </a:lnTo>
                <a:lnTo>
                  <a:pt x="457" y="2172"/>
                </a:lnTo>
                <a:lnTo>
                  <a:pt x="462" y="2172"/>
                </a:lnTo>
                <a:lnTo>
                  <a:pt x="467" y="2172"/>
                </a:lnTo>
                <a:lnTo>
                  <a:pt x="472" y="2173"/>
                </a:lnTo>
                <a:lnTo>
                  <a:pt x="483" y="2175"/>
                </a:lnTo>
                <a:lnTo>
                  <a:pt x="488" y="2176"/>
                </a:lnTo>
                <a:lnTo>
                  <a:pt x="494" y="2177"/>
                </a:lnTo>
                <a:lnTo>
                  <a:pt x="500" y="2178"/>
                </a:lnTo>
                <a:lnTo>
                  <a:pt x="506" y="2178"/>
                </a:lnTo>
                <a:lnTo>
                  <a:pt x="513" y="2179"/>
                </a:lnTo>
                <a:lnTo>
                  <a:pt x="519" y="2179"/>
                </a:lnTo>
                <a:lnTo>
                  <a:pt x="526" y="2178"/>
                </a:lnTo>
                <a:lnTo>
                  <a:pt x="547" y="2177"/>
                </a:lnTo>
                <a:lnTo>
                  <a:pt x="565" y="2177"/>
                </a:lnTo>
                <a:lnTo>
                  <a:pt x="580" y="2178"/>
                </a:lnTo>
                <a:lnTo>
                  <a:pt x="592" y="2179"/>
                </a:lnTo>
                <a:lnTo>
                  <a:pt x="602" y="2181"/>
                </a:lnTo>
                <a:lnTo>
                  <a:pt x="611" y="2183"/>
                </a:lnTo>
                <a:lnTo>
                  <a:pt x="618" y="2186"/>
                </a:lnTo>
                <a:lnTo>
                  <a:pt x="625" y="2188"/>
                </a:lnTo>
                <a:lnTo>
                  <a:pt x="632" y="2191"/>
                </a:lnTo>
                <a:lnTo>
                  <a:pt x="639" y="2193"/>
                </a:lnTo>
                <a:lnTo>
                  <a:pt x="647" y="2194"/>
                </a:lnTo>
                <a:lnTo>
                  <a:pt x="655" y="2194"/>
                </a:lnTo>
                <a:lnTo>
                  <a:pt x="666" y="2194"/>
                </a:lnTo>
                <a:lnTo>
                  <a:pt x="678" y="2193"/>
                </a:lnTo>
                <a:lnTo>
                  <a:pt x="693" y="2190"/>
                </a:lnTo>
                <a:lnTo>
                  <a:pt x="712" y="2186"/>
                </a:lnTo>
                <a:lnTo>
                  <a:pt x="720" y="2184"/>
                </a:lnTo>
                <a:lnTo>
                  <a:pt x="727" y="2184"/>
                </a:lnTo>
                <a:lnTo>
                  <a:pt x="733" y="2185"/>
                </a:lnTo>
                <a:lnTo>
                  <a:pt x="739" y="2186"/>
                </a:lnTo>
                <a:lnTo>
                  <a:pt x="745" y="2189"/>
                </a:lnTo>
                <a:lnTo>
                  <a:pt x="750" y="2192"/>
                </a:lnTo>
                <a:lnTo>
                  <a:pt x="754" y="2195"/>
                </a:lnTo>
                <a:lnTo>
                  <a:pt x="759" y="2199"/>
                </a:lnTo>
                <a:lnTo>
                  <a:pt x="764" y="2203"/>
                </a:lnTo>
                <a:lnTo>
                  <a:pt x="770" y="2207"/>
                </a:lnTo>
                <a:lnTo>
                  <a:pt x="776" y="2211"/>
                </a:lnTo>
                <a:lnTo>
                  <a:pt x="783" y="2215"/>
                </a:lnTo>
                <a:lnTo>
                  <a:pt x="790" y="2218"/>
                </a:lnTo>
                <a:lnTo>
                  <a:pt x="799" y="2221"/>
                </a:lnTo>
                <a:lnTo>
                  <a:pt x="809" y="2223"/>
                </a:lnTo>
                <a:lnTo>
                  <a:pt x="820" y="2224"/>
                </a:lnTo>
                <a:lnTo>
                  <a:pt x="843" y="2226"/>
                </a:lnTo>
                <a:lnTo>
                  <a:pt x="870" y="2228"/>
                </a:lnTo>
                <a:lnTo>
                  <a:pt x="901" y="2231"/>
                </a:lnTo>
                <a:lnTo>
                  <a:pt x="935" y="2234"/>
                </a:lnTo>
                <a:lnTo>
                  <a:pt x="971" y="2236"/>
                </a:lnTo>
                <a:lnTo>
                  <a:pt x="1009" y="2239"/>
                </a:lnTo>
                <a:lnTo>
                  <a:pt x="1047" y="2241"/>
                </a:lnTo>
                <a:lnTo>
                  <a:pt x="1085" y="2243"/>
                </a:lnTo>
                <a:lnTo>
                  <a:pt x="1123" y="2244"/>
                </a:lnTo>
                <a:lnTo>
                  <a:pt x="1160" y="2245"/>
                </a:lnTo>
                <a:lnTo>
                  <a:pt x="1194" y="2245"/>
                </a:lnTo>
                <a:lnTo>
                  <a:pt x="1227" y="2243"/>
                </a:lnTo>
                <a:lnTo>
                  <a:pt x="1256" y="2240"/>
                </a:lnTo>
                <a:lnTo>
                  <a:pt x="1281" y="2237"/>
                </a:lnTo>
                <a:lnTo>
                  <a:pt x="1301" y="2231"/>
                </a:lnTo>
                <a:lnTo>
                  <a:pt x="1316" y="2224"/>
                </a:lnTo>
                <a:lnTo>
                  <a:pt x="1322" y="2218"/>
                </a:lnTo>
                <a:lnTo>
                  <a:pt x="1329" y="2212"/>
                </a:lnTo>
                <a:lnTo>
                  <a:pt x="1336" y="2208"/>
                </a:lnTo>
                <a:lnTo>
                  <a:pt x="1344" y="2204"/>
                </a:lnTo>
                <a:lnTo>
                  <a:pt x="1351" y="2202"/>
                </a:lnTo>
                <a:lnTo>
                  <a:pt x="1358" y="2200"/>
                </a:lnTo>
                <a:lnTo>
                  <a:pt x="1366" y="2199"/>
                </a:lnTo>
                <a:lnTo>
                  <a:pt x="1374" y="2198"/>
                </a:lnTo>
                <a:lnTo>
                  <a:pt x="1382" y="2198"/>
                </a:lnTo>
                <a:lnTo>
                  <a:pt x="1390" y="2198"/>
                </a:lnTo>
                <a:lnTo>
                  <a:pt x="1398" y="2199"/>
                </a:lnTo>
                <a:lnTo>
                  <a:pt x="1406" y="2199"/>
                </a:lnTo>
                <a:lnTo>
                  <a:pt x="1414" y="2200"/>
                </a:lnTo>
                <a:lnTo>
                  <a:pt x="1422" y="2201"/>
                </a:lnTo>
                <a:lnTo>
                  <a:pt x="1429" y="2202"/>
                </a:lnTo>
                <a:lnTo>
                  <a:pt x="1437" y="2203"/>
                </a:lnTo>
                <a:lnTo>
                  <a:pt x="1465" y="2206"/>
                </a:lnTo>
                <a:lnTo>
                  <a:pt x="1493" y="2208"/>
                </a:lnTo>
                <a:lnTo>
                  <a:pt x="1552" y="2214"/>
                </a:lnTo>
                <a:lnTo>
                  <a:pt x="1581" y="2216"/>
                </a:lnTo>
                <a:lnTo>
                  <a:pt x="1609" y="2219"/>
                </a:lnTo>
                <a:lnTo>
                  <a:pt x="1637" y="2222"/>
                </a:lnTo>
                <a:lnTo>
                  <a:pt x="1663" y="2225"/>
                </a:lnTo>
                <a:lnTo>
                  <a:pt x="1688" y="2227"/>
                </a:lnTo>
                <a:lnTo>
                  <a:pt x="1712" y="2229"/>
                </a:lnTo>
                <a:lnTo>
                  <a:pt x="1733" y="2232"/>
                </a:lnTo>
                <a:lnTo>
                  <a:pt x="1753" y="2233"/>
                </a:lnTo>
                <a:lnTo>
                  <a:pt x="1770" y="2235"/>
                </a:lnTo>
                <a:lnTo>
                  <a:pt x="1784" y="2236"/>
                </a:lnTo>
                <a:lnTo>
                  <a:pt x="1794" y="2237"/>
                </a:lnTo>
                <a:lnTo>
                  <a:pt x="1802" y="2237"/>
                </a:lnTo>
              </a:path>
            </a:pathLst>
          </a:custGeom>
          <a:solidFill>
            <a:srgbClr val="FFCBC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18" name="Freeform 6"/>
          <p:cNvSpPr>
            <a:spLocks/>
          </p:cNvSpPr>
          <p:nvPr/>
        </p:nvSpPr>
        <p:spPr bwMode="auto">
          <a:xfrm>
            <a:off x="5587604" y="1700212"/>
            <a:ext cx="2153840" cy="2681288"/>
          </a:xfrm>
          <a:custGeom>
            <a:avLst/>
            <a:gdLst>
              <a:gd name="T0" fmla="*/ 1736 w 1809"/>
              <a:gd name="T1" fmla="*/ 1463 h 2252"/>
              <a:gd name="T2" fmla="*/ 1678 w 1809"/>
              <a:gd name="T3" fmla="*/ 1362 h 2252"/>
              <a:gd name="T4" fmla="*/ 1630 w 1809"/>
              <a:gd name="T5" fmla="*/ 1209 h 2252"/>
              <a:gd name="T6" fmla="*/ 1528 w 1809"/>
              <a:gd name="T7" fmla="*/ 1010 h 2252"/>
              <a:gd name="T8" fmla="*/ 1447 w 1809"/>
              <a:gd name="T9" fmla="*/ 802 h 2252"/>
              <a:gd name="T10" fmla="*/ 1371 w 1809"/>
              <a:gd name="T11" fmla="*/ 654 h 2252"/>
              <a:gd name="T12" fmla="*/ 1333 w 1809"/>
              <a:gd name="T13" fmla="*/ 593 h 2252"/>
              <a:gd name="T14" fmla="*/ 1328 w 1809"/>
              <a:gd name="T15" fmla="*/ 545 h 2252"/>
              <a:gd name="T16" fmla="*/ 1333 w 1809"/>
              <a:gd name="T17" fmla="*/ 487 h 2252"/>
              <a:gd name="T18" fmla="*/ 1338 w 1809"/>
              <a:gd name="T19" fmla="*/ 382 h 2252"/>
              <a:gd name="T20" fmla="*/ 1327 w 1809"/>
              <a:gd name="T21" fmla="*/ 325 h 2252"/>
              <a:gd name="T22" fmla="*/ 1327 w 1809"/>
              <a:gd name="T23" fmla="*/ 279 h 2252"/>
              <a:gd name="T24" fmla="*/ 1353 w 1809"/>
              <a:gd name="T25" fmla="*/ 187 h 2252"/>
              <a:gd name="T26" fmla="*/ 1391 w 1809"/>
              <a:gd name="T27" fmla="*/ 80 h 2252"/>
              <a:gd name="T28" fmla="*/ 1388 w 1809"/>
              <a:gd name="T29" fmla="*/ 20 h 2252"/>
              <a:gd name="T30" fmla="*/ 1252 w 1809"/>
              <a:gd name="T31" fmla="*/ 16 h 2252"/>
              <a:gd name="T32" fmla="*/ 1093 w 1809"/>
              <a:gd name="T33" fmla="*/ 127 h 2252"/>
              <a:gd name="T34" fmla="*/ 1050 w 1809"/>
              <a:gd name="T35" fmla="*/ 202 h 2252"/>
              <a:gd name="T36" fmla="*/ 1005 w 1809"/>
              <a:gd name="T37" fmla="*/ 338 h 2252"/>
              <a:gd name="T38" fmla="*/ 1017 w 1809"/>
              <a:gd name="T39" fmla="*/ 572 h 2252"/>
              <a:gd name="T40" fmla="*/ 1041 w 1809"/>
              <a:gd name="T41" fmla="*/ 675 h 2252"/>
              <a:gd name="T42" fmla="*/ 1046 w 1809"/>
              <a:gd name="T43" fmla="*/ 774 h 2252"/>
              <a:gd name="T44" fmla="*/ 1004 w 1809"/>
              <a:gd name="T45" fmla="*/ 889 h 2252"/>
              <a:gd name="T46" fmla="*/ 945 w 1809"/>
              <a:gd name="T47" fmla="*/ 947 h 2252"/>
              <a:gd name="T48" fmla="*/ 795 w 1809"/>
              <a:gd name="T49" fmla="*/ 948 h 2252"/>
              <a:gd name="T50" fmla="*/ 705 w 1809"/>
              <a:gd name="T51" fmla="*/ 930 h 2252"/>
              <a:gd name="T52" fmla="*/ 557 w 1809"/>
              <a:gd name="T53" fmla="*/ 923 h 2252"/>
              <a:gd name="T54" fmla="*/ 432 w 1809"/>
              <a:gd name="T55" fmla="*/ 930 h 2252"/>
              <a:gd name="T56" fmla="*/ 299 w 1809"/>
              <a:gd name="T57" fmla="*/ 948 h 2252"/>
              <a:gd name="T58" fmla="*/ 175 w 1809"/>
              <a:gd name="T59" fmla="*/ 972 h 2252"/>
              <a:gd name="T60" fmla="*/ 133 w 1809"/>
              <a:gd name="T61" fmla="*/ 992 h 2252"/>
              <a:gd name="T62" fmla="*/ 103 w 1809"/>
              <a:gd name="T63" fmla="*/ 1043 h 2252"/>
              <a:gd name="T64" fmla="*/ 75 w 1809"/>
              <a:gd name="T65" fmla="*/ 1122 h 2252"/>
              <a:gd name="T66" fmla="*/ 99 w 1809"/>
              <a:gd name="T67" fmla="*/ 1207 h 2252"/>
              <a:gd name="T68" fmla="*/ 141 w 1809"/>
              <a:gd name="T69" fmla="*/ 1247 h 2252"/>
              <a:gd name="T70" fmla="*/ 84 w 1809"/>
              <a:gd name="T71" fmla="*/ 1271 h 2252"/>
              <a:gd name="T72" fmla="*/ 12 w 1809"/>
              <a:gd name="T73" fmla="*/ 1327 h 2252"/>
              <a:gd name="T74" fmla="*/ 0 w 1809"/>
              <a:gd name="T75" fmla="*/ 1425 h 2252"/>
              <a:gd name="T76" fmla="*/ 18 w 1809"/>
              <a:gd name="T77" fmla="*/ 1518 h 2252"/>
              <a:gd name="T78" fmla="*/ 106 w 1809"/>
              <a:gd name="T79" fmla="*/ 1574 h 2252"/>
              <a:gd name="T80" fmla="*/ 152 w 1809"/>
              <a:gd name="T81" fmla="*/ 1595 h 2252"/>
              <a:gd name="T82" fmla="*/ 117 w 1809"/>
              <a:gd name="T83" fmla="*/ 1636 h 2252"/>
              <a:gd name="T84" fmla="*/ 100 w 1809"/>
              <a:gd name="T85" fmla="*/ 1699 h 2252"/>
              <a:gd name="T86" fmla="*/ 110 w 1809"/>
              <a:gd name="T87" fmla="*/ 1784 h 2252"/>
              <a:gd name="T88" fmla="*/ 135 w 1809"/>
              <a:gd name="T89" fmla="*/ 1834 h 2252"/>
              <a:gd name="T90" fmla="*/ 208 w 1809"/>
              <a:gd name="T91" fmla="*/ 1869 h 2252"/>
              <a:gd name="T92" fmla="*/ 296 w 1809"/>
              <a:gd name="T93" fmla="*/ 1897 h 2252"/>
              <a:gd name="T94" fmla="*/ 272 w 1809"/>
              <a:gd name="T95" fmla="*/ 1934 h 2252"/>
              <a:gd name="T96" fmla="*/ 261 w 1809"/>
              <a:gd name="T97" fmla="*/ 2039 h 2252"/>
              <a:gd name="T98" fmla="*/ 372 w 1809"/>
              <a:gd name="T99" fmla="*/ 2161 h 2252"/>
              <a:gd name="T100" fmla="*/ 430 w 1809"/>
              <a:gd name="T101" fmla="*/ 2182 h 2252"/>
              <a:gd name="T102" fmla="*/ 469 w 1809"/>
              <a:gd name="T103" fmla="*/ 2178 h 2252"/>
              <a:gd name="T104" fmla="*/ 521 w 1809"/>
              <a:gd name="T105" fmla="*/ 2185 h 2252"/>
              <a:gd name="T106" fmla="*/ 620 w 1809"/>
              <a:gd name="T107" fmla="*/ 2192 h 2252"/>
              <a:gd name="T108" fmla="*/ 695 w 1809"/>
              <a:gd name="T109" fmla="*/ 2196 h 2252"/>
              <a:gd name="T110" fmla="*/ 757 w 1809"/>
              <a:gd name="T111" fmla="*/ 2201 h 2252"/>
              <a:gd name="T112" fmla="*/ 812 w 1809"/>
              <a:gd name="T113" fmla="*/ 2229 h 2252"/>
              <a:gd name="T114" fmla="*/ 1050 w 1809"/>
              <a:gd name="T115" fmla="*/ 2247 h 2252"/>
              <a:gd name="T116" fmla="*/ 1305 w 1809"/>
              <a:gd name="T117" fmla="*/ 2237 h 2252"/>
              <a:gd name="T118" fmla="*/ 1371 w 1809"/>
              <a:gd name="T119" fmla="*/ 2205 h 2252"/>
              <a:gd name="T120" fmla="*/ 1434 w 1809"/>
              <a:gd name="T121" fmla="*/ 2208 h 2252"/>
              <a:gd name="T122" fmla="*/ 1669 w 1809"/>
              <a:gd name="T123" fmla="*/ 2231 h 2252"/>
              <a:gd name="T124" fmla="*/ 1808 w 1809"/>
              <a:gd name="T125" fmla="*/ 2243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9" h="2252">
                <a:moveTo>
                  <a:pt x="1808" y="2243"/>
                </a:moveTo>
                <a:lnTo>
                  <a:pt x="1808" y="1502"/>
                </a:lnTo>
                <a:lnTo>
                  <a:pt x="1794" y="1498"/>
                </a:lnTo>
                <a:lnTo>
                  <a:pt x="1781" y="1493"/>
                </a:lnTo>
                <a:lnTo>
                  <a:pt x="1769" y="1487"/>
                </a:lnTo>
                <a:lnTo>
                  <a:pt x="1757" y="1480"/>
                </a:lnTo>
                <a:lnTo>
                  <a:pt x="1746" y="1472"/>
                </a:lnTo>
                <a:lnTo>
                  <a:pt x="1736" y="1463"/>
                </a:lnTo>
                <a:lnTo>
                  <a:pt x="1727" y="1453"/>
                </a:lnTo>
                <a:lnTo>
                  <a:pt x="1718" y="1443"/>
                </a:lnTo>
                <a:lnTo>
                  <a:pt x="1710" y="1431"/>
                </a:lnTo>
                <a:lnTo>
                  <a:pt x="1702" y="1419"/>
                </a:lnTo>
                <a:lnTo>
                  <a:pt x="1695" y="1405"/>
                </a:lnTo>
                <a:lnTo>
                  <a:pt x="1689" y="1392"/>
                </a:lnTo>
                <a:lnTo>
                  <a:pt x="1683" y="1377"/>
                </a:lnTo>
                <a:lnTo>
                  <a:pt x="1678" y="1362"/>
                </a:lnTo>
                <a:lnTo>
                  <a:pt x="1673" y="1346"/>
                </a:lnTo>
                <a:lnTo>
                  <a:pt x="1669" y="1330"/>
                </a:lnTo>
                <a:lnTo>
                  <a:pt x="1665" y="1312"/>
                </a:lnTo>
                <a:lnTo>
                  <a:pt x="1660" y="1294"/>
                </a:lnTo>
                <a:lnTo>
                  <a:pt x="1654" y="1274"/>
                </a:lnTo>
                <a:lnTo>
                  <a:pt x="1647" y="1253"/>
                </a:lnTo>
                <a:lnTo>
                  <a:pt x="1639" y="1232"/>
                </a:lnTo>
                <a:lnTo>
                  <a:pt x="1630" y="1209"/>
                </a:lnTo>
                <a:lnTo>
                  <a:pt x="1620" y="1186"/>
                </a:lnTo>
                <a:lnTo>
                  <a:pt x="1609" y="1162"/>
                </a:lnTo>
                <a:lnTo>
                  <a:pt x="1598" y="1137"/>
                </a:lnTo>
                <a:lnTo>
                  <a:pt x="1585" y="1112"/>
                </a:lnTo>
                <a:lnTo>
                  <a:pt x="1572" y="1087"/>
                </a:lnTo>
                <a:lnTo>
                  <a:pt x="1558" y="1062"/>
                </a:lnTo>
                <a:lnTo>
                  <a:pt x="1544" y="1036"/>
                </a:lnTo>
                <a:lnTo>
                  <a:pt x="1528" y="1010"/>
                </a:lnTo>
                <a:lnTo>
                  <a:pt x="1513" y="985"/>
                </a:lnTo>
                <a:lnTo>
                  <a:pt x="1496" y="959"/>
                </a:lnTo>
                <a:lnTo>
                  <a:pt x="1490" y="932"/>
                </a:lnTo>
                <a:lnTo>
                  <a:pt x="1483" y="905"/>
                </a:lnTo>
                <a:lnTo>
                  <a:pt x="1475" y="878"/>
                </a:lnTo>
                <a:lnTo>
                  <a:pt x="1466" y="852"/>
                </a:lnTo>
                <a:lnTo>
                  <a:pt x="1457" y="826"/>
                </a:lnTo>
                <a:lnTo>
                  <a:pt x="1447" y="802"/>
                </a:lnTo>
                <a:lnTo>
                  <a:pt x="1437" y="778"/>
                </a:lnTo>
                <a:lnTo>
                  <a:pt x="1427" y="756"/>
                </a:lnTo>
                <a:lnTo>
                  <a:pt x="1417" y="735"/>
                </a:lnTo>
                <a:lnTo>
                  <a:pt x="1407" y="716"/>
                </a:lnTo>
                <a:lnTo>
                  <a:pt x="1397" y="697"/>
                </a:lnTo>
                <a:lnTo>
                  <a:pt x="1387" y="681"/>
                </a:lnTo>
                <a:lnTo>
                  <a:pt x="1379" y="667"/>
                </a:lnTo>
                <a:lnTo>
                  <a:pt x="1371" y="654"/>
                </a:lnTo>
                <a:lnTo>
                  <a:pt x="1364" y="643"/>
                </a:lnTo>
                <a:lnTo>
                  <a:pt x="1357" y="635"/>
                </a:lnTo>
                <a:lnTo>
                  <a:pt x="1352" y="629"/>
                </a:lnTo>
                <a:lnTo>
                  <a:pt x="1346" y="622"/>
                </a:lnTo>
                <a:lnTo>
                  <a:pt x="1342" y="615"/>
                </a:lnTo>
                <a:lnTo>
                  <a:pt x="1339" y="608"/>
                </a:lnTo>
                <a:lnTo>
                  <a:pt x="1336" y="600"/>
                </a:lnTo>
                <a:lnTo>
                  <a:pt x="1333" y="593"/>
                </a:lnTo>
                <a:lnTo>
                  <a:pt x="1331" y="586"/>
                </a:lnTo>
                <a:lnTo>
                  <a:pt x="1330" y="579"/>
                </a:lnTo>
                <a:lnTo>
                  <a:pt x="1329" y="572"/>
                </a:lnTo>
                <a:lnTo>
                  <a:pt x="1328" y="566"/>
                </a:lnTo>
                <a:lnTo>
                  <a:pt x="1328" y="560"/>
                </a:lnTo>
                <a:lnTo>
                  <a:pt x="1328" y="554"/>
                </a:lnTo>
                <a:lnTo>
                  <a:pt x="1328" y="549"/>
                </a:lnTo>
                <a:lnTo>
                  <a:pt x="1328" y="545"/>
                </a:lnTo>
                <a:lnTo>
                  <a:pt x="1328" y="541"/>
                </a:lnTo>
                <a:lnTo>
                  <a:pt x="1328" y="538"/>
                </a:lnTo>
                <a:lnTo>
                  <a:pt x="1328" y="535"/>
                </a:lnTo>
                <a:lnTo>
                  <a:pt x="1329" y="529"/>
                </a:lnTo>
                <a:lnTo>
                  <a:pt x="1330" y="521"/>
                </a:lnTo>
                <a:lnTo>
                  <a:pt x="1330" y="511"/>
                </a:lnTo>
                <a:lnTo>
                  <a:pt x="1332" y="500"/>
                </a:lnTo>
                <a:lnTo>
                  <a:pt x="1333" y="487"/>
                </a:lnTo>
                <a:lnTo>
                  <a:pt x="1334" y="474"/>
                </a:lnTo>
                <a:lnTo>
                  <a:pt x="1335" y="460"/>
                </a:lnTo>
                <a:lnTo>
                  <a:pt x="1337" y="446"/>
                </a:lnTo>
                <a:lnTo>
                  <a:pt x="1337" y="432"/>
                </a:lnTo>
                <a:lnTo>
                  <a:pt x="1338" y="418"/>
                </a:lnTo>
                <a:lnTo>
                  <a:pt x="1339" y="405"/>
                </a:lnTo>
                <a:lnTo>
                  <a:pt x="1339" y="393"/>
                </a:lnTo>
                <a:lnTo>
                  <a:pt x="1338" y="382"/>
                </a:lnTo>
                <a:lnTo>
                  <a:pt x="1338" y="373"/>
                </a:lnTo>
                <a:lnTo>
                  <a:pt x="1336" y="366"/>
                </a:lnTo>
                <a:lnTo>
                  <a:pt x="1335" y="360"/>
                </a:lnTo>
                <a:lnTo>
                  <a:pt x="1333" y="354"/>
                </a:lnTo>
                <a:lnTo>
                  <a:pt x="1330" y="342"/>
                </a:lnTo>
                <a:lnTo>
                  <a:pt x="1329" y="336"/>
                </a:lnTo>
                <a:lnTo>
                  <a:pt x="1328" y="331"/>
                </a:lnTo>
                <a:lnTo>
                  <a:pt x="1327" y="325"/>
                </a:lnTo>
                <a:lnTo>
                  <a:pt x="1326" y="320"/>
                </a:lnTo>
                <a:lnTo>
                  <a:pt x="1325" y="314"/>
                </a:lnTo>
                <a:lnTo>
                  <a:pt x="1325" y="309"/>
                </a:lnTo>
                <a:lnTo>
                  <a:pt x="1325" y="303"/>
                </a:lnTo>
                <a:lnTo>
                  <a:pt x="1325" y="297"/>
                </a:lnTo>
                <a:lnTo>
                  <a:pt x="1325" y="291"/>
                </a:lnTo>
                <a:lnTo>
                  <a:pt x="1326" y="286"/>
                </a:lnTo>
                <a:lnTo>
                  <a:pt x="1327" y="279"/>
                </a:lnTo>
                <a:lnTo>
                  <a:pt x="1328" y="273"/>
                </a:lnTo>
                <a:lnTo>
                  <a:pt x="1331" y="265"/>
                </a:lnTo>
                <a:lnTo>
                  <a:pt x="1334" y="255"/>
                </a:lnTo>
                <a:lnTo>
                  <a:pt x="1337" y="244"/>
                </a:lnTo>
                <a:lnTo>
                  <a:pt x="1341" y="231"/>
                </a:lnTo>
                <a:lnTo>
                  <a:pt x="1345" y="217"/>
                </a:lnTo>
                <a:lnTo>
                  <a:pt x="1349" y="202"/>
                </a:lnTo>
                <a:lnTo>
                  <a:pt x="1353" y="187"/>
                </a:lnTo>
                <a:lnTo>
                  <a:pt x="1362" y="157"/>
                </a:lnTo>
                <a:lnTo>
                  <a:pt x="1367" y="142"/>
                </a:lnTo>
                <a:lnTo>
                  <a:pt x="1372" y="128"/>
                </a:lnTo>
                <a:lnTo>
                  <a:pt x="1376" y="115"/>
                </a:lnTo>
                <a:lnTo>
                  <a:pt x="1380" y="104"/>
                </a:lnTo>
                <a:lnTo>
                  <a:pt x="1384" y="94"/>
                </a:lnTo>
                <a:lnTo>
                  <a:pt x="1388" y="86"/>
                </a:lnTo>
                <a:lnTo>
                  <a:pt x="1391" y="80"/>
                </a:lnTo>
                <a:lnTo>
                  <a:pt x="1394" y="75"/>
                </a:lnTo>
                <a:lnTo>
                  <a:pt x="1396" y="69"/>
                </a:lnTo>
                <a:lnTo>
                  <a:pt x="1397" y="61"/>
                </a:lnTo>
                <a:lnTo>
                  <a:pt x="1398" y="53"/>
                </a:lnTo>
                <a:lnTo>
                  <a:pt x="1398" y="45"/>
                </a:lnTo>
                <a:lnTo>
                  <a:pt x="1396" y="36"/>
                </a:lnTo>
                <a:lnTo>
                  <a:pt x="1393" y="28"/>
                </a:lnTo>
                <a:lnTo>
                  <a:pt x="1388" y="20"/>
                </a:lnTo>
                <a:lnTo>
                  <a:pt x="1381" y="13"/>
                </a:lnTo>
                <a:lnTo>
                  <a:pt x="1372" y="7"/>
                </a:lnTo>
                <a:lnTo>
                  <a:pt x="1360" y="3"/>
                </a:lnTo>
                <a:lnTo>
                  <a:pt x="1345" y="0"/>
                </a:lnTo>
                <a:lnTo>
                  <a:pt x="1327" y="0"/>
                </a:lnTo>
                <a:lnTo>
                  <a:pt x="1306" y="3"/>
                </a:lnTo>
                <a:lnTo>
                  <a:pt x="1281" y="8"/>
                </a:lnTo>
                <a:lnTo>
                  <a:pt x="1252" y="16"/>
                </a:lnTo>
                <a:lnTo>
                  <a:pt x="1224" y="26"/>
                </a:lnTo>
                <a:lnTo>
                  <a:pt x="1199" y="38"/>
                </a:lnTo>
                <a:lnTo>
                  <a:pt x="1176" y="51"/>
                </a:lnTo>
                <a:lnTo>
                  <a:pt x="1155" y="65"/>
                </a:lnTo>
                <a:lnTo>
                  <a:pt x="1136" y="80"/>
                </a:lnTo>
                <a:lnTo>
                  <a:pt x="1120" y="96"/>
                </a:lnTo>
                <a:lnTo>
                  <a:pt x="1105" y="111"/>
                </a:lnTo>
                <a:lnTo>
                  <a:pt x="1093" y="127"/>
                </a:lnTo>
                <a:lnTo>
                  <a:pt x="1082" y="141"/>
                </a:lnTo>
                <a:lnTo>
                  <a:pt x="1073" y="155"/>
                </a:lnTo>
                <a:lnTo>
                  <a:pt x="1066" y="168"/>
                </a:lnTo>
                <a:lnTo>
                  <a:pt x="1060" y="179"/>
                </a:lnTo>
                <a:lnTo>
                  <a:pt x="1055" y="189"/>
                </a:lnTo>
                <a:lnTo>
                  <a:pt x="1053" y="196"/>
                </a:lnTo>
                <a:lnTo>
                  <a:pt x="1051" y="200"/>
                </a:lnTo>
                <a:lnTo>
                  <a:pt x="1050" y="202"/>
                </a:lnTo>
                <a:lnTo>
                  <a:pt x="1041" y="219"/>
                </a:lnTo>
                <a:lnTo>
                  <a:pt x="1033" y="235"/>
                </a:lnTo>
                <a:lnTo>
                  <a:pt x="1026" y="251"/>
                </a:lnTo>
                <a:lnTo>
                  <a:pt x="1020" y="267"/>
                </a:lnTo>
                <a:lnTo>
                  <a:pt x="1015" y="284"/>
                </a:lnTo>
                <a:lnTo>
                  <a:pt x="1011" y="301"/>
                </a:lnTo>
                <a:lnTo>
                  <a:pt x="1007" y="319"/>
                </a:lnTo>
                <a:lnTo>
                  <a:pt x="1005" y="338"/>
                </a:lnTo>
                <a:lnTo>
                  <a:pt x="1004" y="359"/>
                </a:lnTo>
                <a:lnTo>
                  <a:pt x="1003" y="381"/>
                </a:lnTo>
                <a:lnTo>
                  <a:pt x="1003" y="406"/>
                </a:lnTo>
                <a:lnTo>
                  <a:pt x="1004" y="433"/>
                </a:lnTo>
                <a:lnTo>
                  <a:pt x="1006" y="463"/>
                </a:lnTo>
                <a:lnTo>
                  <a:pt x="1009" y="496"/>
                </a:lnTo>
                <a:lnTo>
                  <a:pt x="1012" y="532"/>
                </a:lnTo>
                <a:lnTo>
                  <a:pt x="1017" y="572"/>
                </a:lnTo>
                <a:lnTo>
                  <a:pt x="1020" y="586"/>
                </a:lnTo>
                <a:lnTo>
                  <a:pt x="1023" y="600"/>
                </a:lnTo>
                <a:lnTo>
                  <a:pt x="1026" y="613"/>
                </a:lnTo>
                <a:lnTo>
                  <a:pt x="1029" y="625"/>
                </a:lnTo>
                <a:lnTo>
                  <a:pt x="1033" y="638"/>
                </a:lnTo>
                <a:lnTo>
                  <a:pt x="1036" y="650"/>
                </a:lnTo>
                <a:lnTo>
                  <a:pt x="1038" y="662"/>
                </a:lnTo>
                <a:lnTo>
                  <a:pt x="1041" y="675"/>
                </a:lnTo>
                <a:lnTo>
                  <a:pt x="1043" y="687"/>
                </a:lnTo>
                <a:lnTo>
                  <a:pt x="1045" y="699"/>
                </a:lnTo>
                <a:lnTo>
                  <a:pt x="1046" y="711"/>
                </a:lnTo>
                <a:lnTo>
                  <a:pt x="1047" y="723"/>
                </a:lnTo>
                <a:lnTo>
                  <a:pt x="1048" y="735"/>
                </a:lnTo>
                <a:lnTo>
                  <a:pt x="1048" y="748"/>
                </a:lnTo>
                <a:lnTo>
                  <a:pt x="1047" y="761"/>
                </a:lnTo>
                <a:lnTo>
                  <a:pt x="1046" y="774"/>
                </a:lnTo>
                <a:lnTo>
                  <a:pt x="1043" y="794"/>
                </a:lnTo>
                <a:lnTo>
                  <a:pt x="1038" y="813"/>
                </a:lnTo>
                <a:lnTo>
                  <a:pt x="1034" y="829"/>
                </a:lnTo>
                <a:lnTo>
                  <a:pt x="1028" y="844"/>
                </a:lnTo>
                <a:lnTo>
                  <a:pt x="1023" y="857"/>
                </a:lnTo>
                <a:lnTo>
                  <a:pt x="1017" y="868"/>
                </a:lnTo>
                <a:lnTo>
                  <a:pt x="1010" y="879"/>
                </a:lnTo>
                <a:lnTo>
                  <a:pt x="1004" y="889"/>
                </a:lnTo>
                <a:lnTo>
                  <a:pt x="996" y="897"/>
                </a:lnTo>
                <a:lnTo>
                  <a:pt x="989" y="905"/>
                </a:lnTo>
                <a:lnTo>
                  <a:pt x="982" y="913"/>
                </a:lnTo>
                <a:lnTo>
                  <a:pt x="974" y="920"/>
                </a:lnTo>
                <a:lnTo>
                  <a:pt x="967" y="926"/>
                </a:lnTo>
                <a:lnTo>
                  <a:pt x="960" y="933"/>
                </a:lnTo>
                <a:lnTo>
                  <a:pt x="952" y="940"/>
                </a:lnTo>
                <a:lnTo>
                  <a:pt x="945" y="947"/>
                </a:lnTo>
                <a:lnTo>
                  <a:pt x="925" y="949"/>
                </a:lnTo>
                <a:lnTo>
                  <a:pt x="904" y="951"/>
                </a:lnTo>
                <a:lnTo>
                  <a:pt x="885" y="952"/>
                </a:lnTo>
                <a:lnTo>
                  <a:pt x="866" y="952"/>
                </a:lnTo>
                <a:lnTo>
                  <a:pt x="847" y="952"/>
                </a:lnTo>
                <a:lnTo>
                  <a:pt x="829" y="951"/>
                </a:lnTo>
                <a:lnTo>
                  <a:pt x="812" y="950"/>
                </a:lnTo>
                <a:lnTo>
                  <a:pt x="795" y="948"/>
                </a:lnTo>
                <a:lnTo>
                  <a:pt x="780" y="946"/>
                </a:lnTo>
                <a:lnTo>
                  <a:pt x="765" y="943"/>
                </a:lnTo>
                <a:lnTo>
                  <a:pt x="752" y="941"/>
                </a:lnTo>
                <a:lnTo>
                  <a:pt x="740" y="938"/>
                </a:lnTo>
                <a:lnTo>
                  <a:pt x="729" y="936"/>
                </a:lnTo>
                <a:lnTo>
                  <a:pt x="719" y="934"/>
                </a:lnTo>
                <a:lnTo>
                  <a:pt x="711" y="932"/>
                </a:lnTo>
                <a:lnTo>
                  <a:pt x="705" y="930"/>
                </a:lnTo>
                <a:lnTo>
                  <a:pt x="687" y="928"/>
                </a:lnTo>
                <a:lnTo>
                  <a:pt x="668" y="926"/>
                </a:lnTo>
                <a:lnTo>
                  <a:pt x="650" y="925"/>
                </a:lnTo>
                <a:lnTo>
                  <a:pt x="631" y="924"/>
                </a:lnTo>
                <a:lnTo>
                  <a:pt x="612" y="923"/>
                </a:lnTo>
                <a:lnTo>
                  <a:pt x="594" y="923"/>
                </a:lnTo>
                <a:lnTo>
                  <a:pt x="575" y="923"/>
                </a:lnTo>
                <a:lnTo>
                  <a:pt x="557" y="923"/>
                </a:lnTo>
                <a:lnTo>
                  <a:pt x="540" y="924"/>
                </a:lnTo>
                <a:lnTo>
                  <a:pt x="522" y="925"/>
                </a:lnTo>
                <a:lnTo>
                  <a:pt x="505" y="925"/>
                </a:lnTo>
                <a:lnTo>
                  <a:pt x="489" y="926"/>
                </a:lnTo>
                <a:lnTo>
                  <a:pt x="474" y="927"/>
                </a:lnTo>
                <a:lnTo>
                  <a:pt x="459" y="928"/>
                </a:lnTo>
                <a:lnTo>
                  <a:pt x="445" y="929"/>
                </a:lnTo>
                <a:lnTo>
                  <a:pt x="432" y="930"/>
                </a:lnTo>
                <a:lnTo>
                  <a:pt x="419" y="930"/>
                </a:lnTo>
                <a:lnTo>
                  <a:pt x="406" y="931"/>
                </a:lnTo>
                <a:lnTo>
                  <a:pt x="390" y="933"/>
                </a:lnTo>
                <a:lnTo>
                  <a:pt x="373" y="935"/>
                </a:lnTo>
                <a:lnTo>
                  <a:pt x="355" y="938"/>
                </a:lnTo>
                <a:lnTo>
                  <a:pt x="337" y="941"/>
                </a:lnTo>
                <a:lnTo>
                  <a:pt x="318" y="944"/>
                </a:lnTo>
                <a:lnTo>
                  <a:pt x="299" y="948"/>
                </a:lnTo>
                <a:lnTo>
                  <a:pt x="279" y="951"/>
                </a:lnTo>
                <a:lnTo>
                  <a:pt x="261" y="955"/>
                </a:lnTo>
                <a:lnTo>
                  <a:pt x="243" y="958"/>
                </a:lnTo>
                <a:lnTo>
                  <a:pt x="226" y="962"/>
                </a:lnTo>
                <a:lnTo>
                  <a:pt x="211" y="965"/>
                </a:lnTo>
                <a:lnTo>
                  <a:pt x="197" y="968"/>
                </a:lnTo>
                <a:lnTo>
                  <a:pt x="185" y="970"/>
                </a:lnTo>
                <a:lnTo>
                  <a:pt x="175" y="972"/>
                </a:lnTo>
                <a:lnTo>
                  <a:pt x="169" y="973"/>
                </a:lnTo>
                <a:lnTo>
                  <a:pt x="164" y="974"/>
                </a:lnTo>
                <a:lnTo>
                  <a:pt x="159" y="976"/>
                </a:lnTo>
                <a:lnTo>
                  <a:pt x="153" y="978"/>
                </a:lnTo>
                <a:lnTo>
                  <a:pt x="148" y="981"/>
                </a:lnTo>
                <a:lnTo>
                  <a:pt x="143" y="984"/>
                </a:lnTo>
                <a:lnTo>
                  <a:pt x="138" y="988"/>
                </a:lnTo>
                <a:lnTo>
                  <a:pt x="133" y="992"/>
                </a:lnTo>
                <a:lnTo>
                  <a:pt x="128" y="996"/>
                </a:lnTo>
                <a:lnTo>
                  <a:pt x="124" y="1001"/>
                </a:lnTo>
                <a:lnTo>
                  <a:pt x="120" y="1007"/>
                </a:lnTo>
                <a:lnTo>
                  <a:pt x="116" y="1013"/>
                </a:lnTo>
                <a:lnTo>
                  <a:pt x="112" y="1020"/>
                </a:lnTo>
                <a:lnTo>
                  <a:pt x="109" y="1027"/>
                </a:lnTo>
                <a:lnTo>
                  <a:pt x="106" y="1035"/>
                </a:lnTo>
                <a:lnTo>
                  <a:pt x="103" y="1043"/>
                </a:lnTo>
                <a:lnTo>
                  <a:pt x="100" y="1052"/>
                </a:lnTo>
                <a:lnTo>
                  <a:pt x="96" y="1062"/>
                </a:lnTo>
                <a:lnTo>
                  <a:pt x="92" y="1071"/>
                </a:lnTo>
                <a:lnTo>
                  <a:pt x="88" y="1081"/>
                </a:lnTo>
                <a:lnTo>
                  <a:pt x="84" y="1091"/>
                </a:lnTo>
                <a:lnTo>
                  <a:pt x="80" y="1101"/>
                </a:lnTo>
                <a:lnTo>
                  <a:pt x="77" y="1112"/>
                </a:lnTo>
                <a:lnTo>
                  <a:pt x="75" y="1122"/>
                </a:lnTo>
                <a:lnTo>
                  <a:pt x="73" y="1133"/>
                </a:lnTo>
                <a:lnTo>
                  <a:pt x="72" y="1144"/>
                </a:lnTo>
                <a:lnTo>
                  <a:pt x="73" y="1155"/>
                </a:lnTo>
                <a:lnTo>
                  <a:pt x="74" y="1165"/>
                </a:lnTo>
                <a:lnTo>
                  <a:pt x="78" y="1176"/>
                </a:lnTo>
                <a:lnTo>
                  <a:pt x="83" y="1187"/>
                </a:lnTo>
                <a:lnTo>
                  <a:pt x="90" y="1197"/>
                </a:lnTo>
                <a:lnTo>
                  <a:pt x="99" y="1207"/>
                </a:lnTo>
                <a:lnTo>
                  <a:pt x="109" y="1217"/>
                </a:lnTo>
                <a:lnTo>
                  <a:pt x="117" y="1225"/>
                </a:lnTo>
                <a:lnTo>
                  <a:pt x="123" y="1231"/>
                </a:lnTo>
                <a:lnTo>
                  <a:pt x="129" y="1237"/>
                </a:lnTo>
                <a:lnTo>
                  <a:pt x="133" y="1241"/>
                </a:lnTo>
                <a:lnTo>
                  <a:pt x="136" y="1244"/>
                </a:lnTo>
                <a:lnTo>
                  <a:pt x="139" y="1246"/>
                </a:lnTo>
                <a:lnTo>
                  <a:pt x="141" y="1247"/>
                </a:lnTo>
                <a:lnTo>
                  <a:pt x="142" y="1248"/>
                </a:lnTo>
                <a:lnTo>
                  <a:pt x="142" y="1247"/>
                </a:lnTo>
                <a:lnTo>
                  <a:pt x="142" y="1246"/>
                </a:lnTo>
                <a:lnTo>
                  <a:pt x="141" y="1245"/>
                </a:lnTo>
                <a:lnTo>
                  <a:pt x="126" y="1252"/>
                </a:lnTo>
                <a:lnTo>
                  <a:pt x="111" y="1259"/>
                </a:lnTo>
                <a:lnTo>
                  <a:pt x="97" y="1265"/>
                </a:lnTo>
                <a:lnTo>
                  <a:pt x="84" y="1271"/>
                </a:lnTo>
                <a:lnTo>
                  <a:pt x="72" y="1277"/>
                </a:lnTo>
                <a:lnTo>
                  <a:pt x="60" y="1283"/>
                </a:lnTo>
                <a:lnTo>
                  <a:pt x="50" y="1289"/>
                </a:lnTo>
                <a:lnTo>
                  <a:pt x="40" y="1296"/>
                </a:lnTo>
                <a:lnTo>
                  <a:pt x="32" y="1303"/>
                </a:lnTo>
                <a:lnTo>
                  <a:pt x="24" y="1310"/>
                </a:lnTo>
                <a:lnTo>
                  <a:pt x="18" y="1318"/>
                </a:lnTo>
                <a:lnTo>
                  <a:pt x="12" y="1327"/>
                </a:lnTo>
                <a:lnTo>
                  <a:pt x="8" y="1337"/>
                </a:lnTo>
                <a:lnTo>
                  <a:pt x="5" y="1347"/>
                </a:lnTo>
                <a:lnTo>
                  <a:pt x="3" y="1359"/>
                </a:lnTo>
                <a:lnTo>
                  <a:pt x="2" y="1372"/>
                </a:lnTo>
                <a:lnTo>
                  <a:pt x="2" y="1385"/>
                </a:lnTo>
                <a:lnTo>
                  <a:pt x="2" y="1399"/>
                </a:lnTo>
                <a:lnTo>
                  <a:pt x="1" y="1412"/>
                </a:lnTo>
                <a:lnTo>
                  <a:pt x="0" y="1425"/>
                </a:lnTo>
                <a:lnTo>
                  <a:pt x="0" y="1438"/>
                </a:lnTo>
                <a:lnTo>
                  <a:pt x="0" y="1450"/>
                </a:lnTo>
                <a:lnTo>
                  <a:pt x="0" y="1463"/>
                </a:lnTo>
                <a:lnTo>
                  <a:pt x="2" y="1475"/>
                </a:lnTo>
                <a:lnTo>
                  <a:pt x="4" y="1486"/>
                </a:lnTo>
                <a:lnTo>
                  <a:pt x="7" y="1498"/>
                </a:lnTo>
                <a:lnTo>
                  <a:pt x="12" y="1508"/>
                </a:lnTo>
                <a:lnTo>
                  <a:pt x="18" y="1518"/>
                </a:lnTo>
                <a:lnTo>
                  <a:pt x="26" y="1528"/>
                </a:lnTo>
                <a:lnTo>
                  <a:pt x="36" y="1537"/>
                </a:lnTo>
                <a:lnTo>
                  <a:pt x="47" y="1545"/>
                </a:lnTo>
                <a:lnTo>
                  <a:pt x="61" y="1553"/>
                </a:lnTo>
                <a:lnTo>
                  <a:pt x="75" y="1559"/>
                </a:lnTo>
                <a:lnTo>
                  <a:pt x="86" y="1565"/>
                </a:lnTo>
                <a:lnTo>
                  <a:pt x="97" y="1570"/>
                </a:lnTo>
                <a:lnTo>
                  <a:pt x="106" y="1574"/>
                </a:lnTo>
                <a:lnTo>
                  <a:pt x="114" y="1578"/>
                </a:lnTo>
                <a:lnTo>
                  <a:pt x="132" y="1585"/>
                </a:lnTo>
                <a:lnTo>
                  <a:pt x="136" y="1587"/>
                </a:lnTo>
                <a:lnTo>
                  <a:pt x="140" y="1589"/>
                </a:lnTo>
                <a:lnTo>
                  <a:pt x="143" y="1590"/>
                </a:lnTo>
                <a:lnTo>
                  <a:pt x="147" y="1592"/>
                </a:lnTo>
                <a:lnTo>
                  <a:pt x="149" y="1593"/>
                </a:lnTo>
                <a:lnTo>
                  <a:pt x="152" y="1595"/>
                </a:lnTo>
                <a:lnTo>
                  <a:pt x="155" y="1597"/>
                </a:lnTo>
                <a:lnTo>
                  <a:pt x="158" y="1599"/>
                </a:lnTo>
                <a:lnTo>
                  <a:pt x="150" y="1605"/>
                </a:lnTo>
                <a:lnTo>
                  <a:pt x="142" y="1611"/>
                </a:lnTo>
                <a:lnTo>
                  <a:pt x="135" y="1617"/>
                </a:lnTo>
                <a:lnTo>
                  <a:pt x="128" y="1623"/>
                </a:lnTo>
                <a:lnTo>
                  <a:pt x="122" y="1629"/>
                </a:lnTo>
                <a:lnTo>
                  <a:pt x="117" y="1636"/>
                </a:lnTo>
                <a:lnTo>
                  <a:pt x="112" y="1642"/>
                </a:lnTo>
                <a:lnTo>
                  <a:pt x="109" y="1649"/>
                </a:lnTo>
                <a:lnTo>
                  <a:pt x="105" y="1656"/>
                </a:lnTo>
                <a:lnTo>
                  <a:pt x="103" y="1663"/>
                </a:lnTo>
                <a:lnTo>
                  <a:pt x="101" y="1671"/>
                </a:lnTo>
                <a:lnTo>
                  <a:pt x="100" y="1680"/>
                </a:lnTo>
                <a:lnTo>
                  <a:pt x="100" y="1689"/>
                </a:lnTo>
                <a:lnTo>
                  <a:pt x="100" y="1699"/>
                </a:lnTo>
                <a:lnTo>
                  <a:pt x="101" y="1709"/>
                </a:lnTo>
                <a:lnTo>
                  <a:pt x="103" y="1721"/>
                </a:lnTo>
                <a:lnTo>
                  <a:pt x="105" y="1733"/>
                </a:lnTo>
                <a:lnTo>
                  <a:pt x="106" y="1745"/>
                </a:lnTo>
                <a:lnTo>
                  <a:pt x="107" y="1755"/>
                </a:lnTo>
                <a:lnTo>
                  <a:pt x="108" y="1765"/>
                </a:lnTo>
                <a:lnTo>
                  <a:pt x="109" y="1775"/>
                </a:lnTo>
                <a:lnTo>
                  <a:pt x="110" y="1784"/>
                </a:lnTo>
                <a:lnTo>
                  <a:pt x="111" y="1792"/>
                </a:lnTo>
                <a:lnTo>
                  <a:pt x="112" y="1799"/>
                </a:lnTo>
                <a:lnTo>
                  <a:pt x="114" y="1806"/>
                </a:lnTo>
                <a:lnTo>
                  <a:pt x="117" y="1813"/>
                </a:lnTo>
                <a:lnTo>
                  <a:pt x="120" y="1819"/>
                </a:lnTo>
                <a:lnTo>
                  <a:pt x="124" y="1824"/>
                </a:lnTo>
                <a:lnTo>
                  <a:pt x="129" y="1830"/>
                </a:lnTo>
                <a:lnTo>
                  <a:pt x="135" y="1834"/>
                </a:lnTo>
                <a:lnTo>
                  <a:pt x="142" y="1839"/>
                </a:lnTo>
                <a:lnTo>
                  <a:pt x="150" y="1843"/>
                </a:lnTo>
                <a:lnTo>
                  <a:pt x="159" y="1846"/>
                </a:lnTo>
                <a:lnTo>
                  <a:pt x="168" y="1850"/>
                </a:lnTo>
                <a:lnTo>
                  <a:pt x="177" y="1855"/>
                </a:lnTo>
                <a:lnTo>
                  <a:pt x="187" y="1859"/>
                </a:lnTo>
                <a:lnTo>
                  <a:pt x="197" y="1864"/>
                </a:lnTo>
                <a:lnTo>
                  <a:pt x="208" y="1869"/>
                </a:lnTo>
                <a:lnTo>
                  <a:pt x="218" y="1874"/>
                </a:lnTo>
                <a:lnTo>
                  <a:pt x="229" y="1878"/>
                </a:lnTo>
                <a:lnTo>
                  <a:pt x="240" y="1883"/>
                </a:lnTo>
                <a:lnTo>
                  <a:pt x="251" y="1887"/>
                </a:lnTo>
                <a:lnTo>
                  <a:pt x="262" y="1890"/>
                </a:lnTo>
                <a:lnTo>
                  <a:pt x="273" y="1893"/>
                </a:lnTo>
                <a:lnTo>
                  <a:pt x="284" y="1896"/>
                </a:lnTo>
                <a:lnTo>
                  <a:pt x="296" y="1897"/>
                </a:lnTo>
                <a:lnTo>
                  <a:pt x="307" y="1898"/>
                </a:lnTo>
                <a:lnTo>
                  <a:pt x="318" y="1898"/>
                </a:lnTo>
                <a:lnTo>
                  <a:pt x="313" y="1902"/>
                </a:lnTo>
                <a:lnTo>
                  <a:pt x="306" y="1907"/>
                </a:lnTo>
                <a:lnTo>
                  <a:pt x="298" y="1912"/>
                </a:lnTo>
                <a:lnTo>
                  <a:pt x="289" y="1919"/>
                </a:lnTo>
                <a:lnTo>
                  <a:pt x="281" y="1926"/>
                </a:lnTo>
                <a:lnTo>
                  <a:pt x="272" y="1934"/>
                </a:lnTo>
                <a:lnTo>
                  <a:pt x="264" y="1943"/>
                </a:lnTo>
                <a:lnTo>
                  <a:pt x="257" y="1953"/>
                </a:lnTo>
                <a:lnTo>
                  <a:pt x="252" y="1965"/>
                </a:lnTo>
                <a:lnTo>
                  <a:pt x="249" y="1977"/>
                </a:lnTo>
                <a:lnTo>
                  <a:pt x="247" y="1991"/>
                </a:lnTo>
                <a:lnTo>
                  <a:pt x="249" y="2006"/>
                </a:lnTo>
                <a:lnTo>
                  <a:pt x="253" y="2022"/>
                </a:lnTo>
                <a:lnTo>
                  <a:pt x="261" y="2039"/>
                </a:lnTo>
                <a:lnTo>
                  <a:pt x="272" y="2058"/>
                </a:lnTo>
                <a:lnTo>
                  <a:pt x="289" y="2079"/>
                </a:lnTo>
                <a:lnTo>
                  <a:pt x="306" y="2098"/>
                </a:lnTo>
                <a:lnTo>
                  <a:pt x="322" y="2115"/>
                </a:lnTo>
                <a:lnTo>
                  <a:pt x="336" y="2129"/>
                </a:lnTo>
                <a:lnTo>
                  <a:pt x="350" y="2142"/>
                </a:lnTo>
                <a:lnTo>
                  <a:pt x="361" y="2152"/>
                </a:lnTo>
                <a:lnTo>
                  <a:pt x="372" y="2161"/>
                </a:lnTo>
                <a:lnTo>
                  <a:pt x="382" y="2168"/>
                </a:lnTo>
                <a:lnTo>
                  <a:pt x="391" y="2173"/>
                </a:lnTo>
                <a:lnTo>
                  <a:pt x="399" y="2178"/>
                </a:lnTo>
                <a:lnTo>
                  <a:pt x="407" y="2180"/>
                </a:lnTo>
                <a:lnTo>
                  <a:pt x="413" y="2182"/>
                </a:lnTo>
                <a:lnTo>
                  <a:pt x="419" y="2183"/>
                </a:lnTo>
                <a:lnTo>
                  <a:pt x="425" y="2183"/>
                </a:lnTo>
                <a:lnTo>
                  <a:pt x="430" y="2182"/>
                </a:lnTo>
                <a:lnTo>
                  <a:pt x="435" y="2181"/>
                </a:lnTo>
                <a:lnTo>
                  <a:pt x="440" y="2180"/>
                </a:lnTo>
                <a:lnTo>
                  <a:pt x="445" y="2178"/>
                </a:lnTo>
                <a:lnTo>
                  <a:pt x="449" y="2178"/>
                </a:lnTo>
                <a:lnTo>
                  <a:pt x="454" y="2177"/>
                </a:lnTo>
                <a:lnTo>
                  <a:pt x="459" y="2178"/>
                </a:lnTo>
                <a:lnTo>
                  <a:pt x="464" y="2178"/>
                </a:lnTo>
                <a:lnTo>
                  <a:pt x="469" y="2178"/>
                </a:lnTo>
                <a:lnTo>
                  <a:pt x="474" y="2179"/>
                </a:lnTo>
                <a:lnTo>
                  <a:pt x="485" y="2181"/>
                </a:lnTo>
                <a:lnTo>
                  <a:pt x="490" y="2182"/>
                </a:lnTo>
                <a:lnTo>
                  <a:pt x="496" y="2183"/>
                </a:lnTo>
                <a:lnTo>
                  <a:pt x="502" y="2184"/>
                </a:lnTo>
                <a:lnTo>
                  <a:pt x="508" y="2184"/>
                </a:lnTo>
                <a:lnTo>
                  <a:pt x="515" y="2185"/>
                </a:lnTo>
                <a:lnTo>
                  <a:pt x="521" y="2185"/>
                </a:lnTo>
                <a:lnTo>
                  <a:pt x="528" y="2184"/>
                </a:lnTo>
                <a:lnTo>
                  <a:pt x="549" y="2183"/>
                </a:lnTo>
                <a:lnTo>
                  <a:pt x="567" y="2183"/>
                </a:lnTo>
                <a:lnTo>
                  <a:pt x="582" y="2184"/>
                </a:lnTo>
                <a:lnTo>
                  <a:pt x="594" y="2185"/>
                </a:lnTo>
                <a:lnTo>
                  <a:pt x="604" y="2187"/>
                </a:lnTo>
                <a:lnTo>
                  <a:pt x="613" y="2189"/>
                </a:lnTo>
                <a:lnTo>
                  <a:pt x="620" y="2192"/>
                </a:lnTo>
                <a:lnTo>
                  <a:pt x="627" y="2194"/>
                </a:lnTo>
                <a:lnTo>
                  <a:pt x="634" y="2197"/>
                </a:lnTo>
                <a:lnTo>
                  <a:pt x="641" y="2199"/>
                </a:lnTo>
                <a:lnTo>
                  <a:pt x="649" y="2200"/>
                </a:lnTo>
                <a:lnTo>
                  <a:pt x="657" y="2200"/>
                </a:lnTo>
                <a:lnTo>
                  <a:pt x="668" y="2200"/>
                </a:lnTo>
                <a:lnTo>
                  <a:pt x="680" y="2199"/>
                </a:lnTo>
                <a:lnTo>
                  <a:pt x="695" y="2196"/>
                </a:lnTo>
                <a:lnTo>
                  <a:pt x="714" y="2192"/>
                </a:lnTo>
                <a:lnTo>
                  <a:pt x="722" y="2190"/>
                </a:lnTo>
                <a:lnTo>
                  <a:pt x="729" y="2190"/>
                </a:lnTo>
                <a:lnTo>
                  <a:pt x="735" y="2191"/>
                </a:lnTo>
                <a:lnTo>
                  <a:pt x="741" y="2192"/>
                </a:lnTo>
                <a:lnTo>
                  <a:pt x="747" y="2195"/>
                </a:lnTo>
                <a:lnTo>
                  <a:pt x="752" y="2198"/>
                </a:lnTo>
                <a:lnTo>
                  <a:pt x="757" y="2201"/>
                </a:lnTo>
                <a:lnTo>
                  <a:pt x="762" y="2205"/>
                </a:lnTo>
                <a:lnTo>
                  <a:pt x="767" y="2209"/>
                </a:lnTo>
                <a:lnTo>
                  <a:pt x="773" y="2213"/>
                </a:lnTo>
                <a:lnTo>
                  <a:pt x="779" y="2217"/>
                </a:lnTo>
                <a:lnTo>
                  <a:pt x="786" y="2221"/>
                </a:lnTo>
                <a:lnTo>
                  <a:pt x="793" y="2224"/>
                </a:lnTo>
                <a:lnTo>
                  <a:pt x="802" y="2227"/>
                </a:lnTo>
                <a:lnTo>
                  <a:pt x="812" y="2229"/>
                </a:lnTo>
                <a:lnTo>
                  <a:pt x="823" y="2230"/>
                </a:lnTo>
                <a:lnTo>
                  <a:pt x="846" y="2232"/>
                </a:lnTo>
                <a:lnTo>
                  <a:pt x="873" y="2234"/>
                </a:lnTo>
                <a:lnTo>
                  <a:pt x="904" y="2237"/>
                </a:lnTo>
                <a:lnTo>
                  <a:pt x="938" y="2240"/>
                </a:lnTo>
                <a:lnTo>
                  <a:pt x="974" y="2242"/>
                </a:lnTo>
                <a:lnTo>
                  <a:pt x="1012" y="2245"/>
                </a:lnTo>
                <a:lnTo>
                  <a:pt x="1050" y="2247"/>
                </a:lnTo>
                <a:lnTo>
                  <a:pt x="1089" y="2249"/>
                </a:lnTo>
                <a:lnTo>
                  <a:pt x="1127" y="2250"/>
                </a:lnTo>
                <a:lnTo>
                  <a:pt x="1164" y="2251"/>
                </a:lnTo>
                <a:lnTo>
                  <a:pt x="1198" y="2251"/>
                </a:lnTo>
                <a:lnTo>
                  <a:pt x="1231" y="2249"/>
                </a:lnTo>
                <a:lnTo>
                  <a:pt x="1260" y="2246"/>
                </a:lnTo>
                <a:lnTo>
                  <a:pt x="1285" y="2243"/>
                </a:lnTo>
                <a:lnTo>
                  <a:pt x="1305" y="2237"/>
                </a:lnTo>
                <a:lnTo>
                  <a:pt x="1320" y="2230"/>
                </a:lnTo>
                <a:lnTo>
                  <a:pt x="1326" y="2224"/>
                </a:lnTo>
                <a:lnTo>
                  <a:pt x="1333" y="2218"/>
                </a:lnTo>
                <a:lnTo>
                  <a:pt x="1340" y="2214"/>
                </a:lnTo>
                <a:lnTo>
                  <a:pt x="1348" y="2210"/>
                </a:lnTo>
                <a:lnTo>
                  <a:pt x="1355" y="2208"/>
                </a:lnTo>
                <a:lnTo>
                  <a:pt x="1363" y="2206"/>
                </a:lnTo>
                <a:lnTo>
                  <a:pt x="1371" y="2205"/>
                </a:lnTo>
                <a:lnTo>
                  <a:pt x="1379" y="2204"/>
                </a:lnTo>
                <a:lnTo>
                  <a:pt x="1387" y="2204"/>
                </a:lnTo>
                <a:lnTo>
                  <a:pt x="1395" y="2204"/>
                </a:lnTo>
                <a:lnTo>
                  <a:pt x="1403" y="2205"/>
                </a:lnTo>
                <a:lnTo>
                  <a:pt x="1411" y="2205"/>
                </a:lnTo>
                <a:lnTo>
                  <a:pt x="1419" y="2206"/>
                </a:lnTo>
                <a:lnTo>
                  <a:pt x="1427" y="2207"/>
                </a:lnTo>
                <a:lnTo>
                  <a:pt x="1434" y="2208"/>
                </a:lnTo>
                <a:lnTo>
                  <a:pt x="1442" y="2209"/>
                </a:lnTo>
                <a:lnTo>
                  <a:pt x="1470" y="2212"/>
                </a:lnTo>
                <a:lnTo>
                  <a:pt x="1498" y="2214"/>
                </a:lnTo>
                <a:lnTo>
                  <a:pt x="1557" y="2220"/>
                </a:lnTo>
                <a:lnTo>
                  <a:pt x="1586" y="2222"/>
                </a:lnTo>
                <a:lnTo>
                  <a:pt x="1614" y="2225"/>
                </a:lnTo>
                <a:lnTo>
                  <a:pt x="1642" y="2228"/>
                </a:lnTo>
                <a:lnTo>
                  <a:pt x="1669" y="2231"/>
                </a:lnTo>
                <a:lnTo>
                  <a:pt x="1694" y="2233"/>
                </a:lnTo>
                <a:lnTo>
                  <a:pt x="1718" y="2235"/>
                </a:lnTo>
                <a:lnTo>
                  <a:pt x="1739" y="2238"/>
                </a:lnTo>
                <a:lnTo>
                  <a:pt x="1759" y="2239"/>
                </a:lnTo>
                <a:lnTo>
                  <a:pt x="1776" y="2241"/>
                </a:lnTo>
                <a:lnTo>
                  <a:pt x="1790" y="2242"/>
                </a:lnTo>
                <a:lnTo>
                  <a:pt x="1800" y="2243"/>
                </a:lnTo>
                <a:lnTo>
                  <a:pt x="1808" y="2243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19" name="Freeform 7"/>
          <p:cNvSpPr>
            <a:spLocks/>
          </p:cNvSpPr>
          <p:nvPr/>
        </p:nvSpPr>
        <p:spPr bwMode="auto">
          <a:xfrm>
            <a:off x="7549754" y="3182542"/>
            <a:ext cx="55959" cy="307181"/>
          </a:xfrm>
          <a:custGeom>
            <a:avLst/>
            <a:gdLst>
              <a:gd name="T0" fmla="*/ 0 w 47"/>
              <a:gd name="T1" fmla="*/ 0 h 258"/>
              <a:gd name="T2" fmla="*/ 2 w 47"/>
              <a:gd name="T3" fmla="*/ 13 h 258"/>
              <a:gd name="T4" fmla="*/ 5 w 47"/>
              <a:gd name="T5" fmla="*/ 28 h 258"/>
              <a:gd name="T6" fmla="*/ 7 w 47"/>
              <a:gd name="T7" fmla="*/ 43 h 258"/>
              <a:gd name="T8" fmla="*/ 10 w 47"/>
              <a:gd name="T9" fmla="*/ 60 h 258"/>
              <a:gd name="T10" fmla="*/ 13 w 47"/>
              <a:gd name="T11" fmla="*/ 78 h 258"/>
              <a:gd name="T12" fmla="*/ 16 w 47"/>
              <a:gd name="T13" fmla="*/ 96 h 258"/>
              <a:gd name="T14" fmla="*/ 19 w 47"/>
              <a:gd name="T15" fmla="*/ 115 h 258"/>
              <a:gd name="T16" fmla="*/ 21 w 47"/>
              <a:gd name="T17" fmla="*/ 133 h 258"/>
              <a:gd name="T18" fmla="*/ 24 w 47"/>
              <a:gd name="T19" fmla="*/ 152 h 258"/>
              <a:gd name="T20" fmla="*/ 27 w 47"/>
              <a:gd name="T21" fmla="*/ 170 h 258"/>
              <a:gd name="T22" fmla="*/ 30 w 47"/>
              <a:gd name="T23" fmla="*/ 188 h 258"/>
              <a:gd name="T24" fmla="*/ 34 w 47"/>
              <a:gd name="T25" fmla="*/ 205 h 258"/>
              <a:gd name="T26" fmla="*/ 37 w 47"/>
              <a:gd name="T27" fmla="*/ 220 h 258"/>
              <a:gd name="T28" fmla="*/ 40 w 47"/>
              <a:gd name="T29" fmla="*/ 234 h 258"/>
              <a:gd name="T30" fmla="*/ 43 w 47"/>
              <a:gd name="T31" fmla="*/ 247 h 258"/>
              <a:gd name="T32" fmla="*/ 46 w 47"/>
              <a:gd name="T33" fmla="*/ 257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258">
                <a:moveTo>
                  <a:pt x="0" y="0"/>
                </a:moveTo>
                <a:lnTo>
                  <a:pt x="2" y="13"/>
                </a:lnTo>
                <a:lnTo>
                  <a:pt x="5" y="28"/>
                </a:lnTo>
                <a:lnTo>
                  <a:pt x="7" y="43"/>
                </a:lnTo>
                <a:lnTo>
                  <a:pt x="10" y="60"/>
                </a:lnTo>
                <a:lnTo>
                  <a:pt x="13" y="78"/>
                </a:lnTo>
                <a:lnTo>
                  <a:pt x="16" y="96"/>
                </a:lnTo>
                <a:lnTo>
                  <a:pt x="19" y="115"/>
                </a:lnTo>
                <a:lnTo>
                  <a:pt x="21" y="133"/>
                </a:lnTo>
                <a:lnTo>
                  <a:pt x="24" y="152"/>
                </a:lnTo>
                <a:lnTo>
                  <a:pt x="27" y="170"/>
                </a:lnTo>
                <a:lnTo>
                  <a:pt x="30" y="188"/>
                </a:lnTo>
                <a:lnTo>
                  <a:pt x="34" y="205"/>
                </a:lnTo>
                <a:lnTo>
                  <a:pt x="37" y="220"/>
                </a:lnTo>
                <a:lnTo>
                  <a:pt x="40" y="234"/>
                </a:lnTo>
                <a:lnTo>
                  <a:pt x="43" y="247"/>
                </a:lnTo>
                <a:lnTo>
                  <a:pt x="46" y="257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0" name="Freeform 8"/>
          <p:cNvSpPr>
            <a:spLocks/>
          </p:cNvSpPr>
          <p:nvPr/>
        </p:nvSpPr>
        <p:spPr bwMode="auto">
          <a:xfrm>
            <a:off x="7084219" y="1768078"/>
            <a:ext cx="144066" cy="271463"/>
          </a:xfrm>
          <a:custGeom>
            <a:avLst/>
            <a:gdLst>
              <a:gd name="T0" fmla="*/ 51 w 121"/>
              <a:gd name="T1" fmla="*/ 227 h 228"/>
              <a:gd name="T2" fmla="*/ 47 w 121"/>
              <a:gd name="T3" fmla="*/ 225 h 228"/>
              <a:gd name="T4" fmla="*/ 43 w 121"/>
              <a:gd name="T5" fmla="*/ 223 h 228"/>
              <a:gd name="T6" fmla="*/ 38 w 121"/>
              <a:gd name="T7" fmla="*/ 220 h 228"/>
              <a:gd name="T8" fmla="*/ 34 w 121"/>
              <a:gd name="T9" fmla="*/ 216 h 228"/>
              <a:gd name="T10" fmla="*/ 30 w 121"/>
              <a:gd name="T11" fmla="*/ 213 h 228"/>
              <a:gd name="T12" fmla="*/ 26 w 121"/>
              <a:gd name="T13" fmla="*/ 208 h 228"/>
              <a:gd name="T14" fmla="*/ 22 w 121"/>
              <a:gd name="T15" fmla="*/ 205 h 228"/>
              <a:gd name="T16" fmla="*/ 18 w 121"/>
              <a:gd name="T17" fmla="*/ 200 h 228"/>
              <a:gd name="T18" fmla="*/ 14 w 121"/>
              <a:gd name="T19" fmla="*/ 194 h 228"/>
              <a:gd name="T20" fmla="*/ 11 w 121"/>
              <a:gd name="T21" fmla="*/ 189 h 228"/>
              <a:gd name="T22" fmla="*/ 9 w 121"/>
              <a:gd name="T23" fmla="*/ 183 h 228"/>
              <a:gd name="T24" fmla="*/ 6 w 121"/>
              <a:gd name="T25" fmla="*/ 177 h 228"/>
              <a:gd name="T26" fmla="*/ 4 w 121"/>
              <a:gd name="T27" fmla="*/ 171 h 228"/>
              <a:gd name="T28" fmla="*/ 2 w 121"/>
              <a:gd name="T29" fmla="*/ 166 h 228"/>
              <a:gd name="T30" fmla="*/ 0 w 121"/>
              <a:gd name="T31" fmla="*/ 160 h 228"/>
              <a:gd name="T32" fmla="*/ 0 w 121"/>
              <a:gd name="T33" fmla="*/ 153 h 228"/>
              <a:gd name="T34" fmla="*/ 0 w 121"/>
              <a:gd name="T35" fmla="*/ 132 h 228"/>
              <a:gd name="T36" fmla="*/ 1 w 121"/>
              <a:gd name="T37" fmla="*/ 111 h 228"/>
              <a:gd name="T38" fmla="*/ 3 w 121"/>
              <a:gd name="T39" fmla="*/ 92 h 228"/>
              <a:gd name="T40" fmla="*/ 6 w 121"/>
              <a:gd name="T41" fmla="*/ 75 h 228"/>
              <a:gd name="T42" fmla="*/ 9 w 121"/>
              <a:gd name="T43" fmla="*/ 58 h 228"/>
              <a:gd name="T44" fmla="*/ 13 w 121"/>
              <a:gd name="T45" fmla="*/ 44 h 228"/>
              <a:gd name="T46" fmla="*/ 18 w 121"/>
              <a:gd name="T47" fmla="*/ 32 h 228"/>
              <a:gd name="T48" fmla="*/ 25 w 121"/>
              <a:gd name="T49" fmla="*/ 21 h 228"/>
              <a:gd name="T50" fmla="*/ 32 w 121"/>
              <a:gd name="T51" fmla="*/ 13 h 228"/>
              <a:gd name="T52" fmla="*/ 41 w 121"/>
              <a:gd name="T53" fmla="*/ 6 h 228"/>
              <a:gd name="T54" fmla="*/ 51 w 121"/>
              <a:gd name="T55" fmla="*/ 2 h 228"/>
              <a:gd name="T56" fmla="*/ 62 w 121"/>
              <a:gd name="T57" fmla="*/ 0 h 228"/>
              <a:gd name="T58" fmla="*/ 74 w 121"/>
              <a:gd name="T59" fmla="*/ 1 h 228"/>
              <a:gd name="T60" fmla="*/ 89 w 121"/>
              <a:gd name="T61" fmla="*/ 4 h 228"/>
              <a:gd name="T62" fmla="*/ 103 w 121"/>
              <a:gd name="T63" fmla="*/ 10 h 228"/>
              <a:gd name="T64" fmla="*/ 120 w 121"/>
              <a:gd name="T65" fmla="*/ 18 h 228"/>
              <a:gd name="T66" fmla="*/ 51 w 121"/>
              <a:gd name="T67" fmla="*/ 2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228">
                <a:moveTo>
                  <a:pt x="51" y="227"/>
                </a:moveTo>
                <a:lnTo>
                  <a:pt x="47" y="225"/>
                </a:lnTo>
                <a:lnTo>
                  <a:pt x="43" y="223"/>
                </a:lnTo>
                <a:lnTo>
                  <a:pt x="38" y="220"/>
                </a:lnTo>
                <a:lnTo>
                  <a:pt x="34" y="216"/>
                </a:lnTo>
                <a:lnTo>
                  <a:pt x="30" y="213"/>
                </a:lnTo>
                <a:lnTo>
                  <a:pt x="26" y="208"/>
                </a:lnTo>
                <a:lnTo>
                  <a:pt x="22" y="205"/>
                </a:lnTo>
                <a:lnTo>
                  <a:pt x="18" y="200"/>
                </a:lnTo>
                <a:lnTo>
                  <a:pt x="14" y="194"/>
                </a:lnTo>
                <a:lnTo>
                  <a:pt x="11" y="189"/>
                </a:lnTo>
                <a:lnTo>
                  <a:pt x="9" y="183"/>
                </a:lnTo>
                <a:lnTo>
                  <a:pt x="6" y="177"/>
                </a:lnTo>
                <a:lnTo>
                  <a:pt x="4" y="171"/>
                </a:lnTo>
                <a:lnTo>
                  <a:pt x="2" y="166"/>
                </a:lnTo>
                <a:lnTo>
                  <a:pt x="0" y="160"/>
                </a:lnTo>
                <a:lnTo>
                  <a:pt x="0" y="153"/>
                </a:lnTo>
                <a:lnTo>
                  <a:pt x="0" y="132"/>
                </a:lnTo>
                <a:lnTo>
                  <a:pt x="1" y="111"/>
                </a:lnTo>
                <a:lnTo>
                  <a:pt x="3" y="92"/>
                </a:lnTo>
                <a:lnTo>
                  <a:pt x="6" y="75"/>
                </a:lnTo>
                <a:lnTo>
                  <a:pt x="9" y="58"/>
                </a:lnTo>
                <a:lnTo>
                  <a:pt x="13" y="44"/>
                </a:lnTo>
                <a:lnTo>
                  <a:pt x="18" y="32"/>
                </a:lnTo>
                <a:lnTo>
                  <a:pt x="25" y="21"/>
                </a:lnTo>
                <a:lnTo>
                  <a:pt x="32" y="13"/>
                </a:lnTo>
                <a:lnTo>
                  <a:pt x="41" y="6"/>
                </a:lnTo>
                <a:lnTo>
                  <a:pt x="51" y="2"/>
                </a:lnTo>
                <a:lnTo>
                  <a:pt x="62" y="0"/>
                </a:lnTo>
                <a:lnTo>
                  <a:pt x="74" y="1"/>
                </a:lnTo>
                <a:lnTo>
                  <a:pt x="89" y="4"/>
                </a:lnTo>
                <a:lnTo>
                  <a:pt x="103" y="10"/>
                </a:lnTo>
                <a:lnTo>
                  <a:pt x="120" y="18"/>
                </a:lnTo>
                <a:lnTo>
                  <a:pt x="51" y="227"/>
                </a:lnTo>
              </a:path>
            </a:pathLst>
          </a:custGeom>
          <a:solidFill>
            <a:srgbClr val="FF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1" name="Freeform 9"/>
          <p:cNvSpPr>
            <a:spLocks/>
          </p:cNvSpPr>
          <p:nvPr/>
        </p:nvSpPr>
        <p:spPr bwMode="auto">
          <a:xfrm>
            <a:off x="7084219" y="1768079"/>
            <a:ext cx="151210" cy="278606"/>
          </a:xfrm>
          <a:custGeom>
            <a:avLst/>
            <a:gdLst>
              <a:gd name="T0" fmla="*/ 54 w 127"/>
              <a:gd name="T1" fmla="*/ 233 h 234"/>
              <a:gd name="T2" fmla="*/ 49 w 127"/>
              <a:gd name="T3" fmla="*/ 231 h 234"/>
              <a:gd name="T4" fmla="*/ 45 w 127"/>
              <a:gd name="T5" fmla="*/ 229 h 234"/>
              <a:gd name="T6" fmla="*/ 40 w 127"/>
              <a:gd name="T7" fmla="*/ 226 h 234"/>
              <a:gd name="T8" fmla="*/ 36 w 127"/>
              <a:gd name="T9" fmla="*/ 222 h 234"/>
              <a:gd name="T10" fmla="*/ 31 w 127"/>
              <a:gd name="T11" fmla="*/ 219 h 234"/>
              <a:gd name="T12" fmla="*/ 27 w 127"/>
              <a:gd name="T13" fmla="*/ 214 h 234"/>
              <a:gd name="T14" fmla="*/ 23 w 127"/>
              <a:gd name="T15" fmla="*/ 210 h 234"/>
              <a:gd name="T16" fmla="*/ 19 w 127"/>
              <a:gd name="T17" fmla="*/ 205 h 234"/>
              <a:gd name="T18" fmla="*/ 15 w 127"/>
              <a:gd name="T19" fmla="*/ 199 h 234"/>
              <a:gd name="T20" fmla="*/ 12 w 127"/>
              <a:gd name="T21" fmla="*/ 194 h 234"/>
              <a:gd name="T22" fmla="*/ 9 w 127"/>
              <a:gd name="T23" fmla="*/ 188 h 234"/>
              <a:gd name="T24" fmla="*/ 6 w 127"/>
              <a:gd name="T25" fmla="*/ 182 h 234"/>
              <a:gd name="T26" fmla="*/ 4 w 127"/>
              <a:gd name="T27" fmla="*/ 176 h 234"/>
              <a:gd name="T28" fmla="*/ 2 w 127"/>
              <a:gd name="T29" fmla="*/ 170 h 234"/>
              <a:gd name="T30" fmla="*/ 0 w 127"/>
              <a:gd name="T31" fmla="*/ 164 h 234"/>
              <a:gd name="T32" fmla="*/ 0 w 127"/>
              <a:gd name="T33" fmla="*/ 157 h 234"/>
              <a:gd name="T34" fmla="*/ 0 w 127"/>
              <a:gd name="T35" fmla="*/ 135 h 234"/>
              <a:gd name="T36" fmla="*/ 1 w 127"/>
              <a:gd name="T37" fmla="*/ 114 h 234"/>
              <a:gd name="T38" fmla="*/ 3 w 127"/>
              <a:gd name="T39" fmla="*/ 94 h 234"/>
              <a:gd name="T40" fmla="*/ 6 w 127"/>
              <a:gd name="T41" fmla="*/ 77 h 234"/>
              <a:gd name="T42" fmla="*/ 9 w 127"/>
              <a:gd name="T43" fmla="*/ 60 h 234"/>
              <a:gd name="T44" fmla="*/ 14 w 127"/>
              <a:gd name="T45" fmla="*/ 45 h 234"/>
              <a:gd name="T46" fmla="*/ 19 w 127"/>
              <a:gd name="T47" fmla="*/ 33 h 234"/>
              <a:gd name="T48" fmla="*/ 26 w 127"/>
              <a:gd name="T49" fmla="*/ 22 h 234"/>
              <a:gd name="T50" fmla="*/ 34 w 127"/>
              <a:gd name="T51" fmla="*/ 13 h 234"/>
              <a:gd name="T52" fmla="*/ 43 w 127"/>
              <a:gd name="T53" fmla="*/ 6 h 234"/>
              <a:gd name="T54" fmla="*/ 54 w 127"/>
              <a:gd name="T55" fmla="*/ 2 h 234"/>
              <a:gd name="T56" fmla="*/ 65 w 127"/>
              <a:gd name="T57" fmla="*/ 0 h 234"/>
              <a:gd name="T58" fmla="*/ 78 w 127"/>
              <a:gd name="T59" fmla="*/ 1 h 234"/>
              <a:gd name="T60" fmla="*/ 93 w 127"/>
              <a:gd name="T61" fmla="*/ 4 h 234"/>
              <a:gd name="T62" fmla="*/ 108 w 127"/>
              <a:gd name="T63" fmla="*/ 10 h 234"/>
              <a:gd name="T64" fmla="*/ 126 w 127"/>
              <a:gd name="T65" fmla="*/ 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234">
                <a:moveTo>
                  <a:pt x="54" y="233"/>
                </a:moveTo>
                <a:lnTo>
                  <a:pt x="49" y="231"/>
                </a:lnTo>
                <a:lnTo>
                  <a:pt x="45" y="229"/>
                </a:lnTo>
                <a:lnTo>
                  <a:pt x="40" y="226"/>
                </a:lnTo>
                <a:lnTo>
                  <a:pt x="36" y="222"/>
                </a:lnTo>
                <a:lnTo>
                  <a:pt x="31" y="219"/>
                </a:lnTo>
                <a:lnTo>
                  <a:pt x="27" y="214"/>
                </a:lnTo>
                <a:lnTo>
                  <a:pt x="23" y="210"/>
                </a:lnTo>
                <a:lnTo>
                  <a:pt x="19" y="205"/>
                </a:lnTo>
                <a:lnTo>
                  <a:pt x="15" y="199"/>
                </a:lnTo>
                <a:lnTo>
                  <a:pt x="12" y="194"/>
                </a:lnTo>
                <a:lnTo>
                  <a:pt x="9" y="188"/>
                </a:lnTo>
                <a:lnTo>
                  <a:pt x="6" y="182"/>
                </a:lnTo>
                <a:lnTo>
                  <a:pt x="4" y="176"/>
                </a:lnTo>
                <a:lnTo>
                  <a:pt x="2" y="170"/>
                </a:lnTo>
                <a:lnTo>
                  <a:pt x="0" y="164"/>
                </a:lnTo>
                <a:lnTo>
                  <a:pt x="0" y="157"/>
                </a:lnTo>
                <a:lnTo>
                  <a:pt x="0" y="135"/>
                </a:lnTo>
                <a:lnTo>
                  <a:pt x="1" y="114"/>
                </a:lnTo>
                <a:lnTo>
                  <a:pt x="3" y="94"/>
                </a:lnTo>
                <a:lnTo>
                  <a:pt x="6" y="77"/>
                </a:lnTo>
                <a:lnTo>
                  <a:pt x="9" y="60"/>
                </a:lnTo>
                <a:lnTo>
                  <a:pt x="14" y="45"/>
                </a:lnTo>
                <a:lnTo>
                  <a:pt x="19" y="33"/>
                </a:lnTo>
                <a:lnTo>
                  <a:pt x="26" y="22"/>
                </a:lnTo>
                <a:lnTo>
                  <a:pt x="34" y="13"/>
                </a:lnTo>
                <a:lnTo>
                  <a:pt x="43" y="6"/>
                </a:lnTo>
                <a:lnTo>
                  <a:pt x="54" y="2"/>
                </a:lnTo>
                <a:lnTo>
                  <a:pt x="65" y="0"/>
                </a:lnTo>
                <a:lnTo>
                  <a:pt x="78" y="1"/>
                </a:lnTo>
                <a:lnTo>
                  <a:pt x="93" y="4"/>
                </a:lnTo>
                <a:lnTo>
                  <a:pt x="108" y="10"/>
                </a:lnTo>
                <a:lnTo>
                  <a:pt x="126" y="18"/>
                </a:lnTo>
              </a:path>
            </a:pathLst>
          </a:custGeom>
          <a:noFill/>
          <a:ln w="12700" cap="rnd" cmpd="sng">
            <a:solidFill>
              <a:srgbClr val="98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2" name="Freeform 10"/>
          <p:cNvSpPr>
            <a:spLocks/>
          </p:cNvSpPr>
          <p:nvPr/>
        </p:nvSpPr>
        <p:spPr bwMode="auto">
          <a:xfrm>
            <a:off x="6634162" y="2742010"/>
            <a:ext cx="177404" cy="207169"/>
          </a:xfrm>
          <a:custGeom>
            <a:avLst/>
            <a:gdLst>
              <a:gd name="T0" fmla="*/ 140 w 149"/>
              <a:gd name="T1" fmla="*/ 11 h 174"/>
              <a:gd name="T2" fmla="*/ 129 w 149"/>
              <a:gd name="T3" fmla="*/ 31 h 174"/>
              <a:gd name="T4" fmla="*/ 120 w 149"/>
              <a:gd name="T5" fmla="*/ 50 h 174"/>
              <a:gd name="T6" fmla="*/ 113 w 149"/>
              <a:gd name="T7" fmla="*/ 68 h 174"/>
              <a:gd name="T8" fmla="*/ 108 w 149"/>
              <a:gd name="T9" fmla="*/ 84 h 174"/>
              <a:gd name="T10" fmla="*/ 102 w 149"/>
              <a:gd name="T11" fmla="*/ 101 h 174"/>
              <a:gd name="T12" fmla="*/ 93 w 149"/>
              <a:gd name="T13" fmla="*/ 115 h 174"/>
              <a:gd name="T14" fmla="*/ 83 w 149"/>
              <a:gd name="T15" fmla="*/ 128 h 174"/>
              <a:gd name="T16" fmla="*/ 68 w 149"/>
              <a:gd name="T17" fmla="*/ 139 h 174"/>
              <a:gd name="T18" fmla="*/ 52 w 149"/>
              <a:gd name="T19" fmla="*/ 148 h 174"/>
              <a:gd name="T20" fmla="*/ 35 w 149"/>
              <a:gd name="T21" fmla="*/ 154 h 174"/>
              <a:gd name="T22" fmla="*/ 19 w 149"/>
              <a:gd name="T23" fmla="*/ 159 h 174"/>
              <a:gd name="T24" fmla="*/ 8 w 149"/>
              <a:gd name="T25" fmla="*/ 161 h 174"/>
              <a:gd name="T26" fmla="*/ 1 w 149"/>
              <a:gd name="T27" fmla="*/ 164 h 174"/>
              <a:gd name="T28" fmla="*/ 2 w 149"/>
              <a:gd name="T29" fmla="*/ 167 h 174"/>
              <a:gd name="T30" fmla="*/ 13 w 149"/>
              <a:gd name="T31" fmla="*/ 169 h 174"/>
              <a:gd name="T32" fmla="*/ 35 w 149"/>
              <a:gd name="T33" fmla="*/ 172 h 174"/>
              <a:gd name="T34" fmla="*/ 54 w 149"/>
              <a:gd name="T35" fmla="*/ 173 h 174"/>
              <a:gd name="T36" fmla="*/ 68 w 149"/>
              <a:gd name="T37" fmla="*/ 172 h 174"/>
              <a:gd name="T38" fmla="*/ 78 w 149"/>
              <a:gd name="T39" fmla="*/ 170 h 174"/>
              <a:gd name="T40" fmla="*/ 86 w 149"/>
              <a:gd name="T41" fmla="*/ 165 h 174"/>
              <a:gd name="T42" fmla="*/ 91 w 149"/>
              <a:gd name="T43" fmla="*/ 159 h 174"/>
              <a:gd name="T44" fmla="*/ 97 w 149"/>
              <a:gd name="T45" fmla="*/ 151 h 174"/>
              <a:gd name="T46" fmla="*/ 104 w 149"/>
              <a:gd name="T47" fmla="*/ 140 h 174"/>
              <a:gd name="T48" fmla="*/ 112 w 149"/>
              <a:gd name="T49" fmla="*/ 125 h 174"/>
              <a:gd name="T50" fmla="*/ 122 w 149"/>
              <a:gd name="T51" fmla="*/ 103 h 174"/>
              <a:gd name="T52" fmla="*/ 130 w 149"/>
              <a:gd name="T53" fmla="*/ 81 h 174"/>
              <a:gd name="T54" fmla="*/ 136 w 149"/>
              <a:gd name="T55" fmla="*/ 59 h 174"/>
              <a:gd name="T56" fmla="*/ 141 w 149"/>
              <a:gd name="T57" fmla="*/ 39 h 174"/>
              <a:gd name="T58" fmla="*/ 145 w 149"/>
              <a:gd name="T59" fmla="*/ 21 h 174"/>
              <a:gd name="T60" fmla="*/ 147 w 149"/>
              <a:gd name="T61" fmla="*/ 9 h 174"/>
              <a:gd name="T62" fmla="*/ 148 w 149"/>
              <a:gd name="T63" fmla="*/ 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9" h="174">
                <a:moveTo>
                  <a:pt x="148" y="0"/>
                </a:moveTo>
                <a:lnTo>
                  <a:pt x="140" y="11"/>
                </a:lnTo>
                <a:lnTo>
                  <a:pt x="134" y="21"/>
                </a:lnTo>
                <a:lnTo>
                  <a:pt x="129" y="31"/>
                </a:lnTo>
                <a:lnTo>
                  <a:pt x="124" y="41"/>
                </a:lnTo>
                <a:lnTo>
                  <a:pt x="120" y="50"/>
                </a:lnTo>
                <a:lnTo>
                  <a:pt x="116" y="59"/>
                </a:lnTo>
                <a:lnTo>
                  <a:pt x="113" y="68"/>
                </a:lnTo>
                <a:lnTo>
                  <a:pt x="111" y="76"/>
                </a:lnTo>
                <a:lnTo>
                  <a:pt x="108" y="84"/>
                </a:lnTo>
                <a:lnTo>
                  <a:pt x="105" y="93"/>
                </a:lnTo>
                <a:lnTo>
                  <a:pt x="102" y="101"/>
                </a:lnTo>
                <a:lnTo>
                  <a:pt x="98" y="107"/>
                </a:lnTo>
                <a:lnTo>
                  <a:pt x="93" y="115"/>
                </a:lnTo>
                <a:lnTo>
                  <a:pt x="88" y="122"/>
                </a:lnTo>
                <a:lnTo>
                  <a:pt x="83" y="128"/>
                </a:lnTo>
                <a:lnTo>
                  <a:pt x="76" y="134"/>
                </a:lnTo>
                <a:lnTo>
                  <a:pt x="68" y="139"/>
                </a:lnTo>
                <a:lnTo>
                  <a:pt x="61" y="144"/>
                </a:lnTo>
                <a:lnTo>
                  <a:pt x="52" y="148"/>
                </a:lnTo>
                <a:lnTo>
                  <a:pt x="43" y="151"/>
                </a:lnTo>
                <a:lnTo>
                  <a:pt x="35" y="154"/>
                </a:lnTo>
                <a:lnTo>
                  <a:pt x="27" y="157"/>
                </a:lnTo>
                <a:lnTo>
                  <a:pt x="19" y="159"/>
                </a:lnTo>
                <a:lnTo>
                  <a:pt x="12" y="160"/>
                </a:lnTo>
                <a:lnTo>
                  <a:pt x="8" y="161"/>
                </a:lnTo>
                <a:lnTo>
                  <a:pt x="4" y="163"/>
                </a:lnTo>
                <a:lnTo>
                  <a:pt x="1" y="164"/>
                </a:lnTo>
                <a:lnTo>
                  <a:pt x="0" y="165"/>
                </a:lnTo>
                <a:lnTo>
                  <a:pt x="2" y="167"/>
                </a:lnTo>
                <a:lnTo>
                  <a:pt x="7" y="168"/>
                </a:lnTo>
                <a:lnTo>
                  <a:pt x="13" y="169"/>
                </a:lnTo>
                <a:lnTo>
                  <a:pt x="23" y="171"/>
                </a:lnTo>
                <a:lnTo>
                  <a:pt x="35" y="172"/>
                </a:lnTo>
                <a:lnTo>
                  <a:pt x="45" y="173"/>
                </a:lnTo>
                <a:lnTo>
                  <a:pt x="54" y="173"/>
                </a:lnTo>
                <a:lnTo>
                  <a:pt x="62" y="173"/>
                </a:lnTo>
                <a:lnTo>
                  <a:pt x="68" y="172"/>
                </a:lnTo>
                <a:lnTo>
                  <a:pt x="74" y="172"/>
                </a:lnTo>
                <a:lnTo>
                  <a:pt x="78" y="170"/>
                </a:lnTo>
                <a:lnTo>
                  <a:pt x="82" y="168"/>
                </a:lnTo>
                <a:lnTo>
                  <a:pt x="86" y="165"/>
                </a:lnTo>
                <a:lnTo>
                  <a:pt x="88" y="162"/>
                </a:lnTo>
                <a:lnTo>
                  <a:pt x="91" y="159"/>
                </a:lnTo>
                <a:lnTo>
                  <a:pt x="94" y="155"/>
                </a:lnTo>
                <a:lnTo>
                  <a:pt x="97" y="151"/>
                </a:lnTo>
                <a:lnTo>
                  <a:pt x="100" y="146"/>
                </a:lnTo>
                <a:lnTo>
                  <a:pt x="104" y="140"/>
                </a:lnTo>
                <a:lnTo>
                  <a:pt x="108" y="134"/>
                </a:lnTo>
                <a:lnTo>
                  <a:pt x="112" y="125"/>
                </a:lnTo>
                <a:lnTo>
                  <a:pt x="117" y="115"/>
                </a:lnTo>
                <a:lnTo>
                  <a:pt x="122" y="103"/>
                </a:lnTo>
                <a:lnTo>
                  <a:pt x="126" y="93"/>
                </a:lnTo>
                <a:lnTo>
                  <a:pt x="130" y="81"/>
                </a:lnTo>
                <a:lnTo>
                  <a:pt x="134" y="71"/>
                </a:lnTo>
                <a:lnTo>
                  <a:pt x="136" y="59"/>
                </a:lnTo>
                <a:lnTo>
                  <a:pt x="138" y="48"/>
                </a:lnTo>
                <a:lnTo>
                  <a:pt x="141" y="39"/>
                </a:lnTo>
                <a:lnTo>
                  <a:pt x="143" y="30"/>
                </a:lnTo>
                <a:lnTo>
                  <a:pt x="145" y="21"/>
                </a:lnTo>
                <a:lnTo>
                  <a:pt x="146" y="14"/>
                </a:lnTo>
                <a:lnTo>
                  <a:pt x="147" y="9"/>
                </a:lnTo>
                <a:lnTo>
                  <a:pt x="148" y="4"/>
                </a:lnTo>
                <a:lnTo>
                  <a:pt x="148" y="1"/>
                </a:lnTo>
                <a:lnTo>
                  <a:pt x="148" y="0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3" name="Freeform 11"/>
          <p:cNvSpPr>
            <a:spLocks/>
          </p:cNvSpPr>
          <p:nvPr/>
        </p:nvSpPr>
        <p:spPr bwMode="auto">
          <a:xfrm>
            <a:off x="6465094" y="2812256"/>
            <a:ext cx="257175" cy="258366"/>
          </a:xfrm>
          <a:custGeom>
            <a:avLst/>
            <a:gdLst>
              <a:gd name="T0" fmla="*/ 128 w 216"/>
              <a:gd name="T1" fmla="*/ 64 h 217"/>
              <a:gd name="T2" fmla="*/ 145 w 216"/>
              <a:gd name="T3" fmla="*/ 60 h 217"/>
              <a:gd name="T4" fmla="*/ 160 w 216"/>
              <a:gd name="T5" fmla="*/ 54 h 217"/>
              <a:gd name="T6" fmla="*/ 172 w 216"/>
              <a:gd name="T7" fmla="*/ 45 h 217"/>
              <a:gd name="T8" fmla="*/ 184 w 216"/>
              <a:gd name="T9" fmla="*/ 36 h 217"/>
              <a:gd name="T10" fmla="*/ 195 w 216"/>
              <a:gd name="T11" fmla="*/ 25 h 217"/>
              <a:gd name="T12" fmla="*/ 203 w 216"/>
              <a:gd name="T13" fmla="*/ 15 h 217"/>
              <a:gd name="T14" fmla="*/ 211 w 216"/>
              <a:gd name="T15" fmla="*/ 5 h 217"/>
              <a:gd name="T16" fmla="*/ 211 w 216"/>
              <a:gd name="T17" fmla="*/ 3 h 217"/>
              <a:gd name="T18" fmla="*/ 207 w 216"/>
              <a:gd name="T19" fmla="*/ 7 h 217"/>
              <a:gd name="T20" fmla="*/ 203 w 216"/>
              <a:gd name="T21" fmla="*/ 11 h 217"/>
              <a:gd name="T22" fmla="*/ 197 w 216"/>
              <a:gd name="T23" fmla="*/ 15 h 217"/>
              <a:gd name="T24" fmla="*/ 191 w 216"/>
              <a:gd name="T25" fmla="*/ 18 h 217"/>
              <a:gd name="T26" fmla="*/ 183 w 216"/>
              <a:gd name="T27" fmla="*/ 22 h 217"/>
              <a:gd name="T28" fmla="*/ 173 w 216"/>
              <a:gd name="T29" fmla="*/ 25 h 217"/>
              <a:gd name="T30" fmla="*/ 161 w 216"/>
              <a:gd name="T31" fmla="*/ 28 h 217"/>
              <a:gd name="T32" fmla="*/ 150 w 216"/>
              <a:gd name="T33" fmla="*/ 33 h 217"/>
              <a:gd name="T34" fmla="*/ 138 w 216"/>
              <a:gd name="T35" fmla="*/ 37 h 217"/>
              <a:gd name="T36" fmla="*/ 125 w 216"/>
              <a:gd name="T37" fmla="*/ 42 h 217"/>
              <a:gd name="T38" fmla="*/ 110 w 216"/>
              <a:gd name="T39" fmla="*/ 47 h 217"/>
              <a:gd name="T40" fmla="*/ 95 w 216"/>
              <a:gd name="T41" fmla="*/ 53 h 217"/>
              <a:gd name="T42" fmla="*/ 80 w 216"/>
              <a:gd name="T43" fmla="*/ 59 h 217"/>
              <a:gd name="T44" fmla="*/ 63 w 216"/>
              <a:gd name="T45" fmla="*/ 68 h 217"/>
              <a:gd name="T46" fmla="*/ 47 w 216"/>
              <a:gd name="T47" fmla="*/ 78 h 217"/>
              <a:gd name="T48" fmla="*/ 36 w 216"/>
              <a:gd name="T49" fmla="*/ 90 h 217"/>
              <a:gd name="T50" fmla="*/ 26 w 216"/>
              <a:gd name="T51" fmla="*/ 103 h 217"/>
              <a:gd name="T52" fmla="*/ 18 w 216"/>
              <a:gd name="T53" fmla="*/ 117 h 217"/>
              <a:gd name="T54" fmla="*/ 11 w 216"/>
              <a:gd name="T55" fmla="*/ 132 h 217"/>
              <a:gd name="T56" fmla="*/ 5 w 216"/>
              <a:gd name="T57" fmla="*/ 149 h 217"/>
              <a:gd name="T58" fmla="*/ 1 w 216"/>
              <a:gd name="T59" fmla="*/ 164 h 217"/>
              <a:gd name="T60" fmla="*/ 0 w 216"/>
              <a:gd name="T61" fmla="*/ 181 h 217"/>
              <a:gd name="T62" fmla="*/ 2 w 216"/>
              <a:gd name="T63" fmla="*/ 197 h 217"/>
              <a:gd name="T64" fmla="*/ 5 w 216"/>
              <a:gd name="T65" fmla="*/ 208 h 217"/>
              <a:gd name="T66" fmla="*/ 9 w 216"/>
              <a:gd name="T67" fmla="*/ 215 h 217"/>
              <a:gd name="T68" fmla="*/ 14 w 216"/>
              <a:gd name="T69" fmla="*/ 216 h 217"/>
              <a:gd name="T70" fmla="*/ 18 w 216"/>
              <a:gd name="T71" fmla="*/ 212 h 217"/>
              <a:gd name="T72" fmla="*/ 21 w 216"/>
              <a:gd name="T73" fmla="*/ 206 h 217"/>
              <a:gd name="T74" fmla="*/ 25 w 216"/>
              <a:gd name="T75" fmla="*/ 197 h 217"/>
              <a:gd name="T76" fmla="*/ 28 w 216"/>
              <a:gd name="T77" fmla="*/ 187 h 217"/>
              <a:gd name="T78" fmla="*/ 30 w 216"/>
              <a:gd name="T79" fmla="*/ 176 h 217"/>
              <a:gd name="T80" fmla="*/ 32 w 216"/>
              <a:gd name="T81" fmla="*/ 163 h 217"/>
              <a:gd name="T82" fmla="*/ 33 w 216"/>
              <a:gd name="T83" fmla="*/ 147 h 217"/>
              <a:gd name="T84" fmla="*/ 36 w 216"/>
              <a:gd name="T85" fmla="*/ 129 h 217"/>
              <a:gd name="T86" fmla="*/ 42 w 216"/>
              <a:gd name="T87" fmla="*/ 112 h 217"/>
              <a:gd name="T88" fmla="*/ 52 w 216"/>
              <a:gd name="T89" fmla="*/ 94 h 217"/>
              <a:gd name="T90" fmla="*/ 67 w 216"/>
              <a:gd name="T91" fmla="*/ 81 h 217"/>
              <a:gd name="T92" fmla="*/ 90 w 216"/>
              <a:gd name="T93" fmla="*/ 70 h 217"/>
              <a:gd name="T94" fmla="*/ 121 w 216"/>
              <a:gd name="T95" fmla="*/ 65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6" h="217">
                <a:moveTo>
                  <a:pt x="121" y="65"/>
                </a:moveTo>
                <a:lnTo>
                  <a:pt x="128" y="64"/>
                </a:lnTo>
                <a:lnTo>
                  <a:pt x="137" y="62"/>
                </a:lnTo>
                <a:lnTo>
                  <a:pt x="145" y="60"/>
                </a:lnTo>
                <a:lnTo>
                  <a:pt x="152" y="57"/>
                </a:lnTo>
                <a:lnTo>
                  <a:pt x="160" y="54"/>
                </a:lnTo>
                <a:lnTo>
                  <a:pt x="165" y="50"/>
                </a:lnTo>
                <a:lnTo>
                  <a:pt x="172" y="45"/>
                </a:lnTo>
                <a:lnTo>
                  <a:pt x="178" y="41"/>
                </a:lnTo>
                <a:lnTo>
                  <a:pt x="184" y="36"/>
                </a:lnTo>
                <a:lnTo>
                  <a:pt x="190" y="30"/>
                </a:lnTo>
                <a:lnTo>
                  <a:pt x="195" y="25"/>
                </a:lnTo>
                <a:lnTo>
                  <a:pt x="199" y="20"/>
                </a:lnTo>
                <a:lnTo>
                  <a:pt x="203" y="15"/>
                </a:lnTo>
                <a:lnTo>
                  <a:pt x="207" y="10"/>
                </a:lnTo>
                <a:lnTo>
                  <a:pt x="211" y="5"/>
                </a:lnTo>
                <a:lnTo>
                  <a:pt x="215" y="0"/>
                </a:lnTo>
                <a:lnTo>
                  <a:pt x="211" y="3"/>
                </a:lnTo>
                <a:lnTo>
                  <a:pt x="209" y="5"/>
                </a:lnTo>
                <a:lnTo>
                  <a:pt x="207" y="7"/>
                </a:lnTo>
                <a:lnTo>
                  <a:pt x="205" y="9"/>
                </a:lnTo>
                <a:lnTo>
                  <a:pt x="203" y="11"/>
                </a:lnTo>
                <a:lnTo>
                  <a:pt x="200" y="13"/>
                </a:lnTo>
                <a:lnTo>
                  <a:pt x="197" y="15"/>
                </a:lnTo>
                <a:lnTo>
                  <a:pt x="194" y="17"/>
                </a:lnTo>
                <a:lnTo>
                  <a:pt x="191" y="18"/>
                </a:lnTo>
                <a:lnTo>
                  <a:pt x="187" y="20"/>
                </a:lnTo>
                <a:lnTo>
                  <a:pt x="183" y="22"/>
                </a:lnTo>
                <a:lnTo>
                  <a:pt x="178" y="23"/>
                </a:lnTo>
                <a:lnTo>
                  <a:pt x="173" y="25"/>
                </a:lnTo>
                <a:lnTo>
                  <a:pt x="167" y="27"/>
                </a:lnTo>
                <a:lnTo>
                  <a:pt x="161" y="28"/>
                </a:lnTo>
                <a:lnTo>
                  <a:pt x="156" y="31"/>
                </a:lnTo>
                <a:lnTo>
                  <a:pt x="150" y="33"/>
                </a:lnTo>
                <a:lnTo>
                  <a:pt x="144" y="35"/>
                </a:lnTo>
                <a:lnTo>
                  <a:pt x="138" y="37"/>
                </a:lnTo>
                <a:lnTo>
                  <a:pt x="131" y="40"/>
                </a:lnTo>
                <a:lnTo>
                  <a:pt x="125" y="42"/>
                </a:lnTo>
                <a:lnTo>
                  <a:pt x="118" y="45"/>
                </a:lnTo>
                <a:lnTo>
                  <a:pt x="110" y="47"/>
                </a:lnTo>
                <a:lnTo>
                  <a:pt x="103" y="50"/>
                </a:lnTo>
                <a:lnTo>
                  <a:pt x="95" y="53"/>
                </a:lnTo>
                <a:lnTo>
                  <a:pt x="88" y="56"/>
                </a:lnTo>
                <a:lnTo>
                  <a:pt x="80" y="59"/>
                </a:lnTo>
                <a:lnTo>
                  <a:pt x="72" y="63"/>
                </a:lnTo>
                <a:lnTo>
                  <a:pt x="63" y="68"/>
                </a:lnTo>
                <a:lnTo>
                  <a:pt x="55" y="73"/>
                </a:lnTo>
                <a:lnTo>
                  <a:pt x="47" y="78"/>
                </a:lnTo>
                <a:lnTo>
                  <a:pt x="42" y="84"/>
                </a:lnTo>
                <a:lnTo>
                  <a:pt x="36" y="90"/>
                </a:lnTo>
                <a:lnTo>
                  <a:pt x="31" y="96"/>
                </a:lnTo>
                <a:lnTo>
                  <a:pt x="26" y="103"/>
                </a:lnTo>
                <a:lnTo>
                  <a:pt x="22" y="110"/>
                </a:lnTo>
                <a:lnTo>
                  <a:pt x="18" y="117"/>
                </a:lnTo>
                <a:lnTo>
                  <a:pt x="14" y="125"/>
                </a:lnTo>
                <a:lnTo>
                  <a:pt x="11" y="132"/>
                </a:lnTo>
                <a:lnTo>
                  <a:pt x="8" y="140"/>
                </a:lnTo>
                <a:lnTo>
                  <a:pt x="5" y="149"/>
                </a:lnTo>
                <a:lnTo>
                  <a:pt x="3" y="157"/>
                </a:lnTo>
                <a:lnTo>
                  <a:pt x="1" y="164"/>
                </a:lnTo>
                <a:lnTo>
                  <a:pt x="0" y="173"/>
                </a:lnTo>
                <a:lnTo>
                  <a:pt x="0" y="181"/>
                </a:lnTo>
                <a:lnTo>
                  <a:pt x="1" y="189"/>
                </a:lnTo>
                <a:lnTo>
                  <a:pt x="2" y="197"/>
                </a:lnTo>
                <a:lnTo>
                  <a:pt x="4" y="203"/>
                </a:lnTo>
                <a:lnTo>
                  <a:pt x="5" y="208"/>
                </a:lnTo>
                <a:lnTo>
                  <a:pt x="7" y="212"/>
                </a:lnTo>
                <a:lnTo>
                  <a:pt x="9" y="215"/>
                </a:lnTo>
                <a:lnTo>
                  <a:pt x="11" y="216"/>
                </a:lnTo>
                <a:lnTo>
                  <a:pt x="14" y="216"/>
                </a:lnTo>
                <a:lnTo>
                  <a:pt x="16" y="214"/>
                </a:lnTo>
                <a:lnTo>
                  <a:pt x="18" y="212"/>
                </a:lnTo>
                <a:lnTo>
                  <a:pt x="19" y="209"/>
                </a:lnTo>
                <a:lnTo>
                  <a:pt x="21" y="206"/>
                </a:lnTo>
                <a:lnTo>
                  <a:pt x="23" y="201"/>
                </a:lnTo>
                <a:lnTo>
                  <a:pt x="25" y="197"/>
                </a:lnTo>
                <a:lnTo>
                  <a:pt x="27" y="192"/>
                </a:lnTo>
                <a:lnTo>
                  <a:pt x="28" y="187"/>
                </a:lnTo>
                <a:lnTo>
                  <a:pt x="29" y="181"/>
                </a:lnTo>
                <a:lnTo>
                  <a:pt x="30" y="176"/>
                </a:lnTo>
                <a:lnTo>
                  <a:pt x="31" y="170"/>
                </a:lnTo>
                <a:lnTo>
                  <a:pt x="32" y="163"/>
                </a:lnTo>
                <a:lnTo>
                  <a:pt x="32" y="156"/>
                </a:lnTo>
                <a:lnTo>
                  <a:pt x="33" y="147"/>
                </a:lnTo>
                <a:lnTo>
                  <a:pt x="34" y="138"/>
                </a:lnTo>
                <a:lnTo>
                  <a:pt x="36" y="129"/>
                </a:lnTo>
                <a:lnTo>
                  <a:pt x="38" y="121"/>
                </a:lnTo>
                <a:lnTo>
                  <a:pt x="42" y="112"/>
                </a:lnTo>
                <a:lnTo>
                  <a:pt x="46" y="103"/>
                </a:lnTo>
                <a:lnTo>
                  <a:pt x="52" y="94"/>
                </a:lnTo>
                <a:lnTo>
                  <a:pt x="58" y="88"/>
                </a:lnTo>
                <a:lnTo>
                  <a:pt x="67" y="81"/>
                </a:lnTo>
                <a:lnTo>
                  <a:pt x="78" y="75"/>
                </a:lnTo>
                <a:lnTo>
                  <a:pt x="90" y="70"/>
                </a:lnTo>
                <a:lnTo>
                  <a:pt x="104" y="67"/>
                </a:lnTo>
                <a:lnTo>
                  <a:pt x="121" y="65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4" name="Freeform 12"/>
          <p:cNvSpPr>
            <a:spLocks/>
          </p:cNvSpPr>
          <p:nvPr/>
        </p:nvSpPr>
        <p:spPr bwMode="auto">
          <a:xfrm>
            <a:off x="7403307" y="3736181"/>
            <a:ext cx="84535" cy="320279"/>
          </a:xfrm>
          <a:custGeom>
            <a:avLst/>
            <a:gdLst>
              <a:gd name="T0" fmla="*/ 36 w 71"/>
              <a:gd name="T1" fmla="*/ 79 h 269"/>
              <a:gd name="T2" fmla="*/ 29 w 71"/>
              <a:gd name="T3" fmla="*/ 106 h 269"/>
              <a:gd name="T4" fmla="*/ 21 w 71"/>
              <a:gd name="T5" fmla="*/ 127 h 269"/>
              <a:gd name="T6" fmla="*/ 15 w 71"/>
              <a:gd name="T7" fmla="*/ 144 h 269"/>
              <a:gd name="T8" fmla="*/ 8 w 71"/>
              <a:gd name="T9" fmla="*/ 158 h 269"/>
              <a:gd name="T10" fmla="*/ 4 w 71"/>
              <a:gd name="T11" fmla="*/ 172 h 269"/>
              <a:gd name="T12" fmla="*/ 1 w 71"/>
              <a:gd name="T13" fmla="*/ 186 h 269"/>
              <a:gd name="T14" fmla="*/ 0 w 71"/>
              <a:gd name="T15" fmla="*/ 201 h 269"/>
              <a:gd name="T16" fmla="*/ 2 w 71"/>
              <a:gd name="T17" fmla="*/ 216 h 269"/>
              <a:gd name="T18" fmla="*/ 6 w 71"/>
              <a:gd name="T19" fmla="*/ 232 h 269"/>
              <a:gd name="T20" fmla="*/ 11 w 71"/>
              <a:gd name="T21" fmla="*/ 246 h 269"/>
              <a:gd name="T22" fmla="*/ 18 w 71"/>
              <a:gd name="T23" fmla="*/ 258 h 269"/>
              <a:gd name="T24" fmla="*/ 24 w 71"/>
              <a:gd name="T25" fmla="*/ 266 h 269"/>
              <a:gd name="T26" fmla="*/ 30 w 71"/>
              <a:gd name="T27" fmla="*/ 268 h 269"/>
              <a:gd name="T28" fmla="*/ 34 w 71"/>
              <a:gd name="T29" fmla="*/ 262 h 269"/>
              <a:gd name="T30" fmla="*/ 36 w 71"/>
              <a:gd name="T31" fmla="*/ 248 h 269"/>
              <a:gd name="T32" fmla="*/ 35 w 71"/>
              <a:gd name="T33" fmla="*/ 225 h 269"/>
              <a:gd name="T34" fmla="*/ 33 w 71"/>
              <a:gd name="T35" fmla="*/ 204 h 269"/>
              <a:gd name="T36" fmla="*/ 31 w 71"/>
              <a:gd name="T37" fmla="*/ 188 h 269"/>
              <a:gd name="T38" fmla="*/ 30 w 71"/>
              <a:gd name="T39" fmla="*/ 175 h 269"/>
              <a:gd name="T40" fmla="*/ 30 w 71"/>
              <a:gd name="T41" fmla="*/ 165 h 269"/>
              <a:gd name="T42" fmla="*/ 31 w 71"/>
              <a:gd name="T43" fmla="*/ 156 h 269"/>
              <a:gd name="T44" fmla="*/ 33 w 71"/>
              <a:gd name="T45" fmla="*/ 149 h 269"/>
              <a:gd name="T46" fmla="*/ 37 w 71"/>
              <a:gd name="T47" fmla="*/ 140 h 269"/>
              <a:gd name="T48" fmla="*/ 42 w 71"/>
              <a:gd name="T49" fmla="*/ 129 h 269"/>
              <a:gd name="T50" fmla="*/ 49 w 71"/>
              <a:gd name="T51" fmla="*/ 117 h 269"/>
              <a:gd name="T52" fmla="*/ 55 w 71"/>
              <a:gd name="T53" fmla="*/ 107 h 269"/>
              <a:gd name="T54" fmla="*/ 61 w 71"/>
              <a:gd name="T55" fmla="*/ 94 h 269"/>
              <a:gd name="T56" fmla="*/ 65 w 71"/>
              <a:gd name="T57" fmla="*/ 81 h 269"/>
              <a:gd name="T58" fmla="*/ 68 w 71"/>
              <a:gd name="T59" fmla="*/ 67 h 269"/>
              <a:gd name="T60" fmla="*/ 70 w 71"/>
              <a:gd name="T61" fmla="*/ 51 h 269"/>
              <a:gd name="T62" fmla="*/ 68 w 71"/>
              <a:gd name="T63" fmla="*/ 32 h 269"/>
              <a:gd name="T64" fmla="*/ 64 w 71"/>
              <a:gd name="T65" fmla="*/ 14 h 269"/>
              <a:gd name="T66" fmla="*/ 61 w 71"/>
              <a:gd name="T67" fmla="*/ 2 h 269"/>
              <a:gd name="T68" fmla="*/ 57 w 71"/>
              <a:gd name="T69" fmla="*/ 0 h 269"/>
              <a:gd name="T70" fmla="*/ 53 w 71"/>
              <a:gd name="T71" fmla="*/ 4 h 269"/>
              <a:gd name="T72" fmla="*/ 50 w 71"/>
              <a:gd name="T73" fmla="*/ 14 h 269"/>
              <a:gd name="T74" fmla="*/ 47 w 71"/>
              <a:gd name="T75" fmla="*/ 26 h 269"/>
              <a:gd name="T76" fmla="*/ 44 w 71"/>
              <a:gd name="T77" fmla="*/ 42 h 269"/>
              <a:gd name="T78" fmla="*/ 41 w 71"/>
              <a:gd name="T79" fmla="*/ 57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1" h="269">
                <a:moveTo>
                  <a:pt x="40" y="65"/>
                </a:moveTo>
                <a:lnTo>
                  <a:pt x="36" y="79"/>
                </a:lnTo>
                <a:lnTo>
                  <a:pt x="32" y="93"/>
                </a:lnTo>
                <a:lnTo>
                  <a:pt x="29" y="106"/>
                </a:lnTo>
                <a:lnTo>
                  <a:pt x="25" y="116"/>
                </a:lnTo>
                <a:lnTo>
                  <a:pt x="21" y="127"/>
                </a:lnTo>
                <a:lnTo>
                  <a:pt x="18" y="136"/>
                </a:lnTo>
                <a:lnTo>
                  <a:pt x="15" y="144"/>
                </a:lnTo>
                <a:lnTo>
                  <a:pt x="11" y="152"/>
                </a:lnTo>
                <a:lnTo>
                  <a:pt x="8" y="158"/>
                </a:lnTo>
                <a:lnTo>
                  <a:pt x="6" y="165"/>
                </a:lnTo>
                <a:lnTo>
                  <a:pt x="4" y="172"/>
                </a:lnTo>
                <a:lnTo>
                  <a:pt x="3" y="179"/>
                </a:lnTo>
                <a:lnTo>
                  <a:pt x="1" y="186"/>
                </a:lnTo>
                <a:lnTo>
                  <a:pt x="0" y="193"/>
                </a:lnTo>
                <a:lnTo>
                  <a:pt x="0" y="201"/>
                </a:lnTo>
                <a:lnTo>
                  <a:pt x="1" y="208"/>
                </a:lnTo>
                <a:lnTo>
                  <a:pt x="2" y="216"/>
                </a:lnTo>
                <a:lnTo>
                  <a:pt x="4" y="224"/>
                </a:lnTo>
                <a:lnTo>
                  <a:pt x="6" y="232"/>
                </a:lnTo>
                <a:lnTo>
                  <a:pt x="8" y="240"/>
                </a:lnTo>
                <a:lnTo>
                  <a:pt x="11" y="246"/>
                </a:lnTo>
                <a:lnTo>
                  <a:pt x="15" y="253"/>
                </a:lnTo>
                <a:lnTo>
                  <a:pt x="18" y="258"/>
                </a:lnTo>
                <a:lnTo>
                  <a:pt x="21" y="263"/>
                </a:lnTo>
                <a:lnTo>
                  <a:pt x="24" y="266"/>
                </a:lnTo>
                <a:lnTo>
                  <a:pt x="28" y="268"/>
                </a:lnTo>
                <a:lnTo>
                  <a:pt x="30" y="268"/>
                </a:lnTo>
                <a:lnTo>
                  <a:pt x="32" y="266"/>
                </a:lnTo>
                <a:lnTo>
                  <a:pt x="34" y="262"/>
                </a:lnTo>
                <a:lnTo>
                  <a:pt x="36" y="256"/>
                </a:lnTo>
                <a:lnTo>
                  <a:pt x="36" y="248"/>
                </a:lnTo>
                <a:lnTo>
                  <a:pt x="36" y="237"/>
                </a:lnTo>
                <a:lnTo>
                  <a:pt x="35" y="225"/>
                </a:lnTo>
                <a:lnTo>
                  <a:pt x="34" y="214"/>
                </a:lnTo>
                <a:lnTo>
                  <a:pt x="33" y="204"/>
                </a:lnTo>
                <a:lnTo>
                  <a:pt x="32" y="196"/>
                </a:lnTo>
                <a:lnTo>
                  <a:pt x="31" y="188"/>
                </a:lnTo>
                <a:lnTo>
                  <a:pt x="31" y="181"/>
                </a:lnTo>
                <a:lnTo>
                  <a:pt x="30" y="175"/>
                </a:lnTo>
                <a:lnTo>
                  <a:pt x="30" y="170"/>
                </a:lnTo>
                <a:lnTo>
                  <a:pt x="30" y="165"/>
                </a:lnTo>
                <a:lnTo>
                  <a:pt x="30" y="161"/>
                </a:lnTo>
                <a:lnTo>
                  <a:pt x="31" y="156"/>
                </a:lnTo>
                <a:lnTo>
                  <a:pt x="32" y="153"/>
                </a:lnTo>
                <a:lnTo>
                  <a:pt x="33" y="149"/>
                </a:lnTo>
                <a:lnTo>
                  <a:pt x="35" y="144"/>
                </a:lnTo>
                <a:lnTo>
                  <a:pt x="37" y="140"/>
                </a:lnTo>
                <a:lnTo>
                  <a:pt x="40" y="134"/>
                </a:lnTo>
                <a:lnTo>
                  <a:pt x="42" y="129"/>
                </a:lnTo>
                <a:lnTo>
                  <a:pt x="45" y="123"/>
                </a:lnTo>
                <a:lnTo>
                  <a:pt x="49" y="117"/>
                </a:lnTo>
                <a:lnTo>
                  <a:pt x="52" y="112"/>
                </a:lnTo>
                <a:lnTo>
                  <a:pt x="55" y="107"/>
                </a:lnTo>
                <a:lnTo>
                  <a:pt x="58" y="101"/>
                </a:lnTo>
                <a:lnTo>
                  <a:pt x="61" y="94"/>
                </a:lnTo>
                <a:lnTo>
                  <a:pt x="64" y="88"/>
                </a:lnTo>
                <a:lnTo>
                  <a:pt x="65" y="81"/>
                </a:lnTo>
                <a:lnTo>
                  <a:pt x="67" y="74"/>
                </a:lnTo>
                <a:lnTo>
                  <a:pt x="68" y="67"/>
                </a:lnTo>
                <a:lnTo>
                  <a:pt x="69" y="59"/>
                </a:lnTo>
                <a:lnTo>
                  <a:pt x="70" y="51"/>
                </a:lnTo>
                <a:lnTo>
                  <a:pt x="69" y="42"/>
                </a:lnTo>
                <a:lnTo>
                  <a:pt x="68" y="32"/>
                </a:lnTo>
                <a:lnTo>
                  <a:pt x="66" y="22"/>
                </a:lnTo>
                <a:lnTo>
                  <a:pt x="64" y="14"/>
                </a:lnTo>
                <a:lnTo>
                  <a:pt x="63" y="7"/>
                </a:lnTo>
                <a:lnTo>
                  <a:pt x="61" y="2"/>
                </a:lnTo>
                <a:lnTo>
                  <a:pt x="58" y="0"/>
                </a:lnTo>
                <a:lnTo>
                  <a:pt x="57" y="0"/>
                </a:lnTo>
                <a:lnTo>
                  <a:pt x="55" y="1"/>
                </a:lnTo>
                <a:lnTo>
                  <a:pt x="53" y="4"/>
                </a:lnTo>
                <a:lnTo>
                  <a:pt x="52" y="8"/>
                </a:lnTo>
                <a:lnTo>
                  <a:pt x="50" y="14"/>
                </a:lnTo>
                <a:lnTo>
                  <a:pt x="49" y="20"/>
                </a:lnTo>
                <a:lnTo>
                  <a:pt x="47" y="26"/>
                </a:lnTo>
                <a:lnTo>
                  <a:pt x="45" y="34"/>
                </a:lnTo>
                <a:lnTo>
                  <a:pt x="44" y="42"/>
                </a:lnTo>
                <a:lnTo>
                  <a:pt x="42" y="50"/>
                </a:lnTo>
                <a:lnTo>
                  <a:pt x="41" y="57"/>
                </a:lnTo>
                <a:lnTo>
                  <a:pt x="40" y="65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5" name="Freeform 13"/>
          <p:cNvSpPr>
            <a:spLocks/>
          </p:cNvSpPr>
          <p:nvPr/>
        </p:nvSpPr>
        <p:spPr bwMode="auto">
          <a:xfrm>
            <a:off x="6577012" y="3282553"/>
            <a:ext cx="701279" cy="547688"/>
          </a:xfrm>
          <a:custGeom>
            <a:avLst/>
            <a:gdLst>
              <a:gd name="T0" fmla="*/ 578 w 589"/>
              <a:gd name="T1" fmla="*/ 451 h 460"/>
              <a:gd name="T2" fmla="*/ 560 w 589"/>
              <a:gd name="T3" fmla="*/ 453 h 460"/>
              <a:gd name="T4" fmla="*/ 544 w 589"/>
              <a:gd name="T5" fmla="*/ 453 h 460"/>
              <a:gd name="T6" fmla="*/ 529 w 589"/>
              <a:gd name="T7" fmla="*/ 450 h 460"/>
              <a:gd name="T8" fmla="*/ 513 w 589"/>
              <a:gd name="T9" fmla="*/ 446 h 460"/>
              <a:gd name="T10" fmla="*/ 496 w 589"/>
              <a:gd name="T11" fmla="*/ 440 h 460"/>
              <a:gd name="T12" fmla="*/ 477 w 589"/>
              <a:gd name="T13" fmla="*/ 433 h 460"/>
              <a:gd name="T14" fmla="*/ 454 w 589"/>
              <a:gd name="T15" fmla="*/ 424 h 460"/>
              <a:gd name="T16" fmla="*/ 427 w 589"/>
              <a:gd name="T17" fmla="*/ 413 h 460"/>
              <a:gd name="T18" fmla="*/ 385 w 589"/>
              <a:gd name="T19" fmla="*/ 384 h 460"/>
              <a:gd name="T20" fmla="*/ 331 w 589"/>
              <a:gd name="T21" fmla="*/ 340 h 460"/>
              <a:gd name="T22" fmla="*/ 270 w 589"/>
              <a:gd name="T23" fmla="*/ 285 h 460"/>
              <a:gd name="T24" fmla="*/ 207 w 589"/>
              <a:gd name="T25" fmla="*/ 225 h 460"/>
              <a:gd name="T26" fmla="*/ 148 w 589"/>
              <a:gd name="T27" fmla="*/ 166 h 460"/>
              <a:gd name="T28" fmla="*/ 98 w 589"/>
              <a:gd name="T29" fmla="*/ 112 h 460"/>
              <a:gd name="T30" fmla="*/ 61 w 589"/>
              <a:gd name="T31" fmla="*/ 67 h 460"/>
              <a:gd name="T32" fmla="*/ 42 w 589"/>
              <a:gd name="T33" fmla="*/ 37 h 460"/>
              <a:gd name="T34" fmla="*/ 26 w 589"/>
              <a:gd name="T35" fmla="*/ 16 h 460"/>
              <a:gd name="T36" fmla="*/ 13 w 589"/>
              <a:gd name="T37" fmla="*/ 4 h 460"/>
              <a:gd name="T38" fmla="*/ 4 w 589"/>
              <a:gd name="T39" fmla="*/ 0 h 460"/>
              <a:gd name="T40" fmla="*/ 0 w 589"/>
              <a:gd name="T41" fmla="*/ 3 h 460"/>
              <a:gd name="T42" fmla="*/ 2 w 589"/>
              <a:gd name="T43" fmla="*/ 13 h 460"/>
              <a:gd name="T44" fmla="*/ 9 w 589"/>
              <a:gd name="T45" fmla="*/ 29 h 460"/>
              <a:gd name="T46" fmla="*/ 24 w 589"/>
              <a:gd name="T47" fmla="*/ 50 h 460"/>
              <a:gd name="T48" fmla="*/ 47 w 589"/>
              <a:gd name="T49" fmla="*/ 77 h 460"/>
              <a:gd name="T50" fmla="*/ 80 w 589"/>
              <a:gd name="T51" fmla="*/ 111 h 460"/>
              <a:gd name="T52" fmla="*/ 121 w 589"/>
              <a:gd name="T53" fmla="*/ 148 h 460"/>
              <a:gd name="T54" fmla="*/ 165 w 589"/>
              <a:gd name="T55" fmla="*/ 191 h 460"/>
              <a:gd name="T56" fmla="*/ 213 w 589"/>
              <a:gd name="T57" fmla="*/ 236 h 460"/>
              <a:gd name="T58" fmla="*/ 258 w 589"/>
              <a:gd name="T59" fmla="*/ 281 h 460"/>
              <a:gd name="T60" fmla="*/ 300 w 589"/>
              <a:gd name="T61" fmla="*/ 327 h 460"/>
              <a:gd name="T62" fmla="*/ 336 w 589"/>
              <a:gd name="T63" fmla="*/ 370 h 460"/>
              <a:gd name="T64" fmla="*/ 356 w 589"/>
              <a:gd name="T65" fmla="*/ 398 h 460"/>
              <a:gd name="T66" fmla="*/ 378 w 589"/>
              <a:gd name="T67" fmla="*/ 414 h 460"/>
              <a:gd name="T68" fmla="*/ 407 w 589"/>
              <a:gd name="T69" fmla="*/ 427 h 460"/>
              <a:gd name="T70" fmla="*/ 442 w 589"/>
              <a:gd name="T71" fmla="*/ 441 h 460"/>
              <a:gd name="T72" fmla="*/ 480 w 589"/>
              <a:gd name="T73" fmla="*/ 451 h 460"/>
              <a:gd name="T74" fmla="*/ 518 w 589"/>
              <a:gd name="T75" fmla="*/ 458 h 460"/>
              <a:gd name="T76" fmla="*/ 551 w 589"/>
              <a:gd name="T77" fmla="*/ 459 h 460"/>
              <a:gd name="T78" fmla="*/ 578 w 589"/>
              <a:gd name="T79" fmla="*/ 454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89" h="460">
                <a:moveTo>
                  <a:pt x="588" y="449"/>
                </a:moveTo>
                <a:lnTo>
                  <a:pt x="578" y="451"/>
                </a:lnTo>
                <a:lnTo>
                  <a:pt x="569" y="452"/>
                </a:lnTo>
                <a:lnTo>
                  <a:pt x="560" y="453"/>
                </a:lnTo>
                <a:lnTo>
                  <a:pt x="552" y="453"/>
                </a:lnTo>
                <a:lnTo>
                  <a:pt x="544" y="453"/>
                </a:lnTo>
                <a:lnTo>
                  <a:pt x="537" y="452"/>
                </a:lnTo>
                <a:lnTo>
                  <a:pt x="529" y="450"/>
                </a:lnTo>
                <a:lnTo>
                  <a:pt x="521" y="449"/>
                </a:lnTo>
                <a:lnTo>
                  <a:pt x="513" y="446"/>
                </a:lnTo>
                <a:lnTo>
                  <a:pt x="505" y="443"/>
                </a:lnTo>
                <a:lnTo>
                  <a:pt x="496" y="440"/>
                </a:lnTo>
                <a:lnTo>
                  <a:pt x="487" y="437"/>
                </a:lnTo>
                <a:lnTo>
                  <a:pt x="477" y="433"/>
                </a:lnTo>
                <a:lnTo>
                  <a:pt x="466" y="429"/>
                </a:lnTo>
                <a:lnTo>
                  <a:pt x="454" y="424"/>
                </a:lnTo>
                <a:lnTo>
                  <a:pt x="442" y="421"/>
                </a:lnTo>
                <a:lnTo>
                  <a:pt x="427" y="413"/>
                </a:lnTo>
                <a:lnTo>
                  <a:pt x="408" y="401"/>
                </a:lnTo>
                <a:lnTo>
                  <a:pt x="385" y="384"/>
                </a:lnTo>
                <a:lnTo>
                  <a:pt x="359" y="363"/>
                </a:lnTo>
                <a:lnTo>
                  <a:pt x="331" y="340"/>
                </a:lnTo>
                <a:lnTo>
                  <a:pt x="301" y="313"/>
                </a:lnTo>
                <a:lnTo>
                  <a:pt x="270" y="285"/>
                </a:lnTo>
                <a:lnTo>
                  <a:pt x="239" y="256"/>
                </a:lnTo>
                <a:lnTo>
                  <a:pt x="207" y="225"/>
                </a:lnTo>
                <a:lnTo>
                  <a:pt x="177" y="195"/>
                </a:lnTo>
                <a:lnTo>
                  <a:pt x="148" y="166"/>
                </a:lnTo>
                <a:lnTo>
                  <a:pt x="122" y="138"/>
                </a:lnTo>
                <a:lnTo>
                  <a:pt x="98" y="112"/>
                </a:lnTo>
                <a:lnTo>
                  <a:pt x="77" y="88"/>
                </a:lnTo>
                <a:lnTo>
                  <a:pt x="61" y="67"/>
                </a:lnTo>
                <a:lnTo>
                  <a:pt x="50" y="50"/>
                </a:lnTo>
                <a:lnTo>
                  <a:pt x="42" y="37"/>
                </a:lnTo>
                <a:lnTo>
                  <a:pt x="33" y="26"/>
                </a:lnTo>
                <a:lnTo>
                  <a:pt x="26" y="16"/>
                </a:lnTo>
                <a:lnTo>
                  <a:pt x="19" y="9"/>
                </a:lnTo>
                <a:lnTo>
                  <a:pt x="13" y="4"/>
                </a:lnTo>
                <a:lnTo>
                  <a:pt x="8" y="1"/>
                </a:lnTo>
                <a:lnTo>
                  <a:pt x="4" y="0"/>
                </a:lnTo>
                <a:lnTo>
                  <a:pt x="1" y="1"/>
                </a:lnTo>
                <a:lnTo>
                  <a:pt x="0" y="3"/>
                </a:lnTo>
                <a:lnTo>
                  <a:pt x="0" y="7"/>
                </a:lnTo>
                <a:lnTo>
                  <a:pt x="2" y="13"/>
                </a:lnTo>
                <a:lnTo>
                  <a:pt x="5" y="20"/>
                </a:lnTo>
                <a:lnTo>
                  <a:pt x="9" y="29"/>
                </a:lnTo>
                <a:lnTo>
                  <a:pt x="16" y="38"/>
                </a:lnTo>
                <a:lnTo>
                  <a:pt x="24" y="50"/>
                </a:lnTo>
                <a:lnTo>
                  <a:pt x="34" y="63"/>
                </a:lnTo>
                <a:lnTo>
                  <a:pt x="47" y="77"/>
                </a:lnTo>
                <a:lnTo>
                  <a:pt x="62" y="93"/>
                </a:lnTo>
                <a:lnTo>
                  <a:pt x="80" y="111"/>
                </a:lnTo>
                <a:lnTo>
                  <a:pt x="100" y="128"/>
                </a:lnTo>
                <a:lnTo>
                  <a:pt x="121" y="148"/>
                </a:lnTo>
                <a:lnTo>
                  <a:pt x="143" y="169"/>
                </a:lnTo>
                <a:lnTo>
                  <a:pt x="165" y="191"/>
                </a:lnTo>
                <a:lnTo>
                  <a:pt x="189" y="213"/>
                </a:lnTo>
                <a:lnTo>
                  <a:pt x="213" y="236"/>
                </a:lnTo>
                <a:lnTo>
                  <a:pt x="236" y="259"/>
                </a:lnTo>
                <a:lnTo>
                  <a:pt x="258" y="281"/>
                </a:lnTo>
                <a:lnTo>
                  <a:pt x="280" y="304"/>
                </a:lnTo>
                <a:lnTo>
                  <a:pt x="300" y="327"/>
                </a:lnTo>
                <a:lnTo>
                  <a:pt x="319" y="348"/>
                </a:lnTo>
                <a:lnTo>
                  <a:pt x="336" y="370"/>
                </a:lnTo>
                <a:lnTo>
                  <a:pt x="350" y="391"/>
                </a:lnTo>
                <a:lnTo>
                  <a:pt x="356" y="398"/>
                </a:lnTo>
                <a:lnTo>
                  <a:pt x="365" y="406"/>
                </a:lnTo>
                <a:lnTo>
                  <a:pt x="378" y="414"/>
                </a:lnTo>
                <a:lnTo>
                  <a:pt x="392" y="421"/>
                </a:lnTo>
                <a:lnTo>
                  <a:pt x="407" y="427"/>
                </a:lnTo>
                <a:lnTo>
                  <a:pt x="425" y="434"/>
                </a:lnTo>
                <a:lnTo>
                  <a:pt x="442" y="441"/>
                </a:lnTo>
                <a:lnTo>
                  <a:pt x="461" y="446"/>
                </a:lnTo>
                <a:lnTo>
                  <a:pt x="480" y="451"/>
                </a:lnTo>
                <a:lnTo>
                  <a:pt x="499" y="455"/>
                </a:lnTo>
                <a:lnTo>
                  <a:pt x="518" y="458"/>
                </a:lnTo>
                <a:lnTo>
                  <a:pt x="535" y="459"/>
                </a:lnTo>
                <a:lnTo>
                  <a:pt x="551" y="459"/>
                </a:lnTo>
                <a:lnTo>
                  <a:pt x="565" y="458"/>
                </a:lnTo>
                <a:lnTo>
                  <a:pt x="578" y="454"/>
                </a:lnTo>
                <a:lnTo>
                  <a:pt x="588" y="449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6" name="Freeform 14"/>
          <p:cNvSpPr>
            <a:spLocks/>
          </p:cNvSpPr>
          <p:nvPr/>
        </p:nvSpPr>
        <p:spPr bwMode="auto">
          <a:xfrm>
            <a:off x="6467475" y="2846785"/>
            <a:ext cx="38100" cy="173831"/>
          </a:xfrm>
          <a:custGeom>
            <a:avLst/>
            <a:gdLst>
              <a:gd name="T0" fmla="*/ 5 w 32"/>
              <a:gd name="T1" fmla="*/ 21 h 146"/>
              <a:gd name="T2" fmla="*/ 9 w 32"/>
              <a:gd name="T3" fmla="*/ 31 h 146"/>
              <a:gd name="T4" fmla="*/ 12 w 32"/>
              <a:gd name="T5" fmla="*/ 40 h 146"/>
              <a:gd name="T6" fmla="*/ 14 w 32"/>
              <a:gd name="T7" fmla="*/ 51 h 146"/>
              <a:gd name="T8" fmla="*/ 15 w 32"/>
              <a:gd name="T9" fmla="*/ 62 h 146"/>
              <a:gd name="T10" fmla="*/ 16 w 32"/>
              <a:gd name="T11" fmla="*/ 76 h 146"/>
              <a:gd name="T12" fmla="*/ 14 w 32"/>
              <a:gd name="T13" fmla="*/ 91 h 146"/>
              <a:gd name="T14" fmla="*/ 12 w 32"/>
              <a:gd name="T15" fmla="*/ 109 h 146"/>
              <a:gd name="T16" fmla="*/ 8 w 32"/>
              <a:gd name="T17" fmla="*/ 126 h 146"/>
              <a:gd name="T18" fmla="*/ 8 w 32"/>
              <a:gd name="T19" fmla="*/ 137 h 146"/>
              <a:gd name="T20" fmla="*/ 8 w 32"/>
              <a:gd name="T21" fmla="*/ 144 h 146"/>
              <a:gd name="T22" fmla="*/ 9 w 32"/>
              <a:gd name="T23" fmla="*/ 145 h 146"/>
              <a:gd name="T24" fmla="*/ 13 w 32"/>
              <a:gd name="T25" fmla="*/ 143 h 146"/>
              <a:gd name="T26" fmla="*/ 16 w 32"/>
              <a:gd name="T27" fmla="*/ 137 h 146"/>
              <a:gd name="T28" fmla="*/ 20 w 32"/>
              <a:gd name="T29" fmla="*/ 129 h 146"/>
              <a:gd name="T30" fmla="*/ 23 w 32"/>
              <a:gd name="T31" fmla="*/ 119 h 146"/>
              <a:gd name="T32" fmla="*/ 26 w 32"/>
              <a:gd name="T33" fmla="*/ 108 h 146"/>
              <a:gd name="T34" fmla="*/ 28 w 32"/>
              <a:gd name="T35" fmla="*/ 95 h 146"/>
              <a:gd name="T36" fmla="*/ 30 w 32"/>
              <a:gd name="T37" fmla="*/ 83 h 146"/>
              <a:gd name="T38" fmla="*/ 31 w 32"/>
              <a:gd name="T39" fmla="*/ 70 h 146"/>
              <a:gd name="T40" fmla="*/ 31 w 32"/>
              <a:gd name="T41" fmla="*/ 58 h 146"/>
              <a:gd name="T42" fmla="*/ 30 w 32"/>
              <a:gd name="T43" fmla="*/ 46 h 146"/>
              <a:gd name="T44" fmla="*/ 29 w 32"/>
              <a:gd name="T45" fmla="*/ 36 h 146"/>
              <a:gd name="T46" fmla="*/ 26 w 32"/>
              <a:gd name="T47" fmla="*/ 25 h 146"/>
              <a:gd name="T48" fmla="*/ 23 w 32"/>
              <a:gd name="T49" fmla="*/ 16 h 146"/>
              <a:gd name="T50" fmla="*/ 18 w 32"/>
              <a:gd name="T51" fmla="*/ 10 h 146"/>
              <a:gd name="T52" fmla="*/ 13 w 32"/>
              <a:gd name="T53" fmla="*/ 4 h 146"/>
              <a:gd name="T54" fmla="*/ 8 w 32"/>
              <a:gd name="T55" fmla="*/ 1 h 146"/>
              <a:gd name="T56" fmla="*/ 4 w 32"/>
              <a:gd name="T57" fmla="*/ 0 h 146"/>
              <a:gd name="T58" fmla="*/ 2 w 32"/>
              <a:gd name="T59" fmla="*/ 2 h 146"/>
              <a:gd name="T60" fmla="*/ 0 w 32"/>
              <a:gd name="T61" fmla="*/ 6 h 146"/>
              <a:gd name="T62" fmla="*/ 2 w 32"/>
              <a:gd name="T63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146">
                <a:moveTo>
                  <a:pt x="3" y="16"/>
                </a:moveTo>
                <a:lnTo>
                  <a:pt x="5" y="21"/>
                </a:lnTo>
                <a:lnTo>
                  <a:pt x="8" y="26"/>
                </a:lnTo>
                <a:lnTo>
                  <a:pt x="9" y="31"/>
                </a:lnTo>
                <a:lnTo>
                  <a:pt x="10" y="36"/>
                </a:lnTo>
                <a:lnTo>
                  <a:pt x="12" y="40"/>
                </a:lnTo>
                <a:lnTo>
                  <a:pt x="13" y="45"/>
                </a:lnTo>
                <a:lnTo>
                  <a:pt x="14" y="51"/>
                </a:lnTo>
                <a:lnTo>
                  <a:pt x="15" y="57"/>
                </a:lnTo>
                <a:lnTo>
                  <a:pt x="15" y="62"/>
                </a:lnTo>
                <a:lnTo>
                  <a:pt x="16" y="69"/>
                </a:lnTo>
                <a:lnTo>
                  <a:pt x="16" y="76"/>
                </a:lnTo>
                <a:lnTo>
                  <a:pt x="15" y="84"/>
                </a:lnTo>
                <a:lnTo>
                  <a:pt x="14" y="91"/>
                </a:lnTo>
                <a:lnTo>
                  <a:pt x="13" y="99"/>
                </a:lnTo>
                <a:lnTo>
                  <a:pt x="12" y="109"/>
                </a:lnTo>
                <a:lnTo>
                  <a:pt x="10" y="117"/>
                </a:lnTo>
                <a:lnTo>
                  <a:pt x="8" y="126"/>
                </a:lnTo>
                <a:lnTo>
                  <a:pt x="8" y="133"/>
                </a:lnTo>
                <a:lnTo>
                  <a:pt x="8" y="137"/>
                </a:lnTo>
                <a:lnTo>
                  <a:pt x="8" y="141"/>
                </a:lnTo>
                <a:lnTo>
                  <a:pt x="8" y="144"/>
                </a:lnTo>
                <a:lnTo>
                  <a:pt x="8" y="145"/>
                </a:lnTo>
                <a:lnTo>
                  <a:pt x="9" y="145"/>
                </a:lnTo>
                <a:lnTo>
                  <a:pt x="11" y="144"/>
                </a:lnTo>
                <a:lnTo>
                  <a:pt x="13" y="143"/>
                </a:lnTo>
                <a:lnTo>
                  <a:pt x="14" y="140"/>
                </a:lnTo>
                <a:lnTo>
                  <a:pt x="16" y="137"/>
                </a:lnTo>
                <a:lnTo>
                  <a:pt x="18" y="133"/>
                </a:lnTo>
                <a:lnTo>
                  <a:pt x="20" y="129"/>
                </a:lnTo>
                <a:lnTo>
                  <a:pt x="22" y="124"/>
                </a:lnTo>
                <a:lnTo>
                  <a:pt x="23" y="119"/>
                </a:lnTo>
                <a:lnTo>
                  <a:pt x="24" y="113"/>
                </a:lnTo>
                <a:lnTo>
                  <a:pt x="26" y="108"/>
                </a:lnTo>
                <a:lnTo>
                  <a:pt x="27" y="101"/>
                </a:lnTo>
                <a:lnTo>
                  <a:pt x="28" y="95"/>
                </a:lnTo>
                <a:lnTo>
                  <a:pt x="29" y="88"/>
                </a:lnTo>
                <a:lnTo>
                  <a:pt x="30" y="83"/>
                </a:lnTo>
                <a:lnTo>
                  <a:pt x="30" y="77"/>
                </a:lnTo>
                <a:lnTo>
                  <a:pt x="31" y="70"/>
                </a:lnTo>
                <a:lnTo>
                  <a:pt x="31" y="64"/>
                </a:lnTo>
                <a:lnTo>
                  <a:pt x="31" y="58"/>
                </a:lnTo>
                <a:lnTo>
                  <a:pt x="31" y="52"/>
                </a:lnTo>
                <a:lnTo>
                  <a:pt x="30" y="46"/>
                </a:lnTo>
                <a:lnTo>
                  <a:pt x="30" y="41"/>
                </a:lnTo>
                <a:lnTo>
                  <a:pt x="29" y="36"/>
                </a:lnTo>
                <a:lnTo>
                  <a:pt x="28" y="30"/>
                </a:lnTo>
                <a:lnTo>
                  <a:pt x="26" y="25"/>
                </a:lnTo>
                <a:lnTo>
                  <a:pt x="24" y="20"/>
                </a:lnTo>
                <a:lnTo>
                  <a:pt x="23" y="16"/>
                </a:lnTo>
                <a:lnTo>
                  <a:pt x="20" y="12"/>
                </a:lnTo>
                <a:lnTo>
                  <a:pt x="18" y="10"/>
                </a:lnTo>
                <a:lnTo>
                  <a:pt x="15" y="7"/>
                </a:lnTo>
                <a:lnTo>
                  <a:pt x="13" y="4"/>
                </a:lnTo>
                <a:lnTo>
                  <a:pt x="10" y="2"/>
                </a:lnTo>
                <a:lnTo>
                  <a:pt x="8" y="1"/>
                </a:lnTo>
                <a:lnTo>
                  <a:pt x="6" y="1"/>
                </a:lnTo>
                <a:lnTo>
                  <a:pt x="4" y="0"/>
                </a:lnTo>
                <a:lnTo>
                  <a:pt x="3" y="1"/>
                </a:lnTo>
                <a:lnTo>
                  <a:pt x="2" y="2"/>
                </a:lnTo>
                <a:lnTo>
                  <a:pt x="1" y="4"/>
                </a:lnTo>
                <a:lnTo>
                  <a:pt x="0" y="6"/>
                </a:lnTo>
                <a:lnTo>
                  <a:pt x="1" y="9"/>
                </a:lnTo>
                <a:lnTo>
                  <a:pt x="2" y="12"/>
                </a:lnTo>
                <a:lnTo>
                  <a:pt x="3" y="16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7" name="Freeform 15"/>
          <p:cNvSpPr>
            <a:spLocks/>
          </p:cNvSpPr>
          <p:nvPr/>
        </p:nvSpPr>
        <p:spPr bwMode="auto">
          <a:xfrm>
            <a:off x="5970985" y="2883694"/>
            <a:ext cx="109538" cy="67866"/>
          </a:xfrm>
          <a:custGeom>
            <a:avLst/>
            <a:gdLst>
              <a:gd name="T0" fmla="*/ 91 w 92"/>
              <a:gd name="T1" fmla="*/ 56 h 57"/>
              <a:gd name="T2" fmla="*/ 82 w 92"/>
              <a:gd name="T3" fmla="*/ 43 h 57"/>
              <a:gd name="T4" fmla="*/ 71 w 92"/>
              <a:gd name="T5" fmla="*/ 33 h 57"/>
              <a:gd name="T6" fmla="*/ 61 w 92"/>
              <a:gd name="T7" fmla="*/ 23 h 57"/>
              <a:gd name="T8" fmla="*/ 52 w 92"/>
              <a:gd name="T9" fmla="*/ 15 h 57"/>
              <a:gd name="T10" fmla="*/ 42 w 92"/>
              <a:gd name="T11" fmla="*/ 10 h 57"/>
              <a:gd name="T12" fmla="*/ 33 w 92"/>
              <a:gd name="T13" fmla="*/ 5 h 57"/>
              <a:gd name="T14" fmla="*/ 24 w 92"/>
              <a:gd name="T15" fmla="*/ 2 h 57"/>
              <a:gd name="T16" fmla="*/ 18 w 92"/>
              <a:gd name="T17" fmla="*/ 0 h 57"/>
              <a:gd name="T18" fmla="*/ 11 w 92"/>
              <a:gd name="T19" fmla="*/ 0 h 57"/>
              <a:gd name="T20" fmla="*/ 6 w 92"/>
              <a:gd name="T21" fmla="*/ 2 h 57"/>
              <a:gd name="T22" fmla="*/ 3 w 92"/>
              <a:gd name="T23" fmla="*/ 4 h 57"/>
              <a:gd name="T24" fmla="*/ 0 w 92"/>
              <a:gd name="T25" fmla="*/ 7 h 57"/>
              <a:gd name="T26" fmla="*/ 0 w 92"/>
              <a:gd name="T27" fmla="*/ 12 h 57"/>
              <a:gd name="T28" fmla="*/ 2 w 92"/>
              <a:gd name="T29" fmla="*/ 18 h 57"/>
              <a:gd name="T30" fmla="*/ 6 w 92"/>
              <a:gd name="T31" fmla="*/ 25 h 57"/>
              <a:gd name="T32" fmla="*/ 12 w 92"/>
              <a:gd name="T33" fmla="*/ 33 h 57"/>
              <a:gd name="T34" fmla="*/ 15 w 92"/>
              <a:gd name="T35" fmla="*/ 36 h 57"/>
              <a:gd name="T36" fmla="*/ 19 w 92"/>
              <a:gd name="T37" fmla="*/ 39 h 57"/>
              <a:gd name="T38" fmla="*/ 23 w 92"/>
              <a:gd name="T39" fmla="*/ 42 h 57"/>
              <a:gd name="T40" fmla="*/ 28 w 92"/>
              <a:gd name="T41" fmla="*/ 43 h 57"/>
              <a:gd name="T42" fmla="*/ 34 w 92"/>
              <a:gd name="T43" fmla="*/ 44 h 57"/>
              <a:gd name="T44" fmla="*/ 38 w 92"/>
              <a:gd name="T45" fmla="*/ 46 h 57"/>
              <a:gd name="T46" fmla="*/ 44 w 92"/>
              <a:gd name="T47" fmla="*/ 47 h 57"/>
              <a:gd name="T48" fmla="*/ 55 w 92"/>
              <a:gd name="T49" fmla="*/ 48 h 57"/>
              <a:gd name="T50" fmla="*/ 61 w 92"/>
              <a:gd name="T51" fmla="*/ 49 h 57"/>
              <a:gd name="T52" fmla="*/ 67 w 92"/>
              <a:gd name="T53" fmla="*/ 50 h 57"/>
              <a:gd name="T54" fmla="*/ 72 w 92"/>
              <a:gd name="T55" fmla="*/ 51 h 57"/>
              <a:gd name="T56" fmla="*/ 78 w 92"/>
              <a:gd name="T57" fmla="*/ 51 h 57"/>
              <a:gd name="T58" fmla="*/ 83 w 92"/>
              <a:gd name="T59" fmla="*/ 52 h 57"/>
              <a:gd name="T60" fmla="*/ 87 w 92"/>
              <a:gd name="T61" fmla="*/ 54 h 57"/>
              <a:gd name="T62" fmla="*/ 91 w 92"/>
              <a:gd name="T63" fmla="*/ 5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2" h="57">
                <a:moveTo>
                  <a:pt x="91" y="56"/>
                </a:moveTo>
                <a:lnTo>
                  <a:pt x="82" y="43"/>
                </a:lnTo>
                <a:lnTo>
                  <a:pt x="71" y="33"/>
                </a:lnTo>
                <a:lnTo>
                  <a:pt x="61" y="23"/>
                </a:lnTo>
                <a:lnTo>
                  <a:pt x="52" y="15"/>
                </a:lnTo>
                <a:lnTo>
                  <a:pt x="42" y="10"/>
                </a:lnTo>
                <a:lnTo>
                  <a:pt x="33" y="5"/>
                </a:lnTo>
                <a:lnTo>
                  <a:pt x="24" y="2"/>
                </a:lnTo>
                <a:lnTo>
                  <a:pt x="18" y="0"/>
                </a:lnTo>
                <a:lnTo>
                  <a:pt x="11" y="0"/>
                </a:lnTo>
                <a:lnTo>
                  <a:pt x="6" y="2"/>
                </a:lnTo>
                <a:lnTo>
                  <a:pt x="3" y="4"/>
                </a:lnTo>
                <a:lnTo>
                  <a:pt x="0" y="7"/>
                </a:lnTo>
                <a:lnTo>
                  <a:pt x="0" y="12"/>
                </a:lnTo>
                <a:lnTo>
                  <a:pt x="2" y="18"/>
                </a:lnTo>
                <a:lnTo>
                  <a:pt x="6" y="25"/>
                </a:lnTo>
                <a:lnTo>
                  <a:pt x="12" y="33"/>
                </a:lnTo>
                <a:lnTo>
                  <a:pt x="15" y="36"/>
                </a:lnTo>
                <a:lnTo>
                  <a:pt x="19" y="39"/>
                </a:lnTo>
                <a:lnTo>
                  <a:pt x="23" y="42"/>
                </a:lnTo>
                <a:lnTo>
                  <a:pt x="28" y="43"/>
                </a:lnTo>
                <a:lnTo>
                  <a:pt x="34" y="44"/>
                </a:lnTo>
                <a:lnTo>
                  <a:pt x="38" y="46"/>
                </a:lnTo>
                <a:lnTo>
                  <a:pt x="44" y="47"/>
                </a:lnTo>
                <a:lnTo>
                  <a:pt x="55" y="48"/>
                </a:lnTo>
                <a:lnTo>
                  <a:pt x="61" y="49"/>
                </a:lnTo>
                <a:lnTo>
                  <a:pt x="67" y="50"/>
                </a:lnTo>
                <a:lnTo>
                  <a:pt x="72" y="51"/>
                </a:lnTo>
                <a:lnTo>
                  <a:pt x="78" y="51"/>
                </a:lnTo>
                <a:lnTo>
                  <a:pt x="83" y="52"/>
                </a:lnTo>
                <a:lnTo>
                  <a:pt x="87" y="54"/>
                </a:lnTo>
                <a:lnTo>
                  <a:pt x="91" y="56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8" name="Freeform 16"/>
          <p:cNvSpPr>
            <a:spLocks/>
          </p:cNvSpPr>
          <p:nvPr/>
        </p:nvSpPr>
        <p:spPr bwMode="auto">
          <a:xfrm>
            <a:off x="6241257" y="2846785"/>
            <a:ext cx="45244" cy="200025"/>
          </a:xfrm>
          <a:custGeom>
            <a:avLst/>
            <a:gdLst>
              <a:gd name="T0" fmla="*/ 0 w 38"/>
              <a:gd name="T1" fmla="*/ 0 h 168"/>
              <a:gd name="T2" fmla="*/ 4 w 38"/>
              <a:gd name="T3" fmla="*/ 12 h 168"/>
              <a:gd name="T4" fmla="*/ 8 w 38"/>
              <a:gd name="T5" fmla="*/ 22 h 168"/>
              <a:gd name="T6" fmla="*/ 11 w 38"/>
              <a:gd name="T7" fmla="*/ 33 h 168"/>
              <a:gd name="T8" fmla="*/ 14 w 38"/>
              <a:gd name="T9" fmla="*/ 43 h 168"/>
              <a:gd name="T10" fmla="*/ 16 w 38"/>
              <a:gd name="T11" fmla="*/ 54 h 168"/>
              <a:gd name="T12" fmla="*/ 18 w 38"/>
              <a:gd name="T13" fmla="*/ 64 h 168"/>
              <a:gd name="T14" fmla="*/ 20 w 38"/>
              <a:gd name="T15" fmla="*/ 73 h 168"/>
              <a:gd name="T16" fmla="*/ 22 w 38"/>
              <a:gd name="T17" fmla="*/ 83 h 168"/>
              <a:gd name="T18" fmla="*/ 22 w 38"/>
              <a:gd name="T19" fmla="*/ 93 h 168"/>
              <a:gd name="T20" fmla="*/ 22 w 38"/>
              <a:gd name="T21" fmla="*/ 102 h 168"/>
              <a:gd name="T22" fmla="*/ 22 w 38"/>
              <a:gd name="T23" fmla="*/ 112 h 168"/>
              <a:gd name="T24" fmla="*/ 22 w 38"/>
              <a:gd name="T25" fmla="*/ 123 h 168"/>
              <a:gd name="T26" fmla="*/ 21 w 38"/>
              <a:gd name="T27" fmla="*/ 132 h 168"/>
              <a:gd name="T28" fmla="*/ 19 w 38"/>
              <a:gd name="T29" fmla="*/ 142 h 168"/>
              <a:gd name="T30" fmla="*/ 17 w 38"/>
              <a:gd name="T31" fmla="*/ 153 h 168"/>
              <a:gd name="T32" fmla="*/ 15 w 38"/>
              <a:gd name="T33" fmla="*/ 163 h 168"/>
              <a:gd name="T34" fmla="*/ 33 w 38"/>
              <a:gd name="T35" fmla="*/ 167 h 168"/>
              <a:gd name="T36" fmla="*/ 33 w 38"/>
              <a:gd name="T37" fmla="*/ 156 h 168"/>
              <a:gd name="T38" fmla="*/ 33 w 38"/>
              <a:gd name="T39" fmla="*/ 146 h 168"/>
              <a:gd name="T40" fmla="*/ 34 w 38"/>
              <a:gd name="T41" fmla="*/ 136 h 168"/>
              <a:gd name="T42" fmla="*/ 34 w 38"/>
              <a:gd name="T43" fmla="*/ 125 h 168"/>
              <a:gd name="T44" fmla="*/ 36 w 38"/>
              <a:gd name="T45" fmla="*/ 105 h 168"/>
              <a:gd name="T46" fmla="*/ 37 w 38"/>
              <a:gd name="T47" fmla="*/ 96 h 168"/>
              <a:gd name="T48" fmla="*/ 37 w 38"/>
              <a:gd name="T49" fmla="*/ 85 h 168"/>
              <a:gd name="T50" fmla="*/ 36 w 38"/>
              <a:gd name="T51" fmla="*/ 75 h 168"/>
              <a:gd name="T52" fmla="*/ 35 w 38"/>
              <a:gd name="T53" fmla="*/ 65 h 168"/>
              <a:gd name="T54" fmla="*/ 33 w 38"/>
              <a:gd name="T55" fmla="*/ 55 h 168"/>
              <a:gd name="T56" fmla="*/ 29 w 38"/>
              <a:gd name="T57" fmla="*/ 44 h 168"/>
              <a:gd name="T58" fmla="*/ 25 w 38"/>
              <a:gd name="T59" fmla="*/ 34 h 168"/>
              <a:gd name="T60" fmla="*/ 18 w 38"/>
              <a:gd name="T61" fmla="*/ 22 h 168"/>
              <a:gd name="T62" fmla="*/ 10 w 38"/>
              <a:gd name="T63" fmla="*/ 12 h 168"/>
              <a:gd name="T64" fmla="*/ 0 w 38"/>
              <a:gd name="T65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" h="168">
                <a:moveTo>
                  <a:pt x="0" y="0"/>
                </a:moveTo>
                <a:lnTo>
                  <a:pt x="4" y="12"/>
                </a:lnTo>
                <a:lnTo>
                  <a:pt x="8" y="22"/>
                </a:lnTo>
                <a:lnTo>
                  <a:pt x="11" y="33"/>
                </a:lnTo>
                <a:lnTo>
                  <a:pt x="14" y="43"/>
                </a:lnTo>
                <a:lnTo>
                  <a:pt x="16" y="54"/>
                </a:lnTo>
                <a:lnTo>
                  <a:pt x="18" y="64"/>
                </a:lnTo>
                <a:lnTo>
                  <a:pt x="20" y="73"/>
                </a:lnTo>
                <a:lnTo>
                  <a:pt x="22" y="83"/>
                </a:lnTo>
                <a:lnTo>
                  <a:pt x="22" y="93"/>
                </a:lnTo>
                <a:lnTo>
                  <a:pt x="22" y="102"/>
                </a:lnTo>
                <a:lnTo>
                  <a:pt x="22" y="112"/>
                </a:lnTo>
                <a:lnTo>
                  <a:pt x="22" y="123"/>
                </a:lnTo>
                <a:lnTo>
                  <a:pt x="21" y="132"/>
                </a:lnTo>
                <a:lnTo>
                  <a:pt x="19" y="142"/>
                </a:lnTo>
                <a:lnTo>
                  <a:pt x="17" y="153"/>
                </a:lnTo>
                <a:lnTo>
                  <a:pt x="15" y="163"/>
                </a:lnTo>
                <a:lnTo>
                  <a:pt x="33" y="167"/>
                </a:lnTo>
                <a:lnTo>
                  <a:pt x="33" y="156"/>
                </a:lnTo>
                <a:lnTo>
                  <a:pt x="33" y="146"/>
                </a:lnTo>
                <a:lnTo>
                  <a:pt x="34" y="136"/>
                </a:lnTo>
                <a:lnTo>
                  <a:pt x="34" y="125"/>
                </a:lnTo>
                <a:lnTo>
                  <a:pt x="36" y="105"/>
                </a:lnTo>
                <a:lnTo>
                  <a:pt x="37" y="96"/>
                </a:lnTo>
                <a:lnTo>
                  <a:pt x="37" y="85"/>
                </a:lnTo>
                <a:lnTo>
                  <a:pt x="36" y="75"/>
                </a:lnTo>
                <a:lnTo>
                  <a:pt x="35" y="65"/>
                </a:lnTo>
                <a:lnTo>
                  <a:pt x="33" y="55"/>
                </a:lnTo>
                <a:lnTo>
                  <a:pt x="29" y="44"/>
                </a:lnTo>
                <a:lnTo>
                  <a:pt x="25" y="34"/>
                </a:lnTo>
                <a:lnTo>
                  <a:pt x="18" y="22"/>
                </a:lnTo>
                <a:lnTo>
                  <a:pt x="10" y="12"/>
                </a:lnTo>
                <a:lnTo>
                  <a:pt x="0" y="0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29" name="Freeform 17"/>
          <p:cNvSpPr>
            <a:spLocks/>
          </p:cNvSpPr>
          <p:nvPr/>
        </p:nvSpPr>
        <p:spPr bwMode="auto">
          <a:xfrm>
            <a:off x="6279356" y="3195638"/>
            <a:ext cx="295275" cy="1095375"/>
          </a:xfrm>
          <a:custGeom>
            <a:avLst/>
            <a:gdLst>
              <a:gd name="T0" fmla="*/ 185 w 248"/>
              <a:gd name="T1" fmla="*/ 31 h 920"/>
              <a:gd name="T2" fmla="*/ 178 w 248"/>
              <a:gd name="T3" fmla="*/ 73 h 920"/>
              <a:gd name="T4" fmla="*/ 174 w 248"/>
              <a:gd name="T5" fmla="*/ 115 h 920"/>
              <a:gd name="T6" fmla="*/ 174 w 248"/>
              <a:gd name="T7" fmla="*/ 156 h 920"/>
              <a:gd name="T8" fmla="*/ 176 w 248"/>
              <a:gd name="T9" fmla="*/ 192 h 920"/>
              <a:gd name="T10" fmla="*/ 181 w 248"/>
              <a:gd name="T11" fmla="*/ 222 h 920"/>
              <a:gd name="T12" fmla="*/ 183 w 248"/>
              <a:gd name="T13" fmla="*/ 263 h 920"/>
              <a:gd name="T14" fmla="*/ 184 w 248"/>
              <a:gd name="T15" fmla="*/ 315 h 920"/>
              <a:gd name="T16" fmla="*/ 185 w 248"/>
              <a:gd name="T17" fmla="*/ 369 h 920"/>
              <a:gd name="T18" fmla="*/ 188 w 248"/>
              <a:gd name="T19" fmla="*/ 416 h 920"/>
              <a:gd name="T20" fmla="*/ 195 w 248"/>
              <a:gd name="T21" fmla="*/ 449 h 920"/>
              <a:gd name="T22" fmla="*/ 200 w 248"/>
              <a:gd name="T23" fmla="*/ 467 h 920"/>
              <a:gd name="T24" fmla="*/ 199 w 248"/>
              <a:gd name="T25" fmla="*/ 480 h 920"/>
              <a:gd name="T26" fmla="*/ 198 w 248"/>
              <a:gd name="T27" fmla="*/ 497 h 920"/>
              <a:gd name="T28" fmla="*/ 201 w 248"/>
              <a:gd name="T29" fmla="*/ 526 h 920"/>
              <a:gd name="T30" fmla="*/ 213 w 248"/>
              <a:gd name="T31" fmla="*/ 571 h 920"/>
              <a:gd name="T32" fmla="*/ 233 w 248"/>
              <a:gd name="T33" fmla="*/ 637 h 920"/>
              <a:gd name="T34" fmla="*/ 244 w 248"/>
              <a:gd name="T35" fmla="*/ 702 h 920"/>
              <a:gd name="T36" fmla="*/ 247 w 248"/>
              <a:gd name="T37" fmla="*/ 760 h 920"/>
              <a:gd name="T38" fmla="*/ 243 w 248"/>
              <a:gd name="T39" fmla="*/ 807 h 920"/>
              <a:gd name="T40" fmla="*/ 235 w 248"/>
              <a:gd name="T41" fmla="*/ 838 h 920"/>
              <a:gd name="T42" fmla="*/ 220 w 248"/>
              <a:gd name="T43" fmla="*/ 850 h 920"/>
              <a:gd name="T44" fmla="*/ 201 w 248"/>
              <a:gd name="T45" fmla="*/ 861 h 920"/>
              <a:gd name="T46" fmla="*/ 187 w 248"/>
              <a:gd name="T47" fmla="*/ 872 h 920"/>
              <a:gd name="T48" fmla="*/ 181 w 248"/>
              <a:gd name="T49" fmla="*/ 884 h 920"/>
              <a:gd name="T50" fmla="*/ 178 w 248"/>
              <a:gd name="T51" fmla="*/ 896 h 920"/>
              <a:gd name="T52" fmla="*/ 179 w 248"/>
              <a:gd name="T53" fmla="*/ 909 h 920"/>
              <a:gd name="T54" fmla="*/ 178 w 248"/>
              <a:gd name="T55" fmla="*/ 918 h 920"/>
              <a:gd name="T56" fmla="*/ 174 w 248"/>
              <a:gd name="T57" fmla="*/ 918 h 920"/>
              <a:gd name="T58" fmla="*/ 168 w 248"/>
              <a:gd name="T59" fmla="*/ 911 h 920"/>
              <a:gd name="T60" fmla="*/ 164 w 248"/>
              <a:gd name="T61" fmla="*/ 897 h 920"/>
              <a:gd name="T62" fmla="*/ 165 w 248"/>
              <a:gd name="T63" fmla="*/ 878 h 920"/>
              <a:gd name="T64" fmla="*/ 172 w 248"/>
              <a:gd name="T65" fmla="*/ 858 h 920"/>
              <a:gd name="T66" fmla="*/ 184 w 248"/>
              <a:gd name="T67" fmla="*/ 846 h 920"/>
              <a:gd name="T68" fmla="*/ 196 w 248"/>
              <a:gd name="T69" fmla="*/ 837 h 920"/>
              <a:gd name="T70" fmla="*/ 208 w 248"/>
              <a:gd name="T71" fmla="*/ 822 h 920"/>
              <a:gd name="T72" fmla="*/ 217 w 248"/>
              <a:gd name="T73" fmla="*/ 795 h 920"/>
              <a:gd name="T74" fmla="*/ 220 w 248"/>
              <a:gd name="T75" fmla="*/ 752 h 920"/>
              <a:gd name="T76" fmla="*/ 206 w 248"/>
              <a:gd name="T77" fmla="*/ 704 h 920"/>
              <a:gd name="T78" fmla="*/ 180 w 248"/>
              <a:gd name="T79" fmla="*/ 655 h 920"/>
              <a:gd name="T80" fmla="*/ 150 w 248"/>
              <a:gd name="T81" fmla="*/ 607 h 920"/>
              <a:gd name="T82" fmla="*/ 127 w 248"/>
              <a:gd name="T83" fmla="*/ 564 h 920"/>
              <a:gd name="T84" fmla="*/ 117 w 248"/>
              <a:gd name="T85" fmla="*/ 529 h 920"/>
              <a:gd name="T86" fmla="*/ 106 w 248"/>
              <a:gd name="T87" fmla="*/ 496 h 920"/>
              <a:gd name="T88" fmla="*/ 80 w 248"/>
              <a:gd name="T89" fmla="*/ 458 h 920"/>
              <a:gd name="T90" fmla="*/ 48 w 248"/>
              <a:gd name="T91" fmla="*/ 417 h 920"/>
              <a:gd name="T92" fmla="*/ 20 w 248"/>
              <a:gd name="T93" fmla="*/ 377 h 920"/>
              <a:gd name="T94" fmla="*/ 6 w 248"/>
              <a:gd name="T95" fmla="*/ 337 h 920"/>
              <a:gd name="T96" fmla="*/ 8 w 248"/>
              <a:gd name="T97" fmla="*/ 295 h 920"/>
              <a:gd name="T98" fmla="*/ 5 w 248"/>
              <a:gd name="T99" fmla="*/ 241 h 920"/>
              <a:gd name="T100" fmla="*/ 1 w 248"/>
              <a:gd name="T101" fmla="*/ 184 h 920"/>
              <a:gd name="T102" fmla="*/ 0 w 248"/>
              <a:gd name="T103" fmla="*/ 129 h 920"/>
              <a:gd name="T104" fmla="*/ 5 w 248"/>
              <a:gd name="T105" fmla="*/ 86 h 920"/>
              <a:gd name="T106" fmla="*/ 21 w 248"/>
              <a:gd name="T107" fmla="*/ 63 h 920"/>
              <a:gd name="T108" fmla="*/ 57 w 248"/>
              <a:gd name="T109" fmla="*/ 42 h 920"/>
              <a:gd name="T110" fmla="*/ 103 w 248"/>
              <a:gd name="T111" fmla="*/ 22 h 920"/>
              <a:gd name="T112" fmla="*/ 147 w 248"/>
              <a:gd name="T113" fmla="*/ 6 h 920"/>
              <a:gd name="T114" fmla="*/ 181 w 248"/>
              <a:gd name="T115" fmla="*/ 0 h 920"/>
              <a:gd name="T116" fmla="*/ 191 w 248"/>
              <a:gd name="T117" fmla="*/ 6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8" h="920">
                <a:moveTo>
                  <a:pt x="191" y="6"/>
                </a:moveTo>
                <a:lnTo>
                  <a:pt x="187" y="18"/>
                </a:lnTo>
                <a:lnTo>
                  <a:pt x="185" y="31"/>
                </a:lnTo>
                <a:lnTo>
                  <a:pt x="182" y="45"/>
                </a:lnTo>
                <a:lnTo>
                  <a:pt x="180" y="59"/>
                </a:lnTo>
                <a:lnTo>
                  <a:pt x="178" y="73"/>
                </a:lnTo>
                <a:lnTo>
                  <a:pt x="176" y="86"/>
                </a:lnTo>
                <a:lnTo>
                  <a:pt x="175" y="100"/>
                </a:lnTo>
                <a:lnTo>
                  <a:pt x="174" y="115"/>
                </a:lnTo>
                <a:lnTo>
                  <a:pt x="174" y="129"/>
                </a:lnTo>
                <a:lnTo>
                  <a:pt x="174" y="142"/>
                </a:lnTo>
                <a:lnTo>
                  <a:pt x="174" y="156"/>
                </a:lnTo>
                <a:lnTo>
                  <a:pt x="175" y="169"/>
                </a:lnTo>
                <a:lnTo>
                  <a:pt x="175" y="181"/>
                </a:lnTo>
                <a:lnTo>
                  <a:pt x="176" y="192"/>
                </a:lnTo>
                <a:lnTo>
                  <a:pt x="178" y="202"/>
                </a:lnTo>
                <a:lnTo>
                  <a:pt x="179" y="211"/>
                </a:lnTo>
                <a:lnTo>
                  <a:pt x="181" y="222"/>
                </a:lnTo>
                <a:lnTo>
                  <a:pt x="182" y="234"/>
                </a:lnTo>
                <a:lnTo>
                  <a:pt x="182" y="248"/>
                </a:lnTo>
                <a:lnTo>
                  <a:pt x="183" y="263"/>
                </a:lnTo>
                <a:lnTo>
                  <a:pt x="183" y="280"/>
                </a:lnTo>
                <a:lnTo>
                  <a:pt x="184" y="297"/>
                </a:lnTo>
                <a:lnTo>
                  <a:pt x="184" y="315"/>
                </a:lnTo>
                <a:lnTo>
                  <a:pt x="184" y="334"/>
                </a:lnTo>
                <a:lnTo>
                  <a:pt x="185" y="352"/>
                </a:lnTo>
                <a:lnTo>
                  <a:pt x="185" y="369"/>
                </a:lnTo>
                <a:lnTo>
                  <a:pt x="185" y="385"/>
                </a:lnTo>
                <a:lnTo>
                  <a:pt x="186" y="401"/>
                </a:lnTo>
                <a:lnTo>
                  <a:pt x="188" y="416"/>
                </a:lnTo>
                <a:lnTo>
                  <a:pt x="190" y="429"/>
                </a:lnTo>
                <a:lnTo>
                  <a:pt x="192" y="440"/>
                </a:lnTo>
                <a:lnTo>
                  <a:pt x="195" y="449"/>
                </a:lnTo>
                <a:lnTo>
                  <a:pt x="197" y="456"/>
                </a:lnTo>
                <a:lnTo>
                  <a:pt x="199" y="462"/>
                </a:lnTo>
                <a:lnTo>
                  <a:pt x="200" y="467"/>
                </a:lnTo>
                <a:lnTo>
                  <a:pt x="200" y="471"/>
                </a:lnTo>
                <a:lnTo>
                  <a:pt x="200" y="476"/>
                </a:lnTo>
                <a:lnTo>
                  <a:pt x="199" y="480"/>
                </a:lnTo>
                <a:lnTo>
                  <a:pt x="199" y="485"/>
                </a:lnTo>
                <a:lnTo>
                  <a:pt x="198" y="491"/>
                </a:lnTo>
                <a:lnTo>
                  <a:pt x="198" y="497"/>
                </a:lnTo>
                <a:lnTo>
                  <a:pt x="198" y="505"/>
                </a:lnTo>
                <a:lnTo>
                  <a:pt x="199" y="515"/>
                </a:lnTo>
                <a:lnTo>
                  <a:pt x="201" y="526"/>
                </a:lnTo>
                <a:lnTo>
                  <a:pt x="204" y="538"/>
                </a:lnTo>
                <a:lnTo>
                  <a:pt x="208" y="553"/>
                </a:lnTo>
                <a:lnTo>
                  <a:pt x="213" y="571"/>
                </a:lnTo>
                <a:lnTo>
                  <a:pt x="220" y="591"/>
                </a:lnTo>
                <a:lnTo>
                  <a:pt x="226" y="614"/>
                </a:lnTo>
                <a:lnTo>
                  <a:pt x="233" y="637"/>
                </a:lnTo>
                <a:lnTo>
                  <a:pt x="237" y="659"/>
                </a:lnTo>
                <a:lnTo>
                  <a:pt x="241" y="681"/>
                </a:lnTo>
                <a:lnTo>
                  <a:pt x="244" y="702"/>
                </a:lnTo>
                <a:lnTo>
                  <a:pt x="246" y="722"/>
                </a:lnTo>
                <a:lnTo>
                  <a:pt x="247" y="742"/>
                </a:lnTo>
                <a:lnTo>
                  <a:pt x="247" y="760"/>
                </a:lnTo>
                <a:lnTo>
                  <a:pt x="246" y="777"/>
                </a:lnTo>
                <a:lnTo>
                  <a:pt x="245" y="793"/>
                </a:lnTo>
                <a:lnTo>
                  <a:pt x="243" y="807"/>
                </a:lnTo>
                <a:lnTo>
                  <a:pt x="241" y="819"/>
                </a:lnTo>
                <a:lnTo>
                  <a:pt x="238" y="829"/>
                </a:lnTo>
                <a:lnTo>
                  <a:pt x="235" y="838"/>
                </a:lnTo>
                <a:lnTo>
                  <a:pt x="231" y="843"/>
                </a:lnTo>
                <a:lnTo>
                  <a:pt x="228" y="846"/>
                </a:lnTo>
                <a:lnTo>
                  <a:pt x="220" y="850"/>
                </a:lnTo>
                <a:lnTo>
                  <a:pt x="213" y="854"/>
                </a:lnTo>
                <a:lnTo>
                  <a:pt x="206" y="858"/>
                </a:lnTo>
                <a:lnTo>
                  <a:pt x="201" y="861"/>
                </a:lnTo>
                <a:lnTo>
                  <a:pt x="195" y="865"/>
                </a:lnTo>
                <a:lnTo>
                  <a:pt x="191" y="869"/>
                </a:lnTo>
                <a:lnTo>
                  <a:pt x="187" y="872"/>
                </a:lnTo>
                <a:lnTo>
                  <a:pt x="185" y="876"/>
                </a:lnTo>
                <a:lnTo>
                  <a:pt x="183" y="880"/>
                </a:lnTo>
                <a:lnTo>
                  <a:pt x="181" y="884"/>
                </a:lnTo>
                <a:lnTo>
                  <a:pt x="180" y="888"/>
                </a:lnTo>
                <a:lnTo>
                  <a:pt x="179" y="892"/>
                </a:lnTo>
                <a:lnTo>
                  <a:pt x="178" y="896"/>
                </a:lnTo>
                <a:lnTo>
                  <a:pt x="178" y="900"/>
                </a:lnTo>
                <a:lnTo>
                  <a:pt x="178" y="905"/>
                </a:lnTo>
                <a:lnTo>
                  <a:pt x="179" y="909"/>
                </a:lnTo>
                <a:lnTo>
                  <a:pt x="179" y="913"/>
                </a:lnTo>
                <a:lnTo>
                  <a:pt x="179" y="916"/>
                </a:lnTo>
                <a:lnTo>
                  <a:pt x="178" y="918"/>
                </a:lnTo>
                <a:lnTo>
                  <a:pt x="177" y="919"/>
                </a:lnTo>
                <a:lnTo>
                  <a:pt x="176" y="919"/>
                </a:lnTo>
                <a:lnTo>
                  <a:pt x="174" y="918"/>
                </a:lnTo>
                <a:lnTo>
                  <a:pt x="172" y="917"/>
                </a:lnTo>
                <a:lnTo>
                  <a:pt x="170" y="914"/>
                </a:lnTo>
                <a:lnTo>
                  <a:pt x="168" y="911"/>
                </a:lnTo>
                <a:lnTo>
                  <a:pt x="166" y="907"/>
                </a:lnTo>
                <a:lnTo>
                  <a:pt x="165" y="902"/>
                </a:lnTo>
                <a:lnTo>
                  <a:pt x="164" y="897"/>
                </a:lnTo>
                <a:lnTo>
                  <a:pt x="163" y="891"/>
                </a:lnTo>
                <a:lnTo>
                  <a:pt x="164" y="885"/>
                </a:lnTo>
                <a:lnTo>
                  <a:pt x="165" y="878"/>
                </a:lnTo>
                <a:lnTo>
                  <a:pt x="166" y="871"/>
                </a:lnTo>
                <a:lnTo>
                  <a:pt x="169" y="864"/>
                </a:lnTo>
                <a:lnTo>
                  <a:pt x="172" y="858"/>
                </a:lnTo>
                <a:lnTo>
                  <a:pt x="176" y="854"/>
                </a:lnTo>
                <a:lnTo>
                  <a:pt x="180" y="850"/>
                </a:lnTo>
                <a:lnTo>
                  <a:pt x="184" y="846"/>
                </a:lnTo>
                <a:lnTo>
                  <a:pt x="187" y="843"/>
                </a:lnTo>
                <a:lnTo>
                  <a:pt x="192" y="841"/>
                </a:lnTo>
                <a:lnTo>
                  <a:pt x="196" y="837"/>
                </a:lnTo>
                <a:lnTo>
                  <a:pt x="200" y="833"/>
                </a:lnTo>
                <a:lnTo>
                  <a:pt x="204" y="828"/>
                </a:lnTo>
                <a:lnTo>
                  <a:pt x="208" y="822"/>
                </a:lnTo>
                <a:lnTo>
                  <a:pt x="211" y="815"/>
                </a:lnTo>
                <a:lnTo>
                  <a:pt x="215" y="806"/>
                </a:lnTo>
                <a:lnTo>
                  <a:pt x="217" y="795"/>
                </a:lnTo>
                <a:lnTo>
                  <a:pt x="219" y="782"/>
                </a:lnTo>
                <a:lnTo>
                  <a:pt x="220" y="767"/>
                </a:lnTo>
                <a:lnTo>
                  <a:pt x="220" y="752"/>
                </a:lnTo>
                <a:lnTo>
                  <a:pt x="217" y="736"/>
                </a:lnTo>
                <a:lnTo>
                  <a:pt x="212" y="720"/>
                </a:lnTo>
                <a:lnTo>
                  <a:pt x="206" y="704"/>
                </a:lnTo>
                <a:lnTo>
                  <a:pt x="198" y="688"/>
                </a:lnTo>
                <a:lnTo>
                  <a:pt x="189" y="672"/>
                </a:lnTo>
                <a:lnTo>
                  <a:pt x="180" y="655"/>
                </a:lnTo>
                <a:lnTo>
                  <a:pt x="170" y="639"/>
                </a:lnTo>
                <a:lnTo>
                  <a:pt x="160" y="623"/>
                </a:lnTo>
                <a:lnTo>
                  <a:pt x="150" y="607"/>
                </a:lnTo>
                <a:lnTo>
                  <a:pt x="142" y="592"/>
                </a:lnTo>
                <a:lnTo>
                  <a:pt x="134" y="578"/>
                </a:lnTo>
                <a:lnTo>
                  <a:pt x="127" y="564"/>
                </a:lnTo>
                <a:lnTo>
                  <a:pt x="122" y="551"/>
                </a:lnTo>
                <a:lnTo>
                  <a:pt x="118" y="539"/>
                </a:lnTo>
                <a:lnTo>
                  <a:pt x="117" y="529"/>
                </a:lnTo>
                <a:lnTo>
                  <a:pt x="115" y="519"/>
                </a:lnTo>
                <a:lnTo>
                  <a:pt x="112" y="507"/>
                </a:lnTo>
                <a:lnTo>
                  <a:pt x="106" y="496"/>
                </a:lnTo>
                <a:lnTo>
                  <a:pt x="99" y="483"/>
                </a:lnTo>
                <a:lnTo>
                  <a:pt x="90" y="471"/>
                </a:lnTo>
                <a:lnTo>
                  <a:pt x="80" y="458"/>
                </a:lnTo>
                <a:lnTo>
                  <a:pt x="69" y="444"/>
                </a:lnTo>
                <a:lnTo>
                  <a:pt x="59" y="431"/>
                </a:lnTo>
                <a:lnTo>
                  <a:pt x="48" y="417"/>
                </a:lnTo>
                <a:lnTo>
                  <a:pt x="38" y="403"/>
                </a:lnTo>
                <a:lnTo>
                  <a:pt x="28" y="390"/>
                </a:lnTo>
                <a:lnTo>
                  <a:pt x="20" y="377"/>
                </a:lnTo>
                <a:lnTo>
                  <a:pt x="14" y="363"/>
                </a:lnTo>
                <a:lnTo>
                  <a:pt x="9" y="350"/>
                </a:lnTo>
                <a:lnTo>
                  <a:pt x="6" y="337"/>
                </a:lnTo>
                <a:lnTo>
                  <a:pt x="6" y="324"/>
                </a:lnTo>
                <a:lnTo>
                  <a:pt x="8" y="310"/>
                </a:lnTo>
                <a:lnTo>
                  <a:pt x="8" y="295"/>
                </a:lnTo>
                <a:lnTo>
                  <a:pt x="7" y="278"/>
                </a:lnTo>
                <a:lnTo>
                  <a:pt x="6" y="260"/>
                </a:lnTo>
                <a:lnTo>
                  <a:pt x="5" y="241"/>
                </a:lnTo>
                <a:lnTo>
                  <a:pt x="4" y="223"/>
                </a:lnTo>
                <a:lnTo>
                  <a:pt x="2" y="203"/>
                </a:lnTo>
                <a:lnTo>
                  <a:pt x="1" y="184"/>
                </a:lnTo>
                <a:lnTo>
                  <a:pt x="0" y="165"/>
                </a:lnTo>
                <a:lnTo>
                  <a:pt x="0" y="147"/>
                </a:lnTo>
                <a:lnTo>
                  <a:pt x="0" y="129"/>
                </a:lnTo>
                <a:lnTo>
                  <a:pt x="0" y="113"/>
                </a:lnTo>
                <a:lnTo>
                  <a:pt x="2" y="99"/>
                </a:lnTo>
                <a:lnTo>
                  <a:pt x="5" y="86"/>
                </a:lnTo>
                <a:lnTo>
                  <a:pt x="9" y="77"/>
                </a:lnTo>
                <a:lnTo>
                  <a:pt x="15" y="69"/>
                </a:lnTo>
                <a:lnTo>
                  <a:pt x="21" y="63"/>
                </a:lnTo>
                <a:lnTo>
                  <a:pt x="31" y="56"/>
                </a:lnTo>
                <a:lnTo>
                  <a:pt x="44" y="49"/>
                </a:lnTo>
                <a:lnTo>
                  <a:pt x="57" y="42"/>
                </a:lnTo>
                <a:lnTo>
                  <a:pt x="71" y="35"/>
                </a:lnTo>
                <a:lnTo>
                  <a:pt x="87" y="28"/>
                </a:lnTo>
                <a:lnTo>
                  <a:pt x="103" y="22"/>
                </a:lnTo>
                <a:lnTo>
                  <a:pt x="118" y="16"/>
                </a:lnTo>
                <a:lnTo>
                  <a:pt x="133" y="11"/>
                </a:lnTo>
                <a:lnTo>
                  <a:pt x="147" y="6"/>
                </a:lnTo>
                <a:lnTo>
                  <a:pt x="160" y="3"/>
                </a:lnTo>
                <a:lnTo>
                  <a:pt x="172" y="1"/>
                </a:lnTo>
                <a:lnTo>
                  <a:pt x="181" y="0"/>
                </a:lnTo>
                <a:lnTo>
                  <a:pt x="187" y="0"/>
                </a:lnTo>
                <a:lnTo>
                  <a:pt x="190" y="3"/>
                </a:lnTo>
                <a:lnTo>
                  <a:pt x="191" y="6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1" name="Freeform 19"/>
          <p:cNvSpPr>
            <a:spLocks/>
          </p:cNvSpPr>
          <p:nvPr/>
        </p:nvSpPr>
        <p:spPr bwMode="auto">
          <a:xfrm>
            <a:off x="5981700" y="2927748"/>
            <a:ext cx="647700" cy="1363265"/>
          </a:xfrm>
          <a:custGeom>
            <a:avLst/>
            <a:gdLst>
              <a:gd name="T0" fmla="*/ 34 w 544"/>
              <a:gd name="T1" fmla="*/ 10 h 1145"/>
              <a:gd name="T2" fmla="*/ 92 w 544"/>
              <a:gd name="T3" fmla="*/ 31 h 1145"/>
              <a:gd name="T4" fmla="*/ 146 w 544"/>
              <a:gd name="T5" fmla="*/ 56 h 1145"/>
              <a:gd name="T6" fmla="*/ 181 w 544"/>
              <a:gd name="T7" fmla="*/ 79 h 1145"/>
              <a:gd name="T8" fmla="*/ 196 w 544"/>
              <a:gd name="T9" fmla="*/ 91 h 1145"/>
              <a:gd name="T10" fmla="*/ 228 w 544"/>
              <a:gd name="T11" fmla="*/ 101 h 1145"/>
              <a:gd name="T12" fmla="*/ 269 w 544"/>
              <a:gd name="T13" fmla="*/ 109 h 1145"/>
              <a:gd name="T14" fmla="*/ 310 w 544"/>
              <a:gd name="T15" fmla="*/ 113 h 1145"/>
              <a:gd name="T16" fmla="*/ 352 w 544"/>
              <a:gd name="T17" fmla="*/ 115 h 1145"/>
              <a:gd name="T18" fmla="*/ 404 w 544"/>
              <a:gd name="T19" fmla="*/ 123 h 1145"/>
              <a:gd name="T20" fmla="*/ 453 w 544"/>
              <a:gd name="T21" fmla="*/ 146 h 1145"/>
              <a:gd name="T22" fmla="*/ 487 w 544"/>
              <a:gd name="T23" fmla="*/ 188 h 1145"/>
              <a:gd name="T24" fmla="*/ 497 w 544"/>
              <a:gd name="T25" fmla="*/ 233 h 1145"/>
              <a:gd name="T26" fmla="*/ 490 w 544"/>
              <a:gd name="T27" fmla="*/ 272 h 1145"/>
              <a:gd name="T28" fmla="*/ 469 w 544"/>
              <a:gd name="T29" fmla="*/ 304 h 1145"/>
              <a:gd name="T30" fmla="*/ 438 w 544"/>
              <a:gd name="T31" fmla="*/ 325 h 1145"/>
              <a:gd name="T32" fmla="*/ 397 w 544"/>
              <a:gd name="T33" fmla="*/ 336 h 1145"/>
              <a:gd name="T34" fmla="*/ 348 w 544"/>
              <a:gd name="T35" fmla="*/ 343 h 1145"/>
              <a:gd name="T36" fmla="*/ 306 w 544"/>
              <a:gd name="T37" fmla="*/ 348 h 1145"/>
              <a:gd name="T38" fmla="*/ 283 w 544"/>
              <a:gd name="T39" fmla="*/ 349 h 1145"/>
              <a:gd name="T40" fmla="*/ 334 w 544"/>
              <a:gd name="T41" fmla="*/ 352 h 1145"/>
              <a:gd name="T42" fmla="*/ 395 w 544"/>
              <a:gd name="T43" fmla="*/ 364 h 1145"/>
              <a:gd name="T44" fmla="*/ 440 w 544"/>
              <a:gd name="T45" fmla="*/ 391 h 1145"/>
              <a:gd name="T46" fmla="*/ 462 w 544"/>
              <a:gd name="T47" fmla="*/ 441 h 1145"/>
              <a:gd name="T48" fmla="*/ 462 w 544"/>
              <a:gd name="T49" fmla="*/ 503 h 1145"/>
              <a:gd name="T50" fmla="*/ 454 w 544"/>
              <a:gd name="T51" fmla="*/ 540 h 1145"/>
              <a:gd name="T52" fmla="*/ 426 w 544"/>
              <a:gd name="T53" fmla="*/ 564 h 1145"/>
              <a:gd name="T54" fmla="*/ 366 w 544"/>
              <a:gd name="T55" fmla="*/ 589 h 1145"/>
              <a:gd name="T56" fmla="*/ 395 w 544"/>
              <a:gd name="T57" fmla="*/ 615 h 1145"/>
              <a:gd name="T58" fmla="*/ 444 w 544"/>
              <a:gd name="T59" fmla="*/ 637 h 1145"/>
              <a:gd name="T60" fmla="*/ 476 w 544"/>
              <a:gd name="T61" fmla="*/ 660 h 1145"/>
              <a:gd name="T62" fmla="*/ 493 w 544"/>
              <a:gd name="T63" fmla="*/ 686 h 1145"/>
              <a:gd name="T64" fmla="*/ 502 w 544"/>
              <a:gd name="T65" fmla="*/ 719 h 1145"/>
              <a:gd name="T66" fmla="*/ 506 w 544"/>
              <a:gd name="T67" fmla="*/ 754 h 1145"/>
              <a:gd name="T68" fmla="*/ 498 w 544"/>
              <a:gd name="T69" fmla="*/ 790 h 1145"/>
              <a:gd name="T70" fmla="*/ 470 w 544"/>
              <a:gd name="T71" fmla="*/ 828 h 1145"/>
              <a:gd name="T72" fmla="*/ 486 w 544"/>
              <a:gd name="T73" fmla="*/ 845 h 1145"/>
              <a:gd name="T74" fmla="*/ 515 w 544"/>
              <a:gd name="T75" fmla="*/ 856 h 1145"/>
              <a:gd name="T76" fmla="*/ 534 w 544"/>
              <a:gd name="T77" fmla="*/ 873 h 1145"/>
              <a:gd name="T78" fmla="*/ 542 w 544"/>
              <a:gd name="T79" fmla="*/ 903 h 1145"/>
              <a:gd name="T80" fmla="*/ 542 w 544"/>
              <a:gd name="T81" fmla="*/ 943 h 1145"/>
              <a:gd name="T82" fmla="*/ 539 w 544"/>
              <a:gd name="T83" fmla="*/ 971 h 1145"/>
              <a:gd name="T84" fmla="*/ 527 w 544"/>
              <a:gd name="T85" fmla="*/ 992 h 1145"/>
              <a:gd name="T86" fmla="*/ 504 w 544"/>
              <a:gd name="T87" fmla="*/ 1012 h 1145"/>
              <a:gd name="T88" fmla="*/ 448 w 544"/>
              <a:gd name="T89" fmla="*/ 1047 h 1145"/>
              <a:gd name="T90" fmla="*/ 373 w 544"/>
              <a:gd name="T91" fmla="*/ 1081 h 1145"/>
              <a:gd name="T92" fmla="*/ 283 w 544"/>
              <a:gd name="T93" fmla="*/ 1111 h 1145"/>
              <a:gd name="T94" fmla="*/ 176 w 544"/>
              <a:gd name="T95" fmla="*/ 1138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4" h="1145">
                <a:moveTo>
                  <a:pt x="0" y="0"/>
                </a:moveTo>
                <a:lnTo>
                  <a:pt x="10" y="2"/>
                </a:lnTo>
                <a:lnTo>
                  <a:pt x="22" y="6"/>
                </a:lnTo>
                <a:lnTo>
                  <a:pt x="34" y="10"/>
                </a:lnTo>
                <a:lnTo>
                  <a:pt x="48" y="15"/>
                </a:lnTo>
                <a:lnTo>
                  <a:pt x="62" y="20"/>
                </a:lnTo>
                <a:lnTo>
                  <a:pt x="77" y="25"/>
                </a:lnTo>
                <a:lnTo>
                  <a:pt x="92" y="31"/>
                </a:lnTo>
                <a:lnTo>
                  <a:pt x="106" y="37"/>
                </a:lnTo>
                <a:lnTo>
                  <a:pt x="120" y="43"/>
                </a:lnTo>
                <a:lnTo>
                  <a:pt x="134" y="50"/>
                </a:lnTo>
                <a:lnTo>
                  <a:pt x="146" y="56"/>
                </a:lnTo>
                <a:lnTo>
                  <a:pt x="158" y="62"/>
                </a:lnTo>
                <a:lnTo>
                  <a:pt x="167" y="68"/>
                </a:lnTo>
                <a:lnTo>
                  <a:pt x="175" y="73"/>
                </a:lnTo>
                <a:lnTo>
                  <a:pt x="181" y="79"/>
                </a:lnTo>
                <a:lnTo>
                  <a:pt x="185" y="84"/>
                </a:lnTo>
                <a:lnTo>
                  <a:pt x="187" y="86"/>
                </a:lnTo>
                <a:lnTo>
                  <a:pt x="191" y="89"/>
                </a:lnTo>
                <a:lnTo>
                  <a:pt x="196" y="91"/>
                </a:lnTo>
                <a:lnTo>
                  <a:pt x="203" y="94"/>
                </a:lnTo>
                <a:lnTo>
                  <a:pt x="210" y="96"/>
                </a:lnTo>
                <a:lnTo>
                  <a:pt x="219" y="99"/>
                </a:lnTo>
                <a:lnTo>
                  <a:pt x="228" y="101"/>
                </a:lnTo>
                <a:lnTo>
                  <a:pt x="238" y="103"/>
                </a:lnTo>
                <a:lnTo>
                  <a:pt x="248" y="105"/>
                </a:lnTo>
                <a:lnTo>
                  <a:pt x="259" y="107"/>
                </a:lnTo>
                <a:lnTo>
                  <a:pt x="269" y="109"/>
                </a:lnTo>
                <a:lnTo>
                  <a:pt x="280" y="110"/>
                </a:lnTo>
                <a:lnTo>
                  <a:pt x="291" y="112"/>
                </a:lnTo>
                <a:lnTo>
                  <a:pt x="301" y="113"/>
                </a:lnTo>
                <a:lnTo>
                  <a:pt x="310" y="113"/>
                </a:lnTo>
                <a:lnTo>
                  <a:pt x="319" y="113"/>
                </a:lnTo>
                <a:lnTo>
                  <a:pt x="329" y="113"/>
                </a:lnTo>
                <a:lnTo>
                  <a:pt x="341" y="114"/>
                </a:lnTo>
                <a:lnTo>
                  <a:pt x="352" y="115"/>
                </a:lnTo>
                <a:lnTo>
                  <a:pt x="365" y="116"/>
                </a:lnTo>
                <a:lnTo>
                  <a:pt x="378" y="118"/>
                </a:lnTo>
                <a:lnTo>
                  <a:pt x="391" y="120"/>
                </a:lnTo>
                <a:lnTo>
                  <a:pt x="404" y="123"/>
                </a:lnTo>
                <a:lnTo>
                  <a:pt x="417" y="128"/>
                </a:lnTo>
                <a:lnTo>
                  <a:pt x="429" y="133"/>
                </a:lnTo>
                <a:lnTo>
                  <a:pt x="442" y="139"/>
                </a:lnTo>
                <a:lnTo>
                  <a:pt x="453" y="146"/>
                </a:lnTo>
                <a:lnTo>
                  <a:pt x="463" y="154"/>
                </a:lnTo>
                <a:lnTo>
                  <a:pt x="473" y="164"/>
                </a:lnTo>
                <a:lnTo>
                  <a:pt x="481" y="175"/>
                </a:lnTo>
                <a:lnTo>
                  <a:pt x="487" y="188"/>
                </a:lnTo>
                <a:lnTo>
                  <a:pt x="492" y="202"/>
                </a:lnTo>
                <a:lnTo>
                  <a:pt x="495" y="212"/>
                </a:lnTo>
                <a:lnTo>
                  <a:pt x="496" y="222"/>
                </a:lnTo>
                <a:lnTo>
                  <a:pt x="497" y="233"/>
                </a:lnTo>
                <a:lnTo>
                  <a:pt x="496" y="243"/>
                </a:lnTo>
                <a:lnTo>
                  <a:pt x="495" y="253"/>
                </a:lnTo>
                <a:lnTo>
                  <a:pt x="493" y="262"/>
                </a:lnTo>
                <a:lnTo>
                  <a:pt x="490" y="272"/>
                </a:lnTo>
                <a:lnTo>
                  <a:pt x="486" y="281"/>
                </a:lnTo>
                <a:lnTo>
                  <a:pt x="481" y="289"/>
                </a:lnTo>
                <a:lnTo>
                  <a:pt x="475" y="297"/>
                </a:lnTo>
                <a:lnTo>
                  <a:pt x="469" y="304"/>
                </a:lnTo>
                <a:lnTo>
                  <a:pt x="462" y="311"/>
                </a:lnTo>
                <a:lnTo>
                  <a:pt x="455" y="316"/>
                </a:lnTo>
                <a:lnTo>
                  <a:pt x="447" y="321"/>
                </a:lnTo>
                <a:lnTo>
                  <a:pt x="438" y="325"/>
                </a:lnTo>
                <a:lnTo>
                  <a:pt x="429" y="328"/>
                </a:lnTo>
                <a:lnTo>
                  <a:pt x="419" y="331"/>
                </a:lnTo>
                <a:lnTo>
                  <a:pt x="408" y="334"/>
                </a:lnTo>
                <a:lnTo>
                  <a:pt x="397" y="336"/>
                </a:lnTo>
                <a:lnTo>
                  <a:pt x="385" y="338"/>
                </a:lnTo>
                <a:lnTo>
                  <a:pt x="372" y="340"/>
                </a:lnTo>
                <a:lnTo>
                  <a:pt x="360" y="342"/>
                </a:lnTo>
                <a:lnTo>
                  <a:pt x="348" y="343"/>
                </a:lnTo>
                <a:lnTo>
                  <a:pt x="336" y="345"/>
                </a:lnTo>
                <a:lnTo>
                  <a:pt x="325" y="346"/>
                </a:lnTo>
                <a:lnTo>
                  <a:pt x="315" y="347"/>
                </a:lnTo>
                <a:lnTo>
                  <a:pt x="306" y="348"/>
                </a:lnTo>
                <a:lnTo>
                  <a:pt x="297" y="348"/>
                </a:lnTo>
                <a:lnTo>
                  <a:pt x="291" y="348"/>
                </a:lnTo>
                <a:lnTo>
                  <a:pt x="286" y="349"/>
                </a:lnTo>
                <a:lnTo>
                  <a:pt x="283" y="349"/>
                </a:lnTo>
                <a:lnTo>
                  <a:pt x="282" y="349"/>
                </a:lnTo>
                <a:lnTo>
                  <a:pt x="299" y="350"/>
                </a:lnTo>
                <a:lnTo>
                  <a:pt x="317" y="351"/>
                </a:lnTo>
                <a:lnTo>
                  <a:pt x="334" y="352"/>
                </a:lnTo>
                <a:lnTo>
                  <a:pt x="351" y="354"/>
                </a:lnTo>
                <a:lnTo>
                  <a:pt x="366" y="357"/>
                </a:lnTo>
                <a:lnTo>
                  <a:pt x="381" y="360"/>
                </a:lnTo>
                <a:lnTo>
                  <a:pt x="395" y="364"/>
                </a:lnTo>
                <a:lnTo>
                  <a:pt x="408" y="369"/>
                </a:lnTo>
                <a:lnTo>
                  <a:pt x="420" y="375"/>
                </a:lnTo>
                <a:lnTo>
                  <a:pt x="431" y="383"/>
                </a:lnTo>
                <a:lnTo>
                  <a:pt x="440" y="391"/>
                </a:lnTo>
                <a:lnTo>
                  <a:pt x="448" y="401"/>
                </a:lnTo>
                <a:lnTo>
                  <a:pt x="454" y="413"/>
                </a:lnTo>
                <a:lnTo>
                  <a:pt x="459" y="426"/>
                </a:lnTo>
                <a:lnTo>
                  <a:pt x="462" y="441"/>
                </a:lnTo>
                <a:lnTo>
                  <a:pt x="463" y="459"/>
                </a:lnTo>
                <a:lnTo>
                  <a:pt x="463" y="476"/>
                </a:lnTo>
                <a:lnTo>
                  <a:pt x="462" y="490"/>
                </a:lnTo>
                <a:lnTo>
                  <a:pt x="462" y="503"/>
                </a:lnTo>
                <a:lnTo>
                  <a:pt x="461" y="515"/>
                </a:lnTo>
                <a:lnTo>
                  <a:pt x="460" y="524"/>
                </a:lnTo>
                <a:lnTo>
                  <a:pt x="457" y="533"/>
                </a:lnTo>
                <a:lnTo>
                  <a:pt x="454" y="540"/>
                </a:lnTo>
                <a:lnTo>
                  <a:pt x="449" y="547"/>
                </a:lnTo>
                <a:lnTo>
                  <a:pt x="443" y="553"/>
                </a:lnTo>
                <a:lnTo>
                  <a:pt x="436" y="559"/>
                </a:lnTo>
                <a:lnTo>
                  <a:pt x="426" y="564"/>
                </a:lnTo>
                <a:lnTo>
                  <a:pt x="415" y="570"/>
                </a:lnTo>
                <a:lnTo>
                  <a:pt x="401" y="576"/>
                </a:lnTo>
                <a:lnTo>
                  <a:pt x="385" y="582"/>
                </a:lnTo>
                <a:lnTo>
                  <a:pt x="366" y="589"/>
                </a:lnTo>
                <a:lnTo>
                  <a:pt x="345" y="597"/>
                </a:lnTo>
                <a:lnTo>
                  <a:pt x="363" y="604"/>
                </a:lnTo>
                <a:lnTo>
                  <a:pt x="380" y="609"/>
                </a:lnTo>
                <a:lnTo>
                  <a:pt x="395" y="615"/>
                </a:lnTo>
                <a:lnTo>
                  <a:pt x="409" y="621"/>
                </a:lnTo>
                <a:lnTo>
                  <a:pt x="422" y="626"/>
                </a:lnTo>
                <a:lnTo>
                  <a:pt x="434" y="632"/>
                </a:lnTo>
                <a:lnTo>
                  <a:pt x="444" y="637"/>
                </a:lnTo>
                <a:lnTo>
                  <a:pt x="454" y="643"/>
                </a:lnTo>
                <a:lnTo>
                  <a:pt x="462" y="648"/>
                </a:lnTo>
                <a:lnTo>
                  <a:pt x="469" y="654"/>
                </a:lnTo>
                <a:lnTo>
                  <a:pt x="476" y="660"/>
                </a:lnTo>
                <a:lnTo>
                  <a:pt x="481" y="666"/>
                </a:lnTo>
                <a:lnTo>
                  <a:pt x="486" y="673"/>
                </a:lnTo>
                <a:lnTo>
                  <a:pt x="490" y="679"/>
                </a:lnTo>
                <a:lnTo>
                  <a:pt x="493" y="686"/>
                </a:lnTo>
                <a:lnTo>
                  <a:pt x="496" y="694"/>
                </a:lnTo>
                <a:lnTo>
                  <a:pt x="498" y="702"/>
                </a:lnTo>
                <a:lnTo>
                  <a:pt x="500" y="710"/>
                </a:lnTo>
                <a:lnTo>
                  <a:pt x="502" y="719"/>
                </a:lnTo>
                <a:lnTo>
                  <a:pt x="503" y="727"/>
                </a:lnTo>
                <a:lnTo>
                  <a:pt x="505" y="736"/>
                </a:lnTo>
                <a:lnTo>
                  <a:pt x="506" y="745"/>
                </a:lnTo>
                <a:lnTo>
                  <a:pt x="506" y="754"/>
                </a:lnTo>
                <a:lnTo>
                  <a:pt x="506" y="763"/>
                </a:lnTo>
                <a:lnTo>
                  <a:pt x="504" y="772"/>
                </a:lnTo>
                <a:lnTo>
                  <a:pt x="502" y="781"/>
                </a:lnTo>
                <a:lnTo>
                  <a:pt x="498" y="790"/>
                </a:lnTo>
                <a:lnTo>
                  <a:pt x="494" y="800"/>
                </a:lnTo>
                <a:lnTo>
                  <a:pt x="488" y="809"/>
                </a:lnTo>
                <a:lnTo>
                  <a:pt x="479" y="818"/>
                </a:lnTo>
                <a:lnTo>
                  <a:pt x="470" y="828"/>
                </a:lnTo>
                <a:lnTo>
                  <a:pt x="458" y="837"/>
                </a:lnTo>
                <a:lnTo>
                  <a:pt x="468" y="840"/>
                </a:lnTo>
                <a:lnTo>
                  <a:pt x="478" y="843"/>
                </a:lnTo>
                <a:lnTo>
                  <a:pt x="486" y="845"/>
                </a:lnTo>
                <a:lnTo>
                  <a:pt x="495" y="848"/>
                </a:lnTo>
                <a:lnTo>
                  <a:pt x="502" y="850"/>
                </a:lnTo>
                <a:lnTo>
                  <a:pt x="509" y="853"/>
                </a:lnTo>
                <a:lnTo>
                  <a:pt x="515" y="856"/>
                </a:lnTo>
                <a:lnTo>
                  <a:pt x="521" y="859"/>
                </a:lnTo>
                <a:lnTo>
                  <a:pt x="526" y="863"/>
                </a:lnTo>
                <a:lnTo>
                  <a:pt x="530" y="868"/>
                </a:lnTo>
                <a:lnTo>
                  <a:pt x="534" y="873"/>
                </a:lnTo>
                <a:lnTo>
                  <a:pt x="537" y="879"/>
                </a:lnTo>
                <a:lnTo>
                  <a:pt x="539" y="886"/>
                </a:lnTo>
                <a:lnTo>
                  <a:pt x="541" y="894"/>
                </a:lnTo>
                <a:lnTo>
                  <a:pt x="542" y="903"/>
                </a:lnTo>
                <a:lnTo>
                  <a:pt x="543" y="913"/>
                </a:lnTo>
                <a:lnTo>
                  <a:pt x="543" y="924"/>
                </a:lnTo>
                <a:lnTo>
                  <a:pt x="543" y="934"/>
                </a:lnTo>
                <a:lnTo>
                  <a:pt x="542" y="943"/>
                </a:lnTo>
                <a:lnTo>
                  <a:pt x="542" y="951"/>
                </a:lnTo>
                <a:lnTo>
                  <a:pt x="541" y="959"/>
                </a:lnTo>
                <a:lnTo>
                  <a:pt x="540" y="965"/>
                </a:lnTo>
                <a:lnTo>
                  <a:pt x="539" y="971"/>
                </a:lnTo>
                <a:lnTo>
                  <a:pt x="537" y="977"/>
                </a:lnTo>
                <a:lnTo>
                  <a:pt x="534" y="982"/>
                </a:lnTo>
                <a:lnTo>
                  <a:pt x="531" y="987"/>
                </a:lnTo>
                <a:lnTo>
                  <a:pt x="527" y="992"/>
                </a:lnTo>
                <a:lnTo>
                  <a:pt x="523" y="997"/>
                </a:lnTo>
                <a:lnTo>
                  <a:pt x="518" y="1002"/>
                </a:lnTo>
                <a:lnTo>
                  <a:pt x="511" y="1007"/>
                </a:lnTo>
                <a:lnTo>
                  <a:pt x="504" y="1012"/>
                </a:lnTo>
                <a:lnTo>
                  <a:pt x="496" y="1018"/>
                </a:lnTo>
                <a:lnTo>
                  <a:pt x="481" y="1028"/>
                </a:lnTo>
                <a:lnTo>
                  <a:pt x="465" y="1038"/>
                </a:lnTo>
                <a:lnTo>
                  <a:pt x="448" y="1047"/>
                </a:lnTo>
                <a:lnTo>
                  <a:pt x="430" y="1056"/>
                </a:lnTo>
                <a:lnTo>
                  <a:pt x="412" y="1065"/>
                </a:lnTo>
                <a:lnTo>
                  <a:pt x="393" y="1073"/>
                </a:lnTo>
                <a:lnTo>
                  <a:pt x="373" y="1081"/>
                </a:lnTo>
                <a:lnTo>
                  <a:pt x="351" y="1089"/>
                </a:lnTo>
                <a:lnTo>
                  <a:pt x="329" y="1097"/>
                </a:lnTo>
                <a:lnTo>
                  <a:pt x="307" y="1104"/>
                </a:lnTo>
                <a:lnTo>
                  <a:pt x="283" y="1111"/>
                </a:lnTo>
                <a:lnTo>
                  <a:pt x="258" y="1118"/>
                </a:lnTo>
                <a:lnTo>
                  <a:pt x="232" y="1125"/>
                </a:lnTo>
                <a:lnTo>
                  <a:pt x="204" y="1132"/>
                </a:lnTo>
                <a:lnTo>
                  <a:pt x="176" y="1138"/>
                </a:lnTo>
                <a:lnTo>
                  <a:pt x="147" y="1144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2" name="Freeform 20"/>
          <p:cNvSpPr>
            <a:spLocks/>
          </p:cNvSpPr>
          <p:nvPr/>
        </p:nvSpPr>
        <p:spPr bwMode="auto">
          <a:xfrm>
            <a:off x="6823473" y="3749279"/>
            <a:ext cx="354806" cy="191690"/>
          </a:xfrm>
          <a:custGeom>
            <a:avLst/>
            <a:gdLst>
              <a:gd name="T0" fmla="*/ 297 w 298"/>
              <a:gd name="T1" fmla="*/ 158 h 161"/>
              <a:gd name="T2" fmla="*/ 282 w 298"/>
              <a:gd name="T3" fmla="*/ 158 h 161"/>
              <a:gd name="T4" fmla="*/ 265 w 298"/>
              <a:gd name="T5" fmla="*/ 156 h 161"/>
              <a:gd name="T6" fmla="*/ 246 w 298"/>
              <a:gd name="T7" fmla="*/ 153 h 161"/>
              <a:gd name="T8" fmla="*/ 225 w 298"/>
              <a:gd name="T9" fmla="*/ 147 h 161"/>
              <a:gd name="T10" fmla="*/ 203 w 298"/>
              <a:gd name="T11" fmla="*/ 140 h 161"/>
              <a:gd name="T12" fmla="*/ 180 w 298"/>
              <a:gd name="T13" fmla="*/ 131 h 161"/>
              <a:gd name="T14" fmla="*/ 157 w 298"/>
              <a:gd name="T15" fmla="*/ 120 h 161"/>
              <a:gd name="T16" fmla="*/ 134 w 298"/>
              <a:gd name="T17" fmla="*/ 110 h 161"/>
              <a:gd name="T18" fmla="*/ 112 w 298"/>
              <a:gd name="T19" fmla="*/ 97 h 161"/>
              <a:gd name="T20" fmla="*/ 89 w 298"/>
              <a:gd name="T21" fmla="*/ 84 h 161"/>
              <a:gd name="T22" fmla="*/ 69 w 298"/>
              <a:gd name="T23" fmla="*/ 70 h 161"/>
              <a:gd name="T24" fmla="*/ 50 w 298"/>
              <a:gd name="T25" fmla="*/ 57 h 161"/>
              <a:gd name="T26" fmla="*/ 33 w 298"/>
              <a:gd name="T27" fmla="*/ 42 h 161"/>
              <a:gd name="T28" fmla="*/ 19 w 298"/>
              <a:gd name="T29" fmla="*/ 28 h 161"/>
              <a:gd name="T30" fmla="*/ 8 w 298"/>
              <a:gd name="T31" fmla="*/ 13 h 161"/>
              <a:gd name="T32" fmla="*/ 0 w 298"/>
              <a:gd name="T33" fmla="*/ 0 h 161"/>
              <a:gd name="T34" fmla="*/ 24 w 298"/>
              <a:gd name="T35" fmla="*/ 32 h 161"/>
              <a:gd name="T36" fmla="*/ 36 w 298"/>
              <a:gd name="T37" fmla="*/ 47 h 161"/>
              <a:gd name="T38" fmla="*/ 48 w 298"/>
              <a:gd name="T39" fmla="*/ 63 h 161"/>
              <a:gd name="T40" fmla="*/ 61 w 298"/>
              <a:gd name="T41" fmla="*/ 78 h 161"/>
              <a:gd name="T42" fmla="*/ 74 w 298"/>
              <a:gd name="T43" fmla="*/ 92 h 161"/>
              <a:gd name="T44" fmla="*/ 89 w 298"/>
              <a:gd name="T45" fmla="*/ 105 h 161"/>
              <a:gd name="T46" fmla="*/ 105 w 298"/>
              <a:gd name="T47" fmla="*/ 117 h 161"/>
              <a:gd name="T48" fmla="*/ 122 w 298"/>
              <a:gd name="T49" fmla="*/ 128 h 161"/>
              <a:gd name="T50" fmla="*/ 140 w 298"/>
              <a:gd name="T51" fmla="*/ 138 h 161"/>
              <a:gd name="T52" fmla="*/ 161 w 298"/>
              <a:gd name="T53" fmla="*/ 146 h 161"/>
              <a:gd name="T54" fmla="*/ 183 w 298"/>
              <a:gd name="T55" fmla="*/ 152 h 161"/>
              <a:gd name="T56" fmla="*/ 208 w 298"/>
              <a:gd name="T57" fmla="*/ 157 h 161"/>
              <a:gd name="T58" fmla="*/ 234 w 298"/>
              <a:gd name="T59" fmla="*/ 159 h 161"/>
              <a:gd name="T60" fmla="*/ 264 w 298"/>
              <a:gd name="T61" fmla="*/ 160 h 161"/>
              <a:gd name="T62" fmla="*/ 297 w 298"/>
              <a:gd name="T63" fmla="*/ 15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8" h="161">
                <a:moveTo>
                  <a:pt x="297" y="158"/>
                </a:moveTo>
                <a:lnTo>
                  <a:pt x="282" y="158"/>
                </a:lnTo>
                <a:lnTo>
                  <a:pt x="265" y="156"/>
                </a:lnTo>
                <a:lnTo>
                  <a:pt x="246" y="153"/>
                </a:lnTo>
                <a:lnTo>
                  <a:pt x="225" y="147"/>
                </a:lnTo>
                <a:lnTo>
                  <a:pt x="203" y="140"/>
                </a:lnTo>
                <a:lnTo>
                  <a:pt x="180" y="131"/>
                </a:lnTo>
                <a:lnTo>
                  <a:pt x="157" y="120"/>
                </a:lnTo>
                <a:lnTo>
                  <a:pt x="134" y="110"/>
                </a:lnTo>
                <a:lnTo>
                  <a:pt x="112" y="97"/>
                </a:lnTo>
                <a:lnTo>
                  <a:pt x="89" y="84"/>
                </a:lnTo>
                <a:lnTo>
                  <a:pt x="69" y="70"/>
                </a:lnTo>
                <a:lnTo>
                  <a:pt x="50" y="57"/>
                </a:lnTo>
                <a:lnTo>
                  <a:pt x="33" y="42"/>
                </a:lnTo>
                <a:lnTo>
                  <a:pt x="19" y="28"/>
                </a:lnTo>
                <a:lnTo>
                  <a:pt x="8" y="13"/>
                </a:lnTo>
                <a:lnTo>
                  <a:pt x="0" y="0"/>
                </a:lnTo>
                <a:lnTo>
                  <a:pt x="24" y="32"/>
                </a:lnTo>
                <a:lnTo>
                  <a:pt x="36" y="47"/>
                </a:lnTo>
                <a:lnTo>
                  <a:pt x="48" y="63"/>
                </a:lnTo>
                <a:lnTo>
                  <a:pt x="61" y="78"/>
                </a:lnTo>
                <a:lnTo>
                  <a:pt x="74" y="92"/>
                </a:lnTo>
                <a:lnTo>
                  <a:pt x="89" y="105"/>
                </a:lnTo>
                <a:lnTo>
                  <a:pt x="105" y="117"/>
                </a:lnTo>
                <a:lnTo>
                  <a:pt x="122" y="128"/>
                </a:lnTo>
                <a:lnTo>
                  <a:pt x="140" y="138"/>
                </a:lnTo>
                <a:lnTo>
                  <a:pt x="161" y="146"/>
                </a:lnTo>
                <a:lnTo>
                  <a:pt x="183" y="152"/>
                </a:lnTo>
                <a:lnTo>
                  <a:pt x="208" y="157"/>
                </a:lnTo>
                <a:lnTo>
                  <a:pt x="234" y="159"/>
                </a:lnTo>
                <a:lnTo>
                  <a:pt x="264" y="160"/>
                </a:lnTo>
                <a:lnTo>
                  <a:pt x="297" y="158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3" name="Freeform 21"/>
          <p:cNvSpPr>
            <a:spLocks/>
          </p:cNvSpPr>
          <p:nvPr/>
        </p:nvSpPr>
        <p:spPr bwMode="auto">
          <a:xfrm>
            <a:off x="5755481" y="3182542"/>
            <a:ext cx="563166" cy="163115"/>
          </a:xfrm>
          <a:custGeom>
            <a:avLst/>
            <a:gdLst>
              <a:gd name="T0" fmla="*/ 0 w 473"/>
              <a:gd name="T1" fmla="*/ 0 h 137"/>
              <a:gd name="T2" fmla="*/ 15 w 473"/>
              <a:gd name="T3" fmla="*/ 8 h 137"/>
              <a:gd name="T4" fmla="*/ 30 w 473"/>
              <a:gd name="T5" fmla="*/ 16 h 137"/>
              <a:gd name="T6" fmla="*/ 45 w 473"/>
              <a:gd name="T7" fmla="*/ 23 h 137"/>
              <a:gd name="T8" fmla="*/ 60 w 473"/>
              <a:gd name="T9" fmla="*/ 30 h 137"/>
              <a:gd name="T10" fmla="*/ 75 w 473"/>
              <a:gd name="T11" fmla="*/ 38 h 137"/>
              <a:gd name="T12" fmla="*/ 90 w 473"/>
              <a:gd name="T13" fmla="*/ 44 h 137"/>
              <a:gd name="T14" fmla="*/ 105 w 473"/>
              <a:gd name="T15" fmla="*/ 51 h 137"/>
              <a:gd name="T16" fmla="*/ 120 w 473"/>
              <a:gd name="T17" fmla="*/ 58 h 137"/>
              <a:gd name="T18" fmla="*/ 135 w 473"/>
              <a:gd name="T19" fmla="*/ 64 h 137"/>
              <a:gd name="T20" fmla="*/ 148 w 473"/>
              <a:gd name="T21" fmla="*/ 70 h 137"/>
              <a:gd name="T22" fmla="*/ 162 w 473"/>
              <a:gd name="T23" fmla="*/ 77 h 137"/>
              <a:gd name="T24" fmla="*/ 174 w 473"/>
              <a:gd name="T25" fmla="*/ 83 h 137"/>
              <a:gd name="T26" fmla="*/ 186 w 473"/>
              <a:gd name="T27" fmla="*/ 89 h 137"/>
              <a:gd name="T28" fmla="*/ 197 w 473"/>
              <a:gd name="T29" fmla="*/ 94 h 137"/>
              <a:gd name="T30" fmla="*/ 206 w 473"/>
              <a:gd name="T31" fmla="*/ 100 h 137"/>
              <a:gd name="T32" fmla="*/ 215 w 473"/>
              <a:gd name="T33" fmla="*/ 106 h 137"/>
              <a:gd name="T34" fmla="*/ 224 w 473"/>
              <a:gd name="T35" fmla="*/ 110 h 137"/>
              <a:gd name="T36" fmla="*/ 235 w 473"/>
              <a:gd name="T37" fmla="*/ 114 h 137"/>
              <a:gd name="T38" fmla="*/ 249 w 473"/>
              <a:gd name="T39" fmla="*/ 118 h 137"/>
              <a:gd name="T40" fmla="*/ 265 w 473"/>
              <a:gd name="T41" fmla="*/ 122 h 137"/>
              <a:gd name="T42" fmla="*/ 283 w 473"/>
              <a:gd name="T43" fmla="*/ 125 h 137"/>
              <a:gd name="T44" fmla="*/ 302 w 473"/>
              <a:gd name="T45" fmla="*/ 127 h 137"/>
              <a:gd name="T46" fmla="*/ 321 w 473"/>
              <a:gd name="T47" fmla="*/ 129 h 137"/>
              <a:gd name="T48" fmla="*/ 342 w 473"/>
              <a:gd name="T49" fmla="*/ 131 h 137"/>
              <a:gd name="T50" fmla="*/ 362 w 473"/>
              <a:gd name="T51" fmla="*/ 133 h 137"/>
              <a:gd name="T52" fmla="*/ 382 w 473"/>
              <a:gd name="T53" fmla="*/ 134 h 137"/>
              <a:gd name="T54" fmla="*/ 401 w 473"/>
              <a:gd name="T55" fmla="*/ 135 h 137"/>
              <a:gd name="T56" fmla="*/ 419 w 473"/>
              <a:gd name="T57" fmla="*/ 136 h 137"/>
              <a:gd name="T58" fmla="*/ 435 w 473"/>
              <a:gd name="T59" fmla="*/ 136 h 137"/>
              <a:gd name="T60" fmla="*/ 450 w 473"/>
              <a:gd name="T61" fmla="*/ 136 h 137"/>
              <a:gd name="T62" fmla="*/ 462 w 473"/>
              <a:gd name="T63" fmla="*/ 136 h 137"/>
              <a:gd name="T64" fmla="*/ 472 w 473"/>
              <a:gd name="T65" fmla="*/ 13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3" h="137">
                <a:moveTo>
                  <a:pt x="0" y="0"/>
                </a:moveTo>
                <a:lnTo>
                  <a:pt x="15" y="8"/>
                </a:lnTo>
                <a:lnTo>
                  <a:pt x="30" y="16"/>
                </a:lnTo>
                <a:lnTo>
                  <a:pt x="45" y="23"/>
                </a:lnTo>
                <a:lnTo>
                  <a:pt x="60" y="30"/>
                </a:lnTo>
                <a:lnTo>
                  <a:pt x="75" y="38"/>
                </a:lnTo>
                <a:lnTo>
                  <a:pt x="90" y="44"/>
                </a:lnTo>
                <a:lnTo>
                  <a:pt x="105" y="51"/>
                </a:lnTo>
                <a:lnTo>
                  <a:pt x="120" y="58"/>
                </a:lnTo>
                <a:lnTo>
                  <a:pt x="135" y="64"/>
                </a:lnTo>
                <a:lnTo>
                  <a:pt x="148" y="70"/>
                </a:lnTo>
                <a:lnTo>
                  <a:pt x="162" y="77"/>
                </a:lnTo>
                <a:lnTo>
                  <a:pt x="174" y="83"/>
                </a:lnTo>
                <a:lnTo>
                  <a:pt x="186" y="89"/>
                </a:lnTo>
                <a:lnTo>
                  <a:pt x="197" y="94"/>
                </a:lnTo>
                <a:lnTo>
                  <a:pt x="206" y="100"/>
                </a:lnTo>
                <a:lnTo>
                  <a:pt x="215" y="106"/>
                </a:lnTo>
                <a:lnTo>
                  <a:pt x="224" y="110"/>
                </a:lnTo>
                <a:lnTo>
                  <a:pt x="235" y="114"/>
                </a:lnTo>
                <a:lnTo>
                  <a:pt x="249" y="118"/>
                </a:lnTo>
                <a:lnTo>
                  <a:pt x="265" y="122"/>
                </a:lnTo>
                <a:lnTo>
                  <a:pt x="283" y="125"/>
                </a:lnTo>
                <a:lnTo>
                  <a:pt x="302" y="127"/>
                </a:lnTo>
                <a:lnTo>
                  <a:pt x="321" y="129"/>
                </a:lnTo>
                <a:lnTo>
                  <a:pt x="342" y="131"/>
                </a:lnTo>
                <a:lnTo>
                  <a:pt x="362" y="133"/>
                </a:lnTo>
                <a:lnTo>
                  <a:pt x="382" y="134"/>
                </a:lnTo>
                <a:lnTo>
                  <a:pt x="401" y="135"/>
                </a:lnTo>
                <a:lnTo>
                  <a:pt x="419" y="136"/>
                </a:lnTo>
                <a:lnTo>
                  <a:pt x="435" y="136"/>
                </a:lnTo>
                <a:lnTo>
                  <a:pt x="450" y="136"/>
                </a:lnTo>
                <a:lnTo>
                  <a:pt x="462" y="136"/>
                </a:lnTo>
                <a:lnTo>
                  <a:pt x="472" y="135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4" name="Freeform 22"/>
          <p:cNvSpPr>
            <a:spLocks/>
          </p:cNvSpPr>
          <p:nvPr/>
        </p:nvSpPr>
        <p:spPr bwMode="auto">
          <a:xfrm>
            <a:off x="5775722" y="3604022"/>
            <a:ext cx="617934" cy="46434"/>
          </a:xfrm>
          <a:custGeom>
            <a:avLst/>
            <a:gdLst>
              <a:gd name="T0" fmla="*/ 0 w 519"/>
              <a:gd name="T1" fmla="*/ 0 h 39"/>
              <a:gd name="T2" fmla="*/ 9 w 519"/>
              <a:gd name="T3" fmla="*/ 2 h 39"/>
              <a:gd name="T4" fmla="*/ 19 w 519"/>
              <a:gd name="T5" fmla="*/ 6 h 39"/>
              <a:gd name="T6" fmla="*/ 31 w 519"/>
              <a:gd name="T7" fmla="*/ 9 h 39"/>
              <a:gd name="T8" fmla="*/ 44 w 519"/>
              <a:gd name="T9" fmla="*/ 12 h 39"/>
              <a:gd name="T10" fmla="*/ 58 w 519"/>
              <a:gd name="T11" fmla="*/ 16 h 39"/>
              <a:gd name="T12" fmla="*/ 73 w 519"/>
              <a:gd name="T13" fmla="*/ 19 h 39"/>
              <a:gd name="T14" fmla="*/ 88 w 519"/>
              <a:gd name="T15" fmla="*/ 23 h 39"/>
              <a:gd name="T16" fmla="*/ 103 w 519"/>
              <a:gd name="T17" fmla="*/ 26 h 39"/>
              <a:gd name="T18" fmla="*/ 119 w 519"/>
              <a:gd name="T19" fmla="*/ 29 h 39"/>
              <a:gd name="T20" fmla="*/ 134 w 519"/>
              <a:gd name="T21" fmla="*/ 32 h 39"/>
              <a:gd name="T22" fmla="*/ 148 w 519"/>
              <a:gd name="T23" fmla="*/ 34 h 39"/>
              <a:gd name="T24" fmla="*/ 162 w 519"/>
              <a:gd name="T25" fmla="*/ 36 h 39"/>
              <a:gd name="T26" fmla="*/ 175 w 519"/>
              <a:gd name="T27" fmla="*/ 36 h 39"/>
              <a:gd name="T28" fmla="*/ 187 w 519"/>
              <a:gd name="T29" fmla="*/ 36 h 39"/>
              <a:gd name="T30" fmla="*/ 197 w 519"/>
              <a:gd name="T31" fmla="*/ 36 h 39"/>
              <a:gd name="T32" fmla="*/ 206 w 519"/>
              <a:gd name="T33" fmla="*/ 33 h 39"/>
              <a:gd name="T34" fmla="*/ 215 w 519"/>
              <a:gd name="T35" fmla="*/ 32 h 39"/>
              <a:gd name="T36" fmla="*/ 226 w 519"/>
              <a:gd name="T37" fmla="*/ 30 h 39"/>
              <a:gd name="T38" fmla="*/ 238 w 519"/>
              <a:gd name="T39" fmla="*/ 29 h 39"/>
              <a:gd name="T40" fmla="*/ 251 w 519"/>
              <a:gd name="T41" fmla="*/ 29 h 39"/>
              <a:gd name="T42" fmla="*/ 265 w 519"/>
              <a:gd name="T43" fmla="*/ 29 h 39"/>
              <a:gd name="T44" fmla="*/ 280 w 519"/>
              <a:gd name="T45" fmla="*/ 29 h 39"/>
              <a:gd name="T46" fmla="*/ 296 w 519"/>
              <a:gd name="T47" fmla="*/ 30 h 39"/>
              <a:gd name="T48" fmla="*/ 311 w 519"/>
              <a:gd name="T49" fmla="*/ 31 h 39"/>
              <a:gd name="T50" fmla="*/ 327 w 519"/>
              <a:gd name="T51" fmla="*/ 32 h 39"/>
              <a:gd name="T52" fmla="*/ 343 w 519"/>
              <a:gd name="T53" fmla="*/ 33 h 39"/>
              <a:gd name="T54" fmla="*/ 358 w 519"/>
              <a:gd name="T55" fmla="*/ 34 h 39"/>
              <a:gd name="T56" fmla="*/ 372 w 519"/>
              <a:gd name="T57" fmla="*/ 35 h 39"/>
              <a:gd name="T58" fmla="*/ 385 w 519"/>
              <a:gd name="T59" fmla="*/ 36 h 39"/>
              <a:gd name="T60" fmla="*/ 397 w 519"/>
              <a:gd name="T61" fmla="*/ 37 h 39"/>
              <a:gd name="T62" fmla="*/ 408 w 519"/>
              <a:gd name="T63" fmla="*/ 38 h 39"/>
              <a:gd name="T64" fmla="*/ 417 w 519"/>
              <a:gd name="T65" fmla="*/ 38 h 39"/>
              <a:gd name="T66" fmla="*/ 425 w 519"/>
              <a:gd name="T67" fmla="*/ 38 h 39"/>
              <a:gd name="T68" fmla="*/ 432 w 519"/>
              <a:gd name="T69" fmla="*/ 38 h 39"/>
              <a:gd name="T70" fmla="*/ 440 w 519"/>
              <a:gd name="T71" fmla="*/ 37 h 39"/>
              <a:gd name="T72" fmla="*/ 447 w 519"/>
              <a:gd name="T73" fmla="*/ 37 h 39"/>
              <a:gd name="T74" fmla="*/ 455 w 519"/>
              <a:gd name="T75" fmla="*/ 37 h 39"/>
              <a:gd name="T76" fmla="*/ 462 w 519"/>
              <a:gd name="T77" fmla="*/ 36 h 39"/>
              <a:gd name="T78" fmla="*/ 468 w 519"/>
              <a:gd name="T79" fmla="*/ 36 h 39"/>
              <a:gd name="T80" fmla="*/ 475 w 519"/>
              <a:gd name="T81" fmla="*/ 35 h 39"/>
              <a:gd name="T82" fmla="*/ 482 w 519"/>
              <a:gd name="T83" fmla="*/ 35 h 39"/>
              <a:gd name="T84" fmla="*/ 488 w 519"/>
              <a:gd name="T85" fmla="*/ 34 h 39"/>
              <a:gd name="T86" fmla="*/ 493 w 519"/>
              <a:gd name="T87" fmla="*/ 33 h 39"/>
              <a:gd name="T88" fmla="*/ 499 w 519"/>
              <a:gd name="T89" fmla="*/ 32 h 39"/>
              <a:gd name="T90" fmla="*/ 504 w 519"/>
              <a:gd name="T91" fmla="*/ 32 h 39"/>
              <a:gd name="T92" fmla="*/ 509 w 519"/>
              <a:gd name="T93" fmla="*/ 31 h 39"/>
              <a:gd name="T94" fmla="*/ 514 w 519"/>
              <a:gd name="T95" fmla="*/ 30 h 39"/>
              <a:gd name="T96" fmla="*/ 518 w 519"/>
              <a:gd name="T97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9" h="39">
                <a:moveTo>
                  <a:pt x="0" y="0"/>
                </a:moveTo>
                <a:lnTo>
                  <a:pt x="9" y="2"/>
                </a:lnTo>
                <a:lnTo>
                  <a:pt x="19" y="6"/>
                </a:lnTo>
                <a:lnTo>
                  <a:pt x="31" y="9"/>
                </a:lnTo>
                <a:lnTo>
                  <a:pt x="44" y="12"/>
                </a:lnTo>
                <a:lnTo>
                  <a:pt x="58" y="16"/>
                </a:lnTo>
                <a:lnTo>
                  <a:pt x="73" y="19"/>
                </a:lnTo>
                <a:lnTo>
                  <a:pt x="88" y="23"/>
                </a:lnTo>
                <a:lnTo>
                  <a:pt x="103" y="26"/>
                </a:lnTo>
                <a:lnTo>
                  <a:pt x="119" y="29"/>
                </a:lnTo>
                <a:lnTo>
                  <a:pt x="134" y="32"/>
                </a:lnTo>
                <a:lnTo>
                  <a:pt x="148" y="34"/>
                </a:lnTo>
                <a:lnTo>
                  <a:pt x="162" y="36"/>
                </a:lnTo>
                <a:lnTo>
                  <a:pt x="175" y="36"/>
                </a:lnTo>
                <a:lnTo>
                  <a:pt x="187" y="36"/>
                </a:lnTo>
                <a:lnTo>
                  <a:pt x="197" y="36"/>
                </a:lnTo>
                <a:lnTo>
                  <a:pt x="206" y="33"/>
                </a:lnTo>
                <a:lnTo>
                  <a:pt x="215" y="32"/>
                </a:lnTo>
                <a:lnTo>
                  <a:pt x="226" y="30"/>
                </a:lnTo>
                <a:lnTo>
                  <a:pt x="238" y="29"/>
                </a:lnTo>
                <a:lnTo>
                  <a:pt x="251" y="29"/>
                </a:lnTo>
                <a:lnTo>
                  <a:pt x="265" y="29"/>
                </a:lnTo>
                <a:lnTo>
                  <a:pt x="280" y="29"/>
                </a:lnTo>
                <a:lnTo>
                  <a:pt x="296" y="30"/>
                </a:lnTo>
                <a:lnTo>
                  <a:pt x="311" y="31"/>
                </a:lnTo>
                <a:lnTo>
                  <a:pt x="327" y="32"/>
                </a:lnTo>
                <a:lnTo>
                  <a:pt x="343" y="33"/>
                </a:lnTo>
                <a:lnTo>
                  <a:pt x="358" y="34"/>
                </a:lnTo>
                <a:lnTo>
                  <a:pt x="372" y="35"/>
                </a:lnTo>
                <a:lnTo>
                  <a:pt x="385" y="36"/>
                </a:lnTo>
                <a:lnTo>
                  <a:pt x="397" y="37"/>
                </a:lnTo>
                <a:lnTo>
                  <a:pt x="408" y="38"/>
                </a:lnTo>
                <a:lnTo>
                  <a:pt x="417" y="38"/>
                </a:lnTo>
                <a:lnTo>
                  <a:pt x="425" y="38"/>
                </a:lnTo>
                <a:lnTo>
                  <a:pt x="432" y="38"/>
                </a:lnTo>
                <a:lnTo>
                  <a:pt x="440" y="37"/>
                </a:lnTo>
                <a:lnTo>
                  <a:pt x="447" y="37"/>
                </a:lnTo>
                <a:lnTo>
                  <a:pt x="455" y="37"/>
                </a:lnTo>
                <a:lnTo>
                  <a:pt x="462" y="36"/>
                </a:lnTo>
                <a:lnTo>
                  <a:pt x="468" y="36"/>
                </a:lnTo>
                <a:lnTo>
                  <a:pt x="475" y="35"/>
                </a:lnTo>
                <a:lnTo>
                  <a:pt x="482" y="35"/>
                </a:lnTo>
                <a:lnTo>
                  <a:pt x="488" y="34"/>
                </a:lnTo>
                <a:lnTo>
                  <a:pt x="493" y="33"/>
                </a:lnTo>
                <a:lnTo>
                  <a:pt x="499" y="32"/>
                </a:lnTo>
                <a:lnTo>
                  <a:pt x="504" y="32"/>
                </a:lnTo>
                <a:lnTo>
                  <a:pt x="509" y="31"/>
                </a:lnTo>
                <a:lnTo>
                  <a:pt x="514" y="30"/>
                </a:lnTo>
                <a:lnTo>
                  <a:pt x="518" y="29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5" name="Freeform 23"/>
          <p:cNvSpPr>
            <a:spLocks/>
          </p:cNvSpPr>
          <p:nvPr/>
        </p:nvSpPr>
        <p:spPr bwMode="auto">
          <a:xfrm>
            <a:off x="5966222" y="3924300"/>
            <a:ext cx="561975" cy="47625"/>
          </a:xfrm>
          <a:custGeom>
            <a:avLst/>
            <a:gdLst>
              <a:gd name="T0" fmla="*/ 0 w 472"/>
              <a:gd name="T1" fmla="*/ 30 h 40"/>
              <a:gd name="T2" fmla="*/ 8 w 472"/>
              <a:gd name="T3" fmla="*/ 31 h 40"/>
              <a:gd name="T4" fmla="*/ 16 w 472"/>
              <a:gd name="T5" fmla="*/ 33 h 40"/>
              <a:gd name="T6" fmla="*/ 25 w 472"/>
              <a:gd name="T7" fmla="*/ 34 h 40"/>
              <a:gd name="T8" fmla="*/ 35 w 472"/>
              <a:gd name="T9" fmla="*/ 35 h 40"/>
              <a:gd name="T10" fmla="*/ 45 w 472"/>
              <a:gd name="T11" fmla="*/ 36 h 40"/>
              <a:gd name="T12" fmla="*/ 56 w 472"/>
              <a:gd name="T13" fmla="*/ 37 h 40"/>
              <a:gd name="T14" fmla="*/ 67 w 472"/>
              <a:gd name="T15" fmla="*/ 38 h 40"/>
              <a:gd name="T16" fmla="*/ 78 w 472"/>
              <a:gd name="T17" fmla="*/ 38 h 40"/>
              <a:gd name="T18" fmla="*/ 90 w 472"/>
              <a:gd name="T19" fmla="*/ 38 h 40"/>
              <a:gd name="T20" fmla="*/ 102 w 472"/>
              <a:gd name="T21" fmla="*/ 39 h 40"/>
              <a:gd name="T22" fmla="*/ 114 w 472"/>
              <a:gd name="T23" fmla="*/ 38 h 40"/>
              <a:gd name="T24" fmla="*/ 126 w 472"/>
              <a:gd name="T25" fmla="*/ 38 h 40"/>
              <a:gd name="T26" fmla="*/ 138 w 472"/>
              <a:gd name="T27" fmla="*/ 37 h 40"/>
              <a:gd name="T28" fmla="*/ 150 w 472"/>
              <a:gd name="T29" fmla="*/ 37 h 40"/>
              <a:gd name="T30" fmla="*/ 161 w 472"/>
              <a:gd name="T31" fmla="*/ 35 h 40"/>
              <a:gd name="T32" fmla="*/ 172 w 472"/>
              <a:gd name="T33" fmla="*/ 34 h 40"/>
              <a:gd name="T34" fmla="*/ 193 w 472"/>
              <a:gd name="T35" fmla="*/ 30 h 40"/>
              <a:gd name="T36" fmla="*/ 215 w 472"/>
              <a:gd name="T37" fmla="*/ 27 h 40"/>
              <a:gd name="T38" fmla="*/ 237 w 472"/>
              <a:gd name="T39" fmla="*/ 25 h 40"/>
              <a:gd name="T40" fmla="*/ 259 w 472"/>
              <a:gd name="T41" fmla="*/ 23 h 40"/>
              <a:gd name="T42" fmla="*/ 281 w 472"/>
              <a:gd name="T43" fmla="*/ 22 h 40"/>
              <a:gd name="T44" fmla="*/ 303 w 472"/>
              <a:gd name="T45" fmla="*/ 21 h 40"/>
              <a:gd name="T46" fmla="*/ 325 w 472"/>
              <a:gd name="T47" fmla="*/ 20 h 40"/>
              <a:gd name="T48" fmla="*/ 346 w 472"/>
              <a:gd name="T49" fmla="*/ 19 h 40"/>
              <a:gd name="T50" fmla="*/ 366 w 472"/>
              <a:gd name="T51" fmla="*/ 18 h 40"/>
              <a:gd name="T52" fmla="*/ 385 w 472"/>
              <a:gd name="T53" fmla="*/ 17 h 40"/>
              <a:gd name="T54" fmla="*/ 403 w 472"/>
              <a:gd name="T55" fmla="*/ 15 h 40"/>
              <a:gd name="T56" fmla="*/ 421 w 472"/>
              <a:gd name="T57" fmla="*/ 13 h 40"/>
              <a:gd name="T58" fmla="*/ 436 w 472"/>
              <a:gd name="T59" fmla="*/ 11 h 40"/>
              <a:gd name="T60" fmla="*/ 450 w 472"/>
              <a:gd name="T61" fmla="*/ 8 h 40"/>
              <a:gd name="T62" fmla="*/ 462 w 472"/>
              <a:gd name="T63" fmla="*/ 5 h 40"/>
              <a:gd name="T64" fmla="*/ 471 w 472"/>
              <a:gd name="T6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2" h="40">
                <a:moveTo>
                  <a:pt x="0" y="30"/>
                </a:moveTo>
                <a:lnTo>
                  <a:pt x="8" y="31"/>
                </a:lnTo>
                <a:lnTo>
                  <a:pt x="16" y="33"/>
                </a:lnTo>
                <a:lnTo>
                  <a:pt x="25" y="34"/>
                </a:lnTo>
                <a:lnTo>
                  <a:pt x="35" y="35"/>
                </a:lnTo>
                <a:lnTo>
                  <a:pt x="45" y="36"/>
                </a:lnTo>
                <a:lnTo>
                  <a:pt x="56" y="37"/>
                </a:lnTo>
                <a:lnTo>
                  <a:pt x="67" y="38"/>
                </a:lnTo>
                <a:lnTo>
                  <a:pt x="78" y="38"/>
                </a:lnTo>
                <a:lnTo>
                  <a:pt x="90" y="38"/>
                </a:lnTo>
                <a:lnTo>
                  <a:pt x="102" y="39"/>
                </a:lnTo>
                <a:lnTo>
                  <a:pt x="114" y="38"/>
                </a:lnTo>
                <a:lnTo>
                  <a:pt x="126" y="38"/>
                </a:lnTo>
                <a:lnTo>
                  <a:pt x="138" y="37"/>
                </a:lnTo>
                <a:lnTo>
                  <a:pt x="150" y="37"/>
                </a:lnTo>
                <a:lnTo>
                  <a:pt x="161" y="35"/>
                </a:lnTo>
                <a:lnTo>
                  <a:pt x="172" y="34"/>
                </a:lnTo>
                <a:lnTo>
                  <a:pt x="193" y="30"/>
                </a:lnTo>
                <a:lnTo>
                  <a:pt x="215" y="27"/>
                </a:lnTo>
                <a:lnTo>
                  <a:pt x="237" y="25"/>
                </a:lnTo>
                <a:lnTo>
                  <a:pt x="259" y="23"/>
                </a:lnTo>
                <a:lnTo>
                  <a:pt x="281" y="22"/>
                </a:lnTo>
                <a:lnTo>
                  <a:pt x="303" y="21"/>
                </a:lnTo>
                <a:lnTo>
                  <a:pt x="325" y="20"/>
                </a:lnTo>
                <a:lnTo>
                  <a:pt x="346" y="19"/>
                </a:lnTo>
                <a:lnTo>
                  <a:pt x="366" y="18"/>
                </a:lnTo>
                <a:lnTo>
                  <a:pt x="385" y="17"/>
                </a:lnTo>
                <a:lnTo>
                  <a:pt x="403" y="15"/>
                </a:lnTo>
                <a:lnTo>
                  <a:pt x="421" y="13"/>
                </a:lnTo>
                <a:lnTo>
                  <a:pt x="436" y="11"/>
                </a:lnTo>
                <a:lnTo>
                  <a:pt x="450" y="8"/>
                </a:lnTo>
                <a:lnTo>
                  <a:pt x="462" y="5"/>
                </a:lnTo>
                <a:lnTo>
                  <a:pt x="471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6" name="Freeform 24"/>
          <p:cNvSpPr>
            <a:spLocks/>
          </p:cNvSpPr>
          <p:nvPr/>
        </p:nvSpPr>
        <p:spPr bwMode="auto">
          <a:xfrm>
            <a:off x="7234237" y="4238625"/>
            <a:ext cx="129779" cy="66675"/>
          </a:xfrm>
          <a:custGeom>
            <a:avLst/>
            <a:gdLst>
              <a:gd name="T0" fmla="*/ 15 w 109"/>
              <a:gd name="T1" fmla="*/ 54 h 56"/>
              <a:gd name="T2" fmla="*/ 9 w 109"/>
              <a:gd name="T3" fmla="*/ 52 h 56"/>
              <a:gd name="T4" fmla="*/ 3 w 109"/>
              <a:gd name="T5" fmla="*/ 50 h 56"/>
              <a:gd name="T6" fmla="*/ 1 w 109"/>
              <a:gd name="T7" fmla="*/ 46 h 56"/>
              <a:gd name="T8" fmla="*/ 0 w 109"/>
              <a:gd name="T9" fmla="*/ 42 h 56"/>
              <a:gd name="T10" fmla="*/ 1 w 109"/>
              <a:gd name="T11" fmla="*/ 39 h 56"/>
              <a:gd name="T12" fmla="*/ 5 w 109"/>
              <a:gd name="T13" fmla="*/ 34 h 56"/>
              <a:gd name="T14" fmla="*/ 9 w 109"/>
              <a:gd name="T15" fmla="*/ 31 h 56"/>
              <a:gd name="T16" fmla="*/ 14 w 109"/>
              <a:gd name="T17" fmla="*/ 26 h 56"/>
              <a:gd name="T18" fmla="*/ 20 w 109"/>
              <a:gd name="T19" fmla="*/ 23 h 56"/>
              <a:gd name="T20" fmla="*/ 27 w 109"/>
              <a:gd name="T21" fmla="*/ 18 h 56"/>
              <a:gd name="T22" fmla="*/ 34 w 109"/>
              <a:gd name="T23" fmla="*/ 14 h 56"/>
              <a:gd name="T24" fmla="*/ 41 w 109"/>
              <a:gd name="T25" fmla="*/ 11 h 56"/>
              <a:gd name="T26" fmla="*/ 47 w 109"/>
              <a:gd name="T27" fmla="*/ 8 h 56"/>
              <a:gd name="T28" fmla="*/ 54 w 109"/>
              <a:gd name="T29" fmla="*/ 5 h 56"/>
              <a:gd name="T30" fmla="*/ 60 w 109"/>
              <a:gd name="T31" fmla="*/ 3 h 56"/>
              <a:gd name="T32" fmla="*/ 63 w 109"/>
              <a:gd name="T33" fmla="*/ 1 h 56"/>
              <a:gd name="T34" fmla="*/ 67 w 109"/>
              <a:gd name="T35" fmla="*/ 0 h 56"/>
              <a:gd name="T36" fmla="*/ 72 w 109"/>
              <a:gd name="T37" fmla="*/ 1 h 56"/>
              <a:gd name="T38" fmla="*/ 77 w 109"/>
              <a:gd name="T39" fmla="*/ 2 h 56"/>
              <a:gd name="T40" fmla="*/ 81 w 109"/>
              <a:gd name="T41" fmla="*/ 4 h 56"/>
              <a:gd name="T42" fmla="*/ 86 w 109"/>
              <a:gd name="T43" fmla="*/ 6 h 56"/>
              <a:gd name="T44" fmla="*/ 91 w 109"/>
              <a:gd name="T45" fmla="*/ 9 h 56"/>
              <a:gd name="T46" fmla="*/ 96 w 109"/>
              <a:gd name="T47" fmla="*/ 13 h 56"/>
              <a:gd name="T48" fmla="*/ 99 w 109"/>
              <a:gd name="T49" fmla="*/ 16 h 56"/>
              <a:gd name="T50" fmla="*/ 102 w 109"/>
              <a:gd name="T51" fmla="*/ 20 h 56"/>
              <a:gd name="T52" fmla="*/ 105 w 109"/>
              <a:gd name="T53" fmla="*/ 23 h 56"/>
              <a:gd name="T54" fmla="*/ 107 w 109"/>
              <a:gd name="T55" fmla="*/ 27 h 56"/>
              <a:gd name="T56" fmla="*/ 108 w 109"/>
              <a:gd name="T57" fmla="*/ 31 h 56"/>
              <a:gd name="T58" fmla="*/ 108 w 109"/>
              <a:gd name="T59" fmla="*/ 33 h 56"/>
              <a:gd name="T60" fmla="*/ 107 w 109"/>
              <a:gd name="T61" fmla="*/ 36 h 56"/>
              <a:gd name="T62" fmla="*/ 103 w 109"/>
              <a:gd name="T63" fmla="*/ 38 h 56"/>
              <a:gd name="T64" fmla="*/ 99 w 109"/>
              <a:gd name="T65" fmla="*/ 39 h 56"/>
              <a:gd name="T66" fmla="*/ 93 w 109"/>
              <a:gd name="T67" fmla="*/ 40 h 56"/>
              <a:gd name="T68" fmla="*/ 87 w 109"/>
              <a:gd name="T69" fmla="*/ 41 h 56"/>
              <a:gd name="T70" fmla="*/ 81 w 109"/>
              <a:gd name="T71" fmla="*/ 42 h 56"/>
              <a:gd name="T72" fmla="*/ 75 w 109"/>
              <a:gd name="T73" fmla="*/ 43 h 56"/>
              <a:gd name="T74" fmla="*/ 69 w 109"/>
              <a:gd name="T75" fmla="*/ 45 h 56"/>
              <a:gd name="T76" fmla="*/ 63 w 109"/>
              <a:gd name="T77" fmla="*/ 47 h 56"/>
              <a:gd name="T78" fmla="*/ 57 w 109"/>
              <a:gd name="T79" fmla="*/ 48 h 56"/>
              <a:gd name="T80" fmla="*/ 51 w 109"/>
              <a:gd name="T81" fmla="*/ 50 h 56"/>
              <a:gd name="T82" fmla="*/ 45 w 109"/>
              <a:gd name="T83" fmla="*/ 51 h 56"/>
              <a:gd name="T84" fmla="*/ 41 w 109"/>
              <a:gd name="T85" fmla="*/ 52 h 56"/>
              <a:gd name="T86" fmla="*/ 36 w 109"/>
              <a:gd name="T87" fmla="*/ 53 h 56"/>
              <a:gd name="T88" fmla="*/ 31 w 109"/>
              <a:gd name="T89" fmla="*/ 54 h 56"/>
              <a:gd name="T90" fmla="*/ 27 w 109"/>
              <a:gd name="T91" fmla="*/ 55 h 56"/>
              <a:gd name="T92" fmla="*/ 23 w 109"/>
              <a:gd name="T93" fmla="*/ 55 h 56"/>
              <a:gd name="T94" fmla="*/ 19 w 109"/>
              <a:gd name="T95" fmla="*/ 55 h 56"/>
              <a:gd name="T96" fmla="*/ 15 w 109"/>
              <a:gd name="T97" fmla="*/ 5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9" h="56">
                <a:moveTo>
                  <a:pt x="15" y="54"/>
                </a:moveTo>
                <a:lnTo>
                  <a:pt x="9" y="52"/>
                </a:lnTo>
                <a:lnTo>
                  <a:pt x="3" y="50"/>
                </a:lnTo>
                <a:lnTo>
                  <a:pt x="1" y="46"/>
                </a:lnTo>
                <a:lnTo>
                  <a:pt x="0" y="42"/>
                </a:lnTo>
                <a:lnTo>
                  <a:pt x="1" y="39"/>
                </a:lnTo>
                <a:lnTo>
                  <a:pt x="5" y="34"/>
                </a:lnTo>
                <a:lnTo>
                  <a:pt x="9" y="31"/>
                </a:lnTo>
                <a:lnTo>
                  <a:pt x="14" y="26"/>
                </a:lnTo>
                <a:lnTo>
                  <a:pt x="20" y="23"/>
                </a:lnTo>
                <a:lnTo>
                  <a:pt x="27" y="18"/>
                </a:lnTo>
                <a:lnTo>
                  <a:pt x="34" y="14"/>
                </a:lnTo>
                <a:lnTo>
                  <a:pt x="41" y="11"/>
                </a:lnTo>
                <a:lnTo>
                  <a:pt x="47" y="8"/>
                </a:lnTo>
                <a:lnTo>
                  <a:pt x="54" y="5"/>
                </a:lnTo>
                <a:lnTo>
                  <a:pt x="60" y="3"/>
                </a:lnTo>
                <a:lnTo>
                  <a:pt x="63" y="1"/>
                </a:lnTo>
                <a:lnTo>
                  <a:pt x="67" y="0"/>
                </a:lnTo>
                <a:lnTo>
                  <a:pt x="72" y="1"/>
                </a:lnTo>
                <a:lnTo>
                  <a:pt x="77" y="2"/>
                </a:lnTo>
                <a:lnTo>
                  <a:pt x="81" y="4"/>
                </a:lnTo>
                <a:lnTo>
                  <a:pt x="86" y="6"/>
                </a:lnTo>
                <a:lnTo>
                  <a:pt x="91" y="9"/>
                </a:lnTo>
                <a:lnTo>
                  <a:pt x="96" y="13"/>
                </a:lnTo>
                <a:lnTo>
                  <a:pt x="99" y="16"/>
                </a:lnTo>
                <a:lnTo>
                  <a:pt x="102" y="20"/>
                </a:lnTo>
                <a:lnTo>
                  <a:pt x="105" y="23"/>
                </a:lnTo>
                <a:lnTo>
                  <a:pt x="107" y="27"/>
                </a:lnTo>
                <a:lnTo>
                  <a:pt x="108" y="31"/>
                </a:lnTo>
                <a:lnTo>
                  <a:pt x="108" y="33"/>
                </a:lnTo>
                <a:lnTo>
                  <a:pt x="107" y="36"/>
                </a:lnTo>
                <a:lnTo>
                  <a:pt x="103" y="38"/>
                </a:lnTo>
                <a:lnTo>
                  <a:pt x="99" y="39"/>
                </a:lnTo>
                <a:lnTo>
                  <a:pt x="93" y="40"/>
                </a:lnTo>
                <a:lnTo>
                  <a:pt x="87" y="41"/>
                </a:lnTo>
                <a:lnTo>
                  <a:pt x="81" y="42"/>
                </a:lnTo>
                <a:lnTo>
                  <a:pt x="75" y="43"/>
                </a:lnTo>
                <a:lnTo>
                  <a:pt x="69" y="45"/>
                </a:lnTo>
                <a:lnTo>
                  <a:pt x="63" y="47"/>
                </a:lnTo>
                <a:lnTo>
                  <a:pt x="57" y="48"/>
                </a:lnTo>
                <a:lnTo>
                  <a:pt x="51" y="50"/>
                </a:lnTo>
                <a:lnTo>
                  <a:pt x="45" y="51"/>
                </a:lnTo>
                <a:lnTo>
                  <a:pt x="41" y="52"/>
                </a:lnTo>
                <a:lnTo>
                  <a:pt x="36" y="53"/>
                </a:lnTo>
                <a:lnTo>
                  <a:pt x="31" y="54"/>
                </a:lnTo>
                <a:lnTo>
                  <a:pt x="27" y="55"/>
                </a:lnTo>
                <a:lnTo>
                  <a:pt x="23" y="55"/>
                </a:lnTo>
                <a:lnTo>
                  <a:pt x="19" y="55"/>
                </a:lnTo>
                <a:lnTo>
                  <a:pt x="15" y="54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7" name="Freeform 25"/>
          <p:cNvSpPr>
            <a:spLocks/>
          </p:cNvSpPr>
          <p:nvPr/>
        </p:nvSpPr>
        <p:spPr bwMode="auto">
          <a:xfrm>
            <a:off x="6336506" y="4307682"/>
            <a:ext cx="1404938" cy="73819"/>
          </a:xfrm>
          <a:custGeom>
            <a:avLst/>
            <a:gdLst>
              <a:gd name="T0" fmla="*/ 4 w 1180"/>
              <a:gd name="T1" fmla="*/ 4 h 62"/>
              <a:gd name="T2" fmla="*/ 10 w 1180"/>
              <a:gd name="T3" fmla="*/ 6 h 62"/>
              <a:gd name="T4" fmla="*/ 17 w 1180"/>
              <a:gd name="T5" fmla="*/ 9 h 62"/>
              <a:gd name="T6" fmla="*/ 25 w 1180"/>
              <a:gd name="T7" fmla="*/ 10 h 62"/>
              <a:gd name="T8" fmla="*/ 35 w 1180"/>
              <a:gd name="T9" fmla="*/ 10 h 62"/>
              <a:gd name="T10" fmla="*/ 46 w 1180"/>
              <a:gd name="T11" fmla="*/ 10 h 62"/>
              <a:gd name="T12" fmla="*/ 60 w 1180"/>
              <a:gd name="T13" fmla="*/ 8 h 62"/>
              <a:gd name="T14" fmla="*/ 75 w 1180"/>
              <a:gd name="T15" fmla="*/ 4 h 62"/>
              <a:gd name="T16" fmla="*/ 93 w 1180"/>
              <a:gd name="T17" fmla="*/ 0 h 62"/>
              <a:gd name="T18" fmla="*/ 106 w 1180"/>
              <a:gd name="T19" fmla="*/ 1 h 62"/>
              <a:gd name="T20" fmla="*/ 118 w 1180"/>
              <a:gd name="T21" fmla="*/ 5 h 62"/>
              <a:gd name="T22" fmla="*/ 128 w 1180"/>
              <a:gd name="T23" fmla="*/ 11 h 62"/>
              <a:gd name="T24" fmla="*/ 138 w 1180"/>
              <a:gd name="T25" fmla="*/ 19 h 62"/>
              <a:gd name="T26" fmla="*/ 150 w 1180"/>
              <a:gd name="T27" fmla="*/ 27 h 62"/>
              <a:gd name="T28" fmla="*/ 164 w 1180"/>
              <a:gd name="T29" fmla="*/ 34 h 62"/>
              <a:gd name="T30" fmla="*/ 183 w 1180"/>
              <a:gd name="T31" fmla="*/ 39 h 62"/>
              <a:gd name="T32" fmla="*/ 217 w 1180"/>
              <a:gd name="T33" fmla="*/ 42 h 62"/>
              <a:gd name="T34" fmla="*/ 275 w 1180"/>
              <a:gd name="T35" fmla="*/ 47 h 62"/>
              <a:gd name="T36" fmla="*/ 345 w 1180"/>
              <a:gd name="T37" fmla="*/ 52 h 62"/>
              <a:gd name="T38" fmla="*/ 421 w 1180"/>
              <a:gd name="T39" fmla="*/ 57 h 62"/>
              <a:gd name="T40" fmla="*/ 498 w 1180"/>
              <a:gd name="T41" fmla="*/ 60 h 62"/>
              <a:gd name="T42" fmla="*/ 569 w 1180"/>
              <a:gd name="T43" fmla="*/ 61 h 62"/>
              <a:gd name="T44" fmla="*/ 631 w 1180"/>
              <a:gd name="T45" fmla="*/ 56 h 62"/>
              <a:gd name="T46" fmla="*/ 676 w 1180"/>
              <a:gd name="T47" fmla="*/ 47 h 62"/>
              <a:gd name="T48" fmla="*/ 697 w 1180"/>
              <a:gd name="T49" fmla="*/ 34 h 62"/>
              <a:gd name="T50" fmla="*/ 711 w 1180"/>
              <a:gd name="T51" fmla="*/ 24 h 62"/>
              <a:gd name="T52" fmla="*/ 726 w 1180"/>
              <a:gd name="T53" fmla="*/ 18 h 62"/>
              <a:gd name="T54" fmla="*/ 742 w 1180"/>
              <a:gd name="T55" fmla="*/ 15 h 62"/>
              <a:gd name="T56" fmla="*/ 758 w 1180"/>
              <a:gd name="T57" fmla="*/ 14 h 62"/>
              <a:gd name="T58" fmla="*/ 774 w 1180"/>
              <a:gd name="T59" fmla="*/ 15 h 62"/>
              <a:gd name="T60" fmla="*/ 790 w 1180"/>
              <a:gd name="T61" fmla="*/ 16 h 62"/>
              <a:gd name="T62" fmla="*/ 805 w 1180"/>
              <a:gd name="T63" fmla="*/ 18 h 62"/>
              <a:gd name="T64" fmla="*/ 841 w 1180"/>
              <a:gd name="T65" fmla="*/ 22 h 62"/>
              <a:gd name="T66" fmla="*/ 899 w 1180"/>
              <a:gd name="T67" fmla="*/ 27 h 62"/>
              <a:gd name="T68" fmla="*/ 957 w 1180"/>
              <a:gd name="T69" fmla="*/ 32 h 62"/>
              <a:gd name="T70" fmla="*/ 1013 w 1180"/>
              <a:gd name="T71" fmla="*/ 38 h 62"/>
              <a:gd name="T72" fmla="*/ 1065 w 1180"/>
              <a:gd name="T73" fmla="*/ 43 h 62"/>
              <a:gd name="T74" fmla="*/ 1110 w 1180"/>
              <a:gd name="T75" fmla="*/ 48 h 62"/>
              <a:gd name="T76" fmla="*/ 1147 w 1180"/>
              <a:gd name="T77" fmla="*/ 51 h 62"/>
              <a:gd name="T78" fmla="*/ 1171 w 1180"/>
              <a:gd name="T79" fmla="*/ 5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80" h="62">
                <a:moveTo>
                  <a:pt x="0" y="2"/>
                </a:moveTo>
                <a:lnTo>
                  <a:pt x="4" y="4"/>
                </a:lnTo>
                <a:lnTo>
                  <a:pt x="7" y="5"/>
                </a:lnTo>
                <a:lnTo>
                  <a:pt x="10" y="6"/>
                </a:lnTo>
                <a:lnTo>
                  <a:pt x="14" y="8"/>
                </a:lnTo>
                <a:lnTo>
                  <a:pt x="17" y="9"/>
                </a:lnTo>
                <a:lnTo>
                  <a:pt x="21" y="9"/>
                </a:lnTo>
                <a:lnTo>
                  <a:pt x="25" y="10"/>
                </a:lnTo>
                <a:lnTo>
                  <a:pt x="30" y="10"/>
                </a:lnTo>
                <a:lnTo>
                  <a:pt x="35" y="10"/>
                </a:lnTo>
                <a:lnTo>
                  <a:pt x="40" y="10"/>
                </a:lnTo>
                <a:lnTo>
                  <a:pt x="46" y="10"/>
                </a:lnTo>
                <a:lnTo>
                  <a:pt x="53" y="9"/>
                </a:lnTo>
                <a:lnTo>
                  <a:pt x="60" y="8"/>
                </a:lnTo>
                <a:lnTo>
                  <a:pt x="67" y="6"/>
                </a:lnTo>
                <a:lnTo>
                  <a:pt x="75" y="4"/>
                </a:lnTo>
                <a:lnTo>
                  <a:pt x="85" y="2"/>
                </a:lnTo>
                <a:lnTo>
                  <a:pt x="93" y="0"/>
                </a:lnTo>
                <a:lnTo>
                  <a:pt x="100" y="0"/>
                </a:lnTo>
                <a:lnTo>
                  <a:pt x="106" y="1"/>
                </a:lnTo>
                <a:lnTo>
                  <a:pt x="112" y="2"/>
                </a:lnTo>
                <a:lnTo>
                  <a:pt x="118" y="5"/>
                </a:lnTo>
                <a:lnTo>
                  <a:pt x="123" y="8"/>
                </a:lnTo>
                <a:lnTo>
                  <a:pt x="128" y="11"/>
                </a:lnTo>
                <a:lnTo>
                  <a:pt x="133" y="15"/>
                </a:lnTo>
                <a:lnTo>
                  <a:pt x="138" y="19"/>
                </a:lnTo>
                <a:lnTo>
                  <a:pt x="144" y="23"/>
                </a:lnTo>
                <a:lnTo>
                  <a:pt x="150" y="27"/>
                </a:lnTo>
                <a:lnTo>
                  <a:pt x="157" y="31"/>
                </a:lnTo>
                <a:lnTo>
                  <a:pt x="164" y="34"/>
                </a:lnTo>
                <a:lnTo>
                  <a:pt x="173" y="37"/>
                </a:lnTo>
                <a:lnTo>
                  <a:pt x="183" y="39"/>
                </a:lnTo>
                <a:lnTo>
                  <a:pt x="194" y="40"/>
                </a:lnTo>
                <a:lnTo>
                  <a:pt x="217" y="42"/>
                </a:lnTo>
                <a:lnTo>
                  <a:pt x="244" y="44"/>
                </a:lnTo>
                <a:lnTo>
                  <a:pt x="275" y="47"/>
                </a:lnTo>
                <a:lnTo>
                  <a:pt x="309" y="50"/>
                </a:lnTo>
                <a:lnTo>
                  <a:pt x="345" y="52"/>
                </a:lnTo>
                <a:lnTo>
                  <a:pt x="383" y="55"/>
                </a:lnTo>
                <a:lnTo>
                  <a:pt x="421" y="57"/>
                </a:lnTo>
                <a:lnTo>
                  <a:pt x="460" y="59"/>
                </a:lnTo>
                <a:lnTo>
                  <a:pt x="498" y="60"/>
                </a:lnTo>
                <a:lnTo>
                  <a:pt x="535" y="61"/>
                </a:lnTo>
                <a:lnTo>
                  <a:pt x="569" y="61"/>
                </a:lnTo>
                <a:lnTo>
                  <a:pt x="602" y="59"/>
                </a:lnTo>
                <a:lnTo>
                  <a:pt x="631" y="56"/>
                </a:lnTo>
                <a:lnTo>
                  <a:pt x="656" y="53"/>
                </a:lnTo>
                <a:lnTo>
                  <a:pt x="676" y="47"/>
                </a:lnTo>
                <a:lnTo>
                  <a:pt x="691" y="40"/>
                </a:lnTo>
                <a:lnTo>
                  <a:pt x="697" y="34"/>
                </a:lnTo>
                <a:lnTo>
                  <a:pt x="704" y="28"/>
                </a:lnTo>
                <a:lnTo>
                  <a:pt x="711" y="24"/>
                </a:lnTo>
                <a:lnTo>
                  <a:pt x="719" y="20"/>
                </a:lnTo>
                <a:lnTo>
                  <a:pt x="726" y="18"/>
                </a:lnTo>
                <a:lnTo>
                  <a:pt x="734" y="16"/>
                </a:lnTo>
                <a:lnTo>
                  <a:pt x="742" y="15"/>
                </a:lnTo>
                <a:lnTo>
                  <a:pt x="750" y="14"/>
                </a:lnTo>
                <a:lnTo>
                  <a:pt x="758" y="14"/>
                </a:lnTo>
                <a:lnTo>
                  <a:pt x="766" y="14"/>
                </a:lnTo>
                <a:lnTo>
                  <a:pt x="774" y="15"/>
                </a:lnTo>
                <a:lnTo>
                  <a:pt x="782" y="15"/>
                </a:lnTo>
                <a:lnTo>
                  <a:pt x="790" y="16"/>
                </a:lnTo>
                <a:lnTo>
                  <a:pt x="798" y="17"/>
                </a:lnTo>
                <a:lnTo>
                  <a:pt x="805" y="18"/>
                </a:lnTo>
                <a:lnTo>
                  <a:pt x="813" y="19"/>
                </a:lnTo>
                <a:lnTo>
                  <a:pt x="841" y="22"/>
                </a:lnTo>
                <a:lnTo>
                  <a:pt x="869" y="24"/>
                </a:lnTo>
                <a:lnTo>
                  <a:pt x="899" y="27"/>
                </a:lnTo>
                <a:lnTo>
                  <a:pt x="928" y="30"/>
                </a:lnTo>
                <a:lnTo>
                  <a:pt x="957" y="32"/>
                </a:lnTo>
                <a:lnTo>
                  <a:pt x="985" y="35"/>
                </a:lnTo>
                <a:lnTo>
                  <a:pt x="1013" y="38"/>
                </a:lnTo>
                <a:lnTo>
                  <a:pt x="1040" y="41"/>
                </a:lnTo>
                <a:lnTo>
                  <a:pt x="1065" y="43"/>
                </a:lnTo>
                <a:lnTo>
                  <a:pt x="1089" y="45"/>
                </a:lnTo>
                <a:lnTo>
                  <a:pt x="1110" y="48"/>
                </a:lnTo>
                <a:lnTo>
                  <a:pt x="1130" y="49"/>
                </a:lnTo>
                <a:lnTo>
                  <a:pt x="1147" y="51"/>
                </a:lnTo>
                <a:lnTo>
                  <a:pt x="1161" y="52"/>
                </a:lnTo>
                <a:lnTo>
                  <a:pt x="1171" y="53"/>
                </a:lnTo>
                <a:lnTo>
                  <a:pt x="1179" y="53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8" name="Freeform 26"/>
          <p:cNvSpPr>
            <a:spLocks/>
          </p:cNvSpPr>
          <p:nvPr/>
        </p:nvSpPr>
        <p:spPr bwMode="auto">
          <a:xfrm>
            <a:off x="6552010" y="2381250"/>
            <a:ext cx="284559" cy="456010"/>
          </a:xfrm>
          <a:custGeom>
            <a:avLst/>
            <a:gdLst>
              <a:gd name="T0" fmla="*/ 207 w 239"/>
              <a:gd name="T1" fmla="*/ 0 h 383"/>
              <a:gd name="T2" fmla="*/ 210 w 239"/>
              <a:gd name="T3" fmla="*/ 14 h 383"/>
              <a:gd name="T4" fmla="*/ 213 w 239"/>
              <a:gd name="T5" fmla="*/ 28 h 383"/>
              <a:gd name="T6" fmla="*/ 216 w 239"/>
              <a:gd name="T7" fmla="*/ 41 h 383"/>
              <a:gd name="T8" fmla="*/ 219 w 239"/>
              <a:gd name="T9" fmla="*/ 53 h 383"/>
              <a:gd name="T10" fmla="*/ 223 w 239"/>
              <a:gd name="T11" fmla="*/ 66 h 383"/>
              <a:gd name="T12" fmla="*/ 226 w 239"/>
              <a:gd name="T13" fmla="*/ 78 h 383"/>
              <a:gd name="T14" fmla="*/ 228 w 239"/>
              <a:gd name="T15" fmla="*/ 90 h 383"/>
              <a:gd name="T16" fmla="*/ 231 w 239"/>
              <a:gd name="T17" fmla="*/ 103 h 383"/>
              <a:gd name="T18" fmla="*/ 233 w 239"/>
              <a:gd name="T19" fmla="*/ 115 h 383"/>
              <a:gd name="T20" fmla="*/ 235 w 239"/>
              <a:gd name="T21" fmla="*/ 127 h 383"/>
              <a:gd name="T22" fmla="*/ 236 w 239"/>
              <a:gd name="T23" fmla="*/ 139 h 383"/>
              <a:gd name="T24" fmla="*/ 237 w 239"/>
              <a:gd name="T25" fmla="*/ 151 h 383"/>
              <a:gd name="T26" fmla="*/ 238 w 239"/>
              <a:gd name="T27" fmla="*/ 163 h 383"/>
              <a:gd name="T28" fmla="*/ 238 w 239"/>
              <a:gd name="T29" fmla="*/ 176 h 383"/>
              <a:gd name="T30" fmla="*/ 237 w 239"/>
              <a:gd name="T31" fmla="*/ 189 h 383"/>
              <a:gd name="T32" fmla="*/ 236 w 239"/>
              <a:gd name="T33" fmla="*/ 202 h 383"/>
              <a:gd name="T34" fmla="*/ 233 w 239"/>
              <a:gd name="T35" fmla="*/ 222 h 383"/>
              <a:gd name="T36" fmla="*/ 228 w 239"/>
              <a:gd name="T37" fmla="*/ 241 h 383"/>
              <a:gd name="T38" fmla="*/ 224 w 239"/>
              <a:gd name="T39" fmla="*/ 257 h 383"/>
              <a:gd name="T40" fmla="*/ 218 w 239"/>
              <a:gd name="T41" fmla="*/ 272 h 383"/>
              <a:gd name="T42" fmla="*/ 213 w 239"/>
              <a:gd name="T43" fmla="*/ 285 h 383"/>
              <a:gd name="T44" fmla="*/ 207 w 239"/>
              <a:gd name="T45" fmla="*/ 296 h 383"/>
              <a:gd name="T46" fmla="*/ 200 w 239"/>
              <a:gd name="T47" fmla="*/ 307 h 383"/>
              <a:gd name="T48" fmla="*/ 194 w 239"/>
              <a:gd name="T49" fmla="*/ 317 h 383"/>
              <a:gd name="T50" fmla="*/ 186 w 239"/>
              <a:gd name="T51" fmla="*/ 325 h 383"/>
              <a:gd name="T52" fmla="*/ 179 w 239"/>
              <a:gd name="T53" fmla="*/ 333 h 383"/>
              <a:gd name="T54" fmla="*/ 172 w 239"/>
              <a:gd name="T55" fmla="*/ 341 h 383"/>
              <a:gd name="T56" fmla="*/ 164 w 239"/>
              <a:gd name="T57" fmla="*/ 348 h 383"/>
              <a:gd name="T58" fmla="*/ 157 w 239"/>
              <a:gd name="T59" fmla="*/ 354 h 383"/>
              <a:gd name="T60" fmla="*/ 150 w 239"/>
              <a:gd name="T61" fmla="*/ 361 h 383"/>
              <a:gd name="T62" fmla="*/ 142 w 239"/>
              <a:gd name="T63" fmla="*/ 368 h 383"/>
              <a:gd name="T64" fmla="*/ 135 w 239"/>
              <a:gd name="T65" fmla="*/ 375 h 383"/>
              <a:gd name="T66" fmla="*/ 126 w 239"/>
              <a:gd name="T67" fmla="*/ 376 h 383"/>
              <a:gd name="T68" fmla="*/ 118 w 239"/>
              <a:gd name="T69" fmla="*/ 378 h 383"/>
              <a:gd name="T70" fmla="*/ 109 w 239"/>
              <a:gd name="T71" fmla="*/ 378 h 383"/>
              <a:gd name="T72" fmla="*/ 100 w 239"/>
              <a:gd name="T73" fmla="*/ 379 h 383"/>
              <a:gd name="T74" fmla="*/ 92 w 239"/>
              <a:gd name="T75" fmla="*/ 380 h 383"/>
              <a:gd name="T76" fmla="*/ 83 w 239"/>
              <a:gd name="T77" fmla="*/ 381 h 383"/>
              <a:gd name="T78" fmla="*/ 75 w 239"/>
              <a:gd name="T79" fmla="*/ 381 h 383"/>
              <a:gd name="T80" fmla="*/ 66 w 239"/>
              <a:gd name="T81" fmla="*/ 381 h 383"/>
              <a:gd name="T82" fmla="*/ 58 w 239"/>
              <a:gd name="T83" fmla="*/ 382 h 383"/>
              <a:gd name="T84" fmla="*/ 49 w 239"/>
              <a:gd name="T85" fmla="*/ 382 h 383"/>
              <a:gd name="T86" fmla="*/ 41 w 239"/>
              <a:gd name="T87" fmla="*/ 381 h 383"/>
              <a:gd name="T88" fmla="*/ 33 w 239"/>
              <a:gd name="T89" fmla="*/ 381 h 383"/>
              <a:gd name="T90" fmla="*/ 24 w 239"/>
              <a:gd name="T91" fmla="*/ 381 h 383"/>
              <a:gd name="T92" fmla="*/ 16 w 239"/>
              <a:gd name="T93" fmla="*/ 380 h 383"/>
              <a:gd name="T94" fmla="*/ 8 w 239"/>
              <a:gd name="T95" fmla="*/ 380 h 383"/>
              <a:gd name="T96" fmla="*/ 0 w 239"/>
              <a:gd name="T97" fmla="*/ 37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9" h="383">
                <a:moveTo>
                  <a:pt x="207" y="0"/>
                </a:moveTo>
                <a:lnTo>
                  <a:pt x="210" y="14"/>
                </a:lnTo>
                <a:lnTo>
                  <a:pt x="213" y="28"/>
                </a:lnTo>
                <a:lnTo>
                  <a:pt x="216" y="41"/>
                </a:lnTo>
                <a:lnTo>
                  <a:pt x="219" y="53"/>
                </a:lnTo>
                <a:lnTo>
                  <a:pt x="223" y="66"/>
                </a:lnTo>
                <a:lnTo>
                  <a:pt x="226" y="78"/>
                </a:lnTo>
                <a:lnTo>
                  <a:pt x="228" y="90"/>
                </a:lnTo>
                <a:lnTo>
                  <a:pt x="231" y="103"/>
                </a:lnTo>
                <a:lnTo>
                  <a:pt x="233" y="115"/>
                </a:lnTo>
                <a:lnTo>
                  <a:pt x="235" y="127"/>
                </a:lnTo>
                <a:lnTo>
                  <a:pt x="236" y="139"/>
                </a:lnTo>
                <a:lnTo>
                  <a:pt x="237" y="151"/>
                </a:lnTo>
                <a:lnTo>
                  <a:pt x="238" y="163"/>
                </a:lnTo>
                <a:lnTo>
                  <a:pt x="238" y="176"/>
                </a:lnTo>
                <a:lnTo>
                  <a:pt x="237" y="189"/>
                </a:lnTo>
                <a:lnTo>
                  <a:pt x="236" y="202"/>
                </a:lnTo>
                <a:lnTo>
                  <a:pt x="233" y="222"/>
                </a:lnTo>
                <a:lnTo>
                  <a:pt x="228" y="241"/>
                </a:lnTo>
                <a:lnTo>
                  <a:pt x="224" y="257"/>
                </a:lnTo>
                <a:lnTo>
                  <a:pt x="218" y="272"/>
                </a:lnTo>
                <a:lnTo>
                  <a:pt x="213" y="285"/>
                </a:lnTo>
                <a:lnTo>
                  <a:pt x="207" y="296"/>
                </a:lnTo>
                <a:lnTo>
                  <a:pt x="200" y="307"/>
                </a:lnTo>
                <a:lnTo>
                  <a:pt x="194" y="317"/>
                </a:lnTo>
                <a:lnTo>
                  <a:pt x="186" y="325"/>
                </a:lnTo>
                <a:lnTo>
                  <a:pt x="179" y="333"/>
                </a:lnTo>
                <a:lnTo>
                  <a:pt x="172" y="341"/>
                </a:lnTo>
                <a:lnTo>
                  <a:pt x="164" y="348"/>
                </a:lnTo>
                <a:lnTo>
                  <a:pt x="157" y="354"/>
                </a:lnTo>
                <a:lnTo>
                  <a:pt x="150" y="361"/>
                </a:lnTo>
                <a:lnTo>
                  <a:pt x="142" y="368"/>
                </a:lnTo>
                <a:lnTo>
                  <a:pt x="135" y="375"/>
                </a:lnTo>
                <a:lnTo>
                  <a:pt x="126" y="376"/>
                </a:lnTo>
                <a:lnTo>
                  <a:pt x="118" y="378"/>
                </a:lnTo>
                <a:lnTo>
                  <a:pt x="109" y="378"/>
                </a:lnTo>
                <a:lnTo>
                  <a:pt x="100" y="379"/>
                </a:lnTo>
                <a:lnTo>
                  <a:pt x="92" y="380"/>
                </a:lnTo>
                <a:lnTo>
                  <a:pt x="83" y="381"/>
                </a:lnTo>
                <a:lnTo>
                  <a:pt x="75" y="381"/>
                </a:lnTo>
                <a:lnTo>
                  <a:pt x="66" y="381"/>
                </a:lnTo>
                <a:lnTo>
                  <a:pt x="58" y="382"/>
                </a:lnTo>
                <a:lnTo>
                  <a:pt x="49" y="382"/>
                </a:lnTo>
                <a:lnTo>
                  <a:pt x="41" y="381"/>
                </a:lnTo>
                <a:lnTo>
                  <a:pt x="33" y="381"/>
                </a:lnTo>
                <a:lnTo>
                  <a:pt x="24" y="381"/>
                </a:lnTo>
                <a:lnTo>
                  <a:pt x="16" y="380"/>
                </a:lnTo>
                <a:lnTo>
                  <a:pt x="8" y="380"/>
                </a:lnTo>
                <a:lnTo>
                  <a:pt x="0" y="379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3339" name="Freeform 27"/>
          <p:cNvSpPr>
            <a:spLocks/>
          </p:cNvSpPr>
          <p:nvPr/>
        </p:nvSpPr>
        <p:spPr bwMode="auto">
          <a:xfrm>
            <a:off x="6762750" y="2486025"/>
            <a:ext cx="66675" cy="436960"/>
          </a:xfrm>
          <a:custGeom>
            <a:avLst/>
            <a:gdLst>
              <a:gd name="T0" fmla="*/ 51 w 56"/>
              <a:gd name="T1" fmla="*/ 0 h 367"/>
              <a:gd name="T2" fmla="*/ 53 w 56"/>
              <a:gd name="T3" fmla="*/ 25 h 367"/>
              <a:gd name="T4" fmla="*/ 55 w 56"/>
              <a:gd name="T5" fmla="*/ 50 h 367"/>
              <a:gd name="T6" fmla="*/ 55 w 56"/>
              <a:gd name="T7" fmla="*/ 76 h 367"/>
              <a:gd name="T8" fmla="*/ 55 w 56"/>
              <a:gd name="T9" fmla="*/ 103 h 367"/>
              <a:gd name="T10" fmla="*/ 53 w 56"/>
              <a:gd name="T11" fmla="*/ 129 h 367"/>
              <a:gd name="T12" fmla="*/ 51 w 56"/>
              <a:gd name="T13" fmla="*/ 156 h 367"/>
              <a:gd name="T14" fmla="*/ 48 w 56"/>
              <a:gd name="T15" fmla="*/ 183 h 367"/>
              <a:gd name="T16" fmla="*/ 44 w 56"/>
              <a:gd name="T17" fmla="*/ 209 h 367"/>
              <a:gd name="T18" fmla="*/ 40 w 56"/>
              <a:gd name="T19" fmla="*/ 234 h 367"/>
              <a:gd name="T20" fmla="*/ 35 w 56"/>
              <a:gd name="T21" fmla="*/ 258 h 367"/>
              <a:gd name="T22" fmla="*/ 30 w 56"/>
              <a:gd name="T23" fmla="*/ 281 h 367"/>
              <a:gd name="T24" fmla="*/ 24 w 56"/>
              <a:gd name="T25" fmla="*/ 302 h 367"/>
              <a:gd name="T26" fmla="*/ 19 w 56"/>
              <a:gd name="T27" fmla="*/ 322 h 367"/>
              <a:gd name="T28" fmla="*/ 13 w 56"/>
              <a:gd name="T29" fmla="*/ 339 h 367"/>
              <a:gd name="T30" fmla="*/ 6 w 56"/>
              <a:gd name="T31" fmla="*/ 354 h 367"/>
              <a:gd name="T32" fmla="*/ 0 w 56"/>
              <a:gd name="T33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367">
                <a:moveTo>
                  <a:pt x="51" y="0"/>
                </a:moveTo>
                <a:lnTo>
                  <a:pt x="53" y="25"/>
                </a:lnTo>
                <a:lnTo>
                  <a:pt x="55" y="50"/>
                </a:lnTo>
                <a:lnTo>
                  <a:pt x="55" y="76"/>
                </a:lnTo>
                <a:lnTo>
                  <a:pt x="55" y="103"/>
                </a:lnTo>
                <a:lnTo>
                  <a:pt x="53" y="129"/>
                </a:lnTo>
                <a:lnTo>
                  <a:pt x="51" y="156"/>
                </a:lnTo>
                <a:lnTo>
                  <a:pt x="48" y="183"/>
                </a:lnTo>
                <a:lnTo>
                  <a:pt x="44" y="209"/>
                </a:lnTo>
                <a:lnTo>
                  <a:pt x="40" y="234"/>
                </a:lnTo>
                <a:lnTo>
                  <a:pt x="35" y="258"/>
                </a:lnTo>
                <a:lnTo>
                  <a:pt x="30" y="281"/>
                </a:lnTo>
                <a:lnTo>
                  <a:pt x="24" y="302"/>
                </a:lnTo>
                <a:lnTo>
                  <a:pt x="19" y="322"/>
                </a:lnTo>
                <a:lnTo>
                  <a:pt x="13" y="339"/>
                </a:lnTo>
                <a:lnTo>
                  <a:pt x="6" y="354"/>
                </a:lnTo>
                <a:lnTo>
                  <a:pt x="0" y="366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7237616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0" y="114300"/>
            <a:ext cx="5429250" cy="857250"/>
          </a:xfrm>
          <a:noFill/>
          <a:ln/>
          <a:extLs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7866" tIns="33338" rIns="67866" bIns="33338" rtlCol="0" anchor="t" anchorCtr="1">
            <a:normAutofit/>
          </a:bodyPr>
          <a:lstStyle/>
          <a:p>
            <a:r>
              <a:rPr lang="en-US" b="1">
                <a:latin typeface="Arial" charset="0"/>
              </a:rPr>
              <a:t>Disadvantages of Nonparametric Tests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3775" y="1200150"/>
            <a:ext cx="5546519" cy="3331369"/>
          </a:xfrm>
          <a:noFill/>
          <a:ln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7866" tIns="33338" rIns="67866" bIns="33338" rtlCol="0">
            <a:noAutofit/>
          </a:bodyPr>
          <a:lstStyle/>
          <a:p>
            <a:pPr defTabSz="466725">
              <a:spcBef>
                <a:spcPct val="30000"/>
              </a:spcBef>
              <a:buClr>
                <a:srgbClr val="8E0D30"/>
              </a:buClr>
            </a:pPr>
            <a:r>
              <a:rPr lang="en-US" sz="2100" dirty="0"/>
              <a:t>May waste information </a:t>
            </a:r>
          </a:p>
          <a:p>
            <a:pPr marL="725091" lvl="1" indent="-297656" defTabSz="466725">
              <a:buClr>
                <a:srgbClr val="8E0D30"/>
              </a:buClr>
              <a:buFont typeface="Times New Roman" charset="0"/>
              <a:buChar char="—"/>
            </a:pPr>
            <a:r>
              <a:rPr lang="en-US" dirty="0"/>
              <a:t>If data permit using parametric procedures</a:t>
            </a:r>
          </a:p>
          <a:p>
            <a:pPr marL="725091" lvl="1" indent="-297656" defTabSz="466725">
              <a:buClr>
                <a:srgbClr val="8E0D30"/>
              </a:buClr>
              <a:buFont typeface="Times New Roman" charset="0"/>
              <a:buChar char="—"/>
            </a:pPr>
            <a:r>
              <a:rPr lang="en-US" dirty="0"/>
              <a:t>Example: converting data from </a:t>
            </a:r>
            <a:br>
              <a:rPr lang="en-US" dirty="0"/>
            </a:br>
            <a:r>
              <a:rPr lang="en-US" dirty="0"/>
              <a:t>ratio to ordinal scale</a:t>
            </a:r>
          </a:p>
          <a:p>
            <a:pPr defTabSz="466725">
              <a:spcBef>
                <a:spcPct val="48000"/>
              </a:spcBef>
              <a:buClr>
                <a:srgbClr val="8E0D30"/>
              </a:buClr>
            </a:pPr>
            <a:r>
              <a:rPr lang="en-US" sz="2100" dirty="0"/>
              <a:t>Difficult to compute by hand for </a:t>
            </a:r>
            <a:br>
              <a:rPr lang="en-US" sz="2100" dirty="0"/>
            </a:br>
            <a:r>
              <a:rPr lang="en-US" sz="2100" dirty="0"/>
              <a:t>large samples</a:t>
            </a:r>
          </a:p>
          <a:p>
            <a:pPr defTabSz="466725">
              <a:spcBef>
                <a:spcPct val="48000"/>
              </a:spcBef>
              <a:buClr>
                <a:srgbClr val="8E0D30"/>
              </a:buClr>
            </a:pPr>
            <a:r>
              <a:rPr lang="en-US" sz="2100" dirty="0"/>
              <a:t>Power loss (&gt;= 0.864 x (1-𝛽 of parametric equivalent)</a:t>
            </a:r>
          </a:p>
          <a:p>
            <a:pPr defTabSz="466725">
              <a:spcBef>
                <a:spcPct val="48000"/>
              </a:spcBef>
              <a:buClr>
                <a:srgbClr val="8E0D30"/>
              </a:buClr>
            </a:pPr>
            <a:endParaRPr lang="en-US" sz="2100" dirty="0"/>
          </a:p>
        </p:txBody>
      </p:sp>
      <p:sp>
        <p:nvSpPr>
          <p:cNvPr id="15365" name="Freeform 5"/>
          <p:cNvSpPr>
            <a:spLocks/>
          </p:cNvSpPr>
          <p:nvPr/>
        </p:nvSpPr>
        <p:spPr bwMode="auto">
          <a:xfrm>
            <a:off x="5592366" y="1813323"/>
            <a:ext cx="2146697" cy="2755106"/>
          </a:xfrm>
          <a:custGeom>
            <a:avLst/>
            <a:gdLst>
              <a:gd name="T0" fmla="*/ 1413 w 1803"/>
              <a:gd name="T1" fmla="*/ 1491 h 2314"/>
              <a:gd name="T2" fmla="*/ 1379 w 1803"/>
              <a:gd name="T3" fmla="*/ 1631 h 2314"/>
              <a:gd name="T4" fmla="*/ 1350 w 1803"/>
              <a:gd name="T5" fmla="*/ 1694 h 2314"/>
              <a:gd name="T6" fmla="*/ 1349 w 1803"/>
              <a:gd name="T7" fmla="*/ 1745 h 2314"/>
              <a:gd name="T8" fmla="*/ 1348 w 1803"/>
              <a:gd name="T9" fmla="*/ 1822 h 2314"/>
              <a:gd name="T10" fmla="*/ 1341 w 1803"/>
              <a:gd name="T11" fmla="*/ 1908 h 2314"/>
              <a:gd name="T12" fmla="*/ 1338 w 1803"/>
              <a:gd name="T13" fmla="*/ 1965 h 2314"/>
              <a:gd name="T14" fmla="*/ 1345 w 1803"/>
              <a:gd name="T15" fmla="*/ 2026 h 2314"/>
              <a:gd name="T16" fmla="*/ 1369 w 1803"/>
              <a:gd name="T17" fmla="*/ 2129 h 2314"/>
              <a:gd name="T18" fmla="*/ 1393 w 1803"/>
              <a:gd name="T19" fmla="*/ 2255 h 2314"/>
              <a:gd name="T20" fmla="*/ 1327 w 1803"/>
              <a:gd name="T21" fmla="*/ 2313 h 2314"/>
              <a:gd name="T22" fmla="*/ 1226 w 1803"/>
              <a:gd name="T23" fmla="*/ 2287 h 2314"/>
              <a:gd name="T24" fmla="*/ 1096 w 1803"/>
              <a:gd name="T25" fmla="*/ 2169 h 2314"/>
              <a:gd name="T26" fmla="*/ 1062 w 1803"/>
              <a:gd name="T27" fmla="*/ 2096 h 2314"/>
              <a:gd name="T28" fmla="*/ 1019 w 1803"/>
              <a:gd name="T29" fmla="*/ 1939 h 2314"/>
              <a:gd name="T30" fmla="*/ 1029 w 1803"/>
              <a:gd name="T31" fmla="*/ 1714 h 2314"/>
              <a:gd name="T32" fmla="*/ 1035 w 1803"/>
              <a:gd name="T33" fmla="*/ 1589 h 2314"/>
              <a:gd name="T34" fmla="*/ 1023 w 1803"/>
              <a:gd name="T35" fmla="*/ 1468 h 2314"/>
              <a:gd name="T36" fmla="*/ 987 w 1803"/>
              <a:gd name="T37" fmla="*/ 1368 h 2314"/>
              <a:gd name="T38" fmla="*/ 922 w 1803"/>
              <a:gd name="T39" fmla="*/ 1322 h 2314"/>
              <a:gd name="T40" fmla="*/ 793 w 1803"/>
              <a:gd name="T41" fmla="*/ 1326 h 2314"/>
              <a:gd name="T42" fmla="*/ 694 w 1803"/>
              <a:gd name="T43" fmla="*/ 1325 h 2314"/>
              <a:gd name="T44" fmla="*/ 544 w 1803"/>
              <a:gd name="T45" fmla="*/ 1304 h 2314"/>
              <a:gd name="T46" fmla="*/ 436 w 1803"/>
              <a:gd name="T47" fmla="*/ 1300 h 2314"/>
              <a:gd name="T48" fmla="*/ 327 w 1803"/>
              <a:gd name="T49" fmla="*/ 1303 h 2314"/>
              <a:gd name="T50" fmla="*/ 269 w 1803"/>
              <a:gd name="T51" fmla="*/ 1313 h 2314"/>
              <a:gd name="T52" fmla="*/ 200 w 1803"/>
              <a:gd name="T53" fmla="*/ 1307 h 2314"/>
              <a:gd name="T54" fmla="*/ 143 w 1803"/>
              <a:gd name="T55" fmla="*/ 1272 h 2314"/>
              <a:gd name="T56" fmla="*/ 112 w 1803"/>
              <a:gd name="T57" fmla="*/ 1230 h 2314"/>
              <a:gd name="T58" fmla="*/ 84 w 1803"/>
              <a:gd name="T59" fmla="*/ 1160 h 2314"/>
              <a:gd name="T60" fmla="*/ 78 w 1803"/>
              <a:gd name="T61" fmla="*/ 1074 h 2314"/>
              <a:gd name="T62" fmla="*/ 134 w 1803"/>
              <a:gd name="T63" fmla="*/ 1010 h 2314"/>
              <a:gd name="T64" fmla="*/ 130 w 1803"/>
              <a:gd name="T65" fmla="*/ 998 h 2314"/>
              <a:gd name="T66" fmla="*/ 32 w 1803"/>
              <a:gd name="T67" fmla="*/ 949 h 2314"/>
              <a:gd name="T68" fmla="*/ 2 w 1803"/>
              <a:gd name="T69" fmla="*/ 867 h 2314"/>
              <a:gd name="T70" fmla="*/ 8 w 1803"/>
              <a:gd name="T71" fmla="*/ 754 h 2314"/>
              <a:gd name="T72" fmla="*/ 87 w 1803"/>
              <a:gd name="T73" fmla="*/ 687 h 2314"/>
              <a:gd name="T74" fmla="*/ 142 w 1803"/>
              <a:gd name="T75" fmla="*/ 662 h 2314"/>
              <a:gd name="T76" fmla="*/ 142 w 1803"/>
              <a:gd name="T77" fmla="*/ 638 h 2314"/>
              <a:gd name="T78" fmla="*/ 103 w 1803"/>
              <a:gd name="T79" fmla="*/ 587 h 2314"/>
              <a:gd name="T80" fmla="*/ 106 w 1803"/>
              <a:gd name="T81" fmla="*/ 505 h 2314"/>
              <a:gd name="T82" fmla="*/ 117 w 1803"/>
              <a:gd name="T83" fmla="*/ 440 h 2314"/>
              <a:gd name="T84" fmla="*/ 168 w 1803"/>
              <a:gd name="T85" fmla="*/ 401 h 2314"/>
              <a:gd name="T86" fmla="*/ 262 w 1803"/>
              <a:gd name="T87" fmla="*/ 362 h 2314"/>
              <a:gd name="T88" fmla="*/ 300 w 1803"/>
              <a:gd name="T89" fmla="*/ 344 h 2314"/>
              <a:gd name="T90" fmla="*/ 253 w 1803"/>
              <a:gd name="T91" fmla="*/ 284 h 2314"/>
              <a:gd name="T92" fmla="*/ 297 w 1803"/>
              <a:gd name="T93" fmla="*/ 148 h 2314"/>
              <a:gd name="T94" fmla="*/ 396 w 1803"/>
              <a:gd name="T95" fmla="*/ 83 h 2314"/>
              <a:gd name="T96" fmla="*/ 477 w 1803"/>
              <a:gd name="T97" fmla="*/ 72 h 2314"/>
              <a:gd name="T98" fmla="*/ 592 w 1803"/>
              <a:gd name="T99" fmla="*/ 69 h 2314"/>
              <a:gd name="T100" fmla="*/ 686 w 1803"/>
              <a:gd name="T101" fmla="*/ 62 h 2314"/>
              <a:gd name="T102" fmla="*/ 799 w 1803"/>
              <a:gd name="T103" fmla="*/ 42 h 2314"/>
              <a:gd name="T104" fmla="*/ 940 w 1803"/>
              <a:gd name="T105" fmla="*/ 6 h 2314"/>
              <a:gd name="T106" fmla="*/ 1216 w 1803"/>
              <a:gd name="T107" fmla="*/ 12 h 2314"/>
              <a:gd name="T108" fmla="*/ 1397 w 1803"/>
              <a:gd name="T109" fmla="*/ 50 h 2314"/>
              <a:gd name="T110" fmla="*/ 1508 w 1803"/>
              <a:gd name="T111" fmla="*/ 37 h 2314"/>
              <a:gd name="T112" fmla="*/ 1626 w 1803"/>
              <a:gd name="T113" fmla="*/ 27 h 2314"/>
              <a:gd name="T114" fmla="*/ 1764 w 1803"/>
              <a:gd name="T115" fmla="*/ 24 h 2314"/>
              <a:gd name="T116" fmla="*/ 1750 w 1803"/>
              <a:gd name="T117" fmla="*/ 897 h 2314"/>
              <a:gd name="T118" fmla="*/ 1676 w 1803"/>
              <a:gd name="T119" fmla="*/ 1003 h 2314"/>
              <a:gd name="T120" fmla="*/ 1628 w 1803"/>
              <a:gd name="T121" fmla="*/ 1119 h 2314"/>
              <a:gd name="T122" fmla="*/ 1540 w 1803"/>
              <a:gd name="T123" fmla="*/ 1246 h 2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03" h="2314">
                <a:moveTo>
                  <a:pt x="1483" y="1325"/>
                </a:moveTo>
                <a:lnTo>
                  <a:pt x="1468" y="1348"/>
                </a:lnTo>
                <a:lnTo>
                  <a:pt x="1454" y="1371"/>
                </a:lnTo>
                <a:lnTo>
                  <a:pt x="1443" y="1395"/>
                </a:lnTo>
                <a:lnTo>
                  <a:pt x="1433" y="1419"/>
                </a:lnTo>
                <a:lnTo>
                  <a:pt x="1425" y="1444"/>
                </a:lnTo>
                <a:lnTo>
                  <a:pt x="1419" y="1468"/>
                </a:lnTo>
                <a:lnTo>
                  <a:pt x="1413" y="1491"/>
                </a:lnTo>
                <a:lnTo>
                  <a:pt x="1408" y="1513"/>
                </a:lnTo>
                <a:lnTo>
                  <a:pt x="1404" y="1535"/>
                </a:lnTo>
                <a:lnTo>
                  <a:pt x="1400" y="1555"/>
                </a:lnTo>
                <a:lnTo>
                  <a:pt x="1396" y="1574"/>
                </a:lnTo>
                <a:lnTo>
                  <a:pt x="1393" y="1591"/>
                </a:lnTo>
                <a:lnTo>
                  <a:pt x="1389" y="1607"/>
                </a:lnTo>
                <a:lnTo>
                  <a:pt x="1384" y="1620"/>
                </a:lnTo>
                <a:lnTo>
                  <a:pt x="1379" y="1631"/>
                </a:lnTo>
                <a:lnTo>
                  <a:pt x="1374" y="1640"/>
                </a:lnTo>
                <a:lnTo>
                  <a:pt x="1368" y="1646"/>
                </a:lnTo>
                <a:lnTo>
                  <a:pt x="1363" y="1654"/>
                </a:lnTo>
                <a:lnTo>
                  <a:pt x="1359" y="1661"/>
                </a:lnTo>
                <a:lnTo>
                  <a:pt x="1356" y="1669"/>
                </a:lnTo>
                <a:lnTo>
                  <a:pt x="1353" y="1677"/>
                </a:lnTo>
                <a:lnTo>
                  <a:pt x="1352" y="1686"/>
                </a:lnTo>
                <a:lnTo>
                  <a:pt x="1350" y="1694"/>
                </a:lnTo>
                <a:lnTo>
                  <a:pt x="1349" y="1702"/>
                </a:lnTo>
                <a:lnTo>
                  <a:pt x="1349" y="1710"/>
                </a:lnTo>
                <a:lnTo>
                  <a:pt x="1349" y="1718"/>
                </a:lnTo>
                <a:lnTo>
                  <a:pt x="1349" y="1725"/>
                </a:lnTo>
                <a:lnTo>
                  <a:pt x="1349" y="1731"/>
                </a:lnTo>
                <a:lnTo>
                  <a:pt x="1349" y="1736"/>
                </a:lnTo>
                <a:lnTo>
                  <a:pt x="1349" y="1741"/>
                </a:lnTo>
                <a:lnTo>
                  <a:pt x="1349" y="1745"/>
                </a:lnTo>
                <a:lnTo>
                  <a:pt x="1349" y="1748"/>
                </a:lnTo>
                <a:lnTo>
                  <a:pt x="1349" y="1752"/>
                </a:lnTo>
                <a:lnTo>
                  <a:pt x="1349" y="1765"/>
                </a:lnTo>
                <a:lnTo>
                  <a:pt x="1349" y="1774"/>
                </a:lnTo>
                <a:lnTo>
                  <a:pt x="1349" y="1785"/>
                </a:lnTo>
                <a:lnTo>
                  <a:pt x="1349" y="1797"/>
                </a:lnTo>
                <a:lnTo>
                  <a:pt x="1349" y="1809"/>
                </a:lnTo>
                <a:lnTo>
                  <a:pt x="1348" y="1822"/>
                </a:lnTo>
                <a:lnTo>
                  <a:pt x="1348" y="1835"/>
                </a:lnTo>
                <a:lnTo>
                  <a:pt x="1347" y="1848"/>
                </a:lnTo>
                <a:lnTo>
                  <a:pt x="1347" y="1860"/>
                </a:lnTo>
                <a:lnTo>
                  <a:pt x="1346" y="1872"/>
                </a:lnTo>
                <a:lnTo>
                  <a:pt x="1345" y="1883"/>
                </a:lnTo>
                <a:lnTo>
                  <a:pt x="1344" y="1893"/>
                </a:lnTo>
                <a:lnTo>
                  <a:pt x="1342" y="1902"/>
                </a:lnTo>
                <a:lnTo>
                  <a:pt x="1341" y="1908"/>
                </a:lnTo>
                <a:lnTo>
                  <a:pt x="1340" y="1915"/>
                </a:lnTo>
                <a:lnTo>
                  <a:pt x="1340" y="1921"/>
                </a:lnTo>
                <a:lnTo>
                  <a:pt x="1339" y="1928"/>
                </a:lnTo>
                <a:lnTo>
                  <a:pt x="1339" y="1935"/>
                </a:lnTo>
                <a:lnTo>
                  <a:pt x="1338" y="1943"/>
                </a:lnTo>
                <a:lnTo>
                  <a:pt x="1338" y="1950"/>
                </a:lnTo>
                <a:lnTo>
                  <a:pt x="1338" y="1958"/>
                </a:lnTo>
                <a:lnTo>
                  <a:pt x="1338" y="1965"/>
                </a:lnTo>
                <a:lnTo>
                  <a:pt x="1339" y="1973"/>
                </a:lnTo>
                <a:lnTo>
                  <a:pt x="1339" y="1981"/>
                </a:lnTo>
                <a:lnTo>
                  <a:pt x="1340" y="1989"/>
                </a:lnTo>
                <a:lnTo>
                  <a:pt x="1340" y="1996"/>
                </a:lnTo>
                <a:lnTo>
                  <a:pt x="1341" y="2004"/>
                </a:lnTo>
                <a:lnTo>
                  <a:pt x="1342" y="2011"/>
                </a:lnTo>
                <a:lnTo>
                  <a:pt x="1344" y="2019"/>
                </a:lnTo>
                <a:lnTo>
                  <a:pt x="1345" y="2026"/>
                </a:lnTo>
                <a:lnTo>
                  <a:pt x="1348" y="2033"/>
                </a:lnTo>
                <a:lnTo>
                  <a:pt x="1350" y="2043"/>
                </a:lnTo>
                <a:lnTo>
                  <a:pt x="1352" y="2055"/>
                </a:lnTo>
                <a:lnTo>
                  <a:pt x="1356" y="2068"/>
                </a:lnTo>
                <a:lnTo>
                  <a:pt x="1359" y="2082"/>
                </a:lnTo>
                <a:lnTo>
                  <a:pt x="1362" y="2097"/>
                </a:lnTo>
                <a:lnTo>
                  <a:pt x="1366" y="2113"/>
                </a:lnTo>
                <a:lnTo>
                  <a:pt x="1369" y="2129"/>
                </a:lnTo>
                <a:lnTo>
                  <a:pt x="1372" y="2145"/>
                </a:lnTo>
                <a:lnTo>
                  <a:pt x="1375" y="2161"/>
                </a:lnTo>
                <a:lnTo>
                  <a:pt x="1379" y="2176"/>
                </a:lnTo>
                <a:lnTo>
                  <a:pt x="1381" y="2191"/>
                </a:lnTo>
                <a:lnTo>
                  <a:pt x="1384" y="2205"/>
                </a:lnTo>
                <a:lnTo>
                  <a:pt x="1389" y="2227"/>
                </a:lnTo>
                <a:lnTo>
                  <a:pt x="1390" y="2235"/>
                </a:lnTo>
                <a:lnTo>
                  <a:pt x="1393" y="2255"/>
                </a:lnTo>
                <a:lnTo>
                  <a:pt x="1392" y="2271"/>
                </a:lnTo>
                <a:lnTo>
                  <a:pt x="1388" y="2284"/>
                </a:lnTo>
                <a:lnTo>
                  <a:pt x="1381" y="2294"/>
                </a:lnTo>
                <a:lnTo>
                  <a:pt x="1373" y="2302"/>
                </a:lnTo>
                <a:lnTo>
                  <a:pt x="1362" y="2307"/>
                </a:lnTo>
                <a:lnTo>
                  <a:pt x="1352" y="2311"/>
                </a:lnTo>
                <a:lnTo>
                  <a:pt x="1340" y="2313"/>
                </a:lnTo>
                <a:lnTo>
                  <a:pt x="1327" y="2313"/>
                </a:lnTo>
                <a:lnTo>
                  <a:pt x="1313" y="2312"/>
                </a:lnTo>
                <a:lnTo>
                  <a:pt x="1300" y="2310"/>
                </a:lnTo>
                <a:lnTo>
                  <a:pt x="1288" y="2308"/>
                </a:lnTo>
                <a:lnTo>
                  <a:pt x="1277" y="2305"/>
                </a:lnTo>
                <a:lnTo>
                  <a:pt x="1267" y="2303"/>
                </a:lnTo>
                <a:lnTo>
                  <a:pt x="1259" y="2300"/>
                </a:lnTo>
                <a:lnTo>
                  <a:pt x="1253" y="2298"/>
                </a:lnTo>
                <a:lnTo>
                  <a:pt x="1226" y="2287"/>
                </a:lnTo>
                <a:lnTo>
                  <a:pt x="1201" y="2274"/>
                </a:lnTo>
                <a:lnTo>
                  <a:pt x="1180" y="2260"/>
                </a:lnTo>
                <a:lnTo>
                  <a:pt x="1160" y="2245"/>
                </a:lnTo>
                <a:lnTo>
                  <a:pt x="1143" y="2229"/>
                </a:lnTo>
                <a:lnTo>
                  <a:pt x="1129" y="2214"/>
                </a:lnTo>
                <a:lnTo>
                  <a:pt x="1116" y="2199"/>
                </a:lnTo>
                <a:lnTo>
                  <a:pt x="1105" y="2184"/>
                </a:lnTo>
                <a:lnTo>
                  <a:pt x="1096" y="2169"/>
                </a:lnTo>
                <a:lnTo>
                  <a:pt x="1089" y="2156"/>
                </a:lnTo>
                <a:lnTo>
                  <a:pt x="1083" y="2144"/>
                </a:lnTo>
                <a:lnTo>
                  <a:pt x="1079" y="2134"/>
                </a:lnTo>
                <a:lnTo>
                  <a:pt x="1075" y="2125"/>
                </a:lnTo>
                <a:lnTo>
                  <a:pt x="1073" y="2120"/>
                </a:lnTo>
                <a:lnTo>
                  <a:pt x="1072" y="2116"/>
                </a:lnTo>
                <a:lnTo>
                  <a:pt x="1072" y="2114"/>
                </a:lnTo>
                <a:lnTo>
                  <a:pt x="1062" y="2096"/>
                </a:lnTo>
                <a:lnTo>
                  <a:pt x="1053" y="2078"/>
                </a:lnTo>
                <a:lnTo>
                  <a:pt x="1046" y="2060"/>
                </a:lnTo>
                <a:lnTo>
                  <a:pt x="1039" y="2042"/>
                </a:lnTo>
                <a:lnTo>
                  <a:pt x="1034" y="2023"/>
                </a:lnTo>
                <a:lnTo>
                  <a:pt x="1029" y="2004"/>
                </a:lnTo>
                <a:lnTo>
                  <a:pt x="1024" y="1983"/>
                </a:lnTo>
                <a:lnTo>
                  <a:pt x="1021" y="1962"/>
                </a:lnTo>
                <a:lnTo>
                  <a:pt x="1019" y="1939"/>
                </a:lnTo>
                <a:lnTo>
                  <a:pt x="1017" y="1915"/>
                </a:lnTo>
                <a:lnTo>
                  <a:pt x="1017" y="1889"/>
                </a:lnTo>
                <a:lnTo>
                  <a:pt x="1017" y="1861"/>
                </a:lnTo>
                <a:lnTo>
                  <a:pt x="1018" y="1831"/>
                </a:lnTo>
                <a:lnTo>
                  <a:pt x="1020" y="1799"/>
                </a:lnTo>
                <a:lnTo>
                  <a:pt x="1023" y="1764"/>
                </a:lnTo>
                <a:lnTo>
                  <a:pt x="1026" y="1728"/>
                </a:lnTo>
                <a:lnTo>
                  <a:pt x="1029" y="1714"/>
                </a:lnTo>
                <a:lnTo>
                  <a:pt x="1031" y="1699"/>
                </a:lnTo>
                <a:lnTo>
                  <a:pt x="1033" y="1684"/>
                </a:lnTo>
                <a:lnTo>
                  <a:pt x="1035" y="1668"/>
                </a:lnTo>
                <a:lnTo>
                  <a:pt x="1036" y="1652"/>
                </a:lnTo>
                <a:lnTo>
                  <a:pt x="1036" y="1637"/>
                </a:lnTo>
                <a:lnTo>
                  <a:pt x="1036" y="1621"/>
                </a:lnTo>
                <a:lnTo>
                  <a:pt x="1036" y="1605"/>
                </a:lnTo>
                <a:lnTo>
                  <a:pt x="1035" y="1589"/>
                </a:lnTo>
                <a:lnTo>
                  <a:pt x="1035" y="1574"/>
                </a:lnTo>
                <a:lnTo>
                  <a:pt x="1034" y="1559"/>
                </a:lnTo>
                <a:lnTo>
                  <a:pt x="1032" y="1543"/>
                </a:lnTo>
                <a:lnTo>
                  <a:pt x="1031" y="1529"/>
                </a:lnTo>
                <a:lnTo>
                  <a:pt x="1029" y="1515"/>
                </a:lnTo>
                <a:lnTo>
                  <a:pt x="1028" y="1501"/>
                </a:lnTo>
                <a:lnTo>
                  <a:pt x="1026" y="1488"/>
                </a:lnTo>
                <a:lnTo>
                  <a:pt x="1023" y="1468"/>
                </a:lnTo>
                <a:lnTo>
                  <a:pt x="1019" y="1450"/>
                </a:lnTo>
                <a:lnTo>
                  <a:pt x="1016" y="1434"/>
                </a:lnTo>
                <a:lnTo>
                  <a:pt x="1011" y="1419"/>
                </a:lnTo>
                <a:lnTo>
                  <a:pt x="1007" y="1407"/>
                </a:lnTo>
                <a:lnTo>
                  <a:pt x="1002" y="1395"/>
                </a:lnTo>
                <a:lnTo>
                  <a:pt x="997" y="1385"/>
                </a:lnTo>
                <a:lnTo>
                  <a:pt x="992" y="1376"/>
                </a:lnTo>
                <a:lnTo>
                  <a:pt x="987" y="1368"/>
                </a:lnTo>
                <a:lnTo>
                  <a:pt x="981" y="1361"/>
                </a:lnTo>
                <a:lnTo>
                  <a:pt x="975" y="1354"/>
                </a:lnTo>
                <a:lnTo>
                  <a:pt x="969" y="1349"/>
                </a:lnTo>
                <a:lnTo>
                  <a:pt x="962" y="1343"/>
                </a:lnTo>
                <a:lnTo>
                  <a:pt x="956" y="1337"/>
                </a:lnTo>
                <a:lnTo>
                  <a:pt x="949" y="1331"/>
                </a:lnTo>
                <a:lnTo>
                  <a:pt x="942" y="1325"/>
                </a:lnTo>
                <a:lnTo>
                  <a:pt x="922" y="1322"/>
                </a:lnTo>
                <a:lnTo>
                  <a:pt x="903" y="1320"/>
                </a:lnTo>
                <a:lnTo>
                  <a:pt x="885" y="1319"/>
                </a:lnTo>
                <a:lnTo>
                  <a:pt x="868" y="1319"/>
                </a:lnTo>
                <a:lnTo>
                  <a:pt x="851" y="1319"/>
                </a:lnTo>
                <a:lnTo>
                  <a:pt x="835" y="1320"/>
                </a:lnTo>
                <a:lnTo>
                  <a:pt x="821" y="1322"/>
                </a:lnTo>
                <a:lnTo>
                  <a:pt x="807" y="1324"/>
                </a:lnTo>
                <a:lnTo>
                  <a:pt x="793" y="1326"/>
                </a:lnTo>
                <a:lnTo>
                  <a:pt x="780" y="1328"/>
                </a:lnTo>
                <a:lnTo>
                  <a:pt x="768" y="1330"/>
                </a:lnTo>
                <a:lnTo>
                  <a:pt x="756" y="1331"/>
                </a:lnTo>
                <a:lnTo>
                  <a:pt x="746" y="1332"/>
                </a:lnTo>
                <a:lnTo>
                  <a:pt x="736" y="1332"/>
                </a:lnTo>
                <a:lnTo>
                  <a:pt x="726" y="1331"/>
                </a:lnTo>
                <a:lnTo>
                  <a:pt x="716" y="1329"/>
                </a:lnTo>
                <a:lnTo>
                  <a:pt x="694" y="1325"/>
                </a:lnTo>
                <a:lnTo>
                  <a:pt x="673" y="1321"/>
                </a:lnTo>
                <a:lnTo>
                  <a:pt x="653" y="1317"/>
                </a:lnTo>
                <a:lnTo>
                  <a:pt x="633" y="1314"/>
                </a:lnTo>
                <a:lnTo>
                  <a:pt x="614" y="1311"/>
                </a:lnTo>
                <a:lnTo>
                  <a:pt x="596" y="1309"/>
                </a:lnTo>
                <a:lnTo>
                  <a:pt x="578" y="1307"/>
                </a:lnTo>
                <a:lnTo>
                  <a:pt x="561" y="1305"/>
                </a:lnTo>
                <a:lnTo>
                  <a:pt x="544" y="1304"/>
                </a:lnTo>
                <a:lnTo>
                  <a:pt x="529" y="1303"/>
                </a:lnTo>
                <a:lnTo>
                  <a:pt x="513" y="1302"/>
                </a:lnTo>
                <a:lnTo>
                  <a:pt x="499" y="1301"/>
                </a:lnTo>
                <a:lnTo>
                  <a:pt x="485" y="1300"/>
                </a:lnTo>
                <a:lnTo>
                  <a:pt x="472" y="1300"/>
                </a:lnTo>
                <a:lnTo>
                  <a:pt x="459" y="1300"/>
                </a:lnTo>
                <a:lnTo>
                  <a:pt x="448" y="1300"/>
                </a:lnTo>
                <a:lnTo>
                  <a:pt x="436" y="1300"/>
                </a:lnTo>
                <a:lnTo>
                  <a:pt x="414" y="1300"/>
                </a:lnTo>
                <a:lnTo>
                  <a:pt x="391" y="1300"/>
                </a:lnTo>
                <a:lnTo>
                  <a:pt x="379" y="1300"/>
                </a:lnTo>
                <a:lnTo>
                  <a:pt x="368" y="1300"/>
                </a:lnTo>
                <a:lnTo>
                  <a:pt x="357" y="1301"/>
                </a:lnTo>
                <a:lnTo>
                  <a:pt x="347" y="1301"/>
                </a:lnTo>
                <a:lnTo>
                  <a:pt x="337" y="1302"/>
                </a:lnTo>
                <a:lnTo>
                  <a:pt x="327" y="1303"/>
                </a:lnTo>
                <a:lnTo>
                  <a:pt x="319" y="1303"/>
                </a:lnTo>
                <a:lnTo>
                  <a:pt x="311" y="1304"/>
                </a:lnTo>
                <a:lnTo>
                  <a:pt x="304" y="1305"/>
                </a:lnTo>
                <a:lnTo>
                  <a:pt x="297" y="1307"/>
                </a:lnTo>
                <a:lnTo>
                  <a:pt x="292" y="1308"/>
                </a:lnTo>
                <a:lnTo>
                  <a:pt x="285" y="1310"/>
                </a:lnTo>
                <a:lnTo>
                  <a:pt x="277" y="1312"/>
                </a:lnTo>
                <a:lnTo>
                  <a:pt x="269" y="1313"/>
                </a:lnTo>
                <a:lnTo>
                  <a:pt x="260" y="1314"/>
                </a:lnTo>
                <a:lnTo>
                  <a:pt x="252" y="1314"/>
                </a:lnTo>
                <a:lnTo>
                  <a:pt x="243" y="1314"/>
                </a:lnTo>
                <a:lnTo>
                  <a:pt x="234" y="1313"/>
                </a:lnTo>
                <a:lnTo>
                  <a:pt x="226" y="1312"/>
                </a:lnTo>
                <a:lnTo>
                  <a:pt x="217" y="1311"/>
                </a:lnTo>
                <a:lnTo>
                  <a:pt x="208" y="1309"/>
                </a:lnTo>
                <a:lnTo>
                  <a:pt x="200" y="1307"/>
                </a:lnTo>
                <a:lnTo>
                  <a:pt x="193" y="1305"/>
                </a:lnTo>
                <a:lnTo>
                  <a:pt x="185" y="1302"/>
                </a:lnTo>
                <a:lnTo>
                  <a:pt x="178" y="1299"/>
                </a:lnTo>
                <a:lnTo>
                  <a:pt x="171" y="1295"/>
                </a:lnTo>
                <a:lnTo>
                  <a:pt x="166" y="1291"/>
                </a:lnTo>
                <a:lnTo>
                  <a:pt x="151" y="1280"/>
                </a:lnTo>
                <a:lnTo>
                  <a:pt x="148" y="1276"/>
                </a:lnTo>
                <a:lnTo>
                  <a:pt x="143" y="1272"/>
                </a:lnTo>
                <a:lnTo>
                  <a:pt x="139" y="1268"/>
                </a:lnTo>
                <a:lnTo>
                  <a:pt x="135" y="1263"/>
                </a:lnTo>
                <a:lnTo>
                  <a:pt x="130" y="1259"/>
                </a:lnTo>
                <a:lnTo>
                  <a:pt x="126" y="1254"/>
                </a:lnTo>
                <a:lnTo>
                  <a:pt x="123" y="1249"/>
                </a:lnTo>
                <a:lnTo>
                  <a:pt x="119" y="1243"/>
                </a:lnTo>
                <a:lnTo>
                  <a:pt x="115" y="1237"/>
                </a:lnTo>
                <a:lnTo>
                  <a:pt x="112" y="1230"/>
                </a:lnTo>
                <a:lnTo>
                  <a:pt x="109" y="1223"/>
                </a:lnTo>
                <a:lnTo>
                  <a:pt x="106" y="1216"/>
                </a:lnTo>
                <a:lnTo>
                  <a:pt x="103" y="1207"/>
                </a:lnTo>
                <a:lnTo>
                  <a:pt x="100" y="1198"/>
                </a:lnTo>
                <a:lnTo>
                  <a:pt x="96" y="1189"/>
                </a:lnTo>
                <a:lnTo>
                  <a:pt x="92" y="1180"/>
                </a:lnTo>
                <a:lnTo>
                  <a:pt x="88" y="1170"/>
                </a:lnTo>
                <a:lnTo>
                  <a:pt x="84" y="1160"/>
                </a:lnTo>
                <a:lnTo>
                  <a:pt x="80" y="1149"/>
                </a:lnTo>
                <a:lnTo>
                  <a:pt x="77" y="1139"/>
                </a:lnTo>
                <a:lnTo>
                  <a:pt x="75" y="1128"/>
                </a:lnTo>
                <a:lnTo>
                  <a:pt x="73" y="1118"/>
                </a:lnTo>
                <a:lnTo>
                  <a:pt x="72" y="1107"/>
                </a:lnTo>
                <a:lnTo>
                  <a:pt x="73" y="1096"/>
                </a:lnTo>
                <a:lnTo>
                  <a:pt x="75" y="1085"/>
                </a:lnTo>
                <a:lnTo>
                  <a:pt x="78" y="1074"/>
                </a:lnTo>
                <a:lnTo>
                  <a:pt x="83" y="1064"/>
                </a:lnTo>
                <a:lnTo>
                  <a:pt x="90" y="1053"/>
                </a:lnTo>
                <a:lnTo>
                  <a:pt x="99" y="1043"/>
                </a:lnTo>
                <a:lnTo>
                  <a:pt x="109" y="1034"/>
                </a:lnTo>
                <a:lnTo>
                  <a:pt x="117" y="1026"/>
                </a:lnTo>
                <a:lnTo>
                  <a:pt x="124" y="1019"/>
                </a:lnTo>
                <a:lnTo>
                  <a:pt x="130" y="1014"/>
                </a:lnTo>
                <a:lnTo>
                  <a:pt x="134" y="1010"/>
                </a:lnTo>
                <a:lnTo>
                  <a:pt x="138" y="1007"/>
                </a:lnTo>
                <a:lnTo>
                  <a:pt x="141" y="1005"/>
                </a:lnTo>
                <a:lnTo>
                  <a:pt x="143" y="1004"/>
                </a:lnTo>
                <a:lnTo>
                  <a:pt x="145" y="1003"/>
                </a:lnTo>
                <a:lnTo>
                  <a:pt x="146" y="1003"/>
                </a:lnTo>
                <a:lnTo>
                  <a:pt x="146" y="1004"/>
                </a:lnTo>
                <a:lnTo>
                  <a:pt x="146" y="1005"/>
                </a:lnTo>
                <a:lnTo>
                  <a:pt x="130" y="998"/>
                </a:lnTo>
                <a:lnTo>
                  <a:pt x="114" y="992"/>
                </a:lnTo>
                <a:lnTo>
                  <a:pt x="100" y="986"/>
                </a:lnTo>
                <a:lnTo>
                  <a:pt x="86" y="980"/>
                </a:lnTo>
                <a:lnTo>
                  <a:pt x="73" y="974"/>
                </a:lnTo>
                <a:lnTo>
                  <a:pt x="62" y="968"/>
                </a:lnTo>
                <a:lnTo>
                  <a:pt x="51" y="962"/>
                </a:lnTo>
                <a:lnTo>
                  <a:pt x="41" y="956"/>
                </a:lnTo>
                <a:lnTo>
                  <a:pt x="32" y="949"/>
                </a:lnTo>
                <a:lnTo>
                  <a:pt x="25" y="941"/>
                </a:lnTo>
                <a:lnTo>
                  <a:pt x="18" y="933"/>
                </a:lnTo>
                <a:lnTo>
                  <a:pt x="12" y="925"/>
                </a:lnTo>
                <a:lnTo>
                  <a:pt x="8" y="915"/>
                </a:lnTo>
                <a:lnTo>
                  <a:pt x="5" y="904"/>
                </a:lnTo>
                <a:lnTo>
                  <a:pt x="3" y="893"/>
                </a:lnTo>
                <a:lnTo>
                  <a:pt x="3" y="880"/>
                </a:lnTo>
                <a:lnTo>
                  <a:pt x="2" y="867"/>
                </a:lnTo>
                <a:lnTo>
                  <a:pt x="1" y="840"/>
                </a:lnTo>
                <a:lnTo>
                  <a:pt x="0" y="827"/>
                </a:lnTo>
                <a:lnTo>
                  <a:pt x="0" y="814"/>
                </a:lnTo>
                <a:lnTo>
                  <a:pt x="0" y="801"/>
                </a:lnTo>
                <a:lnTo>
                  <a:pt x="1" y="789"/>
                </a:lnTo>
                <a:lnTo>
                  <a:pt x="2" y="777"/>
                </a:lnTo>
                <a:lnTo>
                  <a:pt x="4" y="765"/>
                </a:lnTo>
                <a:lnTo>
                  <a:pt x="8" y="754"/>
                </a:lnTo>
                <a:lnTo>
                  <a:pt x="12" y="743"/>
                </a:lnTo>
                <a:lnTo>
                  <a:pt x="18" y="733"/>
                </a:lnTo>
                <a:lnTo>
                  <a:pt x="26" y="724"/>
                </a:lnTo>
                <a:lnTo>
                  <a:pt x="36" y="715"/>
                </a:lnTo>
                <a:lnTo>
                  <a:pt x="48" y="707"/>
                </a:lnTo>
                <a:lnTo>
                  <a:pt x="62" y="699"/>
                </a:lnTo>
                <a:lnTo>
                  <a:pt x="75" y="692"/>
                </a:lnTo>
                <a:lnTo>
                  <a:pt x="87" y="687"/>
                </a:lnTo>
                <a:lnTo>
                  <a:pt x="97" y="682"/>
                </a:lnTo>
                <a:lnTo>
                  <a:pt x="107" y="677"/>
                </a:lnTo>
                <a:lnTo>
                  <a:pt x="115" y="674"/>
                </a:lnTo>
                <a:lnTo>
                  <a:pt x="122" y="671"/>
                </a:lnTo>
                <a:lnTo>
                  <a:pt x="128" y="668"/>
                </a:lnTo>
                <a:lnTo>
                  <a:pt x="133" y="666"/>
                </a:lnTo>
                <a:lnTo>
                  <a:pt x="138" y="664"/>
                </a:lnTo>
                <a:lnTo>
                  <a:pt x="142" y="662"/>
                </a:lnTo>
                <a:lnTo>
                  <a:pt x="145" y="660"/>
                </a:lnTo>
                <a:lnTo>
                  <a:pt x="149" y="658"/>
                </a:lnTo>
                <a:lnTo>
                  <a:pt x="150" y="656"/>
                </a:lnTo>
                <a:lnTo>
                  <a:pt x="153" y="654"/>
                </a:lnTo>
                <a:lnTo>
                  <a:pt x="155" y="651"/>
                </a:lnTo>
                <a:lnTo>
                  <a:pt x="157" y="648"/>
                </a:lnTo>
                <a:lnTo>
                  <a:pt x="150" y="643"/>
                </a:lnTo>
                <a:lnTo>
                  <a:pt x="142" y="638"/>
                </a:lnTo>
                <a:lnTo>
                  <a:pt x="135" y="632"/>
                </a:lnTo>
                <a:lnTo>
                  <a:pt x="128" y="626"/>
                </a:lnTo>
                <a:lnTo>
                  <a:pt x="123" y="621"/>
                </a:lnTo>
                <a:lnTo>
                  <a:pt x="117" y="615"/>
                </a:lnTo>
                <a:lnTo>
                  <a:pt x="113" y="609"/>
                </a:lnTo>
                <a:lnTo>
                  <a:pt x="109" y="602"/>
                </a:lnTo>
                <a:lnTo>
                  <a:pt x="106" y="594"/>
                </a:lnTo>
                <a:lnTo>
                  <a:pt x="103" y="587"/>
                </a:lnTo>
                <a:lnTo>
                  <a:pt x="101" y="579"/>
                </a:lnTo>
                <a:lnTo>
                  <a:pt x="100" y="571"/>
                </a:lnTo>
                <a:lnTo>
                  <a:pt x="100" y="561"/>
                </a:lnTo>
                <a:lnTo>
                  <a:pt x="100" y="551"/>
                </a:lnTo>
                <a:lnTo>
                  <a:pt x="101" y="540"/>
                </a:lnTo>
                <a:lnTo>
                  <a:pt x="103" y="527"/>
                </a:lnTo>
                <a:lnTo>
                  <a:pt x="105" y="516"/>
                </a:lnTo>
                <a:lnTo>
                  <a:pt x="106" y="505"/>
                </a:lnTo>
                <a:lnTo>
                  <a:pt x="107" y="495"/>
                </a:lnTo>
                <a:lnTo>
                  <a:pt x="108" y="485"/>
                </a:lnTo>
                <a:lnTo>
                  <a:pt x="109" y="476"/>
                </a:lnTo>
                <a:lnTo>
                  <a:pt x="110" y="468"/>
                </a:lnTo>
                <a:lnTo>
                  <a:pt x="111" y="460"/>
                </a:lnTo>
                <a:lnTo>
                  <a:pt x="113" y="453"/>
                </a:lnTo>
                <a:lnTo>
                  <a:pt x="114" y="446"/>
                </a:lnTo>
                <a:lnTo>
                  <a:pt x="117" y="440"/>
                </a:lnTo>
                <a:lnTo>
                  <a:pt x="120" y="434"/>
                </a:lnTo>
                <a:lnTo>
                  <a:pt x="124" y="428"/>
                </a:lnTo>
                <a:lnTo>
                  <a:pt x="129" y="423"/>
                </a:lnTo>
                <a:lnTo>
                  <a:pt x="135" y="418"/>
                </a:lnTo>
                <a:lnTo>
                  <a:pt x="142" y="414"/>
                </a:lnTo>
                <a:lnTo>
                  <a:pt x="150" y="410"/>
                </a:lnTo>
                <a:lnTo>
                  <a:pt x="158" y="406"/>
                </a:lnTo>
                <a:lnTo>
                  <a:pt x="168" y="401"/>
                </a:lnTo>
                <a:lnTo>
                  <a:pt x="178" y="396"/>
                </a:lnTo>
                <a:lnTo>
                  <a:pt x="188" y="392"/>
                </a:lnTo>
                <a:lnTo>
                  <a:pt x="209" y="382"/>
                </a:lnTo>
                <a:lnTo>
                  <a:pt x="219" y="377"/>
                </a:lnTo>
                <a:lnTo>
                  <a:pt x="230" y="373"/>
                </a:lnTo>
                <a:lnTo>
                  <a:pt x="240" y="369"/>
                </a:lnTo>
                <a:lnTo>
                  <a:pt x="251" y="365"/>
                </a:lnTo>
                <a:lnTo>
                  <a:pt x="262" y="362"/>
                </a:lnTo>
                <a:lnTo>
                  <a:pt x="273" y="359"/>
                </a:lnTo>
                <a:lnTo>
                  <a:pt x="284" y="357"/>
                </a:lnTo>
                <a:lnTo>
                  <a:pt x="295" y="355"/>
                </a:lnTo>
                <a:lnTo>
                  <a:pt x="306" y="355"/>
                </a:lnTo>
                <a:lnTo>
                  <a:pt x="317" y="355"/>
                </a:lnTo>
                <a:lnTo>
                  <a:pt x="313" y="351"/>
                </a:lnTo>
                <a:lnTo>
                  <a:pt x="307" y="347"/>
                </a:lnTo>
                <a:lnTo>
                  <a:pt x="300" y="344"/>
                </a:lnTo>
                <a:lnTo>
                  <a:pt x="293" y="339"/>
                </a:lnTo>
                <a:lnTo>
                  <a:pt x="286" y="335"/>
                </a:lnTo>
                <a:lnTo>
                  <a:pt x="279" y="329"/>
                </a:lnTo>
                <a:lnTo>
                  <a:pt x="272" y="323"/>
                </a:lnTo>
                <a:lnTo>
                  <a:pt x="266" y="316"/>
                </a:lnTo>
                <a:lnTo>
                  <a:pt x="260" y="307"/>
                </a:lnTo>
                <a:lnTo>
                  <a:pt x="256" y="296"/>
                </a:lnTo>
                <a:lnTo>
                  <a:pt x="253" y="284"/>
                </a:lnTo>
                <a:lnTo>
                  <a:pt x="252" y="270"/>
                </a:lnTo>
                <a:lnTo>
                  <a:pt x="253" y="254"/>
                </a:lnTo>
                <a:lnTo>
                  <a:pt x="256" y="236"/>
                </a:lnTo>
                <a:lnTo>
                  <a:pt x="262" y="215"/>
                </a:lnTo>
                <a:lnTo>
                  <a:pt x="271" y="192"/>
                </a:lnTo>
                <a:lnTo>
                  <a:pt x="278" y="176"/>
                </a:lnTo>
                <a:lnTo>
                  <a:pt x="287" y="161"/>
                </a:lnTo>
                <a:lnTo>
                  <a:pt x="297" y="148"/>
                </a:lnTo>
                <a:lnTo>
                  <a:pt x="308" y="136"/>
                </a:lnTo>
                <a:lnTo>
                  <a:pt x="320" y="125"/>
                </a:lnTo>
                <a:lnTo>
                  <a:pt x="332" y="116"/>
                </a:lnTo>
                <a:lnTo>
                  <a:pt x="345" y="107"/>
                </a:lnTo>
                <a:lnTo>
                  <a:pt x="358" y="100"/>
                </a:lnTo>
                <a:lnTo>
                  <a:pt x="371" y="93"/>
                </a:lnTo>
                <a:lnTo>
                  <a:pt x="384" y="88"/>
                </a:lnTo>
                <a:lnTo>
                  <a:pt x="396" y="83"/>
                </a:lnTo>
                <a:lnTo>
                  <a:pt x="407" y="80"/>
                </a:lnTo>
                <a:lnTo>
                  <a:pt x="417" y="77"/>
                </a:lnTo>
                <a:lnTo>
                  <a:pt x="426" y="75"/>
                </a:lnTo>
                <a:lnTo>
                  <a:pt x="434" y="74"/>
                </a:lnTo>
                <a:lnTo>
                  <a:pt x="439" y="74"/>
                </a:lnTo>
                <a:lnTo>
                  <a:pt x="451" y="73"/>
                </a:lnTo>
                <a:lnTo>
                  <a:pt x="463" y="73"/>
                </a:lnTo>
                <a:lnTo>
                  <a:pt x="477" y="72"/>
                </a:lnTo>
                <a:lnTo>
                  <a:pt x="491" y="71"/>
                </a:lnTo>
                <a:lnTo>
                  <a:pt x="506" y="71"/>
                </a:lnTo>
                <a:lnTo>
                  <a:pt x="520" y="70"/>
                </a:lnTo>
                <a:lnTo>
                  <a:pt x="535" y="70"/>
                </a:lnTo>
                <a:lnTo>
                  <a:pt x="550" y="70"/>
                </a:lnTo>
                <a:lnTo>
                  <a:pt x="564" y="69"/>
                </a:lnTo>
                <a:lnTo>
                  <a:pt x="578" y="69"/>
                </a:lnTo>
                <a:lnTo>
                  <a:pt x="592" y="69"/>
                </a:lnTo>
                <a:lnTo>
                  <a:pt x="605" y="68"/>
                </a:lnTo>
                <a:lnTo>
                  <a:pt x="617" y="68"/>
                </a:lnTo>
                <a:lnTo>
                  <a:pt x="629" y="67"/>
                </a:lnTo>
                <a:lnTo>
                  <a:pt x="639" y="66"/>
                </a:lnTo>
                <a:lnTo>
                  <a:pt x="649" y="65"/>
                </a:lnTo>
                <a:lnTo>
                  <a:pt x="661" y="65"/>
                </a:lnTo>
                <a:lnTo>
                  <a:pt x="673" y="63"/>
                </a:lnTo>
                <a:lnTo>
                  <a:pt x="686" y="62"/>
                </a:lnTo>
                <a:lnTo>
                  <a:pt x="699" y="60"/>
                </a:lnTo>
                <a:lnTo>
                  <a:pt x="726" y="56"/>
                </a:lnTo>
                <a:lnTo>
                  <a:pt x="739" y="54"/>
                </a:lnTo>
                <a:lnTo>
                  <a:pt x="751" y="52"/>
                </a:lnTo>
                <a:lnTo>
                  <a:pt x="764" y="49"/>
                </a:lnTo>
                <a:lnTo>
                  <a:pt x="776" y="47"/>
                </a:lnTo>
                <a:lnTo>
                  <a:pt x="788" y="44"/>
                </a:lnTo>
                <a:lnTo>
                  <a:pt x="799" y="42"/>
                </a:lnTo>
                <a:lnTo>
                  <a:pt x="809" y="39"/>
                </a:lnTo>
                <a:lnTo>
                  <a:pt x="818" y="37"/>
                </a:lnTo>
                <a:lnTo>
                  <a:pt x="826" y="34"/>
                </a:lnTo>
                <a:lnTo>
                  <a:pt x="833" y="32"/>
                </a:lnTo>
                <a:lnTo>
                  <a:pt x="855" y="23"/>
                </a:lnTo>
                <a:lnTo>
                  <a:pt x="881" y="16"/>
                </a:lnTo>
                <a:lnTo>
                  <a:pt x="909" y="10"/>
                </a:lnTo>
                <a:lnTo>
                  <a:pt x="940" y="6"/>
                </a:lnTo>
                <a:lnTo>
                  <a:pt x="972" y="3"/>
                </a:lnTo>
                <a:lnTo>
                  <a:pt x="1006" y="1"/>
                </a:lnTo>
                <a:lnTo>
                  <a:pt x="1041" y="0"/>
                </a:lnTo>
                <a:lnTo>
                  <a:pt x="1076" y="1"/>
                </a:lnTo>
                <a:lnTo>
                  <a:pt x="1112" y="2"/>
                </a:lnTo>
                <a:lnTo>
                  <a:pt x="1148" y="5"/>
                </a:lnTo>
                <a:lnTo>
                  <a:pt x="1182" y="8"/>
                </a:lnTo>
                <a:lnTo>
                  <a:pt x="1216" y="12"/>
                </a:lnTo>
                <a:lnTo>
                  <a:pt x="1249" y="17"/>
                </a:lnTo>
                <a:lnTo>
                  <a:pt x="1279" y="23"/>
                </a:lnTo>
                <a:lnTo>
                  <a:pt x="1307" y="29"/>
                </a:lnTo>
                <a:lnTo>
                  <a:pt x="1333" y="36"/>
                </a:lnTo>
                <a:lnTo>
                  <a:pt x="1350" y="42"/>
                </a:lnTo>
                <a:lnTo>
                  <a:pt x="1365" y="46"/>
                </a:lnTo>
                <a:lnTo>
                  <a:pt x="1381" y="48"/>
                </a:lnTo>
                <a:lnTo>
                  <a:pt x="1397" y="50"/>
                </a:lnTo>
                <a:lnTo>
                  <a:pt x="1412" y="50"/>
                </a:lnTo>
                <a:lnTo>
                  <a:pt x="1427" y="50"/>
                </a:lnTo>
                <a:lnTo>
                  <a:pt x="1442" y="48"/>
                </a:lnTo>
                <a:lnTo>
                  <a:pt x="1456" y="47"/>
                </a:lnTo>
                <a:lnTo>
                  <a:pt x="1469" y="44"/>
                </a:lnTo>
                <a:lnTo>
                  <a:pt x="1483" y="42"/>
                </a:lnTo>
                <a:lnTo>
                  <a:pt x="1495" y="40"/>
                </a:lnTo>
                <a:lnTo>
                  <a:pt x="1508" y="37"/>
                </a:lnTo>
                <a:lnTo>
                  <a:pt x="1520" y="35"/>
                </a:lnTo>
                <a:lnTo>
                  <a:pt x="1532" y="33"/>
                </a:lnTo>
                <a:lnTo>
                  <a:pt x="1543" y="32"/>
                </a:lnTo>
                <a:lnTo>
                  <a:pt x="1555" y="32"/>
                </a:lnTo>
                <a:lnTo>
                  <a:pt x="1571" y="30"/>
                </a:lnTo>
                <a:lnTo>
                  <a:pt x="1589" y="29"/>
                </a:lnTo>
                <a:lnTo>
                  <a:pt x="1607" y="28"/>
                </a:lnTo>
                <a:lnTo>
                  <a:pt x="1626" y="27"/>
                </a:lnTo>
                <a:lnTo>
                  <a:pt x="1644" y="26"/>
                </a:lnTo>
                <a:lnTo>
                  <a:pt x="1662" y="26"/>
                </a:lnTo>
                <a:lnTo>
                  <a:pt x="1681" y="25"/>
                </a:lnTo>
                <a:lnTo>
                  <a:pt x="1700" y="25"/>
                </a:lnTo>
                <a:lnTo>
                  <a:pt x="1718" y="24"/>
                </a:lnTo>
                <a:lnTo>
                  <a:pt x="1735" y="24"/>
                </a:lnTo>
                <a:lnTo>
                  <a:pt x="1750" y="24"/>
                </a:lnTo>
                <a:lnTo>
                  <a:pt x="1764" y="24"/>
                </a:lnTo>
                <a:lnTo>
                  <a:pt x="1777" y="24"/>
                </a:lnTo>
                <a:lnTo>
                  <a:pt x="1796" y="24"/>
                </a:lnTo>
                <a:lnTo>
                  <a:pt x="1802" y="24"/>
                </a:lnTo>
                <a:lnTo>
                  <a:pt x="1802" y="871"/>
                </a:lnTo>
                <a:lnTo>
                  <a:pt x="1788" y="876"/>
                </a:lnTo>
                <a:lnTo>
                  <a:pt x="1775" y="881"/>
                </a:lnTo>
                <a:lnTo>
                  <a:pt x="1762" y="888"/>
                </a:lnTo>
                <a:lnTo>
                  <a:pt x="1750" y="897"/>
                </a:lnTo>
                <a:lnTo>
                  <a:pt x="1739" y="907"/>
                </a:lnTo>
                <a:lnTo>
                  <a:pt x="1728" y="918"/>
                </a:lnTo>
                <a:lnTo>
                  <a:pt x="1718" y="930"/>
                </a:lnTo>
                <a:lnTo>
                  <a:pt x="1709" y="944"/>
                </a:lnTo>
                <a:lnTo>
                  <a:pt x="1700" y="958"/>
                </a:lnTo>
                <a:lnTo>
                  <a:pt x="1691" y="971"/>
                </a:lnTo>
                <a:lnTo>
                  <a:pt x="1683" y="987"/>
                </a:lnTo>
                <a:lnTo>
                  <a:pt x="1676" y="1003"/>
                </a:lnTo>
                <a:lnTo>
                  <a:pt x="1669" y="1019"/>
                </a:lnTo>
                <a:lnTo>
                  <a:pt x="1662" y="1035"/>
                </a:lnTo>
                <a:lnTo>
                  <a:pt x="1656" y="1052"/>
                </a:lnTo>
                <a:lnTo>
                  <a:pt x="1651" y="1068"/>
                </a:lnTo>
                <a:lnTo>
                  <a:pt x="1647" y="1080"/>
                </a:lnTo>
                <a:lnTo>
                  <a:pt x="1641" y="1093"/>
                </a:lnTo>
                <a:lnTo>
                  <a:pt x="1635" y="1106"/>
                </a:lnTo>
                <a:lnTo>
                  <a:pt x="1628" y="1119"/>
                </a:lnTo>
                <a:lnTo>
                  <a:pt x="1619" y="1133"/>
                </a:lnTo>
                <a:lnTo>
                  <a:pt x="1610" y="1147"/>
                </a:lnTo>
                <a:lnTo>
                  <a:pt x="1600" y="1162"/>
                </a:lnTo>
                <a:lnTo>
                  <a:pt x="1589" y="1178"/>
                </a:lnTo>
                <a:lnTo>
                  <a:pt x="1578" y="1194"/>
                </a:lnTo>
                <a:lnTo>
                  <a:pt x="1566" y="1211"/>
                </a:lnTo>
                <a:lnTo>
                  <a:pt x="1553" y="1228"/>
                </a:lnTo>
                <a:lnTo>
                  <a:pt x="1540" y="1246"/>
                </a:lnTo>
                <a:lnTo>
                  <a:pt x="1527" y="1265"/>
                </a:lnTo>
                <a:lnTo>
                  <a:pt x="1513" y="1284"/>
                </a:lnTo>
                <a:lnTo>
                  <a:pt x="1498" y="1304"/>
                </a:lnTo>
                <a:lnTo>
                  <a:pt x="1483" y="1325"/>
                </a:lnTo>
              </a:path>
            </a:pathLst>
          </a:custGeom>
          <a:solidFill>
            <a:srgbClr val="FFCBC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66" name="Freeform 6"/>
          <p:cNvSpPr>
            <a:spLocks/>
          </p:cNvSpPr>
          <p:nvPr/>
        </p:nvSpPr>
        <p:spPr bwMode="auto">
          <a:xfrm>
            <a:off x="5592367" y="1813322"/>
            <a:ext cx="2153840" cy="2762250"/>
          </a:xfrm>
          <a:custGeom>
            <a:avLst/>
            <a:gdLst>
              <a:gd name="T0" fmla="*/ 1418 w 1809"/>
              <a:gd name="T1" fmla="*/ 1495 h 2320"/>
              <a:gd name="T2" fmla="*/ 1384 w 1809"/>
              <a:gd name="T3" fmla="*/ 1635 h 2320"/>
              <a:gd name="T4" fmla="*/ 1354 w 1809"/>
              <a:gd name="T5" fmla="*/ 1698 h 2320"/>
              <a:gd name="T6" fmla="*/ 1353 w 1809"/>
              <a:gd name="T7" fmla="*/ 1750 h 2320"/>
              <a:gd name="T8" fmla="*/ 1352 w 1809"/>
              <a:gd name="T9" fmla="*/ 1827 h 2320"/>
              <a:gd name="T10" fmla="*/ 1345 w 1809"/>
              <a:gd name="T11" fmla="*/ 1913 h 2320"/>
              <a:gd name="T12" fmla="*/ 1342 w 1809"/>
              <a:gd name="T13" fmla="*/ 1970 h 2320"/>
              <a:gd name="T14" fmla="*/ 1349 w 1809"/>
              <a:gd name="T15" fmla="*/ 2031 h 2320"/>
              <a:gd name="T16" fmla="*/ 1374 w 1809"/>
              <a:gd name="T17" fmla="*/ 2135 h 2320"/>
              <a:gd name="T18" fmla="*/ 1398 w 1809"/>
              <a:gd name="T19" fmla="*/ 2261 h 2320"/>
              <a:gd name="T20" fmla="*/ 1331 w 1809"/>
              <a:gd name="T21" fmla="*/ 2319 h 2320"/>
              <a:gd name="T22" fmla="*/ 1230 w 1809"/>
              <a:gd name="T23" fmla="*/ 2293 h 2320"/>
              <a:gd name="T24" fmla="*/ 1100 w 1809"/>
              <a:gd name="T25" fmla="*/ 2175 h 2320"/>
              <a:gd name="T26" fmla="*/ 1066 w 1809"/>
              <a:gd name="T27" fmla="*/ 2101 h 2320"/>
              <a:gd name="T28" fmla="*/ 1022 w 1809"/>
              <a:gd name="T29" fmla="*/ 1944 h 2320"/>
              <a:gd name="T30" fmla="*/ 1032 w 1809"/>
              <a:gd name="T31" fmla="*/ 1718 h 2320"/>
              <a:gd name="T32" fmla="*/ 1038 w 1809"/>
              <a:gd name="T33" fmla="*/ 1593 h 2320"/>
              <a:gd name="T34" fmla="*/ 1026 w 1809"/>
              <a:gd name="T35" fmla="*/ 1472 h 2320"/>
              <a:gd name="T36" fmla="*/ 990 w 1809"/>
              <a:gd name="T37" fmla="*/ 1372 h 2320"/>
              <a:gd name="T38" fmla="*/ 925 w 1809"/>
              <a:gd name="T39" fmla="*/ 1325 h 2320"/>
              <a:gd name="T40" fmla="*/ 796 w 1809"/>
              <a:gd name="T41" fmla="*/ 1329 h 2320"/>
              <a:gd name="T42" fmla="*/ 696 w 1809"/>
              <a:gd name="T43" fmla="*/ 1328 h 2320"/>
              <a:gd name="T44" fmla="*/ 546 w 1809"/>
              <a:gd name="T45" fmla="*/ 1307 h 2320"/>
              <a:gd name="T46" fmla="*/ 437 w 1809"/>
              <a:gd name="T47" fmla="*/ 1303 h 2320"/>
              <a:gd name="T48" fmla="*/ 328 w 1809"/>
              <a:gd name="T49" fmla="*/ 1306 h 2320"/>
              <a:gd name="T50" fmla="*/ 270 w 1809"/>
              <a:gd name="T51" fmla="*/ 1316 h 2320"/>
              <a:gd name="T52" fmla="*/ 201 w 1809"/>
              <a:gd name="T53" fmla="*/ 1310 h 2320"/>
              <a:gd name="T54" fmla="*/ 143 w 1809"/>
              <a:gd name="T55" fmla="*/ 1275 h 2320"/>
              <a:gd name="T56" fmla="*/ 112 w 1809"/>
              <a:gd name="T57" fmla="*/ 1233 h 2320"/>
              <a:gd name="T58" fmla="*/ 84 w 1809"/>
              <a:gd name="T59" fmla="*/ 1163 h 2320"/>
              <a:gd name="T60" fmla="*/ 78 w 1809"/>
              <a:gd name="T61" fmla="*/ 1077 h 2320"/>
              <a:gd name="T62" fmla="*/ 134 w 1809"/>
              <a:gd name="T63" fmla="*/ 1013 h 2320"/>
              <a:gd name="T64" fmla="*/ 130 w 1809"/>
              <a:gd name="T65" fmla="*/ 1001 h 2320"/>
              <a:gd name="T66" fmla="*/ 32 w 1809"/>
              <a:gd name="T67" fmla="*/ 951 h 2320"/>
              <a:gd name="T68" fmla="*/ 2 w 1809"/>
              <a:gd name="T69" fmla="*/ 869 h 2320"/>
              <a:gd name="T70" fmla="*/ 8 w 1809"/>
              <a:gd name="T71" fmla="*/ 756 h 2320"/>
              <a:gd name="T72" fmla="*/ 87 w 1809"/>
              <a:gd name="T73" fmla="*/ 689 h 2320"/>
              <a:gd name="T74" fmla="*/ 142 w 1809"/>
              <a:gd name="T75" fmla="*/ 664 h 2320"/>
              <a:gd name="T76" fmla="*/ 142 w 1809"/>
              <a:gd name="T77" fmla="*/ 640 h 2320"/>
              <a:gd name="T78" fmla="*/ 103 w 1809"/>
              <a:gd name="T79" fmla="*/ 589 h 2320"/>
              <a:gd name="T80" fmla="*/ 106 w 1809"/>
              <a:gd name="T81" fmla="*/ 506 h 2320"/>
              <a:gd name="T82" fmla="*/ 117 w 1809"/>
              <a:gd name="T83" fmla="*/ 441 h 2320"/>
              <a:gd name="T84" fmla="*/ 169 w 1809"/>
              <a:gd name="T85" fmla="*/ 402 h 2320"/>
              <a:gd name="T86" fmla="*/ 263 w 1809"/>
              <a:gd name="T87" fmla="*/ 363 h 2320"/>
              <a:gd name="T88" fmla="*/ 301 w 1809"/>
              <a:gd name="T89" fmla="*/ 345 h 2320"/>
              <a:gd name="T90" fmla="*/ 254 w 1809"/>
              <a:gd name="T91" fmla="*/ 285 h 2320"/>
              <a:gd name="T92" fmla="*/ 298 w 1809"/>
              <a:gd name="T93" fmla="*/ 148 h 2320"/>
              <a:gd name="T94" fmla="*/ 397 w 1809"/>
              <a:gd name="T95" fmla="*/ 83 h 2320"/>
              <a:gd name="T96" fmla="*/ 479 w 1809"/>
              <a:gd name="T97" fmla="*/ 72 h 2320"/>
              <a:gd name="T98" fmla="*/ 594 w 1809"/>
              <a:gd name="T99" fmla="*/ 69 h 2320"/>
              <a:gd name="T100" fmla="*/ 688 w 1809"/>
              <a:gd name="T101" fmla="*/ 62 h 2320"/>
              <a:gd name="T102" fmla="*/ 802 w 1809"/>
              <a:gd name="T103" fmla="*/ 42 h 2320"/>
              <a:gd name="T104" fmla="*/ 943 w 1809"/>
              <a:gd name="T105" fmla="*/ 6 h 2320"/>
              <a:gd name="T106" fmla="*/ 1220 w 1809"/>
              <a:gd name="T107" fmla="*/ 12 h 2320"/>
              <a:gd name="T108" fmla="*/ 1402 w 1809"/>
              <a:gd name="T109" fmla="*/ 50 h 2320"/>
              <a:gd name="T110" fmla="*/ 1513 w 1809"/>
              <a:gd name="T111" fmla="*/ 37 h 2320"/>
              <a:gd name="T112" fmla="*/ 1631 w 1809"/>
              <a:gd name="T113" fmla="*/ 27 h 2320"/>
              <a:gd name="T114" fmla="*/ 1770 w 1809"/>
              <a:gd name="T115" fmla="*/ 24 h 2320"/>
              <a:gd name="T116" fmla="*/ 1756 w 1809"/>
              <a:gd name="T117" fmla="*/ 899 h 2320"/>
              <a:gd name="T118" fmla="*/ 1682 w 1809"/>
              <a:gd name="T119" fmla="*/ 1006 h 2320"/>
              <a:gd name="T120" fmla="*/ 1633 w 1809"/>
              <a:gd name="T121" fmla="*/ 1122 h 2320"/>
              <a:gd name="T122" fmla="*/ 1545 w 1809"/>
              <a:gd name="T123" fmla="*/ 1249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09" h="2320">
                <a:moveTo>
                  <a:pt x="1488" y="1328"/>
                </a:moveTo>
                <a:lnTo>
                  <a:pt x="1473" y="1351"/>
                </a:lnTo>
                <a:lnTo>
                  <a:pt x="1459" y="1375"/>
                </a:lnTo>
                <a:lnTo>
                  <a:pt x="1448" y="1399"/>
                </a:lnTo>
                <a:lnTo>
                  <a:pt x="1438" y="1423"/>
                </a:lnTo>
                <a:lnTo>
                  <a:pt x="1430" y="1448"/>
                </a:lnTo>
                <a:lnTo>
                  <a:pt x="1424" y="1472"/>
                </a:lnTo>
                <a:lnTo>
                  <a:pt x="1418" y="1495"/>
                </a:lnTo>
                <a:lnTo>
                  <a:pt x="1413" y="1517"/>
                </a:lnTo>
                <a:lnTo>
                  <a:pt x="1409" y="1539"/>
                </a:lnTo>
                <a:lnTo>
                  <a:pt x="1405" y="1559"/>
                </a:lnTo>
                <a:lnTo>
                  <a:pt x="1401" y="1578"/>
                </a:lnTo>
                <a:lnTo>
                  <a:pt x="1398" y="1595"/>
                </a:lnTo>
                <a:lnTo>
                  <a:pt x="1394" y="1611"/>
                </a:lnTo>
                <a:lnTo>
                  <a:pt x="1389" y="1624"/>
                </a:lnTo>
                <a:lnTo>
                  <a:pt x="1384" y="1635"/>
                </a:lnTo>
                <a:lnTo>
                  <a:pt x="1379" y="1644"/>
                </a:lnTo>
                <a:lnTo>
                  <a:pt x="1373" y="1650"/>
                </a:lnTo>
                <a:lnTo>
                  <a:pt x="1368" y="1658"/>
                </a:lnTo>
                <a:lnTo>
                  <a:pt x="1364" y="1665"/>
                </a:lnTo>
                <a:lnTo>
                  <a:pt x="1361" y="1673"/>
                </a:lnTo>
                <a:lnTo>
                  <a:pt x="1358" y="1681"/>
                </a:lnTo>
                <a:lnTo>
                  <a:pt x="1356" y="1690"/>
                </a:lnTo>
                <a:lnTo>
                  <a:pt x="1354" y="1698"/>
                </a:lnTo>
                <a:lnTo>
                  <a:pt x="1353" y="1706"/>
                </a:lnTo>
                <a:lnTo>
                  <a:pt x="1353" y="1714"/>
                </a:lnTo>
                <a:lnTo>
                  <a:pt x="1353" y="1722"/>
                </a:lnTo>
                <a:lnTo>
                  <a:pt x="1353" y="1729"/>
                </a:lnTo>
                <a:lnTo>
                  <a:pt x="1353" y="1735"/>
                </a:lnTo>
                <a:lnTo>
                  <a:pt x="1353" y="1741"/>
                </a:lnTo>
                <a:lnTo>
                  <a:pt x="1353" y="1746"/>
                </a:lnTo>
                <a:lnTo>
                  <a:pt x="1353" y="1750"/>
                </a:lnTo>
                <a:lnTo>
                  <a:pt x="1353" y="1753"/>
                </a:lnTo>
                <a:lnTo>
                  <a:pt x="1353" y="1757"/>
                </a:lnTo>
                <a:lnTo>
                  <a:pt x="1353" y="1770"/>
                </a:lnTo>
                <a:lnTo>
                  <a:pt x="1353" y="1779"/>
                </a:lnTo>
                <a:lnTo>
                  <a:pt x="1353" y="1790"/>
                </a:lnTo>
                <a:lnTo>
                  <a:pt x="1353" y="1802"/>
                </a:lnTo>
                <a:lnTo>
                  <a:pt x="1353" y="1814"/>
                </a:lnTo>
                <a:lnTo>
                  <a:pt x="1352" y="1827"/>
                </a:lnTo>
                <a:lnTo>
                  <a:pt x="1352" y="1840"/>
                </a:lnTo>
                <a:lnTo>
                  <a:pt x="1351" y="1853"/>
                </a:lnTo>
                <a:lnTo>
                  <a:pt x="1351" y="1865"/>
                </a:lnTo>
                <a:lnTo>
                  <a:pt x="1350" y="1877"/>
                </a:lnTo>
                <a:lnTo>
                  <a:pt x="1349" y="1888"/>
                </a:lnTo>
                <a:lnTo>
                  <a:pt x="1348" y="1898"/>
                </a:lnTo>
                <a:lnTo>
                  <a:pt x="1346" y="1907"/>
                </a:lnTo>
                <a:lnTo>
                  <a:pt x="1345" y="1913"/>
                </a:lnTo>
                <a:lnTo>
                  <a:pt x="1344" y="1920"/>
                </a:lnTo>
                <a:lnTo>
                  <a:pt x="1344" y="1926"/>
                </a:lnTo>
                <a:lnTo>
                  <a:pt x="1343" y="1933"/>
                </a:lnTo>
                <a:lnTo>
                  <a:pt x="1343" y="1940"/>
                </a:lnTo>
                <a:lnTo>
                  <a:pt x="1342" y="1948"/>
                </a:lnTo>
                <a:lnTo>
                  <a:pt x="1342" y="1955"/>
                </a:lnTo>
                <a:lnTo>
                  <a:pt x="1342" y="1963"/>
                </a:lnTo>
                <a:lnTo>
                  <a:pt x="1342" y="1970"/>
                </a:lnTo>
                <a:lnTo>
                  <a:pt x="1343" y="1978"/>
                </a:lnTo>
                <a:lnTo>
                  <a:pt x="1343" y="1986"/>
                </a:lnTo>
                <a:lnTo>
                  <a:pt x="1344" y="1994"/>
                </a:lnTo>
                <a:lnTo>
                  <a:pt x="1344" y="2001"/>
                </a:lnTo>
                <a:lnTo>
                  <a:pt x="1345" y="2009"/>
                </a:lnTo>
                <a:lnTo>
                  <a:pt x="1346" y="2016"/>
                </a:lnTo>
                <a:lnTo>
                  <a:pt x="1348" y="2024"/>
                </a:lnTo>
                <a:lnTo>
                  <a:pt x="1349" y="2031"/>
                </a:lnTo>
                <a:lnTo>
                  <a:pt x="1352" y="2038"/>
                </a:lnTo>
                <a:lnTo>
                  <a:pt x="1354" y="2048"/>
                </a:lnTo>
                <a:lnTo>
                  <a:pt x="1357" y="2060"/>
                </a:lnTo>
                <a:lnTo>
                  <a:pt x="1361" y="2073"/>
                </a:lnTo>
                <a:lnTo>
                  <a:pt x="1364" y="2087"/>
                </a:lnTo>
                <a:lnTo>
                  <a:pt x="1367" y="2102"/>
                </a:lnTo>
                <a:lnTo>
                  <a:pt x="1371" y="2118"/>
                </a:lnTo>
                <a:lnTo>
                  <a:pt x="1374" y="2135"/>
                </a:lnTo>
                <a:lnTo>
                  <a:pt x="1377" y="2151"/>
                </a:lnTo>
                <a:lnTo>
                  <a:pt x="1380" y="2167"/>
                </a:lnTo>
                <a:lnTo>
                  <a:pt x="1384" y="2182"/>
                </a:lnTo>
                <a:lnTo>
                  <a:pt x="1386" y="2197"/>
                </a:lnTo>
                <a:lnTo>
                  <a:pt x="1389" y="2211"/>
                </a:lnTo>
                <a:lnTo>
                  <a:pt x="1394" y="2233"/>
                </a:lnTo>
                <a:lnTo>
                  <a:pt x="1395" y="2241"/>
                </a:lnTo>
                <a:lnTo>
                  <a:pt x="1398" y="2261"/>
                </a:lnTo>
                <a:lnTo>
                  <a:pt x="1397" y="2277"/>
                </a:lnTo>
                <a:lnTo>
                  <a:pt x="1393" y="2290"/>
                </a:lnTo>
                <a:lnTo>
                  <a:pt x="1386" y="2300"/>
                </a:lnTo>
                <a:lnTo>
                  <a:pt x="1378" y="2308"/>
                </a:lnTo>
                <a:lnTo>
                  <a:pt x="1367" y="2313"/>
                </a:lnTo>
                <a:lnTo>
                  <a:pt x="1356" y="2317"/>
                </a:lnTo>
                <a:lnTo>
                  <a:pt x="1344" y="2319"/>
                </a:lnTo>
                <a:lnTo>
                  <a:pt x="1331" y="2319"/>
                </a:lnTo>
                <a:lnTo>
                  <a:pt x="1317" y="2318"/>
                </a:lnTo>
                <a:lnTo>
                  <a:pt x="1304" y="2316"/>
                </a:lnTo>
                <a:lnTo>
                  <a:pt x="1292" y="2314"/>
                </a:lnTo>
                <a:lnTo>
                  <a:pt x="1281" y="2311"/>
                </a:lnTo>
                <a:lnTo>
                  <a:pt x="1271" y="2309"/>
                </a:lnTo>
                <a:lnTo>
                  <a:pt x="1263" y="2306"/>
                </a:lnTo>
                <a:lnTo>
                  <a:pt x="1257" y="2304"/>
                </a:lnTo>
                <a:lnTo>
                  <a:pt x="1230" y="2293"/>
                </a:lnTo>
                <a:lnTo>
                  <a:pt x="1205" y="2280"/>
                </a:lnTo>
                <a:lnTo>
                  <a:pt x="1184" y="2266"/>
                </a:lnTo>
                <a:lnTo>
                  <a:pt x="1164" y="2251"/>
                </a:lnTo>
                <a:lnTo>
                  <a:pt x="1147" y="2235"/>
                </a:lnTo>
                <a:lnTo>
                  <a:pt x="1133" y="2220"/>
                </a:lnTo>
                <a:lnTo>
                  <a:pt x="1120" y="2205"/>
                </a:lnTo>
                <a:lnTo>
                  <a:pt x="1109" y="2190"/>
                </a:lnTo>
                <a:lnTo>
                  <a:pt x="1100" y="2175"/>
                </a:lnTo>
                <a:lnTo>
                  <a:pt x="1093" y="2162"/>
                </a:lnTo>
                <a:lnTo>
                  <a:pt x="1087" y="2150"/>
                </a:lnTo>
                <a:lnTo>
                  <a:pt x="1083" y="2140"/>
                </a:lnTo>
                <a:lnTo>
                  <a:pt x="1079" y="2131"/>
                </a:lnTo>
                <a:lnTo>
                  <a:pt x="1077" y="2125"/>
                </a:lnTo>
                <a:lnTo>
                  <a:pt x="1076" y="2121"/>
                </a:lnTo>
                <a:lnTo>
                  <a:pt x="1076" y="2119"/>
                </a:lnTo>
                <a:lnTo>
                  <a:pt x="1066" y="2101"/>
                </a:lnTo>
                <a:lnTo>
                  <a:pt x="1057" y="2083"/>
                </a:lnTo>
                <a:lnTo>
                  <a:pt x="1049" y="2065"/>
                </a:lnTo>
                <a:lnTo>
                  <a:pt x="1042" y="2047"/>
                </a:lnTo>
                <a:lnTo>
                  <a:pt x="1037" y="2028"/>
                </a:lnTo>
                <a:lnTo>
                  <a:pt x="1032" y="2009"/>
                </a:lnTo>
                <a:lnTo>
                  <a:pt x="1027" y="1988"/>
                </a:lnTo>
                <a:lnTo>
                  <a:pt x="1024" y="1967"/>
                </a:lnTo>
                <a:lnTo>
                  <a:pt x="1022" y="1944"/>
                </a:lnTo>
                <a:lnTo>
                  <a:pt x="1020" y="1920"/>
                </a:lnTo>
                <a:lnTo>
                  <a:pt x="1020" y="1894"/>
                </a:lnTo>
                <a:lnTo>
                  <a:pt x="1020" y="1866"/>
                </a:lnTo>
                <a:lnTo>
                  <a:pt x="1021" y="1836"/>
                </a:lnTo>
                <a:lnTo>
                  <a:pt x="1023" y="1804"/>
                </a:lnTo>
                <a:lnTo>
                  <a:pt x="1026" y="1769"/>
                </a:lnTo>
                <a:lnTo>
                  <a:pt x="1029" y="1732"/>
                </a:lnTo>
                <a:lnTo>
                  <a:pt x="1032" y="1718"/>
                </a:lnTo>
                <a:lnTo>
                  <a:pt x="1034" y="1703"/>
                </a:lnTo>
                <a:lnTo>
                  <a:pt x="1036" y="1688"/>
                </a:lnTo>
                <a:lnTo>
                  <a:pt x="1038" y="1672"/>
                </a:lnTo>
                <a:lnTo>
                  <a:pt x="1039" y="1656"/>
                </a:lnTo>
                <a:lnTo>
                  <a:pt x="1039" y="1641"/>
                </a:lnTo>
                <a:lnTo>
                  <a:pt x="1039" y="1625"/>
                </a:lnTo>
                <a:lnTo>
                  <a:pt x="1039" y="1609"/>
                </a:lnTo>
                <a:lnTo>
                  <a:pt x="1038" y="1593"/>
                </a:lnTo>
                <a:lnTo>
                  <a:pt x="1038" y="1578"/>
                </a:lnTo>
                <a:lnTo>
                  <a:pt x="1037" y="1563"/>
                </a:lnTo>
                <a:lnTo>
                  <a:pt x="1035" y="1547"/>
                </a:lnTo>
                <a:lnTo>
                  <a:pt x="1034" y="1533"/>
                </a:lnTo>
                <a:lnTo>
                  <a:pt x="1032" y="1519"/>
                </a:lnTo>
                <a:lnTo>
                  <a:pt x="1031" y="1505"/>
                </a:lnTo>
                <a:lnTo>
                  <a:pt x="1029" y="1492"/>
                </a:lnTo>
                <a:lnTo>
                  <a:pt x="1026" y="1472"/>
                </a:lnTo>
                <a:lnTo>
                  <a:pt x="1022" y="1454"/>
                </a:lnTo>
                <a:lnTo>
                  <a:pt x="1019" y="1438"/>
                </a:lnTo>
                <a:lnTo>
                  <a:pt x="1014" y="1423"/>
                </a:lnTo>
                <a:lnTo>
                  <a:pt x="1010" y="1411"/>
                </a:lnTo>
                <a:lnTo>
                  <a:pt x="1005" y="1399"/>
                </a:lnTo>
                <a:lnTo>
                  <a:pt x="1000" y="1389"/>
                </a:lnTo>
                <a:lnTo>
                  <a:pt x="995" y="1380"/>
                </a:lnTo>
                <a:lnTo>
                  <a:pt x="990" y="1372"/>
                </a:lnTo>
                <a:lnTo>
                  <a:pt x="984" y="1365"/>
                </a:lnTo>
                <a:lnTo>
                  <a:pt x="978" y="1358"/>
                </a:lnTo>
                <a:lnTo>
                  <a:pt x="972" y="1352"/>
                </a:lnTo>
                <a:lnTo>
                  <a:pt x="965" y="1346"/>
                </a:lnTo>
                <a:lnTo>
                  <a:pt x="959" y="1340"/>
                </a:lnTo>
                <a:lnTo>
                  <a:pt x="952" y="1334"/>
                </a:lnTo>
                <a:lnTo>
                  <a:pt x="945" y="1328"/>
                </a:lnTo>
                <a:lnTo>
                  <a:pt x="925" y="1325"/>
                </a:lnTo>
                <a:lnTo>
                  <a:pt x="906" y="1323"/>
                </a:lnTo>
                <a:lnTo>
                  <a:pt x="888" y="1322"/>
                </a:lnTo>
                <a:lnTo>
                  <a:pt x="871" y="1322"/>
                </a:lnTo>
                <a:lnTo>
                  <a:pt x="854" y="1322"/>
                </a:lnTo>
                <a:lnTo>
                  <a:pt x="838" y="1323"/>
                </a:lnTo>
                <a:lnTo>
                  <a:pt x="824" y="1325"/>
                </a:lnTo>
                <a:lnTo>
                  <a:pt x="810" y="1327"/>
                </a:lnTo>
                <a:lnTo>
                  <a:pt x="796" y="1329"/>
                </a:lnTo>
                <a:lnTo>
                  <a:pt x="783" y="1331"/>
                </a:lnTo>
                <a:lnTo>
                  <a:pt x="771" y="1333"/>
                </a:lnTo>
                <a:lnTo>
                  <a:pt x="759" y="1334"/>
                </a:lnTo>
                <a:lnTo>
                  <a:pt x="748" y="1335"/>
                </a:lnTo>
                <a:lnTo>
                  <a:pt x="738" y="1335"/>
                </a:lnTo>
                <a:lnTo>
                  <a:pt x="728" y="1334"/>
                </a:lnTo>
                <a:lnTo>
                  <a:pt x="718" y="1332"/>
                </a:lnTo>
                <a:lnTo>
                  <a:pt x="696" y="1328"/>
                </a:lnTo>
                <a:lnTo>
                  <a:pt x="675" y="1324"/>
                </a:lnTo>
                <a:lnTo>
                  <a:pt x="655" y="1320"/>
                </a:lnTo>
                <a:lnTo>
                  <a:pt x="635" y="1317"/>
                </a:lnTo>
                <a:lnTo>
                  <a:pt x="616" y="1314"/>
                </a:lnTo>
                <a:lnTo>
                  <a:pt x="598" y="1312"/>
                </a:lnTo>
                <a:lnTo>
                  <a:pt x="580" y="1310"/>
                </a:lnTo>
                <a:lnTo>
                  <a:pt x="563" y="1308"/>
                </a:lnTo>
                <a:lnTo>
                  <a:pt x="546" y="1307"/>
                </a:lnTo>
                <a:lnTo>
                  <a:pt x="531" y="1306"/>
                </a:lnTo>
                <a:lnTo>
                  <a:pt x="515" y="1305"/>
                </a:lnTo>
                <a:lnTo>
                  <a:pt x="501" y="1304"/>
                </a:lnTo>
                <a:lnTo>
                  <a:pt x="487" y="1303"/>
                </a:lnTo>
                <a:lnTo>
                  <a:pt x="474" y="1303"/>
                </a:lnTo>
                <a:lnTo>
                  <a:pt x="461" y="1303"/>
                </a:lnTo>
                <a:lnTo>
                  <a:pt x="449" y="1303"/>
                </a:lnTo>
                <a:lnTo>
                  <a:pt x="437" y="1303"/>
                </a:lnTo>
                <a:lnTo>
                  <a:pt x="415" y="1303"/>
                </a:lnTo>
                <a:lnTo>
                  <a:pt x="392" y="1303"/>
                </a:lnTo>
                <a:lnTo>
                  <a:pt x="380" y="1303"/>
                </a:lnTo>
                <a:lnTo>
                  <a:pt x="369" y="1303"/>
                </a:lnTo>
                <a:lnTo>
                  <a:pt x="358" y="1304"/>
                </a:lnTo>
                <a:lnTo>
                  <a:pt x="348" y="1304"/>
                </a:lnTo>
                <a:lnTo>
                  <a:pt x="338" y="1305"/>
                </a:lnTo>
                <a:lnTo>
                  <a:pt x="328" y="1306"/>
                </a:lnTo>
                <a:lnTo>
                  <a:pt x="320" y="1306"/>
                </a:lnTo>
                <a:lnTo>
                  <a:pt x="312" y="1307"/>
                </a:lnTo>
                <a:lnTo>
                  <a:pt x="305" y="1308"/>
                </a:lnTo>
                <a:lnTo>
                  <a:pt x="298" y="1310"/>
                </a:lnTo>
                <a:lnTo>
                  <a:pt x="293" y="1311"/>
                </a:lnTo>
                <a:lnTo>
                  <a:pt x="286" y="1313"/>
                </a:lnTo>
                <a:lnTo>
                  <a:pt x="278" y="1315"/>
                </a:lnTo>
                <a:lnTo>
                  <a:pt x="270" y="1316"/>
                </a:lnTo>
                <a:lnTo>
                  <a:pt x="261" y="1317"/>
                </a:lnTo>
                <a:lnTo>
                  <a:pt x="253" y="1317"/>
                </a:lnTo>
                <a:lnTo>
                  <a:pt x="244" y="1317"/>
                </a:lnTo>
                <a:lnTo>
                  <a:pt x="235" y="1316"/>
                </a:lnTo>
                <a:lnTo>
                  <a:pt x="227" y="1315"/>
                </a:lnTo>
                <a:lnTo>
                  <a:pt x="218" y="1314"/>
                </a:lnTo>
                <a:lnTo>
                  <a:pt x="209" y="1312"/>
                </a:lnTo>
                <a:lnTo>
                  <a:pt x="201" y="1310"/>
                </a:lnTo>
                <a:lnTo>
                  <a:pt x="194" y="1308"/>
                </a:lnTo>
                <a:lnTo>
                  <a:pt x="186" y="1305"/>
                </a:lnTo>
                <a:lnTo>
                  <a:pt x="179" y="1302"/>
                </a:lnTo>
                <a:lnTo>
                  <a:pt x="172" y="1298"/>
                </a:lnTo>
                <a:lnTo>
                  <a:pt x="167" y="1294"/>
                </a:lnTo>
                <a:lnTo>
                  <a:pt x="152" y="1283"/>
                </a:lnTo>
                <a:lnTo>
                  <a:pt x="148" y="1279"/>
                </a:lnTo>
                <a:lnTo>
                  <a:pt x="143" y="1275"/>
                </a:lnTo>
                <a:lnTo>
                  <a:pt x="139" y="1271"/>
                </a:lnTo>
                <a:lnTo>
                  <a:pt x="135" y="1266"/>
                </a:lnTo>
                <a:lnTo>
                  <a:pt x="130" y="1262"/>
                </a:lnTo>
                <a:lnTo>
                  <a:pt x="126" y="1257"/>
                </a:lnTo>
                <a:lnTo>
                  <a:pt x="123" y="1252"/>
                </a:lnTo>
                <a:lnTo>
                  <a:pt x="119" y="1246"/>
                </a:lnTo>
                <a:lnTo>
                  <a:pt x="115" y="1240"/>
                </a:lnTo>
                <a:lnTo>
                  <a:pt x="112" y="1233"/>
                </a:lnTo>
                <a:lnTo>
                  <a:pt x="109" y="1226"/>
                </a:lnTo>
                <a:lnTo>
                  <a:pt x="106" y="1219"/>
                </a:lnTo>
                <a:lnTo>
                  <a:pt x="103" y="1210"/>
                </a:lnTo>
                <a:lnTo>
                  <a:pt x="100" y="1201"/>
                </a:lnTo>
                <a:lnTo>
                  <a:pt x="96" y="1192"/>
                </a:lnTo>
                <a:lnTo>
                  <a:pt x="92" y="1183"/>
                </a:lnTo>
                <a:lnTo>
                  <a:pt x="88" y="1173"/>
                </a:lnTo>
                <a:lnTo>
                  <a:pt x="84" y="1163"/>
                </a:lnTo>
                <a:lnTo>
                  <a:pt x="80" y="1152"/>
                </a:lnTo>
                <a:lnTo>
                  <a:pt x="77" y="1142"/>
                </a:lnTo>
                <a:lnTo>
                  <a:pt x="75" y="1131"/>
                </a:lnTo>
                <a:lnTo>
                  <a:pt x="73" y="1121"/>
                </a:lnTo>
                <a:lnTo>
                  <a:pt x="72" y="1110"/>
                </a:lnTo>
                <a:lnTo>
                  <a:pt x="73" y="1099"/>
                </a:lnTo>
                <a:lnTo>
                  <a:pt x="75" y="1088"/>
                </a:lnTo>
                <a:lnTo>
                  <a:pt x="78" y="1077"/>
                </a:lnTo>
                <a:lnTo>
                  <a:pt x="83" y="1067"/>
                </a:lnTo>
                <a:lnTo>
                  <a:pt x="90" y="1056"/>
                </a:lnTo>
                <a:lnTo>
                  <a:pt x="99" y="1046"/>
                </a:lnTo>
                <a:lnTo>
                  <a:pt x="109" y="1037"/>
                </a:lnTo>
                <a:lnTo>
                  <a:pt x="117" y="1029"/>
                </a:lnTo>
                <a:lnTo>
                  <a:pt x="124" y="1022"/>
                </a:lnTo>
                <a:lnTo>
                  <a:pt x="130" y="1017"/>
                </a:lnTo>
                <a:lnTo>
                  <a:pt x="134" y="1013"/>
                </a:lnTo>
                <a:lnTo>
                  <a:pt x="138" y="1010"/>
                </a:lnTo>
                <a:lnTo>
                  <a:pt x="141" y="1008"/>
                </a:lnTo>
                <a:lnTo>
                  <a:pt x="143" y="1007"/>
                </a:lnTo>
                <a:lnTo>
                  <a:pt x="145" y="1006"/>
                </a:lnTo>
                <a:lnTo>
                  <a:pt x="146" y="1006"/>
                </a:lnTo>
                <a:lnTo>
                  <a:pt x="146" y="1007"/>
                </a:lnTo>
                <a:lnTo>
                  <a:pt x="146" y="1008"/>
                </a:lnTo>
                <a:lnTo>
                  <a:pt x="130" y="1001"/>
                </a:lnTo>
                <a:lnTo>
                  <a:pt x="114" y="995"/>
                </a:lnTo>
                <a:lnTo>
                  <a:pt x="100" y="989"/>
                </a:lnTo>
                <a:lnTo>
                  <a:pt x="86" y="983"/>
                </a:lnTo>
                <a:lnTo>
                  <a:pt x="73" y="977"/>
                </a:lnTo>
                <a:lnTo>
                  <a:pt x="62" y="971"/>
                </a:lnTo>
                <a:lnTo>
                  <a:pt x="51" y="964"/>
                </a:lnTo>
                <a:lnTo>
                  <a:pt x="41" y="958"/>
                </a:lnTo>
                <a:lnTo>
                  <a:pt x="32" y="951"/>
                </a:lnTo>
                <a:lnTo>
                  <a:pt x="25" y="943"/>
                </a:lnTo>
                <a:lnTo>
                  <a:pt x="18" y="935"/>
                </a:lnTo>
                <a:lnTo>
                  <a:pt x="12" y="927"/>
                </a:lnTo>
                <a:lnTo>
                  <a:pt x="8" y="917"/>
                </a:lnTo>
                <a:lnTo>
                  <a:pt x="5" y="906"/>
                </a:lnTo>
                <a:lnTo>
                  <a:pt x="3" y="895"/>
                </a:lnTo>
                <a:lnTo>
                  <a:pt x="3" y="882"/>
                </a:lnTo>
                <a:lnTo>
                  <a:pt x="2" y="869"/>
                </a:lnTo>
                <a:lnTo>
                  <a:pt x="1" y="842"/>
                </a:lnTo>
                <a:lnTo>
                  <a:pt x="0" y="829"/>
                </a:lnTo>
                <a:lnTo>
                  <a:pt x="0" y="816"/>
                </a:lnTo>
                <a:lnTo>
                  <a:pt x="0" y="803"/>
                </a:lnTo>
                <a:lnTo>
                  <a:pt x="1" y="791"/>
                </a:lnTo>
                <a:lnTo>
                  <a:pt x="2" y="779"/>
                </a:lnTo>
                <a:lnTo>
                  <a:pt x="4" y="767"/>
                </a:lnTo>
                <a:lnTo>
                  <a:pt x="8" y="756"/>
                </a:lnTo>
                <a:lnTo>
                  <a:pt x="12" y="745"/>
                </a:lnTo>
                <a:lnTo>
                  <a:pt x="18" y="735"/>
                </a:lnTo>
                <a:lnTo>
                  <a:pt x="26" y="726"/>
                </a:lnTo>
                <a:lnTo>
                  <a:pt x="36" y="717"/>
                </a:lnTo>
                <a:lnTo>
                  <a:pt x="48" y="709"/>
                </a:lnTo>
                <a:lnTo>
                  <a:pt x="62" y="701"/>
                </a:lnTo>
                <a:lnTo>
                  <a:pt x="75" y="694"/>
                </a:lnTo>
                <a:lnTo>
                  <a:pt x="87" y="689"/>
                </a:lnTo>
                <a:lnTo>
                  <a:pt x="97" y="684"/>
                </a:lnTo>
                <a:lnTo>
                  <a:pt x="107" y="679"/>
                </a:lnTo>
                <a:lnTo>
                  <a:pt x="115" y="676"/>
                </a:lnTo>
                <a:lnTo>
                  <a:pt x="122" y="673"/>
                </a:lnTo>
                <a:lnTo>
                  <a:pt x="128" y="670"/>
                </a:lnTo>
                <a:lnTo>
                  <a:pt x="133" y="668"/>
                </a:lnTo>
                <a:lnTo>
                  <a:pt x="138" y="666"/>
                </a:lnTo>
                <a:lnTo>
                  <a:pt x="142" y="664"/>
                </a:lnTo>
                <a:lnTo>
                  <a:pt x="145" y="662"/>
                </a:lnTo>
                <a:lnTo>
                  <a:pt x="149" y="660"/>
                </a:lnTo>
                <a:lnTo>
                  <a:pt x="151" y="658"/>
                </a:lnTo>
                <a:lnTo>
                  <a:pt x="154" y="656"/>
                </a:lnTo>
                <a:lnTo>
                  <a:pt x="156" y="653"/>
                </a:lnTo>
                <a:lnTo>
                  <a:pt x="158" y="650"/>
                </a:lnTo>
                <a:lnTo>
                  <a:pt x="150" y="645"/>
                </a:lnTo>
                <a:lnTo>
                  <a:pt x="142" y="640"/>
                </a:lnTo>
                <a:lnTo>
                  <a:pt x="135" y="634"/>
                </a:lnTo>
                <a:lnTo>
                  <a:pt x="128" y="628"/>
                </a:lnTo>
                <a:lnTo>
                  <a:pt x="123" y="623"/>
                </a:lnTo>
                <a:lnTo>
                  <a:pt x="117" y="617"/>
                </a:lnTo>
                <a:lnTo>
                  <a:pt x="113" y="611"/>
                </a:lnTo>
                <a:lnTo>
                  <a:pt x="109" y="604"/>
                </a:lnTo>
                <a:lnTo>
                  <a:pt x="106" y="596"/>
                </a:lnTo>
                <a:lnTo>
                  <a:pt x="103" y="589"/>
                </a:lnTo>
                <a:lnTo>
                  <a:pt x="101" y="581"/>
                </a:lnTo>
                <a:lnTo>
                  <a:pt x="100" y="572"/>
                </a:lnTo>
                <a:lnTo>
                  <a:pt x="100" y="562"/>
                </a:lnTo>
                <a:lnTo>
                  <a:pt x="100" y="552"/>
                </a:lnTo>
                <a:lnTo>
                  <a:pt x="101" y="541"/>
                </a:lnTo>
                <a:lnTo>
                  <a:pt x="103" y="528"/>
                </a:lnTo>
                <a:lnTo>
                  <a:pt x="105" y="517"/>
                </a:lnTo>
                <a:lnTo>
                  <a:pt x="106" y="506"/>
                </a:lnTo>
                <a:lnTo>
                  <a:pt x="107" y="496"/>
                </a:lnTo>
                <a:lnTo>
                  <a:pt x="108" y="486"/>
                </a:lnTo>
                <a:lnTo>
                  <a:pt x="109" y="477"/>
                </a:lnTo>
                <a:lnTo>
                  <a:pt x="110" y="469"/>
                </a:lnTo>
                <a:lnTo>
                  <a:pt x="111" y="461"/>
                </a:lnTo>
                <a:lnTo>
                  <a:pt x="113" y="454"/>
                </a:lnTo>
                <a:lnTo>
                  <a:pt x="114" y="447"/>
                </a:lnTo>
                <a:lnTo>
                  <a:pt x="117" y="441"/>
                </a:lnTo>
                <a:lnTo>
                  <a:pt x="120" y="435"/>
                </a:lnTo>
                <a:lnTo>
                  <a:pt x="124" y="429"/>
                </a:lnTo>
                <a:lnTo>
                  <a:pt x="129" y="424"/>
                </a:lnTo>
                <a:lnTo>
                  <a:pt x="135" y="419"/>
                </a:lnTo>
                <a:lnTo>
                  <a:pt x="142" y="415"/>
                </a:lnTo>
                <a:lnTo>
                  <a:pt x="150" y="411"/>
                </a:lnTo>
                <a:lnTo>
                  <a:pt x="159" y="407"/>
                </a:lnTo>
                <a:lnTo>
                  <a:pt x="169" y="402"/>
                </a:lnTo>
                <a:lnTo>
                  <a:pt x="179" y="397"/>
                </a:lnTo>
                <a:lnTo>
                  <a:pt x="189" y="393"/>
                </a:lnTo>
                <a:lnTo>
                  <a:pt x="210" y="383"/>
                </a:lnTo>
                <a:lnTo>
                  <a:pt x="220" y="378"/>
                </a:lnTo>
                <a:lnTo>
                  <a:pt x="231" y="374"/>
                </a:lnTo>
                <a:lnTo>
                  <a:pt x="241" y="370"/>
                </a:lnTo>
                <a:lnTo>
                  <a:pt x="252" y="366"/>
                </a:lnTo>
                <a:lnTo>
                  <a:pt x="263" y="363"/>
                </a:lnTo>
                <a:lnTo>
                  <a:pt x="274" y="360"/>
                </a:lnTo>
                <a:lnTo>
                  <a:pt x="285" y="358"/>
                </a:lnTo>
                <a:lnTo>
                  <a:pt x="296" y="356"/>
                </a:lnTo>
                <a:lnTo>
                  <a:pt x="307" y="356"/>
                </a:lnTo>
                <a:lnTo>
                  <a:pt x="318" y="356"/>
                </a:lnTo>
                <a:lnTo>
                  <a:pt x="314" y="352"/>
                </a:lnTo>
                <a:lnTo>
                  <a:pt x="308" y="348"/>
                </a:lnTo>
                <a:lnTo>
                  <a:pt x="301" y="345"/>
                </a:lnTo>
                <a:lnTo>
                  <a:pt x="294" y="340"/>
                </a:lnTo>
                <a:lnTo>
                  <a:pt x="287" y="336"/>
                </a:lnTo>
                <a:lnTo>
                  <a:pt x="280" y="330"/>
                </a:lnTo>
                <a:lnTo>
                  <a:pt x="273" y="324"/>
                </a:lnTo>
                <a:lnTo>
                  <a:pt x="267" y="317"/>
                </a:lnTo>
                <a:lnTo>
                  <a:pt x="261" y="308"/>
                </a:lnTo>
                <a:lnTo>
                  <a:pt x="257" y="297"/>
                </a:lnTo>
                <a:lnTo>
                  <a:pt x="254" y="285"/>
                </a:lnTo>
                <a:lnTo>
                  <a:pt x="253" y="271"/>
                </a:lnTo>
                <a:lnTo>
                  <a:pt x="254" y="255"/>
                </a:lnTo>
                <a:lnTo>
                  <a:pt x="257" y="237"/>
                </a:lnTo>
                <a:lnTo>
                  <a:pt x="263" y="216"/>
                </a:lnTo>
                <a:lnTo>
                  <a:pt x="272" y="192"/>
                </a:lnTo>
                <a:lnTo>
                  <a:pt x="279" y="176"/>
                </a:lnTo>
                <a:lnTo>
                  <a:pt x="288" y="161"/>
                </a:lnTo>
                <a:lnTo>
                  <a:pt x="298" y="148"/>
                </a:lnTo>
                <a:lnTo>
                  <a:pt x="309" y="136"/>
                </a:lnTo>
                <a:lnTo>
                  <a:pt x="321" y="125"/>
                </a:lnTo>
                <a:lnTo>
                  <a:pt x="333" y="116"/>
                </a:lnTo>
                <a:lnTo>
                  <a:pt x="346" y="107"/>
                </a:lnTo>
                <a:lnTo>
                  <a:pt x="359" y="100"/>
                </a:lnTo>
                <a:lnTo>
                  <a:pt x="372" y="93"/>
                </a:lnTo>
                <a:lnTo>
                  <a:pt x="385" y="88"/>
                </a:lnTo>
                <a:lnTo>
                  <a:pt x="397" y="83"/>
                </a:lnTo>
                <a:lnTo>
                  <a:pt x="408" y="80"/>
                </a:lnTo>
                <a:lnTo>
                  <a:pt x="418" y="77"/>
                </a:lnTo>
                <a:lnTo>
                  <a:pt x="427" y="75"/>
                </a:lnTo>
                <a:lnTo>
                  <a:pt x="435" y="74"/>
                </a:lnTo>
                <a:lnTo>
                  <a:pt x="440" y="74"/>
                </a:lnTo>
                <a:lnTo>
                  <a:pt x="452" y="73"/>
                </a:lnTo>
                <a:lnTo>
                  <a:pt x="465" y="73"/>
                </a:lnTo>
                <a:lnTo>
                  <a:pt x="479" y="72"/>
                </a:lnTo>
                <a:lnTo>
                  <a:pt x="493" y="71"/>
                </a:lnTo>
                <a:lnTo>
                  <a:pt x="508" y="71"/>
                </a:lnTo>
                <a:lnTo>
                  <a:pt x="522" y="70"/>
                </a:lnTo>
                <a:lnTo>
                  <a:pt x="537" y="70"/>
                </a:lnTo>
                <a:lnTo>
                  <a:pt x="552" y="70"/>
                </a:lnTo>
                <a:lnTo>
                  <a:pt x="566" y="69"/>
                </a:lnTo>
                <a:lnTo>
                  <a:pt x="580" y="69"/>
                </a:lnTo>
                <a:lnTo>
                  <a:pt x="594" y="69"/>
                </a:lnTo>
                <a:lnTo>
                  <a:pt x="607" y="68"/>
                </a:lnTo>
                <a:lnTo>
                  <a:pt x="619" y="68"/>
                </a:lnTo>
                <a:lnTo>
                  <a:pt x="631" y="67"/>
                </a:lnTo>
                <a:lnTo>
                  <a:pt x="641" y="66"/>
                </a:lnTo>
                <a:lnTo>
                  <a:pt x="651" y="65"/>
                </a:lnTo>
                <a:lnTo>
                  <a:pt x="663" y="65"/>
                </a:lnTo>
                <a:lnTo>
                  <a:pt x="675" y="63"/>
                </a:lnTo>
                <a:lnTo>
                  <a:pt x="688" y="62"/>
                </a:lnTo>
                <a:lnTo>
                  <a:pt x="701" y="60"/>
                </a:lnTo>
                <a:lnTo>
                  <a:pt x="728" y="56"/>
                </a:lnTo>
                <a:lnTo>
                  <a:pt x="741" y="54"/>
                </a:lnTo>
                <a:lnTo>
                  <a:pt x="754" y="52"/>
                </a:lnTo>
                <a:lnTo>
                  <a:pt x="767" y="49"/>
                </a:lnTo>
                <a:lnTo>
                  <a:pt x="779" y="47"/>
                </a:lnTo>
                <a:lnTo>
                  <a:pt x="791" y="44"/>
                </a:lnTo>
                <a:lnTo>
                  <a:pt x="802" y="42"/>
                </a:lnTo>
                <a:lnTo>
                  <a:pt x="812" y="39"/>
                </a:lnTo>
                <a:lnTo>
                  <a:pt x="821" y="37"/>
                </a:lnTo>
                <a:lnTo>
                  <a:pt x="829" y="34"/>
                </a:lnTo>
                <a:lnTo>
                  <a:pt x="836" y="32"/>
                </a:lnTo>
                <a:lnTo>
                  <a:pt x="858" y="23"/>
                </a:lnTo>
                <a:lnTo>
                  <a:pt x="884" y="16"/>
                </a:lnTo>
                <a:lnTo>
                  <a:pt x="912" y="10"/>
                </a:lnTo>
                <a:lnTo>
                  <a:pt x="943" y="6"/>
                </a:lnTo>
                <a:lnTo>
                  <a:pt x="975" y="3"/>
                </a:lnTo>
                <a:lnTo>
                  <a:pt x="1009" y="1"/>
                </a:lnTo>
                <a:lnTo>
                  <a:pt x="1044" y="0"/>
                </a:lnTo>
                <a:lnTo>
                  <a:pt x="1080" y="1"/>
                </a:lnTo>
                <a:lnTo>
                  <a:pt x="1116" y="2"/>
                </a:lnTo>
                <a:lnTo>
                  <a:pt x="1152" y="5"/>
                </a:lnTo>
                <a:lnTo>
                  <a:pt x="1186" y="8"/>
                </a:lnTo>
                <a:lnTo>
                  <a:pt x="1220" y="12"/>
                </a:lnTo>
                <a:lnTo>
                  <a:pt x="1253" y="17"/>
                </a:lnTo>
                <a:lnTo>
                  <a:pt x="1283" y="23"/>
                </a:lnTo>
                <a:lnTo>
                  <a:pt x="1311" y="29"/>
                </a:lnTo>
                <a:lnTo>
                  <a:pt x="1337" y="36"/>
                </a:lnTo>
                <a:lnTo>
                  <a:pt x="1354" y="42"/>
                </a:lnTo>
                <a:lnTo>
                  <a:pt x="1370" y="46"/>
                </a:lnTo>
                <a:lnTo>
                  <a:pt x="1386" y="48"/>
                </a:lnTo>
                <a:lnTo>
                  <a:pt x="1402" y="50"/>
                </a:lnTo>
                <a:lnTo>
                  <a:pt x="1417" y="50"/>
                </a:lnTo>
                <a:lnTo>
                  <a:pt x="1432" y="50"/>
                </a:lnTo>
                <a:lnTo>
                  <a:pt x="1447" y="48"/>
                </a:lnTo>
                <a:lnTo>
                  <a:pt x="1461" y="47"/>
                </a:lnTo>
                <a:lnTo>
                  <a:pt x="1474" y="44"/>
                </a:lnTo>
                <a:lnTo>
                  <a:pt x="1488" y="42"/>
                </a:lnTo>
                <a:lnTo>
                  <a:pt x="1500" y="40"/>
                </a:lnTo>
                <a:lnTo>
                  <a:pt x="1513" y="37"/>
                </a:lnTo>
                <a:lnTo>
                  <a:pt x="1525" y="35"/>
                </a:lnTo>
                <a:lnTo>
                  <a:pt x="1537" y="33"/>
                </a:lnTo>
                <a:lnTo>
                  <a:pt x="1548" y="32"/>
                </a:lnTo>
                <a:lnTo>
                  <a:pt x="1560" y="32"/>
                </a:lnTo>
                <a:lnTo>
                  <a:pt x="1576" y="30"/>
                </a:lnTo>
                <a:lnTo>
                  <a:pt x="1594" y="29"/>
                </a:lnTo>
                <a:lnTo>
                  <a:pt x="1612" y="28"/>
                </a:lnTo>
                <a:lnTo>
                  <a:pt x="1631" y="27"/>
                </a:lnTo>
                <a:lnTo>
                  <a:pt x="1649" y="26"/>
                </a:lnTo>
                <a:lnTo>
                  <a:pt x="1668" y="26"/>
                </a:lnTo>
                <a:lnTo>
                  <a:pt x="1687" y="25"/>
                </a:lnTo>
                <a:lnTo>
                  <a:pt x="1706" y="25"/>
                </a:lnTo>
                <a:lnTo>
                  <a:pt x="1724" y="24"/>
                </a:lnTo>
                <a:lnTo>
                  <a:pt x="1741" y="24"/>
                </a:lnTo>
                <a:lnTo>
                  <a:pt x="1756" y="24"/>
                </a:lnTo>
                <a:lnTo>
                  <a:pt x="1770" y="24"/>
                </a:lnTo>
                <a:lnTo>
                  <a:pt x="1783" y="24"/>
                </a:lnTo>
                <a:lnTo>
                  <a:pt x="1802" y="24"/>
                </a:lnTo>
                <a:lnTo>
                  <a:pt x="1808" y="24"/>
                </a:lnTo>
                <a:lnTo>
                  <a:pt x="1808" y="873"/>
                </a:lnTo>
                <a:lnTo>
                  <a:pt x="1794" y="878"/>
                </a:lnTo>
                <a:lnTo>
                  <a:pt x="1781" y="883"/>
                </a:lnTo>
                <a:lnTo>
                  <a:pt x="1768" y="890"/>
                </a:lnTo>
                <a:lnTo>
                  <a:pt x="1756" y="899"/>
                </a:lnTo>
                <a:lnTo>
                  <a:pt x="1745" y="909"/>
                </a:lnTo>
                <a:lnTo>
                  <a:pt x="1734" y="920"/>
                </a:lnTo>
                <a:lnTo>
                  <a:pt x="1724" y="932"/>
                </a:lnTo>
                <a:lnTo>
                  <a:pt x="1715" y="946"/>
                </a:lnTo>
                <a:lnTo>
                  <a:pt x="1706" y="960"/>
                </a:lnTo>
                <a:lnTo>
                  <a:pt x="1697" y="974"/>
                </a:lnTo>
                <a:lnTo>
                  <a:pt x="1689" y="990"/>
                </a:lnTo>
                <a:lnTo>
                  <a:pt x="1682" y="1006"/>
                </a:lnTo>
                <a:lnTo>
                  <a:pt x="1675" y="1022"/>
                </a:lnTo>
                <a:lnTo>
                  <a:pt x="1668" y="1038"/>
                </a:lnTo>
                <a:lnTo>
                  <a:pt x="1662" y="1055"/>
                </a:lnTo>
                <a:lnTo>
                  <a:pt x="1656" y="1071"/>
                </a:lnTo>
                <a:lnTo>
                  <a:pt x="1652" y="1083"/>
                </a:lnTo>
                <a:lnTo>
                  <a:pt x="1646" y="1096"/>
                </a:lnTo>
                <a:lnTo>
                  <a:pt x="1640" y="1109"/>
                </a:lnTo>
                <a:lnTo>
                  <a:pt x="1633" y="1122"/>
                </a:lnTo>
                <a:lnTo>
                  <a:pt x="1624" y="1136"/>
                </a:lnTo>
                <a:lnTo>
                  <a:pt x="1615" y="1150"/>
                </a:lnTo>
                <a:lnTo>
                  <a:pt x="1605" y="1165"/>
                </a:lnTo>
                <a:lnTo>
                  <a:pt x="1594" y="1181"/>
                </a:lnTo>
                <a:lnTo>
                  <a:pt x="1583" y="1197"/>
                </a:lnTo>
                <a:lnTo>
                  <a:pt x="1571" y="1214"/>
                </a:lnTo>
                <a:lnTo>
                  <a:pt x="1558" y="1231"/>
                </a:lnTo>
                <a:lnTo>
                  <a:pt x="1545" y="1249"/>
                </a:lnTo>
                <a:lnTo>
                  <a:pt x="1532" y="1268"/>
                </a:lnTo>
                <a:lnTo>
                  <a:pt x="1518" y="1287"/>
                </a:lnTo>
                <a:lnTo>
                  <a:pt x="1503" y="1307"/>
                </a:lnTo>
                <a:lnTo>
                  <a:pt x="1488" y="1328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67" name="Freeform 7"/>
          <p:cNvSpPr>
            <a:spLocks/>
          </p:cNvSpPr>
          <p:nvPr/>
        </p:nvSpPr>
        <p:spPr bwMode="auto">
          <a:xfrm>
            <a:off x="5970985" y="2191941"/>
            <a:ext cx="442913" cy="46434"/>
          </a:xfrm>
          <a:custGeom>
            <a:avLst/>
            <a:gdLst>
              <a:gd name="T0" fmla="*/ 0 w 372"/>
              <a:gd name="T1" fmla="*/ 38 h 39"/>
              <a:gd name="T2" fmla="*/ 8 w 372"/>
              <a:gd name="T3" fmla="*/ 38 h 39"/>
              <a:gd name="T4" fmla="*/ 18 w 372"/>
              <a:gd name="T5" fmla="*/ 37 h 39"/>
              <a:gd name="T6" fmla="*/ 30 w 372"/>
              <a:gd name="T7" fmla="*/ 36 h 39"/>
              <a:gd name="T8" fmla="*/ 42 w 372"/>
              <a:gd name="T9" fmla="*/ 35 h 39"/>
              <a:gd name="T10" fmla="*/ 56 w 372"/>
              <a:gd name="T11" fmla="*/ 33 h 39"/>
              <a:gd name="T12" fmla="*/ 70 w 372"/>
              <a:gd name="T13" fmla="*/ 32 h 39"/>
              <a:gd name="T14" fmla="*/ 85 w 372"/>
              <a:gd name="T15" fmla="*/ 30 h 39"/>
              <a:gd name="T16" fmla="*/ 101 w 372"/>
              <a:gd name="T17" fmla="*/ 28 h 39"/>
              <a:gd name="T18" fmla="*/ 116 w 372"/>
              <a:gd name="T19" fmla="*/ 27 h 39"/>
              <a:gd name="T20" fmla="*/ 131 w 372"/>
              <a:gd name="T21" fmla="*/ 26 h 39"/>
              <a:gd name="T22" fmla="*/ 145 w 372"/>
              <a:gd name="T23" fmla="*/ 25 h 39"/>
              <a:gd name="T24" fmla="*/ 158 w 372"/>
              <a:gd name="T25" fmla="*/ 24 h 39"/>
              <a:gd name="T26" fmla="*/ 170 w 372"/>
              <a:gd name="T27" fmla="*/ 23 h 39"/>
              <a:gd name="T28" fmla="*/ 181 w 372"/>
              <a:gd name="T29" fmla="*/ 23 h 39"/>
              <a:gd name="T30" fmla="*/ 191 w 372"/>
              <a:gd name="T31" fmla="*/ 24 h 39"/>
              <a:gd name="T32" fmla="*/ 198 w 372"/>
              <a:gd name="T33" fmla="*/ 25 h 39"/>
              <a:gd name="T34" fmla="*/ 205 w 372"/>
              <a:gd name="T35" fmla="*/ 27 h 39"/>
              <a:gd name="T36" fmla="*/ 214 w 372"/>
              <a:gd name="T37" fmla="*/ 28 h 39"/>
              <a:gd name="T38" fmla="*/ 223 w 372"/>
              <a:gd name="T39" fmla="*/ 29 h 39"/>
              <a:gd name="T40" fmla="*/ 234 w 372"/>
              <a:gd name="T41" fmla="*/ 30 h 39"/>
              <a:gd name="T42" fmla="*/ 246 w 372"/>
              <a:gd name="T43" fmla="*/ 31 h 39"/>
              <a:gd name="T44" fmla="*/ 259 w 372"/>
              <a:gd name="T45" fmla="*/ 31 h 39"/>
              <a:gd name="T46" fmla="*/ 271 w 372"/>
              <a:gd name="T47" fmla="*/ 31 h 39"/>
              <a:gd name="T48" fmla="*/ 284 w 372"/>
              <a:gd name="T49" fmla="*/ 30 h 39"/>
              <a:gd name="T50" fmla="*/ 297 w 372"/>
              <a:gd name="T51" fmla="*/ 29 h 39"/>
              <a:gd name="T52" fmla="*/ 310 w 372"/>
              <a:gd name="T53" fmla="*/ 27 h 39"/>
              <a:gd name="T54" fmla="*/ 322 w 372"/>
              <a:gd name="T55" fmla="*/ 25 h 39"/>
              <a:gd name="T56" fmla="*/ 334 w 372"/>
              <a:gd name="T57" fmla="*/ 21 h 39"/>
              <a:gd name="T58" fmla="*/ 345 w 372"/>
              <a:gd name="T59" fmla="*/ 17 h 39"/>
              <a:gd name="T60" fmla="*/ 355 w 372"/>
              <a:gd name="T61" fmla="*/ 12 h 39"/>
              <a:gd name="T62" fmla="*/ 363 w 372"/>
              <a:gd name="T63" fmla="*/ 7 h 39"/>
              <a:gd name="T64" fmla="*/ 371 w 372"/>
              <a:gd name="T6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2" h="39">
                <a:moveTo>
                  <a:pt x="0" y="38"/>
                </a:moveTo>
                <a:lnTo>
                  <a:pt x="8" y="38"/>
                </a:lnTo>
                <a:lnTo>
                  <a:pt x="18" y="37"/>
                </a:lnTo>
                <a:lnTo>
                  <a:pt x="30" y="36"/>
                </a:lnTo>
                <a:lnTo>
                  <a:pt x="42" y="35"/>
                </a:lnTo>
                <a:lnTo>
                  <a:pt x="56" y="33"/>
                </a:lnTo>
                <a:lnTo>
                  <a:pt x="70" y="32"/>
                </a:lnTo>
                <a:lnTo>
                  <a:pt x="85" y="30"/>
                </a:lnTo>
                <a:lnTo>
                  <a:pt x="101" y="28"/>
                </a:lnTo>
                <a:lnTo>
                  <a:pt x="116" y="27"/>
                </a:lnTo>
                <a:lnTo>
                  <a:pt x="131" y="26"/>
                </a:lnTo>
                <a:lnTo>
                  <a:pt x="145" y="25"/>
                </a:lnTo>
                <a:lnTo>
                  <a:pt x="158" y="24"/>
                </a:lnTo>
                <a:lnTo>
                  <a:pt x="170" y="23"/>
                </a:lnTo>
                <a:lnTo>
                  <a:pt x="181" y="23"/>
                </a:lnTo>
                <a:lnTo>
                  <a:pt x="191" y="24"/>
                </a:lnTo>
                <a:lnTo>
                  <a:pt x="198" y="25"/>
                </a:lnTo>
                <a:lnTo>
                  <a:pt x="205" y="27"/>
                </a:lnTo>
                <a:lnTo>
                  <a:pt x="214" y="28"/>
                </a:lnTo>
                <a:lnTo>
                  <a:pt x="223" y="29"/>
                </a:lnTo>
                <a:lnTo>
                  <a:pt x="234" y="30"/>
                </a:lnTo>
                <a:lnTo>
                  <a:pt x="246" y="31"/>
                </a:lnTo>
                <a:lnTo>
                  <a:pt x="259" y="31"/>
                </a:lnTo>
                <a:lnTo>
                  <a:pt x="271" y="31"/>
                </a:lnTo>
                <a:lnTo>
                  <a:pt x="284" y="30"/>
                </a:lnTo>
                <a:lnTo>
                  <a:pt x="297" y="29"/>
                </a:lnTo>
                <a:lnTo>
                  <a:pt x="310" y="27"/>
                </a:lnTo>
                <a:lnTo>
                  <a:pt x="322" y="25"/>
                </a:lnTo>
                <a:lnTo>
                  <a:pt x="334" y="21"/>
                </a:lnTo>
                <a:lnTo>
                  <a:pt x="345" y="17"/>
                </a:lnTo>
                <a:lnTo>
                  <a:pt x="355" y="12"/>
                </a:lnTo>
                <a:lnTo>
                  <a:pt x="363" y="7"/>
                </a:lnTo>
                <a:lnTo>
                  <a:pt x="371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68" name="Freeform 8"/>
          <p:cNvSpPr>
            <a:spLocks/>
          </p:cNvSpPr>
          <p:nvPr/>
        </p:nvSpPr>
        <p:spPr bwMode="auto">
          <a:xfrm>
            <a:off x="5780485" y="2507456"/>
            <a:ext cx="577453" cy="80963"/>
          </a:xfrm>
          <a:custGeom>
            <a:avLst/>
            <a:gdLst>
              <a:gd name="T0" fmla="*/ 0 w 485"/>
              <a:gd name="T1" fmla="*/ 67 h 68"/>
              <a:gd name="T2" fmla="*/ 15 w 485"/>
              <a:gd name="T3" fmla="*/ 64 h 68"/>
              <a:gd name="T4" fmla="*/ 32 w 485"/>
              <a:gd name="T5" fmla="*/ 61 h 68"/>
              <a:gd name="T6" fmla="*/ 51 w 485"/>
              <a:gd name="T7" fmla="*/ 59 h 68"/>
              <a:gd name="T8" fmla="*/ 71 w 485"/>
              <a:gd name="T9" fmla="*/ 56 h 68"/>
              <a:gd name="T10" fmla="*/ 92 w 485"/>
              <a:gd name="T11" fmla="*/ 54 h 68"/>
              <a:gd name="T12" fmla="*/ 114 w 485"/>
              <a:gd name="T13" fmla="*/ 51 h 68"/>
              <a:gd name="T14" fmla="*/ 137 w 485"/>
              <a:gd name="T15" fmla="*/ 49 h 68"/>
              <a:gd name="T16" fmla="*/ 160 w 485"/>
              <a:gd name="T17" fmla="*/ 48 h 68"/>
              <a:gd name="T18" fmla="*/ 182 w 485"/>
              <a:gd name="T19" fmla="*/ 46 h 68"/>
              <a:gd name="T20" fmla="*/ 204 w 485"/>
              <a:gd name="T21" fmla="*/ 45 h 68"/>
              <a:gd name="T22" fmla="*/ 225 w 485"/>
              <a:gd name="T23" fmla="*/ 44 h 68"/>
              <a:gd name="T24" fmla="*/ 245 w 485"/>
              <a:gd name="T25" fmla="*/ 44 h 68"/>
              <a:gd name="T26" fmla="*/ 263 w 485"/>
              <a:gd name="T27" fmla="*/ 44 h 68"/>
              <a:gd name="T28" fmla="*/ 279 w 485"/>
              <a:gd name="T29" fmla="*/ 44 h 68"/>
              <a:gd name="T30" fmla="*/ 292 w 485"/>
              <a:gd name="T31" fmla="*/ 45 h 68"/>
              <a:gd name="T32" fmla="*/ 303 w 485"/>
              <a:gd name="T33" fmla="*/ 47 h 68"/>
              <a:gd name="T34" fmla="*/ 319 w 485"/>
              <a:gd name="T35" fmla="*/ 48 h 68"/>
              <a:gd name="T36" fmla="*/ 334 w 485"/>
              <a:gd name="T37" fmla="*/ 48 h 68"/>
              <a:gd name="T38" fmla="*/ 348 w 485"/>
              <a:gd name="T39" fmla="*/ 47 h 68"/>
              <a:gd name="T40" fmla="*/ 362 w 485"/>
              <a:gd name="T41" fmla="*/ 45 h 68"/>
              <a:gd name="T42" fmla="*/ 375 w 485"/>
              <a:gd name="T43" fmla="*/ 42 h 68"/>
              <a:gd name="T44" fmla="*/ 387 w 485"/>
              <a:gd name="T45" fmla="*/ 38 h 68"/>
              <a:gd name="T46" fmla="*/ 400 w 485"/>
              <a:gd name="T47" fmla="*/ 34 h 68"/>
              <a:gd name="T48" fmla="*/ 411 w 485"/>
              <a:gd name="T49" fmla="*/ 30 h 68"/>
              <a:gd name="T50" fmla="*/ 422 w 485"/>
              <a:gd name="T51" fmla="*/ 25 h 68"/>
              <a:gd name="T52" fmla="*/ 433 w 485"/>
              <a:gd name="T53" fmla="*/ 20 h 68"/>
              <a:gd name="T54" fmla="*/ 442 w 485"/>
              <a:gd name="T55" fmla="*/ 15 h 68"/>
              <a:gd name="T56" fmla="*/ 452 w 485"/>
              <a:gd name="T57" fmla="*/ 11 h 68"/>
              <a:gd name="T58" fmla="*/ 461 w 485"/>
              <a:gd name="T59" fmla="*/ 7 h 68"/>
              <a:gd name="T60" fmla="*/ 469 w 485"/>
              <a:gd name="T61" fmla="*/ 4 h 68"/>
              <a:gd name="T62" fmla="*/ 477 w 485"/>
              <a:gd name="T63" fmla="*/ 2 h 68"/>
              <a:gd name="T64" fmla="*/ 484 w 485"/>
              <a:gd name="T6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5" h="68">
                <a:moveTo>
                  <a:pt x="0" y="67"/>
                </a:moveTo>
                <a:lnTo>
                  <a:pt x="15" y="64"/>
                </a:lnTo>
                <a:lnTo>
                  <a:pt x="32" y="61"/>
                </a:lnTo>
                <a:lnTo>
                  <a:pt x="51" y="59"/>
                </a:lnTo>
                <a:lnTo>
                  <a:pt x="71" y="56"/>
                </a:lnTo>
                <a:lnTo>
                  <a:pt x="92" y="54"/>
                </a:lnTo>
                <a:lnTo>
                  <a:pt x="114" y="51"/>
                </a:lnTo>
                <a:lnTo>
                  <a:pt x="137" y="49"/>
                </a:lnTo>
                <a:lnTo>
                  <a:pt x="160" y="48"/>
                </a:lnTo>
                <a:lnTo>
                  <a:pt x="182" y="46"/>
                </a:lnTo>
                <a:lnTo>
                  <a:pt x="204" y="45"/>
                </a:lnTo>
                <a:lnTo>
                  <a:pt x="225" y="44"/>
                </a:lnTo>
                <a:lnTo>
                  <a:pt x="245" y="44"/>
                </a:lnTo>
                <a:lnTo>
                  <a:pt x="263" y="44"/>
                </a:lnTo>
                <a:lnTo>
                  <a:pt x="279" y="44"/>
                </a:lnTo>
                <a:lnTo>
                  <a:pt x="292" y="45"/>
                </a:lnTo>
                <a:lnTo>
                  <a:pt x="303" y="47"/>
                </a:lnTo>
                <a:lnTo>
                  <a:pt x="319" y="48"/>
                </a:lnTo>
                <a:lnTo>
                  <a:pt x="334" y="48"/>
                </a:lnTo>
                <a:lnTo>
                  <a:pt x="348" y="47"/>
                </a:lnTo>
                <a:lnTo>
                  <a:pt x="362" y="45"/>
                </a:lnTo>
                <a:lnTo>
                  <a:pt x="375" y="42"/>
                </a:lnTo>
                <a:lnTo>
                  <a:pt x="387" y="38"/>
                </a:lnTo>
                <a:lnTo>
                  <a:pt x="400" y="34"/>
                </a:lnTo>
                <a:lnTo>
                  <a:pt x="411" y="30"/>
                </a:lnTo>
                <a:lnTo>
                  <a:pt x="422" y="25"/>
                </a:lnTo>
                <a:lnTo>
                  <a:pt x="433" y="20"/>
                </a:lnTo>
                <a:lnTo>
                  <a:pt x="442" y="15"/>
                </a:lnTo>
                <a:lnTo>
                  <a:pt x="452" y="11"/>
                </a:lnTo>
                <a:lnTo>
                  <a:pt x="461" y="7"/>
                </a:lnTo>
                <a:lnTo>
                  <a:pt x="469" y="4"/>
                </a:lnTo>
                <a:lnTo>
                  <a:pt x="477" y="2"/>
                </a:lnTo>
                <a:lnTo>
                  <a:pt x="484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69" name="Freeform 9"/>
          <p:cNvSpPr>
            <a:spLocks/>
          </p:cNvSpPr>
          <p:nvPr/>
        </p:nvSpPr>
        <p:spPr bwMode="auto">
          <a:xfrm>
            <a:off x="5766197" y="2938463"/>
            <a:ext cx="561975" cy="76200"/>
          </a:xfrm>
          <a:custGeom>
            <a:avLst/>
            <a:gdLst>
              <a:gd name="T0" fmla="*/ 0 w 472"/>
              <a:gd name="T1" fmla="*/ 63 h 64"/>
              <a:gd name="T2" fmla="*/ 17 w 472"/>
              <a:gd name="T3" fmla="*/ 59 h 64"/>
              <a:gd name="T4" fmla="*/ 33 w 472"/>
              <a:gd name="T5" fmla="*/ 55 h 64"/>
              <a:gd name="T6" fmla="*/ 49 w 472"/>
              <a:gd name="T7" fmla="*/ 51 h 64"/>
              <a:gd name="T8" fmla="*/ 64 w 472"/>
              <a:gd name="T9" fmla="*/ 47 h 64"/>
              <a:gd name="T10" fmla="*/ 79 w 472"/>
              <a:gd name="T11" fmla="*/ 43 h 64"/>
              <a:gd name="T12" fmla="*/ 94 w 472"/>
              <a:gd name="T13" fmla="*/ 39 h 64"/>
              <a:gd name="T14" fmla="*/ 108 w 472"/>
              <a:gd name="T15" fmla="*/ 36 h 64"/>
              <a:gd name="T16" fmla="*/ 122 w 472"/>
              <a:gd name="T17" fmla="*/ 32 h 64"/>
              <a:gd name="T18" fmla="*/ 136 w 472"/>
              <a:gd name="T19" fmla="*/ 29 h 64"/>
              <a:gd name="T20" fmla="*/ 150 w 472"/>
              <a:gd name="T21" fmla="*/ 26 h 64"/>
              <a:gd name="T22" fmla="*/ 164 w 472"/>
              <a:gd name="T23" fmla="*/ 24 h 64"/>
              <a:gd name="T24" fmla="*/ 178 w 472"/>
              <a:gd name="T25" fmla="*/ 21 h 64"/>
              <a:gd name="T26" fmla="*/ 192 w 472"/>
              <a:gd name="T27" fmla="*/ 19 h 64"/>
              <a:gd name="T28" fmla="*/ 206 w 472"/>
              <a:gd name="T29" fmla="*/ 18 h 64"/>
              <a:gd name="T30" fmla="*/ 220 w 472"/>
              <a:gd name="T31" fmla="*/ 17 h 64"/>
              <a:gd name="T32" fmla="*/ 235 w 472"/>
              <a:gd name="T33" fmla="*/ 17 h 64"/>
              <a:gd name="T34" fmla="*/ 246 w 472"/>
              <a:gd name="T35" fmla="*/ 17 h 64"/>
              <a:gd name="T36" fmla="*/ 256 w 472"/>
              <a:gd name="T37" fmla="*/ 17 h 64"/>
              <a:gd name="T38" fmla="*/ 265 w 472"/>
              <a:gd name="T39" fmla="*/ 17 h 64"/>
              <a:gd name="T40" fmla="*/ 275 w 472"/>
              <a:gd name="T41" fmla="*/ 16 h 64"/>
              <a:gd name="T42" fmla="*/ 285 w 472"/>
              <a:gd name="T43" fmla="*/ 16 h 64"/>
              <a:gd name="T44" fmla="*/ 294 w 472"/>
              <a:gd name="T45" fmla="*/ 15 h 64"/>
              <a:gd name="T46" fmla="*/ 303 w 472"/>
              <a:gd name="T47" fmla="*/ 14 h 64"/>
              <a:gd name="T48" fmla="*/ 312 w 472"/>
              <a:gd name="T49" fmla="*/ 14 h 64"/>
              <a:gd name="T50" fmla="*/ 320 w 472"/>
              <a:gd name="T51" fmla="*/ 13 h 64"/>
              <a:gd name="T52" fmla="*/ 328 w 472"/>
              <a:gd name="T53" fmla="*/ 12 h 64"/>
              <a:gd name="T54" fmla="*/ 335 w 472"/>
              <a:gd name="T55" fmla="*/ 11 h 64"/>
              <a:gd name="T56" fmla="*/ 342 w 472"/>
              <a:gd name="T57" fmla="*/ 10 h 64"/>
              <a:gd name="T58" fmla="*/ 349 w 472"/>
              <a:gd name="T59" fmla="*/ 9 h 64"/>
              <a:gd name="T60" fmla="*/ 355 w 472"/>
              <a:gd name="T61" fmla="*/ 7 h 64"/>
              <a:gd name="T62" fmla="*/ 361 w 472"/>
              <a:gd name="T63" fmla="*/ 6 h 64"/>
              <a:gd name="T64" fmla="*/ 366 w 472"/>
              <a:gd name="T65" fmla="*/ 4 h 64"/>
              <a:gd name="T66" fmla="*/ 371 w 472"/>
              <a:gd name="T67" fmla="*/ 3 h 64"/>
              <a:gd name="T68" fmla="*/ 376 w 472"/>
              <a:gd name="T69" fmla="*/ 2 h 64"/>
              <a:gd name="T70" fmla="*/ 383 w 472"/>
              <a:gd name="T71" fmla="*/ 1 h 64"/>
              <a:gd name="T72" fmla="*/ 389 w 472"/>
              <a:gd name="T73" fmla="*/ 0 h 64"/>
              <a:gd name="T74" fmla="*/ 396 w 472"/>
              <a:gd name="T75" fmla="*/ 0 h 64"/>
              <a:gd name="T76" fmla="*/ 403 w 472"/>
              <a:gd name="T77" fmla="*/ 0 h 64"/>
              <a:gd name="T78" fmla="*/ 411 w 472"/>
              <a:gd name="T79" fmla="*/ 0 h 64"/>
              <a:gd name="T80" fmla="*/ 418 w 472"/>
              <a:gd name="T81" fmla="*/ 1 h 64"/>
              <a:gd name="T82" fmla="*/ 426 w 472"/>
              <a:gd name="T83" fmla="*/ 2 h 64"/>
              <a:gd name="T84" fmla="*/ 433 w 472"/>
              <a:gd name="T85" fmla="*/ 4 h 64"/>
              <a:gd name="T86" fmla="*/ 440 w 472"/>
              <a:gd name="T87" fmla="*/ 6 h 64"/>
              <a:gd name="T88" fmla="*/ 447 w 472"/>
              <a:gd name="T89" fmla="*/ 8 h 64"/>
              <a:gd name="T90" fmla="*/ 454 w 472"/>
              <a:gd name="T91" fmla="*/ 12 h 64"/>
              <a:gd name="T92" fmla="*/ 460 w 472"/>
              <a:gd name="T93" fmla="*/ 16 h 64"/>
              <a:gd name="T94" fmla="*/ 466 w 472"/>
              <a:gd name="T95" fmla="*/ 20 h 64"/>
              <a:gd name="T96" fmla="*/ 471 w 472"/>
              <a:gd name="T97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2" h="64">
                <a:moveTo>
                  <a:pt x="0" y="63"/>
                </a:moveTo>
                <a:lnTo>
                  <a:pt x="17" y="59"/>
                </a:lnTo>
                <a:lnTo>
                  <a:pt x="33" y="55"/>
                </a:lnTo>
                <a:lnTo>
                  <a:pt x="49" y="51"/>
                </a:lnTo>
                <a:lnTo>
                  <a:pt x="64" y="47"/>
                </a:lnTo>
                <a:lnTo>
                  <a:pt x="79" y="43"/>
                </a:lnTo>
                <a:lnTo>
                  <a:pt x="94" y="39"/>
                </a:lnTo>
                <a:lnTo>
                  <a:pt x="108" y="36"/>
                </a:lnTo>
                <a:lnTo>
                  <a:pt x="122" y="32"/>
                </a:lnTo>
                <a:lnTo>
                  <a:pt x="136" y="29"/>
                </a:lnTo>
                <a:lnTo>
                  <a:pt x="150" y="26"/>
                </a:lnTo>
                <a:lnTo>
                  <a:pt x="164" y="24"/>
                </a:lnTo>
                <a:lnTo>
                  <a:pt x="178" y="21"/>
                </a:lnTo>
                <a:lnTo>
                  <a:pt x="192" y="19"/>
                </a:lnTo>
                <a:lnTo>
                  <a:pt x="206" y="18"/>
                </a:lnTo>
                <a:lnTo>
                  <a:pt x="220" y="17"/>
                </a:lnTo>
                <a:lnTo>
                  <a:pt x="235" y="17"/>
                </a:lnTo>
                <a:lnTo>
                  <a:pt x="246" y="17"/>
                </a:lnTo>
                <a:lnTo>
                  <a:pt x="256" y="17"/>
                </a:lnTo>
                <a:lnTo>
                  <a:pt x="265" y="17"/>
                </a:lnTo>
                <a:lnTo>
                  <a:pt x="275" y="16"/>
                </a:lnTo>
                <a:lnTo>
                  <a:pt x="285" y="16"/>
                </a:lnTo>
                <a:lnTo>
                  <a:pt x="294" y="15"/>
                </a:lnTo>
                <a:lnTo>
                  <a:pt x="303" y="14"/>
                </a:lnTo>
                <a:lnTo>
                  <a:pt x="312" y="14"/>
                </a:lnTo>
                <a:lnTo>
                  <a:pt x="320" y="13"/>
                </a:lnTo>
                <a:lnTo>
                  <a:pt x="328" y="12"/>
                </a:lnTo>
                <a:lnTo>
                  <a:pt x="335" y="11"/>
                </a:lnTo>
                <a:lnTo>
                  <a:pt x="342" y="10"/>
                </a:lnTo>
                <a:lnTo>
                  <a:pt x="349" y="9"/>
                </a:lnTo>
                <a:lnTo>
                  <a:pt x="355" y="7"/>
                </a:lnTo>
                <a:lnTo>
                  <a:pt x="361" y="6"/>
                </a:lnTo>
                <a:lnTo>
                  <a:pt x="366" y="4"/>
                </a:lnTo>
                <a:lnTo>
                  <a:pt x="371" y="3"/>
                </a:lnTo>
                <a:lnTo>
                  <a:pt x="376" y="2"/>
                </a:lnTo>
                <a:lnTo>
                  <a:pt x="383" y="1"/>
                </a:lnTo>
                <a:lnTo>
                  <a:pt x="389" y="0"/>
                </a:lnTo>
                <a:lnTo>
                  <a:pt x="396" y="0"/>
                </a:lnTo>
                <a:lnTo>
                  <a:pt x="403" y="0"/>
                </a:lnTo>
                <a:lnTo>
                  <a:pt x="411" y="0"/>
                </a:lnTo>
                <a:lnTo>
                  <a:pt x="418" y="1"/>
                </a:lnTo>
                <a:lnTo>
                  <a:pt x="426" y="2"/>
                </a:lnTo>
                <a:lnTo>
                  <a:pt x="433" y="4"/>
                </a:lnTo>
                <a:lnTo>
                  <a:pt x="440" y="6"/>
                </a:lnTo>
                <a:lnTo>
                  <a:pt x="447" y="8"/>
                </a:lnTo>
                <a:lnTo>
                  <a:pt x="454" y="12"/>
                </a:lnTo>
                <a:lnTo>
                  <a:pt x="460" y="16"/>
                </a:lnTo>
                <a:lnTo>
                  <a:pt x="466" y="20"/>
                </a:lnTo>
                <a:lnTo>
                  <a:pt x="471" y="25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70" name="Freeform 10"/>
          <p:cNvSpPr>
            <a:spLocks/>
          </p:cNvSpPr>
          <p:nvPr/>
        </p:nvSpPr>
        <p:spPr bwMode="auto">
          <a:xfrm>
            <a:off x="7122319" y="4251723"/>
            <a:ext cx="105966" cy="269081"/>
          </a:xfrm>
          <a:custGeom>
            <a:avLst/>
            <a:gdLst>
              <a:gd name="T0" fmla="*/ 52 w 89"/>
              <a:gd name="T1" fmla="*/ 0 h 226"/>
              <a:gd name="T2" fmla="*/ 48 w 89"/>
              <a:gd name="T3" fmla="*/ 2 h 226"/>
              <a:gd name="T4" fmla="*/ 43 w 89"/>
              <a:gd name="T5" fmla="*/ 4 h 226"/>
              <a:gd name="T6" fmla="*/ 39 w 89"/>
              <a:gd name="T7" fmla="*/ 7 h 226"/>
              <a:gd name="T8" fmla="*/ 36 w 89"/>
              <a:gd name="T9" fmla="*/ 10 h 226"/>
              <a:gd name="T10" fmla="*/ 32 w 89"/>
              <a:gd name="T11" fmla="*/ 14 h 226"/>
              <a:gd name="T12" fmla="*/ 28 w 89"/>
              <a:gd name="T13" fmla="*/ 18 h 226"/>
              <a:gd name="T14" fmla="*/ 24 w 89"/>
              <a:gd name="T15" fmla="*/ 22 h 226"/>
              <a:gd name="T16" fmla="*/ 22 w 89"/>
              <a:gd name="T17" fmla="*/ 27 h 226"/>
              <a:gd name="T18" fmla="*/ 18 w 89"/>
              <a:gd name="T19" fmla="*/ 32 h 226"/>
              <a:gd name="T20" fmla="*/ 16 w 89"/>
              <a:gd name="T21" fmla="*/ 38 h 226"/>
              <a:gd name="T22" fmla="*/ 13 w 89"/>
              <a:gd name="T23" fmla="*/ 44 h 226"/>
              <a:gd name="T24" fmla="*/ 10 w 89"/>
              <a:gd name="T25" fmla="*/ 50 h 226"/>
              <a:gd name="T26" fmla="*/ 8 w 89"/>
              <a:gd name="T27" fmla="*/ 56 h 226"/>
              <a:gd name="T28" fmla="*/ 7 w 89"/>
              <a:gd name="T29" fmla="*/ 61 h 226"/>
              <a:gd name="T30" fmla="*/ 6 w 89"/>
              <a:gd name="T31" fmla="*/ 67 h 226"/>
              <a:gd name="T32" fmla="*/ 5 w 89"/>
              <a:gd name="T33" fmla="*/ 73 h 226"/>
              <a:gd name="T34" fmla="*/ 2 w 89"/>
              <a:gd name="T35" fmla="*/ 92 h 226"/>
              <a:gd name="T36" fmla="*/ 0 w 89"/>
              <a:gd name="T37" fmla="*/ 109 h 226"/>
              <a:gd name="T38" fmla="*/ 0 w 89"/>
              <a:gd name="T39" fmla="*/ 127 h 226"/>
              <a:gd name="T40" fmla="*/ 0 w 89"/>
              <a:gd name="T41" fmla="*/ 143 h 226"/>
              <a:gd name="T42" fmla="*/ 2 w 89"/>
              <a:gd name="T43" fmla="*/ 159 h 226"/>
              <a:gd name="T44" fmla="*/ 5 w 89"/>
              <a:gd name="T45" fmla="*/ 172 h 226"/>
              <a:gd name="T46" fmla="*/ 8 w 89"/>
              <a:gd name="T47" fmla="*/ 186 h 226"/>
              <a:gd name="T48" fmla="*/ 14 w 89"/>
              <a:gd name="T49" fmla="*/ 197 h 226"/>
              <a:gd name="T50" fmla="*/ 20 w 89"/>
              <a:gd name="T51" fmla="*/ 206 h 226"/>
              <a:gd name="T52" fmla="*/ 27 w 89"/>
              <a:gd name="T53" fmla="*/ 214 h 226"/>
              <a:gd name="T54" fmla="*/ 35 w 89"/>
              <a:gd name="T55" fmla="*/ 220 h 226"/>
              <a:gd name="T56" fmla="*/ 44 w 89"/>
              <a:gd name="T57" fmla="*/ 224 h 226"/>
              <a:gd name="T58" fmla="*/ 53 w 89"/>
              <a:gd name="T59" fmla="*/ 225 h 226"/>
              <a:gd name="T60" fmla="*/ 64 w 89"/>
              <a:gd name="T61" fmla="*/ 224 h 226"/>
              <a:gd name="T62" fmla="*/ 76 w 89"/>
              <a:gd name="T63" fmla="*/ 219 h 226"/>
              <a:gd name="T64" fmla="*/ 88 w 89"/>
              <a:gd name="T65" fmla="*/ 212 h 226"/>
              <a:gd name="T66" fmla="*/ 52 w 89"/>
              <a:gd name="T67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9" h="226">
                <a:moveTo>
                  <a:pt x="52" y="0"/>
                </a:moveTo>
                <a:lnTo>
                  <a:pt x="48" y="2"/>
                </a:lnTo>
                <a:lnTo>
                  <a:pt x="43" y="4"/>
                </a:lnTo>
                <a:lnTo>
                  <a:pt x="39" y="7"/>
                </a:lnTo>
                <a:lnTo>
                  <a:pt x="36" y="10"/>
                </a:lnTo>
                <a:lnTo>
                  <a:pt x="32" y="14"/>
                </a:lnTo>
                <a:lnTo>
                  <a:pt x="28" y="18"/>
                </a:lnTo>
                <a:lnTo>
                  <a:pt x="24" y="22"/>
                </a:lnTo>
                <a:lnTo>
                  <a:pt x="22" y="27"/>
                </a:lnTo>
                <a:lnTo>
                  <a:pt x="18" y="32"/>
                </a:lnTo>
                <a:lnTo>
                  <a:pt x="16" y="38"/>
                </a:lnTo>
                <a:lnTo>
                  <a:pt x="13" y="44"/>
                </a:lnTo>
                <a:lnTo>
                  <a:pt x="10" y="50"/>
                </a:lnTo>
                <a:lnTo>
                  <a:pt x="8" y="56"/>
                </a:lnTo>
                <a:lnTo>
                  <a:pt x="7" y="61"/>
                </a:lnTo>
                <a:lnTo>
                  <a:pt x="6" y="67"/>
                </a:lnTo>
                <a:lnTo>
                  <a:pt x="5" y="73"/>
                </a:lnTo>
                <a:lnTo>
                  <a:pt x="2" y="92"/>
                </a:lnTo>
                <a:lnTo>
                  <a:pt x="0" y="109"/>
                </a:lnTo>
                <a:lnTo>
                  <a:pt x="0" y="127"/>
                </a:lnTo>
                <a:lnTo>
                  <a:pt x="0" y="143"/>
                </a:lnTo>
                <a:lnTo>
                  <a:pt x="2" y="159"/>
                </a:lnTo>
                <a:lnTo>
                  <a:pt x="5" y="172"/>
                </a:lnTo>
                <a:lnTo>
                  <a:pt x="8" y="186"/>
                </a:lnTo>
                <a:lnTo>
                  <a:pt x="14" y="197"/>
                </a:lnTo>
                <a:lnTo>
                  <a:pt x="20" y="206"/>
                </a:lnTo>
                <a:lnTo>
                  <a:pt x="27" y="214"/>
                </a:lnTo>
                <a:lnTo>
                  <a:pt x="35" y="220"/>
                </a:lnTo>
                <a:lnTo>
                  <a:pt x="44" y="224"/>
                </a:lnTo>
                <a:lnTo>
                  <a:pt x="53" y="225"/>
                </a:lnTo>
                <a:lnTo>
                  <a:pt x="64" y="224"/>
                </a:lnTo>
                <a:lnTo>
                  <a:pt x="76" y="219"/>
                </a:lnTo>
                <a:lnTo>
                  <a:pt x="88" y="212"/>
                </a:lnTo>
                <a:lnTo>
                  <a:pt x="52" y="0"/>
                </a:lnTo>
              </a:path>
            </a:pathLst>
          </a:custGeom>
          <a:solidFill>
            <a:srgbClr val="FF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7122319" y="4251722"/>
            <a:ext cx="113110" cy="276225"/>
          </a:xfrm>
          <a:custGeom>
            <a:avLst/>
            <a:gdLst>
              <a:gd name="T0" fmla="*/ 56 w 95"/>
              <a:gd name="T1" fmla="*/ 0 h 232"/>
              <a:gd name="T2" fmla="*/ 51 w 95"/>
              <a:gd name="T3" fmla="*/ 2 h 232"/>
              <a:gd name="T4" fmla="*/ 46 w 95"/>
              <a:gd name="T5" fmla="*/ 4 h 232"/>
              <a:gd name="T6" fmla="*/ 42 w 95"/>
              <a:gd name="T7" fmla="*/ 7 h 232"/>
              <a:gd name="T8" fmla="*/ 38 w 95"/>
              <a:gd name="T9" fmla="*/ 10 h 232"/>
              <a:gd name="T10" fmla="*/ 34 w 95"/>
              <a:gd name="T11" fmla="*/ 14 h 232"/>
              <a:gd name="T12" fmla="*/ 30 w 95"/>
              <a:gd name="T13" fmla="*/ 18 h 232"/>
              <a:gd name="T14" fmla="*/ 26 w 95"/>
              <a:gd name="T15" fmla="*/ 23 h 232"/>
              <a:gd name="T16" fmla="*/ 23 w 95"/>
              <a:gd name="T17" fmla="*/ 28 h 232"/>
              <a:gd name="T18" fmla="*/ 19 w 95"/>
              <a:gd name="T19" fmla="*/ 33 h 232"/>
              <a:gd name="T20" fmla="*/ 17 w 95"/>
              <a:gd name="T21" fmla="*/ 39 h 232"/>
              <a:gd name="T22" fmla="*/ 14 w 95"/>
              <a:gd name="T23" fmla="*/ 45 h 232"/>
              <a:gd name="T24" fmla="*/ 11 w 95"/>
              <a:gd name="T25" fmla="*/ 51 h 232"/>
              <a:gd name="T26" fmla="*/ 9 w 95"/>
              <a:gd name="T27" fmla="*/ 57 h 232"/>
              <a:gd name="T28" fmla="*/ 8 w 95"/>
              <a:gd name="T29" fmla="*/ 63 h 232"/>
              <a:gd name="T30" fmla="*/ 6 w 95"/>
              <a:gd name="T31" fmla="*/ 69 h 232"/>
              <a:gd name="T32" fmla="*/ 5 w 95"/>
              <a:gd name="T33" fmla="*/ 75 h 232"/>
              <a:gd name="T34" fmla="*/ 2 w 95"/>
              <a:gd name="T35" fmla="*/ 94 h 232"/>
              <a:gd name="T36" fmla="*/ 0 w 95"/>
              <a:gd name="T37" fmla="*/ 112 h 232"/>
              <a:gd name="T38" fmla="*/ 0 w 95"/>
              <a:gd name="T39" fmla="*/ 130 h 232"/>
              <a:gd name="T40" fmla="*/ 0 w 95"/>
              <a:gd name="T41" fmla="*/ 147 h 232"/>
              <a:gd name="T42" fmla="*/ 2 w 95"/>
              <a:gd name="T43" fmla="*/ 163 h 232"/>
              <a:gd name="T44" fmla="*/ 5 w 95"/>
              <a:gd name="T45" fmla="*/ 177 h 232"/>
              <a:gd name="T46" fmla="*/ 9 w 95"/>
              <a:gd name="T47" fmla="*/ 191 h 232"/>
              <a:gd name="T48" fmla="*/ 15 w 95"/>
              <a:gd name="T49" fmla="*/ 202 h 232"/>
              <a:gd name="T50" fmla="*/ 21 w 95"/>
              <a:gd name="T51" fmla="*/ 212 h 232"/>
              <a:gd name="T52" fmla="*/ 29 w 95"/>
              <a:gd name="T53" fmla="*/ 220 h 232"/>
              <a:gd name="T54" fmla="*/ 37 w 95"/>
              <a:gd name="T55" fmla="*/ 226 h 232"/>
              <a:gd name="T56" fmla="*/ 47 w 95"/>
              <a:gd name="T57" fmla="*/ 230 h 232"/>
              <a:gd name="T58" fmla="*/ 57 w 95"/>
              <a:gd name="T59" fmla="*/ 231 h 232"/>
              <a:gd name="T60" fmla="*/ 68 w 95"/>
              <a:gd name="T61" fmla="*/ 230 h 232"/>
              <a:gd name="T62" fmla="*/ 81 w 95"/>
              <a:gd name="T63" fmla="*/ 225 h 232"/>
              <a:gd name="T64" fmla="*/ 94 w 95"/>
              <a:gd name="T65" fmla="*/ 21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5" h="232">
                <a:moveTo>
                  <a:pt x="56" y="0"/>
                </a:moveTo>
                <a:lnTo>
                  <a:pt x="51" y="2"/>
                </a:lnTo>
                <a:lnTo>
                  <a:pt x="46" y="4"/>
                </a:lnTo>
                <a:lnTo>
                  <a:pt x="42" y="7"/>
                </a:lnTo>
                <a:lnTo>
                  <a:pt x="38" y="10"/>
                </a:lnTo>
                <a:lnTo>
                  <a:pt x="34" y="14"/>
                </a:lnTo>
                <a:lnTo>
                  <a:pt x="30" y="18"/>
                </a:lnTo>
                <a:lnTo>
                  <a:pt x="26" y="23"/>
                </a:lnTo>
                <a:lnTo>
                  <a:pt x="23" y="28"/>
                </a:lnTo>
                <a:lnTo>
                  <a:pt x="19" y="33"/>
                </a:lnTo>
                <a:lnTo>
                  <a:pt x="17" y="39"/>
                </a:lnTo>
                <a:lnTo>
                  <a:pt x="14" y="45"/>
                </a:lnTo>
                <a:lnTo>
                  <a:pt x="11" y="51"/>
                </a:lnTo>
                <a:lnTo>
                  <a:pt x="9" y="57"/>
                </a:lnTo>
                <a:lnTo>
                  <a:pt x="8" y="63"/>
                </a:lnTo>
                <a:lnTo>
                  <a:pt x="6" y="69"/>
                </a:lnTo>
                <a:lnTo>
                  <a:pt x="5" y="75"/>
                </a:lnTo>
                <a:lnTo>
                  <a:pt x="2" y="94"/>
                </a:lnTo>
                <a:lnTo>
                  <a:pt x="0" y="112"/>
                </a:lnTo>
                <a:lnTo>
                  <a:pt x="0" y="130"/>
                </a:lnTo>
                <a:lnTo>
                  <a:pt x="0" y="147"/>
                </a:lnTo>
                <a:lnTo>
                  <a:pt x="2" y="163"/>
                </a:lnTo>
                <a:lnTo>
                  <a:pt x="5" y="177"/>
                </a:lnTo>
                <a:lnTo>
                  <a:pt x="9" y="191"/>
                </a:lnTo>
                <a:lnTo>
                  <a:pt x="15" y="202"/>
                </a:lnTo>
                <a:lnTo>
                  <a:pt x="21" y="212"/>
                </a:lnTo>
                <a:lnTo>
                  <a:pt x="29" y="220"/>
                </a:lnTo>
                <a:lnTo>
                  <a:pt x="37" y="226"/>
                </a:lnTo>
                <a:lnTo>
                  <a:pt x="47" y="230"/>
                </a:lnTo>
                <a:lnTo>
                  <a:pt x="57" y="231"/>
                </a:lnTo>
                <a:lnTo>
                  <a:pt x="68" y="230"/>
                </a:lnTo>
                <a:lnTo>
                  <a:pt x="81" y="225"/>
                </a:lnTo>
                <a:lnTo>
                  <a:pt x="94" y="218"/>
                </a:lnTo>
              </a:path>
            </a:pathLst>
          </a:custGeom>
          <a:noFill/>
          <a:ln w="12700" cap="rnd" cmpd="sng">
            <a:solidFill>
              <a:srgbClr val="98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72" name="Freeform 12"/>
          <p:cNvSpPr>
            <a:spLocks/>
          </p:cNvSpPr>
          <p:nvPr/>
        </p:nvSpPr>
        <p:spPr bwMode="auto">
          <a:xfrm>
            <a:off x="6732985" y="3393282"/>
            <a:ext cx="236934" cy="230981"/>
          </a:xfrm>
          <a:custGeom>
            <a:avLst/>
            <a:gdLst>
              <a:gd name="T0" fmla="*/ 9 w 199"/>
              <a:gd name="T1" fmla="*/ 12 h 194"/>
              <a:gd name="T2" fmla="*/ 28 w 199"/>
              <a:gd name="T3" fmla="*/ 15 h 194"/>
              <a:gd name="T4" fmla="*/ 50 w 199"/>
              <a:gd name="T5" fmla="*/ 16 h 194"/>
              <a:gd name="T6" fmla="*/ 74 w 199"/>
              <a:gd name="T7" fmla="*/ 14 h 194"/>
              <a:gd name="T8" fmla="*/ 97 w 199"/>
              <a:gd name="T9" fmla="*/ 12 h 194"/>
              <a:gd name="T10" fmla="*/ 119 w 199"/>
              <a:gd name="T11" fmla="*/ 8 h 194"/>
              <a:gd name="T12" fmla="*/ 141 w 199"/>
              <a:gd name="T13" fmla="*/ 5 h 194"/>
              <a:gd name="T14" fmla="*/ 159 w 199"/>
              <a:gd name="T15" fmla="*/ 2 h 194"/>
              <a:gd name="T16" fmla="*/ 174 w 199"/>
              <a:gd name="T17" fmla="*/ 0 h 194"/>
              <a:gd name="T18" fmla="*/ 184 w 199"/>
              <a:gd name="T19" fmla="*/ 0 h 194"/>
              <a:gd name="T20" fmla="*/ 193 w 199"/>
              <a:gd name="T21" fmla="*/ 1 h 194"/>
              <a:gd name="T22" fmla="*/ 197 w 199"/>
              <a:gd name="T23" fmla="*/ 4 h 194"/>
              <a:gd name="T24" fmla="*/ 198 w 199"/>
              <a:gd name="T25" fmla="*/ 9 h 194"/>
              <a:gd name="T26" fmla="*/ 195 w 199"/>
              <a:gd name="T27" fmla="*/ 16 h 194"/>
              <a:gd name="T28" fmla="*/ 187 w 199"/>
              <a:gd name="T29" fmla="*/ 24 h 194"/>
              <a:gd name="T30" fmla="*/ 175 w 199"/>
              <a:gd name="T31" fmla="*/ 35 h 194"/>
              <a:gd name="T32" fmla="*/ 161 w 199"/>
              <a:gd name="T33" fmla="*/ 47 h 194"/>
              <a:gd name="T34" fmla="*/ 148 w 199"/>
              <a:gd name="T35" fmla="*/ 55 h 194"/>
              <a:gd name="T36" fmla="*/ 133 w 199"/>
              <a:gd name="T37" fmla="*/ 64 h 194"/>
              <a:gd name="T38" fmla="*/ 118 w 199"/>
              <a:gd name="T39" fmla="*/ 76 h 194"/>
              <a:gd name="T40" fmla="*/ 107 w 199"/>
              <a:gd name="T41" fmla="*/ 90 h 194"/>
              <a:gd name="T42" fmla="*/ 98 w 199"/>
              <a:gd name="T43" fmla="*/ 111 h 194"/>
              <a:gd name="T44" fmla="*/ 95 w 199"/>
              <a:gd name="T45" fmla="*/ 137 h 194"/>
              <a:gd name="T46" fmla="*/ 100 w 199"/>
              <a:gd name="T47" fmla="*/ 172 h 194"/>
              <a:gd name="T48" fmla="*/ 102 w 199"/>
              <a:gd name="T49" fmla="*/ 185 h 194"/>
              <a:gd name="T50" fmla="*/ 93 w 199"/>
              <a:gd name="T51" fmla="*/ 169 h 194"/>
              <a:gd name="T52" fmla="*/ 85 w 199"/>
              <a:gd name="T53" fmla="*/ 149 h 194"/>
              <a:gd name="T54" fmla="*/ 77 w 199"/>
              <a:gd name="T55" fmla="*/ 128 h 194"/>
              <a:gd name="T56" fmla="*/ 66 w 199"/>
              <a:gd name="T57" fmla="*/ 104 h 194"/>
              <a:gd name="T58" fmla="*/ 52 w 199"/>
              <a:gd name="T59" fmla="*/ 79 h 194"/>
              <a:gd name="T60" fmla="*/ 35 w 199"/>
              <a:gd name="T61" fmla="*/ 51 h 194"/>
              <a:gd name="T62" fmla="*/ 13 w 199"/>
              <a:gd name="T63" fmla="*/ 2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9" h="194">
                <a:moveTo>
                  <a:pt x="0" y="9"/>
                </a:moveTo>
                <a:lnTo>
                  <a:pt x="9" y="12"/>
                </a:lnTo>
                <a:lnTo>
                  <a:pt x="18" y="14"/>
                </a:lnTo>
                <a:lnTo>
                  <a:pt x="28" y="15"/>
                </a:lnTo>
                <a:lnTo>
                  <a:pt x="39" y="16"/>
                </a:lnTo>
                <a:lnTo>
                  <a:pt x="50" y="16"/>
                </a:lnTo>
                <a:lnTo>
                  <a:pt x="62" y="15"/>
                </a:lnTo>
                <a:lnTo>
                  <a:pt x="74" y="14"/>
                </a:lnTo>
                <a:lnTo>
                  <a:pt x="85" y="13"/>
                </a:lnTo>
                <a:lnTo>
                  <a:pt x="97" y="12"/>
                </a:lnTo>
                <a:lnTo>
                  <a:pt x="109" y="10"/>
                </a:lnTo>
                <a:lnTo>
                  <a:pt x="119" y="8"/>
                </a:lnTo>
                <a:lnTo>
                  <a:pt x="130" y="7"/>
                </a:lnTo>
                <a:lnTo>
                  <a:pt x="141" y="5"/>
                </a:lnTo>
                <a:lnTo>
                  <a:pt x="150" y="3"/>
                </a:lnTo>
                <a:lnTo>
                  <a:pt x="159" y="2"/>
                </a:lnTo>
                <a:lnTo>
                  <a:pt x="167" y="1"/>
                </a:lnTo>
                <a:lnTo>
                  <a:pt x="174" y="0"/>
                </a:lnTo>
                <a:lnTo>
                  <a:pt x="180" y="0"/>
                </a:lnTo>
                <a:lnTo>
                  <a:pt x="184" y="0"/>
                </a:lnTo>
                <a:lnTo>
                  <a:pt x="189" y="1"/>
                </a:lnTo>
                <a:lnTo>
                  <a:pt x="193" y="1"/>
                </a:lnTo>
                <a:lnTo>
                  <a:pt x="195" y="3"/>
                </a:lnTo>
                <a:lnTo>
                  <a:pt x="197" y="4"/>
                </a:lnTo>
                <a:lnTo>
                  <a:pt x="198" y="6"/>
                </a:lnTo>
                <a:lnTo>
                  <a:pt x="198" y="9"/>
                </a:lnTo>
                <a:lnTo>
                  <a:pt x="197" y="12"/>
                </a:lnTo>
                <a:lnTo>
                  <a:pt x="195" y="16"/>
                </a:lnTo>
                <a:lnTo>
                  <a:pt x="191" y="19"/>
                </a:lnTo>
                <a:lnTo>
                  <a:pt x="187" y="24"/>
                </a:lnTo>
                <a:lnTo>
                  <a:pt x="182" y="29"/>
                </a:lnTo>
                <a:lnTo>
                  <a:pt x="175" y="35"/>
                </a:lnTo>
                <a:lnTo>
                  <a:pt x="167" y="42"/>
                </a:lnTo>
                <a:lnTo>
                  <a:pt x="161" y="47"/>
                </a:lnTo>
                <a:lnTo>
                  <a:pt x="155" y="50"/>
                </a:lnTo>
                <a:lnTo>
                  <a:pt x="148" y="55"/>
                </a:lnTo>
                <a:lnTo>
                  <a:pt x="141" y="59"/>
                </a:lnTo>
                <a:lnTo>
                  <a:pt x="133" y="64"/>
                </a:lnTo>
                <a:lnTo>
                  <a:pt x="126" y="69"/>
                </a:lnTo>
                <a:lnTo>
                  <a:pt x="118" y="76"/>
                </a:lnTo>
                <a:lnTo>
                  <a:pt x="113" y="82"/>
                </a:lnTo>
                <a:lnTo>
                  <a:pt x="107" y="90"/>
                </a:lnTo>
                <a:lnTo>
                  <a:pt x="102" y="100"/>
                </a:lnTo>
                <a:lnTo>
                  <a:pt x="98" y="111"/>
                </a:lnTo>
                <a:lnTo>
                  <a:pt x="96" y="122"/>
                </a:lnTo>
                <a:lnTo>
                  <a:pt x="95" y="137"/>
                </a:lnTo>
                <a:lnTo>
                  <a:pt x="97" y="153"/>
                </a:lnTo>
                <a:lnTo>
                  <a:pt x="100" y="172"/>
                </a:lnTo>
                <a:lnTo>
                  <a:pt x="106" y="193"/>
                </a:lnTo>
                <a:lnTo>
                  <a:pt x="102" y="185"/>
                </a:lnTo>
                <a:lnTo>
                  <a:pt x="97" y="177"/>
                </a:lnTo>
                <a:lnTo>
                  <a:pt x="93" y="169"/>
                </a:lnTo>
                <a:lnTo>
                  <a:pt x="89" y="160"/>
                </a:lnTo>
                <a:lnTo>
                  <a:pt x="85" y="149"/>
                </a:lnTo>
                <a:lnTo>
                  <a:pt x="82" y="139"/>
                </a:lnTo>
                <a:lnTo>
                  <a:pt x="77" y="128"/>
                </a:lnTo>
                <a:lnTo>
                  <a:pt x="72" y="116"/>
                </a:lnTo>
                <a:lnTo>
                  <a:pt x="66" y="104"/>
                </a:lnTo>
                <a:lnTo>
                  <a:pt x="59" y="91"/>
                </a:lnTo>
                <a:lnTo>
                  <a:pt x="52" y="79"/>
                </a:lnTo>
                <a:lnTo>
                  <a:pt x="44" y="65"/>
                </a:lnTo>
                <a:lnTo>
                  <a:pt x="35" y="51"/>
                </a:lnTo>
                <a:lnTo>
                  <a:pt x="24" y="38"/>
                </a:lnTo>
                <a:lnTo>
                  <a:pt x="13" y="23"/>
                </a:lnTo>
                <a:lnTo>
                  <a:pt x="0" y="9"/>
                </a:lnTo>
              </a:path>
            </a:pathLst>
          </a:custGeom>
          <a:solidFill>
            <a:srgbClr val="CB7F7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73" name="Freeform 13"/>
          <p:cNvSpPr>
            <a:spLocks/>
          </p:cNvSpPr>
          <p:nvPr/>
        </p:nvSpPr>
        <p:spPr bwMode="auto">
          <a:xfrm>
            <a:off x="6707981" y="3389710"/>
            <a:ext cx="244079" cy="44053"/>
          </a:xfrm>
          <a:custGeom>
            <a:avLst/>
            <a:gdLst>
              <a:gd name="T0" fmla="*/ 0 w 205"/>
              <a:gd name="T1" fmla="*/ 0 h 37"/>
              <a:gd name="T2" fmla="*/ 12 w 205"/>
              <a:gd name="T3" fmla="*/ 1 h 37"/>
              <a:gd name="T4" fmla="*/ 23 w 205"/>
              <a:gd name="T5" fmla="*/ 3 h 37"/>
              <a:gd name="T6" fmla="*/ 36 w 205"/>
              <a:gd name="T7" fmla="*/ 3 h 37"/>
              <a:gd name="T8" fmla="*/ 48 w 205"/>
              <a:gd name="T9" fmla="*/ 4 h 37"/>
              <a:gd name="T10" fmla="*/ 60 w 205"/>
              <a:gd name="T11" fmla="*/ 5 h 37"/>
              <a:gd name="T12" fmla="*/ 73 w 205"/>
              <a:gd name="T13" fmla="*/ 6 h 37"/>
              <a:gd name="T14" fmla="*/ 85 w 205"/>
              <a:gd name="T15" fmla="*/ 7 h 37"/>
              <a:gd name="T16" fmla="*/ 97 w 205"/>
              <a:gd name="T17" fmla="*/ 8 h 37"/>
              <a:gd name="T18" fmla="*/ 109 w 205"/>
              <a:gd name="T19" fmla="*/ 8 h 37"/>
              <a:gd name="T20" fmla="*/ 119 w 205"/>
              <a:gd name="T21" fmla="*/ 9 h 37"/>
              <a:gd name="T22" fmla="*/ 131 w 205"/>
              <a:gd name="T23" fmla="*/ 9 h 37"/>
              <a:gd name="T24" fmla="*/ 141 w 205"/>
              <a:gd name="T25" fmla="*/ 9 h 37"/>
              <a:gd name="T26" fmla="*/ 151 w 205"/>
              <a:gd name="T27" fmla="*/ 9 h 37"/>
              <a:gd name="T28" fmla="*/ 160 w 205"/>
              <a:gd name="T29" fmla="*/ 8 h 37"/>
              <a:gd name="T30" fmla="*/ 168 w 205"/>
              <a:gd name="T31" fmla="*/ 8 h 37"/>
              <a:gd name="T32" fmla="*/ 176 w 205"/>
              <a:gd name="T33" fmla="*/ 7 h 37"/>
              <a:gd name="T34" fmla="*/ 183 w 205"/>
              <a:gd name="T35" fmla="*/ 7 h 37"/>
              <a:gd name="T36" fmla="*/ 188 w 205"/>
              <a:gd name="T37" fmla="*/ 7 h 37"/>
              <a:gd name="T38" fmla="*/ 193 w 205"/>
              <a:gd name="T39" fmla="*/ 7 h 37"/>
              <a:gd name="T40" fmla="*/ 197 w 205"/>
              <a:gd name="T41" fmla="*/ 8 h 37"/>
              <a:gd name="T42" fmla="*/ 201 w 205"/>
              <a:gd name="T43" fmla="*/ 9 h 37"/>
              <a:gd name="T44" fmla="*/ 203 w 205"/>
              <a:gd name="T45" fmla="*/ 10 h 37"/>
              <a:gd name="T46" fmla="*/ 204 w 205"/>
              <a:gd name="T47" fmla="*/ 12 h 37"/>
              <a:gd name="T48" fmla="*/ 204 w 205"/>
              <a:gd name="T49" fmla="*/ 15 h 37"/>
              <a:gd name="T50" fmla="*/ 203 w 205"/>
              <a:gd name="T51" fmla="*/ 16 h 37"/>
              <a:gd name="T52" fmla="*/ 200 w 205"/>
              <a:gd name="T53" fmla="*/ 19 h 37"/>
              <a:gd name="T54" fmla="*/ 195 w 205"/>
              <a:gd name="T55" fmla="*/ 21 h 37"/>
              <a:gd name="T56" fmla="*/ 189 w 205"/>
              <a:gd name="T57" fmla="*/ 23 h 37"/>
              <a:gd name="T58" fmla="*/ 182 w 205"/>
              <a:gd name="T59" fmla="*/ 26 h 37"/>
              <a:gd name="T60" fmla="*/ 172 w 205"/>
              <a:gd name="T61" fmla="*/ 28 h 37"/>
              <a:gd name="T62" fmla="*/ 160 w 205"/>
              <a:gd name="T63" fmla="*/ 30 h 37"/>
              <a:gd name="T64" fmla="*/ 147 w 205"/>
              <a:gd name="T65" fmla="*/ 33 h 37"/>
              <a:gd name="T66" fmla="*/ 137 w 205"/>
              <a:gd name="T67" fmla="*/ 33 h 37"/>
              <a:gd name="T68" fmla="*/ 128 w 205"/>
              <a:gd name="T69" fmla="*/ 34 h 37"/>
              <a:gd name="T70" fmla="*/ 119 w 205"/>
              <a:gd name="T71" fmla="*/ 35 h 37"/>
              <a:gd name="T72" fmla="*/ 110 w 205"/>
              <a:gd name="T73" fmla="*/ 36 h 37"/>
              <a:gd name="T74" fmla="*/ 102 w 205"/>
              <a:gd name="T75" fmla="*/ 36 h 37"/>
              <a:gd name="T76" fmla="*/ 93 w 205"/>
              <a:gd name="T77" fmla="*/ 36 h 37"/>
              <a:gd name="T78" fmla="*/ 85 w 205"/>
              <a:gd name="T79" fmla="*/ 35 h 37"/>
              <a:gd name="T80" fmla="*/ 77 w 205"/>
              <a:gd name="T81" fmla="*/ 33 h 37"/>
              <a:gd name="T82" fmla="*/ 68 w 205"/>
              <a:gd name="T83" fmla="*/ 32 h 37"/>
              <a:gd name="T84" fmla="*/ 59 w 205"/>
              <a:gd name="T85" fmla="*/ 30 h 37"/>
              <a:gd name="T86" fmla="*/ 51 w 205"/>
              <a:gd name="T87" fmla="*/ 27 h 37"/>
              <a:gd name="T88" fmla="*/ 41 w 205"/>
              <a:gd name="T89" fmla="*/ 22 h 37"/>
              <a:gd name="T90" fmla="*/ 32 w 205"/>
              <a:gd name="T91" fmla="*/ 18 h 37"/>
              <a:gd name="T92" fmla="*/ 21 w 205"/>
              <a:gd name="T93" fmla="*/ 13 h 37"/>
              <a:gd name="T94" fmla="*/ 11 w 205"/>
              <a:gd name="T95" fmla="*/ 7 h 37"/>
              <a:gd name="T96" fmla="*/ 0 w 205"/>
              <a:gd name="T9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5" h="37">
                <a:moveTo>
                  <a:pt x="0" y="0"/>
                </a:moveTo>
                <a:lnTo>
                  <a:pt x="12" y="1"/>
                </a:lnTo>
                <a:lnTo>
                  <a:pt x="23" y="3"/>
                </a:lnTo>
                <a:lnTo>
                  <a:pt x="36" y="3"/>
                </a:lnTo>
                <a:lnTo>
                  <a:pt x="48" y="4"/>
                </a:lnTo>
                <a:lnTo>
                  <a:pt x="60" y="5"/>
                </a:lnTo>
                <a:lnTo>
                  <a:pt x="73" y="6"/>
                </a:lnTo>
                <a:lnTo>
                  <a:pt x="85" y="7"/>
                </a:lnTo>
                <a:lnTo>
                  <a:pt x="97" y="8"/>
                </a:lnTo>
                <a:lnTo>
                  <a:pt x="109" y="8"/>
                </a:lnTo>
                <a:lnTo>
                  <a:pt x="119" y="9"/>
                </a:lnTo>
                <a:lnTo>
                  <a:pt x="131" y="9"/>
                </a:lnTo>
                <a:lnTo>
                  <a:pt x="141" y="9"/>
                </a:lnTo>
                <a:lnTo>
                  <a:pt x="151" y="9"/>
                </a:lnTo>
                <a:lnTo>
                  <a:pt x="160" y="8"/>
                </a:lnTo>
                <a:lnTo>
                  <a:pt x="168" y="8"/>
                </a:lnTo>
                <a:lnTo>
                  <a:pt x="176" y="7"/>
                </a:lnTo>
                <a:lnTo>
                  <a:pt x="183" y="7"/>
                </a:lnTo>
                <a:lnTo>
                  <a:pt x="188" y="7"/>
                </a:lnTo>
                <a:lnTo>
                  <a:pt x="193" y="7"/>
                </a:lnTo>
                <a:lnTo>
                  <a:pt x="197" y="8"/>
                </a:lnTo>
                <a:lnTo>
                  <a:pt x="201" y="9"/>
                </a:lnTo>
                <a:lnTo>
                  <a:pt x="203" y="10"/>
                </a:lnTo>
                <a:lnTo>
                  <a:pt x="204" y="12"/>
                </a:lnTo>
                <a:lnTo>
                  <a:pt x="204" y="15"/>
                </a:lnTo>
                <a:lnTo>
                  <a:pt x="203" y="16"/>
                </a:lnTo>
                <a:lnTo>
                  <a:pt x="200" y="19"/>
                </a:lnTo>
                <a:lnTo>
                  <a:pt x="195" y="21"/>
                </a:lnTo>
                <a:lnTo>
                  <a:pt x="189" y="23"/>
                </a:lnTo>
                <a:lnTo>
                  <a:pt x="182" y="26"/>
                </a:lnTo>
                <a:lnTo>
                  <a:pt x="172" y="28"/>
                </a:lnTo>
                <a:lnTo>
                  <a:pt x="160" y="30"/>
                </a:lnTo>
                <a:lnTo>
                  <a:pt x="147" y="33"/>
                </a:lnTo>
                <a:lnTo>
                  <a:pt x="137" y="33"/>
                </a:lnTo>
                <a:lnTo>
                  <a:pt x="128" y="34"/>
                </a:lnTo>
                <a:lnTo>
                  <a:pt x="119" y="35"/>
                </a:lnTo>
                <a:lnTo>
                  <a:pt x="110" y="36"/>
                </a:lnTo>
                <a:lnTo>
                  <a:pt x="102" y="36"/>
                </a:lnTo>
                <a:lnTo>
                  <a:pt x="93" y="36"/>
                </a:lnTo>
                <a:lnTo>
                  <a:pt x="85" y="35"/>
                </a:lnTo>
                <a:lnTo>
                  <a:pt x="77" y="33"/>
                </a:lnTo>
                <a:lnTo>
                  <a:pt x="68" y="32"/>
                </a:lnTo>
                <a:lnTo>
                  <a:pt x="59" y="30"/>
                </a:lnTo>
                <a:lnTo>
                  <a:pt x="51" y="27"/>
                </a:lnTo>
                <a:lnTo>
                  <a:pt x="41" y="22"/>
                </a:lnTo>
                <a:lnTo>
                  <a:pt x="32" y="18"/>
                </a:lnTo>
                <a:lnTo>
                  <a:pt x="21" y="13"/>
                </a:lnTo>
                <a:lnTo>
                  <a:pt x="11" y="7"/>
                </a:lnTo>
                <a:lnTo>
                  <a:pt x="0" y="0"/>
                </a:lnTo>
              </a:path>
            </a:pathLst>
          </a:custGeom>
          <a:solidFill>
            <a:srgbClr val="984C4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74" name="Freeform 14"/>
          <p:cNvSpPr>
            <a:spLocks/>
          </p:cNvSpPr>
          <p:nvPr/>
        </p:nvSpPr>
        <p:spPr bwMode="auto">
          <a:xfrm>
            <a:off x="6787754" y="3469482"/>
            <a:ext cx="75009" cy="303610"/>
          </a:xfrm>
          <a:custGeom>
            <a:avLst/>
            <a:gdLst>
              <a:gd name="T0" fmla="*/ 0 w 63"/>
              <a:gd name="T1" fmla="*/ 0 h 255"/>
              <a:gd name="T2" fmla="*/ 3 w 63"/>
              <a:gd name="T3" fmla="*/ 4 h 255"/>
              <a:gd name="T4" fmla="*/ 6 w 63"/>
              <a:gd name="T5" fmla="*/ 9 h 255"/>
              <a:gd name="T6" fmla="*/ 10 w 63"/>
              <a:gd name="T7" fmla="*/ 15 h 255"/>
              <a:gd name="T8" fmla="*/ 15 w 63"/>
              <a:gd name="T9" fmla="*/ 22 h 255"/>
              <a:gd name="T10" fmla="*/ 19 w 63"/>
              <a:gd name="T11" fmla="*/ 30 h 255"/>
              <a:gd name="T12" fmla="*/ 25 w 63"/>
              <a:gd name="T13" fmla="*/ 39 h 255"/>
              <a:gd name="T14" fmla="*/ 30 w 63"/>
              <a:gd name="T15" fmla="*/ 48 h 255"/>
              <a:gd name="T16" fmla="*/ 36 w 63"/>
              <a:gd name="T17" fmla="*/ 58 h 255"/>
              <a:gd name="T18" fmla="*/ 40 w 63"/>
              <a:gd name="T19" fmla="*/ 66 h 255"/>
              <a:gd name="T20" fmla="*/ 46 w 63"/>
              <a:gd name="T21" fmla="*/ 76 h 255"/>
              <a:gd name="T22" fmla="*/ 49 w 63"/>
              <a:gd name="T23" fmla="*/ 85 h 255"/>
              <a:gd name="T24" fmla="*/ 54 w 63"/>
              <a:gd name="T25" fmla="*/ 95 h 255"/>
              <a:gd name="T26" fmla="*/ 57 w 63"/>
              <a:gd name="T27" fmla="*/ 103 h 255"/>
              <a:gd name="T28" fmla="*/ 59 w 63"/>
              <a:gd name="T29" fmla="*/ 110 h 255"/>
              <a:gd name="T30" fmla="*/ 61 w 63"/>
              <a:gd name="T31" fmla="*/ 117 h 255"/>
              <a:gd name="T32" fmla="*/ 62 w 63"/>
              <a:gd name="T33" fmla="*/ 123 h 255"/>
              <a:gd name="T34" fmla="*/ 61 w 63"/>
              <a:gd name="T35" fmla="*/ 131 h 255"/>
              <a:gd name="T36" fmla="*/ 59 w 63"/>
              <a:gd name="T37" fmla="*/ 141 h 255"/>
              <a:gd name="T38" fmla="*/ 57 w 63"/>
              <a:gd name="T39" fmla="*/ 152 h 255"/>
              <a:gd name="T40" fmla="*/ 56 w 63"/>
              <a:gd name="T41" fmla="*/ 166 h 255"/>
              <a:gd name="T42" fmla="*/ 54 w 63"/>
              <a:gd name="T43" fmla="*/ 180 h 255"/>
              <a:gd name="T44" fmla="*/ 51 w 63"/>
              <a:gd name="T45" fmla="*/ 193 h 255"/>
              <a:gd name="T46" fmla="*/ 49 w 63"/>
              <a:gd name="T47" fmla="*/ 207 h 255"/>
              <a:gd name="T48" fmla="*/ 47 w 63"/>
              <a:gd name="T49" fmla="*/ 220 h 255"/>
              <a:gd name="T50" fmla="*/ 45 w 63"/>
              <a:gd name="T51" fmla="*/ 232 h 255"/>
              <a:gd name="T52" fmla="*/ 42 w 63"/>
              <a:gd name="T53" fmla="*/ 241 h 255"/>
              <a:gd name="T54" fmla="*/ 40 w 63"/>
              <a:gd name="T55" fmla="*/ 249 h 255"/>
              <a:gd name="T56" fmla="*/ 38 w 63"/>
              <a:gd name="T57" fmla="*/ 253 h 255"/>
              <a:gd name="T58" fmla="*/ 36 w 63"/>
              <a:gd name="T59" fmla="*/ 254 h 255"/>
              <a:gd name="T60" fmla="*/ 36 w 63"/>
              <a:gd name="T61" fmla="*/ 251 h 255"/>
              <a:gd name="T62" fmla="*/ 35 w 63"/>
              <a:gd name="T63" fmla="*/ 243 h 255"/>
              <a:gd name="T64" fmla="*/ 35 w 63"/>
              <a:gd name="T65" fmla="*/ 231 h 255"/>
              <a:gd name="T66" fmla="*/ 35 w 63"/>
              <a:gd name="T67" fmla="*/ 226 h 255"/>
              <a:gd name="T68" fmla="*/ 35 w 63"/>
              <a:gd name="T69" fmla="*/ 217 h 255"/>
              <a:gd name="T70" fmla="*/ 34 w 63"/>
              <a:gd name="T71" fmla="*/ 205 h 255"/>
              <a:gd name="T72" fmla="*/ 33 w 63"/>
              <a:gd name="T73" fmla="*/ 191 h 255"/>
              <a:gd name="T74" fmla="*/ 31 w 63"/>
              <a:gd name="T75" fmla="*/ 175 h 255"/>
              <a:gd name="T76" fmla="*/ 30 w 63"/>
              <a:gd name="T77" fmla="*/ 157 h 255"/>
              <a:gd name="T78" fmla="*/ 28 w 63"/>
              <a:gd name="T79" fmla="*/ 138 h 255"/>
              <a:gd name="T80" fmla="*/ 26 w 63"/>
              <a:gd name="T81" fmla="*/ 118 h 255"/>
              <a:gd name="T82" fmla="*/ 24 w 63"/>
              <a:gd name="T83" fmla="*/ 99 h 255"/>
              <a:gd name="T84" fmla="*/ 21 w 63"/>
              <a:gd name="T85" fmla="*/ 80 h 255"/>
              <a:gd name="T86" fmla="*/ 18 w 63"/>
              <a:gd name="T87" fmla="*/ 62 h 255"/>
              <a:gd name="T88" fmla="*/ 16 w 63"/>
              <a:gd name="T89" fmla="*/ 44 h 255"/>
              <a:gd name="T90" fmla="*/ 12 w 63"/>
              <a:gd name="T91" fmla="*/ 29 h 255"/>
              <a:gd name="T92" fmla="*/ 8 w 63"/>
              <a:gd name="T93" fmla="*/ 17 h 255"/>
              <a:gd name="T94" fmla="*/ 5 w 63"/>
              <a:gd name="T95" fmla="*/ 7 h 255"/>
              <a:gd name="T96" fmla="*/ 0 w 63"/>
              <a:gd name="T97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" h="255">
                <a:moveTo>
                  <a:pt x="0" y="0"/>
                </a:moveTo>
                <a:lnTo>
                  <a:pt x="3" y="4"/>
                </a:lnTo>
                <a:lnTo>
                  <a:pt x="6" y="9"/>
                </a:lnTo>
                <a:lnTo>
                  <a:pt x="10" y="15"/>
                </a:lnTo>
                <a:lnTo>
                  <a:pt x="15" y="22"/>
                </a:lnTo>
                <a:lnTo>
                  <a:pt x="19" y="30"/>
                </a:lnTo>
                <a:lnTo>
                  <a:pt x="25" y="39"/>
                </a:lnTo>
                <a:lnTo>
                  <a:pt x="30" y="48"/>
                </a:lnTo>
                <a:lnTo>
                  <a:pt x="36" y="58"/>
                </a:lnTo>
                <a:lnTo>
                  <a:pt x="40" y="66"/>
                </a:lnTo>
                <a:lnTo>
                  <a:pt x="46" y="76"/>
                </a:lnTo>
                <a:lnTo>
                  <a:pt x="49" y="85"/>
                </a:lnTo>
                <a:lnTo>
                  <a:pt x="54" y="95"/>
                </a:lnTo>
                <a:lnTo>
                  <a:pt x="57" y="103"/>
                </a:lnTo>
                <a:lnTo>
                  <a:pt x="59" y="110"/>
                </a:lnTo>
                <a:lnTo>
                  <a:pt x="61" y="117"/>
                </a:lnTo>
                <a:lnTo>
                  <a:pt x="62" y="123"/>
                </a:lnTo>
                <a:lnTo>
                  <a:pt x="61" y="131"/>
                </a:lnTo>
                <a:lnTo>
                  <a:pt x="59" y="141"/>
                </a:lnTo>
                <a:lnTo>
                  <a:pt x="57" y="152"/>
                </a:lnTo>
                <a:lnTo>
                  <a:pt x="56" y="166"/>
                </a:lnTo>
                <a:lnTo>
                  <a:pt x="54" y="180"/>
                </a:lnTo>
                <a:lnTo>
                  <a:pt x="51" y="193"/>
                </a:lnTo>
                <a:lnTo>
                  <a:pt x="49" y="207"/>
                </a:lnTo>
                <a:lnTo>
                  <a:pt x="47" y="220"/>
                </a:lnTo>
                <a:lnTo>
                  <a:pt x="45" y="232"/>
                </a:lnTo>
                <a:lnTo>
                  <a:pt x="42" y="241"/>
                </a:lnTo>
                <a:lnTo>
                  <a:pt x="40" y="249"/>
                </a:lnTo>
                <a:lnTo>
                  <a:pt x="38" y="253"/>
                </a:lnTo>
                <a:lnTo>
                  <a:pt x="36" y="254"/>
                </a:lnTo>
                <a:lnTo>
                  <a:pt x="36" y="251"/>
                </a:lnTo>
                <a:lnTo>
                  <a:pt x="35" y="243"/>
                </a:lnTo>
                <a:lnTo>
                  <a:pt x="35" y="231"/>
                </a:lnTo>
                <a:lnTo>
                  <a:pt x="35" y="226"/>
                </a:lnTo>
                <a:lnTo>
                  <a:pt x="35" y="217"/>
                </a:lnTo>
                <a:lnTo>
                  <a:pt x="34" y="205"/>
                </a:lnTo>
                <a:lnTo>
                  <a:pt x="33" y="191"/>
                </a:lnTo>
                <a:lnTo>
                  <a:pt x="31" y="175"/>
                </a:lnTo>
                <a:lnTo>
                  <a:pt x="30" y="157"/>
                </a:lnTo>
                <a:lnTo>
                  <a:pt x="28" y="138"/>
                </a:lnTo>
                <a:lnTo>
                  <a:pt x="26" y="118"/>
                </a:lnTo>
                <a:lnTo>
                  <a:pt x="24" y="99"/>
                </a:lnTo>
                <a:lnTo>
                  <a:pt x="21" y="80"/>
                </a:lnTo>
                <a:lnTo>
                  <a:pt x="18" y="62"/>
                </a:lnTo>
                <a:lnTo>
                  <a:pt x="16" y="44"/>
                </a:lnTo>
                <a:lnTo>
                  <a:pt x="12" y="29"/>
                </a:lnTo>
                <a:lnTo>
                  <a:pt x="8" y="17"/>
                </a:lnTo>
                <a:lnTo>
                  <a:pt x="5" y="7"/>
                </a:lnTo>
                <a:lnTo>
                  <a:pt x="0" y="0"/>
                </a:lnTo>
              </a:path>
            </a:pathLst>
          </a:custGeom>
          <a:solidFill>
            <a:srgbClr val="984C4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5375" name="Freeform 15"/>
          <p:cNvSpPr>
            <a:spLocks/>
          </p:cNvSpPr>
          <p:nvPr/>
        </p:nvSpPr>
        <p:spPr bwMode="auto">
          <a:xfrm>
            <a:off x="6617494" y="3387329"/>
            <a:ext cx="213122" cy="454819"/>
          </a:xfrm>
          <a:custGeom>
            <a:avLst/>
            <a:gdLst>
              <a:gd name="T0" fmla="*/ 177 w 179"/>
              <a:gd name="T1" fmla="*/ 381 h 382"/>
              <a:gd name="T2" fmla="*/ 178 w 179"/>
              <a:gd name="T3" fmla="*/ 370 h 382"/>
              <a:gd name="T4" fmla="*/ 178 w 179"/>
              <a:gd name="T5" fmla="*/ 359 h 382"/>
              <a:gd name="T6" fmla="*/ 178 w 179"/>
              <a:gd name="T7" fmla="*/ 346 h 382"/>
              <a:gd name="T8" fmla="*/ 178 w 179"/>
              <a:gd name="T9" fmla="*/ 332 h 382"/>
              <a:gd name="T10" fmla="*/ 178 w 179"/>
              <a:gd name="T11" fmla="*/ 318 h 382"/>
              <a:gd name="T12" fmla="*/ 177 w 179"/>
              <a:gd name="T13" fmla="*/ 303 h 382"/>
              <a:gd name="T14" fmla="*/ 176 w 179"/>
              <a:gd name="T15" fmla="*/ 288 h 382"/>
              <a:gd name="T16" fmla="*/ 176 w 179"/>
              <a:gd name="T17" fmla="*/ 272 h 382"/>
              <a:gd name="T18" fmla="*/ 175 w 179"/>
              <a:gd name="T19" fmla="*/ 257 h 382"/>
              <a:gd name="T20" fmla="*/ 174 w 179"/>
              <a:gd name="T21" fmla="*/ 242 h 382"/>
              <a:gd name="T22" fmla="*/ 173 w 179"/>
              <a:gd name="T23" fmla="*/ 227 h 382"/>
              <a:gd name="T24" fmla="*/ 172 w 179"/>
              <a:gd name="T25" fmla="*/ 214 h 382"/>
              <a:gd name="T26" fmla="*/ 171 w 179"/>
              <a:gd name="T27" fmla="*/ 201 h 382"/>
              <a:gd name="T28" fmla="*/ 170 w 179"/>
              <a:gd name="T29" fmla="*/ 189 h 382"/>
              <a:gd name="T30" fmla="*/ 169 w 179"/>
              <a:gd name="T31" fmla="*/ 179 h 382"/>
              <a:gd name="T32" fmla="*/ 168 w 179"/>
              <a:gd name="T33" fmla="*/ 170 h 382"/>
              <a:gd name="T34" fmla="*/ 165 w 179"/>
              <a:gd name="T35" fmla="*/ 150 h 382"/>
              <a:gd name="T36" fmla="*/ 161 w 179"/>
              <a:gd name="T37" fmla="*/ 132 h 382"/>
              <a:gd name="T38" fmla="*/ 158 w 179"/>
              <a:gd name="T39" fmla="*/ 116 h 382"/>
              <a:gd name="T40" fmla="*/ 153 w 179"/>
              <a:gd name="T41" fmla="*/ 101 h 382"/>
              <a:gd name="T42" fmla="*/ 149 w 179"/>
              <a:gd name="T43" fmla="*/ 89 h 382"/>
              <a:gd name="T44" fmla="*/ 144 w 179"/>
              <a:gd name="T45" fmla="*/ 77 h 382"/>
              <a:gd name="T46" fmla="*/ 139 w 179"/>
              <a:gd name="T47" fmla="*/ 67 h 382"/>
              <a:gd name="T48" fmla="*/ 134 w 179"/>
              <a:gd name="T49" fmla="*/ 58 h 382"/>
              <a:gd name="T50" fmla="*/ 129 w 179"/>
              <a:gd name="T51" fmla="*/ 50 h 382"/>
              <a:gd name="T52" fmla="*/ 123 w 179"/>
              <a:gd name="T53" fmla="*/ 43 h 382"/>
              <a:gd name="T54" fmla="*/ 117 w 179"/>
              <a:gd name="T55" fmla="*/ 36 h 382"/>
              <a:gd name="T56" fmla="*/ 111 w 179"/>
              <a:gd name="T57" fmla="*/ 30 h 382"/>
              <a:gd name="T58" fmla="*/ 104 w 179"/>
              <a:gd name="T59" fmla="*/ 24 h 382"/>
              <a:gd name="T60" fmla="*/ 98 w 179"/>
              <a:gd name="T61" fmla="*/ 18 h 382"/>
              <a:gd name="T62" fmla="*/ 91 w 179"/>
              <a:gd name="T63" fmla="*/ 12 h 382"/>
              <a:gd name="T64" fmla="*/ 84 w 179"/>
              <a:gd name="T65" fmla="*/ 6 h 382"/>
              <a:gd name="T66" fmla="*/ 79 w 179"/>
              <a:gd name="T67" fmla="*/ 5 h 382"/>
              <a:gd name="T68" fmla="*/ 73 w 179"/>
              <a:gd name="T69" fmla="*/ 5 h 382"/>
              <a:gd name="T70" fmla="*/ 68 w 179"/>
              <a:gd name="T71" fmla="*/ 4 h 382"/>
              <a:gd name="T72" fmla="*/ 62 w 179"/>
              <a:gd name="T73" fmla="*/ 3 h 382"/>
              <a:gd name="T74" fmla="*/ 57 w 179"/>
              <a:gd name="T75" fmla="*/ 2 h 382"/>
              <a:gd name="T76" fmla="*/ 51 w 179"/>
              <a:gd name="T77" fmla="*/ 2 h 382"/>
              <a:gd name="T78" fmla="*/ 46 w 179"/>
              <a:gd name="T79" fmla="*/ 1 h 382"/>
              <a:gd name="T80" fmla="*/ 41 w 179"/>
              <a:gd name="T81" fmla="*/ 1 h 382"/>
              <a:gd name="T82" fmla="*/ 35 w 179"/>
              <a:gd name="T83" fmla="*/ 1 h 382"/>
              <a:gd name="T84" fmla="*/ 30 w 179"/>
              <a:gd name="T85" fmla="*/ 0 h 382"/>
              <a:gd name="T86" fmla="*/ 25 w 179"/>
              <a:gd name="T87" fmla="*/ 0 h 382"/>
              <a:gd name="T88" fmla="*/ 20 w 179"/>
              <a:gd name="T89" fmla="*/ 0 h 382"/>
              <a:gd name="T90" fmla="*/ 15 w 179"/>
              <a:gd name="T91" fmla="*/ 0 h 382"/>
              <a:gd name="T92" fmla="*/ 10 w 179"/>
              <a:gd name="T93" fmla="*/ 1 h 382"/>
              <a:gd name="T94" fmla="*/ 5 w 179"/>
              <a:gd name="T95" fmla="*/ 1 h 382"/>
              <a:gd name="T96" fmla="*/ 0 w 179"/>
              <a:gd name="T97" fmla="*/ 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9" h="382">
                <a:moveTo>
                  <a:pt x="177" y="381"/>
                </a:moveTo>
                <a:lnTo>
                  <a:pt x="178" y="370"/>
                </a:lnTo>
                <a:lnTo>
                  <a:pt x="178" y="359"/>
                </a:lnTo>
                <a:lnTo>
                  <a:pt x="178" y="346"/>
                </a:lnTo>
                <a:lnTo>
                  <a:pt x="178" y="332"/>
                </a:lnTo>
                <a:lnTo>
                  <a:pt x="178" y="318"/>
                </a:lnTo>
                <a:lnTo>
                  <a:pt x="177" y="303"/>
                </a:lnTo>
                <a:lnTo>
                  <a:pt x="176" y="288"/>
                </a:lnTo>
                <a:lnTo>
                  <a:pt x="176" y="272"/>
                </a:lnTo>
                <a:lnTo>
                  <a:pt x="175" y="257"/>
                </a:lnTo>
                <a:lnTo>
                  <a:pt x="174" y="242"/>
                </a:lnTo>
                <a:lnTo>
                  <a:pt x="173" y="227"/>
                </a:lnTo>
                <a:lnTo>
                  <a:pt x="172" y="214"/>
                </a:lnTo>
                <a:lnTo>
                  <a:pt x="171" y="201"/>
                </a:lnTo>
                <a:lnTo>
                  <a:pt x="170" y="189"/>
                </a:lnTo>
                <a:lnTo>
                  <a:pt x="169" y="179"/>
                </a:lnTo>
                <a:lnTo>
                  <a:pt x="168" y="170"/>
                </a:lnTo>
                <a:lnTo>
                  <a:pt x="165" y="150"/>
                </a:lnTo>
                <a:lnTo>
                  <a:pt x="161" y="132"/>
                </a:lnTo>
                <a:lnTo>
                  <a:pt x="158" y="116"/>
                </a:lnTo>
                <a:lnTo>
                  <a:pt x="153" y="101"/>
                </a:lnTo>
                <a:lnTo>
                  <a:pt x="149" y="89"/>
                </a:lnTo>
                <a:lnTo>
                  <a:pt x="144" y="77"/>
                </a:lnTo>
                <a:lnTo>
                  <a:pt x="139" y="67"/>
                </a:lnTo>
                <a:lnTo>
                  <a:pt x="134" y="58"/>
                </a:lnTo>
                <a:lnTo>
                  <a:pt x="129" y="50"/>
                </a:lnTo>
                <a:lnTo>
                  <a:pt x="123" y="43"/>
                </a:lnTo>
                <a:lnTo>
                  <a:pt x="117" y="36"/>
                </a:lnTo>
                <a:lnTo>
                  <a:pt x="111" y="30"/>
                </a:lnTo>
                <a:lnTo>
                  <a:pt x="104" y="24"/>
                </a:lnTo>
                <a:lnTo>
                  <a:pt x="98" y="18"/>
                </a:lnTo>
                <a:lnTo>
                  <a:pt x="91" y="12"/>
                </a:lnTo>
                <a:lnTo>
                  <a:pt x="84" y="6"/>
                </a:lnTo>
                <a:lnTo>
                  <a:pt x="79" y="5"/>
                </a:lnTo>
                <a:lnTo>
                  <a:pt x="73" y="5"/>
                </a:lnTo>
                <a:lnTo>
                  <a:pt x="68" y="4"/>
                </a:lnTo>
                <a:lnTo>
                  <a:pt x="62" y="3"/>
                </a:lnTo>
                <a:lnTo>
                  <a:pt x="57" y="2"/>
                </a:lnTo>
                <a:lnTo>
                  <a:pt x="51" y="2"/>
                </a:lnTo>
                <a:lnTo>
                  <a:pt x="46" y="1"/>
                </a:lnTo>
                <a:lnTo>
                  <a:pt x="41" y="1"/>
                </a:lnTo>
                <a:lnTo>
                  <a:pt x="35" y="1"/>
                </a:lnTo>
                <a:lnTo>
                  <a:pt x="30" y="0"/>
                </a:lnTo>
                <a:lnTo>
                  <a:pt x="25" y="0"/>
                </a:lnTo>
                <a:lnTo>
                  <a:pt x="20" y="0"/>
                </a:lnTo>
                <a:lnTo>
                  <a:pt x="15" y="0"/>
                </a:lnTo>
                <a:lnTo>
                  <a:pt x="10" y="1"/>
                </a:lnTo>
                <a:lnTo>
                  <a:pt x="5" y="1"/>
                </a:lnTo>
                <a:lnTo>
                  <a:pt x="0" y="2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28528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0D46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D14DD8-703B-6943-92DE-B1A0733CBF2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Mann-Whitney Test</a:t>
            </a:r>
          </a:p>
        </p:txBody>
      </p:sp>
      <p:grpSp>
        <p:nvGrpSpPr>
          <p:cNvPr id="140291" name="Group 3"/>
          <p:cNvGrpSpPr>
            <a:grpSpLocks/>
          </p:cNvGrpSpPr>
          <p:nvPr/>
        </p:nvGrpSpPr>
        <p:grpSpPr bwMode="auto">
          <a:xfrm>
            <a:off x="1701404" y="2133600"/>
            <a:ext cx="2286000" cy="1181100"/>
            <a:chOff x="528" y="1792"/>
            <a:chExt cx="2160" cy="992"/>
          </a:xfrm>
        </p:grpSpPr>
        <p:sp>
          <p:nvSpPr>
            <p:cNvPr id="140292" name="Line 4"/>
            <p:cNvSpPr>
              <a:spLocks noChangeShapeType="1"/>
            </p:cNvSpPr>
            <p:nvPr/>
          </p:nvSpPr>
          <p:spPr bwMode="auto">
            <a:xfrm>
              <a:off x="528" y="2784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/>
            </a:p>
          </p:txBody>
        </p:sp>
        <p:sp>
          <p:nvSpPr>
            <p:cNvPr id="140293" name="Freeform 5"/>
            <p:cNvSpPr>
              <a:spLocks/>
            </p:cNvSpPr>
            <p:nvPr/>
          </p:nvSpPr>
          <p:spPr bwMode="auto">
            <a:xfrm>
              <a:off x="624" y="1792"/>
              <a:ext cx="2016" cy="992"/>
            </a:xfrm>
            <a:custGeom>
              <a:avLst/>
              <a:gdLst>
                <a:gd name="T0" fmla="*/ 0 w 2016"/>
                <a:gd name="T1" fmla="*/ 992 h 992"/>
                <a:gd name="T2" fmla="*/ 96 w 2016"/>
                <a:gd name="T3" fmla="*/ 848 h 992"/>
                <a:gd name="T4" fmla="*/ 288 w 2016"/>
                <a:gd name="T5" fmla="*/ 704 h 992"/>
                <a:gd name="T6" fmla="*/ 384 w 2016"/>
                <a:gd name="T7" fmla="*/ 512 h 992"/>
                <a:gd name="T8" fmla="*/ 480 w 2016"/>
                <a:gd name="T9" fmla="*/ 224 h 992"/>
                <a:gd name="T10" fmla="*/ 624 w 2016"/>
                <a:gd name="T11" fmla="*/ 32 h 992"/>
                <a:gd name="T12" fmla="*/ 816 w 2016"/>
                <a:gd name="T13" fmla="*/ 32 h 992"/>
                <a:gd name="T14" fmla="*/ 1008 w 2016"/>
                <a:gd name="T15" fmla="*/ 176 h 992"/>
                <a:gd name="T16" fmla="*/ 1200 w 2016"/>
                <a:gd name="T17" fmla="*/ 512 h 992"/>
                <a:gd name="T18" fmla="*/ 1440 w 2016"/>
                <a:gd name="T19" fmla="*/ 608 h 992"/>
                <a:gd name="T20" fmla="*/ 1824 w 2016"/>
                <a:gd name="T21" fmla="*/ 704 h 992"/>
                <a:gd name="T22" fmla="*/ 1872 w 2016"/>
                <a:gd name="T23" fmla="*/ 848 h 992"/>
                <a:gd name="T24" fmla="*/ 2016 w 2016"/>
                <a:gd name="T25" fmla="*/ 9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16" h="992">
                  <a:moveTo>
                    <a:pt x="0" y="992"/>
                  </a:moveTo>
                  <a:cubicBezTo>
                    <a:pt x="24" y="944"/>
                    <a:pt x="48" y="896"/>
                    <a:pt x="96" y="848"/>
                  </a:cubicBezTo>
                  <a:cubicBezTo>
                    <a:pt x="144" y="800"/>
                    <a:pt x="240" y="760"/>
                    <a:pt x="288" y="704"/>
                  </a:cubicBezTo>
                  <a:cubicBezTo>
                    <a:pt x="336" y="648"/>
                    <a:pt x="352" y="592"/>
                    <a:pt x="384" y="512"/>
                  </a:cubicBezTo>
                  <a:cubicBezTo>
                    <a:pt x="416" y="432"/>
                    <a:pt x="440" y="304"/>
                    <a:pt x="480" y="224"/>
                  </a:cubicBezTo>
                  <a:cubicBezTo>
                    <a:pt x="520" y="144"/>
                    <a:pt x="568" y="64"/>
                    <a:pt x="624" y="32"/>
                  </a:cubicBezTo>
                  <a:cubicBezTo>
                    <a:pt x="680" y="0"/>
                    <a:pt x="752" y="8"/>
                    <a:pt x="816" y="32"/>
                  </a:cubicBezTo>
                  <a:cubicBezTo>
                    <a:pt x="880" y="56"/>
                    <a:pt x="944" y="96"/>
                    <a:pt x="1008" y="176"/>
                  </a:cubicBezTo>
                  <a:cubicBezTo>
                    <a:pt x="1072" y="256"/>
                    <a:pt x="1128" y="440"/>
                    <a:pt x="1200" y="512"/>
                  </a:cubicBezTo>
                  <a:cubicBezTo>
                    <a:pt x="1272" y="584"/>
                    <a:pt x="1336" y="576"/>
                    <a:pt x="1440" y="608"/>
                  </a:cubicBezTo>
                  <a:cubicBezTo>
                    <a:pt x="1544" y="640"/>
                    <a:pt x="1752" y="664"/>
                    <a:pt x="1824" y="704"/>
                  </a:cubicBezTo>
                  <a:cubicBezTo>
                    <a:pt x="1896" y="744"/>
                    <a:pt x="1840" y="800"/>
                    <a:pt x="1872" y="848"/>
                  </a:cubicBezTo>
                  <a:cubicBezTo>
                    <a:pt x="1904" y="896"/>
                    <a:pt x="1992" y="968"/>
                    <a:pt x="2016" y="992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/>
            </a:p>
          </p:txBody>
        </p:sp>
      </p:grpSp>
      <p:grpSp>
        <p:nvGrpSpPr>
          <p:cNvPr id="140294" name="Group 6"/>
          <p:cNvGrpSpPr>
            <a:grpSpLocks/>
          </p:cNvGrpSpPr>
          <p:nvPr/>
        </p:nvGrpSpPr>
        <p:grpSpPr bwMode="auto">
          <a:xfrm>
            <a:off x="4546998" y="2114550"/>
            <a:ext cx="3149203" cy="1200150"/>
            <a:chOff x="3216" y="1776"/>
            <a:chExt cx="2976" cy="1008"/>
          </a:xfrm>
        </p:grpSpPr>
        <p:sp>
          <p:nvSpPr>
            <p:cNvPr id="140295" name="Line 7"/>
            <p:cNvSpPr>
              <a:spLocks noChangeShapeType="1"/>
            </p:cNvSpPr>
            <p:nvPr/>
          </p:nvSpPr>
          <p:spPr bwMode="auto">
            <a:xfrm>
              <a:off x="3216" y="2784"/>
              <a:ext cx="29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/>
            </a:p>
          </p:txBody>
        </p:sp>
        <p:sp>
          <p:nvSpPr>
            <p:cNvPr id="140296" name="Freeform 8"/>
            <p:cNvSpPr>
              <a:spLocks/>
            </p:cNvSpPr>
            <p:nvPr/>
          </p:nvSpPr>
          <p:spPr bwMode="auto">
            <a:xfrm>
              <a:off x="3408" y="1776"/>
              <a:ext cx="2016" cy="992"/>
            </a:xfrm>
            <a:custGeom>
              <a:avLst/>
              <a:gdLst>
                <a:gd name="T0" fmla="*/ 0 w 2016"/>
                <a:gd name="T1" fmla="*/ 992 h 992"/>
                <a:gd name="T2" fmla="*/ 96 w 2016"/>
                <a:gd name="T3" fmla="*/ 848 h 992"/>
                <a:gd name="T4" fmla="*/ 288 w 2016"/>
                <a:gd name="T5" fmla="*/ 704 h 992"/>
                <a:gd name="T6" fmla="*/ 384 w 2016"/>
                <a:gd name="T7" fmla="*/ 512 h 992"/>
                <a:gd name="T8" fmla="*/ 480 w 2016"/>
                <a:gd name="T9" fmla="*/ 224 h 992"/>
                <a:gd name="T10" fmla="*/ 624 w 2016"/>
                <a:gd name="T11" fmla="*/ 32 h 992"/>
                <a:gd name="T12" fmla="*/ 816 w 2016"/>
                <a:gd name="T13" fmla="*/ 32 h 992"/>
                <a:gd name="T14" fmla="*/ 1008 w 2016"/>
                <a:gd name="T15" fmla="*/ 176 h 992"/>
                <a:gd name="T16" fmla="*/ 1200 w 2016"/>
                <a:gd name="T17" fmla="*/ 512 h 992"/>
                <a:gd name="T18" fmla="*/ 1440 w 2016"/>
                <a:gd name="T19" fmla="*/ 608 h 992"/>
                <a:gd name="T20" fmla="*/ 1824 w 2016"/>
                <a:gd name="T21" fmla="*/ 704 h 992"/>
                <a:gd name="T22" fmla="*/ 1872 w 2016"/>
                <a:gd name="T23" fmla="*/ 848 h 992"/>
                <a:gd name="T24" fmla="*/ 2016 w 2016"/>
                <a:gd name="T25" fmla="*/ 9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16" h="992">
                  <a:moveTo>
                    <a:pt x="0" y="992"/>
                  </a:moveTo>
                  <a:cubicBezTo>
                    <a:pt x="24" y="944"/>
                    <a:pt x="48" y="896"/>
                    <a:pt x="96" y="848"/>
                  </a:cubicBezTo>
                  <a:cubicBezTo>
                    <a:pt x="144" y="800"/>
                    <a:pt x="240" y="760"/>
                    <a:pt x="288" y="704"/>
                  </a:cubicBezTo>
                  <a:cubicBezTo>
                    <a:pt x="336" y="648"/>
                    <a:pt x="352" y="592"/>
                    <a:pt x="384" y="512"/>
                  </a:cubicBezTo>
                  <a:cubicBezTo>
                    <a:pt x="416" y="432"/>
                    <a:pt x="440" y="304"/>
                    <a:pt x="480" y="224"/>
                  </a:cubicBezTo>
                  <a:cubicBezTo>
                    <a:pt x="520" y="144"/>
                    <a:pt x="568" y="64"/>
                    <a:pt x="624" y="32"/>
                  </a:cubicBezTo>
                  <a:cubicBezTo>
                    <a:pt x="680" y="0"/>
                    <a:pt x="752" y="8"/>
                    <a:pt x="816" y="32"/>
                  </a:cubicBezTo>
                  <a:cubicBezTo>
                    <a:pt x="880" y="56"/>
                    <a:pt x="944" y="96"/>
                    <a:pt x="1008" y="176"/>
                  </a:cubicBezTo>
                  <a:cubicBezTo>
                    <a:pt x="1072" y="256"/>
                    <a:pt x="1128" y="440"/>
                    <a:pt x="1200" y="512"/>
                  </a:cubicBezTo>
                  <a:cubicBezTo>
                    <a:pt x="1272" y="584"/>
                    <a:pt x="1336" y="576"/>
                    <a:pt x="1440" y="608"/>
                  </a:cubicBezTo>
                  <a:cubicBezTo>
                    <a:pt x="1544" y="640"/>
                    <a:pt x="1752" y="664"/>
                    <a:pt x="1824" y="704"/>
                  </a:cubicBezTo>
                  <a:cubicBezTo>
                    <a:pt x="1896" y="744"/>
                    <a:pt x="1840" y="800"/>
                    <a:pt x="1872" y="848"/>
                  </a:cubicBezTo>
                  <a:cubicBezTo>
                    <a:pt x="1904" y="896"/>
                    <a:pt x="1992" y="968"/>
                    <a:pt x="2016" y="992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/>
            </a:p>
          </p:txBody>
        </p:sp>
        <p:sp>
          <p:nvSpPr>
            <p:cNvPr id="140297" name="Freeform 9"/>
            <p:cNvSpPr>
              <a:spLocks/>
            </p:cNvSpPr>
            <p:nvPr/>
          </p:nvSpPr>
          <p:spPr bwMode="auto">
            <a:xfrm>
              <a:off x="4032" y="1776"/>
              <a:ext cx="2016" cy="992"/>
            </a:xfrm>
            <a:custGeom>
              <a:avLst/>
              <a:gdLst>
                <a:gd name="T0" fmla="*/ 0 w 2016"/>
                <a:gd name="T1" fmla="*/ 992 h 992"/>
                <a:gd name="T2" fmla="*/ 96 w 2016"/>
                <a:gd name="T3" fmla="*/ 848 h 992"/>
                <a:gd name="T4" fmla="*/ 288 w 2016"/>
                <a:gd name="T5" fmla="*/ 704 h 992"/>
                <a:gd name="T6" fmla="*/ 384 w 2016"/>
                <a:gd name="T7" fmla="*/ 512 h 992"/>
                <a:gd name="T8" fmla="*/ 480 w 2016"/>
                <a:gd name="T9" fmla="*/ 224 h 992"/>
                <a:gd name="T10" fmla="*/ 624 w 2016"/>
                <a:gd name="T11" fmla="*/ 32 h 992"/>
                <a:gd name="T12" fmla="*/ 816 w 2016"/>
                <a:gd name="T13" fmla="*/ 32 h 992"/>
                <a:gd name="T14" fmla="*/ 1008 w 2016"/>
                <a:gd name="T15" fmla="*/ 176 h 992"/>
                <a:gd name="T16" fmla="*/ 1200 w 2016"/>
                <a:gd name="T17" fmla="*/ 512 h 992"/>
                <a:gd name="T18" fmla="*/ 1440 w 2016"/>
                <a:gd name="T19" fmla="*/ 608 h 992"/>
                <a:gd name="T20" fmla="*/ 1824 w 2016"/>
                <a:gd name="T21" fmla="*/ 704 h 992"/>
                <a:gd name="T22" fmla="*/ 1872 w 2016"/>
                <a:gd name="T23" fmla="*/ 848 h 992"/>
                <a:gd name="T24" fmla="*/ 2016 w 2016"/>
                <a:gd name="T25" fmla="*/ 9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16" h="992">
                  <a:moveTo>
                    <a:pt x="0" y="992"/>
                  </a:moveTo>
                  <a:cubicBezTo>
                    <a:pt x="24" y="944"/>
                    <a:pt x="48" y="896"/>
                    <a:pt x="96" y="848"/>
                  </a:cubicBezTo>
                  <a:cubicBezTo>
                    <a:pt x="144" y="800"/>
                    <a:pt x="240" y="760"/>
                    <a:pt x="288" y="704"/>
                  </a:cubicBezTo>
                  <a:cubicBezTo>
                    <a:pt x="336" y="648"/>
                    <a:pt x="352" y="592"/>
                    <a:pt x="384" y="512"/>
                  </a:cubicBezTo>
                  <a:cubicBezTo>
                    <a:pt x="416" y="432"/>
                    <a:pt x="440" y="304"/>
                    <a:pt x="480" y="224"/>
                  </a:cubicBezTo>
                  <a:cubicBezTo>
                    <a:pt x="520" y="144"/>
                    <a:pt x="568" y="64"/>
                    <a:pt x="624" y="32"/>
                  </a:cubicBezTo>
                  <a:cubicBezTo>
                    <a:pt x="680" y="0"/>
                    <a:pt x="752" y="8"/>
                    <a:pt x="816" y="32"/>
                  </a:cubicBezTo>
                  <a:cubicBezTo>
                    <a:pt x="880" y="56"/>
                    <a:pt x="944" y="96"/>
                    <a:pt x="1008" y="176"/>
                  </a:cubicBezTo>
                  <a:cubicBezTo>
                    <a:pt x="1072" y="256"/>
                    <a:pt x="1128" y="440"/>
                    <a:pt x="1200" y="512"/>
                  </a:cubicBezTo>
                  <a:cubicBezTo>
                    <a:pt x="1272" y="584"/>
                    <a:pt x="1336" y="576"/>
                    <a:pt x="1440" y="608"/>
                  </a:cubicBezTo>
                  <a:cubicBezTo>
                    <a:pt x="1544" y="640"/>
                    <a:pt x="1752" y="664"/>
                    <a:pt x="1824" y="704"/>
                  </a:cubicBezTo>
                  <a:cubicBezTo>
                    <a:pt x="1896" y="744"/>
                    <a:pt x="1840" y="800"/>
                    <a:pt x="1872" y="848"/>
                  </a:cubicBezTo>
                  <a:cubicBezTo>
                    <a:pt x="1904" y="896"/>
                    <a:pt x="1992" y="968"/>
                    <a:pt x="2016" y="992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/>
            </a:p>
          </p:txBody>
        </p:sp>
      </p:grp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2452688" y="3376613"/>
            <a:ext cx="38824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15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endParaRPr lang="en-US" sz="15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0299" name="Text Box 11"/>
          <p:cNvSpPr txBox="1">
            <a:spLocks noChangeArrowheads="1"/>
          </p:cNvSpPr>
          <p:nvPr/>
        </p:nvSpPr>
        <p:spPr bwMode="auto">
          <a:xfrm>
            <a:off x="6070997" y="3368279"/>
            <a:ext cx="41710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50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15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endParaRPr lang="en-US" sz="15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0300" name="Text Box 12"/>
          <p:cNvSpPr txBox="1">
            <a:spLocks noChangeArrowheads="1"/>
          </p:cNvSpPr>
          <p:nvPr/>
        </p:nvSpPr>
        <p:spPr bwMode="auto">
          <a:xfrm>
            <a:off x="2343150" y="1371601"/>
            <a:ext cx="1709122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25">
                <a:effectLst>
                  <a:outerShdw blurRad="38100" dist="38100" dir="2700000" algn="tl">
                    <a:srgbClr val="000000"/>
                  </a:outerShdw>
                </a:effectLst>
              </a:rPr>
              <a:t>identical distribution</a:t>
            </a:r>
          </a:p>
          <a:p>
            <a:r>
              <a:rPr lang="en-US" sz="1425">
                <a:effectLst>
                  <a:outerShdw blurRad="38100" dist="38100" dir="2700000" algn="tl">
                    <a:srgbClr val="000000"/>
                  </a:outerShdw>
                </a:effectLst>
              </a:rPr>
              <a:t>for both populations</a:t>
            </a:r>
          </a:p>
        </p:txBody>
      </p:sp>
      <p:sp>
        <p:nvSpPr>
          <p:cNvPr id="140301" name="Freeform 13"/>
          <p:cNvSpPr>
            <a:spLocks/>
          </p:cNvSpPr>
          <p:nvPr/>
        </p:nvSpPr>
        <p:spPr bwMode="auto">
          <a:xfrm>
            <a:off x="3124201" y="1943100"/>
            <a:ext cx="355997" cy="685800"/>
          </a:xfrm>
          <a:custGeom>
            <a:avLst/>
            <a:gdLst>
              <a:gd name="T0" fmla="*/ 288 w 336"/>
              <a:gd name="T1" fmla="*/ 0 h 576"/>
              <a:gd name="T2" fmla="*/ 288 w 336"/>
              <a:gd name="T3" fmla="*/ 336 h 576"/>
              <a:gd name="T4" fmla="*/ 0 w 336"/>
              <a:gd name="T5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576">
                <a:moveTo>
                  <a:pt x="288" y="0"/>
                </a:moveTo>
                <a:cubicBezTo>
                  <a:pt x="312" y="120"/>
                  <a:pt x="336" y="240"/>
                  <a:pt x="288" y="336"/>
                </a:cubicBezTo>
                <a:cubicBezTo>
                  <a:pt x="240" y="432"/>
                  <a:pt x="120" y="504"/>
                  <a:pt x="0" y="576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stealth" w="lg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40302" name="Line 14"/>
          <p:cNvSpPr>
            <a:spLocks noChangeShapeType="1"/>
          </p:cNvSpPr>
          <p:nvPr/>
        </p:nvSpPr>
        <p:spPr bwMode="auto">
          <a:xfrm>
            <a:off x="5461397" y="1771650"/>
            <a:ext cx="0" cy="154305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40303" name="Line 15"/>
          <p:cNvSpPr>
            <a:spLocks noChangeShapeType="1"/>
          </p:cNvSpPr>
          <p:nvPr/>
        </p:nvSpPr>
        <p:spPr bwMode="auto">
          <a:xfrm>
            <a:off x="6121004" y="1771650"/>
            <a:ext cx="0" cy="154305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40304" name="Line 16"/>
          <p:cNvSpPr>
            <a:spLocks noChangeShapeType="1"/>
          </p:cNvSpPr>
          <p:nvPr/>
        </p:nvSpPr>
        <p:spPr bwMode="auto">
          <a:xfrm>
            <a:off x="5461398" y="1885950"/>
            <a:ext cx="65960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40305" name="Text Box 17"/>
          <p:cNvSpPr txBox="1">
            <a:spLocks noChangeArrowheads="1"/>
          </p:cNvSpPr>
          <p:nvPr/>
        </p:nvSpPr>
        <p:spPr bwMode="auto">
          <a:xfrm>
            <a:off x="5562600" y="1529954"/>
            <a:ext cx="510076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25">
                <a:effectLst>
                  <a:outerShdw blurRad="38100" dist="38100" dir="2700000" algn="tl">
                    <a:srgbClr val="000000"/>
                  </a:outerShdw>
                </a:effectLst>
              </a:rPr>
              <a:t>shift</a:t>
            </a:r>
          </a:p>
        </p:txBody>
      </p:sp>
      <p:sp>
        <p:nvSpPr>
          <p:cNvPr id="140306" name="Text Box 18"/>
          <p:cNvSpPr txBox="1">
            <a:spLocks noChangeArrowheads="1"/>
          </p:cNvSpPr>
          <p:nvPr/>
        </p:nvSpPr>
        <p:spPr bwMode="auto">
          <a:xfrm>
            <a:off x="4286250" y="1485900"/>
            <a:ext cx="1136401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25">
                <a:effectLst>
                  <a:outerShdw blurRad="38100" dist="38100" dir="2700000" algn="tl">
                    <a:srgbClr val="000000"/>
                  </a:outerShdw>
                </a:effectLst>
              </a:rPr>
              <a:t>population A</a:t>
            </a:r>
          </a:p>
        </p:txBody>
      </p:sp>
      <p:sp>
        <p:nvSpPr>
          <p:cNvPr id="140307" name="Freeform 19"/>
          <p:cNvSpPr>
            <a:spLocks/>
          </p:cNvSpPr>
          <p:nvPr/>
        </p:nvSpPr>
        <p:spPr bwMode="auto">
          <a:xfrm>
            <a:off x="4580335" y="1771650"/>
            <a:ext cx="525065" cy="857250"/>
          </a:xfrm>
          <a:custGeom>
            <a:avLst/>
            <a:gdLst>
              <a:gd name="T0" fmla="*/ 112 w 496"/>
              <a:gd name="T1" fmla="*/ 0 h 720"/>
              <a:gd name="T2" fmla="*/ 64 w 496"/>
              <a:gd name="T3" fmla="*/ 432 h 720"/>
              <a:gd name="T4" fmla="*/ 496 w 496"/>
              <a:gd name="T5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720">
                <a:moveTo>
                  <a:pt x="112" y="0"/>
                </a:moveTo>
                <a:cubicBezTo>
                  <a:pt x="56" y="156"/>
                  <a:pt x="0" y="312"/>
                  <a:pt x="64" y="432"/>
                </a:cubicBezTo>
                <a:cubicBezTo>
                  <a:pt x="128" y="552"/>
                  <a:pt x="312" y="636"/>
                  <a:pt x="496" y="72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40308" name="Text Box 20"/>
          <p:cNvSpPr txBox="1">
            <a:spLocks noChangeArrowheads="1"/>
          </p:cNvSpPr>
          <p:nvPr/>
        </p:nvSpPr>
        <p:spPr bwMode="auto">
          <a:xfrm>
            <a:off x="6680597" y="1930004"/>
            <a:ext cx="1136850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25">
                <a:effectLst>
                  <a:outerShdw blurRad="38100" dist="38100" dir="2700000" algn="tl">
                    <a:srgbClr val="000000"/>
                  </a:outerShdw>
                </a:effectLst>
              </a:rPr>
              <a:t>population B</a:t>
            </a:r>
          </a:p>
        </p:txBody>
      </p:sp>
      <p:sp>
        <p:nvSpPr>
          <p:cNvPr id="140309" name="Freeform 21"/>
          <p:cNvSpPr>
            <a:spLocks/>
          </p:cNvSpPr>
          <p:nvPr/>
        </p:nvSpPr>
        <p:spPr bwMode="auto">
          <a:xfrm>
            <a:off x="6680598" y="2228850"/>
            <a:ext cx="406003" cy="342900"/>
          </a:xfrm>
          <a:custGeom>
            <a:avLst/>
            <a:gdLst>
              <a:gd name="T0" fmla="*/ 384 w 384"/>
              <a:gd name="T1" fmla="*/ 0 h 288"/>
              <a:gd name="T2" fmla="*/ 288 w 384"/>
              <a:gd name="T3" fmla="*/ 192 h 288"/>
              <a:gd name="T4" fmla="*/ 0 w 384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4" h="288">
                <a:moveTo>
                  <a:pt x="384" y="0"/>
                </a:moveTo>
                <a:cubicBezTo>
                  <a:pt x="368" y="72"/>
                  <a:pt x="352" y="144"/>
                  <a:pt x="288" y="192"/>
                </a:cubicBezTo>
                <a:cubicBezTo>
                  <a:pt x="224" y="240"/>
                  <a:pt x="112" y="264"/>
                  <a:pt x="0" y="28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140310" name="Text Box 22"/>
          <p:cNvSpPr txBox="1">
            <a:spLocks noChangeArrowheads="1"/>
          </p:cNvSpPr>
          <p:nvPr/>
        </p:nvSpPr>
        <p:spPr bwMode="auto">
          <a:xfrm>
            <a:off x="2514600" y="4171950"/>
            <a:ext cx="2398413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050">
                <a:effectLst>
                  <a:outerShdw blurRad="38100" dist="38100" dir="2700000" algn="tl">
                    <a:srgbClr val="000000"/>
                  </a:outerShdw>
                </a:effectLst>
              </a:rPr>
              <a:t>The shape of the distribution is irrelevant</a:t>
            </a:r>
          </a:p>
        </p:txBody>
      </p:sp>
    </p:spTree>
    <p:extLst>
      <p:ext uri="{BB962C8B-B14F-4D97-AF65-F5344CB8AC3E}">
        <p14:creationId xmlns:p14="http://schemas.microsoft.com/office/powerpoint/2010/main" val="40018049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Presentation_16x9_Widescreen_Basic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600"/>
          </a:spcBef>
          <a:defRPr sz="1800" b="1" dirty="0" smtClean="0">
            <a:latin typeface="+mj-l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12700" cap="rnd">
          <a:solidFill>
            <a:schemeClr val="accent6"/>
          </a:solidFill>
          <a:prstDash val="soli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82880" indent="-182880">
          <a:spcBef>
            <a:spcPts val="1200"/>
          </a:spcBef>
          <a:buFont typeface="Arial" panose="020B0604020202020204" pitchFamily="34" charset="0"/>
          <a:buChar char="•"/>
          <a:defRPr sz="1800" dirty="0" smtClean="0"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4" id="{96FD2424-AC25-5741-B010-95742E8E8E9D}" vid="{0542371B-13A0-F740-BBC2-5BCF202ACB61}"/>
    </a:ext>
  </a:extLst>
</a:theme>
</file>

<file path=ppt/theme/theme2.xml><?xml version="1.0" encoding="utf-8"?>
<a:theme xmlns:a="http://schemas.openxmlformats.org/drawingml/2006/main" name="Office Theme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16x9_basicTemplate</Template>
  <TotalTime>838</TotalTime>
  <Words>5163</Words>
  <Application>Microsoft Macintosh PowerPoint</Application>
  <PresentationFormat>On-screen Show (16:9)</PresentationFormat>
  <Paragraphs>796</Paragraphs>
  <Slides>104</Slides>
  <Notes>8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104</vt:i4>
      </vt:variant>
    </vt:vector>
  </HeadingPairs>
  <TitlesOfParts>
    <vt:vector size="114" baseType="lpstr">
      <vt:lpstr>Arial</vt:lpstr>
      <vt:lpstr>Bookman Old Style</vt:lpstr>
      <vt:lpstr>Gill Sans MT</vt:lpstr>
      <vt:lpstr>Symbol</vt:lpstr>
      <vt:lpstr>Times New Roman</vt:lpstr>
      <vt:lpstr>Wingdings</vt:lpstr>
      <vt:lpstr>Wingdings 3</vt:lpstr>
      <vt:lpstr>Presentation_16x9_Widescreen_Basic</vt:lpstr>
      <vt:lpstr>Equation</vt:lpstr>
      <vt:lpstr>Bitmap Image</vt:lpstr>
      <vt:lpstr>Basic Intro Biostats for Rad Onc Residents</vt:lpstr>
      <vt:lpstr>C.D. Fuller Disclosures</vt:lpstr>
      <vt:lpstr>Objectives of this module</vt:lpstr>
      <vt:lpstr>Resources</vt:lpstr>
      <vt:lpstr>Resources</vt:lpstr>
      <vt:lpstr>What is data?</vt:lpstr>
      <vt:lpstr>Variables</vt:lpstr>
      <vt:lpstr>Population</vt:lpstr>
      <vt:lpstr>Statistic </vt:lpstr>
      <vt:lpstr>Measuring Variables</vt:lpstr>
      <vt:lpstr>4 Types of Measurement Scales</vt:lpstr>
      <vt:lpstr>Summarizing &amp; Displaying Data Nominal or Ordinal</vt:lpstr>
      <vt:lpstr>Bar Graph (Gleason scores in 1,340 men)</vt:lpstr>
      <vt:lpstr>PowerPoint Presentation</vt:lpstr>
      <vt:lpstr>Sample Data Description</vt:lpstr>
      <vt:lpstr>Probability Distributions (Idealized relative frequency distributions)</vt:lpstr>
      <vt:lpstr>Use of Probability Distributions</vt:lpstr>
      <vt:lpstr>Why Normal or Gaussian?</vt:lpstr>
      <vt:lpstr>Normal Distribution</vt:lpstr>
      <vt:lpstr>Log-Normal Distribution</vt:lpstr>
      <vt:lpstr>Binomial Distribution</vt:lpstr>
      <vt:lpstr>Binomial Examples</vt:lpstr>
      <vt:lpstr>Poisson Distribution</vt:lpstr>
      <vt:lpstr>Poisson Examples</vt:lpstr>
      <vt:lpstr>Exponential Distribution</vt:lpstr>
      <vt:lpstr>Exponential Examples</vt:lpstr>
      <vt:lpstr>Distribution and simple stats</vt:lpstr>
      <vt:lpstr>Simple descriptive distributional stats</vt:lpstr>
      <vt:lpstr>Describing data</vt:lpstr>
      <vt:lpstr>Measures of Spread</vt:lpstr>
      <vt:lpstr>Quartiles</vt:lpstr>
      <vt:lpstr>Box-whisker plots- showing quartiles</vt:lpstr>
      <vt:lpstr>PSA After Radiation</vt:lpstr>
      <vt:lpstr>Anscombe’s Quartet Anscombe FJ: Graphs in statistical analysis. Amer Stat. 27:17-21,1973.</vt:lpstr>
      <vt:lpstr>Anscombe’s Data Plotted</vt:lpstr>
      <vt:lpstr>Approaching your sample- Visualization</vt:lpstr>
      <vt:lpstr>Using Peters et al. dataset (doi: 10.6084/m9.figshare.13365191)  </vt:lpstr>
      <vt:lpstr>Additional plots</vt:lpstr>
      <vt:lpstr>Scatterplot (Age vs. Overall Survival)</vt:lpstr>
      <vt:lpstr>The Central Limit Theorem</vt:lpstr>
      <vt:lpstr>Sampling Distribution of x- normally distributed population</vt:lpstr>
      <vt:lpstr>Taking Samples from Populations</vt:lpstr>
      <vt:lpstr>Taking Samples from Populations</vt:lpstr>
      <vt:lpstr>PowerPoint Presentation</vt:lpstr>
      <vt:lpstr>Works in reverse- Bootstrapping</vt:lpstr>
      <vt:lpstr>PowerPoint Presentation</vt:lpstr>
      <vt:lpstr>Standard Normal Distribution</vt:lpstr>
      <vt:lpstr>Sampling Variability - Random Variation</vt:lpstr>
      <vt:lpstr>Confidence Interval</vt:lpstr>
      <vt:lpstr>Sample Size &amp; Variability of Mean</vt:lpstr>
      <vt:lpstr>Sample Size</vt:lpstr>
      <vt:lpstr>Tests of Significance</vt:lpstr>
      <vt:lpstr>What is Tested</vt:lpstr>
      <vt:lpstr>Testing Methodology: The Big Picture</vt:lpstr>
      <vt:lpstr>A Juridical Analogy</vt:lpstr>
      <vt:lpstr>Testing the Null Hypothesis</vt:lpstr>
      <vt:lpstr>Tossing a Coin - boundaries of reasonable expectation -</vt:lpstr>
      <vt:lpstr>Sampling (Random) Variability</vt:lpstr>
      <vt:lpstr>Sampling Distribution of Difference Between Means 250 pairs of samples from normal with mean 35 &amp; SD 12</vt:lpstr>
      <vt:lpstr>Sampling Distribution of Difference Between Means</vt:lpstr>
      <vt:lpstr>Statistical Significance</vt:lpstr>
      <vt:lpstr>PowerPoint Presentation</vt:lpstr>
      <vt:lpstr>Significance Testing - The General Idea</vt:lpstr>
      <vt:lpstr>p-value</vt:lpstr>
      <vt:lpstr>Why 5% or p &lt; 0.05?</vt:lpstr>
      <vt:lpstr>Interpreting p-values p &lt; 0.05: Significant</vt:lpstr>
      <vt:lpstr>Significant p &amp; Magnitude of Difference</vt:lpstr>
      <vt:lpstr>Small p-values</vt:lpstr>
      <vt:lpstr>Sample Size, p-values, Differences</vt:lpstr>
      <vt:lpstr>Interpreting p-values p &gt; 0.05: Not Significant</vt:lpstr>
      <vt:lpstr>Psychology of p-values</vt:lpstr>
      <vt:lpstr>One- vs Two-Sided Testing</vt:lpstr>
      <vt:lpstr>One-sided Significance Testing</vt:lpstr>
      <vt:lpstr>A Pedantic Statistician’s Point</vt:lpstr>
      <vt:lpstr>Statistical Power</vt:lpstr>
      <vt:lpstr>Sampling Variation in Difference of Means by Sample Size (Random sampling from mean 35 &amp; SD 12)</vt:lpstr>
      <vt:lpstr>Statistical Power &amp; Number of Events</vt:lpstr>
      <vt:lpstr>Types of Statistical Error</vt:lpstr>
      <vt:lpstr>Statistical Errors</vt:lpstr>
      <vt:lpstr>Parametric Tests</vt:lpstr>
      <vt:lpstr>t-Test for Significance of Difference Between Means</vt:lpstr>
      <vt:lpstr>t-Test</vt:lpstr>
      <vt:lpstr>Why t-distribution?</vt:lpstr>
      <vt:lpstr>Example using Peters et al. dataset (doi: 10.6084/m9.figshare.13365191) </vt:lpstr>
      <vt:lpstr>Independent t-test </vt:lpstr>
      <vt:lpstr>PowerPoint Presentation</vt:lpstr>
      <vt:lpstr>Paired t-Test</vt:lpstr>
      <vt:lpstr>PowerPoint Presentation</vt:lpstr>
      <vt:lpstr>Means of More Than 2 Samples</vt:lpstr>
      <vt:lpstr>More than 2 groups</vt:lpstr>
      <vt:lpstr>More than 2 groups</vt:lpstr>
      <vt:lpstr>What about Package time and ethnicity?</vt:lpstr>
      <vt:lpstr>PowerPoint Presentation</vt:lpstr>
      <vt:lpstr>What about Package time and ethnicity?</vt:lpstr>
      <vt:lpstr>Multiple Comparisons &amp; p-values</vt:lpstr>
      <vt:lpstr>Mann-Whitney Test (Wilcoxon rank-sum test)</vt:lpstr>
      <vt:lpstr>Advantages of Nonparametric Tests</vt:lpstr>
      <vt:lpstr>Disadvantages of Nonparametric Tests</vt:lpstr>
      <vt:lpstr>Mann-Whitney Test</vt:lpstr>
      <vt:lpstr>Mann-Whitney Test</vt:lpstr>
      <vt:lpstr>Kruskal-Wallis H-Test</vt:lpstr>
      <vt:lpstr>Conditions Required for the Validity of the Kruskal-Wallis H-Test</vt:lpstr>
      <vt:lpstr>PowerPoint Presentation</vt:lpstr>
      <vt:lpstr>Thanks for your time &amp; keep trying!!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Integration of imaging and radiotherapy innovation. </dc:title>
  <dc:creator>Microsoft Office User</dc:creator>
  <cp:lastModifiedBy>Fuller,Clifton</cp:lastModifiedBy>
  <cp:revision>59</cp:revision>
  <dcterms:created xsi:type="dcterms:W3CDTF">2019-05-20T06:52:59Z</dcterms:created>
  <dcterms:modified xsi:type="dcterms:W3CDTF">2020-12-11T12:40:00Z</dcterms:modified>
</cp:coreProperties>
</file>