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</p:sldIdLst>
  <p:sldSz cy="5143500" cx="9144000"/>
  <p:notesSz cx="6858000" cy="9144000"/>
  <p:embeddedFontLst>
    <p:embeddedFont>
      <p:font typeface="Nunito"/>
      <p:regular r:id="rId55"/>
      <p:bold r:id="rId56"/>
      <p:italic r:id="rId57"/>
      <p:boldItalic r:id="rId58"/>
    </p:embeddedFont>
    <p:embeddedFont>
      <p:font typeface="Corbel"/>
      <p:regular r:id="rId59"/>
      <p:bold r:id="rId60"/>
      <p:italic r:id="rId61"/>
      <p:boldItalic r:id="rId6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Corbel-boldItalic.fntdata"/><Relationship Id="rId61" Type="http://schemas.openxmlformats.org/officeDocument/2006/relationships/font" Target="fonts/Corbel-italic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Corbel-bold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font" Target="fonts/Nunito-regular.fntdata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font" Target="fonts/Nunito-italic.fntdata"/><Relationship Id="rId12" Type="http://schemas.openxmlformats.org/officeDocument/2006/relationships/slide" Target="slides/slide7.xml"/><Relationship Id="rId56" Type="http://schemas.openxmlformats.org/officeDocument/2006/relationships/font" Target="fonts/Nunito-bold.fntdata"/><Relationship Id="rId15" Type="http://schemas.openxmlformats.org/officeDocument/2006/relationships/slide" Target="slides/slide10.xml"/><Relationship Id="rId59" Type="http://schemas.openxmlformats.org/officeDocument/2006/relationships/font" Target="fonts/Corbel-regular.fntdata"/><Relationship Id="rId14" Type="http://schemas.openxmlformats.org/officeDocument/2006/relationships/slide" Target="slides/slide9.xml"/><Relationship Id="rId58" Type="http://schemas.openxmlformats.org/officeDocument/2006/relationships/font" Target="fonts/Nunito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98e0c481cd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98e0c481cd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9698898fcc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9698898fcc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a2ffcb5b16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a2ffcb5b16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9698898fcc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9698898fcc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9698898fcc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9698898fcc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9698898fcc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9698898fcc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9698898fcc_0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9698898fcc_0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ad63f7b037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ad63f7b037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ad63f7b037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ad63f7b037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ad623982b1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ad623982b1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ad63f7b037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ad63f7b037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aca05c71e1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aca05c71e1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ad63f7b037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ad63f7b037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9698898fcc_0_2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9698898fcc_0_2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a2c44a59a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a2c44a59a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aca05c71e1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aca05c71e1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aca05c71e1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aca05c71e1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aca05c71e1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aca05c71e1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ad63f7b037_0_3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Google Shape;497;gad63f7b037_0_3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ada72787be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ada72787be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af61f18f5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af61f18f5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ada72787b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5" name="Google Shape;565;gada72787b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a59a3354a1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a59a3354a1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ad63f7b037_0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ad63f7b037_0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a59a3354a1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7" name="Google Shape;637;ga59a3354a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a59a3354a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a59a3354a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a5b3a800a0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a5b3a800a0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9698898fcc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g9698898fc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g9698898fcc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2" name="Google Shape;712;g9698898fcc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9698898fcc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9698898fcc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g9698898fcc_0_2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1" name="Google Shape;761;g9698898fcc_0_2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gad623982b1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5" name="Google Shape;795;gad623982b1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9698898fcc_0_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9698898fcc_0_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9698898fcc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9698898fcc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9698898fcc_0_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9698898fcc_0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98e0c481cd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Google Shape;848;g98e0c481cd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g9868cc5cb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9" name="Google Shape;859;g9868cc5cb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g98e0c481cd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5" name="Google Shape;875;g98e0c481cd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g9698898fcc_0_3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3" name="Google Shape;893;g9698898fcc_0_3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7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ada72787be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gada72787be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3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gada72787be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5" name="Google Shape;925;gada72787be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g98e0c481cd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" name="Google Shape;945;g98e0c481cd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gad63f7b037_0_3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4" name="Google Shape;954;gad63f7b037_0_3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gaca05c71e1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3" name="Google Shape;963;gaca05c71e1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aca05c71e1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aca05c71e1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a59a3354a1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a59a3354a1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ad623982b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ad623982b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ad623982b1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ad623982b1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5.png"/><Relationship Id="rId10" Type="http://schemas.openxmlformats.org/officeDocument/2006/relationships/hyperlink" Target="https://en.wikipedia.org/wiki/Ghosts_(Pac-Man)" TargetMode="External"/><Relationship Id="rId9" Type="http://schemas.openxmlformats.org/officeDocument/2006/relationships/image" Target="../media/image7.png"/><Relationship Id="rId5" Type="http://schemas.openxmlformats.org/officeDocument/2006/relationships/image" Target="../media/image1.png"/><Relationship Id="rId6" Type="http://schemas.openxmlformats.org/officeDocument/2006/relationships/image" Target="../media/image4.jpg"/><Relationship Id="rId7" Type="http://schemas.openxmlformats.org/officeDocument/2006/relationships/image" Target="../media/image6.jpg"/><Relationship Id="rId8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gif"/><Relationship Id="rId4" Type="http://schemas.openxmlformats.org/officeDocument/2006/relationships/image" Target="../media/image22.png"/><Relationship Id="rId5" Type="http://schemas.openxmlformats.org/officeDocument/2006/relationships/image" Target="../media/image20.png"/><Relationship Id="rId6" Type="http://schemas.openxmlformats.org/officeDocument/2006/relationships/image" Target="../media/image2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4.png"/><Relationship Id="rId4" Type="http://schemas.openxmlformats.org/officeDocument/2006/relationships/image" Target="../media/image5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7.png"/><Relationship Id="rId4" Type="http://schemas.openxmlformats.org/officeDocument/2006/relationships/image" Target="../media/image35.gif"/><Relationship Id="rId5" Type="http://schemas.openxmlformats.org/officeDocument/2006/relationships/image" Target="../media/image50.gif"/><Relationship Id="rId6" Type="http://schemas.openxmlformats.org/officeDocument/2006/relationships/image" Target="../media/image31.gif"/><Relationship Id="rId7" Type="http://schemas.openxmlformats.org/officeDocument/2006/relationships/image" Target="../media/image36.gif"/><Relationship Id="rId8" Type="http://schemas.openxmlformats.org/officeDocument/2006/relationships/image" Target="../media/image38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7.png"/><Relationship Id="rId4" Type="http://schemas.openxmlformats.org/officeDocument/2006/relationships/image" Target="../media/image35.gif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0.gif"/><Relationship Id="rId4" Type="http://schemas.openxmlformats.org/officeDocument/2006/relationships/image" Target="../media/image31.gif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6.gif"/><Relationship Id="rId4" Type="http://schemas.openxmlformats.org/officeDocument/2006/relationships/image" Target="../media/image38.gif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9.png"/><Relationship Id="rId4" Type="http://schemas.openxmlformats.org/officeDocument/2006/relationships/image" Target="../media/image3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3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3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9.jpg"/><Relationship Id="rId4" Type="http://schemas.openxmlformats.org/officeDocument/2006/relationships/image" Target="../media/image42.jpg"/><Relationship Id="rId5" Type="http://schemas.openxmlformats.org/officeDocument/2006/relationships/image" Target="../media/image40.png"/><Relationship Id="rId6" Type="http://schemas.openxmlformats.org/officeDocument/2006/relationships/image" Target="../media/image4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9.jpg"/><Relationship Id="rId4" Type="http://schemas.openxmlformats.org/officeDocument/2006/relationships/image" Target="../media/image42.jpg"/><Relationship Id="rId5" Type="http://schemas.openxmlformats.org/officeDocument/2006/relationships/image" Target="../media/image40.png"/><Relationship Id="rId6" Type="http://schemas.openxmlformats.org/officeDocument/2006/relationships/image" Target="../media/image41.jpg"/><Relationship Id="rId7" Type="http://schemas.openxmlformats.org/officeDocument/2006/relationships/hyperlink" Target="https://openreview.net/" TargetMode="Externa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3.png"/><Relationship Id="rId4" Type="http://schemas.openxmlformats.org/officeDocument/2006/relationships/image" Target="../media/image46.png"/><Relationship Id="rId5" Type="http://schemas.openxmlformats.org/officeDocument/2006/relationships/image" Target="../media/image45.png"/><Relationship Id="rId6" Type="http://schemas.openxmlformats.org/officeDocument/2006/relationships/image" Target="../media/image48.png"/><Relationship Id="rId7" Type="http://schemas.openxmlformats.org/officeDocument/2006/relationships/image" Target="../media/image55.gif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4.png"/><Relationship Id="rId4" Type="http://schemas.openxmlformats.org/officeDocument/2006/relationships/image" Target="../media/image22.png"/><Relationship Id="rId9" Type="http://schemas.openxmlformats.org/officeDocument/2006/relationships/image" Target="../media/image19.png"/><Relationship Id="rId5" Type="http://schemas.openxmlformats.org/officeDocument/2006/relationships/image" Target="../media/image10.jpg"/><Relationship Id="rId6" Type="http://schemas.openxmlformats.org/officeDocument/2006/relationships/image" Target="../media/image18.png"/><Relationship Id="rId7" Type="http://schemas.openxmlformats.org/officeDocument/2006/relationships/image" Target="../media/image17.png"/><Relationship Id="rId8" Type="http://schemas.openxmlformats.org/officeDocument/2006/relationships/image" Target="../media/image20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7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7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47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7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2.jp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52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52.jpg"/><Relationship Id="rId4" Type="http://schemas.openxmlformats.org/officeDocument/2006/relationships/image" Target="../media/image51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52.jpg"/><Relationship Id="rId4" Type="http://schemas.openxmlformats.org/officeDocument/2006/relationships/image" Target="../media/image47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54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56.png"/><Relationship Id="rId4" Type="http://schemas.openxmlformats.org/officeDocument/2006/relationships/image" Target="../media/image5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Relationship Id="rId4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14.png"/><Relationship Id="rId5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1034950" y="4101350"/>
            <a:ext cx="2149800" cy="5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i="0" lang="en" sz="24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Bradly Alicea</a:t>
            </a:r>
            <a:endParaRPr i="0" sz="2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50016359-89f87300-ff8e-11e8-9a20-a257249db464" id="55" name="Google Shape;5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52959" y="4430101"/>
            <a:ext cx="579261" cy="3857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s" id="56" name="Google Shape;56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98221" y="4454802"/>
            <a:ext cx="528461" cy="3863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itHub-Mark" id="57" name="Google Shape;57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59814" y="4414325"/>
            <a:ext cx="467321" cy="4673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youtube-logo_318-49909" id="58" name="Google Shape;58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94867" y="4405397"/>
            <a:ext cx="466131" cy="4661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kisspng-computer-icons-icon-design-slack-slack-logo-5b45ad1a141302.1844356415312929540822" id="59" name="Google Shape;59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026691" y="4430102"/>
            <a:ext cx="726282" cy="435769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 txBox="1"/>
          <p:nvPr/>
        </p:nvSpPr>
        <p:spPr>
          <a:xfrm>
            <a:off x="4817575" y="3798288"/>
            <a:ext cx="30117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Orthogonal Research and </a:t>
            </a:r>
            <a:endParaRPr b="1"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Education Laboratory</a:t>
            </a:r>
            <a:endParaRPr b="1" i="0" sz="18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C:\Users\Bradly\Desktop\new-logo (2).pngnew-logo (2)" id="61" name="Google Shape;61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787077" y="3983157"/>
            <a:ext cx="984876" cy="7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 txBox="1"/>
          <p:nvPr/>
        </p:nvSpPr>
        <p:spPr>
          <a:xfrm>
            <a:off x="1529188" y="299000"/>
            <a:ext cx="6079200" cy="7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Nunito"/>
                <a:ea typeface="Nunito"/>
                <a:cs typeface="Nunito"/>
                <a:sym typeface="Nunito"/>
              </a:rPr>
              <a:t>Observer-dependent Models</a:t>
            </a:r>
            <a:endParaRPr sz="3200"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63" name="Google Shape;63;p13"/>
          <p:cNvGrpSpPr/>
          <p:nvPr/>
        </p:nvGrpSpPr>
        <p:grpSpPr>
          <a:xfrm rot="10800000">
            <a:off x="2180636" y="2517706"/>
            <a:ext cx="482615" cy="467441"/>
            <a:chOff x="5183100" y="616500"/>
            <a:chExt cx="1030788" cy="914400"/>
          </a:xfrm>
        </p:grpSpPr>
        <p:sp>
          <p:nvSpPr>
            <p:cNvPr id="64" name="Google Shape;64;p13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13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6" name="Google Shape;66;p13"/>
          <p:cNvGrpSpPr/>
          <p:nvPr/>
        </p:nvGrpSpPr>
        <p:grpSpPr>
          <a:xfrm rot="10800000">
            <a:off x="5473551" y="2320971"/>
            <a:ext cx="198839" cy="154534"/>
            <a:chOff x="5183100" y="616500"/>
            <a:chExt cx="1030788" cy="914400"/>
          </a:xfrm>
        </p:grpSpPr>
        <p:sp>
          <p:nvSpPr>
            <p:cNvPr id="67" name="Google Shape;67;p13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13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9" name="Google Shape;69;p13"/>
          <p:cNvSpPr/>
          <p:nvPr/>
        </p:nvSpPr>
        <p:spPr>
          <a:xfrm>
            <a:off x="5401338" y="2475511"/>
            <a:ext cx="343200" cy="1545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3"/>
          <p:cNvSpPr/>
          <p:nvPr/>
        </p:nvSpPr>
        <p:spPr>
          <a:xfrm>
            <a:off x="5401338" y="2613130"/>
            <a:ext cx="343200" cy="154500"/>
          </a:xfrm>
          <a:prstGeom prst="rect">
            <a:avLst/>
          </a:prstGeom>
          <a:solidFill>
            <a:srgbClr val="9FC5E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3"/>
          <p:cNvSpPr/>
          <p:nvPr/>
        </p:nvSpPr>
        <p:spPr>
          <a:xfrm>
            <a:off x="5401338" y="2767580"/>
            <a:ext cx="343200" cy="154500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3"/>
          <p:cNvSpPr/>
          <p:nvPr/>
        </p:nvSpPr>
        <p:spPr>
          <a:xfrm>
            <a:off x="5401338" y="2905199"/>
            <a:ext cx="343200" cy="154500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3"/>
          <p:cNvSpPr/>
          <p:nvPr/>
        </p:nvSpPr>
        <p:spPr>
          <a:xfrm>
            <a:off x="5401338" y="3059649"/>
            <a:ext cx="343200" cy="154500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4" name="Google Shape;74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5400000">
            <a:off x="5282950" y="1135150"/>
            <a:ext cx="579975" cy="7643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3"/>
          <p:cNvSpPr/>
          <p:nvPr/>
        </p:nvSpPr>
        <p:spPr>
          <a:xfrm rot="-7744006">
            <a:off x="2713186" y="2620399"/>
            <a:ext cx="277044" cy="280262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3"/>
          <p:cNvSpPr txBox="1"/>
          <p:nvPr/>
        </p:nvSpPr>
        <p:spPr>
          <a:xfrm>
            <a:off x="672163" y="1953775"/>
            <a:ext cx="1118100" cy="4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Starring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7" name="Google Shape;77;p13"/>
          <p:cNvSpPr txBox="1"/>
          <p:nvPr/>
        </p:nvSpPr>
        <p:spPr>
          <a:xfrm>
            <a:off x="3116288" y="1283600"/>
            <a:ext cx="1929600" cy="5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Morphogenetic Agent (Inky)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8" name="Google Shape;78;p13"/>
          <p:cNvSpPr/>
          <p:nvPr/>
        </p:nvSpPr>
        <p:spPr>
          <a:xfrm>
            <a:off x="2376464" y="1355600"/>
            <a:ext cx="467400" cy="4359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9" name="Google Shape;79;p13"/>
          <p:cNvGrpSpPr/>
          <p:nvPr/>
        </p:nvGrpSpPr>
        <p:grpSpPr>
          <a:xfrm>
            <a:off x="2180649" y="1339831"/>
            <a:ext cx="482615" cy="467441"/>
            <a:chOff x="5183100" y="616500"/>
            <a:chExt cx="1030788" cy="914400"/>
          </a:xfrm>
        </p:grpSpPr>
        <p:sp>
          <p:nvSpPr>
            <p:cNvPr id="80" name="Google Shape;80;p13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13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2" name="Google Shape;82;p13"/>
          <p:cNvSpPr txBox="1"/>
          <p:nvPr/>
        </p:nvSpPr>
        <p:spPr>
          <a:xfrm>
            <a:off x="3116288" y="2459325"/>
            <a:ext cx="1971000" cy="7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Morphogenetic Agent with a Visual Envelope (Blinky)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3" name="Google Shape;83;p13"/>
          <p:cNvSpPr txBox="1"/>
          <p:nvPr/>
        </p:nvSpPr>
        <p:spPr>
          <a:xfrm>
            <a:off x="6099988" y="1283600"/>
            <a:ext cx="2149800" cy="5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Braitenberg Vehicle 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(Pinky)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" name="Google Shape;84;p13"/>
          <p:cNvSpPr txBox="1"/>
          <p:nvPr/>
        </p:nvSpPr>
        <p:spPr>
          <a:xfrm>
            <a:off x="6079313" y="2554875"/>
            <a:ext cx="2149800" cy="5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Genotype-to-Phenotype Agent 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(Clyde)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5" name="Google Shape;85;p13"/>
          <p:cNvSpPr txBox="1"/>
          <p:nvPr/>
        </p:nvSpPr>
        <p:spPr>
          <a:xfrm>
            <a:off x="1034938" y="3381750"/>
            <a:ext cx="7067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Nunito"/>
                <a:ea typeface="Nunito"/>
                <a:cs typeface="Nunito"/>
                <a:sym typeface="Nunito"/>
              </a:rPr>
              <a:t>Obscure Reference: </a:t>
            </a:r>
            <a:r>
              <a:rPr lang="en" sz="1200" u="sng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10"/>
              </a:rPr>
              <a:t>https://en.wikipedia.org/wiki/Ghosts_(Pac-Man)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2"/>
          <p:cNvSpPr txBox="1"/>
          <p:nvPr/>
        </p:nvSpPr>
        <p:spPr>
          <a:xfrm>
            <a:off x="4879225" y="3452763"/>
            <a:ext cx="21045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WORLD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Nunito"/>
                <a:ea typeface="Nunito"/>
                <a:cs typeface="Nunito"/>
                <a:sym typeface="Nunito"/>
              </a:rPr>
              <a:t>(Black Box System)</a:t>
            </a:r>
            <a:endParaRPr b="1" sz="1200"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57" name="Google Shape;157;p22"/>
          <p:cNvGrpSpPr/>
          <p:nvPr/>
        </p:nvGrpSpPr>
        <p:grpSpPr>
          <a:xfrm rot="10800000">
            <a:off x="2276575" y="2188325"/>
            <a:ext cx="1030788" cy="914400"/>
            <a:chOff x="5183100" y="616500"/>
            <a:chExt cx="1030788" cy="914400"/>
          </a:xfrm>
        </p:grpSpPr>
        <p:sp>
          <p:nvSpPr>
            <p:cNvPr id="158" name="Google Shape;158;p22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22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0" name="Google Shape;160;p22"/>
          <p:cNvSpPr txBox="1"/>
          <p:nvPr/>
        </p:nvSpPr>
        <p:spPr>
          <a:xfrm>
            <a:off x="2160175" y="1783925"/>
            <a:ext cx="11472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OBSERVER</a:t>
            </a:r>
            <a:endParaRPr b="1" sz="1200"/>
          </a:p>
        </p:txBody>
      </p:sp>
      <p:pic>
        <p:nvPicPr>
          <p:cNvPr id="161" name="Google Shape;16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9188" y="1593225"/>
            <a:ext cx="2104625" cy="2104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Google Shape;162;p22"/>
          <p:cNvCxnSpPr>
            <a:stCxn id="161" idx="1"/>
          </p:cNvCxnSpPr>
          <p:nvPr/>
        </p:nvCxnSpPr>
        <p:spPr>
          <a:xfrm rot="10800000">
            <a:off x="3512388" y="2638038"/>
            <a:ext cx="1366800" cy="75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3" name="Google Shape;163;p22"/>
          <p:cNvSpPr txBox="1"/>
          <p:nvPr/>
        </p:nvSpPr>
        <p:spPr>
          <a:xfrm>
            <a:off x="1059450" y="4301375"/>
            <a:ext cx="70251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">
                <a:latin typeface="Nunito"/>
                <a:ea typeface="Nunito"/>
                <a:cs typeface="Nunito"/>
                <a:sym typeface="Nunito"/>
              </a:rPr>
              <a:t>1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 Fields, C. (2016). Building the Observer into the System: toward a realistic description of human interaction with the world. </a:t>
            </a:r>
            <a:r>
              <a:rPr i="1" lang="en">
                <a:latin typeface="Nunito"/>
                <a:ea typeface="Nunito"/>
                <a:cs typeface="Nunito"/>
                <a:sym typeface="Nunito"/>
              </a:rPr>
              <a:t>Systems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, 4, 32.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64" name="Google Shape;164;p22"/>
          <p:cNvSpPr txBox="1"/>
          <p:nvPr/>
        </p:nvSpPr>
        <p:spPr>
          <a:xfrm>
            <a:off x="1361700" y="366925"/>
            <a:ext cx="64206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How does a single observer acquire an object?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What information is contained in the world</a:t>
            </a:r>
            <a:r>
              <a:rPr baseline="30000" lang="en" sz="1800">
                <a:latin typeface="Nunito"/>
                <a:ea typeface="Nunito"/>
                <a:cs typeface="Nunito"/>
                <a:sym typeface="Nunito"/>
              </a:rPr>
              <a:t>1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?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3"/>
          <p:cNvSpPr txBox="1"/>
          <p:nvPr/>
        </p:nvSpPr>
        <p:spPr>
          <a:xfrm>
            <a:off x="4879225" y="3452763"/>
            <a:ext cx="21045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WORLD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Nunito"/>
                <a:ea typeface="Nunito"/>
                <a:cs typeface="Nunito"/>
                <a:sym typeface="Nunito"/>
              </a:rPr>
              <a:t>(Black Box System)</a:t>
            </a:r>
            <a:endParaRPr b="1" sz="1200"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70" name="Google Shape;170;p23"/>
          <p:cNvGrpSpPr/>
          <p:nvPr/>
        </p:nvGrpSpPr>
        <p:grpSpPr>
          <a:xfrm rot="10800000">
            <a:off x="2276575" y="2188325"/>
            <a:ext cx="1030788" cy="914400"/>
            <a:chOff x="5183100" y="616500"/>
            <a:chExt cx="1030788" cy="914400"/>
          </a:xfrm>
        </p:grpSpPr>
        <p:sp>
          <p:nvSpPr>
            <p:cNvPr id="171" name="Google Shape;171;p23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23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3" name="Google Shape;173;p23"/>
          <p:cNvSpPr txBox="1"/>
          <p:nvPr/>
        </p:nvSpPr>
        <p:spPr>
          <a:xfrm>
            <a:off x="2160175" y="1783925"/>
            <a:ext cx="11472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OBSERVER</a:t>
            </a:r>
            <a:endParaRPr b="1" sz="1200"/>
          </a:p>
        </p:txBody>
      </p:sp>
      <p:pic>
        <p:nvPicPr>
          <p:cNvPr id="174" name="Google Shape;17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9188" y="1593225"/>
            <a:ext cx="2104625" cy="2104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5" name="Google Shape;175;p23"/>
          <p:cNvCxnSpPr>
            <a:stCxn id="174" idx="1"/>
          </p:cNvCxnSpPr>
          <p:nvPr/>
        </p:nvCxnSpPr>
        <p:spPr>
          <a:xfrm rot="10800000">
            <a:off x="3512388" y="2638038"/>
            <a:ext cx="1366800" cy="75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76" name="Google Shape;176;p23"/>
          <p:cNvSpPr txBox="1"/>
          <p:nvPr/>
        </p:nvSpPr>
        <p:spPr>
          <a:xfrm>
            <a:off x="1059450" y="4301375"/>
            <a:ext cx="70251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2</a:t>
            </a:r>
            <a:r>
              <a:rPr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Glanville, R. (1982). Inside every white box there are two black boxes trying to get out. </a:t>
            </a:r>
            <a:r>
              <a:rPr i="1"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Behavioral Science</a:t>
            </a:r>
            <a:r>
              <a:rPr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, 27.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77" name="Google Shape;177;p23"/>
          <p:cNvSpPr txBox="1"/>
          <p:nvPr/>
        </p:nvSpPr>
        <p:spPr>
          <a:xfrm>
            <a:off x="1361700" y="366925"/>
            <a:ext cx="64206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Black Boxes: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 unknown system.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White boxes: 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inferring the composition of block boxes</a:t>
            </a:r>
            <a:r>
              <a:rPr baseline="30000" lang="en" sz="1800">
                <a:latin typeface="Nunito"/>
                <a:ea typeface="Nunito"/>
                <a:cs typeface="Nunito"/>
                <a:sym typeface="Nunito"/>
              </a:rPr>
              <a:t>2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.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/>
          <p:nvPr/>
        </p:nvSpPr>
        <p:spPr>
          <a:xfrm>
            <a:off x="4935650" y="3482888"/>
            <a:ext cx="21045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WORLD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Nunito"/>
                <a:ea typeface="Nunito"/>
                <a:cs typeface="Nunito"/>
                <a:sym typeface="Nunito"/>
              </a:rPr>
              <a:t>(Representation)</a:t>
            </a:r>
            <a:endParaRPr b="1" sz="1200"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83" name="Google Shape;183;p24"/>
          <p:cNvGrpSpPr/>
          <p:nvPr/>
        </p:nvGrpSpPr>
        <p:grpSpPr>
          <a:xfrm rot="10800000">
            <a:off x="2332975" y="2248800"/>
            <a:ext cx="1030788" cy="914400"/>
            <a:chOff x="5183100" y="616500"/>
            <a:chExt cx="1030788" cy="914400"/>
          </a:xfrm>
        </p:grpSpPr>
        <p:sp>
          <p:nvSpPr>
            <p:cNvPr id="184" name="Google Shape;184;p24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" name="Google Shape;185;p24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6" name="Google Shape;186;p24"/>
          <p:cNvSpPr txBox="1"/>
          <p:nvPr/>
        </p:nvSpPr>
        <p:spPr>
          <a:xfrm>
            <a:off x="2216575" y="1844400"/>
            <a:ext cx="11472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OBSERVER</a:t>
            </a:r>
            <a:endParaRPr b="1" sz="1200"/>
          </a:p>
        </p:txBody>
      </p:sp>
      <p:pic>
        <p:nvPicPr>
          <p:cNvPr id="187" name="Google Shape;18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35650" y="1653688"/>
            <a:ext cx="2104625" cy="2104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8" name="Google Shape;188;p24"/>
          <p:cNvCxnSpPr/>
          <p:nvPr/>
        </p:nvCxnSpPr>
        <p:spPr>
          <a:xfrm flipH="1" rot="10800000">
            <a:off x="2104725" y="2698513"/>
            <a:ext cx="705600" cy="8496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9" name="Google Shape;189;p24"/>
          <p:cNvCxnSpPr>
            <a:stCxn id="187" idx="1"/>
          </p:cNvCxnSpPr>
          <p:nvPr/>
        </p:nvCxnSpPr>
        <p:spPr>
          <a:xfrm rot="10800000">
            <a:off x="3568850" y="2698500"/>
            <a:ext cx="1366800" cy="75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90" name="Google Shape;190;p24"/>
          <p:cNvSpPr txBox="1"/>
          <p:nvPr/>
        </p:nvSpPr>
        <p:spPr>
          <a:xfrm>
            <a:off x="3675075" y="2314863"/>
            <a:ext cx="1198800" cy="2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SENSES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191" name="Google Shape;191;p24"/>
          <p:cNvCxnSpPr/>
          <p:nvPr/>
        </p:nvCxnSpPr>
        <p:spPr>
          <a:xfrm rot="10800000">
            <a:off x="3319775" y="2698513"/>
            <a:ext cx="408900" cy="10875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92" name="Google Shape;192;p24"/>
          <p:cNvSpPr txBox="1"/>
          <p:nvPr/>
        </p:nvSpPr>
        <p:spPr>
          <a:xfrm>
            <a:off x="2992825" y="3786013"/>
            <a:ext cx="1471800" cy="5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ATTENTIONAL</a:t>
            </a:r>
            <a:endParaRPr b="1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MECHANISM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93" name="Google Shape;193;p24"/>
          <p:cNvSpPr txBox="1"/>
          <p:nvPr/>
        </p:nvSpPr>
        <p:spPr>
          <a:xfrm>
            <a:off x="1664725" y="3548113"/>
            <a:ext cx="857100" cy="3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BRAIN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94" name="Google Shape;194;p24"/>
          <p:cNvSpPr txBox="1"/>
          <p:nvPr/>
        </p:nvSpPr>
        <p:spPr>
          <a:xfrm>
            <a:off x="1361700" y="604650"/>
            <a:ext cx="64206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World as a representation of a system, observer (agent) as a heterogeneous embodied nervous system.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5"/>
          <p:cNvSpPr txBox="1"/>
          <p:nvPr/>
        </p:nvSpPr>
        <p:spPr>
          <a:xfrm>
            <a:off x="4781850" y="2254500"/>
            <a:ext cx="21045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WORLD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Nunito"/>
                <a:ea typeface="Nunito"/>
                <a:cs typeface="Nunito"/>
                <a:sym typeface="Nunito"/>
              </a:rPr>
              <a:t>(System)</a:t>
            </a:r>
            <a:endParaRPr b="1" sz="1200"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200" name="Google Shape;200;p25"/>
          <p:cNvGrpSpPr/>
          <p:nvPr/>
        </p:nvGrpSpPr>
        <p:grpSpPr>
          <a:xfrm rot="10800000">
            <a:off x="2179200" y="990063"/>
            <a:ext cx="1030788" cy="914400"/>
            <a:chOff x="5183100" y="616500"/>
            <a:chExt cx="1030788" cy="914400"/>
          </a:xfrm>
        </p:grpSpPr>
        <p:sp>
          <p:nvSpPr>
            <p:cNvPr id="201" name="Google Shape;201;p25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25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03" name="Google Shape;203;p25"/>
          <p:cNvSpPr txBox="1"/>
          <p:nvPr/>
        </p:nvSpPr>
        <p:spPr>
          <a:xfrm>
            <a:off x="2062800" y="585663"/>
            <a:ext cx="11472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OBSERVER</a:t>
            </a:r>
            <a:endParaRPr b="1" sz="1200"/>
          </a:p>
        </p:txBody>
      </p:sp>
      <p:pic>
        <p:nvPicPr>
          <p:cNvPr id="204" name="Google Shape;20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1813" y="394963"/>
            <a:ext cx="2104625" cy="2104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5" name="Google Shape;205;p25"/>
          <p:cNvCxnSpPr/>
          <p:nvPr/>
        </p:nvCxnSpPr>
        <p:spPr>
          <a:xfrm flipH="1" rot="10800000">
            <a:off x="1950950" y="1439775"/>
            <a:ext cx="705600" cy="8496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6" name="Google Shape;206;p25"/>
          <p:cNvCxnSpPr>
            <a:stCxn id="204" idx="1"/>
          </p:cNvCxnSpPr>
          <p:nvPr/>
        </p:nvCxnSpPr>
        <p:spPr>
          <a:xfrm rot="10800000">
            <a:off x="3415013" y="1439775"/>
            <a:ext cx="1366800" cy="75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7" name="Google Shape;207;p25"/>
          <p:cNvSpPr txBox="1"/>
          <p:nvPr/>
        </p:nvSpPr>
        <p:spPr>
          <a:xfrm>
            <a:off x="3521300" y="1056125"/>
            <a:ext cx="1198800" cy="2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SENSES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208" name="Google Shape;208;p25"/>
          <p:cNvCxnSpPr/>
          <p:nvPr/>
        </p:nvCxnSpPr>
        <p:spPr>
          <a:xfrm rot="10800000">
            <a:off x="3166000" y="1439775"/>
            <a:ext cx="408900" cy="10875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9" name="Google Shape;209;p25"/>
          <p:cNvSpPr txBox="1"/>
          <p:nvPr/>
        </p:nvSpPr>
        <p:spPr>
          <a:xfrm>
            <a:off x="2839050" y="2527275"/>
            <a:ext cx="1471800" cy="5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ATTENTIONAL</a:t>
            </a:r>
            <a:endParaRPr b="1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MECHANISM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0" name="Google Shape;210;p25"/>
          <p:cNvSpPr txBox="1"/>
          <p:nvPr/>
        </p:nvSpPr>
        <p:spPr>
          <a:xfrm>
            <a:off x="1510950" y="2289375"/>
            <a:ext cx="857100" cy="3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BRAIN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211" name="Google Shape;211;p25"/>
          <p:cNvCxnSpPr/>
          <p:nvPr/>
        </p:nvCxnSpPr>
        <p:spPr>
          <a:xfrm rot="10800000">
            <a:off x="6791550" y="1439700"/>
            <a:ext cx="841500" cy="3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12" name="Google Shape;212;p25"/>
          <p:cNvCxnSpPr/>
          <p:nvPr/>
        </p:nvCxnSpPr>
        <p:spPr>
          <a:xfrm rot="10800000">
            <a:off x="2656525" y="3483675"/>
            <a:ext cx="4938600" cy="3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3" name="Google Shape;213;p25"/>
          <p:cNvCxnSpPr/>
          <p:nvPr/>
        </p:nvCxnSpPr>
        <p:spPr>
          <a:xfrm flipH="1" rot="10800000">
            <a:off x="7595125" y="1423275"/>
            <a:ext cx="30300" cy="2063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4" name="Google Shape;214;p25"/>
          <p:cNvCxnSpPr/>
          <p:nvPr/>
        </p:nvCxnSpPr>
        <p:spPr>
          <a:xfrm rot="10800000">
            <a:off x="2651450" y="1985200"/>
            <a:ext cx="12600" cy="14985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5" name="Google Shape;215;p25"/>
          <p:cNvSpPr txBox="1"/>
          <p:nvPr/>
        </p:nvSpPr>
        <p:spPr>
          <a:xfrm>
            <a:off x="2664050" y="3574875"/>
            <a:ext cx="49386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MANIPULATION, RESAMPLING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16" name="Google Shape;216;p25"/>
          <p:cNvSpPr txBox="1"/>
          <p:nvPr/>
        </p:nvSpPr>
        <p:spPr>
          <a:xfrm>
            <a:off x="1165950" y="4034475"/>
            <a:ext cx="68121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Nunito"/>
                <a:ea typeface="Nunito"/>
                <a:cs typeface="Nunito"/>
                <a:sym typeface="Nunito"/>
              </a:rPr>
              <a:t>Observing the world as a white box (or series of black boxes). Need feedback to ensure a veridical representation. </a:t>
            </a:r>
            <a:r>
              <a:rPr lang="en" sz="1600">
                <a:latin typeface="Nunito"/>
                <a:ea typeface="Nunito"/>
                <a:cs typeface="Nunito"/>
                <a:sym typeface="Nunito"/>
              </a:rPr>
              <a:t>Feedback provides a sense of embodiment, but the senses are still a bottleneck.</a:t>
            </a:r>
            <a:endParaRPr sz="16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6"/>
          <p:cNvSpPr txBox="1"/>
          <p:nvPr>
            <p:ph idx="4294967295" type="subTitle"/>
          </p:nvPr>
        </p:nvSpPr>
        <p:spPr>
          <a:xfrm>
            <a:off x="645500" y="576575"/>
            <a:ext cx="36105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Observer Embodiment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22" name="Google Shape;22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700" y="1443325"/>
            <a:ext cx="8238599" cy="2384325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6"/>
          <p:cNvSpPr txBox="1"/>
          <p:nvPr/>
        </p:nvSpPr>
        <p:spPr>
          <a:xfrm flipH="1">
            <a:off x="676500" y="3985600"/>
            <a:ext cx="7791000" cy="7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Example of the visual envelope in humans. Eye physiology and anatomy constrain information intake, which shape internal representation. 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6600" y="319025"/>
            <a:ext cx="3776950" cy="377695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7"/>
          <p:cNvSpPr txBox="1"/>
          <p:nvPr>
            <p:ph idx="1" type="subTitle"/>
          </p:nvPr>
        </p:nvSpPr>
        <p:spPr>
          <a:xfrm>
            <a:off x="619750" y="495175"/>
            <a:ext cx="36987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Multistable Perception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30" name="Google Shape;230;p27"/>
          <p:cNvSpPr txBox="1"/>
          <p:nvPr/>
        </p:nvSpPr>
        <p:spPr>
          <a:xfrm>
            <a:off x="4976575" y="4095975"/>
            <a:ext cx="3777000" cy="3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Nunito"/>
                <a:ea typeface="Nunito"/>
                <a:cs typeface="Nunito"/>
                <a:sym typeface="Nunito"/>
              </a:rPr>
              <a:t>COURTESY: </a:t>
            </a:r>
            <a:r>
              <a:rPr lang="en" sz="1000">
                <a:latin typeface="Nunito"/>
                <a:ea typeface="Nunito"/>
                <a:cs typeface="Nunito"/>
                <a:sym typeface="Nunito"/>
              </a:rPr>
              <a:t>Icedtorch on Imgur</a:t>
            </a:r>
            <a:endParaRPr sz="10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31" name="Google Shape;231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695925" y="1325925"/>
            <a:ext cx="961200" cy="131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73050" y="1325925"/>
            <a:ext cx="961200" cy="1317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3" name="Google Shape;233;p27"/>
          <p:cNvGrpSpPr/>
          <p:nvPr/>
        </p:nvGrpSpPr>
        <p:grpSpPr>
          <a:xfrm rot="5400000">
            <a:off x="1594525" y="3365613"/>
            <a:ext cx="1030788" cy="914400"/>
            <a:chOff x="5183100" y="616500"/>
            <a:chExt cx="1030788" cy="914400"/>
          </a:xfrm>
        </p:grpSpPr>
        <p:sp>
          <p:nvSpPr>
            <p:cNvPr id="234" name="Google Shape;234;p2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2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36" name="Google Shape;236;p27"/>
          <p:cNvCxnSpPr/>
          <p:nvPr/>
        </p:nvCxnSpPr>
        <p:spPr>
          <a:xfrm flipH="1" rot="10800000">
            <a:off x="1168300" y="2632013"/>
            <a:ext cx="4500" cy="3636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37" name="Google Shape;237;p27"/>
          <p:cNvCxnSpPr/>
          <p:nvPr/>
        </p:nvCxnSpPr>
        <p:spPr>
          <a:xfrm rot="10800000">
            <a:off x="3751625" y="2642938"/>
            <a:ext cx="3600" cy="3375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38" name="Google Shape;238;p27"/>
          <p:cNvCxnSpPr/>
          <p:nvPr/>
        </p:nvCxnSpPr>
        <p:spPr>
          <a:xfrm flipH="1" rot="10800000">
            <a:off x="1179388" y="2988963"/>
            <a:ext cx="2579400" cy="78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9" name="Google Shape;239;p27"/>
          <p:cNvCxnSpPr/>
          <p:nvPr/>
        </p:nvCxnSpPr>
        <p:spPr>
          <a:xfrm rot="10800000">
            <a:off x="2468181" y="3005281"/>
            <a:ext cx="900" cy="2403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0" name="Google Shape;240;p27"/>
          <p:cNvSpPr txBox="1"/>
          <p:nvPr/>
        </p:nvSpPr>
        <p:spPr>
          <a:xfrm>
            <a:off x="645500" y="4400050"/>
            <a:ext cx="48162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Loose connection in the literature between bistable perception and binocular rivalry. </a:t>
            </a:r>
            <a:endParaRPr/>
          </a:p>
        </p:txBody>
      </p:sp>
      <p:pic>
        <p:nvPicPr>
          <p:cNvPr id="241" name="Google Shape;241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18463" y="2672923"/>
            <a:ext cx="1301245" cy="26023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2" name="Google Shape;242;p27"/>
          <p:cNvGrpSpPr/>
          <p:nvPr/>
        </p:nvGrpSpPr>
        <p:grpSpPr>
          <a:xfrm rot="5400000">
            <a:off x="2312900" y="3365613"/>
            <a:ext cx="1030788" cy="914400"/>
            <a:chOff x="5183100" y="616500"/>
            <a:chExt cx="1030788" cy="914400"/>
          </a:xfrm>
        </p:grpSpPr>
        <p:sp>
          <p:nvSpPr>
            <p:cNvPr id="243" name="Google Shape;243;p2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D9D9D9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" name="Google Shape;244;p2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D9D9D9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28"/>
          <p:cNvGrpSpPr/>
          <p:nvPr/>
        </p:nvGrpSpPr>
        <p:grpSpPr>
          <a:xfrm rot="-9271904">
            <a:off x="2433468" y="1013900"/>
            <a:ext cx="1030761" cy="914376"/>
            <a:chOff x="5183100" y="616500"/>
            <a:chExt cx="1030788" cy="914400"/>
          </a:xfrm>
        </p:grpSpPr>
        <p:sp>
          <p:nvSpPr>
            <p:cNvPr id="250" name="Google Shape;250;p2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2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52" name="Google Shape;252;p28"/>
          <p:cNvSpPr/>
          <p:nvPr/>
        </p:nvSpPr>
        <p:spPr>
          <a:xfrm rot="-6366296">
            <a:off x="3487933" y="1593751"/>
            <a:ext cx="562370" cy="575186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3" name="Google Shape;253;p28"/>
          <p:cNvGrpSpPr/>
          <p:nvPr/>
        </p:nvGrpSpPr>
        <p:grpSpPr>
          <a:xfrm rot="8185366">
            <a:off x="2973150" y="3575326"/>
            <a:ext cx="939375" cy="836124"/>
            <a:chOff x="5183100" y="616500"/>
            <a:chExt cx="1030788" cy="914400"/>
          </a:xfrm>
        </p:grpSpPr>
        <p:sp>
          <p:nvSpPr>
            <p:cNvPr id="254" name="Google Shape;254;p2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2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56" name="Google Shape;256;p28"/>
          <p:cNvSpPr/>
          <p:nvPr/>
        </p:nvSpPr>
        <p:spPr>
          <a:xfrm rot="-10430670">
            <a:off x="3807525" y="3162361"/>
            <a:ext cx="503604" cy="534872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7" name="Google Shape;257;p28"/>
          <p:cNvGrpSpPr/>
          <p:nvPr/>
        </p:nvGrpSpPr>
        <p:grpSpPr>
          <a:xfrm rot="9586285">
            <a:off x="4275196" y="3439281"/>
            <a:ext cx="939366" cy="836121"/>
            <a:chOff x="5183100" y="616500"/>
            <a:chExt cx="1030788" cy="914400"/>
          </a:xfrm>
        </p:grpSpPr>
        <p:sp>
          <p:nvSpPr>
            <p:cNvPr id="258" name="Google Shape;258;p2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2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0" name="Google Shape;260;p28"/>
          <p:cNvSpPr/>
          <p:nvPr/>
        </p:nvSpPr>
        <p:spPr>
          <a:xfrm rot="-9029276">
            <a:off x="5282402" y="3316765"/>
            <a:ext cx="503647" cy="534897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61" name="Google Shape;261;p28"/>
          <p:cNvGrpSpPr/>
          <p:nvPr/>
        </p:nvGrpSpPr>
        <p:grpSpPr>
          <a:xfrm rot="-10186737">
            <a:off x="3670230" y="2200254"/>
            <a:ext cx="939317" cy="836144"/>
            <a:chOff x="5183100" y="616500"/>
            <a:chExt cx="1030788" cy="914400"/>
          </a:xfrm>
        </p:grpSpPr>
        <p:sp>
          <p:nvSpPr>
            <p:cNvPr id="262" name="Google Shape;262;p2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" name="Google Shape;263;p2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4" name="Google Shape;264;p28"/>
          <p:cNvSpPr/>
          <p:nvPr/>
        </p:nvSpPr>
        <p:spPr>
          <a:xfrm rot="-7203742">
            <a:off x="4706588" y="2515688"/>
            <a:ext cx="503651" cy="534942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65" name="Google Shape;265;p28"/>
          <p:cNvGrpSpPr/>
          <p:nvPr/>
        </p:nvGrpSpPr>
        <p:grpSpPr>
          <a:xfrm rot="-9650840">
            <a:off x="5441185" y="2356764"/>
            <a:ext cx="939403" cy="836157"/>
            <a:chOff x="5183100" y="616500"/>
            <a:chExt cx="1030788" cy="914400"/>
          </a:xfrm>
        </p:grpSpPr>
        <p:sp>
          <p:nvSpPr>
            <p:cNvPr id="266" name="Google Shape;266;p2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2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8" name="Google Shape;268;p28"/>
          <p:cNvSpPr/>
          <p:nvPr/>
        </p:nvSpPr>
        <p:spPr>
          <a:xfrm rot="-6667396">
            <a:off x="6442506" y="2797267"/>
            <a:ext cx="503641" cy="534807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69" name="Google Shape;269;p28"/>
          <p:cNvGrpSpPr/>
          <p:nvPr/>
        </p:nvGrpSpPr>
        <p:grpSpPr>
          <a:xfrm rot="-10714734">
            <a:off x="7255726" y="2198847"/>
            <a:ext cx="939336" cy="836130"/>
            <a:chOff x="5183100" y="616500"/>
            <a:chExt cx="1030788" cy="914400"/>
          </a:xfrm>
        </p:grpSpPr>
        <p:sp>
          <p:nvSpPr>
            <p:cNvPr id="270" name="Google Shape;270;p2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2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72" name="Google Shape;272;p28"/>
          <p:cNvSpPr/>
          <p:nvPr/>
        </p:nvSpPr>
        <p:spPr>
          <a:xfrm rot="-7731424">
            <a:off x="8307829" y="2386719"/>
            <a:ext cx="503523" cy="534896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3" name="Google Shape;273;p28"/>
          <p:cNvGrpSpPr/>
          <p:nvPr/>
        </p:nvGrpSpPr>
        <p:grpSpPr>
          <a:xfrm rot="-9271904">
            <a:off x="1136143" y="1514125"/>
            <a:ext cx="1030761" cy="914376"/>
            <a:chOff x="5183100" y="616500"/>
            <a:chExt cx="1030788" cy="914400"/>
          </a:xfrm>
        </p:grpSpPr>
        <p:sp>
          <p:nvSpPr>
            <p:cNvPr id="274" name="Google Shape;274;p2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" name="Google Shape;275;p2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76" name="Google Shape;276;p28"/>
          <p:cNvSpPr/>
          <p:nvPr/>
        </p:nvSpPr>
        <p:spPr>
          <a:xfrm rot="-6366296">
            <a:off x="2190608" y="2093976"/>
            <a:ext cx="562370" cy="575186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7" name="Google Shape;277;p28"/>
          <p:cNvGrpSpPr/>
          <p:nvPr/>
        </p:nvGrpSpPr>
        <p:grpSpPr>
          <a:xfrm rot="-8439177">
            <a:off x="861256" y="223132"/>
            <a:ext cx="1030761" cy="914377"/>
            <a:chOff x="5183100" y="616500"/>
            <a:chExt cx="1030788" cy="914400"/>
          </a:xfrm>
        </p:grpSpPr>
        <p:sp>
          <p:nvSpPr>
            <p:cNvPr id="278" name="Google Shape;278;p2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2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0" name="Google Shape;280;p28"/>
          <p:cNvSpPr/>
          <p:nvPr/>
        </p:nvSpPr>
        <p:spPr>
          <a:xfrm rot="-5533918">
            <a:off x="1793169" y="987908"/>
            <a:ext cx="562327" cy="575240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1" name="Google Shape;281;p28"/>
          <p:cNvGrpSpPr/>
          <p:nvPr/>
        </p:nvGrpSpPr>
        <p:grpSpPr>
          <a:xfrm rot="9294337">
            <a:off x="290951" y="3627227"/>
            <a:ext cx="939376" cy="836118"/>
            <a:chOff x="5183100" y="616500"/>
            <a:chExt cx="1030788" cy="914400"/>
          </a:xfrm>
        </p:grpSpPr>
        <p:sp>
          <p:nvSpPr>
            <p:cNvPr id="282" name="Google Shape;282;p2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3" name="Google Shape;283;p2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4" name="Google Shape;284;p28"/>
          <p:cNvSpPr/>
          <p:nvPr/>
        </p:nvSpPr>
        <p:spPr>
          <a:xfrm rot="-9321500">
            <a:off x="1272144" y="3438701"/>
            <a:ext cx="503667" cy="534828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85" name="Google Shape;285;p28"/>
          <p:cNvGrpSpPr/>
          <p:nvPr/>
        </p:nvGrpSpPr>
        <p:grpSpPr>
          <a:xfrm rot="10487207">
            <a:off x="1368982" y="4033508"/>
            <a:ext cx="939325" cy="836111"/>
            <a:chOff x="5183100" y="616500"/>
            <a:chExt cx="1030788" cy="914400"/>
          </a:xfrm>
        </p:grpSpPr>
        <p:sp>
          <p:nvSpPr>
            <p:cNvPr id="286" name="Google Shape;286;p2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7" name="Google Shape;287;p2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8" name="Google Shape;288;p28"/>
          <p:cNvSpPr/>
          <p:nvPr/>
        </p:nvSpPr>
        <p:spPr>
          <a:xfrm rot="-8128961">
            <a:off x="2419760" y="4124827"/>
            <a:ext cx="503619" cy="534849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28"/>
          <p:cNvSpPr txBox="1"/>
          <p:nvPr>
            <p:ph idx="4294967295" type="subTitle"/>
          </p:nvPr>
        </p:nvSpPr>
        <p:spPr>
          <a:xfrm>
            <a:off x="3832650" y="488800"/>
            <a:ext cx="4625400" cy="92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Collective Intelligence from Visually-guided Swarms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4738" y="238125"/>
            <a:ext cx="3579826" cy="372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29"/>
          <p:cNvSpPr txBox="1"/>
          <p:nvPr/>
        </p:nvSpPr>
        <p:spPr>
          <a:xfrm rot="-5400000">
            <a:off x="3692800" y="1785250"/>
            <a:ext cx="3182100" cy="3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Acceleration-Deceleration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6" name="Google Shape;296;p29"/>
          <p:cNvSpPr txBox="1"/>
          <p:nvPr/>
        </p:nvSpPr>
        <p:spPr>
          <a:xfrm>
            <a:off x="5802175" y="3924475"/>
            <a:ext cx="29382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Turning</a:t>
            </a:r>
            <a:endParaRPr b="1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7" name="Google Shape;297;p29"/>
          <p:cNvSpPr txBox="1"/>
          <p:nvPr/>
        </p:nvSpPr>
        <p:spPr>
          <a:xfrm>
            <a:off x="5344713" y="4303150"/>
            <a:ext cx="35799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Figure 4 in Bastien, R. and Romanczuk, P. (2020). A model of collective behavior based purely on vision. </a:t>
            </a:r>
            <a:r>
              <a:rPr i="1"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Science Advances</a:t>
            </a:r>
            <a:r>
              <a:rPr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, 6, eaay0792.</a:t>
            </a:r>
            <a:endParaRPr sz="10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</p:txBody>
      </p:sp>
      <p:sp>
        <p:nvSpPr>
          <p:cNvPr id="298" name="Google Shape;298;p29"/>
          <p:cNvSpPr txBox="1"/>
          <p:nvPr/>
        </p:nvSpPr>
        <p:spPr>
          <a:xfrm>
            <a:off x="461600" y="420400"/>
            <a:ext cx="4383000" cy="9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Nunito"/>
                <a:ea typeface="Nunito"/>
                <a:cs typeface="Nunito"/>
                <a:sym typeface="Nunito"/>
              </a:rPr>
              <a:t>Movement parameters are controlled by visual cues, produce many modes of </a:t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Nunito"/>
                <a:ea typeface="Nunito"/>
                <a:cs typeface="Nunito"/>
                <a:sym typeface="Nunito"/>
              </a:rPr>
              <a:t>collective motion (population of agents).</a:t>
            </a:r>
            <a:endParaRPr sz="16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4738" y="238125"/>
            <a:ext cx="3579826" cy="372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30"/>
          <p:cNvSpPr txBox="1"/>
          <p:nvPr/>
        </p:nvSpPr>
        <p:spPr>
          <a:xfrm rot="-5400000">
            <a:off x="3692800" y="1785250"/>
            <a:ext cx="3182100" cy="3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Acceleration-Deceleration</a:t>
            </a:r>
            <a:endParaRPr b="1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5" name="Google Shape;305;p30"/>
          <p:cNvSpPr txBox="1"/>
          <p:nvPr/>
        </p:nvSpPr>
        <p:spPr>
          <a:xfrm>
            <a:off x="5802175" y="3924475"/>
            <a:ext cx="2938200" cy="3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Turning</a:t>
            </a:r>
            <a:endParaRPr b="1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6" name="Google Shape;306;p30"/>
          <p:cNvSpPr txBox="1"/>
          <p:nvPr/>
        </p:nvSpPr>
        <p:spPr>
          <a:xfrm>
            <a:off x="5344713" y="4303150"/>
            <a:ext cx="35799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Figure 4 in Bastien, R. and Romanczuk, P. (2020). A model of collective behavior based purely on vision. </a:t>
            </a:r>
            <a:r>
              <a:rPr i="1" lang="en" sz="10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Science Advances</a:t>
            </a:r>
            <a:r>
              <a:rPr lang="en" sz="10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, 6, eaay0792.</a:t>
            </a:r>
            <a:endParaRPr sz="10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</p:txBody>
      </p:sp>
      <p:sp>
        <p:nvSpPr>
          <p:cNvPr id="307" name="Google Shape;307;p30"/>
          <p:cNvSpPr txBox="1"/>
          <p:nvPr/>
        </p:nvSpPr>
        <p:spPr>
          <a:xfrm>
            <a:off x="461600" y="420400"/>
            <a:ext cx="4383000" cy="9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Movement parameters are controlled by visual cues, produce many modes of </a:t>
            </a:r>
            <a:endParaRPr sz="16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collective motion (population of agents).</a:t>
            </a:r>
            <a:endParaRPr sz="1600"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8" name="Google Shape;308;p30"/>
          <p:cNvSpPr txBox="1"/>
          <p:nvPr/>
        </p:nvSpPr>
        <p:spPr>
          <a:xfrm>
            <a:off x="461600" y="1582450"/>
            <a:ext cx="4383000" cy="63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52525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Ankit Gupta </a:t>
            </a:r>
            <a:endParaRPr sz="1000">
              <a:solidFill>
                <a:srgbClr val="252525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52525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Dynamic demos of Braitenberg Vehicle collectives. </a:t>
            </a:r>
            <a:endParaRPr sz="1000">
              <a:solidFill>
                <a:srgbClr val="252525"/>
              </a:solidFill>
              <a:highlight>
                <a:srgbClr val="FFFFFF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rgbClr val="252525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Figshare</a:t>
            </a:r>
            <a:r>
              <a:rPr lang="en" sz="1000">
                <a:solidFill>
                  <a:srgbClr val="252525"/>
                </a:solidFill>
                <a:highlight>
                  <a:srgbClr val="FFFFFF"/>
                </a:highlight>
                <a:latin typeface="Nunito"/>
                <a:ea typeface="Nunito"/>
                <a:cs typeface="Nunito"/>
                <a:sym typeface="Nunito"/>
              </a:rPr>
              <a:t>, doi:10.6084/m9.figshare.11906847 </a:t>
            </a:r>
            <a:endParaRPr sz="10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9" name="Google Shape;309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500" y="2461900"/>
            <a:ext cx="4267200" cy="2261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1"/>
          <p:cNvSpPr txBox="1"/>
          <p:nvPr/>
        </p:nvSpPr>
        <p:spPr>
          <a:xfrm>
            <a:off x="771050" y="611200"/>
            <a:ext cx="34428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Shannon Information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15" name="Google Shape;31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5025" y="1661500"/>
            <a:ext cx="2034676" cy="14903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6" name="Google Shape;316;p31"/>
          <p:cNvCxnSpPr/>
          <p:nvPr/>
        </p:nvCxnSpPr>
        <p:spPr>
          <a:xfrm>
            <a:off x="3090100" y="2391825"/>
            <a:ext cx="1766100" cy="29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317" name="Google Shape;31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77950" y="309950"/>
            <a:ext cx="1434374" cy="1050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7950" y="1580450"/>
            <a:ext cx="1434374" cy="1050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7950" y="2850950"/>
            <a:ext cx="1434374" cy="1050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5000" y="309950"/>
            <a:ext cx="1434374" cy="1050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65000" y="1580450"/>
            <a:ext cx="1434374" cy="1050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5000" y="2850950"/>
            <a:ext cx="1434374" cy="1050649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31"/>
          <p:cNvSpPr txBox="1"/>
          <p:nvPr/>
        </p:nvSpPr>
        <p:spPr>
          <a:xfrm>
            <a:off x="1597500" y="3942950"/>
            <a:ext cx="59490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Nunito"/>
                <a:ea typeface="Nunito"/>
                <a:cs typeface="Nunito"/>
                <a:sym typeface="Nunito"/>
              </a:rPr>
              <a:t>Variety provides information!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4" name="Google Shape;324;p31"/>
          <p:cNvSpPr txBox="1"/>
          <p:nvPr/>
        </p:nvSpPr>
        <p:spPr>
          <a:xfrm>
            <a:off x="1368450" y="4449050"/>
            <a:ext cx="6407100" cy="4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Probability of one state in a set of states, structure versus randomness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/>
          <p:nvPr/>
        </p:nvSpPr>
        <p:spPr>
          <a:xfrm>
            <a:off x="1078500" y="442250"/>
            <a:ext cx="6987000" cy="10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“The observer registers decisions, which produces a registration (transition from the possible to the actual) is absolutely necessary and cannot be omitted”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 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Paraphrase from Werner Heisenberg, Physicist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2"/>
          <p:cNvSpPr txBox="1"/>
          <p:nvPr/>
        </p:nvSpPr>
        <p:spPr>
          <a:xfrm>
            <a:off x="608225" y="421900"/>
            <a:ext cx="33810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Gibsonian Information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30" name="Google Shape;33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3279" y="1364376"/>
            <a:ext cx="1473175" cy="2099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1" name="Google Shape;331;p32"/>
          <p:cNvCxnSpPr/>
          <p:nvPr/>
        </p:nvCxnSpPr>
        <p:spPr>
          <a:xfrm>
            <a:off x="2577850" y="2413950"/>
            <a:ext cx="2464500" cy="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32" name="Google Shape;332;p32"/>
          <p:cNvSpPr txBox="1"/>
          <p:nvPr/>
        </p:nvSpPr>
        <p:spPr>
          <a:xfrm>
            <a:off x="1597500" y="3914750"/>
            <a:ext cx="5949000" cy="50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Nunito"/>
                <a:ea typeface="Nunito"/>
                <a:cs typeface="Nunito"/>
                <a:sym typeface="Nunito"/>
              </a:rPr>
              <a:t>Motion provides information!</a:t>
            </a:r>
            <a:endParaRPr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33" name="Google Shape;333;p32"/>
          <p:cNvSpPr txBox="1"/>
          <p:nvPr/>
        </p:nvSpPr>
        <p:spPr>
          <a:xfrm>
            <a:off x="1368450" y="4420850"/>
            <a:ext cx="6407100" cy="4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rbel"/>
                <a:ea typeface="Corbel"/>
                <a:cs typeface="Corbel"/>
                <a:sym typeface="Corbel"/>
              </a:rPr>
              <a:t>Optical flow, relative motion between object and observer, structure from motion</a:t>
            </a:r>
            <a:endParaRPr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34" name="Google Shape;33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23754" y="1420551"/>
            <a:ext cx="1473175" cy="209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31704" y="1420551"/>
            <a:ext cx="1473175" cy="209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98729" y="1420551"/>
            <a:ext cx="1473175" cy="209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7929" y="1420538"/>
            <a:ext cx="1473175" cy="209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47554" y="1420551"/>
            <a:ext cx="1473175" cy="209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3"/>
          <p:cNvSpPr txBox="1"/>
          <p:nvPr>
            <p:ph idx="4294967295" type="subTitle"/>
          </p:nvPr>
        </p:nvSpPr>
        <p:spPr>
          <a:xfrm>
            <a:off x="645500" y="576575"/>
            <a:ext cx="36105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Observer Embodiment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44" name="Google Shape;34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950" y="1624800"/>
            <a:ext cx="4572000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33"/>
          <p:cNvSpPr txBox="1"/>
          <p:nvPr/>
        </p:nvSpPr>
        <p:spPr>
          <a:xfrm>
            <a:off x="5420100" y="1323225"/>
            <a:ext cx="3257100" cy="31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Nunito"/>
                <a:ea typeface="Nunito"/>
                <a:cs typeface="Nunito"/>
                <a:sym typeface="Nunito"/>
              </a:rPr>
              <a:t>D</a:t>
            </a:r>
            <a:r>
              <a:rPr lang="en" sz="1600">
                <a:latin typeface="Nunito"/>
                <a:ea typeface="Nunito"/>
                <a:cs typeface="Nunito"/>
                <a:sym typeface="Nunito"/>
              </a:rPr>
              <a:t>irect multisensory perception (visual, proprioceptive) in addition to motion information.</a:t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Nunito"/>
                <a:ea typeface="Nunito"/>
                <a:cs typeface="Nunito"/>
                <a:sym typeface="Nunito"/>
              </a:rPr>
              <a:t>Observer experience determines richness and detail of the internal representation.</a:t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4"/>
          <p:cNvSpPr txBox="1"/>
          <p:nvPr>
            <p:ph type="title"/>
          </p:nvPr>
        </p:nvSpPr>
        <p:spPr>
          <a:xfrm>
            <a:off x="467600" y="445000"/>
            <a:ext cx="6594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Gibsonian Information and the Observer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51" name="Google Shape;35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5425" y="1287300"/>
            <a:ext cx="931925" cy="93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33188" y="1287300"/>
            <a:ext cx="931937" cy="931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7606" y="2499175"/>
            <a:ext cx="1497520" cy="84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75425" y="2499176"/>
            <a:ext cx="1497526" cy="848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33900" y="3627725"/>
            <a:ext cx="1131225" cy="99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75425" y="3629825"/>
            <a:ext cx="1536439" cy="991675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34"/>
          <p:cNvSpPr txBox="1"/>
          <p:nvPr/>
        </p:nvSpPr>
        <p:spPr>
          <a:xfrm>
            <a:off x="4402200" y="1559475"/>
            <a:ext cx="4224300" cy="99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Disjoint distributions (top), contingent action (center), and coherent movement (bottom).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8" name="Google Shape;358;p34"/>
          <p:cNvSpPr txBox="1"/>
          <p:nvPr/>
        </p:nvSpPr>
        <p:spPr>
          <a:xfrm>
            <a:off x="4402200" y="3347775"/>
            <a:ext cx="4224300" cy="10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Each measurement gives us a quantitative approximation of motion information relative to stasis.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5"/>
          <p:cNvSpPr txBox="1"/>
          <p:nvPr>
            <p:ph type="title"/>
          </p:nvPr>
        </p:nvSpPr>
        <p:spPr>
          <a:xfrm>
            <a:off x="467600" y="445000"/>
            <a:ext cx="6594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Gibsonian Information and the Observer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64" name="Google Shape;36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9700" y="3139788"/>
            <a:ext cx="1268075" cy="1268075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35"/>
          <p:cNvSpPr txBox="1"/>
          <p:nvPr/>
        </p:nvSpPr>
        <p:spPr>
          <a:xfrm>
            <a:off x="547250" y="1017700"/>
            <a:ext cx="2244600" cy="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Disjoint distribution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366" name="Google Shape;366;p35"/>
          <p:cNvGrpSpPr/>
          <p:nvPr/>
        </p:nvGrpSpPr>
        <p:grpSpPr>
          <a:xfrm rot="10800000">
            <a:off x="818200" y="2692388"/>
            <a:ext cx="1030788" cy="914400"/>
            <a:chOff x="5183100" y="616500"/>
            <a:chExt cx="1030788" cy="914400"/>
          </a:xfrm>
        </p:grpSpPr>
        <p:sp>
          <p:nvSpPr>
            <p:cNvPr id="367" name="Google Shape;367;p35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35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369" name="Google Shape;369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54550" y="1786738"/>
            <a:ext cx="1268075" cy="1268049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35"/>
          <p:cNvSpPr/>
          <p:nvPr/>
        </p:nvSpPr>
        <p:spPr>
          <a:xfrm>
            <a:off x="5601050" y="1276900"/>
            <a:ext cx="2896200" cy="28158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35"/>
          <p:cNvSpPr/>
          <p:nvPr/>
        </p:nvSpPr>
        <p:spPr>
          <a:xfrm rot="10800000">
            <a:off x="5497025" y="1161925"/>
            <a:ext cx="3035100" cy="2977200"/>
          </a:xfrm>
          <a:prstGeom prst="rtTriangle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35"/>
          <p:cNvSpPr/>
          <p:nvPr/>
        </p:nvSpPr>
        <p:spPr>
          <a:xfrm>
            <a:off x="5890875" y="1156563"/>
            <a:ext cx="1508700" cy="1508700"/>
          </a:xfrm>
          <a:prstGeom prst="ellipse">
            <a:avLst/>
          </a:prstGeom>
          <a:solidFill>
            <a:srgbClr val="FF99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35"/>
          <p:cNvSpPr/>
          <p:nvPr/>
        </p:nvSpPr>
        <p:spPr>
          <a:xfrm>
            <a:off x="6952325" y="2509625"/>
            <a:ext cx="1508700" cy="1508700"/>
          </a:xfrm>
          <a:prstGeom prst="ellipse">
            <a:avLst/>
          </a:prstGeom>
          <a:solidFill>
            <a:srgbClr val="FF99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35"/>
          <p:cNvSpPr txBox="1"/>
          <p:nvPr/>
        </p:nvSpPr>
        <p:spPr>
          <a:xfrm>
            <a:off x="5601050" y="4092700"/>
            <a:ext cx="2931000" cy="7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Shannon Information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H(X,Y) = 0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5" name="Google Shape;375;p35"/>
          <p:cNvSpPr txBox="1"/>
          <p:nvPr/>
        </p:nvSpPr>
        <p:spPr>
          <a:xfrm>
            <a:off x="467600" y="3874475"/>
            <a:ext cx="3035100" cy="7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Gibsonian Information 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G = H(X) - H(Y)</a:t>
            </a:r>
            <a:endParaRPr b="1"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6" name="Google Shape;376;p35"/>
          <p:cNvSpPr txBox="1"/>
          <p:nvPr/>
        </p:nvSpPr>
        <p:spPr>
          <a:xfrm>
            <a:off x="7103375" y="2977625"/>
            <a:ext cx="120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H(X)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7" name="Google Shape;377;p35"/>
          <p:cNvSpPr txBox="1"/>
          <p:nvPr/>
        </p:nvSpPr>
        <p:spPr>
          <a:xfrm>
            <a:off x="6041925" y="1624575"/>
            <a:ext cx="120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H(Y)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36"/>
          <p:cNvSpPr txBox="1"/>
          <p:nvPr>
            <p:ph type="title"/>
          </p:nvPr>
        </p:nvSpPr>
        <p:spPr>
          <a:xfrm>
            <a:off x="467600" y="445000"/>
            <a:ext cx="6594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Gibsonian Information and the Observer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3" name="Google Shape;383;p36"/>
          <p:cNvSpPr txBox="1"/>
          <p:nvPr/>
        </p:nvSpPr>
        <p:spPr>
          <a:xfrm>
            <a:off x="467600" y="1138875"/>
            <a:ext cx="4643700" cy="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Contingent Action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84" name="Google Shape;38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9748" y="1557300"/>
            <a:ext cx="2093600" cy="1186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0875" y="3108237"/>
            <a:ext cx="2093600" cy="11863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6" name="Google Shape;386;p36"/>
          <p:cNvGrpSpPr/>
          <p:nvPr/>
        </p:nvGrpSpPr>
        <p:grpSpPr>
          <a:xfrm rot="10800000">
            <a:off x="1084425" y="2623013"/>
            <a:ext cx="1030788" cy="914400"/>
            <a:chOff x="5183100" y="616500"/>
            <a:chExt cx="1030788" cy="914400"/>
          </a:xfrm>
        </p:grpSpPr>
        <p:sp>
          <p:nvSpPr>
            <p:cNvPr id="387" name="Google Shape;387;p36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36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89" name="Google Shape;389;p36"/>
          <p:cNvSpPr/>
          <p:nvPr/>
        </p:nvSpPr>
        <p:spPr>
          <a:xfrm>
            <a:off x="7739625" y="118186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0" name="Google Shape;390;p36"/>
          <p:cNvCxnSpPr/>
          <p:nvPr/>
        </p:nvCxnSpPr>
        <p:spPr>
          <a:xfrm flipH="1">
            <a:off x="7304725" y="1225538"/>
            <a:ext cx="485700" cy="781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1" name="Google Shape;391;p36"/>
          <p:cNvSpPr/>
          <p:nvPr/>
        </p:nvSpPr>
        <p:spPr>
          <a:xfrm>
            <a:off x="7263375" y="196291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2" name="Google Shape;392;p36"/>
          <p:cNvCxnSpPr/>
          <p:nvPr/>
        </p:nvCxnSpPr>
        <p:spPr>
          <a:xfrm>
            <a:off x="7790425" y="1217913"/>
            <a:ext cx="347700" cy="1257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3" name="Google Shape;393;p36"/>
          <p:cNvSpPr/>
          <p:nvPr/>
        </p:nvSpPr>
        <p:spPr>
          <a:xfrm>
            <a:off x="8101575" y="244206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4" name="Google Shape;394;p36"/>
          <p:cNvCxnSpPr/>
          <p:nvPr/>
        </p:nvCxnSpPr>
        <p:spPr>
          <a:xfrm flipH="1">
            <a:off x="6853325" y="2002762"/>
            <a:ext cx="451500" cy="488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5" name="Google Shape;395;p36"/>
          <p:cNvSpPr/>
          <p:nvPr/>
        </p:nvSpPr>
        <p:spPr>
          <a:xfrm>
            <a:off x="6810925" y="244206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36"/>
          <p:cNvSpPr/>
          <p:nvPr/>
        </p:nvSpPr>
        <p:spPr>
          <a:xfrm>
            <a:off x="7171875" y="244206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36"/>
          <p:cNvSpPr/>
          <p:nvPr/>
        </p:nvSpPr>
        <p:spPr>
          <a:xfrm>
            <a:off x="7375300" y="244206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8" name="Google Shape;398;p36"/>
          <p:cNvCxnSpPr>
            <a:stCxn id="391" idx="4"/>
          </p:cNvCxnSpPr>
          <p:nvPr/>
        </p:nvCxnSpPr>
        <p:spPr>
          <a:xfrm flipH="1">
            <a:off x="7220025" y="2054413"/>
            <a:ext cx="89100" cy="436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9" name="Google Shape;399;p36"/>
          <p:cNvCxnSpPr/>
          <p:nvPr/>
        </p:nvCxnSpPr>
        <p:spPr>
          <a:xfrm>
            <a:off x="7318875" y="2014362"/>
            <a:ext cx="100800" cy="452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00" name="Google Shape;400;p36"/>
          <p:cNvSpPr/>
          <p:nvPr/>
        </p:nvSpPr>
        <p:spPr>
          <a:xfrm>
            <a:off x="7999863" y="291166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36"/>
          <p:cNvSpPr/>
          <p:nvPr/>
        </p:nvSpPr>
        <p:spPr>
          <a:xfrm>
            <a:off x="8218388" y="291166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2" name="Google Shape;402;p36"/>
          <p:cNvCxnSpPr/>
          <p:nvPr/>
        </p:nvCxnSpPr>
        <p:spPr>
          <a:xfrm flipH="1">
            <a:off x="8046613" y="2470763"/>
            <a:ext cx="91500" cy="47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03" name="Google Shape;403;p36"/>
          <p:cNvCxnSpPr/>
          <p:nvPr/>
        </p:nvCxnSpPr>
        <p:spPr>
          <a:xfrm>
            <a:off x="8161962" y="2483962"/>
            <a:ext cx="100800" cy="452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04" name="Google Shape;404;p36"/>
          <p:cNvSpPr/>
          <p:nvPr/>
        </p:nvSpPr>
        <p:spPr>
          <a:xfrm>
            <a:off x="7070163" y="290238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36"/>
          <p:cNvSpPr/>
          <p:nvPr/>
        </p:nvSpPr>
        <p:spPr>
          <a:xfrm>
            <a:off x="7273588" y="290238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6" name="Google Shape;406;p36"/>
          <p:cNvCxnSpPr/>
          <p:nvPr/>
        </p:nvCxnSpPr>
        <p:spPr>
          <a:xfrm flipH="1">
            <a:off x="7125638" y="2480713"/>
            <a:ext cx="91500" cy="47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07" name="Google Shape;407;p36"/>
          <p:cNvCxnSpPr/>
          <p:nvPr/>
        </p:nvCxnSpPr>
        <p:spPr>
          <a:xfrm>
            <a:off x="7218100" y="2480487"/>
            <a:ext cx="100800" cy="452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08" name="Google Shape;408;p36"/>
          <p:cNvSpPr/>
          <p:nvPr/>
        </p:nvSpPr>
        <p:spPr>
          <a:xfrm>
            <a:off x="7281125" y="338751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9" name="Google Shape;409;p36"/>
          <p:cNvCxnSpPr/>
          <p:nvPr/>
        </p:nvCxnSpPr>
        <p:spPr>
          <a:xfrm flipH="1">
            <a:off x="7321875" y="2949863"/>
            <a:ext cx="300" cy="492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0" name="Google Shape;410;p36"/>
          <p:cNvSpPr/>
          <p:nvPr/>
        </p:nvSpPr>
        <p:spPr>
          <a:xfrm>
            <a:off x="7171863" y="338751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36"/>
          <p:cNvSpPr/>
          <p:nvPr/>
        </p:nvSpPr>
        <p:spPr>
          <a:xfrm>
            <a:off x="7390388" y="338751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12" name="Google Shape;412;p36"/>
          <p:cNvCxnSpPr/>
          <p:nvPr/>
        </p:nvCxnSpPr>
        <p:spPr>
          <a:xfrm flipH="1">
            <a:off x="7218613" y="2946613"/>
            <a:ext cx="91500" cy="47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3" name="Google Shape;413;p36"/>
          <p:cNvCxnSpPr/>
          <p:nvPr/>
        </p:nvCxnSpPr>
        <p:spPr>
          <a:xfrm>
            <a:off x="7333962" y="2959812"/>
            <a:ext cx="100800" cy="452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4" name="Google Shape;414;p36"/>
          <p:cNvSpPr/>
          <p:nvPr/>
        </p:nvSpPr>
        <p:spPr>
          <a:xfrm>
            <a:off x="7194238" y="387011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15" name="Google Shape;415;p36"/>
          <p:cNvCxnSpPr/>
          <p:nvPr/>
        </p:nvCxnSpPr>
        <p:spPr>
          <a:xfrm flipH="1">
            <a:off x="7240988" y="3429213"/>
            <a:ext cx="91500" cy="47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6" name="Google Shape;416;p36"/>
          <p:cNvSpPr/>
          <p:nvPr/>
        </p:nvSpPr>
        <p:spPr>
          <a:xfrm>
            <a:off x="6902413" y="387011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17" name="Google Shape;417;p36"/>
          <p:cNvCxnSpPr>
            <a:stCxn id="408" idx="3"/>
          </p:cNvCxnSpPr>
          <p:nvPr/>
        </p:nvCxnSpPr>
        <p:spPr>
          <a:xfrm flipH="1">
            <a:off x="6953425" y="3465613"/>
            <a:ext cx="341100" cy="455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8" name="Google Shape;418;p36"/>
          <p:cNvCxnSpPr>
            <a:endCxn id="419" idx="4"/>
          </p:cNvCxnSpPr>
          <p:nvPr/>
        </p:nvCxnSpPr>
        <p:spPr>
          <a:xfrm>
            <a:off x="8264988" y="2950013"/>
            <a:ext cx="333000" cy="1011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9" name="Google Shape;419;p36"/>
          <p:cNvSpPr/>
          <p:nvPr/>
        </p:nvSpPr>
        <p:spPr>
          <a:xfrm>
            <a:off x="8552238" y="3870113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36"/>
          <p:cNvSpPr/>
          <p:nvPr/>
        </p:nvSpPr>
        <p:spPr>
          <a:xfrm>
            <a:off x="7390375" y="386638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1" name="Google Shape;421;p36"/>
          <p:cNvCxnSpPr/>
          <p:nvPr/>
        </p:nvCxnSpPr>
        <p:spPr>
          <a:xfrm flipH="1">
            <a:off x="7431125" y="3428738"/>
            <a:ext cx="300" cy="492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2" name="Google Shape;422;p36"/>
          <p:cNvSpPr/>
          <p:nvPr/>
        </p:nvSpPr>
        <p:spPr>
          <a:xfrm>
            <a:off x="7729613" y="3866388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3" name="Google Shape;423;p36"/>
          <p:cNvCxnSpPr>
            <a:stCxn id="411" idx="5"/>
          </p:cNvCxnSpPr>
          <p:nvPr/>
        </p:nvCxnSpPr>
        <p:spPr>
          <a:xfrm>
            <a:off x="7468488" y="3465613"/>
            <a:ext cx="283200" cy="436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24" name="Google Shape;424;p36"/>
          <p:cNvCxnSpPr/>
          <p:nvPr/>
        </p:nvCxnSpPr>
        <p:spPr>
          <a:xfrm flipH="1">
            <a:off x="7856575" y="2954038"/>
            <a:ext cx="408900" cy="483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5" name="Google Shape;425;p36"/>
          <p:cNvSpPr/>
          <p:nvPr/>
        </p:nvSpPr>
        <p:spPr>
          <a:xfrm>
            <a:off x="7802463" y="3387500"/>
            <a:ext cx="91500" cy="91500"/>
          </a:xfrm>
          <a:prstGeom prst="flowChartConnector">
            <a:avLst/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36"/>
          <p:cNvSpPr txBox="1"/>
          <p:nvPr/>
        </p:nvSpPr>
        <p:spPr>
          <a:xfrm>
            <a:off x="495475" y="3803388"/>
            <a:ext cx="3494400" cy="10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Each node has information is the previous node (frame of action) is consistent 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7"/>
          <p:cNvSpPr txBox="1"/>
          <p:nvPr>
            <p:ph type="title"/>
          </p:nvPr>
        </p:nvSpPr>
        <p:spPr>
          <a:xfrm>
            <a:off x="467600" y="445000"/>
            <a:ext cx="6594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Gibsonian Information and the Observer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32" name="Google Shape;432;p37"/>
          <p:cNvSpPr txBox="1"/>
          <p:nvPr/>
        </p:nvSpPr>
        <p:spPr>
          <a:xfrm>
            <a:off x="454713" y="1086988"/>
            <a:ext cx="4643700" cy="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Coherent Movement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433" name="Google Shape;433;p37"/>
          <p:cNvGrpSpPr/>
          <p:nvPr/>
        </p:nvGrpSpPr>
        <p:grpSpPr>
          <a:xfrm rot="10800000">
            <a:off x="538875" y="3026875"/>
            <a:ext cx="1030788" cy="914400"/>
            <a:chOff x="5183100" y="616500"/>
            <a:chExt cx="1030788" cy="914400"/>
          </a:xfrm>
        </p:grpSpPr>
        <p:sp>
          <p:nvSpPr>
            <p:cNvPr id="434" name="Google Shape;434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" name="Google Shape;435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436" name="Google Shape;43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4724" y="1968612"/>
            <a:ext cx="1412027" cy="123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09787" y="3450862"/>
            <a:ext cx="1917775" cy="1237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8" name="Google Shape;438;p37"/>
          <p:cNvGrpSpPr/>
          <p:nvPr/>
        </p:nvGrpSpPr>
        <p:grpSpPr>
          <a:xfrm rot="7450033">
            <a:off x="6887695" y="3684388"/>
            <a:ext cx="394798" cy="435560"/>
            <a:chOff x="5183100" y="616500"/>
            <a:chExt cx="1030788" cy="914400"/>
          </a:xfrm>
        </p:grpSpPr>
        <p:sp>
          <p:nvSpPr>
            <p:cNvPr id="439" name="Google Shape;439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41" name="Google Shape;441;p37"/>
          <p:cNvSpPr/>
          <p:nvPr/>
        </p:nvSpPr>
        <p:spPr>
          <a:xfrm rot="10111138">
            <a:off x="7152207" y="3509574"/>
            <a:ext cx="275819" cy="209586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42" name="Google Shape;442;p37"/>
          <p:cNvGrpSpPr/>
          <p:nvPr/>
        </p:nvGrpSpPr>
        <p:grpSpPr>
          <a:xfrm rot="2183844">
            <a:off x="8145419" y="3543935"/>
            <a:ext cx="402495" cy="368964"/>
            <a:chOff x="5183100" y="616500"/>
            <a:chExt cx="1030788" cy="914400"/>
          </a:xfrm>
        </p:grpSpPr>
        <p:sp>
          <p:nvSpPr>
            <p:cNvPr id="443" name="Google Shape;443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" name="Google Shape;444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45" name="Google Shape;445;p37"/>
          <p:cNvSpPr/>
          <p:nvPr/>
        </p:nvSpPr>
        <p:spPr>
          <a:xfrm rot="5923888">
            <a:off x="7975915" y="3378749"/>
            <a:ext cx="177861" cy="267070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46" name="Google Shape;446;p37"/>
          <p:cNvGrpSpPr/>
          <p:nvPr/>
        </p:nvGrpSpPr>
        <p:grpSpPr>
          <a:xfrm rot="3736707">
            <a:off x="8104294" y="3067302"/>
            <a:ext cx="349450" cy="408016"/>
            <a:chOff x="5183100" y="616500"/>
            <a:chExt cx="1030788" cy="914400"/>
          </a:xfrm>
        </p:grpSpPr>
        <p:sp>
          <p:nvSpPr>
            <p:cNvPr id="447" name="Google Shape;447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" name="Google Shape;448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49" name="Google Shape;449;p37"/>
          <p:cNvSpPr/>
          <p:nvPr/>
        </p:nvSpPr>
        <p:spPr>
          <a:xfrm rot="7734248">
            <a:off x="8043181" y="2869119"/>
            <a:ext cx="197765" cy="251144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50" name="Google Shape;450;p37"/>
          <p:cNvGrpSpPr/>
          <p:nvPr/>
        </p:nvGrpSpPr>
        <p:grpSpPr>
          <a:xfrm rot="6264749">
            <a:off x="7491382" y="3277348"/>
            <a:ext cx="335036" cy="413473"/>
            <a:chOff x="5183100" y="616500"/>
            <a:chExt cx="1030788" cy="914400"/>
          </a:xfrm>
        </p:grpSpPr>
        <p:sp>
          <p:nvSpPr>
            <p:cNvPr id="451" name="Google Shape;451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" name="Google Shape;452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3" name="Google Shape;453;p37"/>
          <p:cNvSpPr/>
          <p:nvPr/>
        </p:nvSpPr>
        <p:spPr>
          <a:xfrm rot="9470770">
            <a:off x="7623482" y="3091060"/>
            <a:ext cx="235485" cy="211454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54" name="Google Shape;454;p37"/>
          <p:cNvGrpSpPr/>
          <p:nvPr/>
        </p:nvGrpSpPr>
        <p:grpSpPr>
          <a:xfrm rot="6980225">
            <a:off x="7563481" y="2660331"/>
            <a:ext cx="347583" cy="404087"/>
            <a:chOff x="5183100" y="616500"/>
            <a:chExt cx="1030788" cy="914400"/>
          </a:xfrm>
        </p:grpSpPr>
        <p:sp>
          <p:nvSpPr>
            <p:cNvPr id="455" name="Google Shape;455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6" name="Google Shape;456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7" name="Google Shape;457;p37"/>
          <p:cNvSpPr/>
          <p:nvPr/>
        </p:nvSpPr>
        <p:spPr>
          <a:xfrm rot="9886922">
            <a:off x="7760664" y="2487354"/>
            <a:ext cx="243436" cy="200272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58" name="Google Shape;458;p37"/>
          <p:cNvGrpSpPr/>
          <p:nvPr/>
        </p:nvGrpSpPr>
        <p:grpSpPr>
          <a:xfrm rot="5520347">
            <a:off x="7493878" y="2016667"/>
            <a:ext cx="329848" cy="417919"/>
            <a:chOff x="5183100" y="616500"/>
            <a:chExt cx="1030788" cy="914400"/>
          </a:xfrm>
        </p:grpSpPr>
        <p:sp>
          <p:nvSpPr>
            <p:cNvPr id="459" name="Google Shape;459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0" name="Google Shape;460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61" name="Google Shape;461;p37"/>
          <p:cNvSpPr/>
          <p:nvPr/>
        </p:nvSpPr>
        <p:spPr>
          <a:xfrm rot="9034046">
            <a:off x="7564121" y="1821020"/>
            <a:ext cx="225275" cy="223189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62" name="Google Shape;462;p37"/>
          <p:cNvGrpSpPr/>
          <p:nvPr/>
        </p:nvGrpSpPr>
        <p:grpSpPr>
          <a:xfrm rot="7450033">
            <a:off x="7138001" y="4139778"/>
            <a:ext cx="394798" cy="435560"/>
            <a:chOff x="5183100" y="616500"/>
            <a:chExt cx="1030788" cy="914400"/>
          </a:xfrm>
        </p:grpSpPr>
        <p:sp>
          <p:nvSpPr>
            <p:cNvPr id="463" name="Google Shape;463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4" name="Google Shape;464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65" name="Google Shape;465;p37"/>
          <p:cNvSpPr/>
          <p:nvPr/>
        </p:nvSpPr>
        <p:spPr>
          <a:xfrm rot="10111138">
            <a:off x="7402513" y="3964964"/>
            <a:ext cx="275819" cy="209586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66" name="Google Shape;466;p37"/>
          <p:cNvGrpSpPr/>
          <p:nvPr/>
        </p:nvGrpSpPr>
        <p:grpSpPr>
          <a:xfrm rot="8367494">
            <a:off x="6473518" y="4249591"/>
            <a:ext cx="430392" cy="408236"/>
            <a:chOff x="5183100" y="616500"/>
            <a:chExt cx="1030788" cy="914400"/>
          </a:xfrm>
        </p:grpSpPr>
        <p:sp>
          <p:nvSpPr>
            <p:cNvPr id="467" name="Google Shape;467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8" name="Google Shape;468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69" name="Google Shape;469;p37"/>
          <p:cNvSpPr/>
          <p:nvPr/>
        </p:nvSpPr>
        <p:spPr>
          <a:xfrm rot="10704633">
            <a:off x="6846273" y="4107996"/>
            <a:ext cx="281208" cy="202222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70" name="Google Shape;470;p37"/>
          <p:cNvGrpSpPr/>
          <p:nvPr/>
        </p:nvGrpSpPr>
        <p:grpSpPr>
          <a:xfrm rot="3376406">
            <a:off x="8193371" y="4469299"/>
            <a:ext cx="359048" cy="401923"/>
            <a:chOff x="5183100" y="616500"/>
            <a:chExt cx="1030788" cy="914400"/>
          </a:xfrm>
        </p:grpSpPr>
        <p:sp>
          <p:nvSpPr>
            <p:cNvPr id="471" name="Google Shape;471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2" name="Google Shape;472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3" name="Google Shape;473;p37"/>
          <p:cNvSpPr/>
          <p:nvPr/>
        </p:nvSpPr>
        <p:spPr>
          <a:xfrm rot="7384136">
            <a:off x="8107342" y="4274448"/>
            <a:ext cx="191882" cy="255992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74" name="Google Shape;474;p37"/>
          <p:cNvGrpSpPr/>
          <p:nvPr/>
        </p:nvGrpSpPr>
        <p:grpSpPr>
          <a:xfrm rot="4955776">
            <a:off x="8410397" y="4083090"/>
            <a:ext cx="331170" cy="418078"/>
            <a:chOff x="5183100" y="616500"/>
            <a:chExt cx="1030788" cy="914400"/>
          </a:xfrm>
        </p:grpSpPr>
        <p:sp>
          <p:nvSpPr>
            <p:cNvPr id="475" name="Google Shape;475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6" name="Google Shape;476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7" name="Google Shape;477;p37"/>
          <p:cNvSpPr/>
          <p:nvPr/>
        </p:nvSpPr>
        <p:spPr>
          <a:xfrm rot="8667739">
            <a:off x="8438160" y="3883340"/>
            <a:ext cx="216779" cy="232400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37"/>
          <p:cNvSpPr txBox="1"/>
          <p:nvPr/>
        </p:nvSpPr>
        <p:spPr>
          <a:xfrm>
            <a:off x="3498300" y="1451050"/>
            <a:ext cx="3704400" cy="13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Previous heading is aligned with current heading of observer </a:t>
            </a: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AND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 mean current heading of observed neighbors (neighborhood size </a:t>
            </a:r>
            <a:r>
              <a:rPr i="1" lang="en" sz="1800">
                <a:latin typeface="Nunito"/>
                <a:ea typeface="Nunito"/>
                <a:cs typeface="Nunito"/>
                <a:sym typeface="Nunito"/>
              </a:rPr>
              <a:t>n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).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479" name="Google Shape;479;p37"/>
          <p:cNvGrpSpPr/>
          <p:nvPr/>
        </p:nvGrpSpPr>
        <p:grpSpPr>
          <a:xfrm rot="5520347">
            <a:off x="7899928" y="1663042"/>
            <a:ext cx="329848" cy="417919"/>
            <a:chOff x="5183100" y="616500"/>
            <a:chExt cx="1030788" cy="914400"/>
          </a:xfrm>
        </p:grpSpPr>
        <p:sp>
          <p:nvSpPr>
            <p:cNvPr id="480" name="Google Shape;480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1" name="Google Shape;481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82" name="Google Shape;482;p37"/>
          <p:cNvSpPr/>
          <p:nvPr/>
        </p:nvSpPr>
        <p:spPr>
          <a:xfrm rot="9034046">
            <a:off x="7970171" y="1467395"/>
            <a:ext cx="225275" cy="223189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83" name="Google Shape;483;p37"/>
          <p:cNvGrpSpPr/>
          <p:nvPr/>
        </p:nvGrpSpPr>
        <p:grpSpPr>
          <a:xfrm rot="5520347">
            <a:off x="7543503" y="1280042"/>
            <a:ext cx="329848" cy="417919"/>
            <a:chOff x="5183100" y="616500"/>
            <a:chExt cx="1030788" cy="914400"/>
          </a:xfrm>
        </p:grpSpPr>
        <p:sp>
          <p:nvSpPr>
            <p:cNvPr id="484" name="Google Shape;484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5" name="Google Shape;485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86" name="Google Shape;486;p37"/>
          <p:cNvSpPr/>
          <p:nvPr/>
        </p:nvSpPr>
        <p:spPr>
          <a:xfrm rot="9034046">
            <a:off x="7613746" y="1084395"/>
            <a:ext cx="225275" cy="223189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87" name="Google Shape;487;p37"/>
          <p:cNvGrpSpPr/>
          <p:nvPr/>
        </p:nvGrpSpPr>
        <p:grpSpPr>
          <a:xfrm rot="5520347">
            <a:off x="7949553" y="984192"/>
            <a:ext cx="329848" cy="417919"/>
            <a:chOff x="5183100" y="616500"/>
            <a:chExt cx="1030788" cy="914400"/>
          </a:xfrm>
        </p:grpSpPr>
        <p:sp>
          <p:nvSpPr>
            <p:cNvPr id="488" name="Google Shape;488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9" name="Google Shape;489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90" name="Google Shape;490;p37"/>
          <p:cNvSpPr/>
          <p:nvPr/>
        </p:nvSpPr>
        <p:spPr>
          <a:xfrm rot="9034046">
            <a:off x="8019796" y="788545"/>
            <a:ext cx="225275" cy="223189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1" name="Google Shape;491;p37"/>
          <p:cNvGrpSpPr/>
          <p:nvPr/>
        </p:nvGrpSpPr>
        <p:grpSpPr>
          <a:xfrm rot="5520347">
            <a:off x="7576303" y="645854"/>
            <a:ext cx="329848" cy="417919"/>
            <a:chOff x="5183100" y="616500"/>
            <a:chExt cx="1030788" cy="914400"/>
          </a:xfrm>
        </p:grpSpPr>
        <p:sp>
          <p:nvSpPr>
            <p:cNvPr id="492" name="Google Shape;492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3" name="Google Shape;493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94" name="Google Shape;494;p37"/>
          <p:cNvSpPr/>
          <p:nvPr/>
        </p:nvSpPr>
        <p:spPr>
          <a:xfrm rot="9034046">
            <a:off x="7646546" y="450207"/>
            <a:ext cx="225275" cy="223189"/>
          </a:xfrm>
          <a:prstGeom prst="teardrop">
            <a:avLst>
              <a:gd fmla="val 100000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9" name="Google Shape;49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150" y="982088"/>
            <a:ext cx="5542201" cy="3462799"/>
          </a:xfrm>
          <a:prstGeom prst="rect">
            <a:avLst/>
          </a:prstGeom>
          <a:noFill/>
          <a:ln>
            <a:noFill/>
          </a:ln>
        </p:spPr>
      </p:pic>
      <p:sp>
        <p:nvSpPr>
          <p:cNvPr id="500" name="Google Shape;500;p38"/>
          <p:cNvSpPr txBox="1"/>
          <p:nvPr/>
        </p:nvSpPr>
        <p:spPr>
          <a:xfrm>
            <a:off x="521475" y="358425"/>
            <a:ext cx="65682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Touch and Multisensory Observations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01" name="Google Shape;501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1434758" y="2220490"/>
            <a:ext cx="573709" cy="657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Google Shape;502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3740691" y="3611812"/>
            <a:ext cx="573709" cy="657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Google Shape;503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2037921">
            <a:off x="4205156" y="2178813"/>
            <a:ext cx="488117" cy="785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293720">
            <a:off x="721942" y="2964727"/>
            <a:ext cx="558429" cy="683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3076129">
            <a:off x="2257917" y="1707687"/>
            <a:ext cx="520035" cy="742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9189244">
            <a:off x="3307210" y="1497570"/>
            <a:ext cx="477850" cy="798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3083351" y="2529944"/>
            <a:ext cx="573709" cy="657344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38"/>
          <p:cNvSpPr txBox="1"/>
          <p:nvPr/>
        </p:nvSpPr>
        <p:spPr>
          <a:xfrm>
            <a:off x="6083400" y="1409288"/>
            <a:ext cx="2738400" cy="29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Our examples of Gibsonian Information have been limited by vision.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in an embodied agent, we can also measure other sensory modalities such as touch.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multimodel combinations of information, such as touch + vision.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09" name="Google Shape;509;p38"/>
          <p:cNvSpPr txBox="1"/>
          <p:nvPr/>
        </p:nvSpPr>
        <p:spPr>
          <a:xfrm>
            <a:off x="555050" y="4558850"/>
            <a:ext cx="5454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Braitenberg Vehicles exploring a Dymaxion Map of Earth. 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39"/>
          <p:cNvSpPr txBox="1"/>
          <p:nvPr/>
        </p:nvSpPr>
        <p:spPr>
          <a:xfrm>
            <a:off x="521475" y="358425"/>
            <a:ext cx="65682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Touch and Multisensory Observations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15" name="Google Shape;51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1485525" y="1085763"/>
            <a:ext cx="1054325" cy="1506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6" name="Google Shape;516;p39"/>
          <p:cNvCxnSpPr/>
          <p:nvPr/>
        </p:nvCxnSpPr>
        <p:spPr>
          <a:xfrm>
            <a:off x="925100" y="1985775"/>
            <a:ext cx="5220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17" name="Google Shape;517;p39"/>
          <p:cNvCxnSpPr/>
          <p:nvPr/>
        </p:nvCxnSpPr>
        <p:spPr>
          <a:xfrm>
            <a:off x="923113" y="1701550"/>
            <a:ext cx="5241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518" name="Google Shape;51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6976425" y="1382788"/>
            <a:ext cx="1054325" cy="1506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9" name="Google Shape;519;p39"/>
          <p:cNvCxnSpPr/>
          <p:nvPr/>
        </p:nvCxnSpPr>
        <p:spPr>
          <a:xfrm>
            <a:off x="7264950" y="1014675"/>
            <a:ext cx="11025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20" name="Google Shape;520;p39"/>
          <p:cNvCxnSpPr/>
          <p:nvPr/>
        </p:nvCxnSpPr>
        <p:spPr>
          <a:xfrm rot="10800000">
            <a:off x="8367450" y="1014750"/>
            <a:ext cx="0" cy="7992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21" name="Google Shape;521;p39"/>
          <p:cNvCxnSpPr/>
          <p:nvPr/>
        </p:nvCxnSpPr>
        <p:spPr>
          <a:xfrm>
            <a:off x="8031150" y="1813950"/>
            <a:ext cx="336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522" name="Google Shape;522;p39"/>
          <p:cNvCxnSpPr/>
          <p:nvPr/>
        </p:nvCxnSpPr>
        <p:spPr>
          <a:xfrm>
            <a:off x="7258475" y="1813950"/>
            <a:ext cx="336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23" name="Google Shape;523;p39"/>
          <p:cNvCxnSpPr/>
          <p:nvPr/>
        </p:nvCxnSpPr>
        <p:spPr>
          <a:xfrm rot="10800000">
            <a:off x="7258475" y="1014750"/>
            <a:ext cx="0" cy="7992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24" name="Google Shape;524;p39"/>
          <p:cNvCxnSpPr/>
          <p:nvPr/>
        </p:nvCxnSpPr>
        <p:spPr>
          <a:xfrm>
            <a:off x="6378913" y="1978788"/>
            <a:ext cx="5241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25" name="Google Shape;525;p39"/>
          <p:cNvSpPr txBox="1"/>
          <p:nvPr/>
        </p:nvSpPr>
        <p:spPr>
          <a:xfrm>
            <a:off x="3137300" y="1418413"/>
            <a:ext cx="2870100" cy="84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Braitenberg Vehicle with only light (visual) input, or visual + displacement (touch) input.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40"/>
          <p:cNvSpPr txBox="1"/>
          <p:nvPr/>
        </p:nvSpPr>
        <p:spPr>
          <a:xfrm>
            <a:off x="521475" y="358425"/>
            <a:ext cx="65682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Touch and Multisensory Observations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31" name="Google Shape;53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1195687" y="3471526"/>
            <a:ext cx="1054325" cy="1506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2" name="Google Shape;532;p40"/>
          <p:cNvCxnSpPr/>
          <p:nvPr/>
        </p:nvCxnSpPr>
        <p:spPr>
          <a:xfrm>
            <a:off x="1484213" y="3103413"/>
            <a:ext cx="11025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33" name="Google Shape;533;p40"/>
          <p:cNvCxnSpPr/>
          <p:nvPr/>
        </p:nvCxnSpPr>
        <p:spPr>
          <a:xfrm rot="10800000">
            <a:off x="2586713" y="3103488"/>
            <a:ext cx="0" cy="7992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34" name="Google Shape;534;p40"/>
          <p:cNvCxnSpPr/>
          <p:nvPr/>
        </p:nvCxnSpPr>
        <p:spPr>
          <a:xfrm>
            <a:off x="2250413" y="3902688"/>
            <a:ext cx="336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535" name="Google Shape;535;p40"/>
          <p:cNvCxnSpPr/>
          <p:nvPr/>
        </p:nvCxnSpPr>
        <p:spPr>
          <a:xfrm>
            <a:off x="1477738" y="3902688"/>
            <a:ext cx="336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36" name="Google Shape;536;p40"/>
          <p:cNvCxnSpPr/>
          <p:nvPr/>
        </p:nvCxnSpPr>
        <p:spPr>
          <a:xfrm rot="10800000">
            <a:off x="1477738" y="3103488"/>
            <a:ext cx="0" cy="7992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37" name="Google Shape;537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7215650" y="3419651"/>
            <a:ext cx="1054325" cy="1506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8" name="Google Shape;538;p40"/>
          <p:cNvCxnSpPr>
            <a:stCxn id="539" idx="6"/>
          </p:cNvCxnSpPr>
          <p:nvPr/>
        </p:nvCxnSpPr>
        <p:spPr>
          <a:xfrm>
            <a:off x="6840763" y="3051550"/>
            <a:ext cx="17658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0" name="Google Shape;540;p40"/>
          <p:cNvCxnSpPr/>
          <p:nvPr/>
        </p:nvCxnSpPr>
        <p:spPr>
          <a:xfrm rot="10800000">
            <a:off x="8606750" y="3051375"/>
            <a:ext cx="0" cy="14391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1" name="Google Shape;541;p40"/>
          <p:cNvCxnSpPr/>
          <p:nvPr/>
        </p:nvCxnSpPr>
        <p:spPr>
          <a:xfrm>
            <a:off x="8256675" y="3902700"/>
            <a:ext cx="336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542" name="Google Shape;542;p40"/>
          <p:cNvCxnSpPr/>
          <p:nvPr/>
        </p:nvCxnSpPr>
        <p:spPr>
          <a:xfrm>
            <a:off x="6745063" y="3850825"/>
            <a:ext cx="10890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3" name="Google Shape;543;p40"/>
          <p:cNvCxnSpPr>
            <a:endCxn id="539" idx="4"/>
          </p:cNvCxnSpPr>
          <p:nvPr/>
        </p:nvCxnSpPr>
        <p:spPr>
          <a:xfrm rot="10800000">
            <a:off x="6749263" y="3143050"/>
            <a:ext cx="8400" cy="7077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4" name="Google Shape;544;p40"/>
          <p:cNvCxnSpPr/>
          <p:nvPr/>
        </p:nvCxnSpPr>
        <p:spPr>
          <a:xfrm rot="10800000">
            <a:off x="6400488" y="3053500"/>
            <a:ext cx="0" cy="14358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5" name="Google Shape;545;p40"/>
          <p:cNvCxnSpPr/>
          <p:nvPr/>
        </p:nvCxnSpPr>
        <p:spPr>
          <a:xfrm>
            <a:off x="6412013" y="4487925"/>
            <a:ext cx="14220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46" name="Google Shape;546;p40"/>
          <p:cNvCxnSpPr/>
          <p:nvPr/>
        </p:nvCxnSpPr>
        <p:spPr>
          <a:xfrm>
            <a:off x="6404613" y="3051550"/>
            <a:ext cx="2532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39" name="Google Shape;539;p40"/>
          <p:cNvSpPr/>
          <p:nvPr/>
        </p:nvSpPr>
        <p:spPr>
          <a:xfrm>
            <a:off x="6657763" y="2960050"/>
            <a:ext cx="183000" cy="1830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47" name="Google Shape;547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1485525" y="1085763"/>
            <a:ext cx="1054325" cy="1506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48" name="Google Shape;548;p40"/>
          <p:cNvCxnSpPr/>
          <p:nvPr/>
        </p:nvCxnSpPr>
        <p:spPr>
          <a:xfrm>
            <a:off x="925100" y="1985775"/>
            <a:ext cx="522000" cy="0"/>
          </a:xfrm>
          <a:prstGeom prst="straightConnector1">
            <a:avLst/>
          </a:prstGeom>
          <a:noFill/>
          <a:ln cap="flat" cmpd="sng" w="19050">
            <a:solidFill>
              <a:srgbClr val="D9D9D9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49" name="Google Shape;549;p40"/>
          <p:cNvCxnSpPr/>
          <p:nvPr/>
        </p:nvCxnSpPr>
        <p:spPr>
          <a:xfrm>
            <a:off x="923113" y="1701550"/>
            <a:ext cx="524100" cy="0"/>
          </a:xfrm>
          <a:prstGeom prst="straightConnector1">
            <a:avLst/>
          </a:prstGeom>
          <a:noFill/>
          <a:ln cap="flat" cmpd="sng" w="19050">
            <a:solidFill>
              <a:srgbClr val="D9D9D9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550" name="Google Shape;55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6976425" y="1382788"/>
            <a:ext cx="1054325" cy="15061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1" name="Google Shape;551;p40"/>
          <p:cNvCxnSpPr/>
          <p:nvPr/>
        </p:nvCxnSpPr>
        <p:spPr>
          <a:xfrm>
            <a:off x="7264950" y="1014675"/>
            <a:ext cx="1102500" cy="0"/>
          </a:xfrm>
          <a:prstGeom prst="straightConnector1">
            <a:avLst/>
          </a:prstGeom>
          <a:noFill/>
          <a:ln cap="flat" cmpd="sng" w="19050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2" name="Google Shape;552;p40"/>
          <p:cNvCxnSpPr/>
          <p:nvPr/>
        </p:nvCxnSpPr>
        <p:spPr>
          <a:xfrm rot="10800000">
            <a:off x="8367450" y="1014750"/>
            <a:ext cx="0" cy="799200"/>
          </a:xfrm>
          <a:prstGeom prst="straightConnector1">
            <a:avLst/>
          </a:prstGeom>
          <a:noFill/>
          <a:ln cap="flat" cmpd="sng" w="19050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3" name="Google Shape;553;p40"/>
          <p:cNvCxnSpPr/>
          <p:nvPr/>
        </p:nvCxnSpPr>
        <p:spPr>
          <a:xfrm>
            <a:off x="8031150" y="1813950"/>
            <a:ext cx="336300" cy="0"/>
          </a:xfrm>
          <a:prstGeom prst="straightConnector1">
            <a:avLst/>
          </a:prstGeom>
          <a:noFill/>
          <a:ln cap="flat" cmpd="sng" w="19050">
            <a:solidFill>
              <a:srgbClr val="D9D9D9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554" name="Google Shape;554;p40"/>
          <p:cNvCxnSpPr/>
          <p:nvPr/>
        </p:nvCxnSpPr>
        <p:spPr>
          <a:xfrm>
            <a:off x="7258475" y="1813950"/>
            <a:ext cx="336300" cy="0"/>
          </a:xfrm>
          <a:prstGeom prst="straightConnector1">
            <a:avLst/>
          </a:prstGeom>
          <a:noFill/>
          <a:ln cap="flat" cmpd="sng" w="19050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5" name="Google Shape;555;p40"/>
          <p:cNvCxnSpPr/>
          <p:nvPr/>
        </p:nvCxnSpPr>
        <p:spPr>
          <a:xfrm rot="10800000">
            <a:off x="7258475" y="1014750"/>
            <a:ext cx="0" cy="799200"/>
          </a:xfrm>
          <a:prstGeom prst="straightConnector1">
            <a:avLst/>
          </a:prstGeom>
          <a:noFill/>
          <a:ln cap="flat" cmpd="sng" w="19050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56" name="Google Shape;556;p40"/>
          <p:cNvCxnSpPr/>
          <p:nvPr/>
        </p:nvCxnSpPr>
        <p:spPr>
          <a:xfrm>
            <a:off x="6378913" y="1978788"/>
            <a:ext cx="524100" cy="0"/>
          </a:xfrm>
          <a:prstGeom prst="straightConnector1">
            <a:avLst/>
          </a:prstGeom>
          <a:noFill/>
          <a:ln cap="flat" cmpd="sng" w="19050">
            <a:solidFill>
              <a:srgbClr val="D9D9D9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57" name="Google Shape;557;p40"/>
          <p:cNvSpPr txBox="1"/>
          <p:nvPr/>
        </p:nvSpPr>
        <p:spPr>
          <a:xfrm>
            <a:off x="3137300" y="1418413"/>
            <a:ext cx="2870100" cy="84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</a:rPr>
              <a:t>Braitenberg Vehicle with only light (visual) input, or visual + displacement (touch) input.</a:t>
            </a:r>
            <a:endParaRPr>
              <a:solidFill>
                <a:srgbClr val="CCCCCC"/>
              </a:solidFill>
            </a:endParaRPr>
          </a:p>
        </p:txBody>
      </p:sp>
      <p:sp>
        <p:nvSpPr>
          <p:cNvPr id="558" name="Google Shape;558;p40"/>
          <p:cNvSpPr txBox="1"/>
          <p:nvPr/>
        </p:nvSpPr>
        <p:spPr>
          <a:xfrm>
            <a:off x="3132788" y="3436275"/>
            <a:ext cx="2870100" cy="10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Braitenberg Vehicle touch (displacement) and vision (light) inputs serving to determine future positional (location) states. </a:t>
            </a:r>
            <a:endParaRPr/>
          </a:p>
        </p:txBody>
      </p:sp>
      <p:cxnSp>
        <p:nvCxnSpPr>
          <p:cNvPr id="559" name="Google Shape;559;p40"/>
          <p:cNvCxnSpPr/>
          <p:nvPr/>
        </p:nvCxnSpPr>
        <p:spPr>
          <a:xfrm>
            <a:off x="640188" y="4079050"/>
            <a:ext cx="5241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0" name="Google Shape;560;p40"/>
          <p:cNvCxnSpPr/>
          <p:nvPr/>
        </p:nvCxnSpPr>
        <p:spPr>
          <a:xfrm>
            <a:off x="6659750" y="4311450"/>
            <a:ext cx="5220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1" name="Google Shape;561;p40"/>
          <p:cNvCxnSpPr/>
          <p:nvPr/>
        </p:nvCxnSpPr>
        <p:spPr>
          <a:xfrm>
            <a:off x="6657763" y="4027225"/>
            <a:ext cx="5241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2" name="Google Shape;562;p40"/>
          <p:cNvCxnSpPr/>
          <p:nvPr/>
        </p:nvCxnSpPr>
        <p:spPr>
          <a:xfrm>
            <a:off x="8270450" y="4487925"/>
            <a:ext cx="336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41"/>
          <p:cNvSpPr txBox="1"/>
          <p:nvPr/>
        </p:nvSpPr>
        <p:spPr>
          <a:xfrm>
            <a:off x="521475" y="466925"/>
            <a:ext cx="65682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Genotype-to-Phenotype Mapping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568" name="Google Shape;568;p41"/>
          <p:cNvGrpSpPr/>
          <p:nvPr/>
        </p:nvGrpSpPr>
        <p:grpSpPr>
          <a:xfrm rot="10800000">
            <a:off x="3309472" y="2310128"/>
            <a:ext cx="341603" cy="246705"/>
            <a:chOff x="5183100" y="616500"/>
            <a:chExt cx="1030788" cy="914400"/>
          </a:xfrm>
        </p:grpSpPr>
        <p:sp>
          <p:nvSpPr>
            <p:cNvPr id="569" name="Google Shape;569;p41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0" name="Google Shape;570;p41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1" name="Google Shape;571;p41"/>
          <p:cNvSpPr/>
          <p:nvPr/>
        </p:nvSpPr>
        <p:spPr>
          <a:xfrm>
            <a:off x="3185513" y="2556825"/>
            <a:ext cx="589500" cy="2466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2" name="Google Shape;572;p41"/>
          <p:cNvSpPr/>
          <p:nvPr/>
        </p:nvSpPr>
        <p:spPr>
          <a:xfrm>
            <a:off x="3185513" y="2776550"/>
            <a:ext cx="589500" cy="246600"/>
          </a:xfrm>
          <a:prstGeom prst="rect">
            <a:avLst/>
          </a:prstGeom>
          <a:solidFill>
            <a:srgbClr val="9FC5E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3" name="Google Shape;573;p41"/>
          <p:cNvSpPr/>
          <p:nvPr/>
        </p:nvSpPr>
        <p:spPr>
          <a:xfrm>
            <a:off x="3185513" y="3023150"/>
            <a:ext cx="589500" cy="246600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p41"/>
          <p:cNvSpPr/>
          <p:nvPr/>
        </p:nvSpPr>
        <p:spPr>
          <a:xfrm>
            <a:off x="3185513" y="3242875"/>
            <a:ext cx="589500" cy="246600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5" name="Google Shape;575;p41"/>
          <p:cNvSpPr/>
          <p:nvPr/>
        </p:nvSpPr>
        <p:spPr>
          <a:xfrm>
            <a:off x="3185513" y="3489475"/>
            <a:ext cx="589500" cy="246600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76" name="Google Shape;576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0178" y="2054676"/>
            <a:ext cx="1151796" cy="680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Google Shape;577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1150" y="1175387"/>
            <a:ext cx="1209850" cy="680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70175" y="3002994"/>
            <a:ext cx="1151800" cy="966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" name="Google Shape;579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05500" y="4119538"/>
            <a:ext cx="1481149" cy="7987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80" name="Google Shape;580;p41"/>
          <p:cNvCxnSpPr/>
          <p:nvPr/>
        </p:nvCxnSpPr>
        <p:spPr>
          <a:xfrm rot="10800000">
            <a:off x="642400" y="1378088"/>
            <a:ext cx="0" cy="30435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81" name="Google Shape;581;p41"/>
          <p:cNvSpPr txBox="1"/>
          <p:nvPr/>
        </p:nvSpPr>
        <p:spPr>
          <a:xfrm>
            <a:off x="4188800" y="1189700"/>
            <a:ext cx="4551300" cy="3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Nunito"/>
                <a:ea typeface="Nunito"/>
                <a:cs typeface="Nunito"/>
                <a:sym typeface="Nunito"/>
              </a:rPr>
              <a:t>From “toy” embodiment to biologically-relevant?</a:t>
            </a:r>
            <a:endParaRPr b="1"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Nunito"/>
                <a:ea typeface="Nunito"/>
                <a:cs typeface="Nunito"/>
                <a:sym typeface="Nunito"/>
              </a:rPr>
              <a:t>If agent possesses analogues to a brain and perceptual system, then they must also possess a genotype-to-phenotype (G-to-P) mapping.</a:t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Nunito"/>
                <a:ea typeface="Nunito"/>
                <a:cs typeface="Nunito"/>
                <a:sym typeface="Nunito"/>
              </a:rPr>
              <a:t>In biology: principle of vertical organization (organisms build complexity from genomes to organisms).</a:t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Nunito"/>
                <a:ea typeface="Nunito"/>
                <a:cs typeface="Nunito"/>
                <a:sym typeface="Nunito"/>
              </a:rPr>
              <a:t>Agents should include these features into a representation of embodied action as well.</a:t>
            </a:r>
            <a:endParaRPr sz="16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5"/>
          <p:cNvSpPr txBox="1"/>
          <p:nvPr/>
        </p:nvSpPr>
        <p:spPr>
          <a:xfrm>
            <a:off x="1078500" y="442250"/>
            <a:ext cx="6987000" cy="10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“The observer registers decisions, which produces a registration (transition from the possible to the actual) is absolutely necessary and cannot be omitted”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 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Paraphrase from Werner Heisenberg, Physicist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6" name="Google Shape;9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3038" y="1599150"/>
            <a:ext cx="5497917" cy="329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42"/>
          <p:cNvSpPr txBox="1"/>
          <p:nvPr/>
        </p:nvSpPr>
        <p:spPr>
          <a:xfrm>
            <a:off x="521475" y="466925"/>
            <a:ext cx="6568200" cy="5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Genotype-to-Phenotype Mapping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587" name="Google Shape;587;p42"/>
          <p:cNvGrpSpPr/>
          <p:nvPr/>
        </p:nvGrpSpPr>
        <p:grpSpPr>
          <a:xfrm rot="10800000">
            <a:off x="3267759" y="1866478"/>
            <a:ext cx="341603" cy="246705"/>
            <a:chOff x="5183100" y="616500"/>
            <a:chExt cx="1030788" cy="914400"/>
          </a:xfrm>
        </p:grpSpPr>
        <p:sp>
          <p:nvSpPr>
            <p:cNvPr id="588" name="Google Shape;588;p42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" name="Google Shape;589;p42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0" name="Google Shape;590;p42"/>
          <p:cNvSpPr/>
          <p:nvPr/>
        </p:nvSpPr>
        <p:spPr>
          <a:xfrm>
            <a:off x="3143800" y="2113175"/>
            <a:ext cx="589500" cy="2466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1" name="Google Shape;591;p42"/>
          <p:cNvSpPr/>
          <p:nvPr/>
        </p:nvSpPr>
        <p:spPr>
          <a:xfrm>
            <a:off x="3143800" y="2332900"/>
            <a:ext cx="589500" cy="246600"/>
          </a:xfrm>
          <a:prstGeom prst="rect">
            <a:avLst/>
          </a:prstGeom>
          <a:solidFill>
            <a:srgbClr val="9FC5E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2" name="Google Shape;592;p42"/>
          <p:cNvSpPr/>
          <p:nvPr/>
        </p:nvSpPr>
        <p:spPr>
          <a:xfrm>
            <a:off x="3143800" y="2579500"/>
            <a:ext cx="589500" cy="246600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3" name="Google Shape;593;p42"/>
          <p:cNvSpPr/>
          <p:nvPr/>
        </p:nvSpPr>
        <p:spPr>
          <a:xfrm>
            <a:off x="3143800" y="2799225"/>
            <a:ext cx="589500" cy="246600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4" name="Google Shape;594;p42"/>
          <p:cNvSpPr/>
          <p:nvPr/>
        </p:nvSpPr>
        <p:spPr>
          <a:xfrm>
            <a:off x="3143800" y="3045825"/>
            <a:ext cx="589500" cy="246600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95" name="Google Shape;595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0178" y="2054676"/>
            <a:ext cx="1151796" cy="680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1150" y="1175387"/>
            <a:ext cx="1209850" cy="680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70175" y="3002994"/>
            <a:ext cx="1151800" cy="966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05500" y="4119538"/>
            <a:ext cx="1481149" cy="7987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9" name="Google Shape;599;p42"/>
          <p:cNvCxnSpPr/>
          <p:nvPr/>
        </p:nvCxnSpPr>
        <p:spPr>
          <a:xfrm rot="10800000">
            <a:off x="642400" y="1378088"/>
            <a:ext cx="0" cy="30435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00" name="Google Shape;600;p42"/>
          <p:cNvCxnSpPr/>
          <p:nvPr/>
        </p:nvCxnSpPr>
        <p:spPr>
          <a:xfrm>
            <a:off x="3908613" y="2702800"/>
            <a:ext cx="10239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grpSp>
        <p:nvGrpSpPr>
          <p:cNvPr id="601" name="Google Shape;601;p42"/>
          <p:cNvGrpSpPr/>
          <p:nvPr/>
        </p:nvGrpSpPr>
        <p:grpSpPr>
          <a:xfrm rot="-8277606">
            <a:off x="6057845" y="1272456"/>
            <a:ext cx="341570" cy="246740"/>
            <a:chOff x="5183100" y="616500"/>
            <a:chExt cx="1030788" cy="914400"/>
          </a:xfrm>
        </p:grpSpPr>
        <p:sp>
          <p:nvSpPr>
            <p:cNvPr id="602" name="Google Shape;602;p42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" name="Google Shape;603;p42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4" name="Google Shape;604;p42"/>
          <p:cNvSpPr/>
          <p:nvPr/>
        </p:nvSpPr>
        <p:spPr>
          <a:xfrm rot="2521705">
            <a:off x="5768759" y="1455425"/>
            <a:ext cx="589247" cy="246402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5" name="Google Shape;605;p42"/>
          <p:cNvSpPr/>
          <p:nvPr/>
        </p:nvSpPr>
        <p:spPr>
          <a:xfrm rot="2521705">
            <a:off x="5621613" y="1618603"/>
            <a:ext cx="589247" cy="246402"/>
          </a:xfrm>
          <a:prstGeom prst="rect">
            <a:avLst/>
          </a:prstGeom>
          <a:solidFill>
            <a:srgbClr val="9FC5E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6" name="Google Shape;606;p42"/>
          <p:cNvSpPr/>
          <p:nvPr/>
        </p:nvSpPr>
        <p:spPr>
          <a:xfrm rot="2521705">
            <a:off x="5456468" y="1801740"/>
            <a:ext cx="589247" cy="246402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7" name="Google Shape;607;p42"/>
          <p:cNvSpPr/>
          <p:nvPr/>
        </p:nvSpPr>
        <p:spPr>
          <a:xfrm rot="2521705">
            <a:off x="5309322" y="1964917"/>
            <a:ext cx="589247" cy="246402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8" name="Google Shape;608;p42"/>
          <p:cNvSpPr/>
          <p:nvPr/>
        </p:nvSpPr>
        <p:spPr>
          <a:xfrm rot="2521705">
            <a:off x="5144178" y="2148054"/>
            <a:ext cx="589247" cy="246402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09" name="Google Shape;609;p42"/>
          <p:cNvGrpSpPr/>
          <p:nvPr/>
        </p:nvGrpSpPr>
        <p:grpSpPr>
          <a:xfrm rot="8015633">
            <a:off x="5279413" y="2900381"/>
            <a:ext cx="341582" cy="246680"/>
            <a:chOff x="5183100" y="616500"/>
            <a:chExt cx="1030788" cy="914400"/>
          </a:xfrm>
        </p:grpSpPr>
        <p:sp>
          <p:nvSpPr>
            <p:cNvPr id="610" name="Google Shape;610;p42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1" name="Google Shape;611;p42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12" name="Google Shape;612;p42"/>
          <p:cNvSpPr/>
          <p:nvPr/>
        </p:nvSpPr>
        <p:spPr>
          <a:xfrm rot="-2784133">
            <a:off x="5333888" y="3070529"/>
            <a:ext cx="589479" cy="246569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3" name="Google Shape;613;p42"/>
          <p:cNvSpPr/>
          <p:nvPr/>
        </p:nvSpPr>
        <p:spPr>
          <a:xfrm rot="-2784133">
            <a:off x="5493016" y="3222046"/>
            <a:ext cx="589479" cy="246569"/>
          </a:xfrm>
          <a:prstGeom prst="rect">
            <a:avLst/>
          </a:prstGeom>
          <a:solidFill>
            <a:srgbClr val="9FC5E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4" name="Google Shape;614;p42"/>
          <p:cNvSpPr/>
          <p:nvPr/>
        </p:nvSpPr>
        <p:spPr>
          <a:xfrm rot="-2784133">
            <a:off x="5671606" y="3392096"/>
            <a:ext cx="589479" cy="246569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5" name="Google Shape;615;p42"/>
          <p:cNvSpPr/>
          <p:nvPr/>
        </p:nvSpPr>
        <p:spPr>
          <a:xfrm rot="-2784133">
            <a:off x="5830733" y="3543614"/>
            <a:ext cx="589479" cy="246569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6" name="Google Shape;616;p42"/>
          <p:cNvSpPr/>
          <p:nvPr/>
        </p:nvSpPr>
        <p:spPr>
          <a:xfrm rot="-2784133">
            <a:off x="6009324" y="3713664"/>
            <a:ext cx="589479" cy="246569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17" name="Google Shape;617;p42"/>
          <p:cNvGrpSpPr/>
          <p:nvPr/>
        </p:nvGrpSpPr>
        <p:grpSpPr>
          <a:xfrm rot="2394444">
            <a:off x="6998586" y="3768091"/>
            <a:ext cx="341588" cy="246740"/>
            <a:chOff x="5183100" y="616500"/>
            <a:chExt cx="1030788" cy="914400"/>
          </a:xfrm>
        </p:grpSpPr>
        <p:sp>
          <p:nvSpPr>
            <p:cNvPr id="618" name="Google Shape;618;p42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9" name="Google Shape;619;p42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20" name="Google Shape;620;p42"/>
          <p:cNvSpPr/>
          <p:nvPr/>
        </p:nvSpPr>
        <p:spPr>
          <a:xfrm rot="-8404722">
            <a:off x="7033048" y="3578732"/>
            <a:ext cx="589496" cy="246638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42"/>
          <p:cNvSpPr/>
          <p:nvPr/>
        </p:nvSpPr>
        <p:spPr>
          <a:xfrm rot="-8404722">
            <a:off x="7174001" y="3410175"/>
            <a:ext cx="589496" cy="246638"/>
          </a:xfrm>
          <a:prstGeom prst="rect">
            <a:avLst/>
          </a:prstGeom>
          <a:solidFill>
            <a:srgbClr val="9FC5E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2" name="Google Shape;622;p42"/>
          <p:cNvSpPr/>
          <p:nvPr/>
        </p:nvSpPr>
        <p:spPr>
          <a:xfrm rot="-8404722">
            <a:off x="7332194" y="3221002"/>
            <a:ext cx="589496" cy="246638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3" name="Google Shape;623;p42"/>
          <p:cNvSpPr/>
          <p:nvPr/>
        </p:nvSpPr>
        <p:spPr>
          <a:xfrm rot="-8404722">
            <a:off x="7473146" y="3052445"/>
            <a:ext cx="589496" cy="246638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4" name="Google Shape;624;p42"/>
          <p:cNvSpPr/>
          <p:nvPr/>
        </p:nvSpPr>
        <p:spPr>
          <a:xfrm rot="-8404722">
            <a:off x="7631339" y="2863272"/>
            <a:ext cx="589496" cy="246638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25" name="Google Shape;625;p42"/>
          <p:cNvGrpSpPr/>
          <p:nvPr/>
        </p:nvGrpSpPr>
        <p:grpSpPr>
          <a:xfrm rot="-2905520">
            <a:off x="7696842" y="2073901"/>
            <a:ext cx="341579" cy="246726"/>
            <a:chOff x="5183100" y="616500"/>
            <a:chExt cx="1030788" cy="914400"/>
          </a:xfrm>
        </p:grpSpPr>
        <p:sp>
          <p:nvSpPr>
            <p:cNvPr id="626" name="Google Shape;626;p42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" name="Google Shape;627;p42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28" name="Google Shape;628;p42"/>
          <p:cNvSpPr/>
          <p:nvPr/>
        </p:nvSpPr>
        <p:spPr>
          <a:xfrm rot="7893216">
            <a:off x="7388455" y="1910159"/>
            <a:ext cx="589308" cy="246521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Google Shape;629;p42"/>
          <p:cNvSpPr/>
          <p:nvPr/>
        </p:nvSpPr>
        <p:spPr>
          <a:xfrm rot="7893216">
            <a:off x="7224064" y="1764369"/>
            <a:ext cx="589308" cy="246521"/>
          </a:xfrm>
          <a:prstGeom prst="rect">
            <a:avLst/>
          </a:prstGeom>
          <a:solidFill>
            <a:srgbClr val="9FC5E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42"/>
          <p:cNvSpPr/>
          <p:nvPr/>
        </p:nvSpPr>
        <p:spPr>
          <a:xfrm rot="7893216">
            <a:off x="7039566" y="1600747"/>
            <a:ext cx="589308" cy="246521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42"/>
          <p:cNvSpPr/>
          <p:nvPr/>
        </p:nvSpPr>
        <p:spPr>
          <a:xfrm rot="7893216">
            <a:off x="6875176" y="1454957"/>
            <a:ext cx="589308" cy="246521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2" name="Google Shape;632;p42"/>
          <p:cNvSpPr/>
          <p:nvPr/>
        </p:nvSpPr>
        <p:spPr>
          <a:xfrm rot="7893216">
            <a:off x="6690678" y="1291335"/>
            <a:ext cx="589308" cy="246521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33" name="Google Shape;633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87038" y="2281300"/>
            <a:ext cx="1209850" cy="680548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42"/>
          <p:cNvSpPr txBox="1"/>
          <p:nvPr/>
        </p:nvSpPr>
        <p:spPr>
          <a:xfrm>
            <a:off x="2861100" y="4313775"/>
            <a:ext cx="5853300" cy="6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latin typeface="Nunito"/>
                <a:ea typeface="Nunito"/>
                <a:cs typeface="Nunito"/>
                <a:sym typeface="Nunito"/>
              </a:rPr>
              <a:t>Alicea, B., Parent, J., and Singh, U. (2020). Observer-dependent Collective Behavior For Biologically-inspired Processing Models. OpenReview.net: </a:t>
            </a:r>
            <a:r>
              <a:rPr lang="en" sz="1000" u="sng">
                <a:solidFill>
                  <a:schemeClr val="hlink"/>
                </a:solidFill>
                <a:latin typeface="Nunito"/>
                <a:ea typeface="Nunito"/>
                <a:cs typeface="Nunito"/>
                <a:sym typeface="Nunito"/>
                <a:hlinkClick r:id="rId7"/>
              </a:rPr>
              <a:t>https://openreview.net/ forum?id=FiwgkEEmXOg</a:t>
            </a:r>
            <a:endParaRPr sz="10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43"/>
          <p:cNvSpPr txBox="1"/>
          <p:nvPr/>
        </p:nvSpPr>
        <p:spPr>
          <a:xfrm>
            <a:off x="776900" y="382575"/>
            <a:ext cx="6690600" cy="59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Representational Biology of Intersubjectivity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0" name="Google Shape;640;p43"/>
          <p:cNvSpPr txBox="1"/>
          <p:nvPr/>
        </p:nvSpPr>
        <p:spPr>
          <a:xfrm>
            <a:off x="619925" y="1026775"/>
            <a:ext cx="7855800" cy="32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G-to-P mapping in embodied agents allow us to build a representational biology of intersubjectivity.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Intersubjectivity: 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agent capable of “full and equivalent observation</a:t>
            </a:r>
            <a:r>
              <a:rPr baseline="30000" lang="en">
                <a:latin typeface="Nunito"/>
                <a:ea typeface="Nunito"/>
                <a:cs typeface="Nunito"/>
                <a:sym typeface="Nunito"/>
              </a:rPr>
              <a:t>3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” of what all other agents observe and know. Population of agents, each agent knowing a component of </a:t>
            </a:r>
            <a:r>
              <a:rPr i="1" lang="en">
                <a:latin typeface="Nunito"/>
                <a:ea typeface="Nunito"/>
                <a:cs typeface="Nunito"/>
                <a:sym typeface="Nunito"/>
              </a:rPr>
              <a:t>x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, with mutual information </a:t>
            </a:r>
            <a:r>
              <a:rPr i="1" lang="en">
                <a:latin typeface="Nunito"/>
                <a:ea typeface="Nunito"/>
                <a:cs typeface="Nunito"/>
                <a:sym typeface="Nunito"/>
              </a:rPr>
              <a:t>H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population of agents can share genotypes (or variants of the same descendent).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Innate ability to share perspectives on knowledge gained from different perspectives (viewpoints). </a:t>
            </a:r>
            <a:br>
              <a:rPr lang="en">
                <a:latin typeface="Nunito"/>
                <a:ea typeface="Nunito"/>
                <a:cs typeface="Nunito"/>
                <a:sym typeface="Nunito"/>
              </a:rPr>
            </a:b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Shared knowledge is a white box (agent share perspectives, shared processing, but do not possess individual experience).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1" name="Google Shape;641;p43"/>
          <p:cNvSpPr txBox="1"/>
          <p:nvPr/>
        </p:nvSpPr>
        <p:spPr>
          <a:xfrm>
            <a:off x="619925" y="4442375"/>
            <a:ext cx="78558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" sz="1000"/>
              <a:t>3</a:t>
            </a:r>
            <a:r>
              <a:rPr lang="en" sz="1000"/>
              <a:t> </a:t>
            </a:r>
            <a:r>
              <a:rPr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Fuchs, T. and De Jaegher, H. (2009). Enactive intersubjectivity: Participatory sense-making and mutual incorporation. Phenomenology  and Cognitive Science, 8, 465–486.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44"/>
          <p:cNvSpPr txBox="1"/>
          <p:nvPr/>
        </p:nvSpPr>
        <p:spPr>
          <a:xfrm>
            <a:off x="767200" y="382675"/>
            <a:ext cx="6690600" cy="59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Representational </a:t>
            </a: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Biology of Intersubjectivity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7" name="Google Shape;647;p44"/>
          <p:cNvSpPr txBox="1"/>
          <p:nvPr/>
        </p:nvSpPr>
        <p:spPr>
          <a:xfrm>
            <a:off x="678000" y="3452200"/>
            <a:ext cx="7788000" cy="13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aseline="30000"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4</a:t>
            </a:r>
            <a:r>
              <a:rPr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Reich, W. (2010). Three Problems of Intersubjectivity—And One Solution. Sociological Theory, 28(1), 40-63.</a:t>
            </a:r>
            <a:endParaRPr sz="10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aseline="30000"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5</a:t>
            </a:r>
            <a:r>
              <a:rPr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Gustavo Mancilla, R. (2011). Introduction to Sociocybernetics (Part 1): Third Order Cybernetics and a Basic Framework for Society. Journal of Sociocybernetics, 9, 35-56.</a:t>
            </a:r>
            <a:endParaRPr sz="10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aseline="30000"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6</a:t>
            </a:r>
            <a:r>
              <a:rPr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" sz="1000">
                <a:solidFill>
                  <a:srgbClr val="232323"/>
                </a:solidFill>
                <a:latin typeface="Nunito"/>
                <a:ea typeface="Nunito"/>
                <a:cs typeface="Nunito"/>
                <a:sym typeface="Nunito"/>
              </a:rPr>
              <a:t>Zhao, J., Xie, X., Xu, X., and Sun, S. (2017). Multi-view learning overview: recent progress and new challenges. </a:t>
            </a:r>
            <a:r>
              <a:rPr i="1" lang="en" sz="1000">
                <a:solidFill>
                  <a:srgbClr val="232323"/>
                </a:solidFill>
                <a:latin typeface="Nunito"/>
                <a:ea typeface="Nunito"/>
                <a:cs typeface="Nunito"/>
                <a:sym typeface="Nunito"/>
              </a:rPr>
              <a:t>Information Fusion</a:t>
            </a:r>
            <a:r>
              <a:rPr lang="en" sz="1000">
                <a:solidFill>
                  <a:srgbClr val="232323"/>
                </a:solidFill>
                <a:latin typeface="Nunito"/>
                <a:ea typeface="Nunito"/>
                <a:cs typeface="Nunito"/>
                <a:sym typeface="Nunito"/>
              </a:rPr>
              <a:t>, 38, 43-54.</a:t>
            </a:r>
            <a:endParaRPr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8" name="Google Shape;648;p44"/>
          <p:cNvSpPr txBox="1"/>
          <p:nvPr/>
        </p:nvSpPr>
        <p:spPr>
          <a:xfrm>
            <a:off x="678000" y="1200738"/>
            <a:ext cx="7788000" cy="20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Creating intersubjective (shared) experience: how are different sensed perspectives able to be communicated</a:t>
            </a:r>
            <a:r>
              <a:rPr baseline="30000" lang="en">
                <a:latin typeface="Nunito"/>
                <a:ea typeface="Nunito"/>
                <a:cs typeface="Nunito"/>
                <a:sym typeface="Nunito"/>
              </a:rPr>
              <a:t>4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 (between agents).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Integrating individual behavior with collective (social) behavior allows us to move from second- to third-order cybernetics</a:t>
            </a:r>
            <a:r>
              <a:rPr baseline="30000" lang="en">
                <a:latin typeface="Nunito"/>
                <a:ea typeface="Nunito"/>
                <a:cs typeface="Nunito"/>
                <a:sym typeface="Nunito"/>
              </a:rPr>
              <a:t>5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Multi-view Learning</a:t>
            </a:r>
            <a:r>
              <a:rPr baseline="30000"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6</a:t>
            </a:r>
            <a:r>
              <a:rPr lang="en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: using multiple feature sets to learn from empirical world.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45"/>
          <p:cNvSpPr txBox="1"/>
          <p:nvPr/>
        </p:nvSpPr>
        <p:spPr>
          <a:xfrm>
            <a:off x="516175" y="344025"/>
            <a:ext cx="6690600" cy="59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Representational Biology of Intersubjectivity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4" name="Google Shape;654;p45"/>
          <p:cNvSpPr txBox="1"/>
          <p:nvPr/>
        </p:nvSpPr>
        <p:spPr>
          <a:xfrm>
            <a:off x="516175" y="1175200"/>
            <a:ext cx="3562500" cy="17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Consensus through argumentation theory</a:t>
            </a:r>
            <a:r>
              <a:rPr baseline="30000" lang="en">
                <a:latin typeface="Nunito"/>
                <a:ea typeface="Nunito"/>
                <a:cs typeface="Nunito"/>
                <a:sym typeface="Nunito"/>
              </a:rPr>
              <a:t>7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: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interchange of information.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"/>
              <a:buChar char="●"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coordinated perspective-taking</a:t>
            </a:r>
            <a:r>
              <a:rPr baseline="30000" lang="en">
                <a:latin typeface="Nunito"/>
                <a:ea typeface="Nunito"/>
                <a:cs typeface="Nunito"/>
                <a:sym typeface="Nunito"/>
              </a:rPr>
              <a:t>8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55" name="Google Shape;655;p45"/>
          <p:cNvSpPr txBox="1"/>
          <p:nvPr/>
        </p:nvSpPr>
        <p:spPr>
          <a:xfrm>
            <a:off x="517850" y="3728650"/>
            <a:ext cx="4761000" cy="10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7 </a:t>
            </a:r>
            <a:r>
              <a:rPr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Mercier, H. and Sperber, D. (2017). The Enigma of Reason. Harvard University Press.</a:t>
            </a:r>
            <a:endParaRPr sz="10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aseline="30000" sz="10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8</a:t>
            </a:r>
            <a:r>
              <a:rPr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Tomasello, M., Kruger, A., and Ratner, H. (1993). Cultural Learning. </a:t>
            </a:r>
            <a:r>
              <a:rPr i="1"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Behavioral and Brain Sciences,</a:t>
            </a:r>
            <a:r>
              <a:rPr lang="en" sz="10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16(3), 495-511.</a:t>
            </a:r>
            <a:endParaRPr sz="10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232323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656" name="Google Shape;656;p45"/>
          <p:cNvGrpSpPr/>
          <p:nvPr/>
        </p:nvGrpSpPr>
        <p:grpSpPr>
          <a:xfrm rot="-8277606">
            <a:off x="6108458" y="1582856"/>
            <a:ext cx="341570" cy="246740"/>
            <a:chOff x="5183100" y="616500"/>
            <a:chExt cx="1030788" cy="914400"/>
          </a:xfrm>
        </p:grpSpPr>
        <p:sp>
          <p:nvSpPr>
            <p:cNvPr id="657" name="Google Shape;657;p45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8" name="Google Shape;658;p45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59" name="Google Shape;659;p45"/>
          <p:cNvSpPr/>
          <p:nvPr/>
        </p:nvSpPr>
        <p:spPr>
          <a:xfrm rot="2521705">
            <a:off x="5819371" y="1765825"/>
            <a:ext cx="589247" cy="246402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p45"/>
          <p:cNvSpPr/>
          <p:nvPr/>
        </p:nvSpPr>
        <p:spPr>
          <a:xfrm rot="2521705">
            <a:off x="5672225" y="1929003"/>
            <a:ext cx="589247" cy="246402"/>
          </a:xfrm>
          <a:prstGeom prst="rect">
            <a:avLst/>
          </a:prstGeom>
          <a:solidFill>
            <a:srgbClr val="9FC5E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45"/>
          <p:cNvSpPr/>
          <p:nvPr/>
        </p:nvSpPr>
        <p:spPr>
          <a:xfrm rot="2521705">
            <a:off x="5507081" y="2112140"/>
            <a:ext cx="589247" cy="246402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p45"/>
          <p:cNvSpPr/>
          <p:nvPr/>
        </p:nvSpPr>
        <p:spPr>
          <a:xfrm rot="2521705">
            <a:off x="5359934" y="2275317"/>
            <a:ext cx="589247" cy="246402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3" name="Google Shape;663;p45"/>
          <p:cNvSpPr/>
          <p:nvPr/>
        </p:nvSpPr>
        <p:spPr>
          <a:xfrm rot="2521705">
            <a:off x="5194790" y="2458454"/>
            <a:ext cx="589247" cy="246402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64" name="Google Shape;664;p45"/>
          <p:cNvGrpSpPr/>
          <p:nvPr/>
        </p:nvGrpSpPr>
        <p:grpSpPr>
          <a:xfrm rot="8015633">
            <a:off x="5330025" y="3210781"/>
            <a:ext cx="341582" cy="246680"/>
            <a:chOff x="5183100" y="616500"/>
            <a:chExt cx="1030788" cy="914400"/>
          </a:xfrm>
        </p:grpSpPr>
        <p:sp>
          <p:nvSpPr>
            <p:cNvPr id="665" name="Google Shape;665;p45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6" name="Google Shape;666;p45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7" name="Google Shape;667;p45"/>
          <p:cNvSpPr/>
          <p:nvPr/>
        </p:nvSpPr>
        <p:spPr>
          <a:xfrm rot="-2784133">
            <a:off x="5384501" y="3380929"/>
            <a:ext cx="589479" cy="246569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8" name="Google Shape;668;p45"/>
          <p:cNvSpPr/>
          <p:nvPr/>
        </p:nvSpPr>
        <p:spPr>
          <a:xfrm rot="-2784133">
            <a:off x="5543628" y="3532446"/>
            <a:ext cx="589479" cy="246569"/>
          </a:xfrm>
          <a:prstGeom prst="rect">
            <a:avLst/>
          </a:prstGeom>
          <a:solidFill>
            <a:srgbClr val="9FC5E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45"/>
          <p:cNvSpPr/>
          <p:nvPr/>
        </p:nvSpPr>
        <p:spPr>
          <a:xfrm rot="-2784133">
            <a:off x="5722218" y="3702496"/>
            <a:ext cx="589479" cy="246569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0" name="Google Shape;670;p45"/>
          <p:cNvSpPr/>
          <p:nvPr/>
        </p:nvSpPr>
        <p:spPr>
          <a:xfrm rot="-2784133">
            <a:off x="5881346" y="3854014"/>
            <a:ext cx="589479" cy="246569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p45"/>
          <p:cNvSpPr/>
          <p:nvPr/>
        </p:nvSpPr>
        <p:spPr>
          <a:xfrm rot="-2784133">
            <a:off x="6059936" y="4024064"/>
            <a:ext cx="589479" cy="246569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72" name="Google Shape;672;p45"/>
          <p:cNvGrpSpPr/>
          <p:nvPr/>
        </p:nvGrpSpPr>
        <p:grpSpPr>
          <a:xfrm rot="2394444">
            <a:off x="7049199" y="4078491"/>
            <a:ext cx="341588" cy="246740"/>
            <a:chOff x="5183100" y="616500"/>
            <a:chExt cx="1030788" cy="914400"/>
          </a:xfrm>
        </p:grpSpPr>
        <p:sp>
          <p:nvSpPr>
            <p:cNvPr id="673" name="Google Shape;673;p45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4" name="Google Shape;674;p45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75" name="Google Shape;675;p45"/>
          <p:cNvSpPr/>
          <p:nvPr/>
        </p:nvSpPr>
        <p:spPr>
          <a:xfrm rot="-8404722">
            <a:off x="7083660" y="3889132"/>
            <a:ext cx="589496" cy="246638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45"/>
          <p:cNvSpPr/>
          <p:nvPr/>
        </p:nvSpPr>
        <p:spPr>
          <a:xfrm rot="-8404722">
            <a:off x="7224613" y="3720575"/>
            <a:ext cx="589496" cy="246638"/>
          </a:xfrm>
          <a:prstGeom prst="rect">
            <a:avLst/>
          </a:prstGeom>
          <a:solidFill>
            <a:srgbClr val="9FC5E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7" name="Google Shape;677;p45"/>
          <p:cNvSpPr/>
          <p:nvPr/>
        </p:nvSpPr>
        <p:spPr>
          <a:xfrm rot="-8404722">
            <a:off x="7382806" y="3531402"/>
            <a:ext cx="589496" cy="246638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8" name="Google Shape;678;p45"/>
          <p:cNvSpPr/>
          <p:nvPr/>
        </p:nvSpPr>
        <p:spPr>
          <a:xfrm rot="-8404722">
            <a:off x="7523759" y="3362845"/>
            <a:ext cx="589496" cy="246638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p45"/>
          <p:cNvSpPr/>
          <p:nvPr/>
        </p:nvSpPr>
        <p:spPr>
          <a:xfrm rot="-8404722">
            <a:off x="7681952" y="3173672"/>
            <a:ext cx="589496" cy="246638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80" name="Google Shape;680;p45"/>
          <p:cNvGrpSpPr/>
          <p:nvPr/>
        </p:nvGrpSpPr>
        <p:grpSpPr>
          <a:xfrm rot="-2905520">
            <a:off x="7747455" y="2384301"/>
            <a:ext cx="341579" cy="246726"/>
            <a:chOff x="5183100" y="616500"/>
            <a:chExt cx="1030788" cy="914400"/>
          </a:xfrm>
        </p:grpSpPr>
        <p:sp>
          <p:nvSpPr>
            <p:cNvPr id="681" name="Google Shape;681;p45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2" name="Google Shape;682;p45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B7B7B7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83" name="Google Shape;683;p45"/>
          <p:cNvSpPr/>
          <p:nvPr/>
        </p:nvSpPr>
        <p:spPr>
          <a:xfrm rot="7893216">
            <a:off x="7439067" y="2220559"/>
            <a:ext cx="589308" cy="246521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45"/>
          <p:cNvSpPr/>
          <p:nvPr/>
        </p:nvSpPr>
        <p:spPr>
          <a:xfrm rot="7893216">
            <a:off x="7274677" y="2074769"/>
            <a:ext cx="589308" cy="246521"/>
          </a:xfrm>
          <a:prstGeom prst="rect">
            <a:avLst/>
          </a:prstGeom>
          <a:solidFill>
            <a:srgbClr val="9FC5E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45"/>
          <p:cNvSpPr/>
          <p:nvPr/>
        </p:nvSpPr>
        <p:spPr>
          <a:xfrm rot="7893216">
            <a:off x="7090179" y="1911147"/>
            <a:ext cx="589308" cy="246521"/>
          </a:xfrm>
          <a:prstGeom prst="rect">
            <a:avLst/>
          </a:prstGeom>
          <a:solidFill>
            <a:srgbClr val="6D9EE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6" name="Google Shape;686;p45"/>
          <p:cNvSpPr/>
          <p:nvPr/>
        </p:nvSpPr>
        <p:spPr>
          <a:xfrm rot="7893216">
            <a:off x="6925788" y="1765357"/>
            <a:ext cx="589308" cy="246521"/>
          </a:xfrm>
          <a:prstGeom prst="rect">
            <a:avLst/>
          </a:prstGeom>
          <a:solidFill>
            <a:srgbClr val="3C78D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7" name="Google Shape;687;p45"/>
          <p:cNvSpPr/>
          <p:nvPr/>
        </p:nvSpPr>
        <p:spPr>
          <a:xfrm rot="7893216">
            <a:off x="6741291" y="1601735"/>
            <a:ext cx="589308" cy="246521"/>
          </a:xfrm>
          <a:prstGeom prst="rect">
            <a:avLst/>
          </a:prstGeom>
          <a:solidFill>
            <a:srgbClr val="1155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8" name="Google Shape;688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4302" y="2687237"/>
            <a:ext cx="575400" cy="57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" name="Google Shape;689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1925" y="1186250"/>
            <a:ext cx="585000" cy="577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" name="Google Shape;690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25543" y="1014640"/>
            <a:ext cx="610200" cy="585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021426" y="4159625"/>
            <a:ext cx="634308" cy="604500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45"/>
          <p:cNvSpPr/>
          <p:nvPr/>
        </p:nvSpPr>
        <p:spPr>
          <a:xfrm>
            <a:off x="8021425" y="997575"/>
            <a:ext cx="634200" cy="619800"/>
          </a:xfrm>
          <a:prstGeom prst="wedgeRoundRectCallout">
            <a:avLst>
              <a:gd fmla="val -42530" name="adj1"/>
              <a:gd fmla="val 167256" name="adj2"/>
              <a:gd fmla="val 0" name="adj3"/>
            </a:avLst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3" name="Google Shape;693;p45"/>
          <p:cNvSpPr/>
          <p:nvPr/>
        </p:nvSpPr>
        <p:spPr>
          <a:xfrm>
            <a:off x="8013550" y="4124275"/>
            <a:ext cx="634200" cy="647400"/>
          </a:xfrm>
          <a:prstGeom prst="wedgeRoundRectCallout">
            <a:avLst>
              <a:gd fmla="val -140031" name="adj1"/>
              <a:gd fmla="val -13488" name="adj2"/>
              <a:gd fmla="val 0" name="adj3"/>
            </a:avLst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4" name="Google Shape;694;p45"/>
          <p:cNvSpPr/>
          <p:nvPr/>
        </p:nvSpPr>
        <p:spPr>
          <a:xfrm>
            <a:off x="4697313" y="1164950"/>
            <a:ext cx="634200" cy="619800"/>
          </a:xfrm>
          <a:prstGeom prst="wedgeRoundRectCallout">
            <a:avLst>
              <a:gd fmla="val 166980" name="adj1"/>
              <a:gd fmla="val 16788" name="adj2"/>
              <a:gd fmla="val 0" name="adj3"/>
            </a:avLst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5" name="Google Shape;695;p45"/>
          <p:cNvSpPr/>
          <p:nvPr/>
        </p:nvSpPr>
        <p:spPr>
          <a:xfrm>
            <a:off x="4254900" y="2687276"/>
            <a:ext cx="634200" cy="579300"/>
          </a:xfrm>
          <a:prstGeom prst="wedgeRoundRectCallout">
            <a:avLst>
              <a:gd fmla="val 123731" name="adj1"/>
              <a:gd fmla="val 48904" name="adj2"/>
              <a:gd fmla="val 0" name="adj3"/>
            </a:avLst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96" name="Google Shape;696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09053" y="2436907"/>
            <a:ext cx="994400" cy="9944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46"/>
          <p:cNvSpPr/>
          <p:nvPr/>
        </p:nvSpPr>
        <p:spPr>
          <a:xfrm>
            <a:off x="2930113" y="616500"/>
            <a:ext cx="914400" cy="9144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46"/>
          <p:cNvSpPr txBox="1"/>
          <p:nvPr/>
        </p:nvSpPr>
        <p:spPr>
          <a:xfrm>
            <a:off x="2930125" y="212150"/>
            <a:ext cx="9144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EMITTER</a:t>
            </a:r>
            <a:endParaRPr b="1" sz="1200"/>
          </a:p>
        </p:txBody>
      </p:sp>
      <p:sp>
        <p:nvSpPr>
          <p:cNvPr id="703" name="Google Shape;703;p46"/>
          <p:cNvSpPr txBox="1"/>
          <p:nvPr/>
        </p:nvSpPr>
        <p:spPr>
          <a:xfrm>
            <a:off x="5183100" y="212150"/>
            <a:ext cx="11472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OBSERVER</a:t>
            </a:r>
            <a:endParaRPr b="1" sz="1200"/>
          </a:p>
        </p:txBody>
      </p:sp>
      <p:sp>
        <p:nvSpPr>
          <p:cNvPr id="704" name="Google Shape;704;p46"/>
          <p:cNvSpPr txBox="1"/>
          <p:nvPr/>
        </p:nvSpPr>
        <p:spPr>
          <a:xfrm>
            <a:off x="1485675" y="1396975"/>
            <a:ext cx="15798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Produces pattern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(morphogenesis)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705" name="Google Shape;705;p46"/>
          <p:cNvGrpSpPr/>
          <p:nvPr/>
        </p:nvGrpSpPr>
        <p:grpSpPr>
          <a:xfrm>
            <a:off x="5183100" y="616500"/>
            <a:ext cx="1030788" cy="914400"/>
            <a:chOff x="5183100" y="616500"/>
            <a:chExt cx="1030788" cy="914400"/>
          </a:xfrm>
        </p:grpSpPr>
        <p:sp>
          <p:nvSpPr>
            <p:cNvPr id="706" name="Google Shape;706;p46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7" name="Google Shape;707;p46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08" name="Google Shape;708;p46"/>
          <p:cNvSpPr txBox="1"/>
          <p:nvPr/>
        </p:nvSpPr>
        <p:spPr>
          <a:xfrm>
            <a:off x="754350" y="2110388"/>
            <a:ext cx="76353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What is the relationship between morphogenesis and perception?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09" name="Google Shape;709;p46"/>
          <p:cNvSpPr txBox="1"/>
          <p:nvPr/>
        </p:nvSpPr>
        <p:spPr>
          <a:xfrm>
            <a:off x="6023500" y="1396975"/>
            <a:ext cx="18846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Reconstructs pattern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(perception)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47"/>
          <p:cNvSpPr/>
          <p:nvPr/>
        </p:nvSpPr>
        <p:spPr>
          <a:xfrm>
            <a:off x="2930113" y="616500"/>
            <a:ext cx="914400" cy="9144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5" name="Google Shape;715;p47"/>
          <p:cNvSpPr txBox="1"/>
          <p:nvPr/>
        </p:nvSpPr>
        <p:spPr>
          <a:xfrm>
            <a:off x="2930125" y="212150"/>
            <a:ext cx="9144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EMITTER</a:t>
            </a:r>
            <a:endParaRPr b="1"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6" name="Google Shape;716;p47"/>
          <p:cNvSpPr txBox="1"/>
          <p:nvPr/>
        </p:nvSpPr>
        <p:spPr>
          <a:xfrm>
            <a:off x="5183100" y="212150"/>
            <a:ext cx="11472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OBSERVER</a:t>
            </a:r>
            <a:endParaRPr b="1"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7" name="Google Shape;717;p47"/>
          <p:cNvSpPr txBox="1"/>
          <p:nvPr/>
        </p:nvSpPr>
        <p:spPr>
          <a:xfrm>
            <a:off x="1485675" y="1396975"/>
            <a:ext cx="15798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Produces pattern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(morphogenesis)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8" name="Google Shape;718;p47"/>
          <p:cNvSpPr txBox="1"/>
          <p:nvPr/>
        </p:nvSpPr>
        <p:spPr>
          <a:xfrm>
            <a:off x="6023500" y="1396975"/>
            <a:ext cx="18846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Reconstructs pattern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(perception)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719" name="Google Shape;719;p47"/>
          <p:cNvGrpSpPr/>
          <p:nvPr/>
        </p:nvGrpSpPr>
        <p:grpSpPr>
          <a:xfrm>
            <a:off x="5183100" y="616500"/>
            <a:ext cx="1030788" cy="914400"/>
            <a:chOff x="5183100" y="616500"/>
            <a:chExt cx="1030788" cy="914400"/>
          </a:xfrm>
        </p:grpSpPr>
        <p:sp>
          <p:nvSpPr>
            <p:cNvPr id="720" name="Google Shape;720;p4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1" name="Google Shape;721;p4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22" name="Google Shape;722;p47"/>
          <p:cNvSpPr txBox="1"/>
          <p:nvPr/>
        </p:nvSpPr>
        <p:spPr>
          <a:xfrm>
            <a:off x="754350" y="2110388"/>
            <a:ext cx="76353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What is the relationship between morphogenesis and perception?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23" name="Google Shape;723;p47"/>
          <p:cNvSpPr/>
          <p:nvPr/>
        </p:nvSpPr>
        <p:spPr>
          <a:xfrm>
            <a:off x="1583025" y="3362725"/>
            <a:ext cx="914400" cy="9144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4" name="Google Shape;724;p47"/>
          <p:cNvSpPr txBox="1"/>
          <p:nvPr/>
        </p:nvSpPr>
        <p:spPr>
          <a:xfrm>
            <a:off x="920788" y="2912200"/>
            <a:ext cx="15798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Morphogenesis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25" name="Google Shape;725;p47"/>
          <p:cNvSpPr txBox="1"/>
          <p:nvPr/>
        </p:nvSpPr>
        <p:spPr>
          <a:xfrm>
            <a:off x="2365238" y="4323250"/>
            <a:ext cx="1419300" cy="3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Perception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726" name="Google Shape;726;p47"/>
          <p:cNvGrpSpPr/>
          <p:nvPr/>
        </p:nvGrpSpPr>
        <p:grpSpPr>
          <a:xfrm>
            <a:off x="2234038" y="3362725"/>
            <a:ext cx="1030788" cy="914400"/>
            <a:chOff x="5183100" y="616500"/>
            <a:chExt cx="1030788" cy="914400"/>
          </a:xfrm>
        </p:grpSpPr>
        <p:sp>
          <p:nvSpPr>
            <p:cNvPr id="727" name="Google Shape;727;p4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" name="Google Shape;728;p4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48"/>
          <p:cNvSpPr/>
          <p:nvPr/>
        </p:nvSpPr>
        <p:spPr>
          <a:xfrm>
            <a:off x="2930113" y="616500"/>
            <a:ext cx="914400" cy="9144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4" name="Google Shape;734;p48"/>
          <p:cNvSpPr txBox="1"/>
          <p:nvPr/>
        </p:nvSpPr>
        <p:spPr>
          <a:xfrm>
            <a:off x="2930125" y="212150"/>
            <a:ext cx="9144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EMITTER</a:t>
            </a:r>
            <a:endParaRPr b="1"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5" name="Google Shape;735;p48"/>
          <p:cNvSpPr txBox="1"/>
          <p:nvPr/>
        </p:nvSpPr>
        <p:spPr>
          <a:xfrm>
            <a:off x="5183100" y="212150"/>
            <a:ext cx="11472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OBSERVER</a:t>
            </a:r>
            <a:endParaRPr b="1" sz="1200"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6" name="Google Shape;736;p48"/>
          <p:cNvSpPr txBox="1"/>
          <p:nvPr/>
        </p:nvSpPr>
        <p:spPr>
          <a:xfrm>
            <a:off x="1485675" y="1396975"/>
            <a:ext cx="15798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Produces pattern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(morphogenesis)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7" name="Google Shape;737;p48"/>
          <p:cNvSpPr txBox="1"/>
          <p:nvPr/>
        </p:nvSpPr>
        <p:spPr>
          <a:xfrm>
            <a:off x="6023500" y="1396975"/>
            <a:ext cx="18846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Reconstructs pattern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(perception)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738" name="Google Shape;738;p48"/>
          <p:cNvGrpSpPr/>
          <p:nvPr/>
        </p:nvGrpSpPr>
        <p:grpSpPr>
          <a:xfrm>
            <a:off x="5183100" y="616500"/>
            <a:ext cx="1030788" cy="914400"/>
            <a:chOff x="5183100" y="616500"/>
            <a:chExt cx="1030788" cy="914400"/>
          </a:xfrm>
        </p:grpSpPr>
        <p:sp>
          <p:nvSpPr>
            <p:cNvPr id="739" name="Google Shape;739;p4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" name="Google Shape;740;p4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41" name="Google Shape;741;p48"/>
          <p:cNvSpPr txBox="1"/>
          <p:nvPr/>
        </p:nvSpPr>
        <p:spPr>
          <a:xfrm>
            <a:off x="754350" y="2110388"/>
            <a:ext cx="76353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What is the relationship between morphogenesis and perception?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42" name="Google Shape;742;p48"/>
          <p:cNvSpPr/>
          <p:nvPr/>
        </p:nvSpPr>
        <p:spPr>
          <a:xfrm>
            <a:off x="1583025" y="3362725"/>
            <a:ext cx="914400" cy="9144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3" name="Google Shape;743;p48"/>
          <p:cNvSpPr txBox="1"/>
          <p:nvPr/>
        </p:nvSpPr>
        <p:spPr>
          <a:xfrm>
            <a:off x="920788" y="2912200"/>
            <a:ext cx="15798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Morphogenesis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44" name="Google Shape;744;p48"/>
          <p:cNvSpPr txBox="1"/>
          <p:nvPr/>
        </p:nvSpPr>
        <p:spPr>
          <a:xfrm>
            <a:off x="2365238" y="4323250"/>
            <a:ext cx="1419300" cy="3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Perception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745" name="Google Shape;745;p48"/>
          <p:cNvGrpSpPr/>
          <p:nvPr/>
        </p:nvGrpSpPr>
        <p:grpSpPr>
          <a:xfrm>
            <a:off x="2234038" y="3362725"/>
            <a:ext cx="1030788" cy="914400"/>
            <a:chOff x="5183100" y="616500"/>
            <a:chExt cx="1030788" cy="914400"/>
          </a:xfrm>
        </p:grpSpPr>
        <p:sp>
          <p:nvSpPr>
            <p:cNvPr id="746" name="Google Shape;746;p4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" name="Google Shape;747;p4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48" name="Google Shape;748;p48"/>
          <p:cNvSpPr txBox="1"/>
          <p:nvPr/>
        </p:nvSpPr>
        <p:spPr>
          <a:xfrm>
            <a:off x="4574613" y="2669275"/>
            <a:ext cx="36486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Link between spatially-restricted shapes and attentional mechanisms.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749" name="Google Shape;749;p48"/>
          <p:cNvGrpSpPr/>
          <p:nvPr/>
        </p:nvGrpSpPr>
        <p:grpSpPr>
          <a:xfrm>
            <a:off x="4574613" y="3589825"/>
            <a:ext cx="1030788" cy="914400"/>
            <a:chOff x="5183100" y="616500"/>
            <a:chExt cx="1030788" cy="914400"/>
          </a:xfrm>
        </p:grpSpPr>
        <p:sp>
          <p:nvSpPr>
            <p:cNvPr id="750" name="Google Shape;750;p4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" name="Google Shape;751;p4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52" name="Google Shape;752;p48"/>
          <p:cNvSpPr/>
          <p:nvPr/>
        </p:nvSpPr>
        <p:spPr>
          <a:xfrm>
            <a:off x="7308725" y="3589825"/>
            <a:ext cx="914400" cy="9144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753" name="Google Shape;753;p48"/>
          <p:cNvCxnSpPr/>
          <p:nvPr/>
        </p:nvCxnSpPr>
        <p:spPr>
          <a:xfrm flipH="1" rot="10800000">
            <a:off x="5172488" y="3298550"/>
            <a:ext cx="2585700" cy="9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4" name="Google Shape;754;p48"/>
          <p:cNvCxnSpPr/>
          <p:nvPr/>
        </p:nvCxnSpPr>
        <p:spPr>
          <a:xfrm flipH="1" rot="10800000">
            <a:off x="5172488" y="4786200"/>
            <a:ext cx="2585700" cy="9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5" name="Google Shape;755;p48"/>
          <p:cNvCxnSpPr/>
          <p:nvPr/>
        </p:nvCxnSpPr>
        <p:spPr>
          <a:xfrm flipH="1">
            <a:off x="7763975" y="3298550"/>
            <a:ext cx="3900" cy="2820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56" name="Google Shape;756;p48"/>
          <p:cNvCxnSpPr/>
          <p:nvPr/>
        </p:nvCxnSpPr>
        <p:spPr>
          <a:xfrm flipH="1">
            <a:off x="5162775" y="3298550"/>
            <a:ext cx="3900" cy="2820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7" name="Google Shape;757;p48"/>
          <p:cNvCxnSpPr/>
          <p:nvPr/>
        </p:nvCxnSpPr>
        <p:spPr>
          <a:xfrm flipH="1">
            <a:off x="5172475" y="4504225"/>
            <a:ext cx="3900" cy="2820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758" name="Google Shape;758;p48"/>
          <p:cNvCxnSpPr/>
          <p:nvPr/>
        </p:nvCxnSpPr>
        <p:spPr>
          <a:xfrm flipH="1">
            <a:off x="7763975" y="4522550"/>
            <a:ext cx="3900" cy="2820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49"/>
          <p:cNvSpPr/>
          <p:nvPr/>
        </p:nvSpPr>
        <p:spPr>
          <a:xfrm>
            <a:off x="3043100" y="2052400"/>
            <a:ext cx="914400" cy="9144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64" name="Google Shape;764;p49"/>
          <p:cNvGrpSpPr/>
          <p:nvPr/>
        </p:nvGrpSpPr>
        <p:grpSpPr>
          <a:xfrm>
            <a:off x="5296088" y="2052400"/>
            <a:ext cx="1030788" cy="914400"/>
            <a:chOff x="5183100" y="616500"/>
            <a:chExt cx="1030788" cy="914400"/>
          </a:xfrm>
        </p:grpSpPr>
        <p:sp>
          <p:nvSpPr>
            <p:cNvPr id="765" name="Google Shape;765;p49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" name="Google Shape;766;p49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67" name="Google Shape;767;p49"/>
          <p:cNvSpPr/>
          <p:nvPr/>
        </p:nvSpPr>
        <p:spPr>
          <a:xfrm>
            <a:off x="893450" y="1351275"/>
            <a:ext cx="1363500" cy="742800"/>
          </a:xfrm>
          <a:prstGeom prst="wedgeRectCallout">
            <a:avLst>
              <a:gd fmla="val 139584" name="adj1"/>
              <a:gd fmla="val 95310" name="adj2"/>
            </a:avLst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8" name="Google Shape;768;p49"/>
          <p:cNvSpPr/>
          <p:nvPr/>
        </p:nvSpPr>
        <p:spPr>
          <a:xfrm>
            <a:off x="6817400" y="1351275"/>
            <a:ext cx="1363500" cy="742800"/>
          </a:xfrm>
          <a:prstGeom prst="wedgeRectCallout">
            <a:avLst>
              <a:gd fmla="val -117924" name="adj1"/>
              <a:gd fmla="val 82486" name="adj2"/>
            </a:avLst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9" name="Google Shape;769;p49"/>
          <p:cNvSpPr/>
          <p:nvPr/>
        </p:nvSpPr>
        <p:spPr>
          <a:xfrm>
            <a:off x="893450" y="1351275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0" name="Google Shape;770;p49"/>
          <p:cNvSpPr/>
          <p:nvPr/>
        </p:nvSpPr>
        <p:spPr>
          <a:xfrm>
            <a:off x="1349450" y="1351275"/>
            <a:ext cx="451500" cy="902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1" name="Google Shape;771;p49"/>
          <p:cNvSpPr/>
          <p:nvPr/>
        </p:nvSpPr>
        <p:spPr>
          <a:xfrm>
            <a:off x="1800950" y="1351275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2" name="Google Shape;772;p49"/>
          <p:cNvSpPr/>
          <p:nvPr/>
        </p:nvSpPr>
        <p:spPr>
          <a:xfrm>
            <a:off x="6819650" y="1793225"/>
            <a:ext cx="451500" cy="4608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3" name="Google Shape;773;p49"/>
          <p:cNvSpPr/>
          <p:nvPr/>
        </p:nvSpPr>
        <p:spPr>
          <a:xfrm>
            <a:off x="7275650" y="1351275"/>
            <a:ext cx="451500" cy="902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4" name="Google Shape;774;p49"/>
          <p:cNvSpPr/>
          <p:nvPr/>
        </p:nvSpPr>
        <p:spPr>
          <a:xfrm>
            <a:off x="7727150" y="1351275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5" name="Google Shape;775;p49"/>
          <p:cNvSpPr/>
          <p:nvPr/>
        </p:nvSpPr>
        <p:spPr>
          <a:xfrm>
            <a:off x="3043100" y="3925575"/>
            <a:ext cx="914400" cy="9144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76" name="Google Shape;776;p49"/>
          <p:cNvGrpSpPr/>
          <p:nvPr/>
        </p:nvGrpSpPr>
        <p:grpSpPr>
          <a:xfrm>
            <a:off x="5296088" y="3925575"/>
            <a:ext cx="1030788" cy="914400"/>
            <a:chOff x="5183100" y="616500"/>
            <a:chExt cx="1030788" cy="914400"/>
          </a:xfrm>
        </p:grpSpPr>
        <p:sp>
          <p:nvSpPr>
            <p:cNvPr id="777" name="Google Shape;777;p49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8" name="Google Shape;778;p49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9" name="Google Shape;779;p49"/>
          <p:cNvSpPr/>
          <p:nvPr/>
        </p:nvSpPr>
        <p:spPr>
          <a:xfrm>
            <a:off x="893450" y="3224450"/>
            <a:ext cx="1363500" cy="742800"/>
          </a:xfrm>
          <a:prstGeom prst="wedgeRectCallout">
            <a:avLst>
              <a:gd fmla="val 139584" name="adj1"/>
              <a:gd fmla="val 95310" name="adj2"/>
            </a:avLst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0" name="Google Shape;780;p49"/>
          <p:cNvSpPr/>
          <p:nvPr/>
        </p:nvSpPr>
        <p:spPr>
          <a:xfrm>
            <a:off x="6817400" y="3224450"/>
            <a:ext cx="1363500" cy="742800"/>
          </a:xfrm>
          <a:prstGeom prst="wedgeRectCallout">
            <a:avLst>
              <a:gd fmla="val -117924" name="adj1"/>
              <a:gd fmla="val 82486" name="adj2"/>
            </a:avLst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1" name="Google Shape;781;p49"/>
          <p:cNvSpPr/>
          <p:nvPr/>
        </p:nvSpPr>
        <p:spPr>
          <a:xfrm>
            <a:off x="893450" y="3224450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2" name="Google Shape;782;p49"/>
          <p:cNvSpPr/>
          <p:nvPr/>
        </p:nvSpPr>
        <p:spPr>
          <a:xfrm>
            <a:off x="1349450" y="3224450"/>
            <a:ext cx="451500" cy="902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3" name="Google Shape;783;p49"/>
          <p:cNvSpPr/>
          <p:nvPr/>
        </p:nvSpPr>
        <p:spPr>
          <a:xfrm>
            <a:off x="1800950" y="3224450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4" name="Google Shape;784;p49"/>
          <p:cNvSpPr/>
          <p:nvPr/>
        </p:nvSpPr>
        <p:spPr>
          <a:xfrm>
            <a:off x="6819650" y="3224450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5" name="Google Shape;785;p49"/>
          <p:cNvSpPr/>
          <p:nvPr/>
        </p:nvSpPr>
        <p:spPr>
          <a:xfrm>
            <a:off x="7275650" y="3224450"/>
            <a:ext cx="451500" cy="902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6" name="Google Shape;786;p49"/>
          <p:cNvSpPr/>
          <p:nvPr/>
        </p:nvSpPr>
        <p:spPr>
          <a:xfrm>
            <a:off x="7727150" y="3224450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7" name="Google Shape;787;p49"/>
          <p:cNvSpPr/>
          <p:nvPr/>
        </p:nvSpPr>
        <p:spPr>
          <a:xfrm>
            <a:off x="6819650" y="1351275"/>
            <a:ext cx="451500" cy="4608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8" name="Google Shape;788;p49"/>
          <p:cNvSpPr/>
          <p:nvPr/>
        </p:nvSpPr>
        <p:spPr>
          <a:xfrm>
            <a:off x="7275650" y="1351275"/>
            <a:ext cx="451500" cy="4608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9" name="Google Shape;789;p49"/>
          <p:cNvSpPr/>
          <p:nvPr/>
        </p:nvSpPr>
        <p:spPr>
          <a:xfrm>
            <a:off x="7727150" y="1351275"/>
            <a:ext cx="451500" cy="4608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0" name="Google Shape;790;p49"/>
          <p:cNvSpPr txBox="1"/>
          <p:nvPr/>
        </p:nvSpPr>
        <p:spPr>
          <a:xfrm>
            <a:off x="8180900" y="1551075"/>
            <a:ext cx="319500" cy="50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?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1" name="Google Shape;791;p49"/>
          <p:cNvSpPr txBox="1"/>
          <p:nvPr/>
        </p:nvSpPr>
        <p:spPr>
          <a:xfrm>
            <a:off x="8180900" y="3424250"/>
            <a:ext cx="394800" cy="50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!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2" name="Google Shape;792;p49"/>
          <p:cNvSpPr txBox="1"/>
          <p:nvPr/>
        </p:nvSpPr>
        <p:spPr>
          <a:xfrm>
            <a:off x="893450" y="409575"/>
            <a:ext cx="7302300" cy="7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Pattern recognition between emitter (pattern generator) and 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observer (pattern recognizer)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50"/>
          <p:cNvSpPr/>
          <p:nvPr/>
        </p:nvSpPr>
        <p:spPr>
          <a:xfrm>
            <a:off x="3255038" y="2512525"/>
            <a:ext cx="914400" cy="9144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98" name="Google Shape;798;p50"/>
          <p:cNvGrpSpPr/>
          <p:nvPr/>
        </p:nvGrpSpPr>
        <p:grpSpPr>
          <a:xfrm>
            <a:off x="4858150" y="2512525"/>
            <a:ext cx="1030788" cy="914400"/>
            <a:chOff x="5183100" y="616500"/>
            <a:chExt cx="1030788" cy="914400"/>
          </a:xfrm>
        </p:grpSpPr>
        <p:sp>
          <p:nvSpPr>
            <p:cNvPr id="799" name="Google Shape;799;p50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" name="Google Shape;800;p50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01" name="Google Shape;801;p50"/>
          <p:cNvGrpSpPr/>
          <p:nvPr/>
        </p:nvGrpSpPr>
        <p:grpSpPr>
          <a:xfrm>
            <a:off x="6641063" y="1327925"/>
            <a:ext cx="1030788" cy="914400"/>
            <a:chOff x="5183100" y="616500"/>
            <a:chExt cx="1030788" cy="914400"/>
          </a:xfrm>
        </p:grpSpPr>
        <p:sp>
          <p:nvSpPr>
            <p:cNvPr id="802" name="Google Shape;802;p50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" name="Google Shape;803;p50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04" name="Google Shape;804;p50"/>
          <p:cNvSpPr txBox="1"/>
          <p:nvPr>
            <p:ph idx="4294967295" type="subTitle"/>
          </p:nvPr>
        </p:nvSpPr>
        <p:spPr>
          <a:xfrm>
            <a:off x="638100" y="480375"/>
            <a:ext cx="50382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Adversarial Agent-based Model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05" name="Google Shape;805;p50"/>
          <p:cNvSpPr/>
          <p:nvPr/>
        </p:nvSpPr>
        <p:spPr>
          <a:xfrm>
            <a:off x="1725175" y="1327925"/>
            <a:ext cx="914400" cy="9144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6" name="Google Shape;806;p50"/>
          <p:cNvSpPr/>
          <p:nvPr/>
        </p:nvSpPr>
        <p:spPr>
          <a:xfrm>
            <a:off x="3923700" y="3832950"/>
            <a:ext cx="914400" cy="914400"/>
          </a:xfrm>
          <a:prstGeom prst="flowChartConnector">
            <a:avLst/>
          </a:prstGeom>
          <a:solidFill>
            <a:srgbClr val="7890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7" name="Google Shape;807;p50"/>
          <p:cNvGrpSpPr/>
          <p:nvPr/>
        </p:nvGrpSpPr>
        <p:grpSpPr>
          <a:xfrm>
            <a:off x="4189500" y="3832950"/>
            <a:ext cx="1030788" cy="914400"/>
            <a:chOff x="5183100" y="616500"/>
            <a:chExt cx="1030788" cy="914400"/>
          </a:xfrm>
        </p:grpSpPr>
        <p:sp>
          <p:nvSpPr>
            <p:cNvPr id="808" name="Google Shape;808;p50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" name="Google Shape;809;p50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51"/>
          <p:cNvSpPr/>
          <p:nvPr/>
        </p:nvSpPr>
        <p:spPr>
          <a:xfrm>
            <a:off x="1185988" y="1575538"/>
            <a:ext cx="2388300" cy="902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5" name="Google Shape;815;p51"/>
          <p:cNvSpPr/>
          <p:nvPr/>
        </p:nvSpPr>
        <p:spPr>
          <a:xfrm>
            <a:off x="1185988" y="3380938"/>
            <a:ext cx="2388300" cy="902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6" name="Google Shape;816;p51"/>
          <p:cNvSpPr/>
          <p:nvPr/>
        </p:nvSpPr>
        <p:spPr>
          <a:xfrm>
            <a:off x="5346100" y="2478238"/>
            <a:ext cx="2388300" cy="902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17" name="Google Shape;817;p51"/>
          <p:cNvCxnSpPr/>
          <p:nvPr/>
        </p:nvCxnSpPr>
        <p:spPr>
          <a:xfrm>
            <a:off x="3574288" y="1944263"/>
            <a:ext cx="1771800" cy="902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18" name="Google Shape;818;p51"/>
          <p:cNvCxnSpPr/>
          <p:nvPr/>
        </p:nvCxnSpPr>
        <p:spPr>
          <a:xfrm flipH="1" rot="10800000">
            <a:off x="3574288" y="3012238"/>
            <a:ext cx="1771800" cy="902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19" name="Google Shape;819;p51"/>
          <p:cNvSpPr txBox="1"/>
          <p:nvPr/>
        </p:nvSpPr>
        <p:spPr>
          <a:xfrm>
            <a:off x="1186000" y="1710988"/>
            <a:ext cx="23883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RANDOM PATTERN GENERATOR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820" name="Google Shape;820;p51"/>
          <p:cNvSpPr txBox="1"/>
          <p:nvPr/>
        </p:nvSpPr>
        <p:spPr>
          <a:xfrm>
            <a:off x="1186000" y="3664298"/>
            <a:ext cx="2388300" cy="4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STRIPE GENERATOR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1" name="Google Shape;821;p51"/>
          <p:cNvSpPr txBox="1"/>
          <p:nvPr/>
        </p:nvSpPr>
        <p:spPr>
          <a:xfrm>
            <a:off x="5353150" y="2535563"/>
            <a:ext cx="23883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Observer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Nunito"/>
                <a:ea typeface="Nunito"/>
                <a:cs typeface="Nunito"/>
                <a:sym typeface="Nunito"/>
              </a:rPr>
              <a:t>(discriminant internal representation)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822" name="Google Shape;822;p51"/>
          <p:cNvCxnSpPr/>
          <p:nvPr/>
        </p:nvCxnSpPr>
        <p:spPr>
          <a:xfrm rot="10800000">
            <a:off x="6535750" y="3380938"/>
            <a:ext cx="9000" cy="113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23" name="Google Shape;823;p51"/>
          <p:cNvCxnSpPr/>
          <p:nvPr/>
        </p:nvCxnSpPr>
        <p:spPr>
          <a:xfrm flipH="1" rot="10800000">
            <a:off x="8244250" y="2846963"/>
            <a:ext cx="8400" cy="1662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24" name="Google Shape;824;p51"/>
          <p:cNvCxnSpPr/>
          <p:nvPr/>
        </p:nvCxnSpPr>
        <p:spPr>
          <a:xfrm>
            <a:off x="6540250" y="4509813"/>
            <a:ext cx="1704000" cy="9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25" name="Google Shape;825;p51"/>
          <p:cNvCxnSpPr/>
          <p:nvPr/>
        </p:nvCxnSpPr>
        <p:spPr>
          <a:xfrm flipH="1" rot="10800000">
            <a:off x="7734400" y="2846963"/>
            <a:ext cx="530100" cy="9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26" name="Google Shape;826;p51"/>
          <p:cNvSpPr txBox="1"/>
          <p:nvPr/>
        </p:nvSpPr>
        <p:spPr>
          <a:xfrm>
            <a:off x="6535750" y="3878025"/>
            <a:ext cx="17040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Feedback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Nunito"/>
                <a:ea typeface="Nunito"/>
                <a:cs typeface="Nunito"/>
                <a:sym typeface="Nunito"/>
              </a:rPr>
              <a:t>(refine representation)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827" name="Google Shape;827;p51"/>
          <p:cNvCxnSpPr/>
          <p:nvPr/>
        </p:nvCxnSpPr>
        <p:spPr>
          <a:xfrm flipH="1" rot="10800000">
            <a:off x="6544750" y="1994338"/>
            <a:ext cx="5100" cy="483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28" name="Google Shape;828;p51"/>
          <p:cNvSpPr txBox="1"/>
          <p:nvPr/>
        </p:nvSpPr>
        <p:spPr>
          <a:xfrm>
            <a:off x="4897150" y="1598975"/>
            <a:ext cx="32862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{STRIPES = 0, GAUSSIAN = 1}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29" name="Google Shape;829;p51"/>
          <p:cNvSpPr txBox="1"/>
          <p:nvPr>
            <p:ph idx="4294967295" type="subTitle"/>
          </p:nvPr>
        </p:nvSpPr>
        <p:spPr>
          <a:xfrm>
            <a:off x="645500" y="449950"/>
            <a:ext cx="50382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Adversarial Agent-based Model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163" y="807213"/>
            <a:ext cx="5676069" cy="36705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6"/>
          <p:cNvSpPr txBox="1"/>
          <p:nvPr>
            <p:ph idx="1" type="subTitle"/>
          </p:nvPr>
        </p:nvSpPr>
        <p:spPr>
          <a:xfrm>
            <a:off x="645500" y="576575"/>
            <a:ext cx="51429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“Many Worlds” Quantum Theory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3" name="Google Shape;10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02150" y="878700"/>
            <a:ext cx="961200" cy="131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95950" y="1349725"/>
            <a:ext cx="961200" cy="131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13825" y="2036600"/>
            <a:ext cx="961200" cy="131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71775" y="2458675"/>
            <a:ext cx="961200" cy="131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671775" y="1444925"/>
            <a:ext cx="961200" cy="131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824125" y="576575"/>
            <a:ext cx="961200" cy="131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 txBox="1"/>
          <p:nvPr/>
        </p:nvSpPr>
        <p:spPr>
          <a:xfrm>
            <a:off x="6313825" y="3775875"/>
            <a:ext cx="2477100" cy="3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Nunito"/>
                <a:ea typeface="Nunito"/>
                <a:cs typeface="Nunito"/>
                <a:sym typeface="Nunito"/>
              </a:rPr>
              <a:t>The Many Hugh Everett Worlds</a:t>
            </a:r>
            <a:endParaRPr b="1" sz="10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0" name="Google Shape;110;p16"/>
          <p:cNvSpPr txBox="1"/>
          <p:nvPr/>
        </p:nvSpPr>
        <p:spPr>
          <a:xfrm>
            <a:off x="514800" y="4060050"/>
            <a:ext cx="40572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Nunito"/>
                <a:ea typeface="Nunito"/>
                <a:cs typeface="Nunito"/>
                <a:sym typeface="Nunito"/>
              </a:rPr>
              <a:t>Universal wave function includes all possible outcomes, act of observation makes one of these outcomes distinct</a:t>
            </a:r>
            <a:endParaRPr b="1" sz="16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52"/>
          <p:cNvSpPr txBox="1"/>
          <p:nvPr>
            <p:ph idx="4294967295" type="subTitle"/>
          </p:nvPr>
        </p:nvSpPr>
        <p:spPr>
          <a:xfrm>
            <a:off x="645500" y="576575"/>
            <a:ext cx="35265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Viewpoint Networks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35" name="Google Shape;835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26475" y="242700"/>
            <a:ext cx="4667202" cy="42635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36" name="Google Shape;836;p52"/>
          <p:cNvGrpSpPr/>
          <p:nvPr/>
        </p:nvGrpSpPr>
        <p:grpSpPr>
          <a:xfrm rot="-9828733">
            <a:off x="1753908" y="1435331"/>
            <a:ext cx="1030838" cy="914445"/>
            <a:chOff x="5183100" y="616500"/>
            <a:chExt cx="1030788" cy="914400"/>
          </a:xfrm>
        </p:grpSpPr>
        <p:sp>
          <p:nvSpPr>
            <p:cNvPr id="837" name="Google Shape;837;p52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" name="Google Shape;838;p52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39" name="Google Shape;839;p52"/>
          <p:cNvGrpSpPr/>
          <p:nvPr/>
        </p:nvGrpSpPr>
        <p:grpSpPr>
          <a:xfrm rot="9895457">
            <a:off x="1639702" y="3817072"/>
            <a:ext cx="1030806" cy="914416"/>
            <a:chOff x="5183100" y="616500"/>
            <a:chExt cx="1030788" cy="914400"/>
          </a:xfrm>
        </p:grpSpPr>
        <p:sp>
          <p:nvSpPr>
            <p:cNvPr id="840" name="Google Shape;840;p52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1" name="Google Shape;841;p52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42" name="Google Shape;842;p52"/>
          <p:cNvGrpSpPr/>
          <p:nvPr/>
        </p:nvGrpSpPr>
        <p:grpSpPr>
          <a:xfrm rot="10800000">
            <a:off x="507740" y="2531066"/>
            <a:ext cx="1030788" cy="914400"/>
            <a:chOff x="5183100" y="616500"/>
            <a:chExt cx="1030788" cy="914400"/>
          </a:xfrm>
        </p:grpSpPr>
        <p:sp>
          <p:nvSpPr>
            <p:cNvPr id="843" name="Google Shape;843;p52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4" name="Google Shape;844;p52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5" name="Google Shape;845;p52"/>
          <p:cNvSpPr txBox="1"/>
          <p:nvPr/>
        </p:nvSpPr>
        <p:spPr>
          <a:xfrm>
            <a:off x="4126525" y="4450100"/>
            <a:ext cx="4667100" cy="55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Isometric Projection (equivalent right-left angular orientation)</a:t>
            </a:r>
            <a:endParaRPr sz="10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53"/>
          <p:cNvSpPr txBox="1"/>
          <p:nvPr>
            <p:ph idx="4294967295" type="subTitle"/>
          </p:nvPr>
        </p:nvSpPr>
        <p:spPr>
          <a:xfrm>
            <a:off x="645500" y="576575"/>
            <a:ext cx="35265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Viewpoint Networks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51" name="Google Shape;851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72000" y="439975"/>
            <a:ext cx="4667202" cy="42635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2" name="Google Shape;852;p53"/>
          <p:cNvGrpSpPr/>
          <p:nvPr/>
        </p:nvGrpSpPr>
        <p:grpSpPr>
          <a:xfrm rot="-9828733">
            <a:off x="1837358" y="1329131"/>
            <a:ext cx="1030838" cy="914445"/>
            <a:chOff x="5183100" y="616500"/>
            <a:chExt cx="1030788" cy="914400"/>
          </a:xfrm>
        </p:grpSpPr>
        <p:sp>
          <p:nvSpPr>
            <p:cNvPr id="853" name="Google Shape;853;p53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" name="Google Shape;854;p53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55" name="Google Shape;855;p53"/>
          <p:cNvSpPr txBox="1"/>
          <p:nvPr/>
        </p:nvSpPr>
        <p:spPr>
          <a:xfrm>
            <a:off x="485525" y="2981425"/>
            <a:ext cx="3398700" cy="8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An agent </a:t>
            </a:r>
            <a:r>
              <a:rPr i="1" lang="en">
                <a:latin typeface="Nunito"/>
                <a:ea typeface="Nunito"/>
                <a:cs typeface="Nunito"/>
                <a:sym typeface="Nunito"/>
              </a:rPr>
              <a:t>A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 take a vantage point </a:t>
            </a:r>
            <a:r>
              <a:rPr i="1" lang="en">
                <a:latin typeface="Nunito"/>
                <a:ea typeface="Nunito"/>
                <a:cs typeface="Nunito"/>
                <a:sym typeface="Nunito"/>
              </a:rPr>
              <a:t>V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 on a projected geometric object that forms a graph </a:t>
            </a:r>
            <a:r>
              <a:rPr i="1" lang="en">
                <a:latin typeface="Nunito"/>
                <a:ea typeface="Nunito"/>
                <a:cs typeface="Nunito"/>
                <a:sym typeface="Nunito"/>
              </a:rPr>
              <a:t>G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. 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856" name="Google Shape;856;p53"/>
          <p:cNvCxnSpPr/>
          <p:nvPr/>
        </p:nvCxnSpPr>
        <p:spPr>
          <a:xfrm>
            <a:off x="2913125" y="1949675"/>
            <a:ext cx="1889100" cy="56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54"/>
          <p:cNvSpPr txBox="1"/>
          <p:nvPr>
            <p:ph idx="4294967295" type="subTitle"/>
          </p:nvPr>
        </p:nvSpPr>
        <p:spPr>
          <a:xfrm>
            <a:off x="645500" y="576575"/>
            <a:ext cx="35265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Viewpoint Networks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62" name="Google Shape;862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72000" y="439975"/>
            <a:ext cx="4667202" cy="42635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3" name="Google Shape;863;p54"/>
          <p:cNvGrpSpPr/>
          <p:nvPr/>
        </p:nvGrpSpPr>
        <p:grpSpPr>
          <a:xfrm rot="-9828733">
            <a:off x="1829758" y="1293731"/>
            <a:ext cx="1030838" cy="914445"/>
            <a:chOff x="5183100" y="616500"/>
            <a:chExt cx="1030788" cy="914400"/>
          </a:xfrm>
        </p:grpSpPr>
        <p:sp>
          <p:nvSpPr>
            <p:cNvPr id="864" name="Google Shape;864;p54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" name="Google Shape;865;p54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66" name="Google Shape;866;p54"/>
          <p:cNvGrpSpPr/>
          <p:nvPr/>
        </p:nvGrpSpPr>
        <p:grpSpPr>
          <a:xfrm rot="9895457">
            <a:off x="1639702" y="3817072"/>
            <a:ext cx="1030806" cy="914416"/>
            <a:chOff x="5183100" y="616500"/>
            <a:chExt cx="1030788" cy="914400"/>
          </a:xfrm>
        </p:grpSpPr>
        <p:sp>
          <p:nvSpPr>
            <p:cNvPr id="867" name="Google Shape;867;p54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" name="Google Shape;868;p54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69" name="Google Shape;869;p54"/>
          <p:cNvGrpSpPr/>
          <p:nvPr/>
        </p:nvGrpSpPr>
        <p:grpSpPr>
          <a:xfrm rot="10800000">
            <a:off x="469815" y="2531066"/>
            <a:ext cx="1030788" cy="914400"/>
            <a:chOff x="5183100" y="616500"/>
            <a:chExt cx="1030788" cy="914400"/>
          </a:xfrm>
        </p:grpSpPr>
        <p:sp>
          <p:nvSpPr>
            <p:cNvPr id="870" name="Google Shape;870;p54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" name="Google Shape;871;p54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72" name="Google Shape;872;p54"/>
          <p:cNvSpPr txBox="1"/>
          <p:nvPr/>
        </p:nvSpPr>
        <p:spPr>
          <a:xfrm>
            <a:off x="1722725" y="2491475"/>
            <a:ext cx="2633400" cy="9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For population A, each A</a:t>
            </a:r>
            <a:r>
              <a:rPr baseline="-25000" lang="en">
                <a:latin typeface="Nunito"/>
                <a:ea typeface="Nunito"/>
                <a:cs typeface="Nunito"/>
                <a:sym typeface="Nunito"/>
              </a:rPr>
              <a:t>n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 takes a particular viewpoint, resulting in a heterogeneous set of perspectives.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55"/>
          <p:cNvSpPr txBox="1"/>
          <p:nvPr>
            <p:ph idx="4294967295" type="subTitle"/>
          </p:nvPr>
        </p:nvSpPr>
        <p:spPr>
          <a:xfrm>
            <a:off x="645500" y="576575"/>
            <a:ext cx="35265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Viewpoint Networks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78" name="Google Shape;878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72000" y="439975"/>
            <a:ext cx="4667202" cy="42635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79" name="Google Shape;879;p55"/>
          <p:cNvGrpSpPr/>
          <p:nvPr/>
        </p:nvGrpSpPr>
        <p:grpSpPr>
          <a:xfrm rot="-9828733">
            <a:off x="1829758" y="1293731"/>
            <a:ext cx="1030838" cy="914445"/>
            <a:chOff x="5183100" y="616500"/>
            <a:chExt cx="1030788" cy="914400"/>
          </a:xfrm>
        </p:grpSpPr>
        <p:sp>
          <p:nvSpPr>
            <p:cNvPr id="880" name="Google Shape;880;p55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" name="Google Shape;881;p55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82" name="Google Shape;882;p55"/>
          <p:cNvGrpSpPr/>
          <p:nvPr/>
        </p:nvGrpSpPr>
        <p:grpSpPr>
          <a:xfrm rot="9895457">
            <a:off x="1639702" y="3817072"/>
            <a:ext cx="1030806" cy="914416"/>
            <a:chOff x="5183100" y="616500"/>
            <a:chExt cx="1030788" cy="914400"/>
          </a:xfrm>
        </p:grpSpPr>
        <p:sp>
          <p:nvSpPr>
            <p:cNvPr id="883" name="Google Shape;883;p55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" name="Google Shape;884;p55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85" name="Google Shape;885;p55"/>
          <p:cNvGrpSpPr/>
          <p:nvPr/>
        </p:nvGrpSpPr>
        <p:grpSpPr>
          <a:xfrm rot="10800000">
            <a:off x="469815" y="2531666"/>
            <a:ext cx="1030788" cy="914400"/>
            <a:chOff x="5183100" y="616500"/>
            <a:chExt cx="1030788" cy="914400"/>
          </a:xfrm>
        </p:grpSpPr>
        <p:sp>
          <p:nvSpPr>
            <p:cNvPr id="886" name="Google Shape;886;p55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7" name="Google Shape;887;p55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888" name="Google Shape;888;p55"/>
          <p:cNvCxnSpPr/>
          <p:nvPr/>
        </p:nvCxnSpPr>
        <p:spPr>
          <a:xfrm>
            <a:off x="2913125" y="1949675"/>
            <a:ext cx="1889100" cy="56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89" name="Google Shape;889;p55"/>
          <p:cNvCxnSpPr/>
          <p:nvPr/>
        </p:nvCxnSpPr>
        <p:spPr>
          <a:xfrm flipH="1" rot="10800000">
            <a:off x="2776575" y="3686800"/>
            <a:ext cx="1365600" cy="356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90" name="Google Shape;890;p55"/>
          <p:cNvCxnSpPr/>
          <p:nvPr/>
        </p:nvCxnSpPr>
        <p:spPr>
          <a:xfrm>
            <a:off x="1628225" y="2981225"/>
            <a:ext cx="3120900" cy="15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5" name="Google Shape;895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1678" y="1426125"/>
            <a:ext cx="4447988" cy="3307800"/>
          </a:xfrm>
          <a:prstGeom prst="rect">
            <a:avLst/>
          </a:prstGeom>
          <a:noFill/>
          <a:ln>
            <a:noFill/>
          </a:ln>
        </p:spPr>
      </p:pic>
      <p:sp>
        <p:nvSpPr>
          <p:cNvPr id="896" name="Google Shape;896;p56"/>
          <p:cNvSpPr txBox="1"/>
          <p:nvPr>
            <p:ph idx="4294967295" type="subTitle"/>
          </p:nvPr>
        </p:nvSpPr>
        <p:spPr>
          <a:xfrm>
            <a:off x="645500" y="576575"/>
            <a:ext cx="35265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Viewpoint Networks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897" name="Google Shape;897;p56"/>
          <p:cNvGrpSpPr/>
          <p:nvPr/>
        </p:nvGrpSpPr>
        <p:grpSpPr>
          <a:xfrm rot="-2360122">
            <a:off x="6364152" y="672992"/>
            <a:ext cx="1030855" cy="914460"/>
            <a:chOff x="5183100" y="616500"/>
            <a:chExt cx="1030788" cy="914400"/>
          </a:xfrm>
        </p:grpSpPr>
        <p:sp>
          <p:nvSpPr>
            <p:cNvPr id="898" name="Google Shape;898;p56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9" name="Google Shape;899;p56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00" name="Google Shape;900;p56"/>
          <p:cNvGrpSpPr/>
          <p:nvPr/>
        </p:nvGrpSpPr>
        <p:grpSpPr>
          <a:xfrm rot="1621577">
            <a:off x="7088322" y="3635250"/>
            <a:ext cx="1030790" cy="914402"/>
            <a:chOff x="5183100" y="616500"/>
            <a:chExt cx="1030788" cy="914400"/>
          </a:xfrm>
        </p:grpSpPr>
        <p:sp>
          <p:nvSpPr>
            <p:cNvPr id="901" name="Google Shape;901;p56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2" name="Google Shape;902;p56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03" name="Google Shape;903;p56"/>
          <p:cNvGrpSpPr/>
          <p:nvPr/>
        </p:nvGrpSpPr>
        <p:grpSpPr>
          <a:xfrm rot="-9242844">
            <a:off x="1787171" y="1912392"/>
            <a:ext cx="1030723" cy="914343"/>
            <a:chOff x="5183100" y="616500"/>
            <a:chExt cx="1030788" cy="914400"/>
          </a:xfrm>
        </p:grpSpPr>
        <p:sp>
          <p:nvSpPr>
            <p:cNvPr id="904" name="Google Shape;904;p56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" name="Google Shape;905;p56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06" name="Google Shape;906;p56"/>
          <p:cNvSpPr txBox="1"/>
          <p:nvPr/>
        </p:nvSpPr>
        <p:spPr>
          <a:xfrm>
            <a:off x="685800" y="4001150"/>
            <a:ext cx="26193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Super Mario Moebius Strip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Nunito"/>
                <a:ea typeface="Nunito"/>
                <a:cs typeface="Nunito"/>
                <a:sym typeface="Nunito"/>
              </a:rPr>
              <a:t>COURTESY: 8 bit Nirvana</a:t>
            </a:r>
            <a:endParaRPr sz="10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" name="Google Shape;911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08503" y="1405975"/>
            <a:ext cx="4447988" cy="3307800"/>
          </a:xfrm>
          <a:prstGeom prst="rect">
            <a:avLst/>
          </a:prstGeom>
          <a:noFill/>
          <a:ln>
            <a:noFill/>
          </a:ln>
        </p:spPr>
      </p:pic>
      <p:sp>
        <p:nvSpPr>
          <p:cNvPr id="912" name="Google Shape;912;p57"/>
          <p:cNvSpPr txBox="1"/>
          <p:nvPr>
            <p:ph idx="4294967295" type="subTitle"/>
          </p:nvPr>
        </p:nvSpPr>
        <p:spPr>
          <a:xfrm>
            <a:off x="645500" y="576575"/>
            <a:ext cx="35265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Viewpoint Networks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913" name="Google Shape;913;p57"/>
          <p:cNvGrpSpPr/>
          <p:nvPr/>
        </p:nvGrpSpPr>
        <p:grpSpPr>
          <a:xfrm rot="-2360122">
            <a:off x="6600977" y="652842"/>
            <a:ext cx="1030855" cy="914460"/>
            <a:chOff x="5183100" y="616500"/>
            <a:chExt cx="1030788" cy="914400"/>
          </a:xfrm>
        </p:grpSpPr>
        <p:sp>
          <p:nvSpPr>
            <p:cNvPr id="914" name="Google Shape;914;p5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" name="Google Shape;915;p5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16" name="Google Shape;916;p57"/>
          <p:cNvGrpSpPr/>
          <p:nvPr/>
        </p:nvGrpSpPr>
        <p:grpSpPr>
          <a:xfrm rot="1621577">
            <a:off x="7325147" y="3615100"/>
            <a:ext cx="1030790" cy="914402"/>
            <a:chOff x="5183100" y="616500"/>
            <a:chExt cx="1030788" cy="914400"/>
          </a:xfrm>
        </p:grpSpPr>
        <p:sp>
          <p:nvSpPr>
            <p:cNvPr id="917" name="Google Shape;917;p5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8" name="Google Shape;918;p5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19" name="Google Shape;919;p57"/>
          <p:cNvGrpSpPr/>
          <p:nvPr/>
        </p:nvGrpSpPr>
        <p:grpSpPr>
          <a:xfrm rot="-9242844">
            <a:off x="2023996" y="1892242"/>
            <a:ext cx="1030723" cy="914343"/>
            <a:chOff x="5183100" y="616500"/>
            <a:chExt cx="1030788" cy="914400"/>
          </a:xfrm>
        </p:grpSpPr>
        <p:sp>
          <p:nvSpPr>
            <p:cNvPr id="920" name="Google Shape;920;p5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" name="Google Shape;921;p5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22" name="Google Shape;922;p57"/>
          <p:cNvSpPr txBox="1"/>
          <p:nvPr/>
        </p:nvSpPr>
        <p:spPr>
          <a:xfrm>
            <a:off x="487700" y="3926275"/>
            <a:ext cx="29994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Can we approximate a global 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state sensitive to locally-specific features (context)?</a:t>
            </a:r>
            <a:endParaRPr sz="10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6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7" name="Google Shape;927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9824" y="2454175"/>
            <a:ext cx="1766480" cy="129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28" name="Google Shape;928;p58"/>
          <p:cNvSpPr/>
          <p:nvPr/>
        </p:nvSpPr>
        <p:spPr>
          <a:xfrm>
            <a:off x="2076775" y="384125"/>
            <a:ext cx="806400" cy="2094300"/>
          </a:xfrm>
          <a:prstGeom prst="wedgeRectCallout">
            <a:avLst>
              <a:gd fmla="val 15985" name="adj1"/>
              <a:gd fmla="val 90120" name="adj2"/>
            </a:avLst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29" name="Google Shape;929;p58"/>
          <p:cNvCxnSpPr/>
          <p:nvPr/>
        </p:nvCxnSpPr>
        <p:spPr>
          <a:xfrm rot="10800000">
            <a:off x="3612100" y="495225"/>
            <a:ext cx="0" cy="2539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30" name="Google Shape;930;p58"/>
          <p:cNvCxnSpPr/>
          <p:nvPr/>
        </p:nvCxnSpPr>
        <p:spPr>
          <a:xfrm>
            <a:off x="3612100" y="3034725"/>
            <a:ext cx="2728800" cy="157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31" name="Google Shape;931;p58"/>
          <p:cNvCxnSpPr/>
          <p:nvPr/>
        </p:nvCxnSpPr>
        <p:spPr>
          <a:xfrm flipH="1" rot="10800000">
            <a:off x="3612100" y="2198025"/>
            <a:ext cx="3122700" cy="836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32" name="Google Shape;932;p58"/>
          <p:cNvSpPr/>
          <p:nvPr/>
        </p:nvSpPr>
        <p:spPr>
          <a:xfrm>
            <a:off x="4012450" y="2478450"/>
            <a:ext cx="1579200" cy="556200"/>
          </a:xfrm>
          <a:prstGeom prst="flowChartConnector">
            <a:avLst/>
          </a:prstGeom>
          <a:solidFill>
            <a:srgbClr val="3C78D8">
              <a:alpha val="34080"/>
            </a:srgbClr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3" name="Google Shape;933;p58"/>
          <p:cNvSpPr/>
          <p:nvPr/>
        </p:nvSpPr>
        <p:spPr>
          <a:xfrm>
            <a:off x="6510875" y="3744175"/>
            <a:ext cx="1233300" cy="410400"/>
          </a:xfrm>
          <a:prstGeom prst="flowChartConnector">
            <a:avLst/>
          </a:prstGeom>
          <a:solidFill>
            <a:srgbClr val="9FC5E8">
              <a:alpha val="35200"/>
            </a:srgbClr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4" name="Google Shape;934;p58"/>
          <p:cNvSpPr/>
          <p:nvPr/>
        </p:nvSpPr>
        <p:spPr>
          <a:xfrm>
            <a:off x="5228275" y="1422325"/>
            <a:ext cx="3362700" cy="877200"/>
          </a:xfrm>
          <a:prstGeom prst="flowChartConnector">
            <a:avLst/>
          </a:prstGeom>
          <a:solidFill>
            <a:srgbClr val="D9D9D9">
              <a:alpha val="29610"/>
            </a:srgbClr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5" name="Google Shape;935;p58"/>
          <p:cNvSpPr txBox="1"/>
          <p:nvPr/>
        </p:nvSpPr>
        <p:spPr>
          <a:xfrm>
            <a:off x="617500" y="3848700"/>
            <a:ext cx="4170600" cy="10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Agent’s intersubjective observations generate conceptually-connected subspaces in a phase space.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936" name="Google Shape;936;p58"/>
          <p:cNvCxnSpPr>
            <a:stCxn id="932" idx="5"/>
            <a:endCxn id="933" idx="1"/>
          </p:cNvCxnSpPr>
          <p:nvPr/>
        </p:nvCxnSpPr>
        <p:spPr>
          <a:xfrm>
            <a:off x="5360382" y="2953196"/>
            <a:ext cx="1331100" cy="8511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7" name="Google Shape;937;p58"/>
          <p:cNvCxnSpPr>
            <a:endCxn id="934" idx="3"/>
          </p:cNvCxnSpPr>
          <p:nvPr/>
        </p:nvCxnSpPr>
        <p:spPr>
          <a:xfrm flipH="1" rot="10800000">
            <a:off x="5140231" y="2171062"/>
            <a:ext cx="580500" cy="3333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938" name="Google Shape;938;p58"/>
          <p:cNvGrpSpPr/>
          <p:nvPr/>
        </p:nvGrpSpPr>
        <p:grpSpPr>
          <a:xfrm rot="1596234">
            <a:off x="2365104" y="3314980"/>
            <a:ext cx="407877" cy="357939"/>
            <a:chOff x="5183100" y="616500"/>
            <a:chExt cx="1030788" cy="914400"/>
          </a:xfrm>
        </p:grpSpPr>
        <p:sp>
          <p:nvSpPr>
            <p:cNvPr id="939" name="Google Shape;939;p58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" name="Google Shape;940;p58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941" name="Google Shape;941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48495" y="288600"/>
            <a:ext cx="662967" cy="22853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42" name="Google Shape;942;p58"/>
          <p:cNvCxnSpPr/>
          <p:nvPr/>
        </p:nvCxnSpPr>
        <p:spPr>
          <a:xfrm rot="10800000">
            <a:off x="917400" y="2567725"/>
            <a:ext cx="1457700" cy="8415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7" name="Google Shape;947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6851" y="2571750"/>
            <a:ext cx="2955950" cy="2198225"/>
          </a:xfrm>
          <a:prstGeom prst="rect">
            <a:avLst/>
          </a:prstGeom>
          <a:noFill/>
          <a:ln>
            <a:noFill/>
          </a:ln>
        </p:spPr>
      </p:pic>
      <p:sp>
        <p:nvSpPr>
          <p:cNvPr id="948" name="Google Shape;948;p59"/>
          <p:cNvSpPr txBox="1"/>
          <p:nvPr>
            <p:ph idx="4294967295" type="subTitle"/>
          </p:nvPr>
        </p:nvSpPr>
        <p:spPr>
          <a:xfrm>
            <a:off x="645500" y="576575"/>
            <a:ext cx="35265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Viewpoint Networks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49" name="Google Shape;949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11101" y="439975"/>
            <a:ext cx="2792927" cy="2551376"/>
          </a:xfrm>
          <a:prstGeom prst="rect">
            <a:avLst/>
          </a:prstGeom>
          <a:noFill/>
          <a:ln>
            <a:noFill/>
          </a:ln>
        </p:spPr>
      </p:pic>
      <p:sp>
        <p:nvSpPr>
          <p:cNvPr id="950" name="Google Shape;950;p59"/>
          <p:cNvSpPr txBox="1"/>
          <p:nvPr/>
        </p:nvSpPr>
        <p:spPr>
          <a:xfrm>
            <a:off x="1236575" y="1343050"/>
            <a:ext cx="4043400" cy="12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Geometries such as isometric cubes (right) and constant positive curvatures (lower left) provide networks with dimensional cues that approximate motion and structural information over time.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51" name="Google Shape;951;p59"/>
          <p:cNvSpPr txBox="1"/>
          <p:nvPr/>
        </p:nvSpPr>
        <p:spPr>
          <a:xfrm>
            <a:off x="3785550" y="3422375"/>
            <a:ext cx="4043400" cy="10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Each observer has a unique perspective on the world, comparison of different perspectives allow for differential forms of learning and superadditive information.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60"/>
          <p:cNvSpPr txBox="1"/>
          <p:nvPr/>
        </p:nvSpPr>
        <p:spPr>
          <a:xfrm>
            <a:off x="753050" y="602425"/>
            <a:ext cx="2849700" cy="52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Future Directions</a:t>
            </a:r>
            <a:endParaRPr b="1" sz="24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57" name="Google Shape;957;p60"/>
          <p:cNvSpPr txBox="1"/>
          <p:nvPr/>
        </p:nvSpPr>
        <p:spPr>
          <a:xfrm>
            <a:off x="734550" y="2474150"/>
            <a:ext cx="7674900" cy="7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Epistemology of clusters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 (natural groups), </a:t>
            </a: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plenitude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 (all possible 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natural types).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58" name="Google Shape;958;p60"/>
          <p:cNvSpPr txBox="1"/>
          <p:nvPr/>
        </p:nvSpPr>
        <p:spPr>
          <a:xfrm>
            <a:off x="715950" y="1362975"/>
            <a:ext cx="7712100" cy="7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Nunito"/>
                <a:ea typeface="Nunito"/>
                <a:cs typeface="Nunito"/>
                <a:sym typeface="Nunito"/>
              </a:rPr>
              <a:t>Viewpoint Networks</a:t>
            </a:r>
            <a:r>
              <a:rPr lang="en" sz="1800">
                <a:latin typeface="Nunito"/>
                <a:ea typeface="Nunito"/>
                <a:cs typeface="Nunito"/>
                <a:sym typeface="Nunito"/>
              </a:rPr>
              <a:t> allow for merger between physical, perceptual, and cultural relativism (relative motion to alternate ideologies).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59" name="Google Shape;959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7425" y="3448744"/>
            <a:ext cx="1012975" cy="1057250"/>
          </a:xfrm>
          <a:prstGeom prst="rect">
            <a:avLst/>
          </a:prstGeom>
          <a:noFill/>
          <a:ln>
            <a:noFill/>
          </a:ln>
        </p:spPr>
      </p:pic>
      <p:sp>
        <p:nvSpPr>
          <p:cNvPr id="960" name="Google Shape;960;p60"/>
          <p:cNvSpPr txBox="1"/>
          <p:nvPr/>
        </p:nvSpPr>
        <p:spPr>
          <a:xfrm>
            <a:off x="3056150" y="3533825"/>
            <a:ext cx="4643400" cy="8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Nunito"/>
                <a:ea typeface="Nunito"/>
                <a:cs typeface="Nunito"/>
                <a:sym typeface="Nunito"/>
              </a:rPr>
              <a:t>Contextual Geometric Structures: represent cultural world for a particular set of natural features (e.g. components of color spectrum).</a:t>
            </a:r>
            <a:endParaRPr sz="16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61"/>
          <p:cNvSpPr txBox="1"/>
          <p:nvPr>
            <p:ph idx="4294967295" type="subTitle"/>
          </p:nvPr>
        </p:nvSpPr>
        <p:spPr>
          <a:xfrm>
            <a:off x="504875" y="376775"/>
            <a:ext cx="4830900" cy="5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Thanks For Your Attention!</a:t>
            </a:r>
            <a:endParaRPr b="1" sz="2400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66" name="Google Shape;966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301" y="1000625"/>
            <a:ext cx="5362074" cy="3753450"/>
          </a:xfrm>
          <a:prstGeom prst="rect">
            <a:avLst/>
          </a:prstGeom>
          <a:noFill/>
          <a:ln>
            <a:noFill/>
          </a:ln>
        </p:spPr>
      </p:pic>
      <p:sp>
        <p:nvSpPr>
          <p:cNvPr id="967" name="Google Shape;967;p61"/>
          <p:cNvSpPr txBox="1"/>
          <p:nvPr/>
        </p:nvSpPr>
        <p:spPr>
          <a:xfrm>
            <a:off x="597638" y="1087250"/>
            <a:ext cx="5003400" cy="10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Saturday Morning Neuro Sim Meetings</a:t>
            </a:r>
            <a:endParaRPr b="1"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3pm UTC, meet.jit.si/SMN-Room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Then on YouTube! </a:t>
            </a:r>
            <a:endParaRPr/>
          </a:p>
        </p:txBody>
      </p:sp>
      <p:pic>
        <p:nvPicPr>
          <p:cNvPr id="968" name="Google Shape;968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4300" y="959463"/>
            <a:ext cx="2172950" cy="1821824"/>
          </a:xfrm>
          <a:prstGeom prst="rect">
            <a:avLst/>
          </a:prstGeom>
          <a:noFill/>
          <a:ln>
            <a:noFill/>
          </a:ln>
        </p:spPr>
      </p:pic>
      <p:sp>
        <p:nvSpPr>
          <p:cNvPr id="969" name="Google Shape;969;p61"/>
          <p:cNvSpPr txBox="1"/>
          <p:nvPr/>
        </p:nvSpPr>
        <p:spPr>
          <a:xfrm>
            <a:off x="6001725" y="2887350"/>
            <a:ext cx="2738100" cy="110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Nunito"/>
                <a:ea typeface="Nunito"/>
                <a:cs typeface="Nunito"/>
                <a:sym typeface="Nunito"/>
              </a:rPr>
              <a:t>Meta-brain Models</a:t>
            </a:r>
            <a:endParaRPr b="1" sz="16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Nunito"/>
                <a:ea typeface="Nunito"/>
                <a:cs typeface="Nunito"/>
                <a:sym typeface="Nunito"/>
              </a:rPr>
              <a:t>(open-source, hybrid agent-based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Nunito"/>
                <a:ea typeface="Nunito"/>
                <a:cs typeface="Nunito"/>
                <a:sym typeface="Nunito"/>
              </a:rPr>
              <a:t>models to layered brains!)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0" name="Google Shape;970;p61"/>
          <p:cNvSpPr txBox="1"/>
          <p:nvPr/>
        </p:nvSpPr>
        <p:spPr>
          <a:xfrm>
            <a:off x="6038475" y="3686625"/>
            <a:ext cx="26646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Nunito"/>
                <a:ea typeface="Nunito"/>
                <a:cs typeface="Nunito"/>
                <a:sym typeface="Nunito"/>
              </a:rPr>
              <a:t>https://github.com/OREL-group/Meta-brain-Models</a:t>
            </a:r>
            <a:endParaRPr sz="10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/>
          <p:nvPr/>
        </p:nvSpPr>
        <p:spPr>
          <a:xfrm>
            <a:off x="1078500" y="442250"/>
            <a:ext cx="6987000" cy="22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“The observer registers decisions, which produces a registration (transition from the possible to the actual) is absolutely necessary and cannot be omitted”</a:t>
            </a:r>
            <a:endParaRPr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Paraphrase from Werner Heisenberg, Physicist</a:t>
            </a:r>
            <a:endParaRPr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Second-order cybernetics focuses on the role of the observer (as agent), and the Every Good Regulator Theorem (EGRT) requires an observer to access the full scope of a system’s variety.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/>
          <p:nvPr/>
        </p:nvSpPr>
        <p:spPr>
          <a:xfrm>
            <a:off x="1078500" y="442250"/>
            <a:ext cx="6987000" cy="22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“The observer registers decisions, which produces a registration (transition from the possible to the actual) is absolutely necessary and cannot be omitted”</a:t>
            </a:r>
            <a:endParaRPr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9D9D9"/>
                </a:solidFill>
                <a:latin typeface="Nunito"/>
                <a:ea typeface="Nunito"/>
                <a:cs typeface="Nunito"/>
                <a:sym typeface="Nunito"/>
              </a:rPr>
              <a:t>Paraphrase from Werner Heisenberg, Physicist</a:t>
            </a:r>
            <a:endParaRPr>
              <a:solidFill>
                <a:srgbClr val="D9D9D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Second-order cybernetics focuses on the role of the observer (as agent), and the Every Good Regulator Theorem (EGRT) requires an observer to access the full scope of a system’s variety.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1" name="Google Shape;12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9650" y="2677250"/>
            <a:ext cx="1193936" cy="223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8"/>
          <p:cNvSpPr txBox="1"/>
          <p:nvPr/>
        </p:nvSpPr>
        <p:spPr>
          <a:xfrm>
            <a:off x="919075" y="3603675"/>
            <a:ext cx="2789400" cy="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Nunito"/>
                <a:ea typeface="Nunito"/>
                <a:cs typeface="Nunito"/>
                <a:sym typeface="Nunito"/>
              </a:rPr>
              <a:t>Kirschfeld (1976). The Resolution of Lens and Compound Eyes. Neural Principles in Vision, 354-370.</a:t>
            </a:r>
            <a:endParaRPr sz="10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23" name="Google Shape;12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77044" y="3180862"/>
            <a:ext cx="1846781" cy="138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56900" y="1140125"/>
            <a:ext cx="4779344" cy="376442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9"/>
          <p:cNvSpPr txBox="1"/>
          <p:nvPr/>
        </p:nvSpPr>
        <p:spPr>
          <a:xfrm>
            <a:off x="496775" y="353175"/>
            <a:ext cx="4779300" cy="5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Every Good Regulator Theorem</a:t>
            </a:r>
            <a:endParaRPr b="1" i="0" sz="2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0" name="Google Shape;130;p19"/>
          <p:cNvSpPr/>
          <p:nvPr/>
        </p:nvSpPr>
        <p:spPr>
          <a:xfrm>
            <a:off x="878900" y="976075"/>
            <a:ext cx="2437500" cy="3283200"/>
          </a:xfrm>
          <a:prstGeom prst="wedgeRectCallout">
            <a:avLst>
              <a:gd fmla="val 117671" name="adj1"/>
              <a:gd fmla="val 5251" name="adj2"/>
            </a:avLst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6350" y="999525"/>
            <a:ext cx="2382599" cy="3231199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9"/>
          <p:cNvSpPr txBox="1"/>
          <p:nvPr/>
        </p:nvSpPr>
        <p:spPr>
          <a:xfrm>
            <a:off x="5350725" y="259575"/>
            <a:ext cx="3545100" cy="7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6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"Every good regulator of a system must be a model of that system" Conant and Ashby, 1970.</a:t>
            </a:r>
            <a:endParaRPr b="1" i="0" sz="16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3" name="Google Shape;133;p19"/>
          <p:cNvSpPr txBox="1"/>
          <p:nvPr/>
        </p:nvSpPr>
        <p:spPr>
          <a:xfrm>
            <a:off x="496775" y="4259150"/>
            <a:ext cx="3211800" cy="5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IMAGE: </a:t>
            </a:r>
            <a:r>
              <a:rPr i="0" lang="en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Graziano and Webb, The attention schema theory: a mechanistic account of subjective awareness. </a:t>
            </a:r>
            <a:r>
              <a:rPr i="1" lang="en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Frontiers in Psychology </a:t>
            </a:r>
            <a:r>
              <a:rPr i="0" lang="en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(2015).</a:t>
            </a:r>
            <a:endParaRPr i="0" sz="16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4" name="Google Shape;134;p19"/>
          <p:cNvSpPr txBox="1"/>
          <p:nvPr/>
        </p:nvSpPr>
        <p:spPr>
          <a:xfrm>
            <a:off x="6815850" y="4107775"/>
            <a:ext cx="1527300" cy="5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i="0" lang="en" sz="12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Von Uexkuell’s</a:t>
            </a:r>
            <a:endParaRPr i="0" sz="1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i="0" lang="en" sz="12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Biocybernetic Cycle</a:t>
            </a:r>
            <a:endParaRPr i="0" sz="1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35" name="Google Shape;135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55800" y="1065075"/>
            <a:ext cx="1179150" cy="59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55800" y="2682250"/>
            <a:ext cx="1179150" cy="5913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/>
          <p:nvPr/>
        </p:nvSpPr>
        <p:spPr>
          <a:xfrm>
            <a:off x="1078500" y="442250"/>
            <a:ext cx="6987000" cy="22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“</a:t>
            </a: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The observer registers decisions, which produces a registration (transition from the possible to the actual) is absolutely necessary and cannot be omitted”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Paraphrase from Werner Heisenberg, Physicist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CCCCCC"/>
                </a:solidFill>
                <a:latin typeface="Nunito"/>
                <a:ea typeface="Nunito"/>
                <a:cs typeface="Nunito"/>
                <a:sym typeface="Nunito"/>
              </a:rPr>
              <a:t>Second-order cybernetics focuses on the role of the observer (as agent), and the Every Good Regulator Theorem (EGRT) requires an observer to access the full scope of a system’s variety.</a:t>
            </a:r>
            <a:endParaRPr>
              <a:solidFill>
                <a:srgbClr val="CCCCCC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615575" y="3088675"/>
            <a:ext cx="4673100" cy="8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Nunito"/>
                <a:ea typeface="Nunito"/>
                <a:cs typeface="Nunito"/>
                <a:sym typeface="Nunito"/>
              </a:rPr>
              <a:t>Self-similarity:</a:t>
            </a:r>
            <a:r>
              <a:rPr lang="en">
                <a:latin typeface="Nunito"/>
                <a:ea typeface="Nunito"/>
                <a:cs typeface="Nunito"/>
                <a:sym typeface="Nunito"/>
              </a:rPr>
              <a:t> persistence of a pattern across scales.</a:t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Nunito"/>
                <a:ea typeface="Nunito"/>
                <a:cs typeface="Nunito"/>
                <a:sym typeface="Nunito"/>
              </a:rPr>
              <a:t>Example: Barnsley fern (right), triangle fractals (bottom).</a:t>
            </a: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43" name="Google Shape;14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10800000">
            <a:off x="1500275" y="4087825"/>
            <a:ext cx="3599201" cy="783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691958">
            <a:off x="5196234" y="3103275"/>
            <a:ext cx="3378366" cy="163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1"/>
          <p:cNvSpPr txBox="1"/>
          <p:nvPr/>
        </p:nvSpPr>
        <p:spPr>
          <a:xfrm>
            <a:off x="496775" y="353175"/>
            <a:ext cx="5993100" cy="5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" sz="2400">
                <a:latin typeface="Nunito"/>
                <a:ea typeface="Nunito"/>
                <a:cs typeface="Nunito"/>
                <a:sym typeface="Nunito"/>
              </a:rPr>
              <a:t>Conceptual Integration Between Scales</a:t>
            </a:r>
            <a:endParaRPr b="1" i="0" sz="24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50" name="Google Shape;15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52175" y="990875"/>
            <a:ext cx="6138163" cy="3928424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1"/>
          <p:cNvSpPr txBox="1"/>
          <p:nvPr/>
        </p:nvSpPr>
        <p:spPr>
          <a:xfrm>
            <a:off x="453674" y="2194550"/>
            <a:ext cx="2058300" cy="9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Nunito"/>
                <a:ea typeface="Nunito"/>
                <a:cs typeface="Nunito"/>
                <a:sym typeface="Nunito"/>
              </a:rPr>
              <a:t>Powers of 10</a:t>
            </a:r>
            <a:endParaRPr sz="18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Nunito"/>
                <a:ea typeface="Nunito"/>
                <a:cs typeface="Nunito"/>
                <a:sym typeface="Nunito"/>
              </a:rPr>
              <a:t>COURTESY: </a:t>
            </a:r>
            <a:r>
              <a:rPr lang="en" sz="1200">
                <a:latin typeface="Nunito"/>
                <a:ea typeface="Nunito"/>
                <a:cs typeface="Nunito"/>
                <a:sym typeface="Nunito"/>
              </a:rPr>
              <a:t>Eames Office</a:t>
            </a:r>
            <a:endParaRPr sz="1200"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Nunito"/>
                <a:ea typeface="Nunito"/>
                <a:cs typeface="Nunito"/>
                <a:sym typeface="Nunito"/>
              </a:rPr>
              <a:t>https://www.youtube.com/watch?v=0fKBhvDjuy0</a:t>
            </a:r>
            <a:endParaRPr sz="1000"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