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</p:sldIdLst>
  <p:sldSz cy="5143500" cx="9144000"/>
  <p:notesSz cx="6858000" cy="9144000"/>
  <p:embeddedFontLst>
    <p:embeddedFont>
      <p:font typeface="Nunito"/>
      <p:regular r:id="rId34"/>
      <p:bold r:id="rId35"/>
      <p:italic r:id="rId36"/>
      <p:boldItalic r:id="rId37"/>
    </p:embeddedFont>
    <p:embeddedFont>
      <p:font typeface="Corbel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83ECADE-0472-476D-B7CF-BB397A4E1CC6}">
  <a:tblStyle styleId="{283ECADE-0472-476D-B7CF-BB397A4E1CC6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Corbel-italic.fntdata"/><Relationship Id="rId20" Type="http://schemas.openxmlformats.org/officeDocument/2006/relationships/slide" Target="slides/slide14.xml"/><Relationship Id="rId41" Type="http://schemas.openxmlformats.org/officeDocument/2006/relationships/font" Target="fonts/Corbel-boldItalic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font" Target="fonts/Nunito-bold.fntdata"/><Relationship Id="rId12" Type="http://schemas.openxmlformats.org/officeDocument/2006/relationships/slide" Target="slides/slide6.xml"/><Relationship Id="rId34" Type="http://schemas.openxmlformats.org/officeDocument/2006/relationships/font" Target="fonts/Nunito-regular.fntdata"/><Relationship Id="rId15" Type="http://schemas.openxmlformats.org/officeDocument/2006/relationships/slide" Target="slides/slide9.xml"/><Relationship Id="rId37" Type="http://schemas.openxmlformats.org/officeDocument/2006/relationships/font" Target="fonts/Nunito-boldItalic.fntdata"/><Relationship Id="rId14" Type="http://schemas.openxmlformats.org/officeDocument/2006/relationships/slide" Target="slides/slide8.xml"/><Relationship Id="rId36" Type="http://schemas.openxmlformats.org/officeDocument/2006/relationships/font" Target="fonts/Nunito-italic.fntdata"/><Relationship Id="rId17" Type="http://schemas.openxmlformats.org/officeDocument/2006/relationships/slide" Target="slides/slide11.xml"/><Relationship Id="rId39" Type="http://schemas.openxmlformats.org/officeDocument/2006/relationships/font" Target="fonts/Corbel-bold.fntdata"/><Relationship Id="rId16" Type="http://schemas.openxmlformats.org/officeDocument/2006/relationships/slide" Target="slides/slide10.xml"/><Relationship Id="rId38" Type="http://schemas.openxmlformats.org/officeDocument/2006/relationships/font" Target="fonts/Corbel-regular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a480ef3c3d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a480ef3c3d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a480ef3c3d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a480ef3c3d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a480ef3c3d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a480ef3c3d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9c45a00d1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9c45a00d1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a480ef3c3d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a480ef3c3d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9c441142a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9c441142a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a4e73fde17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a4e73fde17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a4e73fde17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a4e73fde17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a4e73fde17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a4e73fde17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a4e73fde17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a4e73fde17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a1c6ce6941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" name="Google Shape;62;ga1c6ce6941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a1c6ce694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a1c6ce694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a1c6ce6941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a1c6ce6941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a1c6ce6941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a1c6ce6941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a1c6ce6941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a1c6ce6941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a1c6ce6941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a1c6ce6941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a4d1ad6fb3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7" name="Google Shape;417;ga4d1ad6fb3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a4e73fde1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a4e73fde1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9c45a00d1d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9c45a00d1d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a1e55af4b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" name="Google Shape;69;ga1e55af4b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a1e55af4be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" name="Google Shape;76;ga1e55af4be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a1e55af4be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ga1e55af4be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a1e55af4be_0_2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ga1e55af4be_0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a480ef3c3d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a480ef3c3d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a480ef3c3d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a480ef3c3d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a480ef3c3d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a480ef3c3d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gif"/><Relationship Id="rId4" Type="http://schemas.openxmlformats.org/officeDocument/2006/relationships/image" Target="../media/image11.gif"/><Relationship Id="rId5" Type="http://schemas.openxmlformats.org/officeDocument/2006/relationships/image" Target="../media/image6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Relationship Id="rId4" Type="http://schemas.openxmlformats.org/officeDocument/2006/relationships/image" Target="../media/image14.png"/><Relationship Id="rId5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Relationship Id="rId4" Type="http://schemas.openxmlformats.org/officeDocument/2006/relationships/image" Target="../media/image21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6.gif"/><Relationship Id="rId4" Type="http://schemas.openxmlformats.org/officeDocument/2006/relationships/image" Target="../media/image23.gif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9.gif"/><Relationship Id="rId4" Type="http://schemas.openxmlformats.org/officeDocument/2006/relationships/image" Target="../media/image24.gif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3.png"/><Relationship Id="rId4" Type="http://schemas.openxmlformats.org/officeDocument/2006/relationships/image" Target="../media/image17.png"/><Relationship Id="rId9" Type="http://schemas.openxmlformats.org/officeDocument/2006/relationships/image" Target="../media/image10.png"/><Relationship Id="rId5" Type="http://schemas.openxmlformats.org/officeDocument/2006/relationships/hyperlink" Target="https://orthogonal-research.weebly.com/" TargetMode="External"/><Relationship Id="rId6" Type="http://schemas.openxmlformats.org/officeDocument/2006/relationships/hyperlink" Target="https://github.com/Orthogonal-Research-Lab" TargetMode="External"/><Relationship Id="rId7" Type="http://schemas.openxmlformats.org/officeDocument/2006/relationships/image" Target="../media/image16.png"/><Relationship Id="rId8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Relationship Id="rId4" Type="http://schemas.openxmlformats.org/officeDocument/2006/relationships/image" Target="../media/image4.png"/><Relationship Id="rId5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753150" y="2571750"/>
            <a:ext cx="7637700" cy="110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Approaching Artificial Intelligence as an Embodied Developmental Process</a:t>
            </a:r>
            <a:endParaRPr sz="32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753150" y="4294550"/>
            <a:ext cx="7637700" cy="6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Bradly Alicea, Rishabh Chakrabarty, Akshara Gopi, Anson Lim, 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Furkan Özçelik, and Jesse Parent</a:t>
            </a:r>
            <a:endParaRPr b="1" sz="1800"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36251" y="698909"/>
            <a:ext cx="2438475" cy="1871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67150" y="138825"/>
            <a:ext cx="3209699" cy="230145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753150" y="3744275"/>
            <a:ext cx="7637700" cy="6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LEFT: Chicken neural crest migration, MIDDLE: Axolotl developing nervous system, </a:t>
            </a:r>
            <a:endParaRPr sz="1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RIGHT: elongation of Zebrafish notochord.</a:t>
            </a:r>
            <a:endParaRPr sz="1200"/>
          </a:p>
        </p:txBody>
      </p:sp>
      <p:pic>
        <p:nvPicPr>
          <p:cNvPr id="59" name="Google Shape;5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0825" y="698900"/>
            <a:ext cx="2495634" cy="187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2"/>
          <p:cNvSpPr txBox="1"/>
          <p:nvPr/>
        </p:nvSpPr>
        <p:spPr>
          <a:xfrm>
            <a:off x="468775" y="877575"/>
            <a:ext cx="1903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0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4000">
                <a:latin typeface="Nunito"/>
                <a:ea typeface="Nunito"/>
                <a:cs typeface="Nunito"/>
                <a:sym typeface="Nunito"/>
              </a:rPr>
              <a:t>ij</a:t>
            </a:r>
            <a:endParaRPr b="1" sz="40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7" name="Google Shape;237;p22"/>
          <p:cNvSpPr txBox="1"/>
          <p:nvPr/>
        </p:nvSpPr>
        <p:spPr>
          <a:xfrm>
            <a:off x="468775" y="3409725"/>
            <a:ext cx="1903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 = |A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n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|</a:t>
            </a:r>
            <a:endParaRPr b="1" sz="32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8" name="Google Shape;238;p22"/>
          <p:cNvSpPr txBox="1"/>
          <p:nvPr/>
        </p:nvSpPr>
        <p:spPr>
          <a:xfrm>
            <a:off x="2755175" y="1698700"/>
            <a:ext cx="5956500" cy="12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Nunito"/>
                <a:ea typeface="Nunito"/>
                <a:cs typeface="Nunito"/>
                <a:sym typeface="Nunito"/>
              </a:rPr>
              <a:t>Universal functions rather than transformation of </a:t>
            </a:r>
            <a:r>
              <a:rPr i="1" lang="en" sz="12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aseline="-25000" i="1" lang="en" sz="1200">
                <a:latin typeface="Nunito"/>
                <a:ea typeface="Nunito"/>
                <a:cs typeface="Nunito"/>
                <a:sym typeface="Nunito"/>
              </a:rPr>
              <a:t>ij </a:t>
            </a:r>
            <a:r>
              <a:rPr lang="en" sz="1200">
                <a:latin typeface="Nunito"/>
                <a:ea typeface="Nunito"/>
                <a:cs typeface="Nunito"/>
                <a:sym typeface="Nunito"/>
              </a:rPr>
              <a:t>actually describe the link between neurobiological complexity and an artificial model. 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Nunito"/>
                <a:ea typeface="Nunito"/>
                <a:cs typeface="Nunito"/>
                <a:sym typeface="Nunito"/>
              </a:rPr>
              <a:t>Universality and individuality in neural dynamics across large populations of recurrent networks. </a:t>
            </a:r>
            <a:r>
              <a:rPr i="1" lang="en" sz="1200">
                <a:latin typeface="Nunito"/>
                <a:ea typeface="Nunito"/>
                <a:cs typeface="Nunito"/>
                <a:sym typeface="Nunito"/>
              </a:rPr>
              <a:t>Advances in Neural Information Processing Systems</a:t>
            </a:r>
            <a:r>
              <a:rPr lang="en" sz="1200">
                <a:latin typeface="Nunito"/>
                <a:ea typeface="Nunito"/>
                <a:cs typeface="Nunito"/>
                <a:sym typeface="Nunito"/>
              </a:rPr>
              <a:t>, 32, 15629–15641.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9" name="Google Shape;239;p22"/>
          <p:cNvSpPr txBox="1"/>
          <p:nvPr/>
        </p:nvSpPr>
        <p:spPr>
          <a:xfrm>
            <a:off x="2755175" y="625050"/>
            <a:ext cx="5956500" cy="7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What is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aseline="-25000"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? A summary of connections among a network of size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k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. In development, the number of neurons (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k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) can grow and synapses (connections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i,j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) can fluctuate in terms of their strength and efficacy. So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aseline="-25000"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 is scaled by parameter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k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.</a:t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3"/>
          <p:cNvSpPr txBox="1"/>
          <p:nvPr/>
        </p:nvSpPr>
        <p:spPr>
          <a:xfrm>
            <a:off x="468775" y="877575"/>
            <a:ext cx="1903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0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4000">
                <a:latin typeface="Nunito"/>
                <a:ea typeface="Nunito"/>
                <a:cs typeface="Nunito"/>
                <a:sym typeface="Nunito"/>
              </a:rPr>
              <a:t>ij</a:t>
            </a:r>
            <a:endParaRPr b="1" sz="40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5" name="Google Shape;245;p23"/>
          <p:cNvSpPr txBox="1"/>
          <p:nvPr/>
        </p:nvSpPr>
        <p:spPr>
          <a:xfrm>
            <a:off x="468775" y="3409725"/>
            <a:ext cx="1903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 = |A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n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|</a:t>
            </a:r>
            <a:endParaRPr b="1" sz="32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6" name="Google Shape;246;p23"/>
          <p:cNvSpPr txBox="1"/>
          <p:nvPr/>
        </p:nvSpPr>
        <p:spPr>
          <a:xfrm>
            <a:off x="2755175" y="1698700"/>
            <a:ext cx="5956500" cy="12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Universal functions rather than transformation of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aseline="-25000"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ij 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actually describe the link between neurobiological complexity and an artificial model. </a:t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Universality and individuality in neural dynamics across large populations of recurrent networks.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Advances in Neural Information Processing Systems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, 32, 15629–15641.</a:t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7" name="Google Shape;247;p23"/>
          <p:cNvSpPr txBox="1"/>
          <p:nvPr/>
        </p:nvSpPr>
        <p:spPr>
          <a:xfrm>
            <a:off x="2755175" y="3284250"/>
            <a:ext cx="5956500" cy="12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Nunito"/>
                <a:ea typeface="Nunito"/>
                <a:cs typeface="Nunito"/>
                <a:sym typeface="Nunito"/>
              </a:rPr>
              <a:t>Reductionist representation: add all components of a biological neural network (synaptic signaling, glia, astrocytes, protein expression, intercellular matrix).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Nunito"/>
                <a:ea typeface="Nunito"/>
                <a:cs typeface="Nunito"/>
                <a:sym typeface="Nunito"/>
              </a:rPr>
              <a:t>What do we need to add to </a:t>
            </a:r>
            <a:r>
              <a:rPr i="1" lang="en" sz="12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aseline="-25000" i="1" lang="en" sz="1200"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i="1" lang="en" sz="1200"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" sz="1200">
                <a:latin typeface="Nunito"/>
                <a:ea typeface="Nunito"/>
                <a:cs typeface="Nunito"/>
                <a:sym typeface="Nunito"/>
              </a:rPr>
              <a:t>to make this model more “biological”? Or can we add biological realism without finding universal features or making model more descriptive?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8" name="Google Shape;248;p23"/>
          <p:cNvSpPr txBox="1"/>
          <p:nvPr/>
        </p:nvSpPr>
        <p:spPr>
          <a:xfrm>
            <a:off x="2755175" y="625050"/>
            <a:ext cx="5956500" cy="7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What is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aseline="-25000"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? A summary of connections among a network of size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k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. In development, the number of neurons (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k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) can grow and synapses (connections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i,j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) can fluctuate in terms of their strength and efficacy. So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aseline="-25000"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 is scaled by parameter </a:t>
            </a:r>
            <a:r>
              <a:rPr i="1"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k</a:t>
            </a: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.</a:t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4"/>
          <p:cNvSpPr txBox="1"/>
          <p:nvPr/>
        </p:nvSpPr>
        <p:spPr>
          <a:xfrm>
            <a:off x="539125" y="1713800"/>
            <a:ext cx="1903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 = 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|A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1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|</a:t>
            </a:r>
            <a:endParaRPr b="1" sz="32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54" name="Google Shape;254;p24"/>
          <p:cNvSpPr txBox="1"/>
          <p:nvPr/>
        </p:nvSpPr>
        <p:spPr>
          <a:xfrm>
            <a:off x="3662600" y="1713800"/>
            <a:ext cx="1903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 = |A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2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|</a:t>
            </a:r>
            <a:endParaRPr b="1" sz="32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55" name="Google Shape;255;p24"/>
          <p:cNvSpPr txBox="1"/>
          <p:nvPr/>
        </p:nvSpPr>
        <p:spPr>
          <a:xfrm>
            <a:off x="6555325" y="1713800"/>
            <a:ext cx="1903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 = |A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3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|</a:t>
            </a:r>
            <a:endParaRPr b="1" sz="3200"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256" name="Google Shape;256;p24"/>
          <p:cNvCxnSpPr/>
          <p:nvPr/>
        </p:nvCxnSpPr>
        <p:spPr>
          <a:xfrm flipH="1" rot="10800000">
            <a:off x="1116050" y="2800875"/>
            <a:ext cx="6836400" cy="288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7" name="Google Shape;257;p24"/>
          <p:cNvCxnSpPr/>
          <p:nvPr/>
        </p:nvCxnSpPr>
        <p:spPr>
          <a:xfrm rot="10800000">
            <a:off x="1487425" y="2512300"/>
            <a:ext cx="7200" cy="2886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8" name="Google Shape;258;p24"/>
          <p:cNvCxnSpPr/>
          <p:nvPr/>
        </p:nvCxnSpPr>
        <p:spPr>
          <a:xfrm rot="10800000">
            <a:off x="4610900" y="2512300"/>
            <a:ext cx="7200" cy="2886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9" name="Google Shape;259;p24"/>
          <p:cNvCxnSpPr/>
          <p:nvPr/>
        </p:nvCxnSpPr>
        <p:spPr>
          <a:xfrm rot="10800000">
            <a:off x="7503625" y="2512300"/>
            <a:ext cx="7200" cy="2886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60" name="Google Shape;26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150" y="236425"/>
            <a:ext cx="3667976" cy="1477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0150" y="2965850"/>
            <a:ext cx="3687412" cy="147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95400" y="236425"/>
            <a:ext cx="3667970" cy="1477376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24"/>
          <p:cNvSpPr txBox="1"/>
          <p:nvPr/>
        </p:nvSpPr>
        <p:spPr>
          <a:xfrm>
            <a:off x="205150" y="3276438"/>
            <a:ext cx="29124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Birth of neuronal cells (white) in </a:t>
            </a:r>
            <a:r>
              <a:rPr i="1" lang="en"/>
              <a:t>C. elegans</a:t>
            </a:r>
            <a:r>
              <a:rPr lang="en"/>
              <a:t> embryo at 265, 280, 300 minutes post-fertilization.</a:t>
            </a:r>
            <a:endParaRPr/>
          </a:p>
        </p:txBody>
      </p:sp>
      <p:sp>
        <p:nvSpPr>
          <p:cNvPr id="264" name="Google Shape;264;p24"/>
          <p:cNvSpPr txBox="1"/>
          <p:nvPr/>
        </p:nvSpPr>
        <p:spPr>
          <a:xfrm>
            <a:off x="1438100" y="4579400"/>
            <a:ext cx="6352800" cy="3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C. elegans </a:t>
            </a:r>
            <a:r>
              <a:rPr lang="en"/>
              <a:t>embryonic connectome:</a:t>
            </a:r>
            <a:r>
              <a:rPr i="1" lang="en"/>
              <a:t> </a:t>
            </a:r>
            <a:r>
              <a:rPr i="1" lang="en"/>
              <a:t>Biosystems</a:t>
            </a:r>
            <a:r>
              <a:rPr lang="en"/>
              <a:t>, 173, 247-255 (2018).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5"/>
          <p:cNvSpPr txBox="1"/>
          <p:nvPr/>
        </p:nvSpPr>
        <p:spPr>
          <a:xfrm>
            <a:off x="2440650" y="333400"/>
            <a:ext cx="4262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Critical Periods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70" name="Google Shape;270;p25"/>
          <p:cNvSpPr txBox="1"/>
          <p:nvPr/>
        </p:nvSpPr>
        <p:spPr>
          <a:xfrm>
            <a:off x="829350" y="894075"/>
            <a:ext cx="7485300" cy="12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Critical period: window of developmental time that features an enhanced ability to learn.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associated with physiological reorganization.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critical period window can have variable width, shifted earlier or later in development. 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71" name="Google Shape;27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8375" y="2512225"/>
            <a:ext cx="4907254" cy="214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26"/>
          <p:cNvSpPr txBox="1"/>
          <p:nvPr/>
        </p:nvSpPr>
        <p:spPr>
          <a:xfrm>
            <a:off x="2281500" y="294750"/>
            <a:ext cx="45810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Critical Periods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77" name="Google Shape;277;p26"/>
          <p:cNvSpPr txBox="1"/>
          <p:nvPr/>
        </p:nvSpPr>
        <p:spPr>
          <a:xfrm>
            <a:off x="235075" y="1297600"/>
            <a:ext cx="40845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Morphogenesis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78" name="Google Shape;278;p26"/>
          <p:cNvSpPr/>
          <p:nvPr/>
        </p:nvSpPr>
        <p:spPr>
          <a:xfrm>
            <a:off x="686200" y="4123550"/>
            <a:ext cx="349800" cy="327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26"/>
          <p:cNvSpPr/>
          <p:nvPr/>
        </p:nvSpPr>
        <p:spPr>
          <a:xfrm>
            <a:off x="1137325" y="3953875"/>
            <a:ext cx="349800" cy="497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26"/>
          <p:cNvSpPr/>
          <p:nvPr/>
        </p:nvSpPr>
        <p:spPr>
          <a:xfrm>
            <a:off x="1639425" y="3839400"/>
            <a:ext cx="349800" cy="612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26"/>
          <p:cNvSpPr/>
          <p:nvPr/>
        </p:nvSpPr>
        <p:spPr>
          <a:xfrm>
            <a:off x="2105550" y="3686200"/>
            <a:ext cx="349800" cy="765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26"/>
          <p:cNvSpPr/>
          <p:nvPr/>
        </p:nvSpPr>
        <p:spPr>
          <a:xfrm>
            <a:off x="2571675" y="3577125"/>
            <a:ext cx="349800" cy="873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26"/>
          <p:cNvSpPr/>
          <p:nvPr/>
        </p:nvSpPr>
        <p:spPr>
          <a:xfrm>
            <a:off x="3037800" y="3220175"/>
            <a:ext cx="349800" cy="12312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26"/>
          <p:cNvSpPr/>
          <p:nvPr/>
        </p:nvSpPr>
        <p:spPr>
          <a:xfrm>
            <a:off x="3503925" y="2835100"/>
            <a:ext cx="349800" cy="16161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26"/>
          <p:cNvSpPr/>
          <p:nvPr/>
        </p:nvSpPr>
        <p:spPr>
          <a:xfrm>
            <a:off x="3970050" y="2243925"/>
            <a:ext cx="349800" cy="22074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26"/>
          <p:cNvSpPr txBox="1"/>
          <p:nvPr/>
        </p:nvSpPr>
        <p:spPr>
          <a:xfrm>
            <a:off x="235200" y="2300449"/>
            <a:ext cx="3152400" cy="6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Defined by slow growth before critical period, fast growth during.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7" name="Google Shape;287;p26"/>
          <p:cNvSpPr/>
          <p:nvPr/>
        </p:nvSpPr>
        <p:spPr>
          <a:xfrm>
            <a:off x="235075" y="4305675"/>
            <a:ext cx="349800" cy="145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26"/>
          <p:cNvSpPr txBox="1"/>
          <p:nvPr/>
        </p:nvSpPr>
        <p:spPr>
          <a:xfrm>
            <a:off x="4477300" y="3052600"/>
            <a:ext cx="1686000" cy="6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Critical Period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(dark gray)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7"/>
          <p:cNvSpPr txBox="1"/>
          <p:nvPr/>
        </p:nvSpPr>
        <p:spPr>
          <a:xfrm>
            <a:off x="235075" y="1297600"/>
            <a:ext cx="40845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Morphogenesis</a:t>
            </a:r>
            <a:endParaRPr b="1" sz="18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4" name="Google Shape;294;p27"/>
          <p:cNvSpPr txBox="1"/>
          <p:nvPr/>
        </p:nvSpPr>
        <p:spPr>
          <a:xfrm>
            <a:off x="7167225" y="2951675"/>
            <a:ext cx="1772100" cy="6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Developmental Learning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5" name="Google Shape;295;p27"/>
          <p:cNvSpPr/>
          <p:nvPr/>
        </p:nvSpPr>
        <p:spPr>
          <a:xfrm>
            <a:off x="686200" y="4123550"/>
            <a:ext cx="349800" cy="327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27"/>
          <p:cNvSpPr/>
          <p:nvPr/>
        </p:nvSpPr>
        <p:spPr>
          <a:xfrm>
            <a:off x="1137325" y="3953875"/>
            <a:ext cx="349800" cy="497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27"/>
          <p:cNvSpPr/>
          <p:nvPr/>
        </p:nvSpPr>
        <p:spPr>
          <a:xfrm>
            <a:off x="1639425" y="3839400"/>
            <a:ext cx="349800" cy="612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27"/>
          <p:cNvSpPr/>
          <p:nvPr/>
        </p:nvSpPr>
        <p:spPr>
          <a:xfrm>
            <a:off x="2105550" y="3686200"/>
            <a:ext cx="349800" cy="765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27"/>
          <p:cNvSpPr/>
          <p:nvPr/>
        </p:nvSpPr>
        <p:spPr>
          <a:xfrm>
            <a:off x="2571675" y="3577125"/>
            <a:ext cx="349800" cy="873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27"/>
          <p:cNvSpPr/>
          <p:nvPr/>
        </p:nvSpPr>
        <p:spPr>
          <a:xfrm>
            <a:off x="3037800" y="3220175"/>
            <a:ext cx="349800" cy="12312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27"/>
          <p:cNvSpPr/>
          <p:nvPr/>
        </p:nvSpPr>
        <p:spPr>
          <a:xfrm>
            <a:off x="3503925" y="2835100"/>
            <a:ext cx="349800" cy="16161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27"/>
          <p:cNvSpPr/>
          <p:nvPr/>
        </p:nvSpPr>
        <p:spPr>
          <a:xfrm>
            <a:off x="3970050" y="2243925"/>
            <a:ext cx="349800" cy="22074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27"/>
          <p:cNvSpPr txBox="1"/>
          <p:nvPr/>
        </p:nvSpPr>
        <p:spPr>
          <a:xfrm>
            <a:off x="235200" y="2300449"/>
            <a:ext cx="3152400" cy="6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</a:rPr>
              <a:t>Defined by slow growth before critical period, fast growth during.</a:t>
            </a:r>
            <a:endParaRPr>
              <a:solidFill>
                <a:srgbClr val="CCCCCC"/>
              </a:solidFill>
            </a:endParaRPr>
          </a:p>
        </p:txBody>
      </p:sp>
      <p:sp>
        <p:nvSpPr>
          <p:cNvPr id="304" name="Google Shape;304;p27"/>
          <p:cNvSpPr/>
          <p:nvPr/>
        </p:nvSpPr>
        <p:spPr>
          <a:xfrm>
            <a:off x="4436175" y="2070100"/>
            <a:ext cx="349800" cy="2381100"/>
          </a:xfrm>
          <a:prstGeom prst="rect">
            <a:avLst/>
          </a:prstGeom>
          <a:solidFill>
            <a:srgbClr val="43434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p27"/>
          <p:cNvSpPr/>
          <p:nvPr/>
        </p:nvSpPr>
        <p:spPr>
          <a:xfrm>
            <a:off x="4902300" y="2070100"/>
            <a:ext cx="349800" cy="2381100"/>
          </a:xfrm>
          <a:prstGeom prst="rect">
            <a:avLst/>
          </a:prstGeom>
          <a:solidFill>
            <a:srgbClr val="43434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27"/>
          <p:cNvSpPr/>
          <p:nvPr/>
        </p:nvSpPr>
        <p:spPr>
          <a:xfrm>
            <a:off x="5368425" y="2070100"/>
            <a:ext cx="349800" cy="2381100"/>
          </a:xfrm>
          <a:prstGeom prst="rect">
            <a:avLst/>
          </a:prstGeom>
          <a:solidFill>
            <a:srgbClr val="43434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27"/>
          <p:cNvSpPr/>
          <p:nvPr/>
        </p:nvSpPr>
        <p:spPr>
          <a:xfrm>
            <a:off x="5834550" y="2070100"/>
            <a:ext cx="349800" cy="2381100"/>
          </a:xfrm>
          <a:prstGeom prst="rect">
            <a:avLst/>
          </a:prstGeom>
          <a:solidFill>
            <a:srgbClr val="43434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27"/>
          <p:cNvSpPr/>
          <p:nvPr/>
        </p:nvSpPr>
        <p:spPr>
          <a:xfrm>
            <a:off x="6300675" y="2070100"/>
            <a:ext cx="349800" cy="2381100"/>
          </a:xfrm>
          <a:prstGeom prst="rect">
            <a:avLst/>
          </a:prstGeom>
          <a:solidFill>
            <a:srgbClr val="43434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27"/>
          <p:cNvSpPr/>
          <p:nvPr/>
        </p:nvSpPr>
        <p:spPr>
          <a:xfrm>
            <a:off x="235075" y="4305675"/>
            <a:ext cx="349800" cy="145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27"/>
          <p:cNvSpPr/>
          <p:nvPr/>
        </p:nvSpPr>
        <p:spPr>
          <a:xfrm>
            <a:off x="6766800" y="2070100"/>
            <a:ext cx="349800" cy="2381100"/>
          </a:xfrm>
          <a:prstGeom prst="rect">
            <a:avLst/>
          </a:prstGeom>
          <a:solidFill>
            <a:srgbClr val="43434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27"/>
          <p:cNvSpPr txBox="1"/>
          <p:nvPr/>
        </p:nvSpPr>
        <p:spPr>
          <a:xfrm>
            <a:off x="4436175" y="1163800"/>
            <a:ext cx="4506000" cy="76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Defined by no growth in size of matrix and relative stability among connections. Enables </a:t>
            </a:r>
            <a:r>
              <a:rPr b="1" lang="en">
                <a:latin typeface="Nunito"/>
                <a:ea typeface="Nunito"/>
                <a:cs typeface="Nunito"/>
                <a:sym typeface="Nunito"/>
              </a:rPr>
              <a:t>developmental freedom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, or ability to learn on a stable network.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2" name="Google Shape;312;p27"/>
          <p:cNvSpPr txBox="1"/>
          <p:nvPr/>
        </p:nvSpPr>
        <p:spPr>
          <a:xfrm>
            <a:off x="2281500" y="294750"/>
            <a:ext cx="45810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Critical Periods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8"/>
          <p:cNvSpPr/>
          <p:nvPr/>
        </p:nvSpPr>
        <p:spPr>
          <a:xfrm>
            <a:off x="2257100" y="162800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28"/>
          <p:cNvSpPr/>
          <p:nvPr/>
        </p:nvSpPr>
        <p:spPr>
          <a:xfrm>
            <a:off x="2257100" y="3015775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28"/>
          <p:cNvSpPr/>
          <p:nvPr/>
        </p:nvSpPr>
        <p:spPr>
          <a:xfrm>
            <a:off x="5643600" y="162800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28"/>
          <p:cNvSpPr/>
          <p:nvPr/>
        </p:nvSpPr>
        <p:spPr>
          <a:xfrm>
            <a:off x="5643600" y="3015775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28"/>
          <p:cNvSpPr txBox="1"/>
          <p:nvPr/>
        </p:nvSpPr>
        <p:spPr>
          <a:xfrm>
            <a:off x="3082250" y="2306438"/>
            <a:ext cx="1583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EARLY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2" name="Google Shape;322;p28"/>
          <p:cNvSpPr txBox="1"/>
          <p:nvPr/>
        </p:nvSpPr>
        <p:spPr>
          <a:xfrm>
            <a:off x="288500" y="769550"/>
            <a:ext cx="1968600" cy="7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CRITICAL PERIOD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3" name="Google Shape;323;p28"/>
          <p:cNvSpPr txBox="1"/>
          <p:nvPr/>
        </p:nvSpPr>
        <p:spPr>
          <a:xfrm>
            <a:off x="288500" y="3639025"/>
            <a:ext cx="1968600" cy="6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DEVELOPMENT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FREEDOM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4" name="Google Shape;324;p28"/>
          <p:cNvSpPr txBox="1"/>
          <p:nvPr/>
        </p:nvSpPr>
        <p:spPr>
          <a:xfrm>
            <a:off x="6468750" y="2323038"/>
            <a:ext cx="1583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LATE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5" name="Google Shape;325;p28"/>
          <p:cNvSpPr txBox="1"/>
          <p:nvPr/>
        </p:nvSpPr>
        <p:spPr>
          <a:xfrm>
            <a:off x="2374100" y="270200"/>
            <a:ext cx="3000000" cy="17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A</a:t>
            </a:r>
            <a:r>
              <a:rPr lang="en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dult neural network: tends to be more homogeneous, </a:t>
            </a:r>
            <a:endParaRPr sz="12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Less time for preliminary or auxiliary nervous system or behavioral traits to develop</a:t>
            </a:r>
            <a:endParaRPr sz="12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Fewer varieties of experience prior to maturity.  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9"/>
          <p:cNvSpPr/>
          <p:nvPr/>
        </p:nvSpPr>
        <p:spPr>
          <a:xfrm>
            <a:off x="2257100" y="162800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29"/>
          <p:cNvSpPr/>
          <p:nvPr/>
        </p:nvSpPr>
        <p:spPr>
          <a:xfrm>
            <a:off x="2257100" y="3015775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29"/>
          <p:cNvSpPr/>
          <p:nvPr/>
        </p:nvSpPr>
        <p:spPr>
          <a:xfrm>
            <a:off x="5643600" y="162800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29"/>
          <p:cNvSpPr/>
          <p:nvPr/>
        </p:nvSpPr>
        <p:spPr>
          <a:xfrm>
            <a:off x="5643600" y="3015775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29"/>
          <p:cNvSpPr txBox="1"/>
          <p:nvPr/>
        </p:nvSpPr>
        <p:spPr>
          <a:xfrm>
            <a:off x="3082250" y="2306438"/>
            <a:ext cx="1583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EARLY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5" name="Google Shape;335;p29"/>
          <p:cNvSpPr txBox="1"/>
          <p:nvPr/>
        </p:nvSpPr>
        <p:spPr>
          <a:xfrm>
            <a:off x="288500" y="769550"/>
            <a:ext cx="1968600" cy="7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CRITICAL PERIOD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6" name="Google Shape;336;p29"/>
          <p:cNvSpPr txBox="1"/>
          <p:nvPr/>
        </p:nvSpPr>
        <p:spPr>
          <a:xfrm>
            <a:off x="288500" y="3639025"/>
            <a:ext cx="1968600" cy="6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DEVELOPMENT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FREEDOM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7" name="Google Shape;337;p29"/>
          <p:cNvSpPr txBox="1"/>
          <p:nvPr/>
        </p:nvSpPr>
        <p:spPr>
          <a:xfrm>
            <a:off x="6468750" y="2323038"/>
            <a:ext cx="1583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LATE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8" name="Google Shape;338;p29"/>
          <p:cNvSpPr txBox="1"/>
          <p:nvPr/>
        </p:nvSpPr>
        <p:spPr>
          <a:xfrm>
            <a:off x="2374100" y="270200"/>
            <a:ext cx="3000000" cy="17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Adult neural network: tends to be more homogeneous, </a:t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Less time for preliminary or auxiliary nervous system or behavioral traits to develop</a:t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Fewer varieties of experience prior to maturity.  </a:t>
            </a:r>
            <a:endParaRPr>
              <a:solidFill>
                <a:srgbClr val="D9D9D9"/>
              </a:solidFill>
            </a:endParaRPr>
          </a:p>
        </p:txBody>
      </p:sp>
      <p:sp>
        <p:nvSpPr>
          <p:cNvPr id="339" name="Google Shape;339;p29"/>
          <p:cNvSpPr txBox="1"/>
          <p:nvPr/>
        </p:nvSpPr>
        <p:spPr>
          <a:xfrm>
            <a:off x="5735575" y="488450"/>
            <a:ext cx="3034200" cy="13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Adult neural network: can exhibit a larger number of possible configurations across a population of dBVs. </a:t>
            </a:r>
            <a:endParaRPr sz="12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Slower development periods afford more time for exploration and ‘wandering’.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0"/>
          <p:cNvSpPr/>
          <p:nvPr/>
        </p:nvSpPr>
        <p:spPr>
          <a:xfrm>
            <a:off x="2257100" y="162800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p30"/>
          <p:cNvSpPr/>
          <p:nvPr/>
        </p:nvSpPr>
        <p:spPr>
          <a:xfrm>
            <a:off x="2257100" y="3015775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30"/>
          <p:cNvSpPr/>
          <p:nvPr/>
        </p:nvSpPr>
        <p:spPr>
          <a:xfrm>
            <a:off x="5643600" y="162800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30"/>
          <p:cNvSpPr/>
          <p:nvPr/>
        </p:nvSpPr>
        <p:spPr>
          <a:xfrm>
            <a:off x="5643600" y="3015775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30"/>
          <p:cNvSpPr txBox="1"/>
          <p:nvPr/>
        </p:nvSpPr>
        <p:spPr>
          <a:xfrm>
            <a:off x="3082250" y="2306438"/>
            <a:ext cx="1583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EARLY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49" name="Google Shape;349;p30"/>
          <p:cNvSpPr txBox="1"/>
          <p:nvPr/>
        </p:nvSpPr>
        <p:spPr>
          <a:xfrm>
            <a:off x="288500" y="769550"/>
            <a:ext cx="1968600" cy="7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CRITICAL PERIOD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0" name="Google Shape;350;p30"/>
          <p:cNvSpPr txBox="1"/>
          <p:nvPr/>
        </p:nvSpPr>
        <p:spPr>
          <a:xfrm>
            <a:off x="288500" y="3639025"/>
            <a:ext cx="1968600" cy="6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DEVELOPMENT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FREEDOM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1" name="Google Shape;351;p30"/>
          <p:cNvSpPr txBox="1"/>
          <p:nvPr/>
        </p:nvSpPr>
        <p:spPr>
          <a:xfrm>
            <a:off x="6468750" y="2323038"/>
            <a:ext cx="1583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LATE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2" name="Google Shape;352;p30"/>
          <p:cNvSpPr txBox="1"/>
          <p:nvPr/>
        </p:nvSpPr>
        <p:spPr>
          <a:xfrm>
            <a:off x="2374100" y="270200"/>
            <a:ext cx="3000000" cy="17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Adult neural network: tends to be more homogeneous, </a:t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Less time for preliminary or auxiliary nervous system or behavioral traits to develop</a:t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Fewer varieties of experience prior to maturity.  </a:t>
            </a:r>
            <a:endParaRPr>
              <a:solidFill>
                <a:srgbClr val="CCCCCC"/>
              </a:solidFill>
            </a:endParaRPr>
          </a:p>
        </p:txBody>
      </p:sp>
      <p:sp>
        <p:nvSpPr>
          <p:cNvPr id="353" name="Google Shape;353;p30"/>
          <p:cNvSpPr txBox="1"/>
          <p:nvPr/>
        </p:nvSpPr>
        <p:spPr>
          <a:xfrm>
            <a:off x="5735575" y="488450"/>
            <a:ext cx="3034200" cy="13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Adult neural network: can exhibit a larger number of possible configurations across a population of dBVs. </a:t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Slower development periods afford more time for exploration and ‘wandering’.</a:t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4" name="Google Shape;354;p30"/>
          <p:cNvSpPr txBox="1"/>
          <p:nvPr/>
        </p:nvSpPr>
        <p:spPr>
          <a:xfrm>
            <a:off x="2374100" y="3360025"/>
            <a:ext cx="2939700" cy="12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Low degree of overall developmental freedom. </a:t>
            </a:r>
            <a:endParaRPr sz="12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Early critical period allows for faster ascendance to a fully mature suite of behaviors suite and capabilities. 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1"/>
          <p:cNvSpPr/>
          <p:nvPr/>
        </p:nvSpPr>
        <p:spPr>
          <a:xfrm>
            <a:off x="2257100" y="162800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31"/>
          <p:cNvSpPr/>
          <p:nvPr/>
        </p:nvSpPr>
        <p:spPr>
          <a:xfrm>
            <a:off x="2257100" y="3015775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31"/>
          <p:cNvSpPr/>
          <p:nvPr/>
        </p:nvSpPr>
        <p:spPr>
          <a:xfrm>
            <a:off x="5643600" y="162800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31"/>
          <p:cNvSpPr/>
          <p:nvPr/>
        </p:nvSpPr>
        <p:spPr>
          <a:xfrm>
            <a:off x="5643600" y="3015775"/>
            <a:ext cx="3234000" cy="19317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31"/>
          <p:cNvSpPr txBox="1"/>
          <p:nvPr/>
        </p:nvSpPr>
        <p:spPr>
          <a:xfrm>
            <a:off x="3082250" y="2306438"/>
            <a:ext cx="1583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EARLY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4" name="Google Shape;364;p31"/>
          <p:cNvSpPr txBox="1"/>
          <p:nvPr/>
        </p:nvSpPr>
        <p:spPr>
          <a:xfrm>
            <a:off x="288500" y="769550"/>
            <a:ext cx="1968600" cy="7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CRITICAL PERIOD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5" name="Google Shape;365;p31"/>
          <p:cNvSpPr txBox="1"/>
          <p:nvPr/>
        </p:nvSpPr>
        <p:spPr>
          <a:xfrm>
            <a:off x="288500" y="3639025"/>
            <a:ext cx="1968600" cy="6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DEVELOPMENT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FREEDOM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6" name="Google Shape;366;p31"/>
          <p:cNvSpPr txBox="1"/>
          <p:nvPr/>
        </p:nvSpPr>
        <p:spPr>
          <a:xfrm>
            <a:off x="6468750" y="2323038"/>
            <a:ext cx="1583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LATE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7" name="Google Shape;367;p31"/>
          <p:cNvSpPr txBox="1"/>
          <p:nvPr/>
        </p:nvSpPr>
        <p:spPr>
          <a:xfrm>
            <a:off x="2374100" y="270200"/>
            <a:ext cx="3000000" cy="17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Adult neural network: tends to be more homogeneous, </a:t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Less time for preliminary or auxiliary nervous system or behavioral traits to develop</a:t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Fewer varieties of experience prior to maturity.  </a:t>
            </a:r>
            <a:endParaRPr>
              <a:solidFill>
                <a:srgbClr val="CCCCCC"/>
              </a:solidFill>
            </a:endParaRPr>
          </a:p>
        </p:txBody>
      </p:sp>
      <p:sp>
        <p:nvSpPr>
          <p:cNvPr id="368" name="Google Shape;368;p31"/>
          <p:cNvSpPr txBox="1"/>
          <p:nvPr/>
        </p:nvSpPr>
        <p:spPr>
          <a:xfrm>
            <a:off x="5735575" y="488450"/>
            <a:ext cx="3034200" cy="13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Adult neural network: can exhibit a larger number of possible configurations across a population of dBVs. </a:t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Slower development periods afford more time for exploration and ‘wandering’.</a:t>
            </a:r>
            <a:endParaRPr sz="12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9" name="Google Shape;369;p31"/>
          <p:cNvSpPr txBox="1"/>
          <p:nvPr/>
        </p:nvSpPr>
        <p:spPr>
          <a:xfrm>
            <a:off x="2374100" y="3360025"/>
            <a:ext cx="2939700" cy="12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Low degree of overall developmental freedom. </a:t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Early critical period allows for faster ascendance to a fully mature suite of behaviors suite and capabilities. </a:t>
            </a:r>
            <a:endParaRPr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0" name="Google Shape;370;p31"/>
          <p:cNvSpPr txBox="1"/>
          <p:nvPr/>
        </p:nvSpPr>
        <p:spPr>
          <a:xfrm>
            <a:off x="5735575" y="3360025"/>
            <a:ext cx="3000000" cy="12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H</a:t>
            </a:r>
            <a:r>
              <a:rPr lang="en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igh degree of overall developmental freedom. </a:t>
            </a:r>
            <a:endParaRPr sz="12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Later critical period allows for a slower ascendance to adult behaviors and capabilities. </a:t>
            </a:r>
            <a:endParaRPr sz="12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86200" y="152400"/>
            <a:ext cx="5422190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464875" y="413725"/>
            <a:ext cx="34908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24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Braitenberg Vehicles</a:t>
            </a:r>
            <a:endParaRPr b="1" i="0" sz="24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621175" y="1335225"/>
            <a:ext cx="3178200" cy="29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" sz="14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First-order stimulus-response mapping:</a:t>
            </a:r>
            <a:endParaRPr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"/>
              <a:buChar char="●"/>
            </a:pPr>
            <a:r>
              <a:rPr i="0" lang="en" sz="14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observe empirical world, hard-wired to elicit response.</a:t>
            </a:r>
            <a:endParaRPr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"/>
              <a:buChar char="●"/>
            </a:pPr>
            <a:r>
              <a:rPr i="0" lang="en" sz="14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vehicle types yield taxis, or reflexive behavior.</a:t>
            </a:r>
            <a:endParaRPr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" sz="14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Very simple neural networks that are embodied agents (effects of body are explicit).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2"/>
          <p:cNvSpPr txBox="1"/>
          <p:nvPr/>
        </p:nvSpPr>
        <p:spPr>
          <a:xfrm>
            <a:off x="771050" y="611200"/>
            <a:ext cx="33810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24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Gibsonian Information</a:t>
            </a:r>
            <a:endParaRPr b="1" i="0" sz="2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76" name="Google Shape;37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66529" y="1387588"/>
            <a:ext cx="1473175" cy="209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06604" y="1387588"/>
            <a:ext cx="1473175" cy="209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14029" y="1387601"/>
            <a:ext cx="1473175" cy="209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22929" y="1387601"/>
            <a:ext cx="1473175" cy="209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04279" y="1387601"/>
            <a:ext cx="1473175" cy="2099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81" name="Google Shape;381;p32"/>
          <p:cNvCxnSpPr/>
          <p:nvPr/>
        </p:nvCxnSpPr>
        <p:spPr>
          <a:xfrm>
            <a:off x="3090100" y="2495275"/>
            <a:ext cx="1766100" cy="29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82" name="Google Shape;382;p32"/>
          <p:cNvSpPr txBox="1"/>
          <p:nvPr/>
        </p:nvSpPr>
        <p:spPr>
          <a:xfrm>
            <a:off x="1597500" y="3707875"/>
            <a:ext cx="59490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Motion provides information!</a:t>
            </a:r>
            <a:endParaRPr b="0" i="0" sz="2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3" name="Google Shape;383;p32"/>
          <p:cNvSpPr txBox="1"/>
          <p:nvPr/>
        </p:nvSpPr>
        <p:spPr>
          <a:xfrm>
            <a:off x="1368450" y="4213975"/>
            <a:ext cx="6407100" cy="4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Optical flow, relative motion between object and observer, structure from motion</a:t>
            </a:r>
            <a:endParaRPr b="0" i="0" sz="14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33"/>
          <p:cNvSpPr/>
          <p:nvPr/>
        </p:nvSpPr>
        <p:spPr>
          <a:xfrm>
            <a:off x="610800" y="1342500"/>
            <a:ext cx="4287900" cy="24585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33"/>
          <p:cNvSpPr txBox="1"/>
          <p:nvPr/>
        </p:nvSpPr>
        <p:spPr>
          <a:xfrm>
            <a:off x="610775" y="1342500"/>
            <a:ext cx="4287900" cy="245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AutoNum type="arabicParenR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Flow, motion, and contrast.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Disjoint distribution (moving vs. stationary pixels).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Time-series structure (temporal-dependence). 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Maximum vs. minimum coherent movement.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90" name="Google Shape;39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5875" y="1479838"/>
            <a:ext cx="3882350" cy="218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34"/>
          <p:cNvSpPr/>
          <p:nvPr/>
        </p:nvSpPr>
        <p:spPr>
          <a:xfrm>
            <a:off x="610800" y="1342500"/>
            <a:ext cx="4287900" cy="24585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34"/>
          <p:cNvSpPr txBox="1"/>
          <p:nvPr/>
        </p:nvSpPr>
        <p:spPr>
          <a:xfrm>
            <a:off x="610775" y="1342500"/>
            <a:ext cx="4287900" cy="245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Flow, motion, and contrast.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AutoNum type="arabicParenR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Disjoint distribution (moving vs. stationary pixels).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Time-series structure (temporal-dependence). 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Maximum vs. minimum coherent movement.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97" name="Google Shape;39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20550" y="2655275"/>
            <a:ext cx="2227650" cy="222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20850" y="319900"/>
            <a:ext cx="2195399" cy="2195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5"/>
          <p:cNvSpPr/>
          <p:nvPr/>
        </p:nvSpPr>
        <p:spPr>
          <a:xfrm>
            <a:off x="610800" y="1342500"/>
            <a:ext cx="4287900" cy="24585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35"/>
          <p:cNvSpPr txBox="1"/>
          <p:nvPr/>
        </p:nvSpPr>
        <p:spPr>
          <a:xfrm>
            <a:off x="610800" y="1342500"/>
            <a:ext cx="4287900" cy="245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Flow, motion, and contrast.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Disjoint distribution (moving vs. stationary pixels).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AutoNum type="arabicParenR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Time-series structure (temporal-dependence). 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Maximum vs. minimum coherent movement.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05" name="Google Shape;40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6375" y="381125"/>
            <a:ext cx="3608675" cy="204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46375" y="2727021"/>
            <a:ext cx="3608671" cy="2044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36"/>
          <p:cNvSpPr/>
          <p:nvPr/>
        </p:nvSpPr>
        <p:spPr>
          <a:xfrm>
            <a:off x="610800" y="1342500"/>
            <a:ext cx="4287900" cy="24585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36"/>
          <p:cNvSpPr txBox="1"/>
          <p:nvPr/>
        </p:nvSpPr>
        <p:spPr>
          <a:xfrm>
            <a:off x="610775" y="1342500"/>
            <a:ext cx="4287900" cy="245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Flow, motion, and contrast.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Disjoint distribution (moving vs. stationary pixels).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Nunito"/>
              <a:buAutoNum type="arabicParenR"/>
            </a:pPr>
            <a:r>
              <a:rPr lang="en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Time-series structure (temporal-dependence). 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AutoNum type="arabicParenR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Maximum vs. minimum coherent movement.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13" name="Google Shape;41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1463" y="174275"/>
            <a:ext cx="2857500" cy="250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0538" y="2751600"/>
            <a:ext cx="3379363" cy="218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Google Shape;41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8963" y="573038"/>
            <a:ext cx="6271500" cy="2273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1871231" y="2371763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3036494" y="856763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2528027">
            <a:off x="5746332" y="1632750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399998">
            <a:off x="1105806" y="800238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100857">
            <a:off x="4474231" y="739113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4272331" y="2181925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99019" y="739113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7495376">
            <a:off x="2034369" y="246112"/>
            <a:ext cx="1276025" cy="949725"/>
          </a:xfrm>
          <a:prstGeom prst="rect">
            <a:avLst/>
          </a:prstGeom>
          <a:noFill/>
          <a:ln>
            <a:noFill/>
          </a:ln>
        </p:spPr>
      </p:pic>
      <p:sp>
        <p:nvSpPr>
          <p:cNvPr id="428" name="Google Shape;428;p37"/>
          <p:cNvSpPr txBox="1"/>
          <p:nvPr/>
        </p:nvSpPr>
        <p:spPr>
          <a:xfrm>
            <a:off x="761400" y="3220350"/>
            <a:ext cx="7621200" cy="15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Towards a Developmental R</a:t>
            </a:r>
            <a:r>
              <a:rPr b="1" lang="en">
                <a:latin typeface="Nunito"/>
                <a:ea typeface="Nunito"/>
                <a:cs typeface="Nunito"/>
                <a:sym typeface="Nunito"/>
              </a:rPr>
              <a:t>einforcement Learning (dRL) approach: </a:t>
            </a:r>
            <a:endParaRPr b="1">
              <a:latin typeface="Nunito"/>
              <a:ea typeface="Nunito"/>
              <a:cs typeface="Nunito"/>
              <a:sym typeface="Nunit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development of discrete layers will help agents learn better policies.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growth of nervous system counters potentially large, continuous action space.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</a:t>
            </a:r>
            <a:r>
              <a:rPr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urriculum learning (easy examples, then harder examples over time). 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38"/>
          <p:cNvSpPr txBox="1"/>
          <p:nvPr/>
        </p:nvSpPr>
        <p:spPr>
          <a:xfrm>
            <a:off x="3678500" y="1343275"/>
            <a:ext cx="5010000" cy="33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Each node is a developmental event, branches are possible developmental pathways.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Morphogenetic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 events </a:t>
            </a:r>
            <a:r>
              <a:rPr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(growth of matrix W</a:t>
            </a:r>
            <a:r>
              <a:rPr baseline="-25000"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) actually 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restricts: earliest branches (higher in the tree) restrict developmental system in possibility space.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More changes occur during critical period, but results in a network restricted to an increasingly smaller number of possible outcomes over time.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Developmental freedom may allow for limited convergent evolution of development (evo-devo). Brain vs. mind?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p38"/>
          <p:cNvSpPr/>
          <p:nvPr/>
        </p:nvSpPr>
        <p:spPr>
          <a:xfrm>
            <a:off x="1973825" y="70848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5" name="Google Shape;435;p38"/>
          <p:cNvCxnSpPr/>
          <p:nvPr/>
        </p:nvCxnSpPr>
        <p:spPr>
          <a:xfrm flipH="1">
            <a:off x="1538925" y="752163"/>
            <a:ext cx="485700" cy="781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36" name="Google Shape;436;p38"/>
          <p:cNvSpPr/>
          <p:nvPr/>
        </p:nvSpPr>
        <p:spPr>
          <a:xfrm>
            <a:off x="1497575" y="148953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7" name="Google Shape;437;p38"/>
          <p:cNvCxnSpPr/>
          <p:nvPr/>
        </p:nvCxnSpPr>
        <p:spPr>
          <a:xfrm>
            <a:off x="2024625" y="744538"/>
            <a:ext cx="347700" cy="1257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38" name="Google Shape;438;p38"/>
          <p:cNvSpPr/>
          <p:nvPr/>
        </p:nvSpPr>
        <p:spPr>
          <a:xfrm>
            <a:off x="2335775" y="196868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9" name="Google Shape;439;p38"/>
          <p:cNvCxnSpPr/>
          <p:nvPr/>
        </p:nvCxnSpPr>
        <p:spPr>
          <a:xfrm flipH="1">
            <a:off x="1087525" y="1529387"/>
            <a:ext cx="451500" cy="488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40" name="Google Shape;440;p38"/>
          <p:cNvSpPr/>
          <p:nvPr/>
        </p:nvSpPr>
        <p:spPr>
          <a:xfrm>
            <a:off x="1045125" y="196868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38"/>
          <p:cNvSpPr/>
          <p:nvPr/>
        </p:nvSpPr>
        <p:spPr>
          <a:xfrm>
            <a:off x="1406075" y="196868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38"/>
          <p:cNvSpPr/>
          <p:nvPr/>
        </p:nvSpPr>
        <p:spPr>
          <a:xfrm>
            <a:off x="1609500" y="196868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3" name="Google Shape;443;p38"/>
          <p:cNvCxnSpPr>
            <a:stCxn id="436" idx="4"/>
          </p:cNvCxnSpPr>
          <p:nvPr/>
        </p:nvCxnSpPr>
        <p:spPr>
          <a:xfrm flipH="1">
            <a:off x="1454225" y="1581038"/>
            <a:ext cx="89100" cy="436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44" name="Google Shape;444;p38"/>
          <p:cNvCxnSpPr/>
          <p:nvPr/>
        </p:nvCxnSpPr>
        <p:spPr>
          <a:xfrm>
            <a:off x="1553075" y="1540987"/>
            <a:ext cx="100800" cy="452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45" name="Google Shape;445;p38"/>
          <p:cNvSpPr/>
          <p:nvPr/>
        </p:nvSpPr>
        <p:spPr>
          <a:xfrm>
            <a:off x="2234063" y="243828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" name="Google Shape;446;p38"/>
          <p:cNvSpPr/>
          <p:nvPr/>
        </p:nvSpPr>
        <p:spPr>
          <a:xfrm>
            <a:off x="2452588" y="243828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7" name="Google Shape;447;p38"/>
          <p:cNvCxnSpPr/>
          <p:nvPr/>
        </p:nvCxnSpPr>
        <p:spPr>
          <a:xfrm flipH="1">
            <a:off x="2280813" y="1997388"/>
            <a:ext cx="91500" cy="47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48" name="Google Shape;448;p38"/>
          <p:cNvCxnSpPr/>
          <p:nvPr/>
        </p:nvCxnSpPr>
        <p:spPr>
          <a:xfrm>
            <a:off x="2396162" y="2010587"/>
            <a:ext cx="100800" cy="452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49" name="Google Shape;449;p38"/>
          <p:cNvSpPr/>
          <p:nvPr/>
        </p:nvSpPr>
        <p:spPr>
          <a:xfrm>
            <a:off x="1304363" y="242901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38"/>
          <p:cNvSpPr/>
          <p:nvPr/>
        </p:nvSpPr>
        <p:spPr>
          <a:xfrm>
            <a:off x="1507788" y="242901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1" name="Google Shape;451;p38"/>
          <p:cNvCxnSpPr/>
          <p:nvPr/>
        </p:nvCxnSpPr>
        <p:spPr>
          <a:xfrm flipH="1">
            <a:off x="1359838" y="2007338"/>
            <a:ext cx="91500" cy="47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52" name="Google Shape;452;p38"/>
          <p:cNvCxnSpPr/>
          <p:nvPr/>
        </p:nvCxnSpPr>
        <p:spPr>
          <a:xfrm>
            <a:off x="1452300" y="2007112"/>
            <a:ext cx="100800" cy="452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3" name="Google Shape;453;p38"/>
          <p:cNvSpPr/>
          <p:nvPr/>
        </p:nvSpPr>
        <p:spPr>
          <a:xfrm>
            <a:off x="1515325" y="291413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4" name="Google Shape;454;p38"/>
          <p:cNvCxnSpPr/>
          <p:nvPr/>
        </p:nvCxnSpPr>
        <p:spPr>
          <a:xfrm flipH="1">
            <a:off x="1556075" y="2476488"/>
            <a:ext cx="300" cy="492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5" name="Google Shape;455;p38"/>
          <p:cNvSpPr/>
          <p:nvPr/>
        </p:nvSpPr>
        <p:spPr>
          <a:xfrm>
            <a:off x="1406063" y="291413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38"/>
          <p:cNvSpPr/>
          <p:nvPr/>
        </p:nvSpPr>
        <p:spPr>
          <a:xfrm>
            <a:off x="1624588" y="291413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7" name="Google Shape;457;p38"/>
          <p:cNvCxnSpPr/>
          <p:nvPr/>
        </p:nvCxnSpPr>
        <p:spPr>
          <a:xfrm flipH="1">
            <a:off x="1452813" y="2473238"/>
            <a:ext cx="91500" cy="47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58" name="Google Shape;458;p38"/>
          <p:cNvCxnSpPr/>
          <p:nvPr/>
        </p:nvCxnSpPr>
        <p:spPr>
          <a:xfrm>
            <a:off x="1568162" y="2486437"/>
            <a:ext cx="100800" cy="452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9" name="Google Shape;459;p38"/>
          <p:cNvSpPr/>
          <p:nvPr/>
        </p:nvSpPr>
        <p:spPr>
          <a:xfrm>
            <a:off x="1428438" y="339673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0" name="Google Shape;460;p38"/>
          <p:cNvCxnSpPr/>
          <p:nvPr/>
        </p:nvCxnSpPr>
        <p:spPr>
          <a:xfrm flipH="1">
            <a:off x="1475188" y="2955838"/>
            <a:ext cx="91500" cy="47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1" name="Google Shape;461;p38"/>
          <p:cNvSpPr/>
          <p:nvPr/>
        </p:nvSpPr>
        <p:spPr>
          <a:xfrm>
            <a:off x="1136613" y="339673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2" name="Google Shape;462;p38"/>
          <p:cNvCxnSpPr>
            <a:stCxn id="453" idx="3"/>
          </p:cNvCxnSpPr>
          <p:nvPr/>
        </p:nvCxnSpPr>
        <p:spPr>
          <a:xfrm flipH="1">
            <a:off x="1187625" y="2992238"/>
            <a:ext cx="341100" cy="455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63" name="Google Shape;463;p38"/>
          <p:cNvCxnSpPr>
            <a:endCxn id="464" idx="4"/>
          </p:cNvCxnSpPr>
          <p:nvPr/>
        </p:nvCxnSpPr>
        <p:spPr>
          <a:xfrm>
            <a:off x="2499188" y="2476638"/>
            <a:ext cx="333000" cy="1011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4" name="Google Shape;464;p38"/>
          <p:cNvSpPr/>
          <p:nvPr/>
        </p:nvSpPr>
        <p:spPr>
          <a:xfrm>
            <a:off x="2786438" y="339673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38"/>
          <p:cNvSpPr/>
          <p:nvPr/>
        </p:nvSpPr>
        <p:spPr>
          <a:xfrm>
            <a:off x="1624575" y="339301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6" name="Google Shape;466;p38"/>
          <p:cNvCxnSpPr/>
          <p:nvPr/>
        </p:nvCxnSpPr>
        <p:spPr>
          <a:xfrm flipH="1">
            <a:off x="1665325" y="2955363"/>
            <a:ext cx="300" cy="492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7" name="Google Shape;467;p38"/>
          <p:cNvSpPr/>
          <p:nvPr/>
        </p:nvSpPr>
        <p:spPr>
          <a:xfrm>
            <a:off x="1963813" y="339301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8" name="Google Shape;468;p38"/>
          <p:cNvCxnSpPr>
            <a:stCxn id="456" idx="5"/>
          </p:cNvCxnSpPr>
          <p:nvPr/>
        </p:nvCxnSpPr>
        <p:spPr>
          <a:xfrm>
            <a:off x="1702688" y="2992238"/>
            <a:ext cx="283200" cy="436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69" name="Google Shape;469;p38"/>
          <p:cNvCxnSpPr/>
          <p:nvPr/>
        </p:nvCxnSpPr>
        <p:spPr>
          <a:xfrm flipH="1">
            <a:off x="2090775" y="2480663"/>
            <a:ext cx="408900" cy="483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70" name="Google Shape;470;p38"/>
          <p:cNvSpPr/>
          <p:nvPr/>
        </p:nvSpPr>
        <p:spPr>
          <a:xfrm>
            <a:off x="2036663" y="2914125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38"/>
          <p:cNvSpPr txBox="1"/>
          <p:nvPr/>
        </p:nvSpPr>
        <p:spPr>
          <a:xfrm>
            <a:off x="3870800" y="295400"/>
            <a:ext cx="4625400" cy="5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Contingency in Development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2" name="Google Shape;472;p38"/>
          <p:cNvSpPr txBox="1"/>
          <p:nvPr/>
        </p:nvSpPr>
        <p:spPr>
          <a:xfrm>
            <a:off x="398700" y="1824400"/>
            <a:ext cx="3330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latin typeface="Nunito"/>
                <a:ea typeface="Nunito"/>
                <a:cs typeface="Nunito"/>
                <a:sym typeface="Nunito"/>
              </a:rPr>
              <a:t>t</a:t>
            </a:r>
            <a:endParaRPr i="1" sz="1800"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73" name="Google Shape;473;p38"/>
          <p:cNvCxnSpPr/>
          <p:nvPr/>
        </p:nvCxnSpPr>
        <p:spPr>
          <a:xfrm>
            <a:off x="775675" y="744550"/>
            <a:ext cx="0" cy="2657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74" name="Google Shape;474;p38"/>
          <p:cNvCxnSpPr/>
          <p:nvPr/>
        </p:nvCxnSpPr>
        <p:spPr>
          <a:xfrm rot="10800000">
            <a:off x="784375" y="3670325"/>
            <a:ext cx="22485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475" name="Google Shape;475;p38"/>
          <p:cNvSpPr txBox="1"/>
          <p:nvPr/>
        </p:nvSpPr>
        <p:spPr>
          <a:xfrm>
            <a:off x="775675" y="3727800"/>
            <a:ext cx="22485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1-</a:t>
            </a:r>
            <a:r>
              <a:rPr i="1" lang="en" sz="1800">
                <a:latin typeface="Nunito"/>
                <a:ea typeface="Nunito"/>
                <a:cs typeface="Nunito"/>
                <a:sym typeface="Nunito"/>
              </a:rPr>
              <a:t>D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 developmental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possibility space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6" name="Google Shape;476;p38"/>
          <p:cNvSpPr txBox="1"/>
          <p:nvPr/>
        </p:nvSpPr>
        <p:spPr>
          <a:xfrm>
            <a:off x="3870800" y="860000"/>
            <a:ext cx="4625400" cy="3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Interpreting scenarios A-D 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39"/>
          <p:cNvSpPr txBox="1"/>
          <p:nvPr/>
        </p:nvSpPr>
        <p:spPr>
          <a:xfrm>
            <a:off x="2440650" y="249900"/>
            <a:ext cx="4262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Thanks for Your Attention!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82" name="Google Shape;482;p39"/>
          <p:cNvSpPr txBox="1"/>
          <p:nvPr/>
        </p:nvSpPr>
        <p:spPr>
          <a:xfrm>
            <a:off x="1063038" y="852875"/>
            <a:ext cx="4262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Acknowledgements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83" name="Google Shape;48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8388" y="3062563"/>
            <a:ext cx="1185275" cy="118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88000" y="913728"/>
            <a:ext cx="2524000" cy="2227275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39"/>
          <p:cNvSpPr txBox="1"/>
          <p:nvPr/>
        </p:nvSpPr>
        <p:spPr>
          <a:xfrm>
            <a:off x="925775" y="2103213"/>
            <a:ext cx="1779600" cy="8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Stefan Dvoretskii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Ziyi Gong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Ankit Gupta</a:t>
            </a:r>
            <a:endParaRPr/>
          </a:p>
        </p:txBody>
      </p:sp>
      <p:sp>
        <p:nvSpPr>
          <p:cNvPr id="486" name="Google Shape;486;p39"/>
          <p:cNvSpPr txBox="1"/>
          <p:nvPr/>
        </p:nvSpPr>
        <p:spPr>
          <a:xfrm>
            <a:off x="574025" y="1455850"/>
            <a:ext cx="2483100" cy="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Developmental Braitenberg</a:t>
            </a:r>
            <a:endParaRPr b="1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Vehicles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87" name="Google Shape;487;p39"/>
          <p:cNvSpPr txBox="1"/>
          <p:nvPr/>
        </p:nvSpPr>
        <p:spPr>
          <a:xfrm>
            <a:off x="1304900" y="4115975"/>
            <a:ext cx="3531000" cy="77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Visit our lab website and Github!</a:t>
            </a:r>
            <a:endParaRPr b="1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5"/>
              </a:rPr>
              <a:t>https://orthogonal-research.weebly.com/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6"/>
              </a:rPr>
              <a:t>https://github.com/Orthogonal-Research-Lab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88" name="Google Shape;488;p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62413" y="3339150"/>
            <a:ext cx="2375174" cy="1551424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39"/>
          <p:cNvSpPr/>
          <p:nvPr/>
        </p:nvSpPr>
        <p:spPr>
          <a:xfrm>
            <a:off x="5870663" y="3896725"/>
            <a:ext cx="2063700" cy="718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0" name="Google Shape;490;p39"/>
          <p:cNvSpPr txBox="1"/>
          <p:nvPr/>
        </p:nvSpPr>
        <p:spPr>
          <a:xfrm>
            <a:off x="5870663" y="3877600"/>
            <a:ext cx="2063700" cy="7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Nunito"/>
                <a:ea typeface="Nunito"/>
                <a:cs typeface="Nunito"/>
                <a:sym typeface="Nunito"/>
              </a:rPr>
              <a:t>Room 8, </a:t>
            </a:r>
            <a:r>
              <a:rPr lang="en">
                <a:solidFill>
                  <a:srgbClr val="FF0000"/>
                </a:solidFill>
                <a:latin typeface="Nunito"/>
                <a:ea typeface="Nunito"/>
                <a:cs typeface="Nunito"/>
                <a:sym typeface="Nunito"/>
              </a:rPr>
              <a:t>Thursday, 12:30pm UTC</a:t>
            </a:r>
            <a:endParaRPr>
              <a:solidFill>
                <a:srgbClr val="FF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1" name="Google Shape;491;p39"/>
          <p:cNvSpPr/>
          <p:nvPr/>
        </p:nvSpPr>
        <p:spPr>
          <a:xfrm>
            <a:off x="7163325" y="1990350"/>
            <a:ext cx="1390500" cy="634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2" name="Google Shape;492;p39"/>
          <p:cNvSpPr txBox="1"/>
          <p:nvPr/>
        </p:nvSpPr>
        <p:spPr>
          <a:xfrm>
            <a:off x="7163325" y="1990350"/>
            <a:ext cx="1390500" cy="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Nunito"/>
                <a:ea typeface="Nunito"/>
                <a:cs typeface="Nunito"/>
                <a:sym typeface="Nunito"/>
              </a:rPr>
              <a:t>Thanks to the Saturday Morning NeuroSim group</a:t>
            </a:r>
            <a:endParaRPr b="1" sz="10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3" name="Google Shape;493;p39"/>
          <p:cNvSpPr txBox="1"/>
          <p:nvPr/>
        </p:nvSpPr>
        <p:spPr>
          <a:xfrm>
            <a:off x="3399650" y="1424963"/>
            <a:ext cx="1945800" cy="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Read our preprint on</a:t>
            </a:r>
            <a:endParaRPr b="1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ResearchGate!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4" name="Google Shape;494;p39"/>
          <p:cNvSpPr txBox="1"/>
          <p:nvPr/>
        </p:nvSpPr>
        <p:spPr>
          <a:xfrm>
            <a:off x="3409550" y="2759638"/>
            <a:ext cx="1926000" cy="3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http://tiny.cc/q651tz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95" name="Google Shape;495;p3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13726" y="2041451"/>
            <a:ext cx="718200" cy="71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3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430525" y="2013250"/>
            <a:ext cx="774600" cy="77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/>
        </p:nvSpPr>
        <p:spPr>
          <a:xfrm>
            <a:off x="631150" y="508750"/>
            <a:ext cx="6537600" cy="5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Developmental</a:t>
            </a:r>
            <a:r>
              <a:rPr b="1" i="0" lang="en" sz="24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 Braitenberg Vehicles (dBVs)</a:t>
            </a:r>
            <a:endParaRPr b="1" i="0" sz="2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2" name="Google Shape;72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1225" y="1487450"/>
            <a:ext cx="3724107" cy="333437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4954075" y="1832375"/>
            <a:ext cx="3599100" cy="26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Embodied nervous system, neural network develops inside of a simple phenotype.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Development: network morphogenesis 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initial condition: a mapping between sensor and effector 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complex network of interneurons that attenuate the initial feedforward signal. 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/>
        </p:nvSpPr>
        <p:spPr>
          <a:xfrm>
            <a:off x="4313450" y="443550"/>
            <a:ext cx="958200" cy="9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Sensor 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Nodes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" name="Google Shape;79;p16"/>
          <p:cNvSpPr txBox="1"/>
          <p:nvPr/>
        </p:nvSpPr>
        <p:spPr>
          <a:xfrm>
            <a:off x="4324900" y="1985650"/>
            <a:ext cx="974700" cy="8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Internal 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Nodes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0" name="Google Shape;80;p16"/>
          <p:cNvSpPr txBox="1"/>
          <p:nvPr/>
        </p:nvSpPr>
        <p:spPr>
          <a:xfrm>
            <a:off x="4313450" y="4041325"/>
            <a:ext cx="1126500" cy="68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Effector 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Nodes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81" name="Google Shape;81;p16"/>
          <p:cNvCxnSpPr/>
          <p:nvPr/>
        </p:nvCxnSpPr>
        <p:spPr>
          <a:xfrm flipH="1">
            <a:off x="4210350" y="1320288"/>
            <a:ext cx="5700" cy="21216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" name="Google Shape;82;p16"/>
          <p:cNvCxnSpPr/>
          <p:nvPr/>
        </p:nvCxnSpPr>
        <p:spPr>
          <a:xfrm>
            <a:off x="3934950" y="1356113"/>
            <a:ext cx="275400" cy="57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3" name="Google Shape;83;p16"/>
          <p:cNvCxnSpPr/>
          <p:nvPr/>
        </p:nvCxnSpPr>
        <p:spPr>
          <a:xfrm>
            <a:off x="3978975" y="3441888"/>
            <a:ext cx="275400" cy="57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4" name="Google Shape;84;p16"/>
          <p:cNvSpPr/>
          <p:nvPr/>
        </p:nvSpPr>
        <p:spPr>
          <a:xfrm>
            <a:off x="699475" y="654900"/>
            <a:ext cx="2905500" cy="38646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6"/>
          <p:cNvSpPr/>
          <p:nvPr/>
        </p:nvSpPr>
        <p:spPr>
          <a:xfrm>
            <a:off x="472675" y="3720288"/>
            <a:ext cx="226800" cy="1036200"/>
          </a:xfrm>
          <a:prstGeom prst="rect">
            <a:avLst/>
          </a:prstGeom>
          <a:solidFill>
            <a:srgbClr val="000000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6"/>
          <p:cNvSpPr/>
          <p:nvPr/>
        </p:nvSpPr>
        <p:spPr>
          <a:xfrm>
            <a:off x="3604968" y="3720300"/>
            <a:ext cx="226800" cy="1036200"/>
          </a:xfrm>
          <a:prstGeom prst="rect">
            <a:avLst/>
          </a:prstGeom>
          <a:solidFill>
            <a:srgbClr val="000000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6"/>
          <p:cNvSpPr/>
          <p:nvPr/>
        </p:nvSpPr>
        <p:spPr>
          <a:xfrm>
            <a:off x="1158175" y="391600"/>
            <a:ext cx="423300" cy="5454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6"/>
          <p:cNvSpPr/>
          <p:nvPr/>
        </p:nvSpPr>
        <p:spPr>
          <a:xfrm>
            <a:off x="1940575" y="391600"/>
            <a:ext cx="423300" cy="5454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2722975" y="391600"/>
            <a:ext cx="423300" cy="5454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1074788" y="1303675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2404913" y="1303675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3098563" y="2231800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6"/>
          <p:cNvSpPr/>
          <p:nvPr/>
        </p:nvSpPr>
        <p:spPr>
          <a:xfrm>
            <a:off x="1418963" y="3159950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6"/>
          <p:cNvSpPr/>
          <p:nvPr/>
        </p:nvSpPr>
        <p:spPr>
          <a:xfrm>
            <a:off x="2702463" y="3159950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5" name="Google Shape;95;p16"/>
          <p:cNvCxnSpPr>
            <a:endCxn id="92" idx="0"/>
          </p:cNvCxnSpPr>
          <p:nvPr/>
        </p:nvCxnSpPr>
        <p:spPr>
          <a:xfrm>
            <a:off x="1176463" y="1486600"/>
            <a:ext cx="20136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6" name="Google Shape;96;p16"/>
          <p:cNvCxnSpPr>
            <a:stCxn id="91" idx="4"/>
          </p:cNvCxnSpPr>
          <p:nvPr/>
        </p:nvCxnSpPr>
        <p:spPr>
          <a:xfrm flipH="1">
            <a:off x="1627613" y="1486675"/>
            <a:ext cx="868800" cy="747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7" name="Google Shape;97;p16"/>
          <p:cNvCxnSpPr>
            <a:stCxn id="88" idx="2"/>
            <a:endCxn id="91" idx="0"/>
          </p:cNvCxnSpPr>
          <p:nvPr/>
        </p:nvCxnSpPr>
        <p:spPr>
          <a:xfrm>
            <a:off x="2152225" y="937000"/>
            <a:ext cx="3441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8" name="Google Shape;98;p16"/>
          <p:cNvCxnSpPr>
            <a:endCxn id="90" idx="0"/>
          </p:cNvCxnSpPr>
          <p:nvPr/>
        </p:nvCxnSpPr>
        <p:spPr>
          <a:xfrm flipH="1">
            <a:off x="1166288" y="937075"/>
            <a:ext cx="2004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16"/>
          <p:cNvCxnSpPr>
            <a:stCxn id="89" idx="2"/>
            <a:endCxn id="91" idx="0"/>
          </p:cNvCxnSpPr>
          <p:nvPr/>
        </p:nvCxnSpPr>
        <p:spPr>
          <a:xfrm flipH="1">
            <a:off x="2496325" y="937000"/>
            <a:ext cx="4383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0" name="Google Shape;100;p16"/>
          <p:cNvCxnSpPr>
            <a:stCxn id="87" idx="2"/>
            <a:endCxn id="91" idx="0"/>
          </p:cNvCxnSpPr>
          <p:nvPr/>
        </p:nvCxnSpPr>
        <p:spPr>
          <a:xfrm>
            <a:off x="1369825" y="937000"/>
            <a:ext cx="11265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1" name="Google Shape;101;p16"/>
          <p:cNvCxnSpPr>
            <a:endCxn id="94" idx="0"/>
          </p:cNvCxnSpPr>
          <p:nvPr/>
        </p:nvCxnSpPr>
        <p:spPr>
          <a:xfrm>
            <a:off x="1623963" y="2417150"/>
            <a:ext cx="1170000" cy="742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2" name="Google Shape;102;p16"/>
          <p:cNvCxnSpPr>
            <a:stCxn id="92" idx="4"/>
            <a:endCxn id="94" idx="0"/>
          </p:cNvCxnSpPr>
          <p:nvPr/>
        </p:nvCxnSpPr>
        <p:spPr>
          <a:xfrm flipH="1">
            <a:off x="2794063" y="2414800"/>
            <a:ext cx="3960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3" name="Google Shape;103;p16"/>
          <p:cNvCxnSpPr>
            <a:stCxn id="93" idx="4"/>
            <a:endCxn id="85" idx="3"/>
          </p:cNvCxnSpPr>
          <p:nvPr/>
        </p:nvCxnSpPr>
        <p:spPr>
          <a:xfrm flipH="1">
            <a:off x="699563" y="3342950"/>
            <a:ext cx="810900" cy="895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4" name="Google Shape;104;p16"/>
          <p:cNvCxnSpPr>
            <a:stCxn id="94" idx="4"/>
            <a:endCxn id="86" idx="1"/>
          </p:cNvCxnSpPr>
          <p:nvPr/>
        </p:nvCxnSpPr>
        <p:spPr>
          <a:xfrm>
            <a:off x="2793963" y="3342950"/>
            <a:ext cx="810900" cy="895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5" name="Google Shape;105;p16"/>
          <p:cNvCxnSpPr/>
          <p:nvPr/>
        </p:nvCxnSpPr>
        <p:spPr>
          <a:xfrm flipH="1">
            <a:off x="1510463" y="2415963"/>
            <a:ext cx="113400" cy="742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6" name="Google Shape;106;p16"/>
          <p:cNvSpPr txBox="1"/>
          <p:nvPr/>
        </p:nvSpPr>
        <p:spPr>
          <a:xfrm>
            <a:off x="5838475" y="723750"/>
            <a:ext cx="2821200" cy="372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" sz="14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Simple mapping between sensors and effectors mo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dified over time by intermediate (internal) nodes.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" sz="14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Internal node mediate between sensor and effector, combine sensory signals.</a:t>
            </a:r>
            <a:endParaRPr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" sz="14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CGS kernel embedded among the internal nodes, transforms signals into fuzzy combinations (probabilistic signals).</a:t>
            </a:r>
            <a:endParaRPr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" name="Google Shape;107;p16"/>
          <p:cNvSpPr/>
          <p:nvPr/>
        </p:nvSpPr>
        <p:spPr>
          <a:xfrm>
            <a:off x="1510463" y="2231800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/>
          <p:nvPr/>
        </p:nvSpPr>
        <p:spPr>
          <a:xfrm>
            <a:off x="4387850" y="652600"/>
            <a:ext cx="2905500" cy="38646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7"/>
          <p:cNvSpPr/>
          <p:nvPr/>
        </p:nvSpPr>
        <p:spPr>
          <a:xfrm>
            <a:off x="4161050" y="3717988"/>
            <a:ext cx="226800" cy="1036200"/>
          </a:xfrm>
          <a:prstGeom prst="rect">
            <a:avLst/>
          </a:prstGeom>
          <a:solidFill>
            <a:srgbClr val="000000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7"/>
          <p:cNvSpPr/>
          <p:nvPr/>
        </p:nvSpPr>
        <p:spPr>
          <a:xfrm>
            <a:off x="7293350" y="3717988"/>
            <a:ext cx="226800" cy="1036200"/>
          </a:xfrm>
          <a:prstGeom prst="rect">
            <a:avLst/>
          </a:prstGeom>
          <a:solidFill>
            <a:srgbClr val="000000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4846550" y="389300"/>
            <a:ext cx="423300" cy="5454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5628950" y="389300"/>
            <a:ext cx="423300" cy="5454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6411350" y="389300"/>
            <a:ext cx="423300" cy="5454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4763163" y="1301375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17"/>
          <p:cNvSpPr/>
          <p:nvPr/>
        </p:nvSpPr>
        <p:spPr>
          <a:xfrm>
            <a:off x="5451538" y="1301375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17"/>
          <p:cNvSpPr/>
          <p:nvPr/>
        </p:nvSpPr>
        <p:spPr>
          <a:xfrm>
            <a:off x="6093288" y="1301375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7"/>
          <p:cNvSpPr/>
          <p:nvPr/>
        </p:nvSpPr>
        <p:spPr>
          <a:xfrm>
            <a:off x="6735038" y="1301375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7"/>
          <p:cNvSpPr/>
          <p:nvPr/>
        </p:nvSpPr>
        <p:spPr>
          <a:xfrm>
            <a:off x="6236600" y="2229513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7"/>
          <p:cNvSpPr/>
          <p:nvPr/>
        </p:nvSpPr>
        <p:spPr>
          <a:xfrm>
            <a:off x="6786938" y="2229501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7"/>
          <p:cNvSpPr/>
          <p:nvPr/>
        </p:nvSpPr>
        <p:spPr>
          <a:xfrm>
            <a:off x="5107338" y="3157651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7"/>
          <p:cNvSpPr/>
          <p:nvPr/>
        </p:nvSpPr>
        <p:spPr>
          <a:xfrm>
            <a:off x="5749088" y="3157651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7"/>
          <p:cNvSpPr/>
          <p:nvPr/>
        </p:nvSpPr>
        <p:spPr>
          <a:xfrm>
            <a:off x="6390838" y="3157651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" name="Google Shape;127;p17"/>
          <p:cNvCxnSpPr>
            <a:endCxn id="123" idx="0"/>
          </p:cNvCxnSpPr>
          <p:nvPr/>
        </p:nvCxnSpPr>
        <p:spPr>
          <a:xfrm>
            <a:off x="4864838" y="1484301"/>
            <a:ext cx="20136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8" name="Google Shape;128;p17"/>
          <p:cNvCxnSpPr>
            <a:stCxn id="120" idx="4"/>
            <a:endCxn id="123" idx="0"/>
          </p:cNvCxnSpPr>
          <p:nvPr/>
        </p:nvCxnSpPr>
        <p:spPr>
          <a:xfrm>
            <a:off x="6184788" y="1484375"/>
            <a:ext cx="6936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9" name="Google Shape;129;p17"/>
          <p:cNvCxnSpPr>
            <a:stCxn id="121" idx="4"/>
            <a:endCxn id="123" idx="0"/>
          </p:cNvCxnSpPr>
          <p:nvPr/>
        </p:nvCxnSpPr>
        <p:spPr>
          <a:xfrm>
            <a:off x="6826538" y="1484375"/>
            <a:ext cx="519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" name="Google Shape;130;p17"/>
          <p:cNvCxnSpPr>
            <a:stCxn id="119" idx="4"/>
            <a:endCxn id="122" idx="0"/>
          </p:cNvCxnSpPr>
          <p:nvPr/>
        </p:nvCxnSpPr>
        <p:spPr>
          <a:xfrm>
            <a:off x="5543038" y="1484375"/>
            <a:ext cx="7851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" name="Google Shape;131;p17"/>
          <p:cNvCxnSpPr/>
          <p:nvPr/>
        </p:nvCxnSpPr>
        <p:spPr>
          <a:xfrm flipH="1">
            <a:off x="5316225" y="1484301"/>
            <a:ext cx="15102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2" name="Google Shape;132;p17"/>
          <p:cNvCxnSpPr/>
          <p:nvPr/>
        </p:nvCxnSpPr>
        <p:spPr>
          <a:xfrm flipH="1">
            <a:off x="5316225" y="1484301"/>
            <a:ext cx="2268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3" name="Google Shape;133;p17"/>
          <p:cNvCxnSpPr/>
          <p:nvPr/>
        </p:nvCxnSpPr>
        <p:spPr>
          <a:xfrm>
            <a:off x="4851225" y="1489401"/>
            <a:ext cx="465000" cy="740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4" name="Google Shape;134;p17"/>
          <p:cNvCxnSpPr>
            <a:stCxn id="120" idx="4"/>
          </p:cNvCxnSpPr>
          <p:nvPr/>
        </p:nvCxnSpPr>
        <p:spPr>
          <a:xfrm flipH="1">
            <a:off x="5315988" y="1484375"/>
            <a:ext cx="868800" cy="747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" name="Google Shape;135;p17"/>
          <p:cNvCxnSpPr>
            <a:stCxn id="121" idx="4"/>
            <a:endCxn id="122" idx="0"/>
          </p:cNvCxnSpPr>
          <p:nvPr/>
        </p:nvCxnSpPr>
        <p:spPr>
          <a:xfrm flipH="1">
            <a:off x="6328238" y="1484375"/>
            <a:ext cx="4983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6" name="Google Shape;136;p17"/>
          <p:cNvCxnSpPr>
            <a:endCxn id="119" idx="0"/>
          </p:cNvCxnSpPr>
          <p:nvPr/>
        </p:nvCxnSpPr>
        <p:spPr>
          <a:xfrm>
            <a:off x="5054938" y="934775"/>
            <a:ext cx="4881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7" name="Google Shape;137;p17"/>
          <p:cNvCxnSpPr>
            <a:stCxn id="116" idx="2"/>
            <a:endCxn id="118" idx="0"/>
          </p:cNvCxnSpPr>
          <p:nvPr/>
        </p:nvCxnSpPr>
        <p:spPr>
          <a:xfrm flipH="1">
            <a:off x="4854800" y="934700"/>
            <a:ext cx="9858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8" name="Google Shape;138;p17"/>
          <p:cNvCxnSpPr>
            <a:endCxn id="121" idx="0"/>
          </p:cNvCxnSpPr>
          <p:nvPr/>
        </p:nvCxnSpPr>
        <p:spPr>
          <a:xfrm>
            <a:off x="5851838" y="934775"/>
            <a:ext cx="9747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9" name="Google Shape;139;p17"/>
          <p:cNvCxnSpPr>
            <a:stCxn id="116" idx="2"/>
            <a:endCxn id="120" idx="0"/>
          </p:cNvCxnSpPr>
          <p:nvPr/>
        </p:nvCxnSpPr>
        <p:spPr>
          <a:xfrm>
            <a:off x="5840600" y="934700"/>
            <a:ext cx="3441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0" name="Google Shape;140;p17"/>
          <p:cNvCxnSpPr>
            <a:endCxn id="121" idx="0"/>
          </p:cNvCxnSpPr>
          <p:nvPr/>
        </p:nvCxnSpPr>
        <p:spPr>
          <a:xfrm>
            <a:off x="6620138" y="934775"/>
            <a:ext cx="2064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1" name="Google Shape;141;p17"/>
          <p:cNvCxnSpPr>
            <a:endCxn id="118" idx="0"/>
          </p:cNvCxnSpPr>
          <p:nvPr/>
        </p:nvCxnSpPr>
        <p:spPr>
          <a:xfrm flipH="1">
            <a:off x="4854663" y="934775"/>
            <a:ext cx="2004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2" name="Google Shape;142;p17"/>
          <p:cNvCxnSpPr>
            <a:stCxn id="117" idx="2"/>
            <a:endCxn id="119" idx="0"/>
          </p:cNvCxnSpPr>
          <p:nvPr/>
        </p:nvCxnSpPr>
        <p:spPr>
          <a:xfrm flipH="1">
            <a:off x="5543000" y="934700"/>
            <a:ext cx="10800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3" name="Google Shape;143;p17"/>
          <p:cNvCxnSpPr>
            <a:stCxn id="117" idx="2"/>
            <a:endCxn id="120" idx="0"/>
          </p:cNvCxnSpPr>
          <p:nvPr/>
        </p:nvCxnSpPr>
        <p:spPr>
          <a:xfrm flipH="1">
            <a:off x="6184700" y="934700"/>
            <a:ext cx="4383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4" name="Google Shape;144;p17"/>
          <p:cNvCxnSpPr>
            <a:stCxn id="115" idx="2"/>
            <a:endCxn id="120" idx="0"/>
          </p:cNvCxnSpPr>
          <p:nvPr/>
        </p:nvCxnSpPr>
        <p:spPr>
          <a:xfrm>
            <a:off x="5058200" y="934700"/>
            <a:ext cx="1126500" cy="36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5" name="Google Shape;145;p17"/>
          <p:cNvCxnSpPr>
            <a:endCxn id="124" idx="0"/>
          </p:cNvCxnSpPr>
          <p:nvPr/>
        </p:nvCxnSpPr>
        <p:spPr>
          <a:xfrm flipH="1">
            <a:off x="5198838" y="2414851"/>
            <a:ext cx="113400" cy="742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6" name="Google Shape;146;p17"/>
          <p:cNvCxnSpPr>
            <a:endCxn id="126" idx="0"/>
          </p:cNvCxnSpPr>
          <p:nvPr/>
        </p:nvCxnSpPr>
        <p:spPr>
          <a:xfrm>
            <a:off x="5312338" y="2414851"/>
            <a:ext cx="1170000" cy="742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7" name="Google Shape;147;p17"/>
          <p:cNvCxnSpPr>
            <a:endCxn id="125" idx="0"/>
          </p:cNvCxnSpPr>
          <p:nvPr/>
        </p:nvCxnSpPr>
        <p:spPr>
          <a:xfrm>
            <a:off x="5312288" y="2417551"/>
            <a:ext cx="528300" cy="740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" name="Google Shape;148;p17"/>
          <p:cNvCxnSpPr>
            <a:stCxn id="122" idx="4"/>
            <a:endCxn id="125" idx="0"/>
          </p:cNvCxnSpPr>
          <p:nvPr/>
        </p:nvCxnSpPr>
        <p:spPr>
          <a:xfrm flipH="1">
            <a:off x="5840600" y="2412513"/>
            <a:ext cx="4875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" name="Google Shape;149;p17"/>
          <p:cNvCxnSpPr>
            <a:endCxn id="126" idx="0"/>
          </p:cNvCxnSpPr>
          <p:nvPr/>
        </p:nvCxnSpPr>
        <p:spPr>
          <a:xfrm>
            <a:off x="6320038" y="2414851"/>
            <a:ext cx="162300" cy="742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0" name="Google Shape;150;p17"/>
          <p:cNvCxnSpPr>
            <a:stCxn id="123" idx="4"/>
            <a:endCxn id="124" idx="0"/>
          </p:cNvCxnSpPr>
          <p:nvPr/>
        </p:nvCxnSpPr>
        <p:spPr>
          <a:xfrm flipH="1">
            <a:off x="5198738" y="2412501"/>
            <a:ext cx="16797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1" name="Google Shape;151;p17"/>
          <p:cNvCxnSpPr>
            <a:stCxn id="123" idx="4"/>
            <a:endCxn id="126" idx="0"/>
          </p:cNvCxnSpPr>
          <p:nvPr/>
        </p:nvCxnSpPr>
        <p:spPr>
          <a:xfrm flipH="1">
            <a:off x="6482438" y="2412501"/>
            <a:ext cx="3960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2" name="Google Shape;152;p17"/>
          <p:cNvCxnSpPr>
            <a:stCxn id="122" idx="4"/>
            <a:endCxn id="124" idx="0"/>
          </p:cNvCxnSpPr>
          <p:nvPr/>
        </p:nvCxnSpPr>
        <p:spPr>
          <a:xfrm flipH="1">
            <a:off x="5198900" y="2412513"/>
            <a:ext cx="1129200" cy="745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3" name="Google Shape;153;p17"/>
          <p:cNvCxnSpPr>
            <a:endCxn id="125" idx="0"/>
          </p:cNvCxnSpPr>
          <p:nvPr/>
        </p:nvCxnSpPr>
        <p:spPr>
          <a:xfrm flipH="1">
            <a:off x="5840588" y="2417551"/>
            <a:ext cx="1037700" cy="740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4" name="Google Shape;154;p17"/>
          <p:cNvCxnSpPr>
            <a:stCxn id="124" idx="4"/>
            <a:endCxn id="113" idx="3"/>
          </p:cNvCxnSpPr>
          <p:nvPr/>
        </p:nvCxnSpPr>
        <p:spPr>
          <a:xfrm flipH="1">
            <a:off x="4387938" y="3340651"/>
            <a:ext cx="810900" cy="895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5" name="Google Shape;155;p17"/>
          <p:cNvCxnSpPr>
            <a:stCxn id="126" idx="4"/>
            <a:endCxn id="113" idx="3"/>
          </p:cNvCxnSpPr>
          <p:nvPr/>
        </p:nvCxnSpPr>
        <p:spPr>
          <a:xfrm flipH="1">
            <a:off x="4387738" y="3340651"/>
            <a:ext cx="2094600" cy="895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6" name="Google Shape;156;p17"/>
          <p:cNvCxnSpPr>
            <a:endCxn id="113" idx="3"/>
          </p:cNvCxnSpPr>
          <p:nvPr/>
        </p:nvCxnSpPr>
        <p:spPr>
          <a:xfrm flipH="1">
            <a:off x="4387850" y="3338188"/>
            <a:ext cx="1432200" cy="897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7" name="Google Shape;157;p17"/>
          <p:cNvCxnSpPr>
            <a:stCxn id="124" idx="4"/>
            <a:endCxn id="114" idx="1"/>
          </p:cNvCxnSpPr>
          <p:nvPr/>
        </p:nvCxnSpPr>
        <p:spPr>
          <a:xfrm>
            <a:off x="5198838" y="3340651"/>
            <a:ext cx="2094600" cy="895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8" name="Google Shape;158;p17"/>
          <p:cNvCxnSpPr>
            <a:stCxn id="126" idx="4"/>
            <a:endCxn id="114" idx="1"/>
          </p:cNvCxnSpPr>
          <p:nvPr/>
        </p:nvCxnSpPr>
        <p:spPr>
          <a:xfrm>
            <a:off x="6482338" y="3340651"/>
            <a:ext cx="810900" cy="895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9" name="Google Shape;159;p17"/>
          <p:cNvCxnSpPr/>
          <p:nvPr/>
        </p:nvCxnSpPr>
        <p:spPr>
          <a:xfrm flipH="1">
            <a:off x="7746975" y="1274338"/>
            <a:ext cx="5700" cy="21216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0" name="Google Shape;160;p17"/>
          <p:cNvCxnSpPr/>
          <p:nvPr/>
        </p:nvCxnSpPr>
        <p:spPr>
          <a:xfrm>
            <a:off x="7471625" y="1301375"/>
            <a:ext cx="275400" cy="57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1" name="Google Shape;161;p17"/>
          <p:cNvCxnSpPr/>
          <p:nvPr/>
        </p:nvCxnSpPr>
        <p:spPr>
          <a:xfrm>
            <a:off x="7515650" y="3387150"/>
            <a:ext cx="275400" cy="57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2" name="Google Shape;162;p17"/>
          <p:cNvSpPr/>
          <p:nvPr/>
        </p:nvSpPr>
        <p:spPr>
          <a:xfrm>
            <a:off x="634475" y="666250"/>
            <a:ext cx="2905500" cy="3864600"/>
          </a:xfrm>
          <a:prstGeom prst="rect">
            <a:avLst/>
          </a:prstGeom>
          <a:noFill/>
          <a:ln cap="flat" cmpd="sng" w="19050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7"/>
          <p:cNvSpPr/>
          <p:nvPr/>
        </p:nvSpPr>
        <p:spPr>
          <a:xfrm>
            <a:off x="407675" y="3731638"/>
            <a:ext cx="226800" cy="1036200"/>
          </a:xfrm>
          <a:prstGeom prst="rect">
            <a:avLst/>
          </a:prstGeom>
          <a:solidFill>
            <a:srgbClr val="D9D9D9"/>
          </a:solidFill>
          <a:ln cap="flat" cmpd="sng" w="19050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7"/>
          <p:cNvSpPr/>
          <p:nvPr/>
        </p:nvSpPr>
        <p:spPr>
          <a:xfrm>
            <a:off x="3539968" y="3731650"/>
            <a:ext cx="226800" cy="1036200"/>
          </a:xfrm>
          <a:prstGeom prst="rect">
            <a:avLst/>
          </a:prstGeom>
          <a:solidFill>
            <a:srgbClr val="D9D9D9"/>
          </a:solidFill>
          <a:ln cap="flat" cmpd="sng" w="19050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17"/>
          <p:cNvSpPr/>
          <p:nvPr/>
        </p:nvSpPr>
        <p:spPr>
          <a:xfrm>
            <a:off x="1093175" y="402950"/>
            <a:ext cx="423300" cy="5454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17"/>
          <p:cNvSpPr/>
          <p:nvPr/>
        </p:nvSpPr>
        <p:spPr>
          <a:xfrm>
            <a:off x="1875575" y="402950"/>
            <a:ext cx="423300" cy="5454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17"/>
          <p:cNvSpPr/>
          <p:nvPr/>
        </p:nvSpPr>
        <p:spPr>
          <a:xfrm>
            <a:off x="2657975" y="402950"/>
            <a:ext cx="423300" cy="5454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7"/>
          <p:cNvSpPr/>
          <p:nvPr/>
        </p:nvSpPr>
        <p:spPr>
          <a:xfrm>
            <a:off x="1009788" y="1315025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7"/>
          <p:cNvSpPr/>
          <p:nvPr/>
        </p:nvSpPr>
        <p:spPr>
          <a:xfrm>
            <a:off x="2339913" y="1315025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17"/>
          <p:cNvSpPr/>
          <p:nvPr/>
        </p:nvSpPr>
        <p:spPr>
          <a:xfrm>
            <a:off x="3081263" y="2243650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17"/>
          <p:cNvSpPr/>
          <p:nvPr/>
        </p:nvSpPr>
        <p:spPr>
          <a:xfrm>
            <a:off x="1353963" y="3171300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17"/>
          <p:cNvSpPr/>
          <p:nvPr/>
        </p:nvSpPr>
        <p:spPr>
          <a:xfrm>
            <a:off x="2637463" y="3171300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17"/>
          <p:cNvCxnSpPr>
            <a:endCxn id="170" idx="0"/>
          </p:cNvCxnSpPr>
          <p:nvPr/>
        </p:nvCxnSpPr>
        <p:spPr>
          <a:xfrm>
            <a:off x="1159163" y="1498450"/>
            <a:ext cx="2013600" cy="7452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4" name="Google Shape;174;p17"/>
          <p:cNvCxnSpPr>
            <a:stCxn id="169" idx="4"/>
          </p:cNvCxnSpPr>
          <p:nvPr/>
        </p:nvCxnSpPr>
        <p:spPr>
          <a:xfrm flipH="1">
            <a:off x="1562613" y="1498025"/>
            <a:ext cx="868800" cy="7476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5" name="Google Shape;175;p17"/>
          <p:cNvCxnSpPr>
            <a:stCxn id="166" idx="2"/>
            <a:endCxn id="169" idx="0"/>
          </p:cNvCxnSpPr>
          <p:nvPr/>
        </p:nvCxnSpPr>
        <p:spPr>
          <a:xfrm>
            <a:off x="2087225" y="948350"/>
            <a:ext cx="344100" cy="3666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6" name="Google Shape;176;p17"/>
          <p:cNvCxnSpPr>
            <a:endCxn id="168" idx="0"/>
          </p:cNvCxnSpPr>
          <p:nvPr/>
        </p:nvCxnSpPr>
        <p:spPr>
          <a:xfrm flipH="1">
            <a:off x="1101288" y="948425"/>
            <a:ext cx="200400" cy="3666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7" name="Google Shape;177;p17"/>
          <p:cNvCxnSpPr>
            <a:stCxn id="167" idx="2"/>
            <a:endCxn id="169" idx="0"/>
          </p:cNvCxnSpPr>
          <p:nvPr/>
        </p:nvCxnSpPr>
        <p:spPr>
          <a:xfrm flipH="1">
            <a:off x="2431325" y="948350"/>
            <a:ext cx="438300" cy="3666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8" name="Google Shape;178;p17"/>
          <p:cNvCxnSpPr>
            <a:stCxn id="165" idx="2"/>
            <a:endCxn id="169" idx="0"/>
          </p:cNvCxnSpPr>
          <p:nvPr/>
        </p:nvCxnSpPr>
        <p:spPr>
          <a:xfrm>
            <a:off x="1304825" y="948350"/>
            <a:ext cx="1126500" cy="3666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9" name="Google Shape;179;p17"/>
          <p:cNvCxnSpPr>
            <a:endCxn id="172" idx="0"/>
          </p:cNvCxnSpPr>
          <p:nvPr/>
        </p:nvCxnSpPr>
        <p:spPr>
          <a:xfrm>
            <a:off x="1558963" y="2428500"/>
            <a:ext cx="1170000" cy="7428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0" name="Google Shape;180;p17"/>
          <p:cNvCxnSpPr>
            <a:stCxn id="170" idx="4"/>
            <a:endCxn id="172" idx="0"/>
          </p:cNvCxnSpPr>
          <p:nvPr/>
        </p:nvCxnSpPr>
        <p:spPr>
          <a:xfrm flipH="1">
            <a:off x="2729063" y="2426650"/>
            <a:ext cx="443700" cy="7446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1" name="Google Shape;181;p17"/>
          <p:cNvCxnSpPr>
            <a:stCxn id="171" idx="4"/>
            <a:endCxn id="163" idx="3"/>
          </p:cNvCxnSpPr>
          <p:nvPr/>
        </p:nvCxnSpPr>
        <p:spPr>
          <a:xfrm flipH="1">
            <a:off x="634563" y="3354300"/>
            <a:ext cx="810900" cy="8955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" name="Google Shape;182;p17"/>
          <p:cNvCxnSpPr>
            <a:stCxn id="172" idx="4"/>
            <a:endCxn id="164" idx="1"/>
          </p:cNvCxnSpPr>
          <p:nvPr/>
        </p:nvCxnSpPr>
        <p:spPr>
          <a:xfrm>
            <a:off x="2728963" y="3354300"/>
            <a:ext cx="810900" cy="8955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" name="Google Shape;183;p17"/>
          <p:cNvCxnSpPr/>
          <p:nvPr/>
        </p:nvCxnSpPr>
        <p:spPr>
          <a:xfrm flipH="1">
            <a:off x="1445463" y="2427313"/>
            <a:ext cx="113400" cy="7428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4" name="Google Shape;184;p17"/>
          <p:cNvSpPr/>
          <p:nvPr/>
        </p:nvSpPr>
        <p:spPr>
          <a:xfrm>
            <a:off x="1445463" y="2243150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17"/>
          <p:cNvSpPr/>
          <p:nvPr/>
        </p:nvSpPr>
        <p:spPr>
          <a:xfrm>
            <a:off x="5198738" y="2229525"/>
            <a:ext cx="183000" cy="183000"/>
          </a:xfrm>
          <a:prstGeom prst="flowChartConnec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17"/>
          <p:cNvSpPr txBox="1"/>
          <p:nvPr/>
        </p:nvSpPr>
        <p:spPr>
          <a:xfrm>
            <a:off x="7843500" y="428150"/>
            <a:ext cx="958200" cy="9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Sensor 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Nodes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7" name="Google Shape;187;p17"/>
          <p:cNvSpPr txBox="1"/>
          <p:nvPr/>
        </p:nvSpPr>
        <p:spPr>
          <a:xfrm>
            <a:off x="7880550" y="1979675"/>
            <a:ext cx="974700" cy="8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Internal 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Nodes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8" name="Google Shape;188;p17"/>
          <p:cNvSpPr txBox="1"/>
          <p:nvPr/>
        </p:nvSpPr>
        <p:spPr>
          <a:xfrm>
            <a:off x="7843500" y="4025925"/>
            <a:ext cx="1126500" cy="68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Effector 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Nodes</a:t>
            </a:r>
            <a:endParaRPr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8"/>
          <p:cNvSpPr txBox="1"/>
          <p:nvPr/>
        </p:nvSpPr>
        <p:spPr>
          <a:xfrm>
            <a:off x="4864625" y="3563275"/>
            <a:ext cx="258300" cy="4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18"/>
          <p:cNvSpPr txBox="1"/>
          <p:nvPr/>
        </p:nvSpPr>
        <p:spPr>
          <a:xfrm>
            <a:off x="379500" y="431250"/>
            <a:ext cx="2157300" cy="52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24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Chromotaxis</a:t>
            </a:r>
            <a:endParaRPr b="1" i="0" sz="24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95" name="Google Shape;195;p18"/>
          <p:cNvSpPr txBox="1"/>
          <p:nvPr/>
        </p:nvSpPr>
        <p:spPr>
          <a:xfrm>
            <a:off x="288000" y="1446763"/>
            <a:ext cx="2279700" cy="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1073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Example of behavior generated by Meta-brain Model that utilizes a dBV.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96" name="Google Shape;196;p18"/>
          <p:cNvSpPr/>
          <p:nvPr/>
        </p:nvSpPr>
        <p:spPr>
          <a:xfrm>
            <a:off x="4239425" y="2750325"/>
            <a:ext cx="4611600" cy="1617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18"/>
          <p:cNvSpPr txBox="1"/>
          <p:nvPr/>
        </p:nvSpPr>
        <p:spPr>
          <a:xfrm>
            <a:off x="2885750" y="2981150"/>
            <a:ext cx="5808300" cy="18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As a phototaxis, simple attraction/repulsion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As a preference, a separate continuum of emotional valence.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Difference between congruent stimuli (color, shape) enables Generalized Hebbian learning (GHA). 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Differentiation between incongruous colors enables spatial learning (assembly via genetic algorithm -- BraGenBrain).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98" name="Google Shape;198;p18"/>
          <p:cNvSpPr txBox="1"/>
          <p:nvPr/>
        </p:nvSpPr>
        <p:spPr>
          <a:xfrm>
            <a:off x="288000" y="2877525"/>
            <a:ext cx="2096700" cy="8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Nunito"/>
                <a:ea typeface="Nunito"/>
                <a:cs typeface="Nunito"/>
                <a:sym typeface="Nunito"/>
              </a:rPr>
              <a:t>Meta-brain Model: </a:t>
            </a:r>
            <a:r>
              <a:rPr lang="en" sz="1000">
                <a:latin typeface="Nunito"/>
                <a:ea typeface="Nunito"/>
                <a:cs typeface="Nunito"/>
                <a:sym typeface="Nunito"/>
              </a:rPr>
              <a:t>Developmental Embodied Agents as Meta-brain Models. </a:t>
            </a:r>
            <a:r>
              <a:rPr i="1" lang="en" sz="1000">
                <a:latin typeface="Nunito"/>
                <a:ea typeface="Nunito"/>
                <a:cs typeface="Nunito"/>
                <a:sym typeface="Nunito"/>
              </a:rPr>
              <a:t>Developmental Neural Networks Workshop</a:t>
            </a:r>
            <a:r>
              <a:rPr lang="en" sz="1000">
                <a:latin typeface="Nunito"/>
                <a:ea typeface="Nunito"/>
                <a:cs typeface="Nunito"/>
                <a:sym typeface="Nunito"/>
              </a:rPr>
              <a:t>, Artificial Life 2020.</a:t>
            </a:r>
            <a:endParaRPr sz="10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99" name="Google Shape;19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0235" y="3923550"/>
            <a:ext cx="912249" cy="77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54150" y="222775"/>
            <a:ext cx="6271500" cy="2273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00000">
            <a:off x="3256419" y="2021500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4421681" y="506500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2528027">
            <a:off x="7131519" y="1282488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399998">
            <a:off x="2490994" y="449975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4100857">
            <a:off x="5859419" y="388850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>
            <a:off x="5657519" y="1831663"/>
            <a:ext cx="1276025" cy="9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84206" y="388850"/>
            <a:ext cx="1276025" cy="94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19"/>
          <p:cNvPicPr preferRelativeResize="0"/>
          <p:nvPr/>
        </p:nvPicPr>
        <p:blipFill>
          <a:blip r:embed="rId3">
            <a:alphaModFix amt="28000"/>
          </a:blip>
          <a:stretch>
            <a:fillRect/>
          </a:stretch>
        </p:blipFill>
        <p:spPr>
          <a:xfrm>
            <a:off x="288225" y="320812"/>
            <a:ext cx="8567551" cy="4501874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19"/>
          <p:cNvSpPr txBox="1"/>
          <p:nvPr/>
        </p:nvSpPr>
        <p:spPr>
          <a:xfrm>
            <a:off x="3620100" y="496463"/>
            <a:ext cx="1903800" cy="13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6000">
                <a:latin typeface="Nunito"/>
                <a:ea typeface="Nunito"/>
                <a:cs typeface="Nunito"/>
                <a:sym typeface="Nunito"/>
              </a:rPr>
              <a:t>ij</a:t>
            </a:r>
            <a:endParaRPr b="1" sz="60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4" name="Google Shape;214;p19"/>
          <p:cNvSpPr txBox="1"/>
          <p:nvPr/>
        </p:nvSpPr>
        <p:spPr>
          <a:xfrm>
            <a:off x="2504250" y="1857563"/>
            <a:ext cx="4135500" cy="3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Connectivity Activation Encoding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graphicFrame>
        <p:nvGraphicFramePr>
          <p:cNvPr id="215" name="Google Shape;215;p19"/>
          <p:cNvGraphicFramePr/>
          <p:nvPr/>
        </p:nvGraphicFramePr>
        <p:xfrm>
          <a:off x="3232025" y="257172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{283ECADE-0472-476D-B7CF-BB397A4E1CC6}</a:tableStyleId>
              </a:tblPr>
              <a:tblGrid>
                <a:gridCol w="382850"/>
                <a:gridCol w="382850"/>
                <a:gridCol w="382850"/>
                <a:gridCol w="382850"/>
                <a:gridCol w="382850"/>
                <a:gridCol w="382850"/>
                <a:gridCol w="382850"/>
              </a:tblGrid>
              <a:tr h="196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SL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SM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SR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IN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WL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WR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</a:tr>
              <a:tr h="178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SL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</a:tr>
              <a:tr h="178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SM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</a:tr>
              <a:tr h="178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SR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B7B7B7"/>
                    </a:solidFill>
                  </a:tcPr>
                </a:tc>
              </a:tr>
              <a:tr h="178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IN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B7B7B7"/>
                    </a:solidFill>
                  </a:tcPr>
                </a:tc>
              </a:tr>
              <a:tr h="178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WL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</a:tr>
              <a:tr h="178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WR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1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800" u="none" cap="none" strike="noStrike">
                          <a:latin typeface="Corbel"/>
                          <a:ea typeface="Corbel"/>
                          <a:cs typeface="Corbel"/>
                          <a:sym typeface="Corbel"/>
                        </a:rPr>
                        <a:t>0</a:t>
                      </a:r>
                      <a:endParaRPr sz="800" u="none" cap="none" strike="noStrike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0"/>
          <p:cNvSpPr txBox="1"/>
          <p:nvPr/>
        </p:nvSpPr>
        <p:spPr>
          <a:xfrm>
            <a:off x="3685075" y="877575"/>
            <a:ext cx="1903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0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4000">
                <a:latin typeface="Nunito"/>
                <a:ea typeface="Nunito"/>
                <a:cs typeface="Nunito"/>
                <a:sym typeface="Nunito"/>
              </a:rPr>
              <a:t>ij</a:t>
            </a:r>
            <a:endParaRPr b="1" sz="40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1" name="Google Shape;221;p20"/>
          <p:cNvSpPr txBox="1"/>
          <p:nvPr/>
        </p:nvSpPr>
        <p:spPr>
          <a:xfrm>
            <a:off x="3685075" y="3409725"/>
            <a:ext cx="1903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 = |A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n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|</a:t>
            </a:r>
            <a:endParaRPr b="1" sz="3200"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222" name="Google Shape;222;p20"/>
          <p:cNvCxnSpPr/>
          <p:nvPr/>
        </p:nvCxnSpPr>
        <p:spPr>
          <a:xfrm>
            <a:off x="4636975" y="1840350"/>
            <a:ext cx="0" cy="14628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23" name="Google Shape;223;p20"/>
          <p:cNvSpPr txBox="1"/>
          <p:nvPr/>
        </p:nvSpPr>
        <p:spPr>
          <a:xfrm>
            <a:off x="656275" y="2038050"/>
            <a:ext cx="3187500" cy="10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Each developmental time point produces a connectivity matrix </a:t>
            </a:r>
            <a:r>
              <a:rPr i="1" lang="en" sz="18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aseline="-25000" i="1" lang="en" sz="1800"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.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4" name="Google Shape;224;p20"/>
          <p:cNvSpPr txBox="1"/>
          <p:nvPr/>
        </p:nvSpPr>
        <p:spPr>
          <a:xfrm>
            <a:off x="5358125" y="2038050"/>
            <a:ext cx="3129600" cy="10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Each matrix has a corresponding determinant </a:t>
            </a:r>
            <a:r>
              <a:rPr i="1" lang="en" sz="1800">
                <a:latin typeface="Nunito"/>
                <a:ea typeface="Nunito"/>
                <a:cs typeface="Nunito"/>
                <a:sym typeface="Nunito"/>
              </a:rPr>
              <a:t>|A|</a:t>
            </a:r>
            <a:endParaRPr i="1" sz="18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1"/>
          <p:cNvSpPr txBox="1"/>
          <p:nvPr/>
        </p:nvSpPr>
        <p:spPr>
          <a:xfrm>
            <a:off x="468775" y="877575"/>
            <a:ext cx="1903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0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4000">
                <a:latin typeface="Nunito"/>
                <a:ea typeface="Nunito"/>
                <a:cs typeface="Nunito"/>
                <a:sym typeface="Nunito"/>
              </a:rPr>
              <a:t>ij</a:t>
            </a:r>
            <a:endParaRPr b="1" sz="40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0" name="Google Shape;230;p21"/>
          <p:cNvSpPr txBox="1"/>
          <p:nvPr/>
        </p:nvSpPr>
        <p:spPr>
          <a:xfrm>
            <a:off x="468775" y="3409725"/>
            <a:ext cx="1903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 = |A</a:t>
            </a:r>
            <a:r>
              <a:rPr b="1" baseline="-25000" lang="en" sz="3200">
                <a:latin typeface="Nunito"/>
                <a:ea typeface="Nunito"/>
                <a:cs typeface="Nunito"/>
                <a:sym typeface="Nunito"/>
              </a:rPr>
              <a:t>n</a:t>
            </a:r>
            <a:r>
              <a:rPr b="1" lang="en" sz="3200">
                <a:latin typeface="Nunito"/>
                <a:ea typeface="Nunito"/>
                <a:cs typeface="Nunito"/>
                <a:sym typeface="Nunito"/>
              </a:rPr>
              <a:t>|</a:t>
            </a:r>
            <a:endParaRPr b="1" sz="32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1" name="Google Shape;231;p21"/>
          <p:cNvSpPr txBox="1"/>
          <p:nvPr/>
        </p:nvSpPr>
        <p:spPr>
          <a:xfrm>
            <a:off x="2755175" y="625050"/>
            <a:ext cx="5956500" cy="7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Nunito"/>
                <a:ea typeface="Nunito"/>
                <a:cs typeface="Nunito"/>
                <a:sym typeface="Nunito"/>
              </a:rPr>
              <a:t>What is </a:t>
            </a:r>
            <a:r>
              <a:rPr i="1" lang="en" sz="12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aseline="-25000" i="1" lang="en" sz="1200"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lang="en" sz="1200">
                <a:latin typeface="Nunito"/>
                <a:ea typeface="Nunito"/>
                <a:cs typeface="Nunito"/>
                <a:sym typeface="Nunito"/>
              </a:rPr>
              <a:t>? A summary of connections among a network of size </a:t>
            </a:r>
            <a:r>
              <a:rPr i="1" lang="en" sz="1200">
                <a:latin typeface="Nunito"/>
                <a:ea typeface="Nunito"/>
                <a:cs typeface="Nunito"/>
                <a:sym typeface="Nunito"/>
              </a:rPr>
              <a:t>k</a:t>
            </a:r>
            <a:r>
              <a:rPr lang="en" sz="1200">
                <a:latin typeface="Nunito"/>
                <a:ea typeface="Nunito"/>
                <a:cs typeface="Nunito"/>
                <a:sym typeface="Nunito"/>
              </a:rPr>
              <a:t>. In development, the number of neurons (</a:t>
            </a:r>
            <a:r>
              <a:rPr i="1" lang="en" sz="1200">
                <a:latin typeface="Nunito"/>
                <a:ea typeface="Nunito"/>
                <a:cs typeface="Nunito"/>
                <a:sym typeface="Nunito"/>
              </a:rPr>
              <a:t>k</a:t>
            </a:r>
            <a:r>
              <a:rPr lang="en" sz="1200">
                <a:latin typeface="Nunito"/>
                <a:ea typeface="Nunito"/>
                <a:cs typeface="Nunito"/>
                <a:sym typeface="Nunito"/>
              </a:rPr>
              <a:t>) can grow and synapses (connections </a:t>
            </a:r>
            <a:r>
              <a:rPr i="1" lang="en" sz="1200">
                <a:latin typeface="Nunito"/>
                <a:ea typeface="Nunito"/>
                <a:cs typeface="Nunito"/>
                <a:sym typeface="Nunito"/>
              </a:rPr>
              <a:t>i,j</a:t>
            </a:r>
            <a:r>
              <a:rPr lang="en" sz="1200">
                <a:latin typeface="Nunito"/>
                <a:ea typeface="Nunito"/>
                <a:cs typeface="Nunito"/>
                <a:sym typeface="Nunito"/>
              </a:rPr>
              <a:t>) can fluctuate in terms of their strength and efficacy. So </a:t>
            </a:r>
            <a:r>
              <a:rPr i="1" lang="en" sz="1200">
                <a:latin typeface="Nunito"/>
                <a:ea typeface="Nunito"/>
                <a:cs typeface="Nunito"/>
                <a:sym typeface="Nunito"/>
              </a:rPr>
              <a:t>W</a:t>
            </a:r>
            <a:r>
              <a:rPr baseline="-25000" i="1" lang="en" sz="1200">
                <a:latin typeface="Nunito"/>
                <a:ea typeface="Nunito"/>
                <a:cs typeface="Nunito"/>
                <a:sym typeface="Nunito"/>
              </a:rPr>
              <a:t>ij</a:t>
            </a:r>
            <a:r>
              <a:rPr lang="en" sz="1200">
                <a:latin typeface="Nunito"/>
                <a:ea typeface="Nunito"/>
                <a:cs typeface="Nunito"/>
                <a:sym typeface="Nunito"/>
              </a:rPr>
              <a:t> is scaled by parameter </a:t>
            </a:r>
            <a:r>
              <a:rPr i="1" lang="en" sz="1200">
                <a:latin typeface="Nunito"/>
                <a:ea typeface="Nunito"/>
                <a:cs typeface="Nunito"/>
                <a:sym typeface="Nunito"/>
              </a:rPr>
              <a:t>k</a:t>
            </a:r>
            <a:r>
              <a:rPr lang="en" sz="1200">
                <a:latin typeface="Nunito"/>
                <a:ea typeface="Nunito"/>
                <a:cs typeface="Nunito"/>
                <a:sym typeface="Nunito"/>
              </a:rPr>
              <a:t>.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