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2" r:id="rId1"/>
  </p:sldMasterIdLst>
  <p:notesMasterIdLst>
    <p:notesMasterId r:id="rId130"/>
  </p:notesMasterIdLst>
  <p:sldIdLst>
    <p:sldId id="262" r:id="rId2"/>
    <p:sldId id="369" r:id="rId3"/>
    <p:sldId id="380" r:id="rId4"/>
    <p:sldId id="381" r:id="rId5"/>
    <p:sldId id="379" r:id="rId6"/>
    <p:sldId id="396" r:id="rId7"/>
    <p:sldId id="375" r:id="rId8"/>
    <p:sldId id="383" r:id="rId9"/>
    <p:sldId id="384" r:id="rId10"/>
    <p:sldId id="264" r:id="rId11"/>
    <p:sldId id="265" r:id="rId12"/>
    <p:sldId id="266" r:id="rId13"/>
    <p:sldId id="267" r:id="rId14"/>
    <p:sldId id="269" r:id="rId15"/>
    <p:sldId id="366" r:id="rId16"/>
    <p:sldId id="271" r:id="rId17"/>
    <p:sldId id="272" r:id="rId18"/>
    <p:sldId id="273" r:id="rId19"/>
    <p:sldId id="274" r:id="rId20"/>
    <p:sldId id="397" r:id="rId21"/>
    <p:sldId id="398" r:id="rId22"/>
    <p:sldId id="277" r:id="rId23"/>
    <p:sldId id="385" r:id="rId24"/>
    <p:sldId id="386" r:id="rId25"/>
    <p:sldId id="279" r:id="rId26"/>
    <p:sldId id="283" r:id="rId27"/>
    <p:sldId id="282" r:id="rId28"/>
    <p:sldId id="368" r:id="rId29"/>
    <p:sldId id="387" r:id="rId30"/>
    <p:sldId id="284" r:id="rId31"/>
    <p:sldId id="285" r:id="rId32"/>
    <p:sldId id="286" r:id="rId33"/>
    <p:sldId id="372" r:id="rId34"/>
    <p:sldId id="287" r:id="rId35"/>
    <p:sldId id="288" r:id="rId36"/>
    <p:sldId id="399" r:id="rId37"/>
    <p:sldId id="388" r:id="rId38"/>
    <p:sldId id="308" r:id="rId39"/>
    <p:sldId id="389" r:id="rId40"/>
    <p:sldId id="310" r:id="rId41"/>
    <p:sldId id="309" r:id="rId42"/>
    <p:sldId id="400" r:id="rId43"/>
    <p:sldId id="311" r:id="rId44"/>
    <p:sldId id="313" r:id="rId45"/>
    <p:sldId id="314" r:id="rId46"/>
    <p:sldId id="317" r:id="rId47"/>
    <p:sldId id="315" r:id="rId48"/>
    <p:sldId id="316" r:id="rId49"/>
    <p:sldId id="318" r:id="rId50"/>
    <p:sldId id="289" r:id="rId51"/>
    <p:sldId id="290" r:id="rId52"/>
    <p:sldId id="401" r:id="rId53"/>
    <p:sldId id="293" r:id="rId54"/>
    <p:sldId id="295" r:id="rId55"/>
    <p:sldId id="296" r:id="rId56"/>
    <p:sldId id="297" r:id="rId57"/>
    <p:sldId id="402" r:id="rId58"/>
    <p:sldId id="403" r:id="rId59"/>
    <p:sldId id="300" r:id="rId60"/>
    <p:sldId id="374" r:id="rId61"/>
    <p:sldId id="301" r:id="rId62"/>
    <p:sldId id="302" r:id="rId63"/>
    <p:sldId id="303" r:id="rId64"/>
    <p:sldId id="304" r:id="rId65"/>
    <p:sldId id="305" r:id="rId66"/>
    <p:sldId id="306" r:id="rId67"/>
    <p:sldId id="307" r:id="rId68"/>
    <p:sldId id="404" r:id="rId69"/>
    <p:sldId id="405" r:id="rId70"/>
    <p:sldId id="320" r:id="rId71"/>
    <p:sldId id="406" r:id="rId72"/>
    <p:sldId id="407" r:id="rId73"/>
    <p:sldId id="321" r:id="rId74"/>
    <p:sldId id="323" r:id="rId75"/>
    <p:sldId id="324" r:id="rId76"/>
    <p:sldId id="408" r:id="rId77"/>
    <p:sldId id="325" r:id="rId78"/>
    <p:sldId id="409" r:id="rId79"/>
    <p:sldId id="326" r:id="rId80"/>
    <p:sldId id="329" r:id="rId81"/>
    <p:sldId id="331" r:id="rId82"/>
    <p:sldId id="327" r:id="rId83"/>
    <p:sldId id="330" r:id="rId84"/>
    <p:sldId id="332" r:id="rId85"/>
    <p:sldId id="328" r:id="rId86"/>
    <p:sldId id="335" r:id="rId87"/>
    <p:sldId id="337" r:id="rId88"/>
    <p:sldId id="334" r:id="rId89"/>
    <p:sldId id="336" r:id="rId90"/>
    <p:sldId id="356" r:id="rId91"/>
    <p:sldId id="357" r:id="rId92"/>
    <p:sldId id="338" r:id="rId93"/>
    <p:sldId id="339" r:id="rId94"/>
    <p:sldId id="340" r:id="rId95"/>
    <p:sldId id="342" r:id="rId96"/>
    <p:sldId id="343" r:id="rId97"/>
    <p:sldId id="344" r:id="rId98"/>
    <p:sldId id="345" r:id="rId99"/>
    <p:sldId id="346" r:id="rId100"/>
    <p:sldId id="347" r:id="rId101"/>
    <p:sldId id="377" r:id="rId102"/>
    <p:sldId id="376" r:id="rId103"/>
    <p:sldId id="378" r:id="rId104"/>
    <p:sldId id="348" r:id="rId105"/>
    <p:sldId id="349" r:id="rId106"/>
    <p:sldId id="410" r:id="rId107"/>
    <p:sldId id="350" r:id="rId108"/>
    <p:sldId id="352" r:id="rId109"/>
    <p:sldId id="353" r:id="rId110"/>
    <p:sldId id="351" r:id="rId111"/>
    <p:sldId id="355" r:id="rId112"/>
    <p:sldId id="359" r:id="rId113"/>
    <p:sldId id="361" r:id="rId114"/>
    <p:sldId id="363" r:id="rId115"/>
    <p:sldId id="364" r:id="rId116"/>
    <p:sldId id="390" r:id="rId117"/>
    <p:sldId id="413" r:id="rId118"/>
    <p:sldId id="415" r:id="rId119"/>
    <p:sldId id="414" r:id="rId120"/>
    <p:sldId id="412" r:id="rId121"/>
    <p:sldId id="391" r:id="rId122"/>
    <p:sldId id="392" r:id="rId123"/>
    <p:sldId id="393" r:id="rId124"/>
    <p:sldId id="394" r:id="rId125"/>
    <p:sldId id="373" r:id="rId126"/>
    <p:sldId id="395" r:id="rId127"/>
    <p:sldId id="411" r:id="rId128"/>
    <p:sldId id="365" r:id="rId129"/>
  </p:sldIdLst>
  <p:sldSz cx="9144000" cy="6858000" type="screen4x3"/>
  <p:notesSz cx="6858000" cy="9144000"/>
  <p:defaultTextStyle>
    <a:defPPr>
      <a:defRPr lang="en-US"/>
    </a:defPPr>
    <a:lvl1pPr marL="0" algn="l" defTabSz="91417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088" algn="l" defTabSz="91417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174" algn="l" defTabSz="91417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262" algn="l" defTabSz="91417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350" algn="l" defTabSz="91417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438" algn="l" defTabSz="91417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525" algn="l" defTabSz="91417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612" algn="l" defTabSz="91417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699" algn="l" defTabSz="91417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56BF8C6-D3B0-C747-B751-A60BF4811A5B}">
          <p14:sldIdLst>
            <p14:sldId id="262"/>
            <p14:sldId id="369"/>
            <p14:sldId id="380"/>
            <p14:sldId id="381"/>
            <p14:sldId id="379"/>
            <p14:sldId id="396"/>
            <p14:sldId id="375"/>
            <p14:sldId id="383"/>
            <p14:sldId id="384"/>
            <p14:sldId id="264"/>
            <p14:sldId id="265"/>
            <p14:sldId id="266"/>
            <p14:sldId id="267"/>
            <p14:sldId id="269"/>
            <p14:sldId id="366"/>
            <p14:sldId id="271"/>
            <p14:sldId id="272"/>
            <p14:sldId id="273"/>
            <p14:sldId id="274"/>
            <p14:sldId id="397"/>
            <p14:sldId id="398"/>
            <p14:sldId id="277"/>
            <p14:sldId id="385"/>
            <p14:sldId id="386"/>
            <p14:sldId id="279"/>
            <p14:sldId id="283"/>
            <p14:sldId id="282"/>
            <p14:sldId id="368"/>
            <p14:sldId id="387"/>
            <p14:sldId id="284"/>
            <p14:sldId id="285"/>
            <p14:sldId id="286"/>
            <p14:sldId id="372"/>
            <p14:sldId id="287"/>
            <p14:sldId id="288"/>
            <p14:sldId id="399"/>
            <p14:sldId id="388"/>
            <p14:sldId id="308"/>
            <p14:sldId id="389"/>
            <p14:sldId id="310"/>
            <p14:sldId id="309"/>
            <p14:sldId id="400"/>
            <p14:sldId id="311"/>
            <p14:sldId id="313"/>
            <p14:sldId id="314"/>
            <p14:sldId id="317"/>
            <p14:sldId id="315"/>
            <p14:sldId id="316"/>
            <p14:sldId id="318"/>
            <p14:sldId id="289"/>
            <p14:sldId id="290"/>
            <p14:sldId id="401"/>
            <p14:sldId id="293"/>
            <p14:sldId id="295"/>
            <p14:sldId id="296"/>
            <p14:sldId id="297"/>
            <p14:sldId id="402"/>
            <p14:sldId id="403"/>
            <p14:sldId id="300"/>
            <p14:sldId id="374"/>
            <p14:sldId id="301"/>
            <p14:sldId id="302"/>
            <p14:sldId id="303"/>
            <p14:sldId id="304"/>
            <p14:sldId id="305"/>
            <p14:sldId id="306"/>
            <p14:sldId id="307"/>
            <p14:sldId id="404"/>
            <p14:sldId id="405"/>
            <p14:sldId id="320"/>
            <p14:sldId id="406"/>
            <p14:sldId id="407"/>
            <p14:sldId id="321"/>
            <p14:sldId id="323"/>
            <p14:sldId id="324"/>
            <p14:sldId id="408"/>
            <p14:sldId id="325"/>
            <p14:sldId id="409"/>
            <p14:sldId id="326"/>
            <p14:sldId id="329"/>
            <p14:sldId id="331"/>
            <p14:sldId id="327"/>
            <p14:sldId id="330"/>
            <p14:sldId id="332"/>
            <p14:sldId id="328"/>
            <p14:sldId id="335"/>
            <p14:sldId id="337"/>
            <p14:sldId id="334"/>
            <p14:sldId id="336"/>
            <p14:sldId id="356"/>
            <p14:sldId id="357"/>
            <p14:sldId id="338"/>
            <p14:sldId id="339"/>
            <p14:sldId id="340"/>
            <p14:sldId id="342"/>
            <p14:sldId id="343"/>
            <p14:sldId id="344"/>
            <p14:sldId id="345"/>
            <p14:sldId id="346"/>
            <p14:sldId id="347"/>
            <p14:sldId id="377"/>
            <p14:sldId id="376"/>
            <p14:sldId id="378"/>
            <p14:sldId id="348"/>
            <p14:sldId id="349"/>
            <p14:sldId id="410"/>
            <p14:sldId id="350"/>
            <p14:sldId id="352"/>
            <p14:sldId id="353"/>
            <p14:sldId id="351"/>
            <p14:sldId id="355"/>
            <p14:sldId id="359"/>
            <p14:sldId id="361"/>
            <p14:sldId id="363"/>
            <p14:sldId id="364"/>
            <p14:sldId id="390"/>
            <p14:sldId id="413"/>
            <p14:sldId id="415"/>
            <p14:sldId id="414"/>
            <p14:sldId id="412"/>
            <p14:sldId id="391"/>
            <p14:sldId id="392"/>
            <p14:sldId id="393"/>
            <p14:sldId id="394"/>
            <p14:sldId id="373"/>
            <p14:sldId id="395"/>
            <p14:sldId id="411"/>
            <p14:sldId id="365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A6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6299" autoAdjust="0"/>
    <p:restoredTop sz="94660"/>
  </p:normalViewPr>
  <p:slideViewPr>
    <p:cSldViewPr snapToGrid="0" snapToObjects="1">
      <p:cViewPr varScale="1">
        <p:scale>
          <a:sx n="84" d="100"/>
          <a:sy n="84" d="100"/>
        </p:scale>
        <p:origin x="-7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20" Type="http://schemas.openxmlformats.org/officeDocument/2006/relationships/slide" Target="slides/slide119.xml"/><Relationship Id="rId121" Type="http://schemas.openxmlformats.org/officeDocument/2006/relationships/slide" Target="slides/slide120.xml"/><Relationship Id="rId122" Type="http://schemas.openxmlformats.org/officeDocument/2006/relationships/slide" Target="slides/slide121.xml"/><Relationship Id="rId123" Type="http://schemas.openxmlformats.org/officeDocument/2006/relationships/slide" Target="slides/slide122.xml"/><Relationship Id="rId124" Type="http://schemas.openxmlformats.org/officeDocument/2006/relationships/slide" Target="slides/slide123.xml"/><Relationship Id="rId125" Type="http://schemas.openxmlformats.org/officeDocument/2006/relationships/slide" Target="slides/slide124.xml"/><Relationship Id="rId126" Type="http://schemas.openxmlformats.org/officeDocument/2006/relationships/slide" Target="slides/slide125.xml"/><Relationship Id="rId127" Type="http://schemas.openxmlformats.org/officeDocument/2006/relationships/slide" Target="slides/slide126.xml"/><Relationship Id="rId128" Type="http://schemas.openxmlformats.org/officeDocument/2006/relationships/slide" Target="slides/slide127.xml"/><Relationship Id="rId129" Type="http://schemas.openxmlformats.org/officeDocument/2006/relationships/slide" Target="slides/slide1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00" Type="http://schemas.openxmlformats.org/officeDocument/2006/relationships/slide" Target="slides/slide99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30" Type="http://schemas.openxmlformats.org/officeDocument/2006/relationships/notesMaster" Target="notesMasters/notesMaster1.xml"/><Relationship Id="rId131" Type="http://schemas.openxmlformats.org/officeDocument/2006/relationships/printerSettings" Target="printerSettings/printerSettings1.bin"/><Relationship Id="rId132" Type="http://schemas.openxmlformats.org/officeDocument/2006/relationships/commentAuthors" Target="commentAuthors.xml"/><Relationship Id="rId133" Type="http://schemas.openxmlformats.org/officeDocument/2006/relationships/presProps" Target="presProps.xml"/><Relationship Id="rId134" Type="http://schemas.openxmlformats.org/officeDocument/2006/relationships/viewProps" Target="viewProps.xml"/><Relationship Id="rId135" Type="http://schemas.openxmlformats.org/officeDocument/2006/relationships/theme" Target="theme/theme1.xml"/><Relationship Id="rId13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110" Type="http://schemas.openxmlformats.org/officeDocument/2006/relationships/slide" Target="slides/slide109.xml"/><Relationship Id="rId111" Type="http://schemas.openxmlformats.org/officeDocument/2006/relationships/slide" Target="slides/slide110.xml"/><Relationship Id="rId112" Type="http://schemas.openxmlformats.org/officeDocument/2006/relationships/slide" Target="slides/slide111.xml"/><Relationship Id="rId113" Type="http://schemas.openxmlformats.org/officeDocument/2006/relationships/slide" Target="slides/slide112.xml"/><Relationship Id="rId114" Type="http://schemas.openxmlformats.org/officeDocument/2006/relationships/slide" Target="slides/slide113.xml"/><Relationship Id="rId115" Type="http://schemas.openxmlformats.org/officeDocument/2006/relationships/slide" Target="slides/slide114.xml"/><Relationship Id="rId116" Type="http://schemas.openxmlformats.org/officeDocument/2006/relationships/slide" Target="slides/slide115.xml"/><Relationship Id="rId117" Type="http://schemas.openxmlformats.org/officeDocument/2006/relationships/slide" Target="slides/slide116.xml"/><Relationship Id="rId118" Type="http://schemas.openxmlformats.org/officeDocument/2006/relationships/slide" Target="slides/slide117.xml"/><Relationship Id="rId119" Type="http://schemas.openxmlformats.org/officeDocument/2006/relationships/slide" Target="slides/slide1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84ED66-9429-0546-A8C9-28F36F277B00}" type="datetimeFigureOut">
              <a:rPr lang="en-US" smtClean="0"/>
              <a:t>21/01/15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DB824-4ED6-124D-A8AC-1BDBCDB887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114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7DB824-4ED6-124D-A8AC-1BDBCDB88734}" type="slidenum">
              <a:rPr lang="en-US" smtClean="0"/>
              <a:t>73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1670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7DB824-4ED6-124D-A8AC-1BDBCDB88734}" type="slidenum">
              <a:rPr lang="en-US" smtClean="0"/>
              <a:t>74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16705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7DB824-4ED6-124D-A8AC-1BDBCDB88734}" type="slidenum">
              <a:rPr lang="en-US" smtClean="0"/>
              <a:t>75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16705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7DB824-4ED6-124D-A8AC-1BDBCDB88734}" type="slidenum">
              <a:rPr lang="en-US" smtClean="0"/>
              <a:t>76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1670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B342D3F-0964-674F-886D-75E26F7BF682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4" name="Rectangle 1"/>
          <p:cNvSpPr>
            <a:spLocks/>
          </p:cNvSpPr>
          <p:nvPr userDrawn="1"/>
        </p:nvSpPr>
        <p:spPr bwMode="auto">
          <a:xfrm>
            <a:off x="0" y="830707"/>
            <a:ext cx="9144000" cy="5268516"/>
          </a:xfrm>
          <a:prstGeom prst="rect">
            <a:avLst/>
          </a:prstGeom>
          <a:solidFill>
            <a:srgbClr val="343434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>
                <a:solidFill>
                  <a:srgbClr val="000000">
                    <a:alpha val="25000"/>
                  </a:srgbClr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dirty="0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8595" y="2821781"/>
            <a:ext cx="8786813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x-none" smtClean="0">
                <a:sym typeface="Helvetica Neue Bold Condensed" charset="0"/>
              </a:rPr>
              <a:t>Click to edit Master title style</a:t>
            </a:r>
            <a:endParaRPr lang="en-US" dirty="0">
              <a:sym typeface="Helvetica Neue Bold Condensed" charset="0"/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179388" y="3538728"/>
            <a:ext cx="8786812" cy="457200"/>
          </a:xfr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2700">
                <a:solidFill>
                  <a:schemeClr val="tx1">
                    <a:lumMod val="65000"/>
                  </a:schemeClr>
                </a:solidFill>
                <a:latin typeface="+mn-lt"/>
                <a:cs typeface="Baskerville"/>
              </a:defRPr>
            </a:lvl1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182879" y="6208776"/>
            <a:ext cx="1938528" cy="539496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600"/>
            </a:lvl1pPr>
          </a:lstStyle>
          <a:p>
            <a:r>
              <a:rPr lang="en-US" dirty="0" smtClean="0"/>
              <a:t>Company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617257"/>
      </p:ext>
    </p:extLst>
  </p:cSld>
  <p:clrMapOvr>
    <a:masterClrMapping/>
  </p:clrMapOvr>
  <p:transition xmlns:p14="http://schemas.microsoft.com/office/powerpoint/2010/main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B342D3F-0964-674F-886D-75E26F7BF682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4" name="Rectangle 1"/>
          <p:cNvSpPr>
            <a:spLocks/>
          </p:cNvSpPr>
          <p:nvPr userDrawn="1"/>
        </p:nvSpPr>
        <p:spPr bwMode="auto">
          <a:xfrm>
            <a:off x="0" y="830707"/>
            <a:ext cx="9144000" cy="5268516"/>
          </a:xfrm>
          <a:prstGeom prst="rect">
            <a:avLst/>
          </a:prstGeom>
          <a:solidFill>
            <a:srgbClr val="343434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>
                <a:solidFill>
                  <a:srgbClr val="000000">
                    <a:alpha val="25000"/>
                  </a:srgbClr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82880" y="5166360"/>
            <a:ext cx="8786813" cy="713232"/>
          </a:xfrm>
        </p:spPr>
        <p:txBody>
          <a:bodyPr/>
          <a:lstStyle>
            <a:lvl1pPr algn="ctr">
              <a:defRPr/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1947672" y="996696"/>
            <a:ext cx="5239512" cy="3931920"/>
          </a:xfrm>
          <a:ln>
            <a:solidFill>
              <a:schemeClr val="tx1"/>
            </a:solidFill>
          </a:ln>
        </p:spPr>
        <p:txBody>
          <a:bodyPr/>
          <a:lstStyle>
            <a:lvl1pPr marL="0" indent="0" algn="ctr">
              <a:spcBef>
                <a:spcPts val="0"/>
              </a:spcBef>
              <a:buNone/>
              <a:defRPr/>
            </a:lvl1pPr>
          </a:lstStyle>
          <a:p>
            <a:r>
              <a:rPr lang="en-US" dirty="0" smtClean="0"/>
              <a:t>Photo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6308930"/>
      </p:ext>
    </p:extLst>
  </p:cSld>
  <p:clrMapOvr>
    <a:masterClrMapping/>
  </p:clrMapOvr>
  <p:transition xmlns:p14="http://schemas.microsoft.com/office/powerpoint/2010/main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B342D3F-0964-674F-886D-75E26F7BF682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4" name="Rectangle 1"/>
          <p:cNvSpPr>
            <a:spLocks/>
          </p:cNvSpPr>
          <p:nvPr userDrawn="1"/>
        </p:nvSpPr>
        <p:spPr bwMode="auto">
          <a:xfrm>
            <a:off x="0" y="830707"/>
            <a:ext cx="9144000" cy="5268516"/>
          </a:xfrm>
          <a:prstGeom prst="rect">
            <a:avLst/>
          </a:prstGeom>
          <a:solidFill>
            <a:srgbClr val="343434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>
                <a:solidFill>
                  <a:srgbClr val="000000">
                    <a:alpha val="25000"/>
                  </a:srgbClr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82880" y="1014984"/>
            <a:ext cx="5266944" cy="713232"/>
          </a:xfrm>
        </p:spPr>
        <p:txBody>
          <a:bodyPr/>
          <a:lstStyle>
            <a:lvl1pPr algn="ctr">
              <a:defRPr/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78595" y="1828800"/>
            <a:ext cx="5266944" cy="4014216"/>
          </a:xfrm>
        </p:spPr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5687568" y="1014984"/>
            <a:ext cx="3227832" cy="4818888"/>
          </a:xfrm>
          <a:ln>
            <a:solidFill>
              <a:schemeClr val="tx1"/>
            </a:solidFill>
          </a:ln>
        </p:spPr>
        <p:txBody>
          <a:bodyPr/>
          <a:lstStyle>
            <a:lvl1pPr marL="0" indent="0" algn="ctr">
              <a:spcBef>
                <a:spcPts val="0"/>
              </a:spcBef>
              <a:buNone/>
              <a:defRPr/>
            </a:lvl1pPr>
          </a:lstStyle>
          <a:p>
            <a:r>
              <a:rPr lang="en-US" dirty="0" smtClean="0"/>
              <a:t>Photo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972309"/>
      </p:ext>
    </p:extLst>
  </p:cSld>
  <p:clrMapOvr>
    <a:masterClrMapping/>
  </p:clrMapOvr>
  <p:transition xmlns:p14="http://schemas.microsoft.com/office/powerpoint/2010/main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B342D3F-0964-674F-886D-75E26F7BF682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5" name="Rectangle 1"/>
          <p:cNvSpPr>
            <a:spLocks/>
          </p:cNvSpPr>
          <p:nvPr userDrawn="1"/>
        </p:nvSpPr>
        <p:spPr bwMode="auto">
          <a:xfrm>
            <a:off x="0" y="1589484"/>
            <a:ext cx="9144000" cy="5268516"/>
          </a:xfrm>
          <a:prstGeom prst="rect">
            <a:avLst/>
          </a:prstGeom>
          <a:solidFill>
            <a:srgbClr val="343434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>
                <a:solidFill>
                  <a:srgbClr val="000000">
                    <a:alpha val="25000"/>
                  </a:srgbClr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2686893"/>
      </p:ext>
    </p:extLst>
  </p:cSld>
  <p:clrMapOvr>
    <a:masterClrMapping/>
  </p:clrMapOvr>
  <p:transition xmlns:p14="http://schemas.microsoft.com/office/powerpoint/2010/main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- Midd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B342D3F-0964-674F-886D-75E26F7BF682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4" name="Rectangle 1"/>
          <p:cNvSpPr>
            <a:spLocks/>
          </p:cNvSpPr>
          <p:nvPr userDrawn="1"/>
        </p:nvSpPr>
        <p:spPr bwMode="auto">
          <a:xfrm>
            <a:off x="0" y="830707"/>
            <a:ext cx="9144000" cy="5268516"/>
          </a:xfrm>
          <a:prstGeom prst="rect">
            <a:avLst/>
          </a:prstGeom>
          <a:solidFill>
            <a:srgbClr val="343434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>
                <a:solidFill>
                  <a:srgbClr val="000000">
                    <a:alpha val="25000"/>
                  </a:srgbClr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0848282"/>
      </p:ext>
    </p:extLst>
  </p:cSld>
  <p:clrMapOvr>
    <a:masterClrMapping/>
  </p:clrMapOvr>
  <p:transition xmlns:p14="http://schemas.microsoft.com/office/powerpoint/2010/main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,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B342D3F-0964-674F-886D-75E26F7BF682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7469370"/>
      </p:ext>
    </p:extLst>
  </p:cSld>
  <p:clrMapOvr>
    <a:masterClrMapping/>
  </p:clrMapOvr>
  <p:transition xmlns:p14="http://schemas.microsoft.com/office/powerpoint/2010/main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/>
          </p:cNvSpPr>
          <p:nvPr userDrawn="1"/>
        </p:nvSpPr>
        <p:spPr bwMode="auto">
          <a:xfrm>
            <a:off x="0" y="1589484"/>
            <a:ext cx="9144000" cy="5268516"/>
          </a:xfrm>
          <a:prstGeom prst="rect">
            <a:avLst/>
          </a:prstGeom>
          <a:solidFill>
            <a:srgbClr val="343434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>
                <a:solidFill>
                  <a:srgbClr val="000000">
                    <a:alpha val="25000"/>
                  </a:srgbClr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9233210-FD1D-4643-A408-4B2BDEE02D8B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179388" y="804672"/>
            <a:ext cx="8786812" cy="731520"/>
          </a:xfrm>
        </p:spPr>
        <p:txBody>
          <a:bodyPr anchor="t" anchorCtr="0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700">
                <a:solidFill>
                  <a:schemeClr val="tx1">
                    <a:lumMod val="65000"/>
                  </a:schemeClr>
                </a:solidFill>
                <a:latin typeface="+mn-lt"/>
                <a:cs typeface="Baskerville"/>
              </a:defRPr>
            </a:lvl1pPr>
          </a:lstStyle>
          <a:p>
            <a:pPr lvl="0"/>
            <a:r>
              <a:rPr lang="x-none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9270728"/>
      </p:ext>
    </p:extLst>
  </p:cSld>
  <p:clrMapOvr>
    <a:masterClrMapping/>
  </p:clrMapOvr>
  <p:transition xmlns:p14="http://schemas.microsoft.com/office/powerpoint/2010/main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Bullets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/>
          </p:cNvSpPr>
          <p:nvPr userDrawn="1"/>
        </p:nvSpPr>
        <p:spPr bwMode="auto">
          <a:xfrm>
            <a:off x="1" y="1589484"/>
            <a:ext cx="4536281" cy="5268516"/>
          </a:xfrm>
          <a:prstGeom prst="rect">
            <a:avLst/>
          </a:prstGeom>
          <a:solidFill>
            <a:srgbClr val="343434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>
                <a:solidFill>
                  <a:srgbClr val="000000">
                    <a:alpha val="25000"/>
                  </a:srgbClr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dirty="0"/>
          </a:p>
        </p:txBody>
      </p:sp>
      <p:sp>
        <p:nvSpPr>
          <p:cNvPr id="9" name="Rectangle 3"/>
          <p:cNvSpPr>
            <a:spLocks/>
          </p:cNvSpPr>
          <p:nvPr userDrawn="1"/>
        </p:nvSpPr>
        <p:spPr bwMode="auto">
          <a:xfrm>
            <a:off x="4607720" y="1589484"/>
            <a:ext cx="4536281" cy="5268516"/>
          </a:xfrm>
          <a:prstGeom prst="rect">
            <a:avLst/>
          </a:prstGeom>
          <a:solidFill>
            <a:srgbClr val="343434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>
                <a:solidFill>
                  <a:srgbClr val="000000">
                    <a:alpha val="25000"/>
                  </a:srgbClr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9233210-FD1D-4643-A408-4B2BDEE02D8B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78595" y="1785938"/>
            <a:ext cx="4178808" cy="4911328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179388" y="804672"/>
            <a:ext cx="8786812" cy="731520"/>
          </a:xfrm>
        </p:spPr>
        <p:txBody>
          <a:bodyPr anchor="t" anchorCtr="0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700">
                <a:solidFill>
                  <a:schemeClr val="tx1">
                    <a:lumMod val="65000"/>
                  </a:schemeClr>
                </a:solidFill>
                <a:latin typeface="+mn-lt"/>
                <a:cs typeface="Baskerville"/>
              </a:defRPr>
            </a:lvl1pPr>
          </a:lstStyle>
          <a:p>
            <a:pPr lvl="0"/>
            <a:r>
              <a:rPr lang="x-none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4500933"/>
      </p:ext>
    </p:extLst>
  </p:cSld>
  <p:clrMapOvr>
    <a:masterClrMapping/>
  </p:clrMapOvr>
  <p:transition xmlns:p14="http://schemas.microsoft.com/office/powerpoint/2010/main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Bullets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/>
          </p:cNvSpPr>
          <p:nvPr userDrawn="1"/>
        </p:nvSpPr>
        <p:spPr bwMode="auto">
          <a:xfrm>
            <a:off x="1" y="1589484"/>
            <a:ext cx="4536281" cy="5268516"/>
          </a:xfrm>
          <a:prstGeom prst="rect">
            <a:avLst/>
          </a:prstGeom>
          <a:solidFill>
            <a:srgbClr val="343434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>
                <a:solidFill>
                  <a:srgbClr val="000000">
                    <a:alpha val="25000"/>
                  </a:srgbClr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dirty="0"/>
          </a:p>
        </p:txBody>
      </p:sp>
      <p:sp>
        <p:nvSpPr>
          <p:cNvPr id="9" name="Rectangle 3"/>
          <p:cNvSpPr>
            <a:spLocks/>
          </p:cNvSpPr>
          <p:nvPr userDrawn="1"/>
        </p:nvSpPr>
        <p:spPr bwMode="auto">
          <a:xfrm>
            <a:off x="4607720" y="1589484"/>
            <a:ext cx="4536281" cy="5268516"/>
          </a:xfrm>
          <a:prstGeom prst="rect">
            <a:avLst/>
          </a:prstGeom>
          <a:solidFill>
            <a:srgbClr val="343434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>
                <a:solidFill>
                  <a:srgbClr val="000000">
                    <a:alpha val="25000"/>
                  </a:srgbClr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9233210-FD1D-4643-A408-4B2BDEE02D8B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782312" y="1785938"/>
            <a:ext cx="4178808" cy="4911328"/>
          </a:xfrm>
        </p:spPr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12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179388" y="804672"/>
            <a:ext cx="8786812" cy="731520"/>
          </a:xfrm>
        </p:spPr>
        <p:txBody>
          <a:bodyPr anchor="t" anchorCtr="0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700">
                <a:solidFill>
                  <a:schemeClr val="tx1">
                    <a:lumMod val="65000"/>
                  </a:schemeClr>
                </a:solidFill>
                <a:latin typeface="+mn-lt"/>
                <a:cs typeface="Baskerville"/>
              </a:defRPr>
            </a:lvl1pPr>
          </a:lstStyle>
          <a:p>
            <a:pPr lvl="0"/>
            <a:r>
              <a:rPr lang="x-none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05525584"/>
      </p:ext>
    </p:extLst>
  </p:cSld>
  <p:clrMapOvr>
    <a:masterClrMapping/>
  </p:clrMapOvr>
  <p:transition xmlns:p14="http://schemas.microsoft.com/office/powerpoint/2010/main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Bullets,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>
            <a:spLocks/>
          </p:cNvSpPr>
          <p:nvPr userDrawn="1"/>
        </p:nvSpPr>
        <p:spPr bwMode="auto">
          <a:xfrm>
            <a:off x="0" y="1589484"/>
            <a:ext cx="9144000" cy="5268516"/>
          </a:xfrm>
          <a:prstGeom prst="rect">
            <a:avLst/>
          </a:prstGeom>
          <a:solidFill>
            <a:srgbClr val="343434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>
                <a:solidFill>
                  <a:srgbClr val="000000">
                    <a:alpha val="25000"/>
                  </a:srgbClr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9233210-FD1D-4643-A408-4B2BDEE02D8B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78595" y="1785938"/>
            <a:ext cx="5056632" cy="4911328"/>
          </a:xfrm>
        </p:spPr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5586983" y="1783080"/>
            <a:ext cx="3282696" cy="4910328"/>
          </a:xfrm>
          <a:ln w="9525">
            <a:solidFill>
              <a:schemeClr val="tx1"/>
            </a:solidFill>
          </a:ln>
        </p:spPr>
        <p:txBody>
          <a:bodyPr/>
          <a:lstStyle>
            <a:lvl1pPr marL="0" indent="0" algn="ctr">
              <a:spcBef>
                <a:spcPts val="0"/>
              </a:spcBef>
              <a:buNone/>
              <a:defRPr/>
            </a:lvl1pPr>
          </a:lstStyle>
          <a:p>
            <a:r>
              <a:rPr lang="en-US" dirty="0" smtClean="0"/>
              <a:t>Photo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2"/>
          </p:nvPr>
        </p:nvSpPr>
        <p:spPr>
          <a:xfrm>
            <a:off x="179388" y="804672"/>
            <a:ext cx="8786812" cy="731520"/>
          </a:xfrm>
        </p:spPr>
        <p:txBody>
          <a:bodyPr anchor="t" anchorCtr="0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700">
                <a:solidFill>
                  <a:schemeClr val="tx1">
                    <a:lumMod val="65000"/>
                  </a:schemeClr>
                </a:solidFill>
                <a:latin typeface="+mn-lt"/>
                <a:cs typeface="Baskerville"/>
              </a:defRPr>
            </a:lvl1pPr>
          </a:lstStyle>
          <a:p>
            <a:pPr lvl="0"/>
            <a:r>
              <a:rPr lang="x-none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59829854"/>
      </p:ext>
    </p:extLst>
  </p:cSld>
  <p:clrMapOvr>
    <a:masterClrMapping/>
  </p:clrMapOvr>
  <p:transition xmlns:p14="http://schemas.microsoft.com/office/powerpoint/2010/main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>
            <a:spLocks/>
          </p:cNvSpPr>
          <p:nvPr userDrawn="1"/>
        </p:nvSpPr>
        <p:spPr bwMode="auto">
          <a:xfrm>
            <a:off x="0" y="1589484"/>
            <a:ext cx="9144000" cy="5268516"/>
          </a:xfrm>
          <a:prstGeom prst="rect">
            <a:avLst/>
          </a:prstGeom>
          <a:solidFill>
            <a:srgbClr val="343434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>
                <a:solidFill>
                  <a:srgbClr val="000000">
                    <a:alpha val="25000"/>
                  </a:srgbClr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9233210-FD1D-4643-A408-4B2BDEE02D8B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179388" y="804672"/>
            <a:ext cx="8786812" cy="731520"/>
          </a:xfrm>
        </p:spPr>
        <p:txBody>
          <a:bodyPr anchor="t" anchorCtr="0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700">
                <a:solidFill>
                  <a:schemeClr val="tx1">
                    <a:lumMod val="65000"/>
                  </a:schemeClr>
                </a:solidFill>
                <a:latin typeface="+mn-lt"/>
                <a:cs typeface="Baskerville"/>
              </a:defRPr>
            </a:lvl1pPr>
          </a:lstStyle>
          <a:p>
            <a:pPr lvl="0"/>
            <a:r>
              <a:rPr lang="x-none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2435241"/>
      </p:ext>
    </p:extLst>
  </p:cSld>
  <p:clrMapOvr>
    <a:masterClrMapping/>
  </p:clrMapOvr>
  <p:transition xmlns:p14="http://schemas.microsoft.com/office/powerpoint/2010/main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Top, 50/50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/>
          </p:cNvSpPr>
          <p:nvPr userDrawn="1"/>
        </p:nvSpPr>
        <p:spPr bwMode="auto">
          <a:xfrm>
            <a:off x="1" y="1589484"/>
            <a:ext cx="4536281" cy="5268516"/>
          </a:xfrm>
          <a:prstGeom prst="rect">
            <a:avLst/>
          </a:prstGeom>
          <a:solidFill>
            <a:srgbClr val="343434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>
                <a:solidFill>
                  <a:srgbClr val="000000">
                    <a:alpha val="25000"/>
                  </a:srgbClr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dirty="0"/>
          </a:p>
        </p:txBody>
      </p:sp>
      <p:sp>
        <p:nvSpPr>
          <p:cNvPr id="9" name="Rectangle 3"/>
          <p:cNvSpPr>
            <a:spLocks/>
          </p:cNvSpPr>
          <p:nvPr userDrawn="1"/>
        </p:nvSpPr>
        <p:spPr bwMode="auto">
          <a:xfrm>
            <a:off x="4607720" y="1589484"/>
            <a:ext cx="4536281" cy="5268516"/>
          </a:xfrm>
          <a:prstGeom prst="rect">
            <a:avLst/>
          </a:prstGeom>
          <a:solidFill>
            <a:srgbClr val="343434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>
                <a:solidFill>
                  <a:srgbClr val="000000">
                    <a:alpha val="25000"/>
                  </a:srgbClr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9233210-FD1D-4643-A408-4B2BDEE02D8B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179388" y="804672"/>
            <a:ext cx="8786812" cy="731520"/>
          </a:xfrm>
        </p:spPr>
        <p:txBody>
          <a:bodyPr anchor="t" anchorCtr="0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700">
                <a:solidFill>
                  <a:schemeClr val="tx1">
                    <a:lumMod val="65000"/>
                  </a:schemeClr>
                </a:solidFill>
                <a:latin typeface="+mn-lt"/>
                <a:cs typeface="Baskerville"/>
              </a:defRPr>
            </a:lvl1pPr>
          </a:lstStyle>
          <a:p>
            <a:pPr lvl="0"/>
            <a:r>
              <a:rPr lang="x-none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68455180"/>
      </p:ext>
    </p:extLst>
  </p:cSld>
  <p:clrMapOvr>
    <a:masterClrMapping/>
  </p:clrMapOvr>
  <p:transition xmlns:p14="http://schemas.microsoft.com/office/powerpoint/2010/main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Top,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9233210-FD1D-4643-A408-4B2BDEE02D8B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7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179388" y="804672"/>
            <a:ext cx="8786812" cy="731520"/>
          </a:xfrm>
        </p:spPr>
        <p:txBody>
          <a:bodyPr anchor="t" anchorCtr="0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700">
                <a:solidFill>
                  <a:schemeClr val="tx1">
                    <a:lumMod val="65000"/>
                  </a:schemeClr>
                </a:solidFill>
                <a:latin typeface="+mn-lt"/>
                <a:cs typeface="Baskerville"/>
              </a:defRPr>
            </a:lvl1pPr>
          </a:lstStyle>
          <a:p>
            <a:pPr lvl="0"/>
            <a:r>
              <a:rPr lang="x-none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81772208"/>
      </p:ext>
    </p:extLst>
  </p:cSld>
  <p:clrMapOvr>
    <a:masterClrMapping/>
  </p:clrMapOvr>
  <p:transition xmlns:p14="http://schemas.microsoft.com/office/powerpoint/2010/main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B342D3F-0964-674F-886D-75E26F7BF682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4" name="Rectangle 1"/>
          <p:cNvSpPr>
            <a:spLocks/>
          </p:cNvSpPr>
          <p:nvPr userDrawn="1"/>
        </p:nvSpPr>
        <p:spPr bwMode="auto">
          <a:xfrm>
            <a:off x="0" y="830707"/>
            <a:ext cx="9144000" cy="5268516"/>
          </a:xfrm>
          <a:prstGeom prst="rect">
            <a:avLst/>
          </a:prstGeom>
          <a:solidFill>
            <a:srgbClr val="343434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>
                <a:solidFill>
                  <a:srgbClr val="000000">
                    <a:alpha val="25000"/>
                  </a:srgbClr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78595" y="978408"/>
            <a:ext cx="8786813" cy="4911328"/>
          </a:xfrm>
        </p:spPr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3916953"/>
      </p:ext>
    </p:extLst>
  </p:cSld>
  <p:clrMapOvr>
    <a:masterClrMapping/>
  </p:clrMapOvr>
  <p:transition xmlns:p14="http://schemas.microsoft.com/office/powerpoint/2010/main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8595" y="178595"/>
            <a:ext cx="8786813" cy="625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x-none" smtClean="0">
                <a:sym typeface="Helvetica Neue Bold Condensed" charset="0"/>
              </a:rPr>
              <a:t>Click to edit Master title style</a:t>
            </a:r>
            <a:endParaRPr lang="en-US">
              <a:sym typeface="Helvetica Neue Bold Condensed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8595" y="1785938"/>
            <a:ext cx="8786813" cy="4911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x-none" smtClean="0">
                <a:sym typeface="Helvetica Neue Bold Condensed" charset="0"/>
              </a:rPr>
              <a:t>Click to edit Master text styles</a:t>
            </a:r>
          </a:p>
          <a:p>
            <a:pPr lvl="1"/>
            <a:r>
              <a:rPr lang="x-none" smtClean="0">
                <a:sym typeface="Helvetica Neue Bold Condensed" charset="0"/>
              </a:rPr>
              <a:t>Second level</a:t>
            </a:r>
          </a:p>
          <a:p>
            <a:pPr lvl="2"/>
            <a:r>
              <a:rPr lang="x-none" smtClean="0">
                <a:sym typeface="Helvetica Neue Bold Condensed" charset="0"/>
              </a:rPr>
              <a:t>Third level</a:t>
            </a:r>
          </a:p>
          <a:p>
            <a:pPr lvl="3"/>
            <a:r>
              <a:rPr lang="x-none" smtClean="0">
                <a:sym typeface="Helvetica Neue Bold Condensed" charset="0"/>
              </a:rPr>
              <a:t>Fourth level</a:t>
            </a:r>
          </a:p>
          <a:p>
            <a:pPr lvl="4"/>
            <a:r>
              <a:rPr lang="x-none" smtClean="0">
                <a:sym typeface="Helvetica Neue Bold Condensed" charset="0"/>
              </a:rPr>
              <a:t>Fifth level</a:t>
            </a:r>
            <a:endParaRPr lang="en-US" dirty="0">
              <a:sym typeface="Baskerville" charset="0"/>
            </a:endParaRPr>
          </a:p>
        </p:txBody>
      </p:sp>
      <p:sp>
        <p:nvSpPr>
          <p:cNvPr id="4100" name="Text Box 4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8929689" y="6616899"/>
            <a:ext cx="217661" cy="241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horz" wrap="none" lIns="64275" tIns="32138" rIns="64275" bIns="32138" numCol="1" anchor="t" anchorCtr="0" compatLnSpc="1">
            <a:prstTxWarp prst="textNoShape">
              <a:avLst/>
            </a:prstTxWarp>
          </a:bodyPr>
          <a:lstStyle>
            <a:lvl1pPr algn="ctr">
              <a:defRPr sz="1100">
                <a:solidFill>
                  <a:srgbClr val="4D4D4D"/>
                </a:solidFill>
                <a:latin typeface="+mn-lt"/>
                <a:ea typeface="ＭＳ Ｐゴシック" charset="0"/>
                <a:cs typeface="Helvetica Neue Bold Condensed" charset="0"/>
              </a:defRPr>
            </a:lvl1pPr>
            <a:lvl2pPr algn="l">
              <a:defRPr sz="8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algn="l">
              <a:defRPr sz="8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algn="l">
              <a:defRPr sz="8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algn="l">
              <a:defRPr sz="8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+mn-lt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+mn-lt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+mn-lt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+mn-lt"/>
                <a:ea typeface="ＭＳ Ｐゴシック" charset="0"/>
              </a:defRPr>
            </a:lvl9pPr>
          </a:lstStyle>
          <a:p>
            <a:fld id="{3882495B-39B3-5F42-8174-3C1974B27A1C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343496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89" r:id="rId1"/>
    <p:sldLayoutId id="2147483674" r:id="rId2"/>
    <p:sldLayoutId id="2147483691" r:id="rId3"/>
    <p:sldLayoutId id="2147483692" r:id="rId4"/>
    <p:sldLayoutId id="2147483693" r:id="rId5"/>
    <p:sldLayoutId id="2147483685" r:id="rId6"/>
    <p:sldLayoutId id="2147483690" r:id="rId7"/>
    <p:sldLayoutId id="2147483686" r:id="rId8"/>
    <p:sldLayoutId id="2147483694" r:id="rId9"/>
    <p:sldLayoutId id="2147483695" r:id="rId10"/>
    <p:sldLayoutId id="2147483696" r:id="rId11"/>
    <p:sldLayoutId id="2147483678" r:id="rId12"/>
    <p:sldLayoutId id="2147483687" r:id="rId13"/>
    <p:sldLayoutId id="2147483688" r:id="rId14"/>
  </p:sldLayoutIdLst>
  <p:transition xmlns:p14="http://schemas.microsoft.com/office/powerpoint/2010/main"/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+mj-lt"/>
          <a:ea typeface="+mj-ea"/>
          <a:cs typeface="+mj-cs"/>
          <a:sym typeface="Helvetica Neue Bold Condensed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Bold Condensed" charset="0"/>
          <a:ea typeface="ヒラギノ角ゴ ProN W6" charset="0"/>
          <a:cs typeface="ヒラギノ角ゴ ProN W6" charset="0"/>
          <a:sym typeface="Helvetica Neue Bold Condensed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Bold Condensed" charset="0"/>
          <a:ea typeface="ヒラギノ角ゴ ProN W6" charset="0"/>
          <a:cs typeface="ヒラギノ角ゴ ProN W6" charset="0"/>
          <a:sym typeface="Helvetica Neue Bold Condensed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Bold Condensed" charset="0"/>
          <a:ea typeface="ヒラギノ角ゴ ProN W6" charset="0"/>
          <a:cs typeface="ヒラギノ角ゴ ProN W6" charset="0"/>
          <a:sym typeface="Helvetica Neue Bold Condensed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Bold Condensed" charset="0"/>
          <a:ea typeface="ヒラギノ角ゴ ProN W6" charset="0"/>
          <a:cs typeface="ヒラギノ角ゴ ProN W6" charset="0"/>
          <a:sym typeface="Helvetica Neue Bold Condensed" charset="0"/>
        </a:defRPr>
      </a:lvl5pPr>
      <a:lvl6pPr marL="321377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Bold Condensed" charset="0"/>
          <a:ea typeface="ヒラギノ角ゴ ProN W6" charset="0"/>
          <a:cs typeface="ヒラギノ角ゴ ProN W6" charset="0"/>
          <a:sym typeface="Helvetica Neue Bold Condensed" charset="0"/>
        </a:defRPr>
      </a:lvl6pPr>
      <a:lvl7pPr marL="642757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Bold Condensed" charset="0"/>
          <a:ea typeface="ヒラギノ角ゴ ProN W6" charset="0"/>
          <a:cs typeface="ヒラギノ角ゴ ProN W6" charset="0"/>
          <a:sym typeface="Helvetica Neue Bold Condensed" charset="0"/>
        </a:defRPr>
      </a:lvl7pPr>
      <a:lvl8pPr marL="964134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Bold Condensed" charset="0"/>
          <a:ea typeface="ヒラギノ角ゴ ProN W6" charset="0"/>
          <a:cs typeface="ヒラギノ角ゴ ProN W6" charset="0"/>
          <a:sym typeface="Helvetica Neue Bold Condensed" charset="0"/>
        </a:defRPr>
      </a:lvl8pPr>
      <a:lvl9pPr marL="1285513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Bold Condensed" charset="0"/>
          <a:ea typeface="ヒラギノ角ゴ ProN W6" charset="0"/>
          <a:cs typeface="ヒラギノ角ゴ ProN W6" charset="0"/>
          <a:sym typeface="Helvetica Neue Bold Condensed" charset="0"/>
        </a:defRPr>
      </a:lvl9pPr>
    </p:titleStyle>
    <p:bodyStyle>
      <a:lvl1pPr marL="624902" indent="-401722" algn="l" rtl="0" eaLnBrk="1" fontAlgn="base" hangingPunct="1">
        <a:spcBef>
          <a:spcPts val="1686"/>
        </a:spcBef>
        <a:spcAft>
          <a:spcPct val="0"/>
        </a:spcAft>
        <a:buSzPct val="100000"/>
        <a:buFont typeface="Lucida Grande" charset="0"/>
        <a:buChar char="‣"/>
        <a:defRPr sz="2800">
          <a:solidFill>
            <a:schemeClr val="tx1"/>
          </a:solidFill>
          <a:latin typeface="+mj-lt"/>
          <a:ea typeface="+mn-ea"/>
          <a:cs typeface="+mn-cs"/>
          <a:sym typeface="Helvetica Neue Bold Condensed" charset="0"/>
        </a:defRPr>
      </a:lvl1pPr>
      <a:lvl2pPr marL="937353" indent="-401722" algn="l" rtl="0" eaLnBrk="1" fontAlgn="base" hangingPunct="1">
        <a:spcBef>
          <a:spcPts val="1686"/>
        </a:spcBef>
        <a:spcAft>
          <a:spcPct val="0"/>
        </a:spcAft>
        <a:buClr>
          <a:srgbClr val="9A9A9A"/>
        </a:buClr>
        <a:buSzPct val="75000"/>
        <a:buFont typeface="Baskerville" charset="0"/>
        <a:buChar char="•"/>
        <a:defRPr sz="2500">
          <a:solidFill>
            <a:srgbClr val="9A9A9A"/>
          </a:solidFill>
          <a:latin typeface="+mn-lt"/>
          <a:ea typeface="ヒラギノ明朝 ProN W3" charset="0"/>
          <a:cs typeface="ヒラギノ明朝 ProN W3" charset="0"/>
          <a:sym typeface="Baskerville" charset="0"/>
        </a:defRPr>
      </a:lvl2pPr>
      <a:lvl3pPr marL="1249804" indent="-401722" algn="l" rtl="0" eaLnBrk="1" fontAlgn="base" hangingPunct="1">
        <a:spcBef>
          <a:spcPts val="1686"/>
        </a:spcBef>
        <a:spcAft>
          <a:spcPct val="0"/>
        </a:spcAft>
        <a:buClr>
          <a:srgbClr val="9A9A9A"/>
        </a:buClr>
        <a:buSzPct val="75000"/>
        <a:buFont typeface="Baskerville" charset="0"/>
        <a:buChar char="-"/>
        <a:defRPr sz="2200">
          <a:solidFill>
            <a:srgbClr val="9A9A9A"/>
          </a:solidFill>
          <a:latin typeface="+mn-lt"/>
          <a:ea typeface="ヒラギノ明朝 ProN W3" charset="0"/>
          <a:cs typeface="ヒラギノ明朝 ProN W3" charset="0"/>
          <a:sym typeface="Baskerville" charset="0"/>
        </a:defRPr>
      </a:lvl3pPr>
      <a:lvl4pPr marL="1562256" indent="-401722" algn="l" rtl="0" eaLnBrk="1" fontAlgn="base" hangingPunct="1">
        <a:spcBef>
          <a:spcPts val="1686"/>
        </a:spcBef>
        <a:spcAft>
          <a:spcPct val="0"/>
        </a:spcAft>
        <a:buClr>
          <a:srgbClr val="9A9A9A"/>
        </a:buClr>
        <a:buSzPct val="75000"/>
        <a:buFont typeface="Baskerville" charset="0"/>
        <a:buChar char="-"/>
        <a:defRPr sz="2200">
          <a:solidFill>
            <a:srgbClr val="9A9A9A"/>
          </a:solidFill>
          <a:latin typeface="+mn-lt"/>
          <a:ea typeface="ヒラギノ明朝 ProN W3" charset="0"/>
          <a:cs typeface="ヒラギノ明朝 ProN W3" charset="0"/>
          <a:sym typeface="Baskerville" charset="0"/>
        </a:defRPr>
      </a:lvl4pPr>
      <a:lvl5pPr marL="1874706" indent="-401722" algn="l" rtl="0" eaLnBrk="1" fontAlgn="base" hangingPunct="1">
        <a:spcBef>
          <a:spcPts val="1686"/>
        </a:spcBef>
        <a:spcAft>
          <a:spcPct val="0"/>
        </a:spcAft>
        <a:buClr>
          <a:srgbClr val="9A9A9A"/>
        </a:buClr>
        <a:buSzPct val="75000"/>
        <a:buFont typeface="Baskerville" charset="0"/>
        <a:buChar char="-"/>
        <a:defRPr sz="2200">
          <a:solidFill>
            <a:srgbClr val="9A9A9A"/>
          </a:solidFill>
          <a:latin typeface="+mn-lt"/>
          <a:ea typeface="ヒラギノ明朝 ProN W3" charset="0"/>
          <a:cs typeface="ヒラギノ明朝 ProN W3" charset="0"/>
          <a:sym typeface="Baskerville" charset="0"/>
        </a:defRPr>
      </a:lvl5pPr>
      <a:lvl6pPr marL="2196085" indent="-401722" algn="l" rtl="0" eaLnBrk="1" fontAlgn="base" hangingPunct="1">
        <a:spcBef>
          <a:spcPts val="1686"/>
        </a:spcBef>
        <a:spcAft>
          <a:spcPct val="0"/>
        </a:spcAft>
        <a:buClr>
          <a:srgbClr val="9A9A9A"/>
        </a:buClr>
        <a:buSzPct val="75000"/>
        <a:buFont typeface="Baskerville" charset="0"/>
        <a:buChar char="-"/>
        <a:defRPr sz="2200">
          <a:solidFill>
            <a:srgbClr val="9A9A9A"/>
          </a:solidFill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6pPr>
      <a:lvl7pPr marL="2517462" indent="-401722" algn="l" rtl="0" eaLnBrk="1" fontAlgn="base" hangingPunct="1">
        <a:spcBef>
          <a:spcPts val="1686"/>
        </a:spcBef>
        <a:spcAft>
          <a:spcPct val="0"/>
        </a:spcAft>
        <a:buClr>
          <a:srgbClr val="9A9A9A"/>
        </a:buClr>
        <a:buSzPct val="75000"/>
        <a:buFont typeface="Baskerville" charset="0"/>
        <a:buChar char="-"/>
        <a:defRPr sz="2200">
          <a:solidFill>
            <a:srgbClr val="9A9A9A"/>
          </a:solidFill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7pPr>
      <a:lvl8pPr marL="2838841" indent="-401722" algn="l" rtl="0" eaLnBrk="1" fontAlgn="base" hangingPunct="1">
        <a:spcBef>
          <a:spcPts val="1686"/>
        </a:spcBef>
        <a:spcAft>
          <a:spcPct val="0"/>
        </a:spcAft>
        <a:buClr>
          <a:srgbClr val="9A9A9A"/>
        </a:buClr>
        <a:buSzPct val="75000"/>
        <a:buFont typeface="Baskerville" charset="0"/>
        <a:buChar char="-"/>
        <a:defRPr sz="2200">
          <a:solidFill>
            <a:srgbClr val="9A9A9A"/>
          </a:solidFill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8pPr>
      <a:lvl9pPr marL="3160219" indent="-401722" algn="l" rtl="0" eaLnBrk="1" fontAlgn="base" hangingPunct="1">
        <a:spcBef>
          <a:spcPts val="1686"/>
        </a:spcBef>
        <a:spcAft>
          <a:spcPct val="0"/>
        </a:spcAft>
        <a:buClr>
          <a:srgbClr val="9A9A9A"/>
        </a:buClr>
        <a:buSzPct val="75000"/>
        <a:buFont typeface="Baskerville" charset="0"/>
        <a:buChar char="-"/>
        <a:defRPr sz="2200">
          <a:solidFill>
            <a:srgbClr val="9A9A9A"/>
          </a:solidFill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9pPr>
    </p:bodyStyle>
    <p:otherStyle>
      <a:defPPr>
        <a:defRPr lang="en-US"/>
      </a:defPPr>
      <a:lvl1pPr marL="0" algn="l" defTabSz="32137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377" algn="l" defTabSz="32137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757" algn="l" defTabSz="32137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4134" algn="l" defTabSz="32137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5513" algn="l" defTabSz="32137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6891" algn="l" defTabSz="32137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8270" algn="l" defTabSz="32137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49647" algn="l" defTabSz="32137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71026" algn="l" defTabSz="32137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/4.0/" TargetMode="External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hyperlink" Target="https://twitter.com/dgraziotin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3" Type="http://schemas.openxmlformats.org/officeDocument/2006/relationships/image" Target="../media/image38.png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3" Type="http://schemas.openxmlformats.org/officeDocument/2006/relationships/image" Target="../media/image39.png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thewinnower.com" TargetMode="External"/><Relationship Id="rId3" Type="http://schemas.openxmlformats.org/officeDocument/2006/relationships/image" Target="../media/image40.png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thewinnower.com" TargetMode="Externa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thewinnower.com" TargetMode="Externa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thewinnower.com" TargetMode="Externa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3.pn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hyperlink" Target="https://thewinnower.com/papers/an-author-based-review-of-the-journal-of-open-research-software" TargetMode="External"/><Relationship Id="rId4" Type="http://schemas.openxmlformats.org/officeDocument/2006/relationships/hyperlink" Target="https://thewinnower.com/papers/recent-trends-in-agile-processes-research-in-software-engineering-and-extreme-programming-xp-2014-conference-report" TargetMode="External"/><Relationship Id="rId5" Type="http://schemas.openxmlformats.org/officeDocument/2006/relationships/hyperlink" Target="https://thewinnower.com/papers/open-letter-to-the-american-association-for-the-advancement-of-science" TargetMode="External"/><Relationship Id="rId6" Type="http://schemas.openxmlformats.org/officeDocument/2006/relationships/hyperlink" Target="https://thewinnower.com/papers/aaas-misses-opportunity-to-advance-open-access-1" TargetMode="External"/><Relationship Id="rId7" Type="http://schemas.openxmlformats.org/officeDocument/2006/relationships/hyperlink" Target="https://thewinnower.com/papers/emergency-physician-satisfaction-and-accuracy-of-paramedic-handover-information-a-pilot-study" TargetMode="External"/><Relationship Id="rId8" Type="http://schemas.openxmlformats.org/officeDocument/2006/relationships/hyperlink" Target="https://thewinnower.com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thewinnower.com/topics" TargetMode="Externa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thewinnower.com/discussions" TargetMode="External"/><Relationship Id="rId3" Type="http://schemas.openxmlformats.org/officeDocument/2006/relationships/hyperlink" Target="https://thewinnower.com" TargetMode="Externa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thewinnower.com" TargetMode="Externa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orcid.org" TargetMode="External"/><Relationship Id="rId3" Type="http://schemas.openxmlformats.org/officeDocument/2006/relationships/hyperlink" Target="https://thewinnower.com" TargetMode="Externa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mendeley.com" TargetMode="External"/><Relationship Id="rId3" Type="http://schemas.openxmlformats.org/officeDocument/2006/relationships/image" Target="../media/image43.png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mendeley.com" TargetMode="External"/><Relationship Id="rId3" Type="http://schemas.openxmlformats.org/officeDocument/2006/relationships/image" Target="../media/image43.png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hyperlink" Target="https://impactstory.org" TargetMode="External"/><Relationship Id="rId3" Type="http://schemas.openxmlformats.org/officeDocument/2006/relationships/image" Target="../media/image44.png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hyperlink" Target="https://impactstory.org" TargetMode="External"/><Relationship Id="rId3" Type="http://schemas.openxmlformats.org/officeDocument/2006/relationships/image" Target="../media/image44.png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hyperlink" Target="https://impactstory.org" TargetMode="External"/><Relationship Id="rId3" Type="http://schemas.openxmlformats.org/officeDocument/2006/relationships/image" Target="../media/image45.png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hyperlink" Target="https://impactstory.org" TargetMode="External"/><Relationship Id="rId3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6.png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hyperlink" Target="https://publons.com/" TargetMode="External"/><Relationship Id="rId3" Type="http://schemas.openxmlformats.org/officeDocument/2006/relationships/image" Target="../media/image47.png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hyperlink" Target="http://peerageofscience.org" TargetMode="External"/><Relationship Id="rId3" Type="http://schemas.openxmlformats.org/officeDocument/2006/relationships/image" Target="../media/image48.png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hyperlink" Target="http://overleaf.com" TargetMode="External"/><Relationship Id="rId3" Type="http://schemas.openxmlformats.org/officeDocument/2006/relationships/image" Target="../media/image49.png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hyperlink" Target="https://authorea.com" TargetMode="External"/><Relationship Id="rId3" Type="http://schemas.openxmlformats.org/officeDocument/2006/relationships/image" Target="../media/image50.png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hyperlink" Target="https://scigit.wordpress.com" TargetMode="External"/><Relationship Id="rId3" Type="http://schemas.openxmlformats.org/officeDocument/2006/relationships/image" Target="../media/image51.png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hyperlink" Target="http://connectedresearchers.com/online-tools-for-researchers" TargetMode="Externa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hyperlink" Target="https://twitter.com/dgraziotin" TargetMode="External"/><Relationship Id="rId4" Type="http://schemas.openxmlformats.org/officeDocument/2006/relationships/hyperlink" Target="mailto:daniel.graziotin@unibz.it" TargetMode="External"/><Relationship Id="rId5" Type="http://schemas.openxmlformats.org/officeDocument/2006/relationships/hyperlink" Target="http://ineed.coffee" TargetMode="External"/><Relationship Id="rId1" Type="http://schemas.openxmlformats.org/officeDocument/2006/relationships/slideLayout" Target="../slideLayouts/slideLayout13.xml"/><Relationship Id="rId2" Type="http://schemas.openxmlformats.org/officeDocument/2006/relationships/hyperlink" Target="http://ineed.coffee/3392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hyperlink" Target="https://www.openaccessbutton.org" TargetMode="External"/><Relationship Id="rId3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3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blogs.lse.ac.uk/impactofsocialsciences/2012/12/19/taylor-cost-publish-gold-open-access/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hyperlink" Target="file://localhost/Available%20at%20http/::www.%20openscience.org:blog: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hyperlink" Target="http://www.ephemerajournal.org/contribution/open-source-open-government-critique-open-politics-0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://www.budapestopenaccessinitiative.org" TargetMode="External"/><Relationship Id="rId3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.png"/><Relationship Id="rId3" Type="http://schemas.openxmlformats.org/officeDocument/2006/relationships/hyperlink" Target="http://www.forbes.com/sites/bruceupbin/2012/06/18/wait-did-this-15-year-old-from-maryland-just-change-cancer-treatment/" TargetMode="Externa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e-scientist.com/?articles.view/articleNo/27383/title/Elsevier-published-6-fake-journals/" TargetMode="External"/><Relationship Id="rId4" Type="http://schemas.openxmlformats.org/officeDocument/2006/relationships/hyperlink" Target="https://blogs.ch.cam.ac.uk/pmr/2013/07/31/elsevier-charge-for-re-use-of-author-paid-open-access-article-in-teaching/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retractionwatch.com/2014/02/24/springer-ieee-withdrawing-more-than-120-nonsense-papers/" TargetMode="Externa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arxiv.org/abs/1308.2597" TargetMode="Externa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doaj.org" TargetMode="Externa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scholarlyoa.com/2015/01/02/bealls-list-of-predatory-publishers-2015" TargetMode="External"/><Relationship Id="rId3" Type="http://schemas.openxmlformats.org/officeDocument/2006/relationships/hyperlink" Target="https://scholarlyoa.files.wordpress.com/2015/01/criteria-2015.pdf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comsis.org" TargetMode="External"/><Relationship Id="rId4" Type="http://schemas.openxmlformats.org/officeDocument/2006/relationships/hyperlink" Target="http://www.e-informatyka.pl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hindawi.com/journals/ase/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://springerplus.com" TargetMode="External"/><Relationship Id="rId4" Type="http://schemas.openxmlformats.org/officeDocument/2006/relationships/hyperlink" Target="http://sgo.sagepub.com" TargetMode="External"/><Relationship Id="rId5" Type="http://schemas.openxmlformats.org/officeDocument/2006/relationships/hyperlink" Target="http://www.ieee.org/publications_standards/publications/ieee_access/index.htm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plosone.org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cademia.edu/4910133/The_Open_Scientist_The_Why_When_and_How_of_Open_Scientific_Research" TargetMode="External"/><Relationship Id="rId4" Type="http://schemas.openxmlformats.org/officeDocument/2006/relationships/hyperlink" Target="http://www.opensciencetraining.com" TargetMode="External"/><Relationship Id="rId5" Type="http://schemas.openxmlformats.org/officeDocument/2006/relationships/hyperlink" Target="http://www.slideshare.net/rossmounce/oa4-ecr" TargetMode="External"/><Relationship Id="rId6" Type="http://schemas.openxmlformats.org/officeDocument/2006/relationships/hyperlink" Target="http://dx.doi.org/10.6084/m9.figshare.1243319" TargetMode="External"/><Relationship Id="rId7" Type="http://schemas.openxmlformats.org/officeDocument/2006/relationships/hyperlink" Target="http://www.slideshare.net/christianheise/gfm-open-whaaaaaaat102013bmch-27451852" TargetMode="External"/><Relationship Id="rId8" Type="http://schemas.openxmlformats.org/officeDocument/2006/relationships/hyperlink" Target="http://www.slideshare.net/DanGezelter/open-science-2014" TargetMode="External"/><Relationship Id="rId9" Type="http://schemas.openxmlformats.org/officeDocument/2006/relationships/hyperlink" Target="http://www.ubiquitypress.com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okfn.org" TargetMode="Externa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dx.doi.org/10.14293/A2199-1006.01.SOR-COMPSCI.LZQ19.v1" TargetMode="Externa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8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0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sherpa.ac.uk/romeo/" TargetMode="External"/><Relationship Id="rId3" Type="http://schemas.openxmlformats.org/officeDocument/2006/relationships/hyperlink" Target="http://rchive.it" TargetMode="Externa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hyperlink" Target="http://figshare.com" TargetMode="External"/><Relationship Id="rId4" Type="http://schemas.openxmlformats.org/officeDocument/2006/relationships/hyperlink" Target="http://zenodo.org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hyperlink" Target="http://figshare.com" TargetMode="External"/><Relationship Id="rId4" Type="http://schemas.openxmlformats.org/officeDocument/2006/relationships/hyperlink" Target="http://zenodo.org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hyperlink" Target="http://figshare.com" TargetMode="External"/><Relationship Id="rId4" Type="http://schemas.openxmlformats.org/officeDocument/2006/relationships/hyperlink" Target="http://zenodo.org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github.com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4.pn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mozillascience.github.io/code-research-object/" TargetMode="Externa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5.pn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openresearchsoftware.metajnl.com" TargetMode="Externa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openresearchsoftware.metajnl.com" TargetMode="Externa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openresearchsoftware.metajnl.com" TargetMode="External"/><Relationship Id="rId3" Type="http://schemas.openxmlformats.org/officeDocument/2006/relationships/image" Target="../media/image26.pn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openresearchsoftware.metajnl.com" TargetMode="External"/><Relationship Id="rId3" Type="http://schemas.openxmlformats.org/officeDocument/2006/relationships/hyperlink" Target="http://openresearchsoftware.metajnl.com/about/editorialPolicies%23peerReviewProcess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openresearchsoftware.metajnl.com" TargetMode="Externa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openresearchsoftware.metajnl.com" TargetMode="Externa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opensource.org/licenses" TargetMode="Externa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creativecommons.org/" TargetMode="Externa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" TargetMode="External"/><Relationship Id="rId4" Type="http://schemas.openxmlformats.org/officeDocument/2006/relationships/hyperlink" Target="http://creativecommons.org/choose/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creativecommons.org/" TargetMode="Externa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7.png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hyperlink" Target="http://creativecommons.org/publicdomain/zero/1.0/" TargetMode="External"/><Relationship Id="rId5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creativecommons.org/licenses/by/4.0/" TargetMode="Externa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cienceopen.com/collection/scienceopen_research" TargetMode="External"/><Relationship Id="rId4" Type="http://schemas.openxmlformats.org/officeDocument/2006/relationships/hyperlink" Target="https://peerj.com" TargetMode="External"/><Relationship Id="rId5" Type="http://schemas.openxmlformats.org/officeDocument/2006/relationships/hyperlink" Target="http://pubpeer.com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f1000research.co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78595" y="2277533"/>
            <a:ext cx="8786813" cy="714375"/>
          </a:xfrm>
        </p:spPr>
        <p:txBody>
          <a:bodyPr/>
          <a:lstStyle/>
          <a:p>
            <a:pPr algn="ctr"/>
            <a:r>
              <a:rPr lang="en-US" sz="4800" dirty="0" smtClean="0"/>
              <a:t>Opening up your science</a:t>
            </a:r>
            <a:endParaRPr lang="en-US" sz="48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79388" y="3130542"/>
            <a:ext cx="8786812" cy="457200"/>
          </a:xfrm>
        </p:spPr>
        <p:txBody>
          <a:bodyPr/>
          <a:lstStyle/>
          <a:p>
            <a:pPr algn="ctr"/>
            <a:r>
              <a:rPr lang="en-US" sz="3200" dirty="0" smtClean="0"/>
              <a:t>Including computer science</a:t>
            </a:r>
            <a:endParaRPr lang="en-US" sz="3200" dirty="0"/>
          </a:p>
        </p:txBody>
      </p:sp>
      <p:sp>
        <p:nvSpPr>
          <p:cNvPr id="7" name="Text Placeholder 5"/>
          <p:cNvSpPr txBox="1">
            <a:spLocks/>
          </p:cNvSpPr>
          <p:nvPr/>
        </p:nvSpPr>
        <p:spPr bwMode="auto">
          <a:xfrm>
            <a:off x="142877" y="4336698"/>
            <a:ext cx="8786812" cy="941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ts val="0"/>
              </a:spcBef>
              <a:spcAft>
                <a:spcPct val="0"/>
              </a:spcAft>
              <a:buSzPct val="100000"/>
              <a:buFontTx/>
              <a:buNone/>
              <a:defRPr sz="2700">
                <a:solidFill>
                  <a:schemeClr val="tx1">
                    <a:lumMod val="65000"/>
                  </a:schemeClr>
                </a:solidFill>
                <a:latin typeface="+mn-lt"/>
                <a:ea typeface="+mn-ea"/>
                <a:cs typeface="Baskerville"/>
                <a:sym typeface="Helvetica Neue Bold Condensed" charset="0"/>
              </a:defRPr>
            </a:lvl1pPr>
            <a:lvl2pPr marL="937353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•"/>
              <a:defRPr sz="25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2pPr>
            <a:lvl3pPr marL="1249804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3pPr>
            <a:lvl4pPr marL="1562256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4pPr>
            <a:lvl5pPr marL="1874706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5pPr>
            <a:lvl6pPr marL="2196085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6pPr>
            <a:lvl7pPr marL="2517462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7pPr>
            <a:lvl8pPr marL="2838841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8pPr>
            <a:lvl9pPr marL="3160219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9pPr>
          </a:lstStyle>
          <a:p>
            <a:pPr algn="ctr"/>
            <a:r>
              <a:rPr lang="en-US" sz="2400" dirty="0" smtClean="0"/>
              <a:t>Daniel Graziotin, </a:t>
            </a:r>
            <a:br>
              <a:rPr lang="en-US" sz="2400" dirty="0" smtClean="0"/>
            </a:br>
            <a:r>
              <a:rPr lang="en-US" sz="2400" dirty="0" smtClean="0"/>
              <a:t>Free University of Bozen-Bolzano, Italy</a:t>
            </a:r>
          </a:p>
          <a:p>
            <a:pPr algn="ctr"/>
            <a:r>
              <a:rPr lang="en-US" sz="2000" dirty="0">
                <a:solidFill>
                  <a:srgbClr val="DA8E00"/>
                </a:solidFill>
                <a:hlinkClick r:id="rId2"/>
              </a:rPr>
              <a:t>@</a:t>
            </a:r>
            <a:r>
              <a:rPr lang="en-US" sz="2000" dirty="0" smtClean="0">
                <a:solidFill>
                  <a:srgbClr val="DA8E00"/>
                </a:solidFill>
                <a:hlinkClick r:id="rId2"/>
              </a:rPr>
              <a:t>dgraziotin</a:t>
            </a:r>
            <a:endParaRPr lang="en-US" sz="2400" dirty="0" smtClean="0"/>
          </a:p>
        </p:txBody>
      </p:sp>
      <p:pic>
        <p:nvPicPr>
          <p:cNvPr id="3" name="Picture 2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1003" y="5765660"/>
            <a:ext cx="1117600" cy="3937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117623" y="5718975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100" dirty="0"/>
              <a:t>Opening up your science - including computer science by Daniel Graziotin is licensed under a </a:t>
            </a:r>
            <a:r>
              <a:rPr lang="en-US" sz="1100" dirty="0">
                <a:hlinkClick r:id="rId3"/>
              </a:rPr>
              <a:t>Creative Commons Attribution 4.0 International License</a:t>
            </a:r>
            <a:r>
              <a:rPr lang="en-US" sz="11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9427496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42D3F-0964-674F-886D-75E26F7BF682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Rectangle 1"/>
          <p:cNvSpPr txBox="1">
            <a:spLocks noChangeArrowheads="1"/>
          </p:cNvSpPr>
          <p:nvPr/>
        </p:nvSpPr>
        <p:spPr bwMode="auto">
          <a:xfrm>
            <a:off x="178595" y="1937743"/>
            <a:ext cx="8786812" cy="298251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64288" tIns="32144" rIns="0" bIns="32144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+mj-lt"/>
                <a:ea typeface="+mj-ea"/>
                <a:cs typeface="+mj-cs"/>
                <a:sym typeface="Helvetica Neue Bold Condensed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5pPr>
            <a:lvl6pPr marL="321377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6pPr>
            <a:lvl7pPr marL="642757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7pPr>
            <a:lvl8pPr marL="964134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8pPr>
            <a:lvl9pPr marL="1285513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9pPr>
          </a:lstStyle>
          <a:p>
            <a:r>
              <a:rPr lang="en-US" dirty="0" smtClean="0"/>
              <a:t>How often does this happen?</a:t>
            </a:r>
          </a:p>
          <a:p>
            <a:r>
              <a:rPr lang="en-US" sz="3200" dirty="0" smtClean="0">
                <a:solidFill>
                  <a:srgbClr val="9A9A9A"/>
                </a:solidFill>
                <a:latin typeface="+mn-lt"/>
                <a:cs typeface="Franklin Gothic Book"/>
                <a:sym typeface="Baskerville" charset="0"/>
              </a:rPr>
              <a:t>There is a new research opportunity. The area is not completely familiar. </a:t>
            </a:r>
          </a:p>
          <a:p>
            <a:r>
              <a:rPr lang="en-US" sz="3200" dirty="0" smtClean="0">
                <a:solidFill>
                  <a:srgbClr val="9A9A9A"/>
                </a:solidFill>
                <a:latin typeface="+mn-lt"/>
                <a:cs typeface="Franklin Gothic Book"/>
                <a:sym typeface="Baskerville" charset="0"/>
              </a:rPr>
              <a:t>Deadline is yesterday.</a:t>
            </a:r>
            <a:endParaRPr lang="en-US" sz="3200" dirty="0">
              <a:solidFill>
                <a:srgbClr val="9A9A9A"/>
              </a:solidFill>
              <a:latin typeface="+mn-lt"/>
              <a:ea typeface="Franklin Gothic Book"/>
              <a:cs typeface="Franklin Gothic Book"/>
              <a:sym typeface="Baskervill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983752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 publication peer review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100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My experience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80909"/>
            <a:ext cx="9144000" cy="243522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716138"/>
            <a:ext cx="6699334" cy="16052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302500"/>
            <a:ext cx="6959600" cy="1549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00372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 publication peer review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My experience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43799"/>
            <a:ext cx="9144000" cy="3503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30848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 publication peer review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My experience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43799"/>
            <a:ext cx="9144000" cy="350334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51518"/>
            <a:ext cx="7747000" cy="382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47885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 publication peer review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My experience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43799"/>
            <a:ext cx="9144000" cy="350334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16100"/>
            <a:ext cx="7696200" cy="504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73475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 publication peer review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104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The Winnower</a:t>
            </a:r>
            <a:r>
              <a:rPr lang="en-US" dirty="0" smtClean="0"/>
              <a:t>. A wonderfully crazy publishing system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0" y="1536192"/>
            <a:ext cx="9144000" cy="4381306"/>
          </a:xfrm>
          <a:prstGeom prst="rect">
            <a:avLst/>
          </a:prstGeom>
        </p:spPr>
      </p:pic>
      <p:sp>
        <p:nvSpPr>
          <p:cNvPr id="8" name="Content Placeholder 6"/>
          <p:cNvSpPr txBox="1">
            <a:spLocks/>
          </p:cNvSpPr>
          <p:nvPr/>
        </p:nvSpPr>
        <p:spPr bwMode="auto">
          <a:xfrm>
            <a:off x="2419248" y="6047286"/>
            <a:ext cx="6698561" cy="802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624902" indent="-401722" algn="l" rtl="0" eaLnBrk="1" fontAlgn="base" hangingPunct="1">
              <a:spcBef>
                <a:spcPts val="1686"/>
              </a:spcBef>
              <a:spcAft>
                <a:spcPct val="0"/>
              </a:spcAft>
              <a:buSzPct val="100000"/>
              <a:buFont typeface="Lucida Grande" charset="0"/>
              <a:buChar char="‣"/>
              <a:defRPr sz="2800">
                <a:solidFill>
                  <a:schemeClr val="tx1"/>
                </a:solidFill>
                <a:latin typeface="+mj-lt"/>
                <a:ea typeface="+mn-ea"/>
                <a:cs typeface="+mn-cs"/>
                <a:sym typeface="Helvetica Neue Bold Condensed" charset="0"/>
              </a:defRPr>
            </a:lvl1pPr>
            <a:lvl2pPr marL="937353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•"/>
              <a:defRPr sz="25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2pPr>
            <a:lvl3pPr marL="1249804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3pPr>
            <a:lvl4pPr marL="1562256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4pPr>
            <a:lvl5pPr marL="1874706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5pPr>
            <a:lvl6pPr marL="2196085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6pPr>
            <a:lvl7pPr marL="2517462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7pPr>
            <a:lvl8pPr marL="2838841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8pPr>
            <a:lvl9pPr marL="3160219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9pPr>
          </a:lstStyle>
          <a:p>
            <a:pPr marL="223180" indent="0">
              <a:buNone/>
            </a:pPr>
            <a:r>
              <a:rPr lang="en-US" sz="1800" dirty="0" smtClean="0"/>
              <a:t>*Disclaimer: I am Web engineer and advisor a The Winnower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12805026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 publication peer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Open </a:t>
            </a:r>
            <a:r>
              <a:rPr lang="en-GB" dirty="0"/>
              <a:t>access online science publishing platform that employs open post-publication peer review. </a:t>
            </a:r>
            <a:endParaRPr lang="en-GB" dirty="0" smtClean="0"/>
          </a:p>
          <a:p>
            <a:pPr lvl="1"/>
            <a:r>
              <a:rPr lang="en-GB" dirty="0" smtClean="0"/>
              <a:t>No anonymity, everything is published</a:t>
            </a:r>
          </a:p>
          <a:p>
            <a:pPr lvl="1"/>
            <a:r>
              <a:rPr lang="en-GB" dirty="0" smtClean="0"/>
              <a:t>No editors, only scientists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105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The Winnower</a:t>
            </a:r>
            <a:r>
              <a:rPr lang="en-US" dirty="0"/>
              <a:t>. A wonderfully crazy publishing system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590595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 publication peer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Open </a:t>
            </a:r>
            <a:r>
              <a:rPr lang="en-GB" dirty="0"/>
              <a:t>access online science publishing platform that employs open post-publication peer review. </a:t>
            </a:r>
            <a:endParaRPr lang="en-GB" dirty="0" smtClean="0"/>
          </a:p>
          <a:p>
            <a:r>
              <a:rPr lang="en-GB" dirty="0" smtClean="0"/>
              <a:t>Principle: transparency </a:t>
            </a:r>
            <a:r>
              <a:rPr lang="en-GB" dirty="0"/>
              <a:t>from start to finish is critical in scientific communication.  </a:t>
            </a:r>
            <a:endParaRPr lang="en-GB" dirty="0" smtClean="0"/>
          </a:p>
          <a:p>
            <a:r>
              <a:rPr lang="en-GB" dirty="0" smtClean="0"/>
              <a:t>Aim: revolutionize </a:t>
            </a:r>
            <a:r>
              <a:rPr lang="en-GB" dirty="0"/>
              <a:t>science by breaking down the barriers to scientific communication through cost-effective and transparent </a:t>
            </a:r>
            <a:r>
              <a:rPr lang="en-GB" dirty="0" smtClean="0"/>
              <a:t>publishing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106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The Winnower</a:t>
            </a:r>
            <a:r>
              <a:rPr lang="en-US" dirty="0"/>
              <a:t>. A wonderfully crazy publishing system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123498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 publication peer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 smtClean="0"/>
              <a:t>Paper writing using Word </a:t>
            </a:r>
            <a:r>
              <a:rPr lang="en-GB" dirty="0"/>
              <a:t>or </a:t>
            </a:r>
            <a:r>
              <a:rPr lang="en-GB" dirty="0" smtClean="0"/>
              <a:t>LaTeX</a:t>
            </a:r>
          </a:p>
          <a:p>
            <a:r>
              <a:rPr lang="en-GB" dirty="0" smtClean="0"/>
              <a:t>Submission to The Winnower</a:t>
            </a:r>
          </a:p>
          <a:p>
            <a:pPr lvl="1"/>
            <a:r>
              <a:rPr lang="en-GB" dirty="0" smtClean="0"/>
              <a:t>Time from submission to publication: 0 minutes (</a:t>
            </a:r>
            <a:r>
              <a:rPr lang="en-GB" dirty="0" smtClean="0">
                <a:solidFill>
                  <a:srgbClr val="DA8E00"/>
                </a:solidFill>
              </a:rPr>
              <a:t>not joking</a:t>
            </a:r>
            <a:r>
              <a:rPr lang="en-GB" dirty="0" smtClean="0"/>
              <a:t>)</a:t>
            </a:r>
          </a:p>
          <a:p>
            <a:r>
              <a:rPr lang="en-GB" dirty="0" smtClean="0"/>
              <a:t>Reviewer invitations, by authors and readers</a:t>
            </a:r>
          </a:p>
          <a:p>
            <a:pPr lvl="1"/>
            <a:r>
              <a:rPr lang="en-GB" dirty="0" smtClean="0"/>
              <a:t>Conflicts of interests are OK but must be stated</a:t>
            </a:r>
          </a:p>
          <a:p>
            <a:pPr lvl="1"/>
            <a:r>
              <a:rPr lang="en-GB" dirty="0" smtClean="0"/>
              <a:t>Further unsolicited reviews</a:t>
            </a:r>
          </a:p>
          <a:p>
            <a:r>
              <a:rPr lang="en-GB" dirty="0" smtClean="0"/>
              <a:t>Author’s revisions</a:t>
            </a:r>
          </a:p>
          <a:p>
            <a:pPr lvl="1"/>
            <a:r>
              <a:rPr lang="en-GB" dirty="0" smtClean="0"/>
              <a:t>Further reviews (if any)</a:t>
            </a:r>
          </a:p>
          <a:p>
            <a:r>
              <a:rPr lang="en-GB" dirty="0" smtClean="0"/>
              <a:t>Author’s paper archival</a:t>
            </a:r>
          </a:p>
          <a:p>
            <a:pPr lvl="1"/>
            <a:r>
              <a:rPr lang="en-GB" dirty="0" smtClean="0"/>
              <a:t>Frozen</a:t>
            </a:r>
          </a:p>
          <a:p>
            <a:pPr lvl="1"/>
            <a:r>
              <a:rPr lang="en-GB" dirty="0" smtClean="0"/>
              <a:t>DOI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107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The Winnower</a:t>
            </a:r>
            <a:r>
              <a:rPr lang="en-US" dirty="0"/>
              <a:t>. A wonderfully crazy publishing system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492927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108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7000" y="0"/>
            <a:ext cx="634080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08378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109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000" y="0"/>
            <a:ext cx="78525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00106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dig out the literature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But..</a:t>
            </a:r>
            <a:endParaRPr lang="en-US" dirty="0"/>
          </a:p>
        </p:txBody>
      </p:sp>
      <p:pic>
        <p:nvPicPr>
          <p:cNvPr id="17" name="Picture 16" descr="Screenshot 2015-01-08 10.08.07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07564"/>
            <a:ext cx="9144000" cy="3169294"/>
          </a:xfrm>
          <a:prstGeom prst="rect">
            <a:avLst/>
          </a:prstGeom>
        </p:spPr>
      </p:pic>
      <p:pic>
        <p:nvPicPr>
          <p:cNvPr id="18" name="Picture 17" descr="Screenshot 2015-01-08 10.08.14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256881"/>
            <a:ext cx="5773573" cy="3592907"/>
          </a:xfrm>
          <a:prstGeom prst="rect">
            <a:avLst/>
          </a:prstGeom>
        </p:spPr>
      </p:pic>
      <p:pic>
        <p:nvPicPr>
          <p:cNvPr id="19" name="Picture 18" descr="Screenshot 2015-01-08 10.08.25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5090" y="4081251"/>
            <a:ext cx="5178909" cy="276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0398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 publication peer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What can be submitted?</a:t>
            </a:r>
          </a:p>
          <a:p>
            <a:r>
              <a:rPr lang="en-GB" dirty="0" smtClean="0">
                <a:solidFill>
                  <a:schemeClr val="accent2"/>
                </a:solidFill>
              </a:rPr>
              <a:t>Anything</a:t>
            </a:r>
            <a:r>
              <a:rPr lang="en-GB" dirty="0" smtClean="0"/>
              <a:t> under certain </a:t>
            </a:r>
            <a:r>
              <a:rPr lang="en-GB" dirty="0" smtClean="0">
                <a:hlinkClick r:id="rId2"/>
              </a:rPr>
              <a:t>subjects</a:t>
            </a:r>
            <a:r>
              <a:rPr lang="en-GB" dirty="0" smtClean="0"/>
              <a:t> (can be expanded upon request)</a:t>
            </a:r>
          </a:p>
          <a:p>
            <a:pPr lvl="1"/>
            <a:r>
              <a:rPr lang="en-GB" dirty="0" smtClean="0"/>
              <a:t>I published </a:t>
            </a:r>
            <a:r>
              <a:rPr lang="en-GB" dirty="0" smtClean="0">
                <a:hlinkClick r:id="rId3"/>
              </a:rPr>
              <a:t>an author based review of a journal</a:t>
            </a:r>
            <a:r>
              <a:rPr lang="en-GB" dirty="0" smtClean="0"/>
              <a:t> and </a:t>
            </a:r>
            <a:r>
              <a:rPr lang="en-GB" dirty="0" smtClean="0">
                <a:hlinkClick r:id="rId4"/>
              </a:rPr>
              <a:t>a conference report</a:t>
            </a:r>
            <a:r>
              <a:rPr lang="en-GB" dirty="0" smtClean="0"/>
              <a:t>.</a:t>
            </a:r>
          </a:p>
          <a:p>
            <a:pPr lvl="2"/>
            <a:r>
              <a:rPr lang="en-GB" dirty="0"/>
              <a:t>Both peer </a:t>
            </a:r>
            <a:r>
              <a:rPr lang="en-GB" dirty="0" smtClean="0"/>
              <a:t>reviewed</a:t>
            </a:r>
          </a:p>
          <a:p>
            <a:pPr lvl="1"/>
            <a:r>
              <a:rPr lang="en-GB" dirty="0" smtClean="0"/>
              <a:t>There are several </a:t>
            </a:r>
            <a:r>
              <a:rPr lang="en-GB" dirty="0" smtClean="0">
                <a:hlinkClick r:id="rId5"/>
              </a:rPr>
              <a:t>open letters</a:t>
            </a:r>
            <a:r>
              <a:rPr lang="en-GB" dirty="0" smtClean="0"/>
              <a:t>, </a:t>
            </a:r>
            <a:r>
              <a:rPr lang="en-GB" dirty="0" smtClean="0">
                <a:hlinkClick r:id="rId6"/>
              </a:rPr>
              <a:t>opinion pieces</a:t>
            </a:r>
            <a:r>
              <a:rPr lang="en-GB" dirty="0" smtClean="0"/>
              <a:t>, and </a:t>
            </a:r>
            <a:r>
              <a:rPr lang="en-GB" dirty="0" smtClean="0">
                <a:hlinkClick r:id="rId7"/>
              </a:rPr>
              <a:t>research articles</a:t>
            </a:r>
            <a:r>
              <a:rPr lang="en-GB" dirty="0" smtClean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110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hlinkClick r:id="rId8"/>
              </a:rPr>
              <a:t>The Winnower</a:t>
            </a:r>
            <a:r>
              <a:rPr lang="en-US" dirty="0"/>
              <a:t>. A wonderfully crazy publishing system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933565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 publication peer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It features two interesting sub-publications</a:t>
            </a:r>
          </a:p>
          <a:p>
            <a:pPr lvl="1"/>
            <a:r>
              <a:rPr lang="en-GB" dirty="0" smtClean="0">
                <a:hlinkClick r:id="rId2"/>
              </a:rPr>
              <a:t>The Grain</a:t>
            </a:r>
            <a:endParaRPr lang="en-GB" dirty="0" smtClean="0"/>
          </a:p>
          <a:p>
            <a:pPr lvl="2"/>
            <a:r>
              <a:rPr lang="en-GB" dirty="0" smtClean="0"/>
              <a:t>Tell </a:t>
            </a:r>
            <a:r>
              <a:rPr lang="en-GB" dirty="0"/>
              <a:t>the story behind research that’s made an immense impact on science. </a:t>
            </a:r>
            <a:endParaRPr lang="en-GB" dirty="0" smtClean="0"/>
          </a:p>
          <a:p>
            <a:pPr lvl="2"/>
            <a:r>
              <a:rPr lang="en-GB" dirty="0" smtClean="0"/>
              <a:t>Essays </a:t>
            </a:r>
            <a:r>
              <a:rPr lang="en-GB" dirty="0"/>
              <a:t>by authors with publications that have one thousand citations or more or a very high Altmetric score (the top 250).</a:t>
            </a:r>
            <a:endParaRPr lang="en-GB" dirty="0" smtClean="0"/>
          </a:p>
          <a:p>
            <a:pPr lvl="1"/>
            <a:r>
              <a:rPr lang="en-GB" dirty="0" smtClean="0">
                <a:hlinkClick r:id="rId2"/>
              </a:rPr>
              <a:t>The Chaff</a:t>
            </a:r>
            <a:endParaRPr lang="en-GB" dirty="0" smtClean="0"/>
          </a:p>
          <a:p>
            <a:pPr lvl="2"/>
            <a:r>
              <a:rPr lang="en-GB" dirty="0" smtClean="0"/>
              <a:t>Tell the </a:t>
            </a:r>
            <a:r>
              <a:rPr lang="en-GB" dirty="0"/>
              <a:t>story behind research that was retracted. </a:t>
            </a:r>
            <a:endParaRPr lang="en-GB" dirty="0" smtClean="0"/>
          </a:p>
          <a:p>
            <a:pPr lvl="2"/>
            <a:r>
              <a:rPr lang="en-GB" dirty="0" smtClean="0"/>
              <a:t>Authors </a:t>
            </a:r>
            <a:r>
              <a:rPr lang="en-GB" dirty="0"/>
              <a:t>explain what went wrong with the work</a:t>
            </a:r>
            <a:r>
              <a:rPr lang="en-GB" dirty="0" smtClean="0"/>
              <a:t>. (they do!)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111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The Winnower</a:t>
            </a:r>
            <a:r>
              <a:rPr lang="en-US" dirty="0"/>
              <a:t>. A wonderfully crazy publishing system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224038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 publication peer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 smtClean="0"/>
              <a:t>Cheap</a:t>
            </a:r>
          </a:p>
          <a:p>
            <a:pPr lvl="1"/>
            <a:r>
              <a:rPr lang="en-GB" dirty="0" smtClean="0"/>
              <a:t>Currently free, will transition to about 25$ per paper</a:t>
            </a:r>
          </a:p>
          <a:p>
            <a:r>
              <a:rPr lang="en-GB" dirty="0" smtClean="0"/>
              <a:t>Indexed in Google Scholar</a:t>
            </a:r>
            <a:endParaRPr lang="en-GB" dirty="0"/>
          </a:p>
          <a:p>
            <a:pPr lvl="1"/>
            <a:r>
              <a:rPr lang="en-GB" dirty="0" smtClean="0"/>
              <a:t>ProQuest should be next</a:t>
            </a:r>
          </a:p>
          <a:p>
            <a:pPr lvl="1"/>
            <a:r>
              <a:rPr lang="en-GB" dirty="0" smtClean="0"/>
              <a:t>Other service (e.g., Scopus) will be added</a:t>
            </a:r>
          </a:p>
          <a:p>
            <a:r>
              <a:rPr lang="en-GB" dirty="0" smtClean="0"/>
              <a:t>Digital preservation under consideration</a:t>
            </a:r>
          </a:p>
          <a:p>
            <a:r>
              <a:rPr lang="en-GB" dirty="0" smtClean="0"/>
              <a:t>Provides Altmetrics</a:t>
            </a:r>
          </a:p>
          <a:p>
            <a:r>
              <a:rPr lang="en-GB" dirty="0" smtClean="0"/>
              <a:t>But, young</a:t>
            </a:r>
          </a:p>
          <a:p>
            <a:pPr lvl="1"/>
            <a:r>
              <a:rPr lang="en-GB" dirty="0" smtClean="0"/>
              <a:t>Sometimes little issues</a:t>
            </a:r>
          </a:p>
          <a:p>
            <a:pPr lvl="2"/>
            <a:r>
              <a:rPr lang="en-GB" dirty="0" smtClean="0"/>
              <a:t>Great development team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112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The Winnower</a:t>
            </a:r>
            <a:r>
              <a:rPr lang="en-US" dirty="0"/>
              <a:t>. A wonderfully crazy publishing system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099459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 publication peer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Future development</a:t>
            </a:r>
          </a:p>
          <a:p>
            <a:pPr lvl="1"/>
            <a:r>
              <a:rPr lang="en-GB" dirty="0" smtClean="0"/>
              <a:t>Publishing, reviewing, and archival of blog posts by scientists</a:t>
            </a:r>
          </a:p>
          <a:p>
            <a:pPr lvl="1"/>
            <a:r>
              <a:rPr lang="en-GB" dirty="0" smtClean="0"/>
              <a:t>Stronger reviewer validation</a:t>
            </a:r>
          </a:p>
          <a:p>
            <a:pPr lvl="2"/>
            <a:r>
              <a:rPr lang="en-GB" dirty="0" smtClean="0"/>
              <a:t>E.g., </a:t>
            </a:r>
            <a:r>
              <a:rPr lang="en-GB" dirty="0" smtClean="0">
                <a:hlinkClick r:id="rId2"/>
              </a:rPr>
              <a:t>ORCID</a:t>
            </a:r>
            <a:r>
              <a:rPr lang="en-GB" dirty="0" smtClean="0"/>
              <a:t>, validated publications, etc.</a:t>
            </a:r>
          </a:p>
          <a:p>
            <a:pPr lvl="1"/>
            <a:r>
              <a:rPr lang="en-GB" dirty="0" smtClean="0"/>
              <a:t>Suggesting reviewers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113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The Winnower</a:t>
            </a:r>
            <a:r>
              <a:rPr lang="en-US" dirty="0"/>
              <a:t>. A wonderfully crazy publishing system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635679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178595" y="1785938"/>
            <a:ext cx="4431403" cy="10287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200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Helvetica Neue Bold Condensed" charset="0"/>
              <a:ea typeface="ヒラギノ角ゴ ProN W6" charset="0"/>
              <a:cs typeface="ヒラギノ角ゴ ProN W6" charset="0"/>
              <a:sym typeface="Helvetica Neue Bold Condensed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Social references and citation manager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595" y="1938337"/>
            <a:ext cx="8786813" cy="4911328"/>
          </a:xfrm>
        </p:spPr>
        <p:txBody>
          <a:bodyPr>
            <a:normAutofit/>
          </a:bodyPr>
          <a:lstStyle/>
          <a:p>
            <a:r>
              <a:rPr lang="en-GB" sz="2400" dirty="0" smtClean="0"/>
              <a:t>Reference manager</a:t>
            </a:r>
          </a:p>
          <a:p>
            <a:pPr lvl="1"/>
            <a:r>
              <a:rPr lang="en-GB" sz="2400" dirty="0" smtClean="0"/>
              <a:t>Word (Win and Mac) &amp; LibreOffice cite-as-you-write</a:t>
            </a:r>
          </a:p>
          <a:p>
            <a:pPr lvl="1"/>
            <a:r>
              <a:rPr lang="en-GB" sz="2400" dirty="0" smtClean="0"/>
              <a:t>Bibtex</a:t>
            </a:r>
          </a:p>
          <a:p>
            <a:pPr lvl="1"/>
            <a:r>
              <a:rPr lang="en-GB" sz="2400" dirty="0" smtClean="0"/>
              <a:t>Bookmarklet for importing article from Web page</a:t>
            </a:r>
          </a:p>
          <a:p>
            <a:pPr lvl="1"/>
            <a:r>
              <a:rPr lang="en-GB" sz="2400" dirty="0" smtClean="0"/>
              <a:t>Thousands of citation and bibliography styles</a:t>
            </a:r>
          </a:p>
          <a:p>
            <a:pPr lvl="2"/>
            <a:r>
              <a:rPr lang="en-GB" sz="2000" dirty="0" smtClean="0"/>
              <a:t>Can be edited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114</a:t>
            </a:fld>
            <a:endParaRPr lang="en-US" dirty="0"/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79388" y="804672"/>
            <a:ext cx="8786812" cy="731520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Mendeley</a:t>
            </a:r>
            <a:endParaRPr lang="en-US" dirty="0"/>
          </a:p>
          <a:p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 bwMode="auto">
          <a:xfrm>
            <a:off x="2419248" y="6047286"/>
            <a:ext cx="6698561" cy="802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624902" indent="-401722" algn="l" rtl="0" eaLnBrk="1" fontAlgn="base" hangingPunct="1">
              <a:spcBef>
                <a:spcPts val="1686"/>
              </a:spcBef>
              <a:spcAft>
                <a:spcPct val="0"/>
              </a:spcAft>
              <a:buSzPct val="100000"/>
              <a:buFont typeface="Lucida Grande" charset="0"/>
              <a:buChar char="‣"/>
              <a:defRPr sz="2800">
                <a:solidFill>
                  <a:schemeClr val="tx1"/>
                </a:solidFill>
                <a:latin typeface="+mj-lt"/>
                <a:ea typeface="+mn-ea"/>
                <a:cs typeface="+mn-cs"/>
                <a:sym typeface="Helvetica Neue Bold Condensed" charset="0"/>
              </a:defRPr>
            </a:lvl1pPr>
            <a:lvl2pPr marL="937353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•"/>
              <a:defRPr sz="25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2pPr>
            <a:lvl3pPr marL="1249804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3pPr>
            <a:lvl4pPr marL="1562256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4pPr>
            <a:lvl5pPr marL="1874706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5pPr>
            <a:lvl6pPr marL="2196085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6pPr>
            <a:lvl7pPr marL="2517462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7pPr>
            <a:lvl8pPr marL="2838841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8pPr>
            <a:lvl9pPr marL="3160219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9pPr>
          </a:lstStyle>
          <a:p>
            <a:pPr marL="223180" indent="0">
              <a:buNone/>
            </a:pPr>
            <a:r>
              <a:rPr lang="en-US" sz="1800" dirty="0" smtClean="0"/>
              <a:t>*Disclaimer: I am a Mendeley advisor</a:t>
            </a:r>
            <a:endParaRPr lang="en-US" sz="18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498" y="1785938"/>
            <a:ext cx="4381500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57576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178595" y="1785938"/>
            <a:ext cx="4431403" cy="10287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200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Helvetica Neue Bold Condensed" charset="0"/>
              <a:ea typeface="ヒラギノ角ゴ ProN W6" charset="0"/>
              <a:cs typeface="ヒラギノ角ゴ ProN W6" charset="0"/>
              <a:sym typeface="Helvetica Neue Bold Condensed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Social references and citation manager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GB" sz="2400" dirty="0" smtClean="0"/>
          </a:p>
          <a:p>
            <a:r>
              <a:rPr lang="en-GB" sz="2400" dirty="0" smtClean="0"/>
              <a:t>Read and annotate papers</a:t>
            </a:r>
          </a:p>
          <a:p>
            <a:r>
              <a:rPr lang="en-GB" sz="2400" dirty="0" smtClean="0"/>
              <a:t>Collaborative environment</a:t>
            </a:r>
          </a:p>
          <a:p>
            <a:pPr lvl="1"/>
            <a:r>
              <a:rPr lang="en-GB" sz="2400" dirty="0" smtClean="0"/>
              <a:t>Share references and PDFs</a:t>
            </a:r>
          </a:p>
          <a:p>
            <a:r>
              <a:rPr lang="en-GB" sz="2400" dirty="0" smtClean="0"/>
              <a:t>Backup &amp; sync</a:t>
            </a:r>
          </a:p>
          <a:p>
            <a:pPr lvl="1"/>
            <a:r>
              <a:rPr lang="en-GB" sz="2400" dirty="0" smtClean="0"/>
              <a:t>Mobile support (iPhone, Android coming)</a:t>
            </a:r>
          </a:p>
          <a:p>
            <a:r>
              <a:rPr lang="en-GB" sz="2400" dirty="0" smtClean="0"/>
              <a:t>Free up to 2GB of papers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115</a:t>
            </a:fld>
            <a:endParaRPr lang="en-US" dirty="0"/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79388" y="804672"/>
            <a:ext cx="8786812" cy="731520"/>
          </a:xfrm>
        </p:spPr>
        <p:txBody>
          <a:bodyPr/>
          <a:lstStyle/>
          <a:p>
            <a:r>
              <a:rPr lang="en-US" dirty="0">
                <a:hlinkClick r:id="rId2"/>
              </a:rPr>
              <a:t>Mendeley</a:t>
            </a:r>
            <a:endParaRPr lang="en-US" dirty="0"/>
          </a:p>
          <a:p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 bwMode="auto">
          <a:xfrm>
            <a:off x="2419248" y="6047286"/>
            <a:ext cx="6698561" cy="802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624902" indent="-401722" algn="l" rtl="0" eaLnBrk="1" fontAlgn="base" hangingPunct="1">
              <a:spcBef>
                <a:spcPts val="1686"/>
              </a:spcBef>
              <a:spcAft>
                <a:spcPct val="0"/>
              </a:spcAft>
              <a:buSzPct val="100000"/>
              <a:buFont typeface="Lucida Grande" charset="0"/>
              <a:buChar char="‣"/>
              <a:defRPr sz="2800">
                <a:solidFill>
                  <a:schemeClr val="tx1"/>
                </a:solidFill>
                <a:latin typeface="+mj-lt"/>
                <a:ea typeface="+mn-ea"/>
                <a:cs typeface="+mn-cs"/>
                <a:sym typeface="Helvetica Neue Bold Condensed" charset="0"/>
              </a:defRPr>
            </a:lvl1pPr>
            <a:lvl2pPr marL="937353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•"/>
              <a:defRPr sz="25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2pPr>
            <a:lvl3pPr marL="1249804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3pPr>
            <a:lvl4pPr marL="1562256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4pPr>
            <a:lvl5pPr marL="1874706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5pPr>
            <a:lvl6pPr marL="2196085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6pPr>
            <a:lvl7pPr marL="2517462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7pPr>
            <a:lvl8pPr marL="2838841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8pPr>
            <a:lvl9pPr marL="3160219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9pPr>
          </a:lstStyle>
          <a:p>
            <a:pPr marL="223180" indent="0">
              <a:buNone/>
            </a:pPr>
            <a:r>
              <a:rPr lang="en-US" sz="1800" dirty="0" smtClean="0"/>
              <a:t>*Disclaimer: I am a Mendeley advisor</a:t>
            </a:r>
            <a:endParaRPr lang="en-US" sz="18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498" y="1785938"/>
            <a:ext cx="4381500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06396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Digital tools for researchers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116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79388" y="804672"/>
            <a:ext cx="8786812" cy="731520"/>
          </a:xfrm>
        </p:spPr>
        <p:txBody>
          <a:bodyPr/>
          <a:lstStyle/>
          <a:p>
            <a:r>
              <a:rPr lang="en-GB" dirty="0" err="1" smtClean="0">
                <a:hlinkClick r:id="rId2"/>
              </a:rPr>
              <a:t>ImpactStory</a:t>
            </a:r>
            <a:endParaRPr lang="en-GB" dirty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83065"/>
            <a:ext cx="9144000" cy="501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35895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Digital tools for researchers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117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79388" y="804672"/>
            <a:ext cx="8786812" cy="731520"/>
          </a:xfrm>
        </p:spPr>
        <p:txBody>
          <a:bodyPr/>
          <a:lstStyle/>
          <a:p>
            <a:r>
              <a:rPr lang="en-GB" dirty="0" err="1" smtClean="0">
                <a:hlinkClick r:id="rId2"/>
              </a:rPr>
              <a:t>ImpactStory</a:t>
            </a:r>
            <a:endParaRPr lang="en-GB" dirty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83065"/>
            <a:ext cx="9144000" cy="501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1573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Digital tools for researchers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118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79388" y="804672"/>
            <a:ext cx="8786812" cy="731520"/>
          </a:xfrm>
        </p:spPr>
        <p:txBody>
          <a:bodyPr/>
          <a:lstStyle/>
          <a:p>
            <a:r>
              <a:rPr lang="en-GB" dirty="0" err="1" smtClean="0">
                <a:hlinkClick r:id="rId2"/>
              </a:rPr>
              <a:t>ImpactStory</a:t>
            </a:r>
            <a:endParaRPr lang="en-GB" dirty="0"/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15928"/>
            <a:ext cx="9144000" cy="5434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77069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Digital tools for researchers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119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79388" y="804672"/>
            <a:ext cx="8786812" cy="731520"/>
          </a:xfrm>
        </p:spPr>
        <p:txBody>
          <a:bodyPr/>
          <a:lstStyle/>
          <a:p>
            <a:r>
              <a:rPr lang="en-GB" dirty="0" err="1" smtClean="0">
                <a:hlinkClick r:id="rId2"/>
              </a:rPr>
              <a:t>ImpactStory</a:t>
            </a:r>
            <a:endParaRPr lang="en-GB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0" y="1644929"/>
            <a:ext cx="9144000" cy="442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20093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42D3F-0964-674F-886D-75E26F7BF682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Photo - Horizontal</a:t>
            </a:r>
            <a:endParaRPr lang="en-US" dirty="0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0484390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Digital tools for researchers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120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79388" y="804672"/>
            <a:ext cx="8786812" cy="731520"/>
          </a:xfrm>
        </p:spPr>
        <p:txBody>
          <a:bodyPr/>
          <a:lstStyle/>
          <a:p>
            <a:r>
              <a:rPr lang="en-GB" dirty="0">
                <a:hlinkClick r:id="rId2"/>
              </a:rPr>
              <a:t>Publons</a:t>
            </a:r>
            <a:endParaRPr lang="en-GB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70" y="1184845"/>
            <a:ext cx="9144000" cy="5673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44983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Digital tools for researchers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121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79388" y="804672"/>
            <a:ext cx="8786812" cy="731520"/>
          </a:xfrm>
        </p:spPr>
        <p:txBody>
          <a:bodyPr/>
          <a:lstStyle/>
          <a:p>
            <a:r>
              <a:rPr lang="en-GB" dirty="0">
                <a:hlinkClick r:id="rId2"/>
              </a:rPr>
              <a:t>Peerage of Science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30971"/>
            <a:ext cx="9144000" cy="5339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76207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Digital tools for researchers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122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79388" y="804672"/>
            <a:ext cx="8786812" cy="731520"/>
          </a:xfrm>
        </p:spPr>
        <p:txBody>
          <a:bodyPr/>
          <a:lstStyle/>
          <a:p>
            <a:r>
              <a:rPr lang="en-GB" dirty="0" smtClean="0">
                <a:hlinkClick r:id="rId2"/>
              </a:rPr>
              <a:t>Overleaf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77406"/>
            <a:ext cx="9144000" cy="5339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6879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Digital tools for researchers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123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79388" y="804672"/>
            <a:ext cx="8786812" cy="731520"/>
          </a:xfrm>
        </p:spPr>
        <p:txBody>
          <a:bodyPr/>
          <a:lstStyle/>
          <a:p>
            <a:r>
              <a:rPr lang="en-GB" dirty="0">
                <a:hlinkClick r:id="rId2"/>
              </a:rPr>
              <a:t>Authorea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97058"/>
            <a:ext cx="9144000" cy="5419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36738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Digital tools for researchers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124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79388" y="804672"/>
            <a:ext cx="8786812" cy="731520"/>
          </a:xfrm>
        </p:spPr>
        <p:txBody>
          <a:bodyPr/>
          <a:lstStyle/>
          <a:p>
            <a:r>
              <a:rPr lang="en-GB" dirty="0">
                <a:hlinkClick r:id="rId2"/>
              </a:rPr>
              <a:t>SciGit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9500" y="1920012"/>
            <a:ext cx="6963833" cy="3819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99519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42D3F-0964-674F-886D-75E26F7BF682}" type="slidenum">
              <a:rPr lang="en-US" smtClean="0"/>
              <a:pPr/>
              <a:t>125</a:t>
            </a:fld>
            <a:endParaRPr lang="en-US" dirty="0"/>
          </a:p>
        </p:txBody>
      </p:sp>
      <p:sp>
        <p:nvSpPr>
          <p:cNvPr id="3" name="Rectangle 1"/>
          <p:cNvSpPr txBox="1">
            <a:spLocks noChangeArrowheads="1"/>
          </p:cNvSpPr>
          <p:nvPr/>
        </p:nvSpPr>
        <p:spPr bwMode="auto">
          <a:xfrm>
            <a:off x="178595" y="1937743"/>
            <a:ext cx="8786812" cy="298251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64288" tIns="32144" rIns="0" bIns="32144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+mj-lt"/>
                <a:ea typeface="+mj-ea"/>
                <a:cs typeface="+mj-cs"/>
                <a:sym typeface="Helvetica Neue Bold Condensed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5pPr>
            <a:lvl6pPr marL="321377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6pPr>
            <a:lvl7pPr marL="642757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7pPr>
            <a:lvl8pPr marL="964134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8pPr>
            <a:lvl9pPr marL="1285513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9pPr>
          </a:lstStyle>
          <a:p>
            <a:r>
              <a:rPr lang="en-US" dirty="0" smtClean="0"/>
              <a:t>See many,</a:t>
            </a:r>
            <a:r>
              <a:rPr lang="en-US" dirty="0"/>
              <a:t> </a:t>
            </a:r>
            <a:r>
              <a:rPr lang="en-US" dirty="0" smtClean="0"/>
              <a:t>many more at</a:t>
            </a:r>
          </a:p>
          <a:p>
            <a:pPr lvl="1"/>
            <a:r>
              <a:rPr lang="en-GB" dirty="0">
                <a:hlinkClick r:id="rId2"/>
              </a:rPr>
              <a:t>http://connectedresearchers.com/online-tools-for-researchers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7766111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42D3F-0964-674F-886D-75E26F7BF682}" type="slidenum">
              <a:rPr lang="en-US" smtClean="0"/>
              <a:pPr/>
              <a:t>126</a:t>
            </a:fld>
            <a:endParaRPr lang="en-US" dirty="0"/>
          </a:p>
        </p:txBody>
      </p:sp>
      <p:sp>
        <p:nvSpPr>
          <p:cNvPr id="3" name="Rectangle 1"/>
          <p:cNvSpPr txBox="1">
            <a:spLocks noChangeArrowheads="1"/>
          </p:cNvSpPr>
          <p:nvPr/>
        </p:nvSpPr>
        <p:spPr bwMode="auto">
          <a:xfrm>
            <a:off x="178595" y="1937743"/>
            <a:ext cx="8786812" cy="298251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64288" tIns="32144" rIns="0" bIns="32144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+mj-lt"/>
                <a:ea typeface="+mj-ea"/>
                <a:cs typeface="+mj-cs"/>
                <a:sym typeface="Helvetica Neue Bold Condensed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5pPr>
            <a:lvl6pPr marL="321377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6pPr>
            <a:lvl7pPr marL="642757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7pPr>
            <a:lvl8pPr marL="964134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8pPr>
            <a:lvl9pPr marL="1285513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9pPr>
          </a:lstStyle>
          <a:p>
            <a:r>
              <a:rPr lang="en-US" dirty="0" smtClean="0"/>
              <a:t>There is plenty of stuff for opening up your science</a:t>
            </a:r>
          </a:p>
          <a:p>
            <a:r>
              <a:rPr lang="en-US" sz="3200" dirty="0" smtClean="0">
                <a:solidFill>
                  <a:srgbClr val="9A9A9A"/>
                </a:solidFill>
                <a:latin typeface="+mn-lt"/>
                <a:cs typeface="Franklin Gothic Book"/>
                <a:sym typeface="Baskerville" charset="0"/>
              </a:rPr>
              <a:t>I shared here something I know about.</a:t>
            </a:r>
          </a:p>
          <a:p>
            <a:r>
              <a:rPr lang="en-US" sz="3200" dirty="0" smtClean="0">
                <a:solidFill>
                  <a:srgbClr val="9A9A9A"/>
                </a:solidFill>
                <a:latin typeface="+mn-lt"/>
                <a:ea typeface="Franklin Gothic Book"/>
                <a:cs typeface="Franklin Gothic Book"/>
                <a:sym typeface="Baskerville" charset="0"/>
              </a:rPr>
              <a:t>Now, it is your turn.</a:t>
            </a:r>
          </a:p>
          <a:p>
            <a:r>
              <a:rPr lang="en-US" sz="3200" dirty="0" smtClean="0">
                <a:solidFill>
                  <a:srgbClr val="9A9A9A"/>
                </a:solidFill>
                <a:latin typeface="+mn-lt"/>
                <a:ea typeface="Franklin Gothic Book"/>
                <a:cs typeface="Franklin Gothic Book"/>
                <a:sym typeface="Baskerville" charset="0"/>
              </a:rPr>
              <a:t>The community will be thankful.</a:t>
            </a:r>
            <a:endParaRPr lang="en-US" sz="3200" dirty="0">
              <a:solidFill>
                <a:srgbClr val="9A9A9A"/>
              </a:solidFill>
              <a:latin typeface="+mn-lt"/>
              <a:ea typeface="Franklin Gothic Book"/>
              <a:cs typeface="Franklin Gothic Book"/>
              <a:sym typeface="Baskervill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785836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42D3F-0964-674F-886D-75E26F7BF682}" type="slidenum">
              <a:rPr lang="en-US" smtClean="0"/>
              <a:pPr/>
              <a:t>127</a:t>
            </a:fld>
            <a:endParaRPr lang="en-US" dirty="0"/>
          </a:p>
        </p:txBody>
      </p:sp>
      <p:sp>
        <p:nvSpPr>
          <p:cNvPr id="3" name="Rectangle 1"/>
          <p:cNvSpPr txBox="1">
            <a:spLocks noChangeArrowheads="1"/>
          </p:cNvSpPr>
          <p:nvPr/>
        </p:nvSpPr>
        <p:spPr bwMode="auto">
          <a:xfrm>
            <a:off x="178595" y="1937743"/>
            <a:ext cx="8786812" cy="298251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64288" tIns="32144" rIns="0" bIns="32144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+mj-lt"/>
                <a:ea typeface="+mj-ea"/>
                <a:cs typeface="+mj-cs"/>
                <a:sym typeface="Helvetica Neue Bold Condensed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5pPr>
            <a:lvl6pPr marL="321377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6pPr>
            <a:lvl7pPr marL="642757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7pPr>
            <a:lvl8pPr marL="964134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8pPr>
            <a:lvl9pPr marL="1285513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9pPr>
          </a:lstStyle>
          <a:p>
            <a:r>
              <a:rPr lang="en-US" dirty="0" smtClean="0"/>
              <a:t>Four things to remember</a:t>
            </a:r>
          </a:p>
          <a:p>
            <a:pPr marL="514350" indent="-514350">
              <a:buAutoNum type="arabicParenR"/>
            </a:pPr>
            <a:r>
              <a:rPr lang="en-US" sz="3200" dirty="0" smtClean="0">
                <a:solidFill>
                  <a:srgbClr val="9A9A9A"/>
                </a:solidFill>
                <a:latin typeface="+mn-lt"/>
                <a:cs typeface="Franklin Gothic Book"/>
                <a:sym typeface="Baskerville" charset="0"/>
              </a:rPr>
              <a:t>Open your papers</a:t>
            </a:r>
          </a:p>
          <a:p>
            <a:pPr marL="514350" indent="-514350">
              <a:buAutoNum type="arabicParenR"/>
            </a:pPr>
            <a:r>
              <a:rPr lang="en-US" sz="3200" dirty="0" smtClean="0">
                <a:solidFill>
                  <a:srgbClr val="9A9A9A"/>
                </a:solidFill>
                <a:latin typeface="+mn-lt"/>
                <a:cs typeface="Franklin Gothic Book"/>
                <a:sym typeface="Baskerville" charset="0"/>
              </a:rPr>
              <a:t>Open your data</a:t>
            </a:r>
          </a:p>
          <a:p>
            <a:pPr marL="514350" indent="-514350">
              <a:buAutoNum type="arabicParenR"/>
            </a:pPr>
            <a:r>
              <a:rPr lang="en-US" sz="3200" dirty="0" smtClean="0">
                <a:solidFill>
                  <a:srgbClr val="9A9A9A"/>
                </a:solidFill>
                <a:latin typeface="+mn-lt"/>
                <a:cs typeface="Franklin Gothic Book"/>
                <a:sym typeface="Baskerville" charset="0"/>
              </a:rPr>
              <a:t>Open your software</a:t>
            </a:r>
          </a:p>
          <a:p>
            <a:pPr marL="514350" indent="-514350">
              <a:buAutoNum type="arabicParenR"/>
            </a:pPr>
            <a:endParaRPr lang="en-US" sz="3200" dirty="0" smtClean="0">
              <a:solidFill>
                <a:srgbClr val="9A9A9A"/>
              </a:solidFill>
              <a:latin typeface="+mn-lt"/>
              <a:cs typeface="Franklin Gothic Book"/>
              <a:sym typeface="Baskerville" charset="0"/>
            </a:endParaRPr>
          </a:p>
          <a:p>
            <a:r>
              <a:rPr lang="en-US" sz="3200" dirty="0" smtClean="0">
                <a:solidFill>
                  <a:srgbClr val="DA8E00"/>
                </a:solidFill>
                <a:latin typeface="+mn-lt"/>
                <a:cs typeface="Franklin Gothic Book"/>
                <a:sym typeface="Baskerville" charset="0"/>
              </a:rPr>
              <a:t>In archived repositories</a:t>
            </a:r>
          </a:p>
          <a:p>
            <a:pPr lvl="1"/>
            <a:endParaRPr lang="en-US" sz="3200" dirty="0" smtClean="0">
              <a:solidFill>
                <a:srgbClr val="9A9A9A"/>
              </a:solidFill>
              <a:latin typeface="+mn-lt"/>
              <a:cs typeface="Franklin Gothic Book"/>
              <a:sym typeface="Baskerville" charset="0"/>
            </a:endParaRPr>
          </a:p>
          <a:p>
            <a:r>
              <a:rPr lang="en-US" sz="3200" dirty="0" smtClean="0">
                <a:solidFill>
                  <a:srgbClr val="9A9A9A"/>
                </a:solidFill>
                <a:latin typeface="+mn-lt"/>
                <a:cs typeface="Franklin Gothic Book"/>
                <a:sym typeface="Baskerville" charset="0"/>
              </a:rPr>
              <a:t>4)  Be curious; ask </a:t>
            </a:r>
            <a:r>
              <a:rPr lang="en-US" sz="3200" smtClean="0">
                <a:solidFill>
                  <a:srgbClr val="9A9A9A"/>
                </a:solidFill>
                <a:latin typeface="+mn-lt"/>
                <a:cs typeface="Franklin Gothic Book"/>
                <a:sym typeface="Baskerville" charset="0"/>
              </a:rPr>
              <a:t>for more</a:t>
            </a:r>
            <a:endParaRPr lang="en-US" sz="3200" dirty="0" smtClean="0">
              <a:solidFill>
                <a:srgbClr val="9A9A9A"/>
              </a:solidFill>
              <a:latin typeface="+mn-lt"/>
              <a:cs typeface="Franklin Gothic Book"/>
              <a:sym typeface="Baskervill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661344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42D3F-0964-674F-886D-75E26F7BF682}" type="slidenum">
              <a:rPr lang="en-US" smtClean="0"/>
              <a:pPr/>
              <a:t>128</a:t>
            </a:fld>
            <a:endParaRPr lang="en-US" dirty="0"/>
          </a:p>
        </p:txBody>
      </p:sp>
      <p:sp>
        <p:nvSpPr>
          <p:cNvPr id="3" name="Rectangle 1"/>
          <p:cNvSpPr txBox="1">
            <a:spLocks noChangeArrowheads="1"/>
          </p:cNvSpPr>
          <p:nvPr/>
        </p:nvSpPr>
        <p:spPr bwMode="auto">
          <a:xfrm>
            <a:off x="178595" y="1937743"/>
            <a:ext cx="8786812" cy="298251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64288" tIns="32144" rIns="0" bIns="32144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+mj-lt"/>
                <a:ea typeface="+mj-ea"/>
                <a:cs typeface="+mj-cs"/>
                <a:sym typeface="Helvetica Neue Bold Condensed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5pPr>
            <a:lvl6pPr marL="321377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6pPr>
            <a:lvl7pPr marL="642757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7pPr>
            <a:lvl8pPr marL="964134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8pPr>
            <a:lvl9pPr marL="1285513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9pPr>
          </a:lstStyle>
          <a:p>
            <a:pPr algn="ctr"/>
            <a:r>
              <a:rPr lang="en-US" sz="4500" dirty="0" smtClean="0"/>
              <a:t>Thank you for your attention</a:t>
            </a:r>
          </a:p>
          <a:p>
            <a:pPr algn="ctr"/>
            <a:r>
              <a:rPr lang="en-US" sz="3600" dirty="0"/>
              <a:t>Head to </a:t>
            </a:r>
            <a:r>
              <a:rPr lang="en-US" sz="3600" dirty="0" smtClean="0">
                <a:hlinkClick r:id="rId2"/>
              </a:rPr>
              <a:t>ineed.coffee</a:t>
            </a:r>
            <a:r>
              <a:rPr lang="en-US" sz="3600" dirty="0">
                <a:hlinkClick r:id="rId2"/>
              </a:rPr>
              <a:t>/</a:t>
            </a:r>
            <a:r>
              <a:rPr lang="en-US" sz="3600" dirty="0" smtClean="0">
                <a:hlinkClick r:id="rId2"/>
              </a:rPr>
              <a:t>3392</a:t>
            </a:r>
            <a:r>
              <a:rPr lang="en-US" sz="3600" dirty="0" smtClean="0"/>
              <a:t> to download this</a:t>
            </a:r>
            <a:endParaRPr lang="en-US" sz="4500" dirty="0"/>
          </a:p>
        </p:txBody>
      </p:sp>
      <p:sp>
        <p:nvSpPr>
          <p:cNvPr id="4" name="Rectangle 1"/>
          <p:cNvSpPr txBox="1">
            <a:spLocks noChangeArrowheads="1"/>
          </p:cNvSpPr>
          <p:nvPr/>
        </p:nvSpPr>
        <p:spPr bwMode="auto">
          <a:xfrm>
            <a:off x="178595" y="3653331"/>
            <a:ext cx="8786812" cy="298251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64288" tIns="32144" rIns="0" bIns="32144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+mj-lt"/>
                <a:ea typeface="+mj-ea"/>
                <a:cs typeface="+mj-cs"/>
                <a:sym typeface="Helvetica Neue Bold Condensed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5pPr>
            <a:lvl6pPr marL="321377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6pPr>
            <a:lvl7pPr marL="642757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7pPr>
            <a:lvl8pPr marL="964134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8pPr>
            <a:lvl9pPr marL="1285513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9pPr>
          </a:lstStyle>
          <a:p>
            <a:pPr algn="ctr"/>
            <a:r>
              <a:rPr lang="en-US" sz="2800" dirty="0" smtClean="0"/>
              <a:t>Daniel Graziotin</a:t>
            </a:r>
          </a:p>
          <a:p>
            <a:pPr algn="ctr"/>
            <a:r>
              <a:rPr lang="en-US" sz="2800" dirty="0" smtClean="0">
                <a:solidFill>
                  <a:srgbClr val="DA8E00"/>
                </a:solidFill>
                <a:hlinkClick r:id="rId3"/>
              </a:rPr>
              <a:t>@</a:t>
            </a:r>
            <a:r>
              <a:rPr lang="en-US" sz="2800" dirty="0" err="1" smtClean="0">
                <a:solidFill>
                  <a:srgbClr val="DA8E00"/>
                </a:solidFill>
                <a:hlinkClick r:id="rId3"/>
              </a:rPr>
              <a:t>dgraziotin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hlinkClick r:id="rId4"/>
              </a:rPr>
              <a:t>daniel.graziotin@unibz.it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hlinkClick r:id="rId5"/>
              </a:rPr>
              <a:t>ineed.coffee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37812007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42D3F-0964-674F-886D-75E26F7BF682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Rectangle 1"/>
          <p:cNvSpPr txBox="1">
            <a:spLocks noChangeArrowheads="1"/>
          </p:cNvSpPr>
          <p:nvPr/>
        </p:nvSpPr>
        <p:spPr bwMode="auto">
          <a:xfrm>
            <a:off x="178595" y="1937743"/>
            <a:ext cx="8786812" cy="298251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64288" tIns="32144" rIns="0" bIns="32144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+mj-lt"/>
                <a:ea typeface="+mj-ea"/>
                <a:cs typeface="+mj-cs"/>
                <a:sym typeface="Helvetica Neue Bold Condensed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5pPr>
            <a:lvl6pPr marL="321377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6pPr>
            <a:lvl7pPr marL="642757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7pPr>
            <a:lvl8pPr marL="964134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8pPr>
            <a:lvl9pPr marL="1285513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9pPr>
          </a:lstStyle>
          <a:p>
            <a:r>
              <a:rPr lang="en-US" dirty="0" smtClean="0"/>
              <a:t>If this does not happen very often, </a:t>
            </a:r>
            <a:br>
              <a:rPr lang="en-US" dirty="0" smtClean="0"/>
            </a:br>
            <a:r>
              <a:rPr lang="en-US" dirty="0" smtClean="0"/>
              <a:t>you are just lucky</a:t>
            </a:r>
          </a:p>
        </p:txBody>
      </p:sp>
    </p:spTree>
    <p:extLst>
      <p:ext uri="{BB962C8B-B14F-4D97-AF65-F5344CB8AC3E}">
        <p14:creationId xmlns:p14="http://schemas.microsoft.com/office/powerpoint/2010/main" val="136910418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42D3F-0964-674F-886D-75E26F7BF682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Rectangle 1"/>
          <p:cNvSpPr txBox="1">
            <a:spLocks noChangeArrowheads="1"/>
          </p:cNvSpPr>
          <p:nvPr/>
        </p:nvSpPr>
        <p:spPr bwMode="auto">
          <a:xfrm>
            <a:off x="178595" y="1937743"/>
            <a:ext cx="8786812" cy="298251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64288" tIns="32144" rIns="0" bIns="32144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+mj-lt"/>
                <a:ea typeface="+mj-ea"/>
                <a:cs typeface="+mj-cs"/>
                <a:sym typeface="Helvetica Neue Bold Condensed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5pPr>
            <a:lvl6pPr marL="321377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6pPr>
            <a:lvl7pPr marL="642757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7pPr>
            <a:lvl8pPr marL="964134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8pPr>
            <a:lvl9pPr marL="1285513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9pPr>
          </a:lstStyle>
          <a:p>
            <a:r>
              <a:rPr lang="en-US" dirty="0" smtClean="0"/>
              <a:t>Not everyone is that lucky</a:t>
            </a:r>
          </a:p>
          <a:p>
            <a:r>
              <a:rPr lang="en-US" sz="3200" dirty="0" smtClean="0">
                <a:solidFill>
                  <a:srgbClr val="9A9A9A"/>
                </a:solidFill>
                <a:latin typeface="+mn-lt"/>
                <a:cs typeface="Franklin Gothic Book"/>
                <a:sym typeface="Baskerville" charset="0"/>
              </a:rPr>
              <a:t>Next to you</a:t>
            </a:r>
          </a:p>
          <a:p>
            <a:r>
              <a:rPr lang="en-US" sz="3200" dirty="0" smtClean="0">
                <a:solidFill>
                  <a:srgbClr val="9A9A9A"/>
                </a:solidFill>
                <a:latin typeface="+mn-lt"/>
                <a:ea typeface="Franklin Gothic Book"/>
                <a:cs typeface="Franklin Gothic Book"/>
                <a:sym typeface="Baskerville" charset="0"/>
              </a:rPr>
              <a:t>The next country</a:t>
            </a:r>
          </a:p>
          <a:p>
            <a:r>
              <a:rPr lang="en-US" sz="3200" dirty="0" smtClean="0">
                <a:solidFill>
                  <a:srgbClr val="9A9A9A"/>
                </a:solidFill>
                <a:latin typeface="+mn-lt"/>
                <a:ea typeface="Franklin Gothic Book"/>
                <a:cs typeface="Franklin Gothic Book"/>
                <a:sym typeface="Baskerville" charset="0"/>
              </a:rPr>
              <a:t>Developing countries</a:t>
            </a:r>
            <a:endParaRPr lang="en-US" sz="3200" dirty="0">
              <a:solidFill>
                <a:srgbClr val="9A9A9A"/>
              </a:solidFill>
              <a:latin typeface="+mn-lt"/>
              <a:ea typeface="Franklin Gothic Book"/>
              <a:cs typeface="Franklin Gothic Book"/>
              <a:sym typeface="Baskervill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11368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Tracking the paywalls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12" name="Rectangle 11"/>
          <p:cNvSpPr>
            <a:spLocks/>
          </p:cNvSpPr>
          <p:nvPr/>
        </p:nvSpPr>
        <p:spPr bwMode="auto">
          <a:xfrm>
            <a:off x="441715" y="5482527"/>
            <a:ext cx="8387387" cy="1241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178578" tIns="178578" rIns="178578" bIns="178578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1pPr>
            <a:lvl2pPr marL="321440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2pPr>
            <a:lvl3pPr marL="642882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3pPr>
            <a:lvl4pPr marL="964323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4pPr>
            <a:lvl5pPr marL="1285763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5pPr>
            <a:lvl6pPr marL="1607205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6pPr>
            <a:lvl7pPr marL="1928645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7pPr>
            <a:lvl8pPr marL="2250086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8pPr>
            <a:lvl9pPr marL="2571527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9pPr>
          </a:lstStyle>
          <a:p>
            <a:r>
              <a:rPr lang="en-US" dirty="0" smtClean="0">
                <a:solidFill>
                  <a:schemeClr val="tx1"/>
                </a:solidFill>
                <a:latin typeface="+mj-lt"/>
                <a:ea typeface="Franklin Gothic Book"/>
                <a:cs typeface="Helvetica Neue Bold Condensed" charset="0"/>
                <a:hlinkClick r:id="rId2"/>
              </a:rPr>
              <a:t>openaccessbutton.org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Franklin Gothic Book"/>
                <a:cs typeface="Helvetica Neue Bold Condensed" charset="0"/>
              </a:rPr>
              <a:t> </a:t>
            </a:r>
            <a:endParaRPr lang="en-US" dirty="0">
              <a:solidFill>
                <a:schemeClr val="tx1"/>
              </a:solidFill>
              <a:latin typeface="+mj-lt"/>
              <a:ea typeface="Franklin Gothic Book"/>
              <a:cs typeface="Helvetica Neue Bold Condensed" charset="0"/>
            </a:endParaRPr>
          </a:p>
        </p:txBody>
      </p:sp>
      <p:pic>
        <p:nvPicPr>
          <p:cNvPr id="5" name="Picture 4" descr="16275694486_7b87e6cc74_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0" y="1348042"/>
            <a:ext cx="9144000" cy="4270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52277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Institutional paywall distortion field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Expectation</a:t>
            </a:r>
            <a:endParaRPr lang="en-US" dirty="0"/>
          </a:p>
        </p:txBody>
      </p:sp>
      <p:pic>
        <p:nvPicPr>
          <p:cNvPr id="6" name="Picture 5" descr="Screenshot 2015-01-09 13.35.1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907" y="2225745"/>
            <a:ext cx="8413072" cy="2458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33435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Institutional paywall distortion field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Reality</a:t>
            </a:r>
            <a:endParaRPr lang="en-US" dirty="0"/>
          </a:p>
        </p:txBody>
      </p:sp>
      <p:pic>
        <p:nvPicPr>
          <p:cNvPr id="5" name="Picture 4" descr="Screenshot 2015-01-09 13.35.3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48843"/>
            <a:ext cx="9144000" cy="3827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81201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Knowledge is not universal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It is a privilege</a:t>
            </a:r>
            <a:endParaRPr lang="en-US" dirty="0"/>
          </a:p>
        </p:txBody>
      </p:sp>
      <p:sp>
        <p:nvSpPr>
          <p:cNvPr id="12" name="Rectangle 11"/>
          <p:cNvSpPr>
            <a:spLocks/>
          </p:cNvSpPr>
          <p:nvPr/>
        </p:nvSpPr>
        <p:spPr bwMode="auto">
          <a:xfrm>
            <a:off x="441715" y="5482527"/>
            <a:ext cx="8387387" cy="1241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178578" tIns="178578" rIns="178578" bIns="178578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1pPr>
            <a:lvl2pPr marL="321440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2pPr>
            <a:lvl3pPr marL="642882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3pPr>
            <a:lvl4pPr marL="964323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4pPr>
            <a:lvl5pPr marL="1285763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5pPr>
            <a:lvl6pPr marL="1607205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6pPr>
            <a:lvl7pPr marL="1928645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7pPr>
            <a:lvl8pPr marL="2250086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8pPr>
            <a:lvl9pPr marL="2571527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9pPr>
          </a:lstStyle>
          <a:p>
            <a:r>
              <a:rPr lang="en-US" dirty="0" smtClean="0">
                <a:solidFill>
                  <a:schemeClr val="tx1"/>
                </a:solidFill>
                <a:latin typeface="+mj-lt"/>
                <a:ea typeface="Franklin Gothic Book"/>
                <a:cs typeface="Helvetica Neue Bold Condensed" charset="0"/>
              </a:rPr>
              <a:t>And everything in between</a:t>
            </a:r>
            <a:endParaRPr lang="en-US" dirty="0">
              <a:solidFill>
                <a:schemeClr val="tx1"/>
              </a:solidFill>
              <a:latin typeface="+mj-lt"/>
              <a:ea typeface="Franklin Gothic Book"/>
              <a:cs typeface="Helvetica Neue Bold Condensed" charset="0"/>
            </a:endParaRPr>
          </a:p>
        </p:txBody>
      </p:sp>
      <p:pic>
        <p:nvPicPr>
          <p:cNvPr id="6" name="Picture 5" descr="Dollarphotoclub_55172692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715" y="2741313"/>
            <a:ext cx="3911822" cy="2607881"/>
          </a:xfrm>
          <a:prstGeom prst="rect">
            <a:avLst/>
          </a:prstGeom>
        </p:spPr>
      </p:pic>
      <p:pic>
        <p:nvPicPr>
          <p:cNvPr id="7" name="Picture 6" descr="Dollarphotoclub_31642857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1942" y="2741313"/>
            <a:ext cx="3927160" cy="2607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52770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costs of knowledge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595" y="952448"/>
            <a:ext cx="8786813" cy="4989010"/>
          </a:xfrm>
        </p:spPr>
        <p:txBody>
          <a:bodyPr/>
          <a:lstStyle/>
          <a:p>
            <a:r>
              <a:rPr lang="en-US" dirty="0"/>
              <a:t>20-40$ / article</a:t>
            </a:r>
          </a:p>
          <a:p>
            <a:pPr lvl="1"/>
            <a:r>
              <a:rPr lang="en-US" dirty="0"/>
              <a:t>What if we need 5? 15? 20? Per paper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553775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Daniel Graziotin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78595" y="1785938"/>
            <a:ext cx="5567118" cy="4911328"/>
          </a:xfrm>
        </p:spPr>
        <p:txBody>
          <a:bodyPr/>
          <a:lstStyle/>
          <a:p>
            <a:pPr marL="223180" indent="0">
              <a:buNone/>
            </a:pPr>
            <a:r>
              <a:rPr lang="en-US" sz="2000" dirty="0" smtClean="0"/>
              <a:t>PhD </a:t>
            </a:r>
            <a:r>
              <a:rPr lang="en-US" sz="2000" dirty="0"/>
              <a:t>student in </a:t>
            </a:r>
            <a:r>
              <a:rPr lang="en-US" sz="2000" dirty="0" smtClean="0"/>
              <a:t>software engineering at </a:t>
            </a:r>
            <a:r>
              <a:rPr lang="en-US" sz="2000" dirty="0"/>
              <a:t>the Free University of Bozen-Bolzano. </a:t>
            </a:r>
            <a:endParaRPr lang="en-US" sz="2000" dirty="0" smtClean="0"/>
          </a:p>
          <a:p>
            <a:pPr marL="223180" indent="0">
              <a:buNone/>
            </a:pPr>
            <a:r>
              <a:rPr lang="en-US" sz="2000" dirty="0" smtClean="0"/>
              <a:t>Research interests: human </a:t>
            </a:r>
            <a:r>
              <a:rPr lang="en-US" sz="2000" dirty="0"/>
              <a:t>aspects in empirical software engineering with psychological measurements, Web engineering, and Open Science</a:t>
            </a:r>
            <a:r>
              <a:rPr lang="en-US" sz="2000" dirty="0" smtClean="0"/>
              <a:t>.</a:t>
            </a:r>
          </a:p>
          <a:p>
            <a:pPr marL="223180" indent="0">
              <a:buNone/>
            </a:pPr>
            <a:r>
              <a:rPr lang="en-US" sz="2000" dirty="0" smtClean="0"/>
              <a:t>Editorial </a:t>
            </a:r>
            <a:r>
              <a:rPr lang="en-US" sz="2000" dirty="0"/>
              <a:t>Associate at the Journal of Open Research Software, advisor and a Web engineer at The Winnower, and </a:t>
            </a:r>
            <a:r>
              <a:rPr lang="en-US" sz="2000" dirty="0" smtClean="0"/>
              <a:t>local </a:t>
            </a:r>
            <a:r>
              <a:rPr lang="en-US" sz="2000" dirty="0"/>
              <a:t>coordinator of the Italian Open science local </a:t>
            </a:r>
            <a:r>
              <a:rPr lang="en-US" sz="2000" dirty="0" smtClean="0"/>
              <a:t>group with the Open Knowledge Foundation.</a:t>
            </a:r>
          </a:p>
          <a:p>
            <a:pPr marL="223180" indent="0">
              <a:buNone/>
            </a:pPr>
            <a:r>
              <a:rPr lang="en-US" sz="2000" dirty="0" smtClean="0"/>
              <a:t>Member </a:t>
            </a:r>
            <a:r>
              <a:rPr lang="en-US" sz="2000" dirty="0"/>
              <a:t>of the ACM, SIGSOFT, IEEE, the IEEE Computer Society, and the Social Psychology Network.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An open computer scientist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Picture 6" descr="daniel_graziotin_800x800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3351" y="2494505"/>
            <a:ext cx="2976338" cy="297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54677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costs of knowledge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595" y="952448"/>
            <a:ext cx="8786813" cy="4989010"/>
          </a:xfrm>
        </p:spPr>
        <p:txBody>
          <a:bodyPr/>
          <a:lstStyle/>
          <a:p>
            <a:r>
              <a:rPr lang="en-US" dirty="0"/>
              <a:t>20-40$ / article</a:t>
            </a:r>
          </a:p>
          <a:p>
            <a:r>
              <a:rPr lang="en-US" dirty="0" smtClean="0"/>
              <a:t>How </a:t>
            </a:r>
            <a:r>
              <a:rPr lang="en-US" dirty="0"/>
              <a:t>much does knowledge cost?</a:t>
            </a:r>
          </a:p>
          <a:p>
            <a:pPr lvl="1"/>
            <a:r>
              <a:rPr lang="en-US" dirty="0"/>
              <a:t>Non-disclosure agreements between publishers and libraries [1]</a:t>
            </a:r>
          </a:p>
          <a:p>
            <a:pPr lvl="1"/>
            <a:r>
              <a:rPr lang="en-US" dirty="0"/>
              <a:t>Estimated revenue: $5333 / article [</a:t>
            </a:r>
            <a:r>
              <a:rPr lang="en-US" dirty="0" smtClean="0"/>
              <a:t>2]</a:t>
            </a:r>
          </a:p>
          <a:p>
            <a:pPr lvl="2"/>
            <a:r>
              <a:rPr lang="en-US" dirty="0" smtClean="0"/>
              <a:t>100% to the publisher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42876" y="5941458"/>
            <a:ext cx="8786813" cy="886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624902" indent="-401722" algn="l" rtl="0" eaLnBrk="1" fontAlgn="base" hangingPunct="1">
              <a:spcBef>
                <a:spcPts val="1686"/>
              </a:spcBef>
              <a:spcAft>
                <a:spcPct val="0"/>
              </a:spcAft>
              <a:buSzPct val="100000"/>
              <a:buFont typeface="Lucida Grande" charset="0"/>
              <a:buChar char="‣"/>
              <a:defRPr sz="2800">
                <a:solidFill>
                  <a:schemeClr val="tx1"/>
                </a:solidFill>
                <a:latin typeface="+mj-lt"/>
                <a:ea typeface="+mn-ea"/>
                <a:cs typeface="+mn-cs"/>
                <a:sym typeface="Helvetica Neue Bold Condensed" charset="0"/>
              </a:defRPr>
            </a:lvl1pPr>
            <a:lvl2pPr marL="937353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•"/>
              <a:defRPr sz="25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2pPr>
            <a:lvl3pPr marL="1249804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3pPr>
            <a:lvl4pPr marL="1562256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4pPr>
            <a:lvl5pPr marL="1874706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5pPr>
            <a:lvl6pPr marL="2196085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6pPr>
            <a:lvl7pPr marL="2517462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7pPr>
            <a:lvl8pPr marL="2838841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8pPr>
            <a:lvl9pPr marL="3160219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9pPr>
          </a:lstStyle>
          <a:p>
            <a:pPr marL="223180" indent="0">
              <a:buNone/>
            </a:pPr>
            <a:r>
              <a:rPr lang="en-US" sz="1200" dirty="0" smtClean="0"/>
              <a:t>[1] Richard </a:t>
            </a:r>
            <a:r>
              <a:rPr lang="en-US" sz="1200" dirty="0"/>
              <a:t>Van Noorden, "Open access: The true cost of science publishing", Nature, vol. 495, no. 742, </a:t>
            </a:r>
            <a:r>
              <a:rPr lang="en-US" sz="1200" dirty="0" smtClean="0"/>
              <a:t>2013</a:t>
            </a:r>
            <a:r>
              <a:rPr lang="en-US" sz="1200" dirty="0"/>
              <a:t/>
            </a:r>
            <a:br>
              <a:rPr lang="en-US" sz="1200" dirty="0"/>
            </a:br>
            <a:r>
              <a:rPr lang="en-US" sz="1200" dirty="0" smtClean="0"/>
              <a:t>[2</a:t>
            </a:r>
            <a:r>
              <a:rPr lang="en-US" sz="1200" dirty="0"/>
              <a:t>] Mike Taylor, "</a:t>
            </a:r>
            <a:r>
              <a:rPr lang="en-US" sz="1200" dirty="0">
                <a:hlinkClick r:id="rId2"/>
              </a:rPr>
              <a:t>What does it cost to publish a Gold Open Access article?</a:t>
            </a:r>
            <a:r>
              <a:rPr lang="en-US" sz="1200" dirty="0"/>
              <a:t>", the London School of Economics and Political Science blogs, </a:t>
            </a:r>
            <a:r>
              <a:rPr lang="en-US" sz="1200" dirty="0" smtClean="0"/>
              <a:t>2012</a:t>
            </a:r>
          </a:p>
        </p:txBody>
      </p:sp>
    </p:spTree>
    <p:extLst>
      <p:ext uri="{BB962C8B-B14F-4D97-AF65-F5344CB8AC3E}">
        <p14:creationId xmlns:p14="http://schemas.microsoft.com/office/powerpoint/2010/main" val="348577363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costs of knowledge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595" y="952448"/>
            <a:ext cx="8786813" cy="4989010"/>
          </a:xfrm>
        </p:spPr>
        <p:txBody>
          <a:bodyPr/>
          <a:lstStyle/>
          <a:p>
            <a:r>
              <a:rPr lang="en-US" dirty="0"/>
              <a:t>20-40$ / article</a:t>
            </a:r>
          </a:p>
          <a:p>
            <a:r>
              <a:rPr lang="en-US" dirty="0" smtClean="0"/>
              <a:t>How </a:t>
            </a:r>
            <a:r>
              <a:rPr lang="en-US" dirty="0"/>
              <a:t>much does knowledge cost</a:t>
            </a:r>
            <a:r>
              <a:rPr lang="en-US" dirty="0" smtClean="0"/>
              <a:t>?</a:t>
            </a:r>
          </a:p>
          <a:p>
            <a:r>
              <a:rPr lang="en-US" dirty="0" smtClean="0"/>
              <a:t>Who pays for this?</a:t>
            </a:r>
          </a:p>
          <a:p>
            <a:pPr lvl="1"/>
            <a:r>
              <a:rPr lang="en-US" dirty="0" smtClean="0"/>
              <a:t>We (the general public)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728594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Are we actually doing science?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 smtClean="0"/>
              <a:t>Lack in</a:t>
            </a:r>
          </a:p>
          <a:p>
            <a:pPr lvl="1"/>
            <a:r>
              <a:rPr lang="en-US" sz="3600" dirty="0" smtClean="0"/>
              <a:t>Data availability</a:t>
            </a:r>
            <a:endParaRPr lang="en-US" sz="3600" dirty="0"/>
          </a:p>
          <a:p>
            <a:pPr lvl="1"/>
            <a:r>
              <a:rPr lang="en-US" sz="3600" dirty="0" smtClean="0"/>
              <a:t>Software availability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222342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Are we actually doing science?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Lack in</a:t>
            </a:r>
          </a:p>
          <a:p>
            <a:pPr lvl="1"/>
            <a:r>
              <a:rPr lang="en-US" dirty="0" smtClean="0"/>
              <a:t>Data availability</a:t>
            </a:r>
            <a:endParaRPr lang="en-US" dirty="0"/>
          </a:p>
          <a:p>
            <a:pPr lvl="1"/>
            <a:r>
              <a:rPr lang="en-US" dirty="0" smtClean="0"/>
              <a:t>Software availability</a:t>
            </a:r>
          </a:p>
          <a:p>
            <a:r>
              <a:rPr lang="en-US" dirty="0" smtClean="0"/>
              <a:t>Reproducibility?</a:t>
            </a:r>
          </a:p>
          <a:p>
            <a:r>
              <a:rPr lang="en-US" dirty="0" smtClean="0"/>
              <a:t>Publishing null results?</a:t>
            </a:r>
          </a:p>
          <a:p>
            <a:r>
              <a:rPr lang="en-US" dirty="0" smtClean="0"/>
              <a:t>Science discussion forums?</a:t>
            </a:r>
          </a:p>
          <a:p>
            <a:r>
              <a:rPr lang="en-US" dirty="0" smtClean="0"/>
              <a:t>Speed of publishing process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50826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this presentation about?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Scarcity of knowledge</a:t>
            </a:r>
          </a:p>
          <a:p>
            <a:r>
              <a:rPr lang="en-US" dirty="0" smtClean="0">
                <a:solidFill>
                  <a:srgbClr val="DA8E00"/>
                </a:solidFill>
              </a:rPr>
              <a:t>Open science as a way to cope with the scarcity of knowledge</a:t>
            </a:r>
          </a:p>
          <a:p>
            <a:pPr lvl="1"/>
            <a:r>
              <a:rPr lang="en-US" sz="2800" dirty="0" smtClean="0"/>
              <a:t>Open access</a:t>
            </a:r>
          </a:p>
          <a:p>
            <a:pPr lvl="1"/>
            <a:r>
              <a:rPr lang="en-US" sz="2800" dirty="0" smtClean="0"/>
              <a:t>Open data</a:t>
            </a:r>
          </a:p>
          <a:p>
            <a:pPr lvl="1"/>
            <a:r>
              <a:rPr lang="en-US" sz="2800" dirty="0" smtClean="0"/>
              <a:t>Open source</a:t>
            </a:r>
          </a:p>
          <a:p>
            <a:r>
              <a:rPr lang="en-US" dirty="0" smtClean="0"/>
              <a:t>Licenses for openness</a:t>
            </a:r>
          </a:p>
          <a:p>
            <a:r>
              <a:rPr lang="en-US" dirty="0" smtClean="0"/>
              <a:t>Post publication peer review and crazy projects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700967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42D3F-0964-674F-886D-75E26F7BF682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3" name="Rectangle 1"/>
          <p:cNvSpPr txBox="1">
            <a:spLocks noChangeArrowheads="1"/>
          </p:cNvSpPr>
          <p:nvPr/>
        </p:nvSpPr>
        <p:spPr bwMode="auto">
          <a:xfrm>
            <a:off x="178595" y="1937743"/>
            <a:ext cx="8786812" cy="298251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64288" tIns="32144" rIns="0" bIns="32144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+mj-lt"/>
                <a:ea typeface="+mj-ea"/>
                <a:cs typeface="+mj-cs"/>
                <a:sym typeface="Helvetica Neue Bold Condensed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5pPr>
            <a:lvl6pPr marL="321377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6pPr>
            <a:lvl7pPr marL="642757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7pPr>
            <a:lvl8pPr marL="964134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8pPr>
            <a:lvl9pPr marL="1285513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9pPr>
          </a:lstStyle>
          <a:p>
            <a:r>
              <a:rPr lang="en-US" sz="4500" dirty="0"/>
              <a:t>Open Science is the idea that scientific knowledge of all kinds should be shared publicly as early as is practical in the discovery process</a:t>
            </a:r>
            <a:r>
              <a:rPr lang="en-US" sz="4500" dirty="0" smtClean="0"/>
              <a:t>.</a:t>
            </a:r>
            <a:endParaRPr lang="en-US" sz="4500" dirty="0"/>
          </a:p>
        </p:txBody>
      </p:sp>
      <p:sp>
        <p:nvSpPr>
          <p:cNvPr id="6" name="Rectangle 5"/>
          <p:cNvSpPr/>
          <p:nvPr/>
        </p:nvSpPr>
        <p:spPr>
          <a:xfrm>
            <a:off x="214313" y="6247567"/>
            <a:ext cx="87510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Nielsen, M</a:t>
            </a:r>
            <a:r>
              <a:rPr lang="en-US" dirty="0" smtClean="0"/>
              <a:t>. </a:t>
            </a:r>
            <a:r>
              <a:rPr lang="en-US" dirty="0">
                <a:hlinkClick r:id="rId2" action="ppaction://hlinkfile"/>
              </a:rPr>
              <a:t>An informal definition of open science</a:t>
            </a:r>
            <a:r>
              <a:rPr lang="en-US" dirty="0"/>
              <a:t>. The OpenScience Project</a:t>
            </a:r>
            <a:r>
              <a:rPr lang="en-US" dirty="0" smtClean="0"/>
              <a:t>. 2001.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68289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42D3F-0964-674F-886D-75E26F7BF682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3" name="Rectangle 1"/>
          <p:cNvSpPr txBox="1">
            <a:spLocks noChangeArrowheads="1"/>
          </p:cNvSpPr>
          <p:nvPr/>
        </p:nvSpPr>
        <p:spPr bwMode="auto">
          <a:xfrm>
            <a:off x="178595" y="1937743"/>
            <a:ext cx="8786812" cy="298251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64288" tIns="32144" rIns="0" bIns="32144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+mj-lt"/>
                <a:ea typeface="+mj-ea"/>
                <a:cs typeface="+mj-cs"/>
                <a:sym typeface="Helvetica Neue Bold Condensed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5pPr>
            <a:lvl6pPr marL="321377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6pPr>
            <a:lvl7pPr marL="642757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7pPr>
            <a:lvl8pPr marL="964134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8pPr>
            <a:lvl9pPr marL="1285513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9pPr>
          </a:lstStyle>
          <a:p>
            <a:r>
              <a:rPr lang="en-US" dirty="0" smtClean="0"/>
              <a:t>Interestingly,</a:t>
            </a:r>
            <a:endParaRPr lang="en-US" sz="3200" dirty="0">
              <a:solidFill>
                <a:srgbClr val="9A9A9A"/>
              </a:solidFill>
              <a:latin typeface="+mn-lt"/>
              <a:cs typeface="Franklin Gothic Book"/>
              <a:sym typeface="Baskerville" charset="0"/>
            </a:endParaRPr>
          </a:p>
          <a:p>
            <a:r>
              <a:rPr lang="en-US" sz="3200" dirty="0">
                <a:solidFill>
                  <a:srgbClr val="9A9A9A"/>
                </a:solidFill>
                <a:latin typeface="+mn-lt"/>
                <a:cs typeface="Franklin Gothic Book"/>
                <a:sym typeface="Baskerville" charset="0"/>
              </a:rPr>
              <a:t>“As a concept [...] the open is reactionary; it gains meaning largely through a consideration of what it is not.” </a:t>
            </a:r>
            <a:endParaRPr lang="en-US" sz="3200" dirty="0" smtClean="0">
              <a:solidFill>
                <a:srgbClr val="9A9A9A"/>
              </a:solidFill>
              <a:latin typeface="+mn-lt"/>
              <a:cs typeface="Franklin Gothic Book"/>
              <a:sym typeface="Baskerville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8595" y="5999160"/>
            <a:ext cx="87510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Tkacz, Nate: “</a:t>
            </a:r>
            <a:r>
              <a:rPr lang="en-US" dirty="0">
                <a:hlinkClick r:id="rId2"/>
              </a:rPr>
              <a:t>From open source to open government: A critique of open politics</a:t>
            </a:r>
            <a:r>
              <a:rPr lang="en-US" dirty="0"/>
              <a:t>”</a:t>
            </a:r>
            <a:r>
              <a:rPr lang="en-US" dirty="0" smtClean="0"/>
              <a:t>, Ephemera</a:t>
            </a:r>
            <a:r>
              <a:rPr lang="en-US" dirty="0"/>
              <a:t>, </a:t>
            </a:r>
            <a:r>
              <a:rPr lang="en-US" dirty="0" smtClean="0"/>
              <a:t>vol. 12, no. 4, pp. 386-405. 2012.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709311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Should we open up science?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Yes, because yes.</a:t>
            </a:r>
            <a:endParaRPr lang="en-US" dirty="0" smtClean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127030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Should we open up science?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>
                <a:effectLst/>
              </a:rPr>
              <a:t>Science is based upon openness</a:t>
            </a:r>
          </a:p>
          <a:p>
            <a:pPr lvl="1"/>
            <a:r>
              <a:rPr lang="en-US" dirty="0" smtClean="0"/>
              <a:t>Reproducibility</a:t>
            </a:r>
          </a:p>
          <a:p>
            <a:pPr lvl="1"/>
            <a:r>
              <a:rPr lang="en-US" dirty="0" smtClean="0"/>
              <a:t>Transparency</a:t>
            </a:r>
          </a:p>
          <a:p>
            <a:r>
              <a:rPr lang="en-US" dirty="0" smtClean="0"/>
              <a:t>But, science is dirty and closed</a:t>
            </a:r>
          </a:p>
          <a:p>
            <a:pPr lvl="1"/>
            <a:r>
              <a:rPr lang="en-US" dirty="0" smtClean="0">
                <a:effectLst/>
              </a:rPr>
              <a:t>Taxpayers pay us for it</a:t>
            </a:r>
          </a:p>
          <a:p>
            <a:pPr lvl="1"/>
            <a:r>
              <a:rPr lang="en-US" dirty="0" smtClean="0"/>
              <a:t>Taxpayers pay for seeing the results (?!)</a:t>
            </a:r>
          </a:p>
          <a:p>
            <a:pPr lvl="1"/>
            <a:r>
              <a:rPr lang="en-US" sz="2800" dirty="0" smtClean="0"/>
              <a:t>Research </a:t>
            </a:r>
            <a:r>
              <a:rPr lang="en-US" sz="2800" dirty="0"/>
              <a:t>funded by the public should be available to the public (ethical</a:t>
            </a:r>
            <a:r>
              <a:rPr lang="en-US" sz="2800" dirty="0" smtClean="0"/>
              <a:t>)</a:t>
            </a:r>
          </a:p>
          <a:p>
            <a:r>
              <a:rPr lang="en-US" dirty="0" smtClean="0">
                <a:effectLst/>
              </a:rPr>
              <a:t>Broader audience</a:t>
            </a:r>
          </a:p>
          <a:p>
            <a:pPr lvl="1"/>
            <a:r>
              <a:rPr lang="en-US" dirty="0" smtClean="0"/>
              <a:t>Demonstrated citation gains</a:t>
            </a:r>
            <a:endParaRPr lang="en-US" dirty="0" smtClean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35974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this presentation about?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Scarcity of knowledge</a:t>
            </a:r>
          </a:p>
          <a:p>
            <a:r>
              <a:rPr lang="en-US" dirty="0" smtClean="0">
                <a:solidFill>
                  <a:srgbClr val="DA8E00"/>
                </a:solidFill>
              </a:rPr>
              <a:t>Open science as a way to cope with the scarcity of knowledge</a:t>
            </a:r>
          </a:p>
          <a:p>
            <a:pPr lvl="1"/>
            <a:r>
              <a:rPr lang="en-US" sz="2800" dirty="0" smtClean="0">
                <a:solidFill>
                  <a:srgbClr val="DA8E00"/>
                </a:solidFill>
              </a:rPr>
              <a:t>Open access</a:t>
            </a:r>
          </a:p>
          <a:p>
            <a:pPr lvl="1"/>
            <a:r>
              <a:rPr lang="en-US" sz="2800" dirty="0" smtClean="0"/>
              <a:t>Open data</a:t>
            </a:r>
          </a:p>
          <a:p>
            <a:pPr lvl="1"/>
            <a:r>
              <a:rPr lang="en-US" sz="2800" dirty="0" smtClean="0"/>
              <a:t>Open source</a:t>
            </a:r>
          </a:p>
          <a:p>
            <a:r>
              <a:rPr lang="en-US" dirty="0" smtClean="0"/>
              <a:t>Licenses for openness</a:t>
            </a:r>
          </a:p>
          <a:p>
            <a:r>
              <a:rPr lang="en-US" dirty="0" smtClean="0"/>
              <a:t>Post publication peer review and crazy projects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700967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42D3F-0964-674F-886D-75E26F7BF682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Rectangle 1"/>
          <p:cNvSpPr txBox="1">
            <a:spLocks noChangeArrowheads="1"/>
          </p:cNvSpPr>
          <p:nvPr/>
        </p:nvSpPr>
        <p:spPr bwMode="auto">
          <a:xfrm>
            <a:off x="178595" y="1937743"/>
            <a:ext cx="8786812" cy="298251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64288" tIns="32144" rIns="0" bIns="32144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+mj-lt"/>
                <a:ea typeface="+mj-ea"/>
                <a:cs typeface="+mj-cs"/>
                <a:sym typeface="Helvetica Neue Bold Condensed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5pPr>
            <a:lvl6pPr marL="321377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6pPr>
            <a:lvl7pPr marL="642757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7pPr>
            <a:lvl8pPr marL="964134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8pPr>
            <a:lvl9pPr marL="1285513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9pPr>
          </a:lstStyle>
          <a:p>
            <a:r>
              <a:rPr lang="en-US" dirty="0" smtClean="0"/>
              <a:t>Why do I tell you this?</a:t>
            </a:r>
          </a:p>
          <a:p>
            <a:r>
              <a:rPr lang="en-US" sz="3200" dirty="0" smtClean="0">
                <a:solidFill>
                  <a:srgbClr val="9A9A9A"/>
                </a:solidFill>
                <a:latin typeface="+mn-lt"/>
                <a:cs typeface="Franklin Gothic Book"/>
                <a:sym typeface="Baskerville" charset="0"/>
              </a:rPr>
              <a:t>I am an open science advocate. I am biased.</a:t>
            </a:r>
          </a:p>
          <a:p>
            <a:r>
              <a:rPr lang="en-US" sz="3200" dirty="0" smtClean="0">
                <a:solidFill>
                  <a:srgbClr val="9A9A9A"/>
                </a:solidFill>
                <a:latin typeface="+mn-lt"/>
                <a:cs typeface="Franklin Gothic Book"/>
                <a:sym typeface="Baskerville" charset="0"/>
              </a:rPr>
              <a:t>I study software engineering. My talk reflects this.</a:t>
            </a:r>
          </a:p>
          <a:p>
            <a:r>
              <a:rPr lang="en-US" sz="3200" dirty="0" smtClean="0">
                <a:solidFill>
                  <a:srgbClr val="9A9A9A"/>
                </a:solidFill>
                <a:latin typeface="+mn-lt"/>
                <a:cs typeface="Franklin Gothic Book"/>
                <a:sym typeface="Baskerville" charset="0"/>
              </a:rPr>
              <a:t>I have some conflicts of interests, which I indicate.</a:t>
            </a:r>
          </a:p>
        </p:txBody>
      </p:sp>
    </p:spTree>
    <p:extLst>
      <p:ext uri="{BB962C8B-B14F-4D97-AF65-F5344CB8AC3E}">
        <p14:creationId xmlns:p14="http://schemas.microsoft.com/office/powerpoint/2010/main" val="390204325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access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78595" y="1785938"/>
            <a:ext cx="5990486" cy="4911328"/>
          </a:xfrm>
        </p:spPr>
        <p:txBody>
          <a:bodyPr/>
          <a:lstStyle/>
          <a:p>
            <a:r>
              <a:rPr lang="en-US" sz="2000" dirty="0"/>
              <a:t>The author(s) and right holder(s) of contributions grant(s) to all users a free, irrevocable, worldwide, </a:t>
            </a:r>
          </a:p>
          <a:p>
            <a:r>
              <a:rPr lang="en-US" sz="2000" dirty="0"/>
              <a:t>right of access to, and a license to </a:t>
            </a:r>
          </a:p>
          <a:p>
            <a:pPr lvl="1"/>
            <a:r>
              <a:rPr lang="en-US" sz="1700" dirty="0"/>
              <a:t>copy, use, distribute, transmit and display</a:t>
            </a:r>
          </a:p>
          <a:p>
            <a:r>
              <a:rPr lang="en-US" sz="2000" dirty="0"/>
              <a:t>the work publicly and to make and distribute derivative works*, [...]</a:t>
            </a:r>
          </a:p>
          <a:p>
            <a:r>
              <a:rPr lang="en-US" sz="2000" dirty="0"/>
              <a:t>A complete version of the work and all supplemental materials, including a copy of the permission as stated above, [...] is deposited (and thus published) in at least one online repository</a:t>
            </a:r>
            <a:r>
              <a:rPr lang="en-US" sz="2000" dirty="0" smtClean="0"/>
              <a:t>.</a:t>
            </a:r>
            <a:endParaRPr lang="en-US" sz="2000" dirty="0"/>
          </a:p>
          <a:p>
            <a:r>
              <a:rPr lang="en-US" sz="2000" dirty="0" smtClean="0">
                <a:hlinkClick r:id="rId2"/>
              </a:rPr>
              <a:t>http</a:t>
            </a:r>
            <a:r>
              <a:rPr lang="en-US" sz="2000" dirty="0">
                <a:hlinkClick r:id="rId2"/>
              </a:rPr>
              <a:t>://</a:t>
            </a:r>
            <a:r>
              <a:rPr lang="en-US" sz="2000" dirty="0" smtClean="0">
                <a:hlinkClick r:id="rId2"/>
              </a:rPr>
              <a:t>www.budapestopenaccessinitiative.org</a:t>
            </a:r>
            <a:r>
              <a:rPr lang="en-US" sz="2000" dirty="0" smtClean="0"/>
              <a:t> </a:t>
            </a:r>
          </a:p>
          <a:p>
            <a:pPr marL="223180" indent="0">
              <a:buNone/>
            </a:pPr>
            <a:r>
              <a:rPr lang="en-US" sz="1200" dirty="0"/>
              <a:t>* Nothing to do with </a:t>
            </a:r>
            <a:r>
              <a:rPr lang="en-US" sz="1200" dirty="0" smtClean="0"/>
              <a:t>plagiarism</a:t>
            </a:r>
            <a:endParaRPr lang="en-US" sz="20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Philosophy, principles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5644" y="1956044"/>
            <a:ext cx="2335143" cy="3648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43214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Gold open access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publisher grants </a:t>
            </a:r>
            <a:r>
              <a:rPr lang="en-US" dirty="0" smtClean="0"/>
              <a:t>right </a:t>
            </a:r>
            <a:r>
              <a:rPr lang="en-US" dirty="0"/>
              <a:t>of accessing </a:t>
            </a:r>
            <a:r>
              <a:rPr lang="en-US" dirty="0" smtClean="0"/>
              <a:t>articles </a:t>
            </a:r>
            <a:r>
              <a:rPr lang="en-US" dirty="0"/>
              <a:t>adhering to the previously stated </a:t>
            </a:r>
            <a:r>
              <a:rPr lang="en-US" dirty="0" smtClean="0"/>
              <a:t>principles of OA</a:t>
            </a:r>
          </a:p>
          <a:p>
            <a:pPr lvl="1"/>
            <a:r>
              <a:rPr lang="en-US" dirty="0" smtClean="0"/>
              <a:t>Through licenses</a:t>
            </a:r>
            <a:endParaRPr lang="en-US" dirty="0"/>
          </a:p>
          <a:p>
            <a:r>
              <a:rPr lang="en-US" dirty="0"/>
              <a:t>Often in Computer Science (CS), authors pay article ​processing charges</a:t>
            </a:r>
          </a:p>
          <a:p>
            <a:pPr lvl="1"/>
            <a:r>
              <a:rPr lang="en-US" dirty="0"/>
              <a:t>In other fields, more free-for-all OA journals than author-pays </a:t>
            </a:r>
            <a:r>
              <a:rPr lang="en-US" dirty="0" smtClean="0"/>
              <a:t>journals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A publishing model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65063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Gold open access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Advantages</a:t>
            </a:r>
          </a:p>
          <a:p>
            <a:pPr lvl="1"/>
            <a:r>
              <a:rPr lang="en-US" sz="2800" dirty="0"/>
              <a:t>Everybody with an internet connection can read your article</a:t>
            </a:r>
          </a:p>
          <a:p>
            <a:pPr lvl="1"/>
            <a:r>
              <a:rPr lang="en-US" sz="2800" dirty="0"/>
              <a:t>Broader readership</a:t>
            </a:r>
          </a:p>
          <a:p>
            <a:pPr lvl="1"/>
            <a:r>
              <a:rPr lang="en-US" sz="2800" dirty="0"/>
              <a:t>Scientific knowledge spreads</a:t>
            </a:r>
          </a:p>
          <a:p>
            <a:pPr lvl="1"/>
            <a:r>
              <a:rPr lang="en-US" sz="2800" dirty="0">
                <a:solidFill>
                  <a:srgbClr val="DA8E00"/>
                </a:solidFill>
              </a:rPr>
              <a:t>Everybody can exploit your </a:t>
            </a:r>
            <a:r>
              <a:rPr lang="en-US" sz="2800" dirty="0" smtClean="0">
                <a:solidFill>
                  <a:srgbClr val="DA8E00"/>
                </a:solidFill>
              </a:rPr>
              <a:t>work</a:t>
            </a:r>
            <a:endParaRPr lang="en-US" sz="2800" dirty="0">
              <a:solidFill>
                <a:srgbClr val="DA8E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A publishing model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03328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Gold open access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Disadvantages</a:t>
            </a:r>
          </a:p>
          <a:p>
            <a:pPr lvl="1"/>
            <a:r>
              <a:rPr lang="en-US" sz="2800" dirty="0"/>
              <a:t>Authors often pay upon acceptance of the </a:t>
            </a:r>
            <a:r>
              <a:rPr lang="en-US" sz="2800" dirty="0" smtClean="0"/>
              <a:t>article</a:t>
            </a:r>
          </a:p>
          <a:p>
            <a:pPr lvl="2"/>
            <a:r>
              <a:rPr lang="en-US" sz="2400" dirty="0" smtClean="0"/>
              <a:t>From </a:t>
            </a:r>
            <a:r>
              <a:rPr lang="en-US" sz="2400" dirty="0" smtClean="0"/>
              <a:t>99$ to </a:t>
            </a:r>
            <a:r>
              <a:rPr lang="en-US" sz="2400" dirty="0"/>
              <a:t>3-</a:t>
            </a:r>
            <a:r>
              <a:rPr lang="en-US" sz="2400" dirty="0" smtClean="0"/>
              <a:t>4000$</a:t>
            </a:r>
            <a:endParaRPr lang="en-US" sz="2400" dirty="0"/>
          </a:p>
          <a:p>
            <a:pPr lvl="1"/>
            <a:r>
              <a:rPr lang="en-US" sz="2800" dirty="0"/>
              <a:t>Often, covered by research </a:t>
            </a:r>
            <a:r>
              <a:rPr lang="en-US" sz="2800" dirty="0" smtClean="0"/>
              <a:t>projects</a:t>
            </a:r>
          </a:p>
          <a:p>
            <a:pPr lvl="1"/>
            <a:r>
              <a:rPr lang="en-US" sz="2800" dirty="0" smtClean="0"/>
              <a:t>If no projects, often fee waivers </a:t>
            </a:r>
          </a:p>
          <a:p>
            <a:pPr lvl="2"/>
            <a:r>
              <a:rPr lang="en-US" dirty="0" smtClean="0"/>
              <a:t>(guess who does not often offer them?)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A publishing model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732938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Regarding exploiting work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78595" y="1785938"/>
            <a:ext cx="5056632" cy="4306702"/>
          </a:xfrm>
        </p:spPr>
        <p:txBody>
          <a:bodyPr/>
          <a:lstStyle/>
          <a:p>
            <a:r>
              <a:rPr lang="en-US" sz="2000" dirty="0" smtClean="0"/>
              <a:t>Jack Andraka, 15 (at the time)</a:t>
            </a:r>
          </a:p>
          <a:p>
            <a:r>
              <a:rPr lang="en-US" sz="2000" dirty="0"/>
              <a:t>Invented a new way of diagnosing </a:t>
            </a:r>
            <a:r>
              <a:rPr lang="en-US" sz="2000" dirty="0" smtClean="0"/>
              <a:t>cancer</a:t>
            </a:r>
            <a:endParaRPr lang="en-US" sz="2000" dirty="0"/>
          </a:p>
          <a:p>
            <a:pPr lvl="1"/>
            <a:r>
              <a:rPr lang="en-US" sz="2000" dirty="0"/>
              <a:t>186 faster, 400 times cheaper, 99% success rate with respect to previous tests </a:t>
            </a:r>
            <a:r>
              <a:rPr lang="en-US" sz="2000" dirty="0" smtClean="0"/>
              <a:t>[1]</a:t>
            </a:r>
            <a:endParaRPr lang="en-US" sz="2000" dirty="0"/>
          </a:p>
          <a:p>
            <a:r>
              <a:rPr lang="en-US" sz="2000" dirty="0"/>
              <a:t>Some articles paid by </a:t>
            </a:r>
            <a:r>
              <a:rPr lang="en-US" sz="2000" dirty="0" smtClean="0"/>
              <a:t>mummy's </a:t>
            </a:r>
            <a:r>
              <a:rPr lang="en-US" sz="2000" dirty="0"/>
              <a:t>credit card. Most of them where thankfully open access</a:t>
            </a:r>
            <a:r>
              <a:rPr lang="en-US" sz="2000" dirty="0" smtClean="0"/>
              <a:t>.</a:t>
            </a:r>
          </a:p>
          <a:p>
            <a:r>
              <a:rPr lang="en-US" sz="2000" dirty="0" smtClean="0"/>
              <a:t>How many Jack Andraka are we missing in CS and SE?</a:t>
            </a:r>
            <a:endParaRPr lang="en-US" sz="2000" dirty="0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79388" y="6447187"/>
            <a:ext cx="523447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/>
              <a:t>[1] Forbes</a:t>
            </a:r>
            <a:r>
              <a:rPr lang="en-US" sz="1000" dirty="0"/>
              <a:t>, "</a:t>
            </a:r>
            <a:r>
              <a:rPr lang="en-US" sz="1000" dirty="0">
                <a:hlinkClick r:id="rId3"/>
              </a:rPr>
              <a:t>Wait, Did This 15-Year-Old From Maryland Just Change Cancer Treatment?</a:t>
            </a:r>
            <a:r>
              <a:rPr lang="en-US" sz="1000" dirty="0"/>
              <a:t>", </a:t>
            </a:r>
            <a:r>
              <a:rPr lang="en-US" sz="1000" dirty="0" smtClean="0"/>
              <a:t>2012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20780755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Gold open access != low quality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OA about </a:t>
            </a:r>
            <a:r>
              <a:rPr lang="en-US" dirty="0"/>
              <a:t>free access and use of </a:t>
            </a:r>
            <a:r>
              <a:rPr lang="en-US" dirty="0" smtClean="0"/>
              <a:t>literature</a:t>
            </a:r>
          </a:p>
          <a:p>
            <a:pPr lvl="1"/>
            <a:r>
              <a:rPr lang="en-US" sz="2000" dirty="0" smtClean="0"/>
              <a:t>Not </a:t>
            </a:r>
            <a:r>
              <a:rPr lang="en-US" sz="2000" dirty="0"/>
              <a:t>about the quality of the articles</a:t>
            </a:r>
          </a:p>
          <a:p>
            <a:r>
              <a:rPr lang="en-US" dirty="0"/>
              <a:t>Some publishers do not care about the quality, but about </a:t>
            </a:r>
            <a:r>
              <a:rPr lang="en-US" dirty="0" smtClean="0"/>
              <a:t>revenue</a:t>
            </a:r>
            <a:endParaRPr lang="en-US" dirty="0"/>
          </a:p>
          <a:p>
            <a:pPr lvl="1"/>
            <a:r>
              <a:rPr lang="en-US" sz="2000" dirty="0"/>
              <a:t>Many publishers and authors exploit the OA </a:t>
            </a:r>
            <a:r>
              <a:rPr lang="en-US" sz="2000" dirty="0" smtClean="0"/>
              <a:t>model (predatory)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52896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Gold open access != low quality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Issues </a:t>
            </a:r>
            <a:r>
              <a:rPr lang="en-US" dirty="0"/>
              <a:t>happen w/ traditional publishers, too</a:t>
            </a:r>
          </a:p>
          <a:p>
            <a:pPr lvl="1"/>
            <a:r>
              <a:rPr lang="en-US" sz="2000" dirty="0">
                <a:hlinkClick r:id="rId2"/>
              </a:rPr>
              <a:t>Springer and IEEE retracted 120 papers</a:t>
            </a:r>
            <a:r>
              <a:rPr lang="en-US" sz="2000" dirty="0"/>
              <a:t> in 2014 +  about 500 papers per year</a:t>
            </a:r>
          </a:p>
          <a:p>
            <a:pPr lvl="1"/>
            <a:r>
              <a:rPr lang="en-US" sz="2000" dirty="0">
                <a:hlinkClick r:id="rId3"/>
              </a:rPr>
              <a:t>Elsevier published 6 fake journals in medicine</a:t>
            </a:r>
            <a:r>
              <a:rPr lang="en-US" sz="2000" dirty="0"/>
              <a:t> and </a:t>
            </a:r>
            <a:r>
              <a:rPr lang="en-US" sz="2000" dirty="0" smtClean="0">
                <a:hlinkClick r:id="rId4"/>
              </a:rPr>
              <a:t>makes readers pay for reusing its OA papers</a:t>
            </a:r>
            <a:endParaRPr lang="en-US" sz="2000" dirty="0"/>
          </a:p>
          <a:p>
            <a:pPr lvl="1"/>
            <a:r>
              <a:rPr lang="en-US" sz="2000" dirty="0"/>
              <a:t>Traditional publishers have the highest OA fees</a:t>
            </a:r>
          </a:p>
          <a:p>
            <a:pPr lvl="2"/>
            <a:r>
              <a:rPr lang="en-US" sz="1800" dirty="0"/>
              <a:t>Elsevier 2400 USD + VAT, Springer 3000 USD + </a:t>
            </a:r>
            <a:r>
              <a:rPr lang="en-US" sz="1800" dirty="0" smtClean="0"/>
              <a:t>VAT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08891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Gold open access != low quality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</a:t>
            </a:r>
            <a:r>
              <a:rPr lang="en-US" dirty="0"/>
              <a:t>to prevent a scam?</a:t>
            </a:r>
          </a:p>
          <a:p>
            <a:pPr lvl="1"/>
            <a:r>
              <a:rPr lang="en-US" sz="2000" dirty="0"/>
              <a:t>Just read some published </a:t>
            </a:r>
            <a:r>
              <a:rPr lang="en-US" sz="2000" dirty="0" smtClean="0"/>
              <a:t>papers</a:t>
            </a:r>
          </a:p>
          <a:p>
            <a:pPr lvl="1"/>
            <a:r>
              <a:rPr lang="en-US" sz="2000" dirty="0" smtClean="0"/>
              <a:t>Look at the journal website</a:t>
            </a:r>
            <a:endParaRPr lang="en-US" sz="2000" dirty="0"/>
          </a:p>
          <a:p>
            <a:pPr lvl="1"/>
            <a:r>
              <a:rPr lang="en-US" sz="2000" dirty="0"/>
              <a:t>We published a </a:t>
            </a:r>
            <a:r>
              <a:rPr lang="en-US" sz="2000" dirty="0">
                <a:hlinkClick r:id="rId2"/>
              </a:rPr>
              <a:t>framework for systematic analysis of OA </a:t>
            </a:r>
            <a:r>
              <a:rPr lang="en-US" sz="2000" dirty="0" smtClean="0">
                <a:hlinkClick r:id="rId2"/>
              </a:rPr>
              <a:t>journals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03908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Gold open access in Software Engineering and Information Systems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A systematic framework and analysis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Many journals out there</a:t>
            </a:r>
            <a:endParaRPr lang="en-US" dirty="0"/>
          </a:p>
          <a:p>
            <a:pPr lvl="1"/>
            <a:r>
              <a:rPr lang="en-US" dirty="0" smtClean="0"/>
              <a:t>What is the situation for SE and IS?</a:t>
            </a:r>
            <a:endParaRPr lang="en-US" dirty="0"/>
          </a:p>
          <a:p>
            <a:r>
              <a:rPr lang="en-US" dirty="0" smtClean="0"/>
              <a:t>How to make sense of them?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17029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Gold open access in Software Engineering and Information Systems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A systematic framework and analysis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Framework for systematic analysis of OA journals and its application in SE and IS [1]</a:t>
            </a:r>
          </a:p>
          <a:p>
            <a:r>
              <a:rPr lang="en-US" dirty="0" smtClean="0"/>
              <a:t>18 core attributes</a:t>
            </a:r>
          </a:p>
          <a:p>
            <a:pPr lvl="1"/>
            <a:r>
              <a:rPr lang="en-US" dirty="0" smtClean="0"/>
              <a:t>bibliographic information</a:t>
            </a:r>
            <a:endParaRPr lang="en-US" dirty="0"/>
          </a:p>
          <a:p>
            <a:pPr lvl="1"/>
            <a:r>
              <a:rPr lang="en-US" dirty="0" smtClean="0"/>
              <a:t>activity metrics</a:t>
            </a:r>
            <a:endParaRPr lang="en-US" dirty="0"/>
          </a:p>
          <a:p>
            <a:pPr lvl="1"/>
            <a:r>
              <a:rPr lang="en-US" dirty="0" smtClean="0"/>
              <a:t>economics</a:t>
            </a:r>
          </a:p>
          <a:p>
            <a:pPr lvl="1"/>
            <a:r>
              <a:rPr lang="en-US" dirty="0"/>
              <a:t>a</a:t>
            </a:r>
            <a:r>
              <a:rPr lang="en-US" dirty="0" smtClean="0"/>
              <a:t>ccessibility</a:t>
            </a:r>
          </a:p>
          <a:p>
            <a:pPr lvl="1"/>
            <a:r>
              <a:rPr lang="en-US" dirty="0" smtClean="0"/>
              <a:t>predatory </a:t>
            </a:r>
            <a:r>
              <a:rPr lang="en-US" dirty="0"/>
              <a:t>issues </a:t>
            </a:r>
            <a:endParaRPr lang="en-US" dirty="0" smtClean="0"/>
          </a:p>
        </p:txBody>
      </p:sp>
      <p:sp>
        <p:nvSpPr>
          <p:cNvPr id="3" name="Rectangle 2"/>
          <p:cNvSpPr/>
          <p:nvPr/>
        </p:nvSpPr>
        <p:spPr>
          <a:xfrm>
            <a:off x="4082480" y="6019207"/>
            <a:ext cx="4883720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 smtClean="0"/>
              <a:t>[1] D</a:t>
            </a:r>
            <a:r>
              <a:rPr lang="en-US" sz="1050" dirty="0"/>
              <a:t>. Graziotin, X. Wang, P. Abrahamsson, "A framework for systematic analysis of open access journals and its application in software engineering and information systems", Scientometrics, Vol. 101, No. 3, </a:t>
            </a:r>
            <a:r>
              <a:rPr lang="en-US" sz="1050" dirty="0" smtClean="0"/>
              <a:t>pp. </a:t>
            </a:r>
            <a:r>
              <a:rPr lang="en-US" sz="1050" dirty="0"/>
              <a:t>1627-1656, 2014. </a:t>
            </a:r>
          </a:p>
        </p:txBody>
      </p:sp>
    </p:spTree>
    <p:extLst>
      <p:ext uri="{BB962C8B-B14F-4D97-AF65-F5344CB8AC3E}">
        <p14:creationId xmlns:p14="http://schemas.microsoft.com/office/powerpoint/2010/main" val="222535274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42D3F-0964-674F-886D-75E26F7BF682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Rectangle 1"/>
          <p:cNvSpPr txBox="1">
            <a:spLocks noChangeArrowheads="1"/>
          </p:cNvSpPr>
          <p:nvPr/>
        </p:nvSpPr>
        <p:spPr bwMode="auto">
          <a:xfrm>
            <a:off x="178595" y="1937743"/>
            <a:ext cx="8786812" cy="298251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64288" tIns="32144" rIns="0" bIns="32144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+mj-lt"/>
                <a:ea typeface="+mj-ea"/>
                <a:cs typeface="+mj-cs"/>
                <a:sym typeface="Helvetica Neue Bold Condensed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5pPr>
            <a:lvl6pPr marL="321377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6pPr>
            <a:lvl7pPr marL="642757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7pPr>
            <a:lvl8pPr marL="964134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8pPr>
            <a:lvl9pPr marL="1285513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9pPr>
          </a:lstStyle>
          <a:p>
            <a:r>
              <a:rPr lang="en-US" dirty="0" smtClean="0"/>
              <a:t>Why do I tell you this?</a:t>
            </a:r>
          </a:p>
          <a:p>
            <a:r>
              <a:rPr lang="en-US" sz="3200" dirty="0" smtClean="0">
                <a:solidFill>
                  <a:srgbClr val="9A9A9A"/>
                </a:solidFill>
                <a:latin typeface="+mn-lt"/>
                <a:cs typeface="Franklin Gothic Book"/>
                <a:sym typeface="Baskerville" charset="0"/>
              </a:rPr>
              <a:t>I am an open science advocate. I am biased.</a:t>
            </a:r>
          </a:p>
          <a:p>
            <a:r>
              <a:rPr lang="en-US" sz="3200" dirty="0" smtClean="0">
                <a:solidFill>
                  <a:srgbClr val="9A9A9A"/>
                </a:solidFill>
                <a:latin typeface="+mn-lt"/>
                <a:cs typeface="Franklin Gothic Book"/>
                <a:sym typeface="Baskerville" charset="0"/>
              </a:rPr>
              <a:t>I study software engineering. My talk reflects this.</a:t>
            </a:r>
          </a:p>
          <a:p>
            <a:r>
              <a:rPr lang="en-US" sz="3200" dirty="0" smtClean="0">
                <a:solidFill>
                  <a:srgbClr val="9A9A9A"/>
                </a:solidFill>
                <a:latin typeface="+mn-lt"/>
                <a:cs typeface="Franklin Gothic Book"/>
                <a:sym typeface="Baskerville" charset="0"/>
              </a:rPr>
              <a:t>I have some conflicts of interests, which I indicate.</a:t>
            </a:r>
          </a:p>
          <a:p>
            <a:r>
              <a:rPr lang="en-US" sz="3200" dirty="0" smtClean="0">
                <a:solidFill>
                  <a:srgbClr val="9A9A9A"/>
                </a:solidFill>
                <a:latin typeface="+mn-lt"/>
                <a:cs typeface="Franklin Gothic Book"/>
                <a:sym typeface="Baskerville" charset="0"/>
              </a:rPr>
              <a:t>Just to let you know.</a:t>
            </a:r>
          </a:p>
        </p:txBody>
      </p:sp>
    </p:spTree>
    <p:extLst>
      <p:ext uri="{BB962C8B-B14F-4D97-AF65-F5344CB8AC3E}">
        <p14:creationId xmlns:p14="http://schemas.microsoft.com/office/powerpoint/2010/main" val="246809720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Gold open access in Software Engineering and Information Systems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A systematic framework and analysis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30 OA journals in SE and IS</a:t>
            </a:r>
          </a:p>
          <a:p>
            <a:pPr lvl="1"/>
            <a:r>
              <a:rPr lang="en-US" dirty="0" smtClean="0"/>
              <a:t>Among 386 journals in CS</a:t>
            </a:r>
          </a:p>
          <a:p>
            <a:pPr lvl="1"/>
            <a:r>
              <a:rPr lang="en-US" dirty="0" smtClean="0">
                <a:hlinkClick r:id="rId2"/>
              </a:rPr>
              <a:t>DOAJ</a:t>
            </a:r>
            <a:r>
              <a:rPr lang="en-US" dirty="0" smtClean="0"/>
              <a:t>-listed</a:t>
            </a:r>
          </a:p>
          <a:p>
            <a:r>
              <a:rPr lang="en-US" dirty="0" smtClean="0"/>
              <a:t>Between-group analysis</a:t>
            </a:r>
          </a:p>
          <a:p>
            <a:pPr lvl="1"/>
            <a:r>
              <a:rPr lang="en-US" dirty="0" smtClean="0"/>
              <a:t>No publication fees vs. publication fees</a:t>
            </a:r>
          </a:p>
          <a:p>
            <a:r>
              <a:rPr lang="en-US" dirty="0" smtClean="0"/>
              <a:t>Within-group analysis</a:t>
            </a:r>
          </a:p>
          <a:p>
            <a:pPr marL="937353" lvl="2">
              <a:buClrTx/>
              <a:buSzPct val="100000"/>
              <a:buFont typeface="Lucida Grande" charset="0"/>
              <a:buChar char="‣"/>
            </a:pPr>
            <a:r>
              <a:rPr lang="en-US" dirty="0" smtClean="0"/>
              <a:t>Publication fees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731671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Gold open access in SE and 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Some results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Country </a:t>
            </a:r>
            <a:r>
              <a:rPr lang="en-US" dirty="0"/>
              <a:t>of origin of the journals is not variegated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50 </a:t>
            </a:r>
            <a:r>
              <a:rPr lang="en-US" dirty="0"/>
              <a:t>% of the journals have their publisher’s country of origin either in the United States, India, or the United </a:t>
            </a:r>
            <a:r>
              <a:rPr lang="en-US" dirty="0" smtClean="0"/>
              <a:t>Kingdom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Only </a:t>
            </a:r>
            <a:r>
              <a:rPr lang="en-US" dirty="0"/>
              <a:t>53.3 % of the journals </a:t>
            </a:r>
            <a:r>
              <a:rPr lang="en-US" dirty="0" smtClean="0"/>
              <a:t>are </a:t>
            </a:r>
            <a:r>
              <a:rPr lang="en-US" dirty="0"/>
              <a:t>printed on paper. </a:t>
            </a:r>
            <a:endParaRPr lang="en-US" dirty="0" smtClean="0"/>
          </a:p>
          <a:p>
            <a:pPr marL="22318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219704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Gold open access in SE and 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Some results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Country </a:t>
            </a:r>
            <a:r>
              <a:rPr lang="en-US" dirty="0"/>
              <a:t>of origin of the journals is not variegated</a:t>
            </a:r>
            <a:r>
              <a:rPr lang="en-US" dirty="0" smtClean="0"/>
              <a:t>.</a:t>
            </a:r>
          </a:p>
          <a:p>
            <a:r>
              <a:rPr lang="en-US" dirty="0" smtClean="0"/>
              <a:t>Only </a:t>
            </a:r>
            <a:r>
              <a:rPr lang="en-US" dirty="0"/>
              <a:t>53.3 % of the journals </a:t>
            </a:r>
            <a:r>
              <a:rPr lang="en-US" dirty="0" smtClean="0"/>
              <a:t>are </a:t>
            </a:r>
            <a:r>
              <a:rPr lang="en-US" dirty="0"/>
              <a:t>printed on paper. </a:t>
            </a:r>
            <a:endParaRPr lang="en-US" dirty="0" smtClean="0"/>
          </a:p>
          <a:p>
            <a:r>
              <a:rPr lang="en-US" dirty="0" smtClean="0"/>
              <a:t>Per year</a:t>
            </a:r>
          </a:p>
          <a:p>
            <a:pPr lvl="1"/>
            <a:r>
              <a:rPr lang="en-US" dirty="0" smtClean="0"/>
              <a:t>Issued </a:t>
            </a:r>
            <a:r>
              <a:rPr lang="en-US" dirty="0"/>
              <a:t>4 times </a:t>
            </a:r>
            <a:r>
              <a:rPr lang="en-US" dirty="0" smtClean="0"/>
              <a:t>(mean, median)</a:t>
            </a:r>
          </a:p>
          <a:p>
            <a:pPr lvl="1"/>
            <a:r>
              <a:rPr lang="en-US" dirty="0" smtClean="0"/>
              <a:t>Mean 61.8 articles published </a:t>
            </a:r>
            <a:r>
              <a:rPr lang="en-US" dirty="0"/>
              <a:t>(standard deviation = </a:t>
            </a:r>
            <a:r>
              <a:rPr lang="en-US" dirty="0" smtClean="0"/>
              <a:t>124, median 23)</a:t>
            </a:r>
          </a:p>
          <a:p>
            <a:r>
              <a:rPr lang="en-US" dirty="0" smtClean="0"/>
              <a:t>20% of the journals publishes "as outliers”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051510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Gold open access in SE and 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Some results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47% require publication fees</a:t>
            </a:r>
          </a:p>
          <a:p>
            <a:r>
              <a:rPr lang="en-US" dirty="0" smtClean="0"/>
              <a:t>Article </a:t>
            </a:r>
            <a:r>
              <a:rPr lang="en-US" dirty="0"/>
              <a:t>processing </a:t>
            </a:r>
            <a:r>
              <a:rPr lang="en-US" dirty="0" smtClean="0"/>
              <a:t>charges</a:t>
            </a:r>
          </a:p>
          <a:p>
            <a:pPr lvl="1"/>
            <a:r>
              <a:rPr lang="en-US" dirty="0" smtClean="0"/>
              <a:t>Range: 45.00 </a:t>
            </a:r>
            <a:r>
              <a:rPr lang="en-US" dirty="0"/>
              <a:t>to 800.00 </a:t>
            </a:r>
            <a:r>
              <a:rPr lang="en-US" dirty="0" smtClean="0"/>
              <a:t>USD</a:t>
            </a:r>
            <a:endParaRPr lang="en-US" dirty="0"/>
          </a:p>
          <a:p>
            <a:pPr lvl="1"/>
            <a:r>
              <a:rPr lang="en-US" dirty="0" smtClean="0"/>
              <a:t>Average: </a:t>
            </a:r>
            <a:r>
              <a:rPr lang="en-US" dirty="0"/>
              <a:t>321.00 USD (standard deviation = 247.44) </a:t>
            </a:r>
          </a:p>
        </p:txBody>
      </p:sp>
    </p:spTree>
    <p:extLst>
      <p:ext uri="{BB962C8B-B14F-4D97-AF65-F5344CB8AC3E}">
        <p14:creationId xmlns:p14="http://schemas.microsoft.com/office/powerpoint/2010/main" val="396771776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Gold open access in SE and 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Some results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76.7 % </a:t>
            </a:r>
            <a:r>
              <a:rPr lang="en-US" dirty="0"/>
              <a:t>do not declare a digital preservation mechanism of the papers. </a:t>
            </a:r>
            <a:endParaRPr lang="en-US" dirty="0" smtClean="0"/>
          </a:p>
          <a:p>
            <a:r>
              <a:rPr lang="en-US" dirty="0" smtClean="0"/>
              <a:t>In </a:t>
            </a:r>
            <a:r>
              <a:rPr lang="en-US" dirty="0"/>
              <a:t>danger of disappearing if the journals lose their content. </a:t>
            </a:r>
            <a:endParaRPr lang="en-US" dirty="0" smtClean="0"/>
          </a:p>
          <a:p>
            <a:r>
              <a:rPr lang="en-US" dirty="0" smtClean="0"/>
              <a:t>Preservation mechanisms costs are not that high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774761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Gold open access in SE and 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Some results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journals </a:t>
            </a:r>
            <a:r>
              <a:rPr lang="en-US" dirty="0"/>
              <a:t>declare, on the average, 13.8 indexing services </a:t>
            </a:r>
            <a:endParaRPr lang="en-US" dirty="0" smtClean="0"/>
          </a:p>
          <a:p>
            <a:pPr lvl="1"/>
            <a:r>
              <a:rPr lang="en-US" dirty="0"/>
              <a:t>O</a:t>
            </a:r>
            <a:r>
              <a:rPr lang="en-US" dirty="0" smtClean="0"/>
              <a:t>nly </a:t>
            </a:r>
            <a:r>
              <a:rPr lang="en-US" dirty="0"/>
              <a:t>8.1 </a:t>
            </a:r>
            <a:r>
              <a:rPr lang="en-US" dirty="0" smtClean="0"/>
              <a:t>could </a:t>
            </a:r>
            <a:r>
              <a:rPr lang="en-US" dirty="0"/>
              <a:t>be </a:t>
            </a:r>
            <a:r>
              <a:rPr lang="en-US" dirty="0" smtClean="0"/>
              <a:t>verified on average</a:t>
            </a:r>
          </a:p>
          <a:p>
            <a:pPr lvl="1"/>
            <a:r>
              <a:rPr lang="en-US" dirty="0" smtClean="0"/>
              <a:t>Journals asking for APC lie more</a:t>
            </a:r>
          </a:p>
        </p:txBody>
      </p:sp>
    </p:spTree>
    <p:extLst>
      <p:ext uri="{BB962C8B-B14F-4D97-AF65-F5344CB8AC3E}">
        <p14:creationId xmlns:p14="http://schemas.microsoft.com/office/powerpoint/2010/main" val="125879408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Gold open access in SE and 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46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Journals asking for money publish more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5655" y="1536192"/>
            <a:ext cx="4807540" cy="434317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-36511" y="6182910"/>
            <a:ext cx="8966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D</a:t>
            </a:r>
            <a:r>
              <a:rPr lang="en-US" sz="1200" dirty="0"/>
              <a:t>. Graziotin, X. Wang, P. Abrahamsson, "A framework for systematic analysis of open access journals and its application in software engineering and information systems", Scientometrics, Vol. 101, No. 3, </a:t>
            </a:r>
            <a:r>
              <a:rPr lang="en-US" sz="1200" dirty="0" smtClean="0"/>
              <a:t>pp. </a:t>
            </a:r>
            <a:r>
              <a:rPr lang="en-US" sz="1200" dirty="0"/>
              <a:t>1627-1656, 2014</a:t>
            </a:r>
            <a:r>
              <a:rPr lang="en-US" sz="1200" dirty="0" smtClean="0"/>
              <a:t>.</a:t>
            </a:r>
            <a:br>
              <a:rPr lang="en-US" sz="1200" dirty="0" smtClean="0"/>
            </a:br>
            <a:r>
              <a:rPr lang="en-US" sz="1400" dirty="0" smtClean="0">
                <a:solidFill>
                  <a:schemeClr val="accent2"/>
                </a:solidFill>
              </a:rPr>
              <a:t>License agreement for reusing the figure no. 3552371069759</a:t>
            </a:r>
            <a:endParaRPr lang="en-US" sz="12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78341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Gold open access in SE and 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Some results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13.3% of the journals are in </a:t>
            </a:r>
            <a:r>
              <a:rPr lang="en-US" dirty="0" smtClean="0">
                <a:hlinkClick r:id="rId2"/>
              </a:rPr>
              <a:t>Beall’s list of predatory publisher</a:t>
            </a:r>
            <a:endParaRPr lang="en-US" dirty="0"/>
          </a:p>
          <a:p>
            <a:r>
              <a:rPr lang="en-US" dirty="0" smtClean="0"/>
              <a:t>76.7% of the journals present predatory issues according to </a:t>
            </a:r>
            <a:r>
              <a:rPr lang="en-US" dirty="0" smtClean="0">
                <a:hlinkClick r:id="rId3"/>
              </a:rPr>
              <a:t>Beall’s criteria</a:t>
            </a:r>
            <a:endParaRPr lang="en-US" dirty="0" smtClean="0"/>
          </a:p>
          <a:p>
            <a:r>
              <a:rPr lang="en-US" dirty="0" smtClean="0"/>
              <a:t>Beall’s list is not at all perfect</a:t>
            </a:r>
          </a:p>
          <a:p>
            <a:pPr lvl="1"/>
            <a:r>
              <a:rPr lang="en-US" dirty="0" smtClean="0"/>
              <a:t>Beall is often biased against OA [1]</a:t>
            </a:r>
            <a:endParaRPr lang="en-US" dirty="0"/>
          </a:p>
          <a:p>
            <a:r>
              <a:rPr lang="en-US" dirty="0" smtClean="0"/>
              <a:t>The journals asking for the highest APC are not in the list</a:t>
            </a:r>
          </a:p>
        </p:txBody>
      </p:sp>
      <p:sp>
        <p:nvSpPr>
          <p:cNvPr id="3" name="Rectangle 2"/>
          <p:cNvSpPr/>
          <p:nvPr/>
        </p:nvSpPr>
        <p:spPr>
          <a:xfrm>
            <a:off x="179388" y="6327934"/>
            <a:ext cx="78904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[1] J. Beall, </a:t>
            </a:r>
            <a:r>
              <a:rPr lang="en-US" sz="1400" dirty="0"/>
              <a:t>“The Open-Access Movement is Not Really about Open Access</a:t>
            </a:r>
            <a:r>
              <a:rPr lang="en-US" sz="1400" dirty="0" smtClean="0"/>
              <a:t>”, TripleC, vol. 11, no. 2, 2013.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86140327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Gold open access in SE and 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So, where should I submit?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perfect journal in SE does not exist yet</a:t>
            </a:r>
          </a:p>
          <a:p>
            <a:r>
              <a:rPr lang="en-US" dirty="0" smtClean="0"/>
              <a:t>There are fair journals</a:t>
            </a:r>
          </a:p>
          <a:p>
            <a:pPr lvl="1"/>
            <a:r>
              <a:rPr lang="en-US" dirty="0" smtClean="0">
                <a:hlinkClick r:id="rId2"/>
              </a:rPr>
              <a:t>Advances in Software Engineering </a:t>
            </a:r>
            <a:r>
              <a:rPr lang="en-US" dirty="0" smtClean="0"/>
              <a:t>(Hindawi)</a:t>
            </a:r>
          </a:p>
          <a:p>
            <a:pPr lvl="1"/>
            <a:r>
              <a:rPr lang="en-US" dirty="0">
                <a:hlinkClick r:id="rId3"/>
              </a:rPr>
              <a:t>Computer Science and Information </a:t>
            </a:r>
            <a:r>
              <a:rPr lang="en-US" dirty="0" smtClean="0">
                <a:hlinkClick r:id="rId3"/>
              </a:rPr>
              <a:t>Systems </a:t>
            </a:r>
            <a:r>
              <a:rPr lang="en-US" dirty="0" smtClean="0"/>
              <a:t>(</a:t>
            </a:r>
            <a:r>
              <a:rPr lang="en-US" dirty="0"/>
              <a:t>Comsis </a:t>
            </a:r>
            <a:r>
              <a:rPr lang="en-US" dirty="0" smtClean="0"/>
              <a:t>Consortium)</a:t>
            </a:r>
          </a:p>
          <a:p>
            <a:pPr lvl="1"/>
            <a:r>
              <a:rPr lang="en-US" dirty="0">
                <a:hlinkClick r:id="rId4"/>
              </a:rPr>
              <a:t>e-Informatica Software Engineering Journal </a:t>
            </a:r>
            <a:r>
              <a:rPr lang="en-US" dirty="0"/>
              <a:t>(Wroclaw University of </a:t>
            </a:r>
            <a:r>
              <a:rPr lang="en-US" dirty="0" smtClean="0"/>
              <a:t>Technology)</a:t>
            </a:r>
            <a:endParaRPr lang="en-US" dirty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4884267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Gold open access in SE and 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So, where should I submit?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Megajournals</a:t>
            </a:r>
          </a:p>
          <a:p>
            <a:pPr lvl="1" algn="just"/>
            <a:r>
              <a:rPr lang="en-US" dirty="0" smtClean="0">
                <a:hlinkClick r:id="rId2"/>
              </a:rPr>
              <a:t>PLOS ONE</a:t>
            </a:r>
            <a:endParaRPr lang="en-US" dirty="0" smtClean="0"/>
          </a:p>
          <a:p>
            <a:pPr lvl="1"/>
            <a:r>
              <a:rPr lang="en-US" dirty="0" smtClean="0">
                <a:hlinkClick r:id="rId3"/>
              </a:rPr>
              <a:t>SpringerPlus</a:t>
            </a:r>
            <a:endParaRPr lang="en-US" dirty="0" smtClean="0"/>
          </a:p>
          <a:p>
            <a:pPr lvl="1"/>
            <a:r>
              <a:rPr lang="en-US" dirty="0" smtClean="0">
                <a:hlinkClick r:id="rId4"/>
              </a:rPr>
              <a:t>SageOpen</a:t>
            </a:r>
            <a:endParaRPr lang="en-US" dirty="0" smtClean="0"/>
          </a:p>
          <a:p>
            <a:pPr lvl="1"/>
            <a:r>
              <a:rPr lang="en-US" dirty="0" smtClean="0">
                <a:hlinkClick r:id="rId5"/>
              </a:rPr>
              <a:t>IEEE Access</a:t>
            </a:r>
            <a:r>
              <a:rPr lang="en-US" dirty="0" smtClean="0"/>
              <a:t>  (only under CC-BY license)</a:t>
            </a:r>
          </a:p>
          <a:p>
            <a:r>
              <a:rPr lang="en-US" dirty="0" smtClean="0"/>
              <a:t>Other suggestions later</a:t>
            </a:r>
          </a:p>
        </p:txBody>
      </p:sp>
    </p:spTree>
    <p:extLst>
      <p:ext uri="{BB962C8B-B14F-4D97-AF65-F5344CB8AC3E}">
        <p14:creationId xmlns:p14="http://schemas.microsoft.com/office/powerpoint/2010/main" val="3440029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42D3F-0964-674F-886D-75E26F7BF682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Rectangle 1"/>
          <p:cNvSpPr txBox="1">
            <a:spLocks noChangeArrowheads="1"/>
          </p:cNvSpPr>
          <p:nvPr/>
        </p:nvSpPr>
        <p:spPr bwMode="auto">
          <a:xfrm>
            <a:off x="178595" y="1937743"/>
            <a:ext cx="8786812" cy="298251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64288" tIns="32144" rIns="0" bIns="32144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+mj-lt"/>
                <a:ea typeface="+mj-ea"/>
                <a:cs typeface="+mj-cs"/>
                <a:sym typeface="Helvetica Neue Bold Condensed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5pPr>
            <a:lvl6pPr marL="321377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6pPr>
            <a:lvl7pPr marL="642757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7pPr>
            <a:lvl8pPr marL="964134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8pPr>
            <a:lvl9pPr marL="1285513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9pPr>
          </a:lstStyle>
          <a:p>
            <a:r>
              <a:rPr lang="en-US" dirty="0" smtClean="0"/>
              <a:t>I am here to share, not to teach.</a:t>
            </a:r>
          </a:p>
          <a:p>
            <a:r>
              <a:rPr lang="en-US" sz="3200" dirty="0" smtClean="0">
                <a:solidFill>
                  <a:srgbClr val="9A9A9A"/>
                </a:solidFill>
                <a:latin typeface="+mn-lt"/>
                <a:cs typeface="Franklin Gothic Book"/>
                <a:sym typeface="Baskerville" charset="0"/>
              </a:rPr>
              <a:t>This is what I have been learning during the last years. What about you? I want to know.</a:t>
            </a:r>
          </a:p>
        </p:txBody>
      </p:sp>
    </p:spTree>
    <p:extLst>
      <p:ext uri="{BB962C8B-B14F-4D97-AF65-F5344CB8AC3E}">
        <p14:creationId xmlns:p14="http://schemas.microsoft.com/office/powerpoint/2010/main" val="213483139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Green open access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50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A free-of-charges alternative to gold open access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0" y="1536192"/>
            <a:ext cx="9144000" cy="1194998"/>
          </a:xfrm>
          <a:prstGeom prst="rect">
            <a:avLst/>
          </a:prstGeom>
        </p:spPr>
      </p:pic>
      <p:pic>
        <p:nvPicPr>
          <p:cNvPr id="8" name="Picture 7" descr="Screenshot 2015-01-08 10.36.49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950502"/>
            <a:ext cx="9144000" cy="3536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03753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Green open access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Eprint: author-generated copy, either</a:t>
            </a:r>
          </a:p>
          <a:p>
            <a:r>
              <a:rPr lang="en-US" dirty="0" smtClean="0"/>
              <a:t>Preprint</a:t>
            </a:r>
            <a:endParaRPr lang="en-US" dirty="0"/>
          </a:p>
          <a:p>
            <a:pPr lvl="1"/>
            <a:r>
              <a:rPr lang="en-US" dirty="0"/>
              <a:t>Author-generated draft of a paper</a:t>
            </a:r>
          </a:p>
          <a:p>
            <a:pPr lvl="1"/>
            <a:r>
              <a:rPr lang="en-US" dirty="0"/>
              <a:t>Not yet been formally accepted for publication</a:t>
            </a:r>
          </a:p>
          <a:p>
            <a:pPr lvl="1"/>
            <a:r>
              <a:rPr lang="en-US" dirty="0"/>
              <a:t>Including major and minor </a:t>
            </a:r>
            <a:r>
              <a:rPr lang="en-US" dirty="0" smtClean="0"/>
              <a:t>revisions</a:t>
            </a:r>
          </a:p>
          <a:p>
            <a:r>
              <a:rPr lang="en-US" dirty="0" smtClean="0"/>
              <a:t>Postprint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912222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Green open access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Eprint: author-generated copy, either</a:t>
            </a:r>
          </a:p>
          <a:p>
            <a:r>
              <a:rPr lang="en-US" dirty="0" smtClean="0"/>
              <a:t>Preprint</a:t>
            </a:r>
            <a:endParaRPr lang="en-US" dirty="0"/>
          </a:p>
          <a:p>
            <a:r>
              <a:rPr lang="en-US" dirty="0" smtClean="0"/>
              <a:t>Postprint</a:t>
            </a:r>
          </a:p>
          <a:p>
            <a:pPr lvl="1"/>
            <a:r>
              <a:rPr lang="en-US" dirty="0" smtClean="0"/>
              <a:t>Author-generated version of the accepted paper</a:t>
            </a:r>
          </a:p>
          <a:p>
            <a:pPr lvl="1"/>
            <a:r>
              <a:rPr lang="en-US" dirty="0" smtClean="0"/>
              <a:t>Not the nice-looking PDF you find from the publisher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520815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Green open access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595" y="1785938"/>
            <a:ext cx="8786813" cy="4335387"/>
          </a:xfrm>
        </p:spPr>
        <p:txBody>
          <a:bodyPr/>
          <a:lstStyle/>
          <a:p>
            <a:r>
              <a:rPr lang="en-US" dirty="0"/>
              <a:t>Putting "your" CS article </a:t>
            </a:r>
            <a:endParaRPr lang="en-US" dirty="0" smtClean="0"/>
          </a:p>
          <a:p>
            <a:pPr lvl="1"/>
            <a:r>
              <a:rPr lang="en-US" dirty="0" smtClean="0"/>
              <a:t>downloaded </a:t>
            </a:r>
            <a:r>
              <a:rPr lang="en-US" dirty="0"/>
              <a:t>from IEEE, ACM, Springer, Elsevier, Wiley, ..,</a:t>
            </a:r>
          </a:p>
          <a:p>
            <a:r>
              <a:rPr lang="en-US" dirty="0" smtClean="0"/>
              <a:t>On your website / somewhere else </a:t>
            </a:r>
            <a:r>
              <a:rPr lang="en-US" dirty="0" smtClean="0">
                <a:solidFill>
                  <a:srgbClr val="DA8E00"/>
                </a:solidFill>
              </a:rPr>
              <a:t>is illegal</a:t>
            </a:r>
            <a:r>
              <a:rPr lang="en-US" baseline="30000" dirty="0" smtClean="0"/>
              <a:t>*</a:t>
            </a:r>
            <a:endParaRPr lang="en-US" baseline="30000" dirty="0" smtClean="0">
              <a:solidFill>
                <a:srgbClr val="DA8E00"/>
              </a:solidFill>
            </a:endParaRPr>
          </a:p>
          <a:p>
            <a:pPr lvl="1"/>
            <a:r>
              <a:rPr lang="en-US" dirty="0" smtClean="0"/>
              <a:t>Not yours anymore</a:t>
            </a:r>
          </a:p>
          <a:p>
            <a:pPr lvl="1"/>
            <a:r>
              <a:rPr lang="en-US" dirty="0" smtClean="0"/>
              <a:t>Copyright infringement</a:t>
            </a:r>
            <a:endParaRPr lang="en-US" dirty="0">
              <a:solidFill>
                <a:srgbClr val="DA8E00"/>
              </a:solidFill>
            </a:endParaRPr>
          </a:p>
          <a:p>
            <a:pPr lvl="1"/>
            <a:r>
              <a:rPr lang="en-US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Surprised?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53</a:t>
            </a:fld>
            <a:endParaRPr lang="en-US" dirty="0"/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 bwMode="auto">
          <a:xfrm>
            <a:off x="553565" y="5831791"/>
            <a:ext cx="1980718" cy="78510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64288" tIns="32144" rIns="0" bIns="32144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+mj-lt"/>
                <a:ea typeface="+mj-ea"/>
                <a:cs typeface="+mj-cs"/>
                <a:sym typeface="Helvetica Neue Bold Condensed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5pPr>
            <a:lvl6pPr marL="321377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6pPr>
            <a:lvl7pPr marL="642757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7pPr>
            <a:lvl8pPr marL="964134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8pPr>
            <a:lvl9pPr marL="1285513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9pPr>
          </a:lstStyle>
          <a:p>
            <a:pPr algn="ctr"/>
            <a:r>
              <a:rPr lang="en-US" sz="1400" baseline="30000" dirty="0" smtClean="0"/>
              <a:t>*</a:t>
            </a:r>
            <a:r>
              <a:rPr lang="en-US" sz="1400" dirty="0" smtClean="0"/>
              <a:t>In CS, at least</a:t>
            </a:r>
          </a:p>
        </p:txBody>
      </p:sp>
    </p:spTree>
    <p:extLst>
      <p:ext uri="{BB962C8B-B14F-4D97-AF65-F5344CB8AC3E}">
        <p14:creationId xmlns:p14="http://schemas.microsoft.com/office/powerpoint/2010/main" val="143335851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Green open access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Self-archiving </a:t>
            </a:r>
            <a:r>
              <a:rPr lang="en-US" dirty="0" smtClean="0"/>
              <a:t>= green </a:t>
            </a:r>
            <a:r>
              <a:rPr lang="en-US" dirty="0"/>
              <a:t>open </a:t>
            </a:r>
            <a:r>
              <a:rPr lang="en-US" dirty="0" smtClean="0"/>
              <a:t>access</a:t>
            </a:r>
          </a:p>
          <a:p>
            <a:r>
              <a:rPr lang="en-US" dirty="0" smtClean="0"/>
              <a:t>The act of putting </a:t>
            </a:r>
            <a:r>
              <a:rPr lang="en-US" dirty="0"/>
              <a:t>preprints and/or postprints publicly </a:t>
            </a:r>
            <a:r>
              <a:rPr lang="en-US" dirty="0" smtClean="0"/>
              <a:t>available</a:t>
            </a:r>
            <a:endParaRPr lang="en-US" dirty="0"/>
          </a:p>
          <a:p>
            <a:pPr lvl="1"/>
            <a:r>
              <a:rPr lang="en-US" dirty="0"/>
              <a:t>On a personal website (avoid if possible)</a:t>
            </a:r>
          </a:p>
          <a:p>
            <a:pPr lvl="1"/>
            <a:r>
              <a:rPr lang="en-US" dirty="0"/>
              <a:t>On an institutional repository</a:t>
            </a:r>
          </a:p>
          <a:p>
            <a:pPr lvl="1"/>
            <a:r>
              <a:rPr lang="en-US" dirty="0"/>
              <a:t>On a public, general repository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54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Self-archiving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138454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Green open access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Granted in </a:t>
            </a:r>
            <a:r>
              <a:rPr lang="en-US" dirty="0">
                <a:solidFill>
                  <a:schemeClr val="accent2"/>
                </a:solidFill>
              </a:rPr>
              <a:t>Copyright Transfer Agreements </a:t>
            </a:r>
            <a:r>
              <a:rPr lang="en-US" dirty="0"/>
              <a:t>by publishers </a:t>
            </a:r>
            <a:endParaRPr lang="en-US" dirty="0" smtClean="0"/>
          </a:p>
          <a:p>
            <a:pPr lvl="1"/>
            <a:r>
              <a:rPr lang="en-US" dirty="0" smtClean="0"/>
              <a:t>including </a:t>
            </a:r>
            <a:r>
              <a:rPr lang="en-US" dirty="0"/>
              <a:t>ACM, IEEE, INFORMS, Elsevier, ME Sharpe, Palgrave Macmillan, Springer Verlag, John Wiley and Sons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/>
              <a:t>If you did not know this, you did not read what you signed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/>
              <a:t>Slowly becoming mandated </a:t>
            </a:r>
            <a:r>
              <a:rPr lang="en-US" dirty="0" smtClean="0"/>
              <a:t>by nations </a:t>
            </a:r>
            <a:r>
              <a:rPr lang="en-US" dirty="0"/>
              <a:t>and funding bodies (e.g., Horizon 2020)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55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Legal and allowed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0069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Green open access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Personal website (including </a:t>
            </a:r>
            <a:r>
              <a:rPr lang="en-US" dirty="0" smtClean="0"/>
              <a:t>your university’s)</a:t>
            </a:r>
            <a:endParaRPr lang="en-US" dirty="0"/>
          </a:p>
          <a:p>
            <a:pPr lvl="1"/>
            <a:r>
              <a:rPr lang="en-US" dirty="0"/>
              <a:t>avoid if possible!</a:t>
            </a:r>
          </a:p>
          <a:p>
            <a:pPr lvl="1"/>
            <a:r>
              <a:rPr lang="en-US" dirty="0"/>
              <a:t>only 34% URLs operational after 4-years </a:t>
            </a:r>
            <a:r>
              <a:rPr lang="en-US" dirty="0" smtClean="0"/>
              <a:t>[1]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56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Where and how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79922" y="5651070"/>
            <a:ext cx="388548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/>
              <a:t>[1] </a:t>
            </a:r>
            <a:r>
              <a:rPr lang="en-US" sz="1100" dirty="0"/>
              <a:t>Wallace Koehler, "Web page change and persistence—A four-year longitudinal study",  Journal of the American Society for Information Science and Technology, vol. 53, no. 2, </a:t>
            </a:r>
            <a:r>
              <a:rPr lang="en-US" sz="1100" dirty="0" smtClean="0"/>
              <a:t>2001.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07529808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Green open access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Personal website (including </a:t>
            </a:r>
            <a:r>
              <a:rPr lang="en-US" dirty="0" smtClean="0"/>
              <a:t>your university’s)</a:t>
            </a:r>
            <a:endParaRPr lang="en-US" dirty="0"/>
          </a:p>
          <a:p>
            <a:r>
              <a:rPr lang="en-US" dirty="0" smtClean="0"/>
              <a:t>Digitally </a:t>
            </a:r>
            <a:r>
              <a:rPr lang="en-US" dirty="0"/>
              <a:t>preserved repository</a:t>
            </a:r>
          </a:p>
          <a:p>
            <a:pPr lvl="1"/>
            <a:r>
              <a:rPr lang="en-US" dirty="0"/>
              <a:t>arXiv</a:t>
            </a:r>
          </a:p>
          <a:p>
            <a:pPr lvl="2"/>
            <a:r>
              <a:rPr lang="en-US" dirty="0"/>
              <a:t>most famous, well funded, but disciplinary (CS included)</a:t>
            </a:r>
          </a:p>
          <a:p>
            <a:pPr lvl="2"/>
            <a:r>
              <a:rPr lang="en-US" dirty="0"/>
              <a:t>only for papers</a:t>
            </a:r>
          </a:p>
          <a:p>
            <a:pPr lvl="1"/>
            <a:r>
              <a:rPr lang="en-US" dirty="0"/>
              <a:t>figshare, zenodo</a:t>
            </a:r>
          </a:p>
          <a:p>
            <a:pPr lvl="2"/>
            <a:r>
              <a:rPr lang="en-US" dirty="0"/>
              <a:t>new, fresh, and cool</a:t>
            </a:r>
          </a:p>
          <a:p>
            <a:pPr lvl="2"/>
            <a:r>
              <a:rPr lang="en-US" dirty="0"/>
              <a:t>multidisciplinary</a:t>
            </a:r>
          </a:p>
          <a:p>
            <a:pPr lvl="2"/>
            <a:r>
              <a:rPr lang="en-US" dirty="0"/>
              <a:t>papers, datasets, posters, presentations, ...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57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Where and how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20824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Green open access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Many rules</a:t>
            </a:r>
          </a:p>
          <a:p>
            <a:r>
              <a:rPr lang="en-US" dirty="0" smtClean="0"/>
              <a:t>Usually</a:t>
            </a:r>
            <a:r>
              <a:rPr lang="en-US" dirty="0"/>
              <a:t>, </a:t>
            </a:r>
            <a:r>
              <a:rPr lang="en-US" dirty="0">
                <a:solidFill>
                  <a:schemeClr val="accent2"/>
                </a:solidFill>
              </a:rPr>
              <a:t>postprint</a:t>
            </a:r>
            <a:r>
              <a:rPr lang="en-US" dirty="0"/>
              <a:t> (accepted </a:t>
            </a:r>
            <a:r>
              <a:rPr lang="en-US" dirty="0" smtClean="0"/>
              <a:t>version) </a:t>
            </a:r>
            <a:r>
              <a:rPr lang="en-US" dirty="0" smtClean="0">
                <a:solidFill>
                  <a:srgbClr val="DA8E00"/>
                </a:solidFill>
              </a:rPr>
              <a:t>upon acceptance</a:t>
            </a:r>
            <a:endParaRPr lang="en-US" dirty="0">
              <a:solidFill>
                <a:srgbClr val="DA8E00"/>
              </a:solidFill>
            </a:endParaRPr>
          </a:p>
          <a:p>
            <a:pPr lvl="1"/>
            <a:r>
              <a:rPr lang="en-US" dirty="0"/>
              <a:t>Maximizes value of the self-archived material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58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When to self-archive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430552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Green open access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Most </a:t>
            </a:r>
            <a:r>
              <a:rPr lang="en-US" dirty="0"/>
              <a:t>journals accept submissions of already self-archived </a:t>
            </a:r>
            <a:r>
              <a:rPr lang="en-US" dirty="0" smtClean="0"/>
              <a:t>material (preprints)</a:t>
            </a:r>
            <a:endParaRPr lang="en-US" dirty="0"/>
          </a:p>
          <a:p>
            <a:pPr lvl="1"/>
            <a:r>
              <a:rPr lang="en-US" dirty="0"/>
              <a:t>Not many conferences! </a:t>
            </a:r>
            <a:endParaRPr lang="en-US" dirty="0" smtClean="0"/>
          </a:p>
          <a:p>
            <a:pPr lvl="2"/>
            <a:r>
              <a:rPr lang="en-US" dirty="0" smtClean="0"/>
              <a:t>Self</a:t>
            </a:r>
            <a:r>
              <a:rPr lang="en-US" dirty="0"/>
              <a:t>-archive </a:t>
            </a:r>
            <a:r>
              <a:rPr lang="en-US" dirty="0" smtClean="0"/>
              <a:t>upon </a:t>
            </a:r>
            <a:r>
              <a:rPr lang="en-US" dirty="0"/>
              <a:t>acceptance</a:t>
            </a:r>
          </a:p>
          <a:p>
            <a:r>
              <a:rPr lang="en-US" dirty="0"/>
              <a:t>For your already published material, please self-archive the postprint (not the publisher PDF)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59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When to self-archive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636229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Acknowledgements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595" y="1362628"/>
            <a:ext cx="8786813" cy="4911328"/>
          </a:xfrm>
        </p:spPr>
        <p:txBody>
          <a:bodyPr>
            <a:noAutofit/>
          </a:bodyPr>
          <a:lstStyle/>
          <a:p>
            <a:r>
              <a:rPr lang="en-US" sz="1600" dirty="0" smtClean="0"/>
              <a:t>Thank you </a:t>
            </a:r>
            <a:r>
              <a:rPr lang="en-US" sz="1600" dirty="0" smtClean="0">
                <a:hlinkClick r:id="rId2"/>
              </a:rPr>
              <a:t>Open Knowledge Foundation</a:t>
            </a:r>
            <a:endParaRPr lang="en-US" sz="1600" dirty="0" smtClean="0"/>
          </a:p>
          <a:p>
            <a:r>
              <a:rPr lang="en-US" sz="1600" dirty="0" smtClean="0"/>
              <a:t>Many thanks to the following people and their material, upon which this presentation is built</a:t>
            </a:r>
          </a:p>
          <a:p>
            <a:pPr lvl="1"/>
            <a:r>
              <a:rPr lang="en-US" sz="1600" dirty="0"/>
              <a:t>Sophie </a:t>
            </a:r>
            <a:r>
              <a:rPr lang="en-US" sz="1600" dirty="0" smtClean="0"/>
              <a:t>Kay, “</a:t>
            </a:r>
            <a:r>
              <a:rPr lang="en-US" sz="1600" dirty="0" smtClean="0">
                <a:hlinkClick r:id="rId3"/>
              </a:rPr>
              <a:t>The Open Scientist: The Why, When and How of Open Scientific Research</a:t>
            </a:r>
            <a:r>
              <a:rPr lang="en-US" sz="1600" dirty="0" smtClean="0"/>
              <a:t>”,  and </a:t>
            </a:r>
            <a:r>
              <a:rPr lang="en-US" sz="1600" dirty="0" smtClean="0">
                <a:hlinkClick r:id="rId4"/>
              </a:rPr>
              <a:t>http</a:t>
            </a:r>
            <a:r>
              <a:rPr lang="en-US" sz="1600" dirty="0">
                <a:hlinkClick r:id="rId4"/>
              </a:rPr>
              <a:t>://</a:t>
            </a:r>
            <a:r>
              <a:rPr lang="en-US" sz="1600" dirty="0" smtClean="0">
                <a:hlinkClick r:id="rId4"/>
              </a:rPr>
              <a:t>www.opensciencetraining.com</a:t>
            </a:r>
            <a:r>
              <a:rPr lang="en-US" sz="1600" dirty="0" smtClean="0"/>
              <a:t>	</a:t>
            </a:r>
          </a:p>
          <a:p>
            <a:pPr lvl="1"/>
            <a:r>
              <a:rPr lang="en-US" sz="1600" dirty="0" smtClean="0"/>
              <a:t>Ross Mounce, </a:t>
            </a:r>
            <a:r>
              <a:rPr lang="en-US" sz="1600" dirty="0"/>
              <a:t>“</a:t>
            </a:r>
            <a:r>
              <a:rPr lang="en-US" sz="1600" dirty="0">
                <a:hlinkClick r:id="rId5"/>
              </a:rPr>
              <a:t>Open Access for Early Career </a:t>
            </a:r>
            <a:r>
              <a:rPr lang="en-US" sz="1600" dirty="0" smtClean="0">
                <a:hlinkClick r:id="rId5"/>
              </a:rPr>
              <a:t>Researchers</a:t>
            </a:r>
            <a:r>
              <a:rPr lang="en-US" sz="1600" dirty="0"/>
              <a:t>”, University of Bath Open Access </a:t>
            </a:r>
            <a:r>
              <a:rPr lang="en-US" sz="1600" dirty="0" smtClean="0"/>
              <a:t>Week, 2013</a:t>
            </a:r>
          </a:p>
          <a:p>
            <a:pPr lvl="1"/>
            <a:r>
              <a:rPr lang="en-US" sz="1600" dirty="0" smtClean="0"/>
              <a:t>Erin McKiernan: </a:t>
            </a:r>
            <a:r>
              <a:rPr lang="en-US" sz="1600" dirty="0"/>
              <a:t>Being Open As An Early-Career Reseacher - OpenCon 2014. figshare. </a:t>
            </a:r>
            <a:r>
              <a:rPr lang="en-US" sz="1600" dirty="0">
                <a:hlinkClick r:id="rId6"/>
              </a:rPr>
              <a:t>http://dx.doi.org/10.6084/m9.figshare.</a:t>
            </a:r>
            <a:r>
              <a:rPr lang="en-US" sz="1600" dirty="0" smtClean="0">
                <a:hlinkClick r:id="rId6"/>
              </a:rPr>
              <a:t>1243319</a:t>
            </a:r>
            <a:r>
              <a:rPr lang="en-US" sz="1600" dirty="0" smtClean="0"/>
              <a:t>, 2014</a:t>
            </a:r>
          </a:p>
          <a:p>
            <a:pPr lvl="1"/>
            <a:r>
              <a:rPr lang="en-US" sz="1600" dirty="0"/>
              <a:t>Christian Heise, "</a:t>
            </a:r>
            <a:r>
              <a:rPr lang="en-US" sz="1600" dirty="0">
                <a:hlinkClick r:id="rId7"/>
              </a:rPr>
              <a:t>Open Access, Open Research, Open Data, Open Science, Open what</a:t>
            </a:r>
            <a:r>
              <a:rPr lang="en-US" sz="1600" dirty="0" smtClean="0">
                <a:hlinkClick r:id="rId7"/>
              </a:rPr>
              <a:t>?</a:t>
            </a:r>
            <a:r>
              <a:rPr lang="en-US" sz="1600" dirty="0" smtClean="0"/>
              <a:t>” </a:t>
            </a:r>
            <a:r>
              <a:rPr lang="en-US" sz="1600" dirty="0"/>
              <a:t>#</a:t>
            </a:r>
            <a:r>
              <a:rPr lang="en-US" sz="1600" dirty="0" smtClean="0"/>
              <a:t>gfm2013”</a:t>
            </a:r>
          </a:p>
          <a:p>
            <a:pPr lvl="1"/>
            <a:r>
              <a:rPr lang="en-US" sz="1600" dirty="0"/>
              <a:t>Dan Gezelter, "</a:t>
            </a:r>
            <a:r>
              <a:rPr lang="en-US" sz="1600" dirty="0">
                <a:hlinkClick r:id="rId8"/>
              </a:rPr>
              <a:t>Code as a Research Product: Open Source for Open Science</a:t>
            </a:r>
            <a:r>
              <a:rPr lang="en-US" sz="1600" dirty="0"/>
              <a:t>", NIAID Bioinformatics festival, </a:t>
            </a:r>
            <a:r>
              <a:rPr lang="en-US" sz="1600" dirty="0" smtClean="0"/>
              <a:t>2014</a:t>
            </a:r>
          </a:p>
          <a:p>
            <a:r>
              <a:rPr lang="en-US" sz="1600" dirty="0" smtClean="0"/>
              <a:t>Acknowledgements to the following people for the provided information and the feedback</a:t>
            </a:r>
            <a:endParaRPr lang="en-US" sz="1600" dirty="0"/>
          </a:p>
          <a:p>
            <a:pPr lvl="1"/>
            <a:r>
              <a:rPr lang="en-US" sz="1600" dirty="0"/>
              <a:t>Anthony Beck, J.M. Bosman, Douglas Carnall, Stevan Harnad</a:t>
            </a:r>
            <a:r>
              <a:rPr lang="en-US" sz="1600" dirty="0" smtClean="0"/>
              <a:t>, </a:t>
            </a:r>
            <a:r>
              <a:rPr lang="en-US" sz="1600" dirty="0"/>
              <a:t>Brian Hole and </a:t>
            </a:r>
            <a:r>
              <a:rPr lang="en-US" sz="1600" dirty="0">
                <a:hlinkClick r:id="rId9"/>
              </a:rPr>
              <a:t>Ubiquity </a:t>
            </a:r>
            <a:r>
              <a:rPr lang="en-US" sz="1600" dirty="0" smtClean="0">
                <a:hlinkClick r:id="rId9"/>
              </a:rPr>
              <a:t>Press</a:t>
            </a:r>
            <a:r>
              <a:rPr lang="en-US" sz="1600" dirty="0" smtClean="0"/>
              <a:t>, </a:t>
            </a:r>
            <a:r>
              <a:rPr lang="en-US" sz="1600" dirty="0"/>
              <a:t>Puneet Kishor, Pal Lykkja , Fiona Nielsen, Peter Murray-Rust, Raniere </a:t>
            </a:r>
            <a:r>
              <a:rPr lang="en-US" sz="1600" dirty="0" smtClean="0"/>
              <a:t>Silva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31459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Green open access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Advantage</a:t>
            </a:r>
          </a:p>
          <a:p>
            <a:pPr lvl="1"/>
            <a:r>
              <a:rPr lang="en-US" dirty="0" smtClean="0"/>
              <a:t>It is completely free, sometimes time consuming</a:t>
            </a:r>
          </a:p>
          <a:p>
            <a:r>
              <a:rPr lang="en-US" dirty="0" smtClean="0"/>
              <a:t>Disadvantage</a:t>
            </a:r>
          </a:p>
          <a:p>
            <a:pPr lvl="1"/>
            <a:r>
              <a:rPr lang="en-US" dirty="0" smtClean="0"/>
              <a:t>Slightly less discoverability of the work</a:t>
            </a:r>
          </a:p>
          <a:p>
            <a:pPr lvl="2"/>
            <a:r>
              <a:rPr lang="en-US" dirty="0" smtClean="0"/>
              <a:t>People have to know how to look for eprints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60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When to self-archive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43774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Green open access in computer science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Questionnaire administered to </a:t>
            </a:r>
            <a:r>
              <a:rPr lang="en-US" dirty="0" smtClean="0"/>
              <a:t>my faculty </a:t>
            </a:r>
            <a:r>
              <a:rPr lang="en-US" dirty="0"/>
              <a:t>members (PhD students, researchers, professors) in 2013 regarding self-archiving </a:t>
            </a:r>
            <a:r>
              <a:rPr lang="en-US" dirty="0" smtClean="0"/>
              <a:t>[1]</a:t>
            </a:r>
            <a:endParaRPr lang="en-US" dirty="0"/>
          </a:p>
          <a:p>
            <a:r>
              <a:rPr lang="en-US" dirty="0"/>
              <a:t>49 participants (response rate = 72.8%</a:t>
            </a:r>
            <a:r>
              <a:rPr lang="en-US" dirty="0" smtClean="0"/>
              <a:t>)</a:t>
            </a:r>
          </a:p>
          <a:p>
            <a:r>
              <a:rPr lang="en-US" dirty="0" smtClean="0"/>
              <a:t>Quantitative and qualitative items on self-archiving</a:t>
            </a:r>
          </a:p>
          <a:p>
            <a:pPr lvl="1"/>
            <a:r>
              <a:rPr lang="en-US" dirty="0" smtClean="0"/>
              <a:t>Knowledge</a:t>
            </a:r>
          </a:p>
          <a:p>
            <a:pPr lvl="1"/>
            <a:r>
              <a:rPr lang="en-US" dirty="0" smtClean="0"/>
              <a:t>Practicing</a:t>
            </a:r>
          </a:p>
          <a:p>
            <a:pPr lvl="1"/>
            <a:r>
              <a:rPr lang="en-US" dirty="0" smtClean="0"/>
              <a:t>Inhibitors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61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The status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357689" y="5666189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100" dirty="0" smtClean="0"/>
              <a:t>[1] Daniel </a:t>
            </a:r>
            <a:r>
              <a:rPr lang="en-US" sz="1100" dirty="0"/>
              <a:t>Graziotin, "Green open access in computer science – an exploratory study on author-based self-archiving awareness, practice, and inhibitors", ScienceOpen Research, vol. 1, no. 1, 2014. DOI: </a:t>
            </a:r>
            <a:r>
              <a:rPr lang="en-US" sz="1100" dirty="0">
                <a:hlinkClick r:id="rId2"/>
              </a:rPr>
              <a:t>10.14293/A2199-1006.01.SOR-COMPSCI.LZQ19.v1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24648741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Green open access in computer science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62</a:t>
            </a:fld>
            <a:endParaRPr lang="en-US" dirty="0"/>
          </a:p>
        </p:txBody>
      </p:sp>
      <p:pic>
        <p:nvPicPr>
          <p:cNvPr id="7" name="Picture 6" descr="Figure1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5687" y="1295091"/>
            <a:ext cx="6798930" cy="5321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97657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Green open access in computer science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63</a:t>
            </a:fld>
            <a:endParaRPr lang="en-US" dirty="0"/>
          </a:p>
        </p:txBody>
      </p:sp>
      <p:pic>
        <p:nvPicPr>
          <p:cNvPr id="4" name="Picture 3" descr="Figure2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2355" y="832293"/>
            <a:ext cx="7390182" cy="5784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92895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Green open access in computer science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64</a:t>
            </a:fld>
            <a:endParaRPr lang="en-US" dirty="0"/>
          </a:p>
        </p:txBody>
      </p:sp>
      <p:pic>
        <p:nvPicPr>
          <p:cNvPr id="6" name="Picture 5" descr="Figure4-bi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277" y="803673"/>
            <a:ext cx="7833753" cy="5875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63378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Green open access in computer science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65</a:t>
            </a:fld>
            <a:endParaRPr lang="en-US" dirty="0"/>
          </a:p>
        </p:txBody>
      </p:sp>
      <p:pic>
        <p:nvPicPr>
          <p:cNvPr id="5" name="Picture 4" descr="Figure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702" y="982683"/>
            <a:ext cx="7676341" cy="5757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25205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Green open access in computer science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66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What prevents you to self-archive?</a:t>
            </a:r>
            <a:endParaRPr lang="en-US" dirty="0"/>
          </a:p>
        </p:txBody>
      </p:sp>
      <p:pic>
        <p:nvPicPr>
          <p:cNvPr id="7" name="Picture 6" descr="Figure6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6411" y="1536192"/>
            <a:ext cx="5624217" cy="4968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90403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Green open access in computer science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67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What prevents you to self-archive?</a:t>
            </a:r>
            <a:endParaRPr lang="en-US" dirty="0"/>
          </a:p>
        </p:txBody>
      </p:sp>
      <p:pic>
        <p:nvPicPr>
          <p:cNvPr id="3" name="Picture 2" descr="Figure7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616" y="1311408"/>
            <a:ext cx="7616849" cy="5305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16627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Green open access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​</a:t>
            </a:r>
            <a:r>
              <a:rPr lang="en-US" dirty="0" smtClean="0"/>
              <a:t>Free </a:t>
            </a:r>
            <a:r>
              <a:rPr lang="en-US" dirty="0"/>
              <a:t>and opensource Web tool for checking journal (or publisher, for proceedings) allowance of self-</a:t>
            </a:r>
            <a:r>
              <a:rPr lang="en-US" dirty="0" smtClean="0"/>
              <a:t>archiving</a:t>
            </a:r>
          </a:p>
          <a:p>
            <a:pPr lvl="1"/>
            <a:r>
              <a:rPr lang="en-US" dirty="0" smtClean="0"/>
              <a:t>Search by name, ISSN, and free form</a:t>
            </a:r>
            <a:endParaRPr lang="en-US" dirty="0"/>
          </a:p>
          <a:p>
            <a:pPr marL="223180" indent="0">
              <a:buNone/>
            </a:pPr>
            <a:endParaRPr lang="en-US" dirty="0"/>
          </a:p>
          <a:p>
            <a:r>
              <a:rPr lang="en-US" dirty="0"/>
              <a:t>:-) you can</a:t>
            </a:r>
          </a:p>
          <a:p>
            <a:r>
              <a:rPr lang="en-US" dirty="0"/>
              <a:t>:-| you might</a:t>
            </a:r>
          </a:p>
          <a:p>
            <a:r>
              <a:rPr lang="en-US" dirty="0"/>
              <a:t>:-( you cannot (= avoid publishing here in the future</a:t>
            </a:r>
            <a:r>
              <a:rPr lang="en-US" dirty="0" smtClean="0"/>
              <a:t>)</a:t>
            </a:r>
          </a:p>
          <a:p>
            <a:endParaRPr lang="en-US" dirty="0"/>
          </a:p>
          <a:p>
            <a:r>
              <a:rPr lang="en-US" dirty="0" smtClean="0"/>
              <a:t>Publisher's </a:t>
            </a:r>
            <a:r>
              <a:rPr lang="en-US" dirty="0"/>
              <a:t>conditions (e.g., only after 6 months</a:t>
            </a:r>
            <a:r>
              <a:rPr lang="en-US" dirty="0" smtClean="0"/>
              <a:t>)</a:t>
            </a:r>
            <a:endParaRPr lang="en-US" dirty="0"/>
          </a:p>
          <a:p>
            <a:r>
              <a:rPr lang="en-US" dirty="0"/>
              <a:t>Built on top of </a:t>
            </a:r>
            <a:r>
              <a:rPr lang="en-US" dirty="0">
                <a:hlinkClick r:id="rId2"/>
              </a:rPr>
              <a:t>SHERPA/RoMEO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68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>
                <a:hlinkClick r:id="rId3"/>
              </a:rPr>
              <a:t>rchive.it</a:t>
            </a:r>
            <a:r>
              <a:rPr lang="en-US" dirty="0" smtClean="0"/>
              <a:t> to check self-archiving allowance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298911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69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8800013" cy="683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45944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this presentation about?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DA8E00"/>
                </a:solidFill>
              </a:rPr>
              <a:t>Scarcity of knowledge</a:t>
            </a:r>
          </a:p>
          <a:p>
            <a:r>
              <a:rPr lang="en-US" dirty="0" smtClean="0"/>
              <a:t>Open science as a way to cope with the scarcity of knowledge</a:t>
            </a:r>
          </a:p>
          <a:p>
            <a:pPr lvl="1"/>
            <a:r>
              <a:rPr lang="en-US" sz="2800" dirty="0" smtClean="0"/>
              <a:t>Open access</a:t>
            </a:r>
          </a:p>
          <a:p>
            <a:pPr lvl="1"/>
            <a:r>
              <a:rPr lang="en-US" sz="2800" dirty="0" smtClean="0"/>
              <a:t>Open data</a:t>
            </a:r>
          </a:p>
          <a:p>
            <a:pPr lvl="1"/>
            <a:r>
              <a:rPr lang="en-US" sz="2800" dirty="0" smtClean="0"/>
              <a:t>Open source</a:t>
            </a:r>
          </a:p>
          <a:p>
            <a:r>
              <a:rPr lang="en-US" dirty="0" smtClean="0"/>
              <a:t>Licenses for openness</a:t>
            </a:r>
          </a:p>
          <a:p>
            <a:r>
              <a:rPr lang="en-US" dirty="0" smtClean="0"/>
              <a:t>Post publication peer review and crazy projects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142339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594" y="1491845"/>
            <a:ext cx="8786813" cy="4911328"/>
          </a:xfrm>
        </p:spPr>
        <p:txBody>
          <a:bodyPr>
            <a:normAutofit/>
          </a:bodyPr>
          <a:lstStyle/>
          <a:p>
            <a:r>
              <a:rPr lang="en-US" dirty="0"/>
              <a:t>Science is built on data: its collection, analysis, publication, reanalysis, critique, and reuse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Often not present</a:t>
            </a:r>
          </a:p>
          <a:p>
            <a:pPr lvl="1"/>
            <a:r>
              <a:rPr lang="en-US" dirty="0" smtClean="0"/>
              <a:t>Otherwise, behind paywall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70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78594" y="6386066"/>
            <a:ext cx="86365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J.C. Molloy, “The </a:t>
            </a:r>
            <a:r>
              <a:rPr lang="en-US" sz="1200" dirty="0"/>
              <a:t>Open Knowledge Foundation: Open Data Means Better </a:t>
            </a:r>
            <a:r>
              <a:rPr lang="en-US" sz="1200" dirty="0" smtClean="0"/>
              <a:t>Science”. </a:t>
            </a:r>
            <a:r>
              <a:rPr lang="en-US" sz="1200" dirty="0"/>
              <a:t>PLoS Biol </a:t>
            </a:r>
            <a:r>
              <a:rPr lang="en-US" sz="1200" dirty="0" smtClean="0"/>
              <a:t> vol. 9, no. 12, pp. </a:t>
            </a:r>
            <a:r>
              <a:rPr lang="en-US" sz="1200" dirty="0"/>
              <a:t>e1001195. doi: 10.1371/journal.pbio.</a:t>
            </a:r>
            <a:r>
              <a:rPr lang="en-US" sz="1200" dirty="0" smtClean="0"/>
              <a:t>1001195, 2011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37385374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594" y="1491845"/>
            <a:ext cx="8786813" cy="4911328"/>
          </a:xfrm>
        </p:spPr>
        <p:txBody>
          <a:bodyPr>
            <a:normAutofit/>
          </a:bodyPr>
          <a:lstStyle/>
          <a:p>
            <a:r>
              <a:rPr lang="en-US" dirty="0"/>
              <a:t>Science is built on data: its collection, analysis, publication, reanalysis, critique, and reuse</a:t>
            </a:r>
            <a:r>
              <a:rPr lang="en-US" dirty="0" smtClean="0"/>
              <a:t>.</a:t>
            </a:r>
          </a:p>
          <a:p>
            <a:r>
              <a:rPr lang="en-US" dirty="0" smtClean="0"/>
              <a:t>Data provides evidence for scientific knowledge</a:t>
            </a:r>
          </a:p>
          <a:p>
            <a:pPr lvl="1"/>
            <a:r>
              <a:rPr lang="en-US" dirty="0" smtClean="0"/>
              <a:t>Foundation of progress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71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78594" y="6386066"/>
            <a:ext cx="86365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J.C. Molloy, “The </a:t>
            </a:r>
            <a:r>
              <a:rPr lang="en-US" sz="1200" dirty="0"/>
              <a:t>Open Knowledge Foundation: Open Data Means Better </a:t>
            </a:r>
            <a:r>
              <a:rPr lang="en-US" sz="1200" dirty="0" smtClean="0"/>
              <a:t>Science”. </a:t>
            </a:r>
            <a:r>
              <a:rPr lang="en-US" sz="1200" dirty="0"/>
              <a:t>PLoS Biol </a:t>
            </a:r>
            <a:r>
              <a:rPr lang="en-US" sz="1200" dirty="0" smtClean="0"/>
              <a:t> vol. 9, no. 12, pp. </a:t>
            </a:r>
            <a:r>
              <a:rPr lang="en-US" sz="1200" dirty="0"/>
              <a:t>e1001195. doi: 10.1371/journal.pbio.</a:t>
            </a:r>
            <a:r>
              <a:rPr lang="en-US" sz="1200" dirty="0" smtClean="0"/>
              <a:t>1001195, 2011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75978909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594" y="1491845"/>
            <a:ext cx="8786813" cy="4911328"/>
          </a:xfrm>
        </p:spPr>
        <p:txBody>
          <a:bodyPr>
            <a:normAutofit/>
          </a:bodyPr>
          <a:lstStyle/>
          <a:p>
            <a:r>
              <a:rPr lang="en-US" dirty="0"/>
              <a:t>Science is built on data: its collection, analysis, publication, reanalysis, critique, and reuse</a:t>
            </a:r>
            <a:r>
              <a:rPr lang="en-US" dirty="0" smtClean="0"/>
              <a:t>.</a:t>
            </a:r>
          </a:p>
          <a:p>
            <a:r>
              <a:rPr lang="en-US" dirty="0" smtClean="0"/>
              <a:t>Data provides evidence for scientific knowledge</a:t>
            </a:r>
          </a:p>
          <a:p>
            <a:r>
              <a:rPr lang="en-US" dirty="0" smtClean="0"/>
              <a:t>The more data is openly available, the greater the transparency and reproducibility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72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78594" y="6386066"/>
            <a:ext cx="86365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J.C. Molloy, “The </a:t>
            </a:r>
            <a:r>
              <a:rPr lang="en-US" sz="1200" dirty="0"/>
              <a:t>Open Knowledge Foundation: Open Data Means Better </a:t>
            </a:r>
            <a:r>
              <a:rPr lang="en-US" sz="1200" dirty="0" smtClean="0"/>
              <a:t>Science”. </a:t>
            </a:r>
            <a:r>
              <a:rPr lang="en-US" sz="1200" dirty="0"/>
              <a:t>PLoS Biol </a:t>
            </a:r>
            <a:r>
              <a:rPr lang="en-US" sz="1200" dirty="0" smtClean="0"/>
              <a:t> vol. 9, no. 12, pp. </a:t>
            </a:r>
            <a:r>
              <a:rPr lang="en-US" sz="1200" dirty="0"/>
              <a:t>e1001195. doi: 10.1371/journal.pbio.</a:t>
            </a:r>
            <a:r>
              <a:rPr lang="en-US" sz="1200" dirty="0" smtClean="0"/>
              <a:t>1001195, 2011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72209194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Not with the paper in traditional journals</a:t>
            </a:r>
          </a:p>
          <a:p>
            <a:pPr lvl="1"/>
            <a:r>
              <a:rPr lang="en-US" dirty="0" smtClean="0"/>
              <a:t>Might become part of publisher’s copyright (!!!)</a:t>
            </a:r>
          </a:p>
          <a:p>
            <a:pPr lvl="2"/>
            <a:r>
              <a:rPr lang="en-US" dirty="0" smtClean="0"/>
              <a:t>Behind paywall</a:t>
            </a:r>
          </a:p>
          <a:p>
            <a:pPr lvl="1"/>
            <a:r>
              <a:rPr lang="en-US" dirty="0" smtClean="0"/>
              <a:t>Hinders scientific progress</a:t>
            </a:r>
          </a:p>
          <a:p>
            <a:r>
              <a:rPr lang="en-US" dirty="0" smtClean="0"/>
              <a:t>Make it public</a:t>
            </a:r>
          </a:p>
          <a:p>
            <a:pPr lvl="1"/>
            <a:r>
              <a:rPr lang="en-US" dirty="0" smtClean="0"/>
              <a:t>Not on your website (like w/ postprints)</a:t>
            </a:r>
          </a:p>
          <a:p>
            <a:pPr lvl="1"/>
            <a:r>
              <a:rPr lang="en-US" dirty="0" smtClean="0"/>
              <a:t>On data repositories like figshare and zenodo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73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How to free data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511451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Data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74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Figshare and Zenodo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>
                <a:hlinkClick r:id="rId3"/>
              </a:rPr>
              <a:t>figshare.com</a:t>
            </a:r>
            <a:r>
              <a:rPr lang="en-US" sz="2400" dirty="0" smtClean="0"/>
              <a:t>* and </a:t>
            </a:r>
            <a:r>
              <a:rPr lang="en-US" sz="2400" dirty="0" smtClean="0">
                <a:hlinkClick r:id="rId4"/>
              </a:rPr>
              <a:t>zenodo.org</a:t>
            </a:r>
            <a:r>
              <a:rPr lang="en-US" sz="2400" dirty="0" smtClean="0"/>
              <a:t> are online digital repositories for</a:t>
            </a:r>
          </a:p>
          <a:p>
            <a:pPr lvl="1"/>
            <a:r>
              <a:rPr lang="en-US" sz="2400" dirty="0" smtClean="0"/>
              <a:t>Datasets</a:t>
            </a:r>
          </a:p>
          <a:p>
            <a:pPr lvl="1"/>
            <a:r>
              <a:rPr lang="en-US" sz="2400" dirty="0" smtClean="0"/>
              <a:t>Presentations</a:t>
            </a:r>
          </a:p>
          <a:p>
            <a:pPr lvl="1"/>
            <a:r>
              <a:rPr lang="en-US" sz="2400" dirty="0" smtClean="0"/>
              <a:t>Publications (papers, theses, projects, ..)</a:t>
            </a:r>
          </a:p>
          <a:p>
            <a:pPr lvl="1"/>
            <a:r>
              <a:rPr lang="en-US" sz="2400" dirty="0" smtClean="0"/>
              <a:t>Posters</a:t>
            </a:r>
          </a:p>
          <a:p>
            <a:pPr lvl="1"/>
            <a:r>
              <a:rPr lang="en-US" sz="2400" dirty="0" smtClean="0"/>
              <a:t>Figures</a:t>
            </a:r>
          </a:p>
          <a:p>
            <a:pPr lvl="1"/>
            <a:r>
              <a:rPr lang="en-US" sz="2400" dirty="0" smtClean="0"/>
              <a:t>Media</a:t>
            </a:r>
          </a:p>
          <a:p>
            <a:pPr lvl="1"/>
            <a:r>
              <a:rPr lang="en-US" sz="2400" dirty="0" smtClean="0"/>
              <a:t>…</a:t>
            </a:r>
            <a:endParaRPr lang="en-US" sz="2400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 bwMode="auto">
          <a:xfrm>
            <a:off x="5322345" y="6168230"/>
            <a:ext cx="3795463" cy="681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624902" indent="-401722" algn="l" rtl="0" eaLnBrk="1" fontAlgn="base" hangingPunct="1">
              <a:spcBef>
                <a:spcPts val="1686"/>
              </a:spcBef>
              <a:spcAft>
                <a:spcPct val="0"/>
              </a:spcAft>
              <a:buSzPct val="100000"/>
              <a:buFont typeface="Lucida Grande" charset="0"/>
              <a:buChar char="‣"/>
              <a:defRPr sz="2800">
                <a:solidFill>
                  <a:schemeClr val="tx1"/>
                </a:solidFill>
                <a:latin typeface="+mj-lt"/>
                <a:ea typeface="+mn-ea"/>
                <a:cs typeface="+mn-cs"/>
                <a:sym typeface="Helvetica Neue Bold Condensed" charset="0"/>
              </a:defRPr>
            </a:lvl1pPr>
            <a:lvl2pPr marL="937353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•"/>
              <a:defRPr sz="25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2pPr>
            <a:lvl3pPr marL="1249804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3pPr>
            <a:lvl4pPr marL="1562256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4pPr>
            <a:lvl5pPr marL="1874706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5pPr>
            <a:lvl6pPr marL="2196085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6pPr>
            <a:lvl7pPr marL="2517462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7pPr>
            <a:lvl8pPr marL="2838841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8pPr>
            <a:lvl9pPr marL="3160219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9pPr>
          </a:lstStyle>
          <a:p>
            <a:pPr marL="223180" indent="0">
              <a:buNone/>
            </a:pPr>
            <a:r>
              <a:rPr lang="en-US" sz="1800" dirty="0" smtClean="0"/>
              <a:t>*Disclaimer: I am advisor for figshare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81391530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Data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75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Figshare and Zenodo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3"/>
              </a:rPr>
              <a:t>figshare.com</a:t>
            </a:r>
            <a:r>
              <a:rPr lang="en-US" dirty="0" smtClean="0"/>
              <a:t> </a:t>
            </a:r>
            <a:r>
              <a:rPr lang="en-US" dirty="0"/>
              <a:t>and </a:t>
            </a:r>
            <a:r>
              <a:rPr lang="en-US" dirty="0">
                <a:hlinkClick r:id="rId4"/>
              </a:rPr>
              <a:t>zenodo.org</a:t>
            </a:r>
            <a:r>
              <a:rPr lang="en-US" dirty="0"/>
              <a:t> </a:t>
            </a:r>
            <a:endParaRPr lang="en-US" dirty="0" smtClean="0"/>
          </a:p>
          <a:p>
            <a:pPr lvl="1"/>
            <a:r>
              <a:rPr lang="en-US" dirty="0" smtClean="0"/>
              <a:t>DOIs for each submission</a:t>
            </a:r>
          </a:p>
          <a:p>
            <a:pPr lvl="2"/>
            <a:r>
              <a:rPr lang="en-US" dirty="0" smtClean="0"/>
              <a:t>Citable items!</a:t>
            </a:r>
          </a:p>
          <a:p>
            <a:pPr lvl="1"/>
            <a:r>
              <a:rPr lang="en-US" dirty="0" smtClean="0"/>
              <a:t>Metadata for harvesting and indexing</a:t>
            </a:r>
          </a:p>
        </p:txBody>
      </p:sp>
    </p:spTree>
    <p:extLst>
      <p:ext uri="{BB962C8B-B14F-4D97-AF65-F5344CB8AC3E}">
        <p14:creationId xmlns:p14="http://schemas.microsoft.com/office/powerpoint/2010/main" val="81646182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Data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76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Figshare and Zenodo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3"/>
              </a:rPr>
              <a:t>figshare.com</a:t>
            </a:r>
            <a:r>
              <a:rPr lang="en-US" dirty="0" smtClean="0"/>
              <a:t> </a:t>
            </a:r>
            <a:r>
              <a:rPr lang="en-US" dirty="0"/>
              <a:t>and </a:t>
            </a:r>
            <a:r>
              <a:rPr lang="en-US" dirty="0">
                <a:hlinkClick r:id="rId4"/>
              </a:rPr>
              <a:t>zenodo.org</a:t>
            </a:r>
            <a:r>
              <a:rPr lang="en-US" dirty="0"/>
              <a:t> </a:t>
            </a:r>
            <a:endParaRPr lang="en-US" dirty="0" smtClean="0"/>
          </a:p>
          <a:p>
            <a:pPr lvl="1"/>
            <a:r>
              <a:rPr lang="en-US" dirty="0" smtClean="0"/>
              <a:t>Digitally preserved</a:t>
            </a:r>
          </a:p>
          <a:p>
            <a:pPr lvl="2"/>
            <a:r>
              <a:rPr lang="en-US" dirty="0" smtClean="0"/>
              <a:t>Figshare</a:t>
            </a:r>
            <a:r>
              <a:rPr lang="en-US" dirty="0"/>
              <a:t>: </a:t>
            </a:r>
            <a:r>
              <a:rPr lang="en-US" dirty="0" smtClean="0"/>
              <a:t>CLOCKSS, zenodo: CERN</a:t>
            </a:r>
          </a:p>
          <a:p>
            <a:pPr lvl="1"/>
            <a:r>
              <a:rPr lang="en-US" dirty="0"/>
              <a:t>f</a:t>
            </a:r>
            <a:r>
              <a:rPr lang="en-US" dirty="0" smtClean="0"/>
              <a:t>igshare for profit, zenodo not-for profit</a:t>
            </a:r>
          </a:p>
          <a:p>
            <a:pPr lvl="2"/>
            <a:r>
              <a:rPr lang="en-US" dirty="0" smtClean="0"/>
              <a:t>Both free, but have costs above certain file limits</a:t>
            </a:r>
          </a:p>
          <a:p>
            <a:pPr lvl="3"/>
            <a:r>
              <a:rPr lang="en-US" dirty="0" smtClean="0"/>
              <a:t>I have never hit them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648847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Source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many fields (including SE), the software for research plays the same role as data</a:t>
            </a:r>
          </a:p>
          <a:p>
            <a:r>
              <a:rPr lang="en-US" dirty="0" smtClean="0"/>
              <a:t>Software </a:t>
            </a:r>
            <a:r>
              <a:rPr lang="en-US" dirty="0"/>
              <a:t>n</a:t>
            </a:r>
            <a:r>
              <a:rPr lang="en-US" dirty="0" smtClean="0"/>
              <a:t>eeded for reproducibility, too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77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230588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Source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many fields (including SE), the software for research plays the same role as data</a:t>
            </a:r>
          </a:p>
          <a:p>
            <a:r>
              <a:rPr lang="en-US" dirty="0" smtClean="0"/>
              <a:t>Software </a:t>
            </a:r>
            <a:r>
              <a:rPr lang="en-US" dirty="0"/>
              <a:t>n</a:t>
            </a:r>
            <a:r>
              <a:rPr lang="en-US" dirty="0" smtClean="0"/>
              <a:t>eeded for reproducibility, too</a:t>
            </a:r>
          </a:p>
          <a:p>
            <a:r>
              <a:rPr lang="en-US" dirty="0" smtClean="0"/>
              <a:t>Omitting software from research articles is the same deficiency of omitting data</a:t>
            </a:r>
          </a:p>
          <a:p>
            <a:r>
              <a:rPr lang="en-US" dirty="0" smtClean="0"/>
              <a:t>Open source your software for research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78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60302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Source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hlinkClick r:id="rId2"/>
              </a:rPr>
              <a:t>Github</a:t>
            </a:r>
            <a:r>
              <a:rPr lang="en-US" dirty="0" smtClean="0"/>
              <a:t> repository</a:t>
            </a:r>
          </a:p>
          <a:p>
            <a:pPr lvl="1"/>
            <a:r>
              <a:rPr lang="en-US" dirty="0" smtClean="0"/>
              <a:t>Preserved, but volatile</a:t>
            </a:r>
          </a:p>
          <a:p>
            <a:pPr lvl="1"/>
            <a:r>
              <a:rPr lang="en-US" dirty="0" smtClean="0"/>
              <a:t>Useful but not really citable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79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Three ways of open software for 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2792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42D3F-0964-674F-886D-75E26F7BF682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Rectangle 1"/>
          <p:cNvSpPr txBox="1">
            <a:spLocks noChangeArrowheads="1"/>
          </p:cNvSpPr>
          <p:nvPr/>
        </p:nvSpPr>
        <p:spPr bwMode="auto">
          <a:xfrm>
            <a:off x="178595" y="1937743"/>
            <a:ext cx="8786812" cy="298251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64288" tIns="32144" rIns="0" bIns="32144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+mj-lt"/>
                <a:ea typeface="+mj-ea"/>
                <a:cs typeface="+mj-cs"/>
                <a:sym typeface="Helvetica Neue Bold Condensed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5pPr>
            <a:lvl6pPr marL="321377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6pPr>
            <a:lvl7pPr marL="642757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7pPr>
            <a:lvl8pPr marL="964134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8pPr>
            <a:lvl9pPr marL="1285513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9pPr>
          </a:lstStyle>
          <a:p>
            <a:r>
              <a:rPr lang="en-US" dirty="0" smtClean="0"/>
              <a:t>Scarcity of knowledge?</a:t>
            </a:r>
          </a:p>
          <a:p>
            <a:r>
              <a:rPr lang="en-US" sz="3200" dirty="0" smtClean="0">
                <a:solidFill>
                  <a:srgbClr val="9A9A9A"/>
                </a:solidFill>
                <a:latin typeface="+mn-lt"/>
                <a:cs typeface="Franklin Gothic Book"/>
                <a:sym typeface="Baskerville" charset="0"/>
              </a:rPr>
              <a:t>There is no scarcity of knowledge in the Internet era!</a:t>
            </a:r>
          </a:p>
          <a:p>
            <a:endParaRPr lang="en-US" sz="3200" dirty="0">
              <a:solidFill>
                <a:srgbClr val="9A9A9A"/>
              </a:solidFill>
              <a:latin typeface="+mn-lt"/>
              <a:ea typeface="Franklin Gothic Book"/>
              <a:cs typeface="Franklin Gothic Book"/>
              <a:sym typeface="Baskervill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062858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42D3F-0964-674F-886D-75E26F7BF682}" type="slidenum">
              <a:rPr lang="en-US" smtClean="0"/>
              <a:pPr/>
              <a:t>80</a:t>
            </a:fld>
            <a:endParaRPr lang="en-US" dirty="0"/>
          </a:p>
        </p:txBody>
      </p:sp>
      <p:sp>
        <p:nvSpPr>
          <p:cNvPr id="3" name="Rectangle 1"/>
          <p:cNvSpPr txBox="1">
            <a:spLocks noChangeArrowheads="1"/>
          </p:cNvSpPr>
          <p:nvPr/>
        </p:nvSpPr>
        <p:spPr bwMode="auto">
          <a:xfrm>
            <a:off x="178595" y="1937743"/>
            <a:ext cx="8786812" cy="298251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64288" tIns="32144" rIns="0" bIns="32144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+mj-lt"/>
                <a:ea typeface="+mj-ea"/>
                <a:cs typeface="+mj-cs"/>
                <a:sym typeface="Helvetica Neue Bold Condensed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5pPr>
            <a:lvl6pPr marL="321377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6pPr>
            <a:lvl7pPr marL="642757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7pPr>
            <a:lvl8pPr marL="964134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8pPr>
            <a:lvl9pPr marL="1285513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9pPr>
          </a:lstStyle>
          <a:p>
            <a:pPr algn="ctr"/>
            <a:r>
              <a:rPr lang="en-US" sz="4500" dirty="0" smtClean="0"/>
              <a:t>But now, something cooler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9459237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42D3F-0964-674F-886D-75E26F7BF682}" type="slidenum">
              <a:rPr lang="en-US" smtClean="0"/>
              <a:pPr/>
              <a:t>81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5600"/>
            <a:ext cx="9144000" cy="6134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21983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Source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Github + </a:t>
            </a:r>
            <a:r>
              <a:rPr lang="en-US" dirty="0" smtClean="0"/>
              <a:t>figshare + </a:t>
            </a:r>
            <a:r>
              <a:rPr lang="en-US" dirty="0" smtClean="0">
                <a:hlinkClick r:id="rId2"/>
              </a:rPr>
              <a:t>Code </a:t>
            </a:r>
            <a:r>
              <a:rPr lang="en-US" dirty="0">
                <a:hlinkClick r:id="rId2"/>
              </a:rPr>
              <a:t>as a </a:t>
            </a:r>
            <a:r>
              <a:rPr lang="en-US" dirty="0" smtClean="0">
                <a:hlinkClick r:id="rId2"/>
              </a:rPr>
              <a:t>research object</a:t>
            </a:r>
            <a:r>
              <a:rPr lang="en-US" dirty="0" smtClean="0"/>
              <a:t> (Mozilla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Code on github</a:t>
            </a:r>
          </a:p>
          <a:p>
            <a:pPr lvl="1"/>
            <a:r>
              <a:rPr lang="en-US" dirty="0"/>
              <a:t>Persistent snapshosts on figshare</a:t>
            </a:r>
          </a:p>
          <a:p>
            <a:pPr lvl="1"/>
            <a:r>
              <a:rPr lang="en-US" dirty="0"/>
              <a:t>Preserved, non-volatile</a:t>
            </a:r>
          </a:p>
          <a:p>
            <a:pPr lvl="1"/>
            <a:r>
              <a:rPr lang="en-US" dirty="0"/>
              <a:t>Citable (via DOI)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82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Three ways of open software for 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66321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42D3F-0964-674F-886D-75E26F7BF682}" type="slidenum">
              <a:rPr lang="en-US" smtClean="0"/>
              <a:pPr/>
              <a:t>83</a:t>
            </a:fld>
            <a:endParaRPr lang="en-US" dirty="0"/>
          </a:p>
        </p:txBody>
      </p:sp>
      <p:sp>
        <p:nvSpPr>
          <p:cNvPr id="3" name="Rectangle 1"/>
          <p:cNvSpPr txBox="1">
            <a:spLocks noChangeArrowheads="1"/>
          </p:cNvSpPr>
          <p:nvPr/>
        </p:nvSpPr>
        <p:spPr bwMode="auto">
          <a:xfrm>
            <a:off x="178595" y="1937743"/>
            <a:ext cx="8786812" cy="298251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64288" tIns="32144" rIns="0" bIns="32144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+mj-lt"/>
                <a:ea typeface="+mj-ea"/>
                <a:cs typeface="+mj-cs"/>
                <a:sym typeface="Helvetica Neue Bold Condensed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5pPr>
            <a:lvl6pPr marL="321377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6pPr>
            <a:lvl7pPr marL="642757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7pPr>
            <a:lvl8pPr marL="964134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8pPr>
            <a:lvl9pPr marL="1285513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9pPr>
          </a:lstStyle>
          <a:p>
            <a:pPr algn="ctr"/>
            <a:r>
              <a:rPr lang="en-US" sz="4500" dirty="0" smtClean="0"/>
              <a:t>But now, something even cooler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76589301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42D3F-0964-674F-886D-75E26F7BF682}" type="slidenum">
              <a:rPr lang="en-US" smtClean="0"/>
              <a:pPr/>
              <a:t>84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5900"/>
            <a:ext cx="9144000" cy="640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29730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Source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Github + figshare + software paper </a:t>
            </a:r>
            <a:r>
              <a:rPr lang="en-US" sz="2000" dirty="0"/>
              <a:t>(</a:t>
            </a:r>
            <a:r>
              <a:rPr lang="en-US" sz="2000" dirty="0" smtClean="0">
                <a:solidFill>
                  <a:srgbClr val="DA8E00"/>
                </a:solidFill>
                <a:hlinkClick r:id="rId2"/>
              </a:rPr>
              <a:t>Journal of Open Research Software</a:t>
            </a:r>
            <a:r>
              <a:rPr lang="en-US" sz="2000" dirty="0" smtClean="0"/>
              <a:t>)*</a:t>
            </a:r>
            <a:endParaRPr lang="en-US" sz="2000" dirty="0"/>
          </a:p>
          <a:p>
            <a:pPr lvl="1"/>
            <a:r>
              <a:rPr lang="en-US" dirty="0"/>
              <a:t>Code on github</a:t>
            </a:r>
          </a:p>
          <a:p>
            <a:pPr lvl="1"/>
            <a:r>
              <a:rPr lang="en-US" dirty="0"/>
              <a:t>Persistent snapshosts on figshare</a:t>
            </a:r>
          </a:p>
          <a:p>
            <a:pPr lvl="1"/>
            <a:r>
              <a:rPr lang="en-US" dirty="0"/>
              <a:t>Preserved, non-volatile</a:t>
            </a:r>
          </a:p>
          <a:p>
            <a:pPr lvl="1"/>
            <a:r>
              <a:rPr lang="en-US" dirty="0"/>
              <a:t>Citable (via DOI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Peer reviewed (proper journal article)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85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Three ways of open software for research</a:t>
            </a:r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 bwMode="auto">
          <a:xfrm>
            <a:off x="4762895" y="6168230"/>
            <a:ext cx="4354914" cy="681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624902" indent="-401722" algn="l" rtl="0" eaLnBrk="1" fontAlgn="base" hangingPunct="1">
              <a:spcBef>
                <a:spcPts val="1686"/>
              </a:spcBef>
              <a:spcAft>
                <a:spcPct val="0"/>
              </a:spcAft>
              <a:buSzPct val="100000"/>
              <a:buFont typeface="Lucida Grande" charset="0"/>
              <a:buChar char="‣"/>
              <a:defRPr sz="2800">
                <a:solidFill>
                  <a:schemeClr val="tx1"/>
                </a:solidFill>
                <a:latin typeface="+mj-lt"/>
                <a:ea typeface="+mn-ea"/>
                <a:cs typeface="+mn-cs"/>
                <a:sym typeface="Helvetica Neue Bold Condensed" charset="0"/>
              </a:defRPr>
            </a:lvl1pPr>
            <a:lvl2pPr marL="937353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•"/>
              <a:defRPr sz="25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2pPr>
            <a:lvl3pPr marL="1249804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3pPr>
            <a:lvl4pPr marL="1562256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4pPr>
            <a:lvl5pPr marL="1874706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5pPr>
            <a:lvl6pPr marL="2196085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6pPr>
            <a:lvl7pPr marL="2517462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7pPr>
            <a:lvl8pPr marL="2838841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8pPr>
            <a:lvl9pPr marL="3160219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9pPr>
          </a:lstStyle>
          <a:p>
            <a:pPr marL="223180" indent="0">
              <a:buNone/>
            </a:pPr>
            <a:r>
              <a:rPr lang="en-US" sz="1800" dirty="0" smtClean="0"/>
              <a:t>*Disclaimer: I am editorial associate @ JORS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85420316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Source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/>
              <a:t>A software paper is a journal article written by following certain strict </a:t>
            </a:r>
            <a:r>
              <a:rPr lang="en-US" sz="2000" dirty="0" smtClean="0"/>
              <a:t>guidelines</a:t>
            </a:r>
            <a:endParaRPr lang="en-US" sz="2000" dirty="0"/>
          </a:p>
          <a:p>
            <a:r>
              <a:rPr lang="en-US" sz="2000" dirty="0" smtClean="0"/>
              <a:t>Describes</a:t>
            </a:r>
          </a:p>
          <a:p>
            <a:pPr lvl="1"/>
            <a:r>
              <a:rPr lang="en-US" sz="2000" dirty="0" smtClean="0"/>
              <a:t>Free and open </a:t>
            </a:r>
            <a:r>
              <a:rPr lang="en-US" sz="2000" dirty="0"/>
              <a:t>source software with reuse potential for research </a:t>
            </a:r>
            <a:r>
              <a:rPr lang="en-US" sz="2000" dirty="0" smtClean="0"/>
              <a:t>purposes</a:t>
            </a:r>
          </a:p>
          <a:p>
            <a:pPr lvl="1"/>
            <a:r>
              <a:rPr lang="en-US" sz="2000" dirty="0" smtClean="0"/>
              <a:t>Implementation </a:t>
            </a:r>
            <a:r>
              <a:rPr lang="en-US" sz="2000" dirty="0"/>
              <a:t>and </a:t>
            </a:r>
            <a:r>
              <a:rPr lang="en-US" sz="2000" dirty="0" smtClean="0"/>
              <a:t>architecture</a:t>
            </a:r>
            <a:endParaRPr lang="en-US" sz="2000" dirty="0"/>
          </a:p>
          <a:p>
            <a:pPr lvl="1"/>
            <a:r>
              <a:rPr lang="en-US" sz="2000" dirty="0"/>
              <a:t>Q</a:t>
            </a:r>
            <a:r>
              <a:rPr lang="en-US" sz="2000" dirty="0" smtClean="0"/>
              <a:t>uality </a:t>
            </a:r>
            <a:r>
              <a:rPr lang="en-US" sz="2000" dirty="0"/>
              <a:t>control in the development </a:t>
            </a:r>
            <a:r>
              <a:rPr lang="en-US" sz="2000" dirty="0" smtClean="0"/>
              <a:t>process</a:t>
            </a:r>
            <a:endParaRPr lang="en-US" sz="2000" dirty="0"/>
          </a:p>
          <a:p>
            <a:pPr lvl="1"/>
            <a:r>
              <a:rPr lang="en-US" sz="2000" dirty="0" smtClean="0"/>
              <a:t>Availability </a:t>
            </a:r>
            <a:r>
              <a:rPr lang="en-US" sz="2000" dirty="0"/>
              <a:t>(where to get it, how to install it</a:t>
            </a:r>
            <a:r>
              <a:rPr lang="en-US" sz="2000" dirty="0" smtClean="0"/>
              <a:t>)</a:t>
            </a:r>
          </a:p>
          <a:p>
            <a:pPr lvl="1"/>
            <a:r>
              <a:rPr lang="en-US" sz="2000" dirty="0" smtClean="0"/>
              <a:t>Reuse </a:t>
            </a:r>
            <a:r>
              <a:rPr lang="en-US" sz="2000" dirty="0"/>
              <a:t>potential within and outside the field of research of the authors.</a:t>
            </a:r>
            <a:endParaRPr 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86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The Journal of Open Research Software (JORS)</a:t>
            </a:r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 bwMode="auto">
          <a:xfrm>
            <a:off x="4762895" y="6168230"/>
            <a:ext cx="4354914" cy="681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624902" indent="-401722" algn="l" rtl="0" eaLnBrk="1" fontAlgn="base" hangingPunct="1">
              <a:spcBef>
                <a:spcPts val="1686"/>
              </a:spcBef>
              <a:spcAft>
                <a:spcPct val="0"/>
              </a:spcAft>
              <a:buSzPct val="100000"/>
              <a:buFont typeface="Lucida Grande" charset="0"/>
              <a:buChar char="‣"/>
              <a:defRPr sz="2800">
                <a:solidFill>
                  <a:schemeClr val="tx1"/>
                </a:solidFill>
                <a:latin typeface="+mj-lt"/>
                <a:ea typeface="+mn-ea"/>
                <a:cs typeface="+mn-cs"/>
                <a:sym typeface="Helvetica Neue Bold Condensed" charset="0"/>
              </a:defRPr>
            </a:lvl1pPr>
            <a:lvl2pPr marL="937353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•"/>
              <a:defRPr sz="25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2pPr>
            <a:lvl3pPr marL="1249804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3pPr>
            <a:lvl4pPr marL="1562256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4pPr>
            <a:lvl5pPr marL="1874706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5pPr>
            <a:lvl6pPr marL="2196085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6pPr>
            <a:lvl7pPr marL="2517462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7pPr>
            <a:lvl8pPr marL="2838841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8pPr>
            <a:lvl9pPr marL="3160219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9pPr>
          </a:lstStyle>
          <a:p>
            <a:pPr marL="223180" indent="0">
              <a:buNone/>
            </a:pPr>
            <a:r>
              <a:rPr lang="en-US" sz="1800" dirty="0" smtClean="0"/>
              <a:t>*Disclaimer: I am editorial associate @ JORS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03083695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Source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A software paper is a journal article written by following certain strict </a:t>
            </a:r>
            <a:r>
              <a:rPr lang="en-US" sz="2400" dirty="0" smtClean="0"/>
              <a:t>guidelines</a:t>
            </a:r>
            <a:endParaRPr lang="en-US" sz="2400" dirty="0"/>
          </a:p>
          <a:p>
            <a:r>
              <a:rPr lang="en-US" sz="2400" dirty="0" smtClean="0"/>
              <a:t>Rewards</a:t>
            </a:r>
          </a:p>
          <a:p>
            <a:pPr lvl="1"/>
            <a:r>
              <a:rPr lang="en-US" sz="2400" dirty="0" smtClean="0"/>
              <a:t>Authors with a proper, citable, peer reviewed publication</a:t>
            </a:r>
          </a:p>
          <a:p>
            <a:pPr lvl="1"/>
            <a:r>
              <a:rPr lang="en-US" sz="2400" dirty="0" smtClean="0"/>
              <a:t>Readers with a properly available software for research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87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JORS</a:t>
            </a:r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 bwMode="auto">
          <a:xfrm>
            <a:off x="4762895" y="6168230"/>
            <a:ext cx="4354914" cy="681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624902" indent="-401722" algn="l" rtl="0" eaLnBrk="1" fontAlgn="base" hangingPunct="1">
              <a:spcBef>
                <a:spcPts val="1686"/>
              </a:spcBef>
              <a:spcAft>
                <a:spcPct val="0"/>
              </a:spcAft>
              <a:buSzPct val="100000"/>
              <a:buFont typeface="Lucida Grande" charset="0"/>
              <a:buChar char="‣"/>
              <a:defRPr sz="2800">
                <a:solidFill>
                  <a:schemeClr val="tx1"/>
                </a:solidFill>
                <a:latin typeface="+mj-lt"/>
                <a:ea typeface="+mn-ea"/>
                <a:cs typeface="+mn-cs"/>
                <a:sym typeface="Helvetica Neue Bold Condensed" charset="0"/>
              </a:defRPr>
            </a:lvl1pPr>
            <a:lvl2pPr marL="937353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•"/>
              <a:defRPr sz="25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2pPr>
            <a:lvl3pPr marL="1249804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3pPr>
            <a:lvl4pPr marL="1562256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4pPr>
            <a:lvl5pPr marL="1874706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5pPr>
            <a:lvl6pPr marL="2196085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6pPr>
            <a:lvl7pPr marL="2517462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7pPr>
            <a:lvl8pPr marL="2838841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8pPr>
            <a:lvl9pPr marL="3160219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9pPr>
          </a:lstStyle>
          <a:p>
            <a:pPr marL="223180" indent="0">
              <a:buNone/>
            </a:pPr>
            <a:r>
              <a:rPr lang="en-US" sz="1800" dirty="0" smtClean="0"/>
              <a:t>*Disclaimer: I am editorial associate @ JORS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17440911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1014269" y="1405994"/>
            <a:ext cx="6952922" cy="494857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200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Helvetica Neue Bold Condensed" charset="0"/>
              <a:ea typeface="ヒラギノ角ゴ ProN W6" charset="0"/>
              <a:cs typeface="ヒラギノ角ゴ ProN W6" charset="0"/>
              <a:sym typeface="Helvetica Neue Bold Condensed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Source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88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JORS</a:t>
            </a:r>
            <a:r>
              <a:rPr lang="en-US" dirty="0" smtClean="0"/>
              <a:t> submission process</a:t>
            </a:r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 bwMode="auto">
          <a:xfrm>
            <a:off x="4762895" y="6168230"/>
            <a:ext cx="4354914" cy="681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624902" indent="-401722" algn="l" rtl="0" eaLnBrk="1" fontAlgn="base" hangingPunct="1">
              <a:spcBef>
                <a:spcPts val="1686"/>
              </a:spcBef>
              <a:spcAft>
                <a:spcPct val="0"/>
              </a:spcAft>
              <a:buSzPct val="100000"/>
              <a:buFont typeface="Lucida Grande" charset="0"/>
              <a:buChar char="‣"/>
              <a:defRPr sz="2800">
                <a:solidFill>
                  <a:schemeClr val="tx1"/>
                </a:solidFill>
                <a:latin typeface="+mj-lt"/>
                <a:ea typeface="+mn-ea"/>
                <a:cs typeface="+mn-cs"/>
                <a:sym typeface="Helvetica Neue Bold Condensed" charset="0"/>
              </a:defRPr>
            </a:lvl1pPr>
            <a:lvl2pPr marL="937353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•"/>
              <a:defRPr sz="25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2pPr>
            <a:lvl3pPr marL="1249804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3pPr>
            <a:lvl4pPr marL="1562256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4pPr>
            <a:lvl5pPr marL="1874706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5pPr>
            <a:lvl6pPr marL="2196085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6pPr>
            <a:lvl7pPr marL="2517462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7pPr>
            <a:lvl8pPr marL="2838841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8pPr>
            <a:lvl9pPr marL="3160219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9pPr>
          </a:lstStyle>
          <a:p>
            <a:pPr marL="223180" indent="0">
              <a:buNone/>
            </a:pPr>
            <a:r>
              <a:rPr lang="en-US" sz="1800" dirty="0" smtClean="0"/>
              <a:t>Disclaimer: I am editorial associate @ JORS</a:t>
            </a:r>
            <a:endParaRPr lang="en-US" sz="18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269" y="1405994"/>
            <a:ext cx="6952922" cy="4948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17868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Source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JORS little dirty secret**</a:t>
            </a:r>
          </a:p>
          <a:p>
            <a:pPr lvl="1"/>
            <a:r>
              <a:rPr lang="en-US" dirty="0" smtClean="0"/>
              <a:t>We do not want to reject papers</a:t>
            </a:r>
          </a:p>
          <a:p>
            <a:pPr lvl="1"/>
            <a:r>
              <a:rPr lang="en-US" dirty="0" smtClean="0"/>
              <a:t>Just follow the peer review criteria</a:t>
            </a:r>
          </a:p>
          <a:p>
            <a:pPr lvl="1"/>
            <a:r>
              <a:rPr lang="en-US" dirty="0" smtClean="0"/>
              <a:t>…and make the software truly open source and free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89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JORS</a:t>
            </a:r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 bwMode="auto">
          <a:xfrm>
            <a:off x="3598631" y="5760040"/>
            <a:ext cx="5519178" cy="108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624902" indent="-401722" algn="l" rtl="0" eaLnBrk="1" fontAlgn="base" hangingPunct="1">
              <a:spcBef>
                <a:spcPts val="1686"/>
              </a:spcBef>
              <a:spcAft>
                <a:spcPct val="0"/>
              </a:spcAft>
              <a:buSzPct val="100000"/>
              <a:buFont typeface="Lucida Grande" charset="0"/>
              <a:buChar char="‣"/>
              <a:defRPr sz="2800">
                <a:solidFill>
                  <a:schemeClr val="tx1"/>
                </a:solidFill>
                <a:latin typeface="+mj-lt"/>
                <a:ea typeface="+mn-ea"/>
                <a:cs typeface="+mn-cs"/>
                <a:sym typeface="Helvetica Neue Bold Condensed" charset="0"/>
              </a:defRPr>
            </a:lvl1pPr>
            <a:lvl2pPr marL="937353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•"/>
              <a:defRPr sz="25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2pPr>
            <a:lvl3pPr marL="1249804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3pPr>
            <a:lvl4pPr marL="1562256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4pPr>
            <a:lvl5pPr marL="1874706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5pPr>
            <a:lvl6pPr marL="2196085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6pPr>
            <a:lvl7pPr marL="2517462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7pPr>
            <a:lvl8pPr marL="2838841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8pPr>
            <a:lvl9pPr marL="3160219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9pPr>
          </a:lstStyle>
          <a:p>
            <a:pPr marL="223180" indent="0">
              <a:buNone/>
            </a:pPr>
            <a:r>
              <a:rPr lang="en-US" sz="1800" dirty="0" smtClean="0"/>
              <a:t>*Disclaimer: I am editorial associate @ JORS</a:t>
            </a:r>
            <a:br>
              <a:rPr lang="en-US" sz="1800" dirty="0" smtClean="0"/>
            </a:br>
            <a:r>
              <a:rPr lang="en-US" sz="1800" dirty="0" smtClean="0"/>
              <a:t>**</a:t>
            </a:r>
            <a:r>
              <a:rPr lang="en-US" sz="1800" dirty="0" smtClean="0">
                <a:hlinkClick r:id="rId3"/>
              </a:rPr>
              <a:t>Not a secret at all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06302424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42D3F-0964-674F-886D-75E26F7BF682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Rectangle 1"/>
          <p:cNvSpPr txBox="1">
            <a:spLocks noChangeArrowheads="1"/>
          </p:cNvSpPr>
          <p:nvPr/>
        </p:nvSpPr>
        <p:spPr bwMode="auto">
          <a:xfrm>
            <a:off x="178595" y="1937743"/>
            <a:ext cx="8786812" cy="298251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64288" tIns="32144" rIns="0" bIns="32144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+mj-lt"/>
                <a:ea typeface="+mj-ea"/>
                <a:cs typeface="+mj-cs"/>
                <a:sym typeface="Helvetica Neue Bold Condensed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5pPr>
            <a:lvl6pPr marL="321377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6pPr>
            <a:lvl7pPr marL="642757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7pPr>
            <a:lvl8pPr marL="964134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8pPr>
            <a:lvl9pPr marL="1285513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9pPr>
          </a:lstStyle>
          <a:p>
            <a:r>
              <a:rPr lang="en-US" dirty="0" smtClean="0"/>
              <a:t>Scarcity of knowledge?</a:t>
            </a:r>
          </a:p>
          <a:p>
            <a:r>
              <a:rPr lang="en-US" sz="3200" dirty="0" smtClean="0">
                <a:solidFill>
                  <a:srgbClr val="9A9A9A"/>
                </a:solidFill>
                <a:latin typeface="+mn-lt"/>
                <a:cs typeface="Franklin Gothic Book"/>
                <a:sym typeface="Baskerville" charset="0"/>
              </a:rPr>
              <a:t>There is no scarcity of knowledge in the Internet era!</a:t>
            </a:r>
          </a:p>
          <a:p>
            <a:endParaRPr lang="en-US" sz="3200" dirty="0">
              <a:solidFill>
                <a:srgbClr val="9A9A9A"/>
              </a:solidFill>
              <a:latin typeface="+mn-lt"/>
              <a:ea typeface="Franklin Gothic Book"/>
              <a:cs typeface="Franklin Gothic Book"/>
              <a:sym typeface="Baskerville" charset="0"/>
            </a:endParaRPr>
          </a:p>
          <a:p>
            <a:r>
              <a:rPr lang="en-US" sz="3200" dirty="0" smtClean="0">
                <a:solidFill>
                  <a:srgbClr val="9A9A9A"/>
                </a:solidFill>
                <a:latin typeface="+mn-lt"/>
                <a:ea typeface="Franklin Gothic Book"/>
                <a:cs typeface="Franklin Gothic Book"/>
                <a:sym typeface="Baskerville" charset="0"/>
              </a:rPr>
              <a:t>Sure?</a:t>
            </a:r>
            <a:endParaRPr lang="en-US" sz="3200" dirty="0">
              <a:solidFill>
                <a:srgbClr val="9A9A9A"/>
              </a:solidFill>
              <a:latin typeface="+mn-lt"/>
              <a:ea typeface="Franklin Gothic Book"/>
              <a:cs typeface="Franklin Gothic Book"/>
              <a:sym typeface="Baskervill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065300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Source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Beginning to be well-indexed</a:t>
            </a:r>
          </a:p>
          <a:p>
            <a:pPr lvl="1"/>
            <a:r>
              <a:rPr lang="en-US" dirty="0" smtClean="0"/>
              <a:t>Other important indexes are under negotiation or implementation</a:t>
            </a:r>
          </a:p>
          <a:p>
            <a:r>
              <a:rPr lang="en-US" dirty="0" smtClean="0"/>
              <a:t>Digitally preserved</a:t>
            </a:r>
            <a:endParaRPr lang="en-US" dirty="0"/>
          </a:p>
          <a:p>
            <a:pPr lvl="1"/>
            <a:r>
              <a:rPr lang="en-US" dirty="0" smtClean="0"/>
              <a:t>LOCKKS and CLOCKKS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90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JORS</a:t>
            </a:r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 bwMode="auto">
          <a:xfrm>
            <a:off x="3598631" y="5760040"/>
            <a:ext cx="5519178" cy="108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624902" indent="-401722" algn="l" rtl="0" eaLnBrk="1" fontAlgn="base" hangingPunct="1">
              <a:spcBef>
                <a:spcPts val="1686"/>
              </a:spcBef>
              <a:spcAft>
                <a:spcPct val="0"/>
              </a:spcAft>
              <a:buSzPct val="100000"/>
              <a:buFont typeface="Lucida Grande" charset="0"/>
              <a:buChar char="‣"/>
              <a:defRPr sz="2800">
                <a:solidFill>
                  <a:schemeClr val="tx1"/>
                </a:solidFill>
                <a:latin typeface="+mj-lt"/>
                <a:ea typeface="+mn-ea"/>
                <a:cs typeface="+mn-cs"/>
                <a:sym typeface="Helvetica Neue Bold Condensed" charset="0"/>
              </a:defRPr>
            </a:lvl1pPr>
            <a:lvl2pPr marL="937353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•"/>
              <a:defRPr sz="25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2pPr>
            <a:lvl3pPr marL="1249804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3pPr>
            <a:lvl4pPr marL="1562256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4pPr>
            <a:lvl5pPr marL="1874706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5pPr>
            <a:lvl6pPr marL="2196085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6pPr>
            <a:lvl7pPr marL="2517462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7pPr>
            <a:lvl8pPr marL="2838841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8pPr>
            <a:lvl9pPr marL="3160219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9pPr>
          </a:lstStyle>
          <a:p>
            <a:pPr marL="223180" indent="0">
              <a:buNone/>
            </a:pPr>
            <a:r>
              <a:rPr lang="en-US" sz="1800" dirty="0" smtClean="0"/>
              <a:t>*Disclaimer: I am editorial associate @ JORS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75289808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Source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Cheap</a:t>
            </a:r>
          </a:p>
          <a:p>
            <a:pPr lvl="1"/>
            <a:r>
              <a:rPr lang="en-US" dirty="0" smtClean="0"/>
              <a:t>100 GBP article processing charges</a:t>
            </a:r>
          </a:p>
          <a:p>
            <a:pPr lvl="1"/>
            <a:r>
              <a:rPr lang="en-US" dirty="0" smtClean="0"/>
              <a:t>Fee waivers are available for those who cannot pay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91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JORS</a:t>
            </a:r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 bwMode="auto">
          <a:xfrm>
            <a:off x="3598631" y="5760040"/>
            <a:ext cx="5519178" cy="108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624902" indent="-401722" algn="l" rtl="0" eaLnBrk="1" fontAlgn="base" hangingPunct="1">
              <a:spcBef>
                <a:spcPts val="1686"/>
              </a:spcBef>
              <a:spcAft>
                <a:spcPct val="0"/>
              </a:spcAft>
              <a:buSzPct val="100000"/>
              <a:buFont typeface="Lucida Grande" charset="0"/>
              <a:buChar char="‣"/>
              <a:defRPr sz="2800">
                <a:solidFill>
                  <a:schemeClr val="tx1"/>
                </a:solidFill>
                <a:latin typeface="+mj-lt"/>
                <a:ea typeface="+mn-ea"/>
                <a:cs typeface="+mn-cs"/>
                <a:sym typeface="Helvetica Neue Bold Condensed" charset="0"/>
              </a:defRPr>
            </a:lvl1pPr>
            <a:lvl2pPr marL="937353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•"/>
              <a:defRPr sz="25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2pPr>
            <a:lvl3pPr marL="1249804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3pPr>
            <a:lvl4pPr marL="1562256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4pPr>
            <a:lvl5pPr marL="1874706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+mn-lt"/>
                <a:ea typeface="ヒラギノ明朝 ProN W3" charset="0"/>
                <a:cs typeface="ヒラギノ明朝 ProN W3" charset="0"/>
                <a:sym typeface="Baskerville" charset="0"/>
              </a:defRPr>
            </a:lvl5pPr>
            <a:lvl6pPr marL="2196085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6pPr>
            <a:lvl7pPr marL="2517462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7pPr>
            <a:lvl8pPr marL="2838841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8pPr>
            <a:lvl9pPr marL="3160219" indent="-401722" algn="l" rtl="0" eaLnBrk="1" fontAlgn="base" hangingPunct="1">
              <a:spcBef>
                <a:spcPts val="1686"/>
              </a:spcBef>
              <a:spcAft>
                <a:spcPct val="0"/>
              </a:spcAft>
              <a:buClr>
                <a:srgbClr val="9A9A9A"/>
              </a:buClr>
              <a:buSzPct val="75000"/>
              <a:buFont typeface="Baskerville" charset="0"/>
              <a:buChar char="-"/>
              <a:defRPr sz="2200">
                <a:solidFill>
                  <a:srgbClr val="9A9A9A"/>
                </a:solidFill>
                <a:latin typeface="Baskerville" charset="0"/>
                <a:ea typeface="ヒラギノ明朝 ProN W3" charset="0"/>
                <a:cs typeface="ヒラギノ明朝 ProN W3" charset="0"/>
                <a:sym typeface="Baskerville" charset="0"/>
              </a:defRPr>
            </a:lvl9pPr>
          </a:lstStyle>
          <a:p>
            <a:pPr marL="223180" indent="0">
              <a:buNone/>
            </a:pPr>
            <a:r>
              <a:rPr lang="en-US" sz="1800" dirty="0" smtClean="0"/>
              <a:t>*Disclaimer: I am editorial associate @ JORS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03791625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Licenses for openness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Open source licenses</a:t>
            </a:r>
          </a:p>
          <a:p>
            <a:pPr lvl="1"/>
            <a:r>
              <a:rPr lang="en-US" dirty="0" smtClean="0"/>
              <a:t>Hopefully no need to explain them to CS audience</a:t>
            </a:r>
          </a:p>
          <a:p>
            <a:pPr lvl="1"/>
            <a:r>
              <a:rPr lang="en-US" dirty="0" smtClean="0"/>
              <a:t>If any, head to </a:t>
            </a:r>
            <a:r>
              <a:rPr lang="en-US" dirty="0" smtClean="0">
                <a:hlinkClick r:id="rId2"/>
              </a:rPr>
              <a:t>opensource.org/licenses</a:t>
            </a:r>
            <a:endParaRPr lang="en-US" dirty="0" smtClean="0"/>
          </a:p>
          <a:p>
            <a:pPr lvl="1"/>
            <a:r>
              <a:rPr lang="en-US" dirty="0" smtClean="0"/>
              <a:t>We are talking about GPL, MIT, BSD, WTFPL, ..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92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407300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Licenses for openness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Open access and open data</a:t>
            </a:r>
          </a:p>
          <a:p>
            <a:pPr lvl="1"/>
            <a:r>
              <a:rPr lang="en-US" dirty="0" smtClean="0">
                <a:hlinkClick r:id="rId2"/>
              </a:rPr>
              <a:t>Creative Commons</a:t>
            </a:r>
            <a:endParaRPr lang="en-US" dirty="0" smtClean="0"/>
          </a:p>
          <a:p>
            <a:pPr lvl="1"/>
            <a:r>
              <a:rPr lang="en-US" dirty="0" smtClean="0"/>
              <a:t>Avoid publisher’s licenses</a:t>
            </a:r>
          </a:p>
          <a:p>
            <a:pPr lvl="2"/>
            <a:r>
              <a:rPr lang="en-US" dirty="0" smtClean="0"/>
              <a:t>Often break open access principles (e.g., reuse)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93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626035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Licenses for openness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>
                <a:hlinkClick r:id="rId2"/>
              </a:rPr>
              <a:t>Creative </a:t>
            </a:r>
            <a:r>
              <a:rPr lang="en-GB" dirty="0">
                <a:hlinkClick r:id="rId2"/>
              </a:rPr>
              <a:t>Commons</a:t>
            </a:r>
            <a:r>
              <a:rPr lang="en-GB" dirty="0"/>
              <a:t> is a </a:t>
            </a:r>
            <a:r>
              <a:rPr lang="en-GB" dirty="0" smtClean="0"/>
              <a:t>non-profit organization</a:t>
            </a:r>
          </a:p>
          <a:p>
            <a:pPr lvl="1"/>
            <a:r>
              <a:rPr lang="en-GB" dirty="0" smtClean="0"/>
              <a:t>Enables sharing </a:t>
            </a:r>
            <a:r>
              <a:rPr lang="en-GB" dirty="0"/>
              <a:t>and use of </a:t>
            </a:r>
            <a:r>
              <a:rPr lang="en-GB" dirty="0" smtClean="0"/>
              <a:t>knowledge </a:t>
            </a:r>
            <a:r>
              <a:rPr lang="en-GB" dirty="0"/>
              <a:t>through </a:t>
            </a:r>
            <a:r>
              <a:rPr lang="en-GB" dirty="0" smtClean="0"/>
              <a:t>free, </a:t>
            </a:r>
            <a:r>
              <a:rPr lang="en-GB" dirty="0"/>
              <a:t>legal tools. </a:t>
            </a:r>
          </a:p>
          <a:p>
            <a:r>
              <a:rPr lang="en-GB" dirty="0" smtClean="0"/>
              <a:t>Their </a:t>
            </a:r>
            <a:r>
              <a:rPr lang="en-GB" dirty="0" smtClean="0">
                <a:hlinkClick r:id="rId3"/>
              </a:rPr>
              <a:t>copyright </a:t>
            </a:r>
            <a:r>
              <a:rPr lang="en-GB" dirty="0">
                <a:hlinkClick r:id="rId3"/>
              </a:rPr>
              <a:t>licenses</a:t>
            </a:r>
            <a:r>
              <a:rPr lang="en-GB" dirty="0"/>
              <a:t> provide a simple, standardized way to give the public permission to share and use your </a:t>
            </a:r>
            <a:r>
              <a:rPr lang="en-GB" dirty="0" smtClean="0"/>
              <a:t>work</a:t>
            </a:r>
          </a:p>
          <a:p>
            <a:pPr lvl="1"/>
            <a:r>
              <a:rPr lang="en-GB" dirty="0" smtClean="0"/>
              <a:t>on </a:t>
            </a:r>
            <a:r>
              <a:rPr lang="en-GB" dirty="0"/>
              <a:t>conditions of your choice</a:t>
            </a:r>
            <a:r>
              <a:rPr lang="en-GB" dirty="0" smtClean="0"/>
              <a:t>.</a:t>
            </a:r>
            <a:endParaRPr lang="en-GB" dirty="0"/>
          </a:p>
          <a:p>
            <a:r>
              <a:rPr lang="en-GB" b="1" dirty="0" smtClean="0">
                <a:hlinkClick r:id="rId4"/>
              </a:rPr>
              <a:t>CC </a:t>
            </a:r>
            <a:r>
              <a:rPr lang="en-GB" b="1" dirty="0">
                <a:hlinkClick r:id="rId4"/>
              </a:rPr>
              <a:t>Content Licensing </a:t>
            </a:r>
            <a:r>
              <a:rPr lang="en-GB" b="1" dirty="0" smtClean="0">
                <a:hlinkClick r:id="rId4"/>
              </a:rPr>
              <a:t>Tool</a:t>
            </a:r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94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179388" y="804672"/>
            <a:ext cx="8786812" cy="731520"/>
          </a:xfrm>
        </p:spPr>
        <p:txBody>
          <a:bodyPr/>
          <a:lstStyle/>
          <a:p>
            <a:r>
              <a:rPr lang="en-US" dirty="0" smtClean="0"/>
              <a:t>Creative Commons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752014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Licenses for openness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95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Creative Commons</a:t>
            </a:r>
            <a:endParaRPr lang="en-US" dirty="0"/>
          </a:p>
        </p:txBody>
      </p:sp>
      <p:sp>
        <p:nvSpPr>
          <p:cNvPr id="21" name="Rectangle 20"/>
          <p:cNvSpPr>
            <a:spLocks/>
          </p:cNvSpPr>
          <p:nvPr/>
        </p:nvSpPr>
        <p:spPr bwMode="auto">
          <a:xfrm>
            <a:off x="1116" y="1591056"/>
            <a:ext cx="4536281" cy="2589610"/>
          </a:xfrm>
          <a:prstGeom prst="rect">
            <a:avLst/>
          </a:prstGeom>
          <a:solidFill>
            <a:srgbClr val="343434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>
                <a:solidFill>
                  <a:srgbClr val="000000">
                    <a:alpha val="25000"/>
                  </a:srgbClr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1pPr>
            <a:lvl2pPr marL="321440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2pPr>
            <a:lvl3pPr marL="642882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3pPr>
            <a:lvl4pPr marL="964323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4pPr>
            <a:lvl5pPr marL="1285763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5pPr>
            <a:lvl6pPr marL="1607205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6pPr>
            <a:lvl7pPr marL="1928645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7pPr>
            <a:lvl8pPr marL="2250086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8pPr>
            <a:lvl9pPr marL="2571527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9pPr>
          </a:lstStyle>
          <a:p>
            <a:endParaRPr lang="en-US" dirty="0"/>
          </a:p>
        </p:txBody>
      </p:sp>
      <p:sp>
        <p:nvSpPr>
          <p:cNvPr id="22" name="Rectangle 21"/>
          <p:cNvSpPr>
            <a:spLocks/>
          </p:cNvSpPr>
          <p:nvPr/>
        </p:nvSpPr>
        <p:spPr bwMode="auto">
          <a:xfrm>
            <a:off x="1116" y="4269962"/>
            <a:ext cx="4536281" cy="2589610"/>
          </a:xfrm>
          <a:prstGeom prst="rect">
            <a:avLst/>
          </a:prstGeom>
          <a:solidFill>
            <a:srgbClr val="343434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>
                <a:solidFill>
                  <a:srgbClr val="000000">
                    <a:alpha val="25000"/>
                  </a:srgbClr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1pPr>
            <a:lvl2pPr marL="321440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2pPr>
            <a:lvl3pPr marL="642882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3pPr>
            <a:lvl4pPr marL="964323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4pPr>
            <a:lvl5pPr marL="1285763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5pPr>
            <a:lvl6pPr marL="1607205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6pPr>
            <a:lvl7pPr marL="1928645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7pPr>
            <a:lvl8pPr marL="2250086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8pPr>
            <a:lvl9pPr marL="2571527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9pPr>
          </a:lstStyle>
          <a:p>
            <a:endParaRPr lang="en-US" sz="2500" dirty="0"/>
          </a:p>
        </p:txBody>
      </p:sp>
      <p:sp>
        <p:nvSpPr>
          <p:cNvPr id="23" name="Rectangle 22"/>
          <p:cNvSpPr>
            <a:spLocks/>
          </p:cNvSpPr>
          <p:nvPr/>
        </p:nvSpPr>
        <p:spPr bwMode="auto">
          <a:xfrm>
            <a:off x="4626695" y="1591056"/>
            <a:ext cx="4536281" cy="2589610"/>
          </a:xfrm>
          <a:prstGeom prst="rect">
            <a:avLst/>
          </a:prstGeom>
          <a:solidFill>
            <a:srgbClr val="343434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>
                <a:solidFill>
                  <a:srgbClr val="000000">
                    <a:alpha val="25000"/>
                  </a:srgbClr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1pPr>
            <a:lvl2pPr marL="321440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2pPr>
            <a:lvl3pPr marL="642882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3pPr>
            <a:lvl4pPr marL="964323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4pPr>
            <a:lvl5pPr marL="1285763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5pPr>
            <a:lvl6pPr marL="1607205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6pPr>
            <a:lvl7pPr marL="1928645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7pPr>
            <a:lvl8pPr marL="2250086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8pPr>
            <a:lvl9pPr marL="2571527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9pPr>
          </a:lstStyle>
          <a:p>
            <a:endParaRPr lang="en-US" dirty="0"/>
          </a:p>
        </p:txBody>
      </p:sp>
      <p:sp>
        <p:nvSpPr>
          <p:cNvPr id="24" name="Rectangle 23"/>
          <p:cNvSpPr>
            <a:spLocks/>
          </p:cNvSpPr>
          <p:nvPr/>
        </p:nvSpPr>
        <p:spPr bwMode="auto">
          <a:xfrm>
            <a:off x="4626695" y="4269962"/>
            <a:ext cx="4536281" cy="2589610"/>
          </a:xfrm>
          <a:prstGeom prst="rect">
            <a:avLst/>
          </a:prstGeom>
          <a:solidFill>
            <a:srgbClr val="343434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>
                <a:solidFill>
                  <a:srgbClr val="000000">
                    <a:alpha val="25000"/>
                  </a:srgbClr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1pPr>
            <a:lvl2pPr marL="321440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2pPr>
            <a:lvl3pPr marL="642882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3pPr>
            <a:lvl4pPr marL="964323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4pPr>
            <a:lvl5pPr marL="1285763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5pPr>
            <a:lvl6pPr marL="1607205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6pPr>
            <a:lvl7pPr marL="1928645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7pPr>
            <a:lvl8pPr marL="2250086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8pPr>
            <a:lvl9pPr marL="2571527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9pPr>
          </a:lstStyle>
          <a:p>
            <a:endParaRPr lang="en-US" dirty="0"/>
          </a:p>
        </p:txBody>
      </p:sp>
      <p:sp>
        <p:nvSpPr>
          <p:cNvPr id="25" name="Rectangle 24"/>
          <p:cNvSpPr>
            <a:spLocks/>
          </p:cNvSpPr>
          <p:nvPr/>
        </p:nvSpPr>
        <p:spPr bwMode="auto">
          <a:xfrm>
            <a:off x="0" y="1591056"/>
            <a:ext cx="4535165" cy="473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89289" tIns="89289" rIns="89289" bIns="89289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1pPr>
            <a:lvl2pPr marL="321440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2pPr>
            <a:lvl3pPr marL="642882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3pPr>
            <a:lvl4pPr marL="964323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4pPr>
            <a:lvl5pPr marL="1285763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5pPr>
            <a:lvl6pPr marL="1607205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6pPr>
            <a:lvl7pPr marL="1928645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7pPr>
            <a:lvl8pPr marL="2250086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8pPr>
            <a:lvl9pPr marL="2571527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9pPr>
          </a:lstStyle>
          <a:p>
            <a:r>
              <a:rPr lang="en-US" sz="2000" dirty="0" smtClean="0">
                <a:solidFill>
                  <a:schemeClr val="tx1"/>
                </a:solidFill>
                <a:latin typeface="+mj-lt"/>
                <a:ea typeface="Franklin Gothic Book"/>
                <a:cs typeface="Helvetica Neue Bold Condensed" charset="0"/>
              </a:rPr>
              <a:t>BY</a:t>
            </a:r>
            <a:endParaRPr lang="en-US" sz="2000" dirty="0">
              <a:solidFill>
                <a:schemeClr val="tx1"/>
              </a:solidFill>
              <a:latin typeface="+mj-lt"/>
              <a:ea typeface="Franklin Gothic Book"/>
              <a:cs typeface="Helvetica Neue Bold Condensed" charset="0"/>
            </a:endParaRPr>
          </a:p>
        </p:txBody>
      </p:sp>
      <p:sp>
        <p:nvSpPr>
          <p:cNvPr id="26" name="Rectangle 25"/>
          <p:cNvSpPr>
            <a:spLocks/>
          </p:cNvSpPr>
          <p:nvPr/>
        </p:nvSpPr>
        <p:spPr bwMode="auto">
          <a:xfrm>
            <a:off x="4626695" y="1591056"/>
            <a:ext cx="4536281" cy="473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89289" tIns="89289" rIns="89289" bIns="89289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1pPr>
            <a:lvl2pPr marL="321440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2pPr>
            <a:lvl3pPr marL="642882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3pPr>
            <a:lvl4pPr marL="964323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4pPr>
            <a:lvl5pPr marL="1285763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5pPr>
            <a:lvl6pPr marL="1607205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6pPr>
            <a:lvl7pPr marL="1928645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7pPr>
            <a:lvl8pPr marL="2250086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8pPr>
            <a:lvl9pPr marL="2571527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9pPr>
          </a:lstStyle>
          <a:p>
            <a:r>
              <a:rPr lang="en-US" sz="2000" dirty="0" smtClean="0">
                <a:solidFill>
                  <a:schemeClr val="tx1"/>
                </a:solidFill>
                <a:latin typeface="+mj-lt"/>
                <a:ea typeface="Franklin Gothic Book"/>
                <a:cs typeface="Helvetica Neue Bold Condensed" charset="0"/>
              </a:rPr>
              <a:t>NC</a:t>
            </a:r>
            <a:endParaRPr lang="en-US" sz="2000" dirty="0">
              <a:solidFill>
                <a:schemeClr val="tx1"/>
              </a:solidFill>
              <a:latin typeface="+mj-lt"/>
              <a:ea typeface="Franklin Gothic Book"/>
              <a:cs typeface="Helvetica Neue Bold Condensed" charset="0"/>
            </a:endParaRPr>
          </a:p>
        </p:txBody>
      </p:sp>
      <p:sp>
        <p:nvSpPr>
          <p:cNvPr id="27" name="Rectangle 26"/>
          <p:cNvSpPr>
            <a:spLocks/>
          </p:cNvSpPr>
          <p:nvPr/>
        </p:nvSpPr>
        <p:spPr bwMode="auto">
          <a:xfrm>
            <a:off x="1116" y="4269963"/>
            <a:ext cx="4536281" cy="473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89289" tIns="89289" rIns="89289" bIns="89289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1pPr>
            <a:lvl2pPr marL="321440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2pPr>
            <a:lvl3pPr marL="642882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3pPr>
            <a:lvl4pPr marL="964323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4pPr>
            <a:lvl5pPr marL="1285763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5pPr>
            <a:lvl6pPr marL="1607205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6pPr>
            <a:lvl7pPr marL="1928645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7pPr>
            <a:lvl8pPr marL="2250086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8pPr>
            <a:lvl9pPr marL="2571527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9pPr>
          </a:lstStyle>
          <a:p>
            <a:r>
              <a:rPr lang="en-US" sz="2000" dirty="0" smtClean="0">
                <a:solidFill>
                  <a:schemeClr val="tx1"/>
                </a:solidFill>
                <a:latin typeface="+mj-lt"/>
                <a:ea typeface="Franklin Gothic Book"/>
                <a:cs typeface="Helvetica Neue Bold Condensed" charset="0"/>
              </a:rPr>
              <a:t>ND</a:t>
            </a:r>
            <a:endParaRPr lang="en-US" sz="2000" dirty="0">
              <a:solidFill>
                <a:schemeClr val="tx1"/>
              </a:solidFill>
              <a:latin typeface="+mj-lt"/>
              <a:ea typeface="Franklin Gothic Book"/>
              <a:cs typeface="Helvetica Neue Bold Condensed" charset="0"/>
            </a:endParaRPr>
          </a:p>
        </p:txBody>
      </p:sp>
      <p:sp>
        <p:nvSpPr>
          <p:cNvPr id="28" name="Rectangle 27"/>
          <p:cNvSpPr>
            <a:spLocks/>
          </p:cNvSpPr>
          <p:nvPr/>
        </p:nvSpPr>
        <p:spPr bwMode="auto">
          <a:xfrm>
            <a:off x="4626695" y="4269963"/>
            <a:ext cx="4536281" cy="473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89289" tIns="89289" rIns="89289" bIns="89289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1pPr>
            <a:lvl2pPr marL="321440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2pPr>
            <a:lvl3pPr marL="642882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3pPr>
            <a:lvl4pPr marL="964323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4pPr>
            <a:lvl5pPr marL="1285763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5pPr>
            <a:lvl6pPr marL="1607205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6pPr>
            <a:lvl7pPr marL="1928645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7pPr>
            <a:lvl8pPr marL="2250086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8pPr>
            <a:lvl9pPr marL="2571527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9pPr>
          </a:lstStyle>
          <a:p>
            <a:r>
              <a:rPr lang="en-US" sz="2000" dirty="0" smtClean="0">
                <a:solidFill>
                  <a:schemeClr val="tx1"/>
                </a:solidFill>
                <a:latin typeface="+mj-lt"/>
                <a:ea typeface="Franklin Gothic Book"/>
                <a:cs typeface="Helvetica Neue Bold Condensed" charset="0"/>
              </a:rPr>
              <a:t>SA</a:t>
            </a:r>
            <a:endParaRPr lang="en-US" sz="2000" dirty="0">
              <a:solidFill>
                <a:schemeClr val="tx1"/>
              </a:solidFill>
              <a:latin typeface="+mj-lt"/>
              <a:ea typeface="Franklin Gothic Book"/>
              <a:cs typeface="Helvetica Neue Bold Condensed" charset="0"/>
            </a:endParaRPr>
          </a:p>
        </p:txBody>
      </p:sp>
      <p:sp>
        <p:nvSpPr>
          <p:cNvPr id="30" name="Rectangle 29"/>
          <p:cNvSpPr>
            <a:spLocks/>
          </p:cNvSpPr>
          <p:nvPr/>
        </p:nvSpPr>
        <p:spPr bwMode="auto">
          <a:xfrm>
            <a:off x="170779" y="3359134"/>
            <a:ext cx="4179093" cy="848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89289" tIns="89289" rIns="89289" bIns="89289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1pPr>
            <a:lvl2pPr marL="321440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2pPr>
            <a:lvl3pPr marL="642882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3pPr>
            <a:lvl4pPr marL="964323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4pPr>
            <a:lvl5pPr marL="1285763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5pPr>
            <a:lvl6pPr marL="1607205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6pPr>
            <a:lvl7pPr marL="1928645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7pPr>
            <a:lvl8pPr marL="2250086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8pPr>
            <a:lvl9pPr marL="2571527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9pPr>
          </a:lstStyle>
          <a:p>
            <a:pPr>
              <a:spcBef>
                <a:spcPts val="1687"/>
              </a:spcBef>
            </a:pPr>
            <a:r>
              <a:rPr lang="en-US" sz="2500" dirty="0" smtClean="0">
                <a:solidFill>
                  <a:schemeClr val="tx1"/>
                </a:solidFill>
                <a:latin typeface="+mn-lt"/>
                <a:ea typeface="Franklin Gothic Book"/>
                <a:cs typeface="Franklin Gothic Book"/>
                <a:sym typeface="Baskerville" charset="0"/>
              </a:rPr>
              <a:t>Attribution</a:t>
            </a:r>
            <a:endParaRPr lang="en-US" sz="2500" dirty="0">
              <a:solidFill>
                <a:schemeClr val="tx1"/>
              </a:solidFill>
              <a:latin typeface="+mn-lt"/>
              <a:ea typeface="Franklin Gothic Book"/>
              <a:cs typeface="Franklin Gothic Book"/>
              <a:sym typeface="Baskerville" charset="0"/>
            </a:endParaRPr>
          </a:p>
        </p:txBody>
      </p:sp>
      <p:sp>
        <p:nvSpPr>
          <p:cNvPr id="32" name="Rectangle 31"/>
          <p:cNvSpPr>
            <a:spLocks/>
          </p:cNvSpPr>
          <p:nvPr/>
        </p:nvSpPr>
        <p:spPr bwMode="auto">
          <a:xfrm>
            <a:off x="4805287" y="3359134"/>
            <a:ext cx="4179093" cy="848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89289" tIns="89289" rIns="89289" bIns="89289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1pPr>
            <a:lvl2pPr marL="321440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2pPr>
            <a:lvl3pPr marL="642882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3pPr>
            <a:lvl4pPr marL="964323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4pPr>
            <a:lvl5pPr marL="1285763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5pPr>
            <a:lvl6pPr marL="1607205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6pPr>
            <a:lvl7pPr marL="1928645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7pPr>
            <a:lvl8pPr marL="2250086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8pPr>
            <a:lvl9pPr marL="2571527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9pPr>
          </a:lstStyle>
          <a:p>
            <a:pPr>
              <a:spcBef>
                <a:spcPts val="1687"/>
              </a:spcBef>
            </a:pPr>
            <a:r>
              <a:rPr lang="en-US" sz="2500" dirty="0" smtClean="0">
                <a:solidFill>
                  <a:schemeClr val="tx1"/>
                </a:solidFill>
                <a:latin typeface="+mn-lt"/>
                <a:ea typeface="Franklin Gothic Book"/>
                <a:cs typeface="Franklin Gothic Book"/>
                <a:sym typeface="Baskerville" charset="0"/>
              </a:rPr>
              <a:t>Non-commercial use</a:t>
            </a:r>
            <a:endParaRPr lang="en-US" sz="2500" dirty="0">
              <a:solidFill>
                <a:schemeClr val="tx1"/>
              </a:solidFill>
              <a:latin typeface="+mn-lt"/>
              <a:ea typeface="Franklin Gothic Book"/>
              <a:cs typeface="Franklin Gothic Book"/>
              <a:sym typeface="Baskerville" charset="0"/>
            </a:endParaRPr>
          </a:p>
        </p:txBody>
      </p:sp>
      <p:sp>
        <p:nvSpPr>
          <p:cNvPr id="34" name="Rectangle 33"/>
          <p:cNvSpPr>
            <a:spLocks/>
          </p:cNvSpPr>
          <p:nvPr/>
        </p:nvSpPr>
        <p:spPr bwMode="auto">
          <a:xfrm>
            <a:off x="4814217" y="6046970"/>
            <a:ext cx="4179093" cy="848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89289" tIns="89289" rIns="89289" bIns="89289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1pPr>
            <a:lvl2pPr marL="321440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2pPr>
            <a:lvl3pPr marL="642882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3pPr>
            <a:lvl4pPr marL="964323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4pPr>
            <a:lvl5pPr marL="1285763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5pPr>
            <a:lvl6pPr marL="1607205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6pPr>
            <a:lvl7pPr marL="1928645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7pPr>
            <a:lvl8pPr marL="2250086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8pPr>
            <a:lvl9pPr marL="2571527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9pPr>
          </a:lstStyle>
          <a:p>
            <a:pPr>
              <a:spcBef>
                <a:spcPts val="1687"/>
              </a:spcBef>
            </a:pPr>
            <a:r>
              <a:rPr lang="en-US" sz="2500" dirty="0" smtClean="0">
                <a:solidFill>
                  <a:schemeClr val="tx1"/>
                </a:solidFill>
                <a:latin typeface="+mn-lt"/>
                <a:ea typeface="Franklin Gothic Book"/>
                <a:cs typeface="Franklin Gothic Book"/>
                <a:sym typeface="Baskerville" charset="0"/>
              </a:rPr>
              <a:t>Share-alike</a:t>
            </a:r>
            <a:endParaRPr lang="en-US" sz="2500" dirty="0">
              <a:solidFill>
                <a:schemeClr val="tx1"/>
              </a:solidFill>
              <a:latin typeface="+mn-lt"/>
              <a:ea typeface="Franklin Gothic Book"/>
              <a:cs typeface="Franklin Gothic Book"/>
              <a:sym typeface="Baskerville" charset="0"/>
            </a:endParaRPr>
          </a:p>
        </p:txBody>
      </p:sp>
      <p:sp>
        <p:nvSpPr>
          <p:cNvPr id="36" name="Rectangle 35"/>
          <p:cNvSpPr>
            <a:spLocks/>
          </p:cNvSpPr>
          <p:nvPr/>
        </p:nvSpPr>
        <p:spPr bwMode="auto">
          <a:xfrm>
            <a:off x="179709" y="6046970"/>
            <a:ext cx="4179093" cy="848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89289" tIns="89289" rIns="89289" bIns="89289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1pPr>
            <a:lvl2pPr marL="321440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2pPr>
            <a:lvl3pPr marL="642882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3pPr>
            <a:lvl4pPr marL="964323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4pPr>
            <a:lvl5pPr marL="1285763"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5pPr>
            <a:lvl6pPr marL="1607205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6pPr>
            <a:lvl7pPr marL="1928645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7pPr>
            <a:lvl8pPr marL="2250086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8pPr>
            <a:lvl9pPr marL="2571527" algn="l" defTabSz="321440" rtl="0" eaLnBrk="1" latinLnBrk="0" hangingPunct="1">
              <a:defRPr sz="3000" kern="1200">
                <a:solidFill>
                  <a:srgbClr val="FFFFFF"/>
                </a:solidFill>
                <a:latin typeface="Helvetica Neue Bold Condensed" charset="0"/>
                <a:ea typeface="ヒラギノ角ゴ ProN W6" charset="0"/>
                <a:cs typeface="ヒラギノ角ゴ ProN W6" charset="0"/>
                <a:sym typeface="Helvetica Neue Bold Condensed" charset="0"/>
              </a:defRPr>
            </a:lvl9pPr>
          </a:lstStyle>
          <a:p>
            <a:pPr>
              <a:spcBef>
                <a:spcPts val="1687"/>
              </a:spcBef>
            </a:pPr>
            <a:r>
              <a:rPr lang="en-US" sz="2500" dirty="0" smtClean="0">
                <a:solidFill>
                  <a:schemeClr val="tx1"/>
                </a:solidFill>
                <a:latin typeface="+mn-lt"/>
                <a:ea typeface="Franklin Gothic Book"/>
                <a:cs typeface="Franklin Gothic Book"/>
                <a:sym typeface="Baskerville" charset="0"/>
              </a:rPr>
              <a:t>No derivative works</a:t>
            </a:r>
            <a:endParaRPr lang="en-US" sz="2500" dirty="0">
              <a:solidFill>
                <a:schemeClr val="tx1"/>
              </a:solidFill>
              <a:latin typeface="+mn-lt"/>
              <a:ea typeface="Franklin Gothic Book"/>
              <a:cs typeface="Franklin Gothic Book"/>
              <a:sym typeface="Baskerville" charset="0"/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4178" y="2064329"/>
            <a:ext cx="1205508" cy="1205508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1194" y="2019064"/>
            <a:ext cx="1205508" cy="1205508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5747" y="4743236"/>
            <a:ext cx="1479986" cy="1479986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5388" y="4743236"/>
            <a:ext cx="1479986" cy="1479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52723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Licenses for openness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96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179388" y="804672"/>
            <a:ext cx="8786812" cy="731520"/>
          </a:xfrm>
        </p:spPr>
        <p:txBody>
          <a:bodyPr/>
          <a:lstStyle/>
          <a:p>
            <a:r>
              <a:rPr lang="en-US" dirty="0" smtClean="0"/>
              <a:t>Creative Commons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CC0 (or CCzero)</a:t>
            </a:r>
          </a:p>
          <a:p>
            <a:r>
              <a:rPr lang="en-US" dirty="0" smtClean="0"/>
              <a:t>License to express public domain</a:t>
            </a:r>
          </a:p>
          <a:p>
            <a:pPr lvl="1"/>
            <a:r>
              <a:rPr lang="en-US" dirty="0" smtClean="0"/>
              <a:t>No one owns the licensed item</a:t>
            </a:r>
          </a:p>
          <a:p>
            <a:pPr lvl="1"/>
            <a:r>
              <a:rPr lang="en-US" dirty="0" smtClean="0"/>
              <a:t>Most open license of all</a:t>
            </a:r>
          </a:p>
          <a:p>
            <a:pPr lvl="1"/>
            <a:r>
              <a:rPr lang="en-US" dirty="0" smtClean="0"/>
              <a:t>Why not just public domain?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2671" y="2708897"/>
            <a:ext cx="2805274" cy="2805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64933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Licenses for openness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97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179388" y="804672"/>
            <a:ext cx="8786812" cy="731520"/>
          </a:xfrm>
        </p:spPr>
        <p:txBody>
          <a:bodyPr/>
          <a:lstStyle/>
          <a:p>
            <a:r>
              <a:rPr lang="en-US" dirty="0" smtClean="0"/>
              <a:t>Creative Commons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Papers (posters, presentations, ..)</a:t>
            </a:r>
            <a:endParaRPr lang="en-US" sz="2000" dirty="0"/>
          </a:p>
          <a:p>
            <a:pPr lvl="1"/>
            <a:r>
              <a:rPr lang="en-US" sz="2000" dirty="0" smtClean="0"/>
              <a:t>Permits to distribute</a:t>
            </a:r>
            <a:r>
              <a:rPr lang="en-US" sz="2000" dirty="0"/>
              <a:t>, remix, tweak, and build upon </a:t>
            </a:r>
            <a:r>
              <a:rPr lang="en-US" sz="2000" dirty="0" smtClean="0"/>
              <a:t>the work, </a:t>
            </a:r>
            <a:r>
              <a:rPr lang="en-US" sz="2000" dirty="0"/>
              <a:t>even commercially, as long as </a:t>
            </a:r>
            <a:r>
              <a:rPr lang="en-US" sz="2000" dirty="0" smtClean="0"/>
              <a:t>there is credit for </a:t>
            </a:r>
            <a:r>
              <a:rPr lang="en-US" sz="2000" dirty="0"/>
              <a:t>the original creation. </a:t>
            </a:r>
            <a:endParaRPr lang="en-US" sz="2000" dirty="0" smtClean="0"/>
          </a:p>
          <a:p>
            <a:pPr lvl="1"/>
            <a:r>
              <a:rPr lang="en-US" sz="2000" dirty="0" smtClean="0"/>
              <a:t>Plagiarism not allowed</a:t>
            </a:r>
          </a:p>
          <a:p>
            <a:pPr lvl="1"/>
            <a:r>
              <a:rPr lang="en-US" sz="2000" dirty="0" smtClean="0"/>
              <a:t>Meets open </a:t>
            </a:r>
            <a:r>
              <a:rPr lang="en-US" sz="2000" dirty="0"/>
              <a:t>a</a:t>
            </a:r>
            <a:r>
              <a:rPr lang="en-US" sz="2000" dirty="0" smtClean="0"/>
              <a:t>ccess definitions</a:t>
            </a:r>
          </a:p>
          <a:p>
            <a:r>
              <a:rPr lang="en-US" sz="2000" dirty="0" smtClean="0"/>
              <a:t>Datasets</a:t>
            </a:r>
          </a:p>
          <a:p>
            <a:pPr lvl="1"/>
            <a:r>
              <a:rPr lang="en-US" sz="2000" dirty="0" smtClean="0"/>
              <a:t>Permits everything</a:t>
            </a:r>
          </a:p>
          <a:p>
            <a:pPr lvl="1"/>
            <a:r>
              <a:rPr lang="en-US" sz="2000" dirty="0" smtClean="0"/>
              <a:t>For legal reasons</a:t>
            </a:r>
          </a:p>
          <a:p>
            <a:pPr lvl="1"/>
            <a:r>
              <a:rPr lang="en-US" sz="2000" dirty="0" smtClean="0"/>
              <a:t>Not mandatory to cite (but people will)</a:t>
            </a:r>
          </a:p>
        </p:txBody>
      </p:sp>
      <p:pic>
        <p:nvPicPr>
          <p:cNvPr id="3" name="Picture 2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7700" y="1936836"/>
            <a:ext cx="1968500" cy="685800"/>
          </a:xfrm>
          <a:prstGeom prst="rect">
            <a:avLst/>
          </a:prstGeom>
        </p:spPr>
      </p:pic>
      <p:pic>
        <p:nvPicPr>
          <p:cNvPr id="6" name="Picture 5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97700" y="4520492"/>
            <a:ext cx="19558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45973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 publication peer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Traditional peer review is broken</a:t>
            </a:r>
          </a:p>
          <a:p>
            <a:pPr lvl="1"/>
            <a:r>
              <a:rPr lang="en-GB" dirty="0" smtClean="0"/>
              <a:t>Heard often</a:t>
            </a:r>
          </a:p>
          <a:p>
            <a:r>
              <a:rPr lang="en-GB" dirty="0" smtClean="0"/>
              <a:t>Often driven by human and social issues</a:t>
            </a:r>
          </a:p>
          <a:p>
            <a:r>
              <a:rPr lang="en-GB" dirty="0" smtClean="0"/>
              <a:t>Very slow process</a:t>
            </a:r>
          </a:p>
          <a:p>
            <a:r>
              <a:rPr lang="en-GB" dirty="0" smtClean="0"/>
              <a:t>Might take more than 1 year from submission to publication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98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643542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 publication peer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/>
              <a:t>Many models arising</a:t>
            </a:r>
          </a:p>
          <a:p>
            <a:pPr lvl="1"/>
            <a:r>
              <a:rPr lang="en-GB" dirty="0" smtClean="0">
                <a:hlinkClick r:id="rId2"/>
              </a:rPr>
              <a:t>f1000Research</a:t>
            </a:r>
            <a:r>
              <a:rPr lang="en-GB" dirty="0" smtClean="0"/>
              <a:t>, </a:t>
            </a:r>
            <a:r>
              <a:rPr lang="en-GB" dirty="0" smtClean="0">
                <a:hlinkClick r:id="rId3"/>
              </a:rPr>
              <a:t>ScienceOpen Research</a:t>
            </a:r>
            <a:endParaRPr lang="en-GB" dirty="0" smtClean="0"/>
          </a:p>
          <a:p>
            <a:pPr lvl="2"/>
            <a:r>
              <a:rPr lang="en-GB" dirty="0" smtClean="0"/>
              <a:t>First publish, then review. Eventually, indexing</a:t>
            </a:r>
          </a:p>
          <a:p>
            <a:pPr lvl="1" algn="just"/>
            <a:r>
              <a:rPr lang="en-GB" dirty="0" smtClean="0">
                <a:hlinkClick r:id="rId4"/>
              </a:rPr>
              <a:t>PeerJ</a:t>
            </a:r>
            <a:endParaRPr lang="en-GB" dirty="0" smtClean="0"/>
          </a:p>
          <a:p>
            <a:pPr lvl="2"/>
            <a:r>
              <a:rPr lang="en-GB" dirty="0" smtClean="0"/>
              <a:t>Traditional pre-publication review, which might be published alongside the article</a:t>
            </a:r>
          </a:p>
          <a:p>
            <a:pPr lvl="2"/>
            <a:r>
              <a:rPr lang="en-GB" dirty="0" smtClean="0"/>
              <a:t>Post publication Q/A</a:t>
            </a:r>
          </a:p>
          <a:p>
            <a:pPr lvl="1"/>
            <a:r>
              <a:rPr lang="en-GB" dirty="0" smtClean="0">
                <a:hlinkClick r:id="rId5"/>
              </a:rPr>
              <a:t>Pubpeer</a:t>
            </a:r>
            <a:endParaRPr lang="en-GB" dirty="0" smtClean="0"/>
          </a:p>
          <a:p>
            <a:pPr lvl="2"/>
            <a:r>
              <a:rPr lang="en-GB" dirty="0" smtClean="0"/>
              <a:t>Given a DOI, Pubmed ID, arXiv id, etc.</a:t>
            </a:r>
          </a:p>
          <a:p>
            <a:pPr lvl="3"/>
            <a:r>
              <a:rPr lang="en-GB" dirty="0" smtClean="0"/>
              <a:t>Everything can be discussed post publication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33210-FD1D-4643-A408-4B2BDEE02D8B}" type="slidenum">
              <a:rPr lang="en-US" smtClean="0"/>
              <a:pPr/>
              <a:t>99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434369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Slidevana Dark (Mac Only)">
  <a:themeElements>
    <a:clrScheme name="Slidevana Dark">
      <a:dk1>
        <a:sysClr val="windowText" lastClr="000000"/>
      </a:dk1>
      <a:lt1>
        <a:sysClr val="window" lastClr="FFFFFF"/>
      </a:lt1>
      <a:dk2>
        <a:srgbClr val="000000"/>
      </a:dk2>
      <a:lt2>
        <a:srgbClr val="FFFCF2"/>
      </a:lt2>
      <a:accent1>
        <a:srgbClr val="4D4D4D"/>
      </a:accent1>
      <a:accent2>
        <a:srgbClr val="DA8E00"/>
      </a:accent2>
      <a:accent3>
        <a:srgbClr val="D93700"/>
      </a:accent3>
      <a:accent4>
        <a:srgbClr val="B2040A"/>
      </a:accent4>
      <a:accent5>
        <a:srgbClr val="22AC56"/>
      </a:accent5>
      <a:accent6>
        <a:srgbClr val="1277B5"/>
      </a:accent6>
      <a:hlink>
        <a:srgbClr val="1277B5"/>
      </a:hlink>
      <a:folHlink>
        <a:srgbClr val="A22F73"/>
      </a:folHlink>
    </a:clrScheme>
    <a:fontScheme name="Office 2">
      <a:majorFont>
        <a:latin typeface="Helvetica Neue Bold Condense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askerville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4D4D4D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Helvetica Neue Bold Condensed" charset="0"/>
            <a:ea typeface="ヒラギノ角ゴ ProN W6" charset="0"/>
            <a:cs typeface="ヒラギノ角ゴ ProN W6" charset="0"/>
            <a:sym typeface="Helvetica Neue Bold Condensed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4D4D4D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Helvetica Neue Bold Condensed" charset="0"/>
            <a:ea typeface="ヒラギノ角ゴ ProN W6" charset="0"/>
            <a:cs typeface="ヒラギノ角ゴ ProN W6" charset="0"/>
            <a:sym typeface="Helvetica Neue Bold Condensed" charset="0"/>
          </a:defRPr>
        </a:defPPr>
      </a:lstStyle>
    </a:lnDef>
  </a:objectDefaults>
  <a:extraClrSchemeLst>
    <a:extraClrScheme>
      <a:clrScheme name="Title &amp; 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Slidevana Dark (Mac Only).potx</Template>
  <TotalTime>0</TotalTime>
  <Words>4513</Words>
  <Application>Microsoft Macintosh PowerPoint</Application>
  <PresentationFormat>On-screen Show (4:3)</PresentationFormat>
  <Paragraphs>790</Paragraphs>
  <Slides>128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128</vt:i4>
      </vt:variant>
    </vt:vector>
  </HeadingPairs>
  <TitlesOfParts>
    <vt:vector size="129" baseType="lpstr">
      <vt:lpstr>Slidevana Dark (Mac Only)</vt:lpstr>
      <vt:lpstr>Opening up your science</vt:lpstr>
      <vt:lpstr>Daniel Graziotin</vt:lpstr>
      <vt:lpstr>PowerPoint Presentation</vt:lpstr>
      <vt:lpstr>PowerPoint Presentation</vt:lpstr>
      <vt:lpstr>PowerPoint Presentation</vt:lpstr>
      <vt:lpstr>Acknowledgements</vt:lpstr>
      <vt:lpstr>What is this presentation about?</vt:lpstr>
      <vt:lpstr>PowerPoint Presentation</vt:lpstr>
      <vt:lpstr>PowerPoint Presentation</vt:lpstr>
      <vt:lpstr>PowerPoint Presentation</vt:lpstr>
      <vt:lpstr>We dig out the literature</vt:lpstr>
      <vt:lpstr>Photo - Horizontal</vt:lpstr>
      <vt:lpstr>PowerPoint Presentation</vt:lpstr>
      <vt:lpstr>PowerPoint Presentation</vt:lpstr>
      <vt:lpstr>Tracking the paywalls</vt:lpstr>
      <vt:lpstr>Institutional paywall distortion field</vt:lpstr>
      <vt:lpstr>Institutional paywall distortion field</vt:lpstr>
      <vt:lpstr>Knowledge is not universal</vt:lpstr>
      <vt:lpstr>The costs of knowledge</vt:lpstr>
      <vt:lpstr>The costs of knowledge</vt:lpstr>
      <vt:lpstr>The costs of knowledge</vt:lpstr>
      <vt:lpstr>Are we actually doing science?</vt:lpstr>
      <vt:lpstr>Are we actually doing science?</vt:lpstr>
      <vt:lpstr>What is this presentation about?</vt:lpstr>
      <vt:lpstr>PowerPoint Presentation</vt:lpstr>
      <vt:lpstr>PowerPoint Presentation</vt:lpstr>
      <vt:lpstr>Should we open up science?</vt:lpstr>
      <vt:lpstr>Should we open up science?</vt:lpstr>
      <vt:lpstr>What is this presentation about?</vt:lpstr>
      <vt:lpstr>Open access</vt:lpstr>
      <vt:lpstr>Gold open access</vt:lpstr>
      <vt:lpstr>Gold open access</vt:lpstr>
      <vt:lpstr>Gold open access</vt:lpstr>
      <vt:lpstr>Regarding exploiting work</vt:lpstr>
      <vt:lpstr>Gold open access != low quality</vt:lpstr>
      <vt:lpstr>Gold open access != low quality</vt:lpstr>
      <vt:lpstr>Gold open access != low quality</vt:lpstr>
      <vt:lpstr>Gold open access in Software Engineering and Information Systems</vt:lpstr>
      <vt:lpstr>Gold open access in Software Engineering and Information Systems</vt:lpstr>
      <vt:lpstr>Gold open access in Software Engineering and Information Systems</vt:lpstr>
      <vt:lpstr>Gold open access in SE and IS</vt:lpstr>
      <vt:lpstr>Gold open access in SE and IS</vt:lpstr>
      <vt:lpstr>Gold open access in SE and IS</vt:lpstr>
      <vt:lpstr>Gold open access in SE and IS</vt:lpstr>
      <vt:lpstr>Gold open access in SE and IS</vt:lpstr>
      <vt:lpstr>Gold open access in SE and IS</vt:lpstr>
      <vt:lpstr>Gold open access in SE and IS</vt:lpstr>
      <vt:lpstr>Gold open access in SE and IS</vt:lpstr>
      <vt:lpstr>Gold open access in SE and IS</vt:lpstr>
      <vt:lpstr>Green open access</vt:lpstr>
      <vt:lpstr>Green open access</vt:lpstr>
      <vt:lpstr>Green open access</vt:lpstr>
      <vt:lpstr>Green open access</vt:lpstr>
      <vt:lpstr>Green open access</vt:lpstr>
      <vt:lpstr>Green open access</vt:lpstr>
      <vt:lpstr>Green open access</vt:lpstr>
      <vt:lpstr>Green open access</vt:lpstr>
      <vt:lpstr>Green open access</vt:lpstr>
      <vt:lpstr>Green open access</vt:lpstr>
      <vt:lpstr>Green open access</vt:lpstr>
      <vt:lpstr>Green open access in computer science</vt:lpstr>
      <vt:lpstr>Green open access in computer science</vt:lpstr>
      <vt:lpstr>Green open access in computer science</vt:lpstr>
      <vt:lpstr>Green open access in computer science</vt:lpstr>
      <vt:lpstr>Green open access in computer science</vt:lpstr>
      <vt:lpstr>Green open access in computer science</vt:lpstr>
      <vt:lpstr>Green open access in computer science</vt:lpstr>
      <vt:lpstr>Green open access</vt:lpstr>
      <vt:lpstr>PowerPoint Presentation</vt:lpstr>
      <vt:lpstr>Open Data</vt:lpstr>
      <vt:lpstr>Open Data</vt:lpstr>
      <vt:lpstr>Open Data</vt:lpstr>
      <vt:lpstr>Open Data</vt:lpstr>
      <vt:lpstr>Open Data</vt:lpstr>
      <vt:lpstr>Open Data</vt:lpstr>
      <vt:lpstr>Open Data</vt:lpstr>
      <vt:lpstr>Open Source</vt:lpstr>
      <vt:lpstr>Open Source</vt:lpstr>
      <vt:lpstr>Open Source</vt:lpstr>
      <vt:lpstr>PowerPoint Presentation</vt:lpstr>
      <vt:lpstr>PowerPoint Presentation</vt:lpstr>
      <vt:lpstr>Open Source</vt:lpstr>
      <vt:lpstr>PowerPoint Presentation</vt:lpstr>
      <vt:lpstr>PowerPoint Presentation</vt:lpstr>
      <vt:lpstr>Open Source</vt:lpstr>
      <vt:lpstr>Open Source</vt:lpstr>
      <vt:lpstr>Open Source</vt:lpstr>
      <vt:lpstr>Open Source</vt:lpstr>
      <vt:lpstr>Open Source</vt:lpstr>
      <vt:lpstr>Open Source</vt:lpstr>
      <vt:lpstr>Open Source</vt:lpstr>
      <vt:lpstr>Licenses for openness</vt:lpstr>
      <vt:lpstr>Licenses for openness</vt:lpstr>
      <vt:lpstr>Licenses for openness</vt:lpstr>
      <vt:lpstr>Licenses for openness</vt:lpstr>
      <vt:lpstr>Licenses for openness</vt:lpstr>
      <vt:lpstr>Licenses for openness</vt:lpstr>
      <vt:lpstr>Post publication peer review</vt:lpstr>
      <vt:lpstr>Post publication peer review</vt:lpstr>
      <vt:lpstr>Post publication peer review</vt:lpstr>
      <vt:lpstr>Post publication peer review</vt:lpstr>
      <vt:lpstr>Post publication peer review</vt:lpstr>
      <vt:lpstr>Post publication peer review</vt:lpstr>
      <vt:lpstr>Post publication peer review</vt:lpstr>
      <vt:lpstr>Post publication peer review</vt:lpstr>
      <vt:lpstr>Post publication peer review</vt:lpstr>
      <vt:lpstr>Post publication peer review</vt:lpstr>
      <vt:lpstr>PowerPoint Presentation</vt:lpstr>
      <vt:lpstr>PowerPoint Presentation</vt:lpstr>
      <vt:lpstr>Post publication peer review</vt:lpstr>
      <vt:lpstr>Post publication peer review</vt:lpstr>
      <vt:lpstr>Post publication peer review</vt:lpstr>
      <vt:lpstr>Post publication peer review</vt:lpstr>
      <vt:lpstr>Social references and citation manager</vt:lpstr>
      <vt:lpstr>Social references and citation manager</vt:lpstr>
      <vt:lpstr>Digital tools for researchers</vt:lpstr>
      <vt:lpstr>Digital tools for researchers</vt:lpstr>
      <vt:lpstr>Digital tools for researchers</vt:lpstr>
      <vt:lpstr>Digital tools for researchers</vt:lpstr>
      <vt:lpstr>Digital tools for researchers</vt:lpstr>
      <vt:lpstr>Digital tools for researchers</vt:lpstr>
      <vt:lpstr>Digital tools for researchers</vt:lpstr>
      <vt:lpstr>Digital tools for researchers</vt:lpstr>
      <vt:lpstr>Digital tools for researchers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2012-04-16T00:45:08Z</dcterms:created>
  <dcterms:modified xsi:type="dcterms:W3CDTF">2015-01-21T08:13:59Z</dcterms:modified>
</cp:coreProperties>
</file>