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9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94.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93.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88.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9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showSpecialPlsOnTitleSld="0">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 id="332" r:id="rId84"/>
    <p:sldId id="333" r:id="rId85"/>
    <p:sldId id="334" r:id="rId86"/>
    <p:sldId id="335" r:id="rId87"/>
    <p:sldId id="336" r:id="rId88"/>
    <p:sldId id="337" r:id="rId89"/>
    <p:sldId id="338" r:id="rId90"/>
    <p:sldId id="339" r:id="rId91"/>
    <p:sldId id="340" r:id="rId92"/>
    <p:sldId id="341" r:id="rId93"/>
    <p:sldId id="342" r:id="rId94"/>
    <p:sldId id="343" r:id="rId95"/>
    <p:sldId id="344" r:id="rId96"/>
    <p:sldId id="345" r:id="rId97"/>
    <p:sldId id="346" r:id="rId98"/>
    <p:sldId id="347" r:id="rId99"/>
    <p:sldId id="348" r:id="rId100"/>
    <p:sldId id="349" r:id="rId101"/>
    <p:sldId id="350" r:id="rId102"/>
  </p:sldIdLst>
  <p:sldSz cy="5143500" cx="9144000"/>
  <p:notesSz cx="6858000" cy="9144000"/>
  <p:embeddedFontLst>
    <p:embeddedFont>
      <p:font typeface="Roboto"/>
      <p:regular r:id="rId103"/>
      <p:bold r:id="rId104"/>
      <p:italic r:id="rId105"/>
      <p:boldItalic r:id="rId106"/>
    </p:embeddedFont>
    <p:embeddedFont>
      <p:font typeface="Lora"/>
      <p:regular r:id="rId107"/>
      <p:bold r:id="rId108"/>
      <p:italic r:id="rId109"/>
      <p:boldItalic r:id="rId110"/>
    </p:embeddedFont>
    <p:embeddedFont>
      <p:font typeface="Open Sans"/>
      <p:regular r:id="rId111"/>
      <p:bold r:id="rId112"/>
      <p:italic r:id="rId113"/>
      <p:boldItalic r:id="rId11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9C597B03-B762-448E-8E4D-B8971DAF1874}">
  <a:tblStyle styleId="{9C597B03-B762-448E-8E4D-B8971DAF1874}"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07" Type="http://schemas.openxmlformats.org/officeDocument/2006/relationships/font" Target="fonts/Lora-regular.fntdata"/><Relationship Id="rId106" Type="http://schemas.openxmlformats.org/officeDocument/2006/relationships/font" Target="fonts/Roboto-boldItalic.fntdata"/><Relationship Id="rId105" Type="http://schemas.openxmlformats.org/officeDocument/2006/relationships/font" Target="fonts/Roboto-italic.fntdata"/><Relationship Id="rId104" Type="http://schemas.openxmlformats.org/officeDocument/2006/relationships/font" Target="fonts/Roboto-bold.fntdata"/><Relationship Id="rId109" Type="http://schemas.openxmlformats.org/officeDocument/2006/relationships/font" Target="fonts/Lora-italic.fntdata"/><Relationship Id="rId108" Type="http://schemas.openxmlformats.org/officeDocument/2006/relationships/font" Target="fonts/Lora-bold.fntdata"/><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103" Type="http://schemas.openxmlformats.org/officeDocument/2006/relationships/font" Target="fonts/Roboto-regular.fntdata"/><Relationship Id="rId102" Type="http://schemas.openxmlformats.org/officeDocument/2006/relationships/slide" Target="slides/slide95.xml"/><Relationship Id="rId101" Type="http://schemas.openxmlformats.org/officeDocument/2006/relationships/slide" Target="slides/slide94.xml"/><Relationship Id="rId100" Type="http://schemas.openxmlformats.org/officeDocument/2006/relationships/slide" Target="slides/slide93.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95" Type="http://schemas.openxmlformats.org/officeDocument/2006/relationships/slide" Target="slides/slide88.xml"/><Relationship Id="rId94" Type="http://schemas.openxmlformats.org/officeDocument/2006/relationships/slide" Target="slides/slide87.xml"/><Relationship Id="rId97" Type="http://schemas.openxmlformats.org/officeDocument/2006/relationships/slide" Target="slides/slide90.xml"/><Relationship Id="rId96" Type="http://schemas.openxmlformats.org/officeDocument/2006/relationships/slide" Target="slides/slide89.xml"/><Relationship Id="rId11" Type="http://schemas.openxmlformats.org/officeDocument/2006/relationships/slide" Target="slides/slide4.xml"/><Relationship Id="rId99" Type="http://schemas.openxmlformats.org/officeDocument/2006/relationships/slide" Target="slides/slide92.xml"/><Relationship Id="rId10" Type="http://schemas.openxmlformats.org/officeDocument/2006/relationships/slide" Target="slides/slide3.xml"/><Relationship Id="rId98" Type="http://schemas.openxmlformats.org/officeDocument/2006/relationships/slide" Target="slides/slide91.xml"/><Relationship Id="rId13" Type="http://schemas.openxmlformats.org/officeDocument/2006/relationships/slide" Target="slides/slide6.xml"/><Relationship Id="rId12" Type="http://schemas.openxmlformats.org/officeDocument/2006/relationships/slide" Target="slides/slide5.xml"/><Relationship Id="rId91" Type="http://schemas.openxmlformats.org/officeDocument/2006/relationships/slide" Target="slides/slide84.xml"/><Relationship Id="rId90" Type="http://schemas.openxmlformats.org/officeDocument/2006/relationships/slide" Target="slides/slide83.xml"/><Relationship Id="rId93" Type="http://schemas.openxmlformats.org/officeDocument/2006/relationships/slide" Target="slides/slide86.xml"/><Relationship Id="rId92" Type="http://schemas.openxmlformats.org/officeDocument/2006/relationships/slide" Target="slides/slide85.xml"/><Relationship Id="rId15" Type="http://schemas.openxmlformats.org/officeDocument/2006/relationships/slide" Target="slides/slide8.xml"/><Relationship Id="rId110" Type="http://schemas.openxmlformats.org/officeDocument/2006/relationships/font" Target="fonts/Lora-boldItalic.fntdata"/><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14" Type="http://schemas.openxmlformats.org/officeDocument/2006/relationships/font" Target="fonts/OpenSans-boldItalic.fntdata"/><Relationship Id="rId18" Type="http://schemas.openxmlformats.org/officeDocument/2006/relationships/slide" Target="slides/slide11.xml"/><Relationship Id="rId113" Type="http://schemas.openxmlformats.org/officeDocument/2006/relationships/font" Target="fonts/OpenSans-italic.fntdata"/><Relationship Id="rId112" Type="http://schemas.openxmlformats.org/officeDocument/2006/relationships/font" Target="fonts/OpenSans-bold.fntdata"/><Relationship Id="rId111" Type="http://schemas.openxmlformats.org/officeDocument/2006/relationships/font" Target="fonts/OpenSans-regular.fntdata"/><Relationship Id="rId84" Type="http://schemas.openxmlformats.org/officeDocument/2006/relationships/slide" Target="slides/slide77.xml"/><Relationship Id="rId83" Type="http://schemas.openxmlformats.org/officeDocument/2006/relationships/slide" Target="slides/slide76.xml"/><Relationship Id="rId86" Type="http://schemas.openxmlformats.org/officeDocument/2006/relationships/slide" Target="slides/slide79.xml"/><Relationship Id="rId85" Type="http://schemas.openxmlformats.org/officeDocument/2006/relationships/slide" Target="slides/slide78.xml"/><Relationship Id="rId88" Type="http://schemas.openxmlformats.org/officeDocument/2006/relationships/slide" Target="slides/slide81.xml"/><Relationship Id="rId87" Type="http://schemas.openxmlformats.org/officeDocument/2006/relationships/slide" Target="slides/slide80.xml"/><Relationship Id="rId89" Type="http://schemas.openxmlformats.org/officeDocument/2006/relationships/slide" Target="slides/slide82.xml"/><Relationship Id="rId80" Type="http://schemas.openxmlformats.org/officeDocument/2006/relationships/slide" Target="slides/slide73.xml"/><Relationship Id="rId82" Type="http://schemas.openxmlformats.org/officeDocument/2006/relationships/slide" Target="slides/slide75.xml"/><Relationship Id="rId81" Type="http://schemas.openxmlformats.org/officeDocument/2006/relationships/slide" Target="slides/slide74.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73" Type="http://schemas.openxmlformats.org/officeDocument/2006/relationships/slide" Target="slides/slide66.xml"/><Relationship Id="rId72" Type="http://schemas.openxmlformats.org/officeDocument/2006/relationships/slide" Target="slides/slide65.xml"/><Relationship Id="rId75" Type="http://schemas.openxmlformats.org/officeDocument/2006/relationships/slide" Target="slides/slide68.xml"/><Relationship Id="rId74" Type="http://schemas.openxmlformats.org/officeDocument/2006/relationships/slide" Target="slides/slide67.xml"/><Relationship Id="rId77" Type="http://schemas.openxmlformats.org/officeDocument/2006/relationships/slide" Target="slides/slide70.xml"/><Relationship Id="rId76" Type="http://schemas.openxmlformats.org/officeDocument/2006/relationships/slide" Target="slides/slide69.xml"/><Relationship Id="rId79" Type="http://schemas.openxmlformats.org/officeDocument/2006/relationships/slide" Target="slides/slide72.xml"/><Relationship Id="rId78" Type="http://schemas.openxmlformats.org/officeDocument/2006/relationships/slide" Target="slides/slide71.xml"/><Relationship Id="rId71" Type="http://schemas.openxmlformats.org/officeDocument/2006/relationships/slide" Target="slides/slide64.xml"/><Relationship Id="rId70" Type="http://schemas.openxmlformats.org/officeDocument/2006/relationships/slide" Target="slides/slide63.xml"/><Relationship Id="rId62" Type="http://schemas.openxmlformats.org/officeDocument/2006/relationships/slide" Target="slides/slide55.xml"/><Relationship Id="rId61" Type="http://schemas.openxmlformats.org/officeDocument/2006/relationships/slide" Target="slides/slide54.xml"/><Relationship Id="rId64" Type="http://schemas.openxmlformats.org/officeDocument/2006/relationships/slide" Target="slides/slide57.xml"/><Relationship Id="rId63" Type="http://schemas.openxmlformats.org/officeDocument/2006/relationships/slide" Target="slides/slide56.xml"/><Relationship Id="rId66" Type="http://schemas.openxmlformats.org/officeDocument/2006/relationships/slide" Target="slides/slide59.xml"/><Relationship Id="rId65" Type="http://schemas.openxmlformats.org/officeDocument/2006/relationships/slide" Target="slides/slide58.xml"/><Relationship Id="rId68" Type="http://schemas.openxmlformats.org/officeDocument/2006/relationships/slide" Target="slides/slide61.xml"/><Relationship Id="rId67" Type="http://schemas.openxmlformats.org/officeDocument/2006/relationships/slide" Target="slides/slide60.xml"/><Relationship Id="rId60" Type="http://schemas.openxmlformats.org/officeDocument/2006/relationships/slide" Target="slides/slide53.xml"/><Relationship Id="rId69" Type="http://schemas.openxmlformats.org/officeDocument/2006/relationships/slide" Target="slides/slide62.xml"/><Relationship Id="rId51" Type="http://schemas.openxmlformats.org/officeDocument/2006/relationships/slide" Target="slides/slide44.xml"/><Relationship Id="rId50" Type="http://schemas.openxmlformats.org/officeDocument/2006/relationships/slide" Target="slides/slide43.xml"/><Relationship Id="rId53" Type="http://schemas.openxmlformats.org/officeDocument/2006/relationships/slide" Target="slides/slide46.xml"/><Relationship Id="rId52" Type="http://schemas.openxmlformats.org/officeDocument/2006/relationships/slide" Target="slides/slide45.xml"/><Relationship Id="rId55" Type="http://schemas.openxmlformats.org/officeDocument/2006/relationships/slide" Target="slides/slide48.xml"/><Relationship Id="rId54" Type="http://schemas.openxmlformats.org/officeDocument/2006/relationships/slide" Target="slides/slide47.xml"/><Relationship Id="rId57" Type="http://schemas.openxmlformats.org/officeDocument/2006/relationships/slide" Target="slides/slide50.xml"/><Relationship Id="rId56" Type="http://schemas.openxmlformats.org/officeDocument/2006/relationships/slide" Target="slides/slide49.xml"/><Relationship Id="rId59" Type="http://schemas.openxmlformats.org/officeDocument/2006/relationships/slide" Target="slides/slide52.xml"/><Relationship Id="rId58"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serc.carleton.edu/advancegeo/resources/reporting.html"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5" name="Shape 95"/>
        <p:cNvGrpSpPr/>
        <p:nvPr/>
      </p:nvGrpSpPr>
      <p:grpSpPr>
        <a:xfrm>
          <a:off x="0" y="0"/>
          <a:ext cx="0" cy="0"/>
          <a:chOff x="0" y="0"/>
          <a:chExt cx="0" cy="0"/>
        </a:xfrm>
      </p:grpSpPr>
      <p:sp>
        <p:nvSpPr>
          <p:cNvPr id="96" name="Google Shape;96;g8c38c510a9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8c38c510a9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6" name="Shape 176"/>
        <p:cNvGrpSpPr/>
        <p:nvPr/>
      </p:nvGrpSpPr>
      <p:grpSpPr>
        <a:xfrm>
          <a:off x="0" y="0"/>
          <a:ext cx="0" cy="0"/>
          <a:chOff x="0" y="0"/>
          <a:chExt cx="0" cy="0"/>
        </a:xfrm>
      </p:grpSpPr>
      <p:sp>
        <p:nvSpPr>
          <p:cNvPr id="177" name="Google Shape;177;g8c38c510a9_2_9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8" name="Google Shape;178;g8c38c510a9_2_9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4" name="Shape 184"/>
        <p:cNvGrpSpPr/>
        <p:nvPr/>
      </p:nvGrpSpPr>
      <p:grpSpPr>
        <a:xfrm>
          <a:off x="0" y="0"/>
          <a:ext cx="0" cy="0"/>
          <a:chOff x="0" y="0"/>
          <a:chExt cx="0" cy="0"/>
        </a:xfrm>
      </p:grpSpPr>
      <p:sp>
        <p:nvSpPr>
          <p:cNvPr id="185" name="Google Shape;185;g8c38c510a9_2_10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6" name="Google Shape;186;g8c38c510a9_2_10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3" name="Shape 193"/>
        <p:cNvGrpSpPr/>
        <p:nvPr/>
      </p:nvGrpSpPr>
      <p:grpSpPr>
        <a:xfrm>
          <a:off x="0" y="0"/>
          <a:ext cx="0" cy="0"/>
          <a:chOff x="0" y="0"/>
          <a:chExt cx="0" cy="0"/>
        </a:xfrm>
      </p:grpSpPr>
      <p:sp>
        <p:nvSpPr>
          <p:cNvPr id="194" name="Google Shape;194;g8c38c510a9_2_10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5" name="Google Shape;195;g8c38c510a9_2_10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Faculty often do not receive much feedback or supervision from senior colleagues or administrators to help them succeed in leading their laboratory groups.</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5" name="Shape 205"/>
        <p:cNvGrpSpPr/>
        <p:nvPr/>
      </p:nvGrpSpPr>
      <p:grpSpPr>
        <a:xfrm>
          <a:off x="0" y="0"/>
          <a:ext cx="0" cy="0"/>
          <a:chOff x="0" y="0"/>
          <a:chExt cx="0" cy="0"/>
        </a:xfrm>
      </p:grpSpPr>
      <p:sp>
        <p:nvSpPr>
          <p:cNvPr id="206" name="Google Shape;206;g8c38c510a9_2_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7" name="Google Shape;207;g8c38c510a9_2_1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4" name="Shape 214"/>
        <p:cNvGrpSpPr/>
        <p:nvPr/>
      </p:nvGrpSpPr>
      <p:grpSpPr>
        <a:xfrm>
          <a:off x="0" y="0"/>
          <a:ext cx="0" cy="0"/>
          <a:chOff x="0" y="0"/>
          <a:chExt cx="0" cy="0"/>
        </a:xfrm>
      </p:grpSpPr>
      <p:sp>
        <p:nvSpPr>
          <p:cNvPr id="215" name="Google Shape;215;g8c38c510a9_2_1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6" name="Google Shape;216;g8c38c510a9_2_1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9" name="Shape 229"/>
        <p:cNvGrpSpPr/>
        <p:nvPr/>
      </p:nvGrpSpPr>
      <p:grpSpPr>
        <a:xfrm>
          <a:off x="0" y="0"/>
          <a:ext cx="0" cy="0"/>
          <a:chOff x="0" y="0"/>
          <a:chExt cx="0" cy="0"/>
        </a:xfrm>
      </p:grpSpPr>
      <p:sp>
        <p:nvSpPr>
          <p:cNvPr id="230" name="Google Shape;230;g8c38c510a9_2_1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1" name="Google Shape;231;g8c38c510a9_2_1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 sz="1100" u="none" cap="none" strike="noStrike">
                <a:solidFill>
                  <a:srgbClr val="000000"/>
                </a:solidFill>
                <a:latin typeface="Arial"/>
                <a:ea typeface="Arial"/>
                <a:cs typeface="Arial"/>
                <a:sym typeface="Arial"/>
              </a:rPr>
              <a:t>Power is the degree to which an individual or group of people have control over resources. In academia, these resources can be material, financial, human, or intellectual. Power can be visible, for example, a department chair would visibly have greater decision-making ability than a graduate student, but power can also be more subtle, like a woman having less leverage in a mostly male department. Power dynamics is how different people with different levels of power interact with each other in a group setting. We need to recognize that relationships in academia inherently are built on power imbalances.</a:t>
            </a:r>
            <a:endParaRPr/>
          </a:p>
          <a:p>
            <a:pPr indent="0" lvl="0" marL="158750" rtl="0" algn="l">
              <a:lnSpc>
                <a:spcPct val="100000"/>
              </a:lnSpc>
              <a:spcBef>
                <a:spcPts val="0"/>
              </a:spcBef>
              <a:spcAft>
                <a:spcPts val="0"/>
              </a:spcAft>
              <a:buSzPts val="1100"/>
              <a:buNone/>
            </a:pPr>
            <a:r>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 sz="1100" u="none" cap="none" strike="noStrike">
                <a:solidFill>
                  <a:srgbClr val="000000"/>
                </a:solidFill>
                <a:latin typeface="Arial"/>
                <a:ea typeface="Arial"/>
                <a:cs typeface="Arial"/>
                <a:sym typeface="Arial"/>
              </a:rPr>
              <a:t>Power imbalances lead to conditions that allow for the risk of retaliation, especially in professional environments and can affect whether people will </a:t>
            </a:r>
            <a:r>
              <a:rPr b="0" i="0" lang="en" sz="1100" u="sng" cap="none" strike="noStrike">
                <a:solidFill>
                  <a:schemeClr val="hlink"/>
                </a:solidFill>
                <a:latin typeface="Arial"/>
                <a:ea typeface="Arial"/>
                <a:cs typeface="Arial"/>
                <a:sym typeface="Arial"/>
                <a:hlinkClick r:id="rId2"/>
              </a:rPr>
              <a:t>report incidents of harassment</a:t>
            </a:r>
            <a:r>
              <a:rPr b="0" i="0" lang="en" sz="1100" u="none" cap="none" strike="noStrike">
                <a:solidFill>
                  <a:srgbClr val="000000"/>
                </a:solidFill>
                <a:latin typeface="Arial"/>
                <a:ea typeface="Arial"/>
                <a:cs typeface="Arial"/>
                <a:sym typeface="Arial"/>
              </a:rPr>
              <a:t> or not.</a:t>
            </a:r>
            <a:br>
              <a:rPr b="0" i="0" lang="en"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6" name="Shape 236"/>
        <p:cNvGrpSpPr/>
        <p:nvPr/>
      </p:nvGrpSpPr>
      <p:grpSpPr>
        <a:xfrm>
          <a:off x="0" y="0"/>
          <a:ext cx="0" cy="0"/>
          <a:chOff x="0" y="0"/>
          <a:chExt cx="0" cy="0"/>
        </a:xfrm>
      </p:grpSpPr>
      <p:sp>
        <p:nvSpPr>
          <p:cNvPr id="237" name="Google Shape;237;g8c38c510a9_2_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8" name="Google Shape;238;g8c38c510a9_2_1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 name="Shape 246"/>
        <p:cNvGrpSpPr/>
        <p:nvPr/>
      </p:nvGrpSpPr>
      <p:grpSpPr>
        <a:xfrm>
          <a:off x="0" y="0"/>
          <a:ext cx="0" cy="0"/>
          <a:chOff x="0" y="0"/>
          <a:chExt cx="0" cy="0"/>
        </a:xfrm>
      </p:grpSpPr>
      <p:sp>
        <p:nvSpPr>
          <p:cNvPr id="247" name="Google Shape;247;g8c38c510a9_2_1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8" name="Google Shape;248;g8c38c510a9_2_1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7" name="Shape 257"/>
        <p:cNvGrpSpPr/>
        <p:nvPr/>
      </p:nvGrpSpPr>
      <p:grpSpPr>
        <a:xfrm>
          <a:off x="0" y="0"/>
          <a:ext cx="0" cy="0"/>
          <a:chOff x="0" y="0"/>
          <a:chExt cx="0" cy="0"/>
        </a:xfrm>
      </p:grpSpPr>
      <p:sp>
        <p:nvSpPr>
          <p:cNvPr id="258" name="Google Shape;258;g8c38c510a9_2_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9" name="Google Shape;259;g8c38c510a9_2_1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9" name="Shape 269"/>
        <p:cNvGrpSpPr/>
        <p:nvPr/>
      </p:nvGrpSpPr>
      <p:grpSpPr>
        <a:xfrm>
          <a:off x="0" y="0"/>
          <a:ext cx="0" cy="0"/>
          <a:chOff x="0" y="0"/>
          <a:chExt cx="0" cy="0"/>
        </a:xfrm>
      </p:grpSpPr>
      <p:sp>
        <p:nvSpPr>
          <p:cNvPr id="270" name="Google Shape;270;g8c38c510a9_2_19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1" name="Google Shape;271;g8c38c510a9_2_19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 name="Shape 104"/>
        <p:cNvGrpSpPr/>
        <p:nvPr/>
      </p:nvGrpSpPr>
      <p:grpSpPr>
        <a:xfrm>
          <a:off x="0" y="0"/>
          <a:ext cx="0" cy="0"/>
          <a:chOff x="0" y="0"/>
          <a:chExt cx="0" cy="0"/>
        </a:xfrm>
      </p:grpSpPr>
      <p:sp>
        <p:nvSpPr>
          <p:cNvPr id="105" name="Google Shape;105;g8c38c510a9_0_1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8c38c510a9_0_1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4" name="Shape 284"/>
        <p:cNvGrpSpPr/>
        <p:nvPr/>
      </p:nvGrpSpPr>
      <p:grpSpPr>
        <a:xfrm>
          <a:off x="0" y="0"/>
          <a:ext cx="0" cy="0"/>
          <a:chOff x="0" y="0"/>
          <a:chExt cx="0" cy="0"/>
        </a:xfrm>
      </p:grpSpPr>
      <p:sp>
        <p:nvSpPr>
          <p:cNvPr id="285" name="Google Shape;285;g8c38c510a9_2_20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6" name="Google Shape;286;g8c38c510a9_2_20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There’s no way we’re going to learn all the stuff we ought to know today.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6" name="Shape 296"/>
        <p:cNvGrpSpPr/>
        <p:nvPr/>
      </p:nvGrpSpPr>
      <p:grpSpPr>
        <a:xfrm>
          <a:off x="0" y="0"/>
          <a:ext cx="0" cy="0"/>
          <a:chOff x="0" y="0"/>
          <a:chExt cx="0" cy="0"/>
        </a:xfrm>
      </p:grpSpPr>
      <p:sp>
        <p:nvSpPr>
          <p:cNvPr id="297" name="Google Shape;297;g8c38c510a9_2_2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8c38c510a9_2_2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4" name="Shape 304"/>
        <p:cNvGrpSpPr/>
        <p:nvPr/>
      </p:nvGrpSpPr>
      <p:grpSpPr>
        <a:xfrm>
          <a:off x="0" y="0"/>
          <a:ext cx="0" cy="0"/>
          <a:chOff x="0" y="0"/>
          <a:chExt cx="0" cy="0"/>
        </a:xfrm>
      </p:grpSpPr>
      <p:sp>
        <p:nvSpPr>
          <p:cNvPr id="305" name="Google Shape;305;g8c38c510a9_2_2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6" name="Google Shape;306;g8c38c510a9_2_2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 sz="1100" u="none" cap="none" strike="noStrike">
                <a:solidFill>
                  <a:srgbClr val="000000"/>
                </a:solidFill>
                <a:latin typeface="Arial"/>
                <a:ea typeface="Arial"/>
                <a:cs typeface="Arial"/>
                <a:sym typeface="Arial"/>
              </a:rPr>
              <a:t>Conflict Management @ MIT believes that conflict has the potential to be educational and creative, and can strengthen relationships if addressed effectively. CM@MIT builds capacity to deal with conflict effectively within the Institute community. </a:t>
            </a:r>
            <a:endParaRPr/>
          </a:p>
          <a:p>
            <a:pPr indent="0" lvl="0" marL="158750" rtl="0" algn="l">
              <a:lnSpc>
                <a:spcPct val="100000"/>
              </a:lnSpc>
              <a:spcBef>
                <a:spcPts val="0"/>
              </a:spcBef>
              <a:spcAft>
                <a:spcPts val="0"/>
              </a:spcAft>
              <a:buSzPts val="1100"/>
              <a:buNone/>
            </a:pPr>
            <a:r>
              <a:rPr b="0" i="0" lang="en" sz="1100" u="none" cap="none" strike="noStrike">
                <a:solidFill>
                  <a:srgbClr val="000000"/>
                </a:solidFill>
                <a:latin typeface="Arial"/>
                <a:ea typeface="Arial"/>
                <a:cs typeface="Arial"/>
                <a:sym typeface="Arial"/>
              </a:rPr>
              <a:t>- I am a graduate student. I have never run a lab.  But I have talked to many students and postdocs</a:t>
            </a:r>
            <a:endParaRPr b="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3" name="Shape 313"/>
        <p:cNvGrpSpPr/>
        <p:nvPr/>
      </p:nvGrpSpPr>
      <p:grpSpPr>
        <a:xfrm>
          <a:off x="0" y="0"/>
          <a:ext cx="0" cy="0"/>
          <a:chOff x="0" y="0"/>
          <a:chExt cx="0" cy="0"/>
        </a:xfrm>
      </p:grpSpPr>
      <p:sp>
        <p:nvSpPr>
          <p:cNvPr id="314" name="Google Shape;314;g8c38c510a9_2_2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5" name="Google Shape;315;g8c38c510a9_2_2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There’s no way we’re going to learn all the stuff we ought to know today.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marR="0" rtl="0" algn="l">
              <a:lnSpc>
                <a:spcPct val="100000"/>
              </a:lnSpc>
              <a:spcBef>
                <a:spcPts val="0"/>
              </a:spcBef>
              <a:spcAft>
                <a:spcPts val="0"/>
              </a:spcAft>
              <a:buClr>
                <a:srgbClr val="000000"/>
              </a:buClr>
              <a:buSzPts val="1100"/>
              <a:buFont typeface="Arial"/>
              <a:buNone/>
            </a:pPr>
            <a:r>
              <a:rPr lang="en"/>
              <a:t>"I hope feel uncomfortable with the status quo"</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5" name="Shape 325"/>
        <p:cNvGrpSpPr/>
        <p:nvPr/>
      </p:nvGrpSpPr>
      <p:grpSpPr>
        <a:xfrm>
          <a:off x="0" y="0"/>
          <a:ext cx="0" cy="0"/>
          <a:chOff x="0" y="0"/>
          <a:chExt cx="0" cy="0"/>
        </a:xfrm>
      </p:grpSpPr>
      <p:sp>
        <p:nvSpPr>
          <p:cNvPr id="326" name="Google Shape;326;g8c38c510a9_2_2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g8c38c510a9_2_238: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3" name="Shape 333"/>
        <p:cNvGrpSpPr/>
        <p:nvPr/>
      </p:nvGrpSpPr>
      <p:grpSpPr>
        <a:xfrm>
          <a:off x="0" y="0"/>
          <a:ext cx="0" cy="0"/>
          <a:chOff x="0" y="0"/>
          <a:chExt cx="0" cy="0"/>
        </a:xfrm>
      </p:grpSpPr>
      <p:sp>
        <p:nvSpPr>
          <p:cNvPr id="334" name="Google Shape;334;g8c38c510a9_2_2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5" name="Google Shape;335;g8c38c510a9_2_2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There’s no way we’re going to learn all the stuff we ought to know today.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5" name="Shape 345"/>
        <p:cNvGrpSpPr/>
        <p:nvPr/>
      </p:nvGrpSpPr>
      <p:grpSpPr>
        <a:xfrm>
          <a:off x="0" y="0"/>
          <a:ext cx="0" cy="0"/>
          <a:chOff x="0" y="0"/>
          <a:chExt cx="0" cy="0"/>
        </a:xfrm>
      </p:grpSpPr>
      <p:sp>
        <p:nvSpPr>
          <p:cNvPr id="346" name="Google Shape;346;g8c38c510a9_2_2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7" name="Google Shape;347;g8c38c510a9_2_2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There’s no way we’re going to learn all the stuff we ought to know today.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7" name="Shape 357"/>
        <p:cNvGrpSpPr/>
        <p:nvPr/>
      </p:nvGrpSpPr>
      <p:grpSpPr>
        <a:xfrm>
          <a:off x="0" y="0"/>
          <a:ext cx="0" cy="0"/>
          <a:chOff x="0" y="0"/>
          <a:chExt cx="0" cy="0"/>
        </a:xfrm>
      </p:grpSpPr>
      <p:sp>
        <p:nvSpPr>
          <p:cNvPr id="358" name="Google Shape;358;g8c38c510a9_2_2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9" name="Google Shape;359;g8c38c510a9_2_2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7" name="Shape 367"/>
        <p:cNvGrpSpPr/>
        <p:nvPr/>
      </p:nvGrpSpPr>
      <p:grpSpPr>
        <a:xfrm>
          <a:off x="0" y="0"/>
          <a:ext cx="0" cy="0"/>
          <a:chOff x="0" y="0"/>
          <a:chExt cx="0" cy="0"/>
        </a:xfrm>
      </p:grpSpPr>
      <p:sp>
        <p:nvSpPr>
          <p:cNvPr id="368" name="Google Shape;368;g8c38c510a9_2_27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9" name="Google Shape;369;g8c38c510a9_2_2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5" name="Shape 375"/>
        <p:cNvGrpSpPr/>
        <p:nvPr/>
      </p:nvGrpSpPr>
      <p:grpSpPr>
        <a:xfrm>
          <a:off x="0" y="0"/>
          <a:ext cx="0" cy="0"/>
          <a:chOff x="0" y="0"/>
          <a:chExt cx="0" cy="0"/>
        </a:xfrm>
      </p:grpSpPr>
      <p:sp>
        <p:nvSpPr>
          <p:cNvPr id="376" name="Google Shape;376;g8c38c510a9_2_2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7" name="Google Shape;377;g8c38c510a9_2_27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 name="Shape 111"/>
        <p:cNvGrpSpPr/>
        <p:nvPr/>
      </p:nvGrpSpPr>
      <p:grpSpPr>
        <a:xfrm>
          <a:off x="0" y="0"/>
          <a:ext cx="0" cy="0"/>
          <a:chOff x="0" y="0"/>
          <a:chExt cx="0" cy="0"/>
        </a:xfrm>
      </p:grpSpPr>
      <p:sp>
        <p:nvSpPr>
          <p:cNvPr id="112" name="Google Shape;112;g8c3fcb0fa2_10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8c3fcb0fa2_10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4" name="Shape 384"/>
        <p:cNvGrpSpPr/>
        <p:nvPr/>
      </p:nvGrpSpPr>
      <p:grpSpPr>
        <a:xfrm>
          <a:off x="0" y="0"/>
          <a:ext cx="0" cy="0"/>
          <a:chOff x="0" y="0"/>
          <a:chExt cx="0" cy="0"/>
        </a:xfrm>
      </p:grpSpPr>
      <p:sp>
        <p:nvSpPr>
          <p:cNvPr id="385" name="Google Shape;385;g8c38c510a9_2_28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6" name="Google Shape;386;g8c38c510a9_2_28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3" name="Shape 393"/>
        <p:cNvGrpSpPr/>
        <p:nvPr/>
      </p:nvGrpSpPr>
      <p:grpSpPr>
        <a:xfrm>
          <a:off x="0" y="0"/>
          <a:ext cx="0" cy="0"/>
          <a:chOff x="0" y="0"/>
          <a:chExt cx="0" cy="0"/>
        </a:xfrm>
      </p:grpSpPr>
      <p:sp>
        <p:nvSpPr>
          <p:cNvPr id="394" name="Google Shape;394;g8c38c510a9_2_2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5" name="Google Shape;395;g8c38c510a9_2_29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2" name="Shape 402"/>
        <p:cNvGrpSpPr/>
        <p:nvPr/>
      </p:nvGrpSpPr>
      <p:grpSpPr>
        <a:xfrm>
          <a:off x="0" y="0"/>
          <a:ext cx="0" cy="0"/>
          <a:chOff x="0" y="0"/>
          <a:chExt cx="0" cy="0"/>
        </a:xfrm>
      </p:grpSpPr>
      <p:sp>
        <p:nvSpPr>
          <p:cNvPr id="403" name="Google Shape;403;g8c38c510a9_2_29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4" name="Google Shape;404;g8c38c510a9_2_29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1" name="Shape 411"/>
        <p:cNvGrpSpPr/>
        <p:nvPr/>
      </p:nvGrpSpPr>
      <p:grpSpPr>
        <a:xfrm>
          <a:off x="0" y="0"/>
          <a:ext cx="0" cy="0"/>
          <a:chOff x="0" y="0"/>
          <a:chExt cx="0" cy="0"/>
        </a:xfrm>
      </p:grpSpPr>
      <p:sp>
        <p:nvSpPr>
          <p:cNvPr id="412" name="Google Shape;412;g8c38c510a9_2_3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3" name="Google Shape;413;g8c38c510a9_2_30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1" name="Shape 421"/>
        <p:cNvGrpSpPr/>
        <p:nvPr/>
      </p:nvGrpSpPr>
      <p:grpSpPr>
        <a:xfrm>
          <a:off x="0" y="0"/>
          <a:ext cx="0" cy="0"/>
          <a:chOff x="0" y="0"/>
          <a:chExt cx="0" cy="0"/>
        </a:xfrm>
      </p:grpSpPr>
      <p:sp>
        <p:nvSpPr>
          <p:cNvPr id="422" name="Google Shape;422;g8c38c510a9_2_3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3" name="Google Shape;423;g8c38c510a9_2_3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9" name="Shape 429"/>
        <p:cNvGrpSpPr/>
        <p:nvPr/>
      </p:nvGrpSpPr>
      <p:grpSpPr>
        <a:xfrm>
          <a:off x="0" y="0"/>
          <a:ext cx="0" cy="0"/>
          <a:chOff x="0" y="0"/>
          <a:chExt cx="0" cy="0"/>
        </a:xfrm>
      </p:grpSpPr>
      <p:sp>
        <p:nvSpPr>
          <p:cNvPr id="430" name="Google Shape;430;g8c38c510a9_2_3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1" name="Google Shape;431;g8c38c510a9_2_3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7" name="Shape 437"/>
        <p:cNvGrpSpPr/>
        <p:nvPr/>
      </p:nvGrpSpPr>
      <p:grpSpPr>
        <a:xfrm>
          <a:off x="0" y="0"/>
          <a:ext cx="0" cy="0"/>
          <a:chOff x="0" y="0"/>
          <a:chExt cx="0" cy="0"/>
        </a:xfrm>
      </p:grpSpPr>
      <p:sp>
        <p:nvSpPr>
          <p:cNvPr id="438" name="Google Shape;438;g8c38c510a9_2_3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9" name="Google Shape;439;g8c38c510a9_2_3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5" name="Shape 445"/>
        <p:cNvGrpSpPr/>
        <p:nvPr/>
      </p:nvGrpSpPr>
      <p:grpSpPr>
        <a:xfrm>
          <a:off x="0" y="0"/>
          <a:ext cx="0" cy="0"/>
          <a:chOff x="0" y="0"/>
          <a:chExt cx="0" cy="0"/>
        </a:xfrm>
      </p:grpSpPr>
      <p:sp>
        <p:nvSpPr>
          <p:cNvPr id="446" name="Google Shape;446;g8c38c510a9_2_3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7" name="Google Shape;447;g8c38c510a9_2_3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4" name="Shape 454"/>
        <p:cNvGrpSpPr/>
        <p:nvPr/>
      </p:nvGrpSpPr>
      <p:grpSpPr>
        <a:xfrm>
          <a:off x="0" y="0"/>
          <a:ext cx="0" cy="0"/>
          <a:chOff x="0" y="0"/>
          <a:chExt cx="0" cy="0"/>
        </a:xfrm>
      </p:grpSpPr>
      <p:sp>
        <p:nvSpPr>
          <p:cNvPr id="455" name="Google Shape;455;g8c38c510a9_2_3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6" name="Google Shape;456;g8c38c510a9_2_3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3" name="Shape 463"/>
        <p:cNvGrpSpPr/>
        <p:nvPr/>
      </p:nvGrpSpPr>
      <p:grpSpPr>
        <a:xfrm>
          <a:off x="0" y="0"/>
          <a:ext cx="0" cy="0"/>
          <a:chOff x="0" y="0"/>
          <a:chExt cx="0" cy="0"/>
        </a:xfrm>
      </p:grpSpPr>
      <p:sp>
        <p:nvSpPr>
          <p:cNvPr id="464" name="Google Shape;464;g8c38c510a9_2_3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5" name="Google Shape;465;g8c38c510a9_2_3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7" name="Shape 117"/>
        <p:cNvGrpSpPr/>
        <p:nvPr/>
      </p:nvGrpSpPr>
      <p:grpSpPr>
        <a:xfrm>
          <a:off x="0" y="0"/>
          <a:ext cx="0" cy="0"/>
          <a:chOff x="0" y="0"/>
          <a:chExt cx="0" cy="0"/>
        </a:xfrm>
      </p:grpSpPr>
      <p:sp>
        <p:nvSpPr>
          <p:cNvPr id="118" name="Google Shape;118;g8c38c510a9_2_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9" name="Google Shape;119;g8c38c510a9_2_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3" name="Shape 473"/>
        <p:cNvGrpSpPr/>
        <p:nvPr/>
      </p:nvGrpSpPr>
      <p:grpSpPr>
        <a:xfrm>
          <a:off x="0" y="0"/>
          <a:ext cx="0" cy="0"/>
          <a:chOff x="0" y="0"/>
          <a:chExt cx="0" cy="0"/>
        </a:xfrm>
      </p:grpSpPr>
      <p:sp>
        <p:nvSpPr>
          <p:cNvPr id="474" name="Google Shape;474;g8c38c510a9_2_3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5" name="Google Shape;475;g8c38c510a9_2_3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9" name="Shape 479"/>
        <p:cNvGrpSpPr/>
        <p:nvPr/>
      </p:nvGrpSpPr>
      <p:grpSpPr>
        <a:xfrm>
          <a:off x="0" y="0"/>
          <a:ext cx="0" cy="0"/>
          <a:chOff x="0" y="0"/>
          <a:chExt cx="0" cy="0"/>
        </a:xfrm>
      </p:grpSpPr>
      <p:sp>
        <p:nvSpPr>
          <p:cNvPr id="480" name="Google Shape;480;g8c38c510a9_2_3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1" name="Google Shape;481;g8c38c510a9_2_3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9" name="Shape 489"/>
        <p:cNvGrpSpPr/>
        <p:nvPr/>
      </p:nvGrpSpPr>
      <p:grpSpPr>
        <a:xfrm>
          <a:off x="0" y="0"/>
          <a:ext cx="0" cy="0"/>
          <a:chOff x="0" y="0"/>
          <a:chExt cx="0" cy="0"/>
        </a:xfrm>
      </p:grpSpPr>
      <p:sp>
        <p:nvSpPr>
          <p:cNvPr id="490" name="Google Shape;490;g8c38c510a9_2_3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1" name="Google Shape;491;g8c38c510a9_2_36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7" name="Shape 497"/>
        <p:cNvGrpSpPr/>
        <p:nvPr/>
      </p:nvGrpSpPr>
      <p:grpSpPr>
        <a:xfrm>
          <a:off x="0" y="0"/>
          <a:ext cx="0" cy="0"/>
          <a:chOff x="0" y="0"/>
          <a:chExt cx="0" cy="0"/>
        </a:xfrm>
      </p:grpSpPr>
      <p:sp>
        <p:nvSpPr>
          <p:cNvPr id="498" name="Google Shape;498;g8c38c510a9_2_37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9" name="Google Shape;499;g8c38c510a9_2_3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 concerns about authorship</a:t>
            </a:r>
            <a:endParaRPr/>
          </a:p>
          <a:p>
            <a:pPr indent="0" lvl="0" marL="0" rtl="0" algn="l">
              <a:lnSpc>
                <a:spcPct val="100000"/>
              </a:lnSpc>
              <a:spcBef>
                <a:spcPts val="0"/>
              </a:spcBef>
              <a:spcAft>
                <a:spcPts val="0"/>
              </a:spcAft>
              <a:buSzPts val="1100"/>
              <a:buNone/>
            </a:pPr>
            <a:r>
              <a:rPr lang="en"/>
              <a:t>** problems with another person in the lab</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1" name="Shape 511"/>
        <p:cNvGrpSpPr/>
        <p:nvPr/>
      </p:nvGrpSpPr>
      <p:grpSpPr>
        <a:xfrm>
          <a:off x="0" y="0"/>
          <a:ext cx="0" cy="0"/>
          <a:chOff x="0" y="0"/>
          <a:chExt cx="0" cy="0"/>
        </a:xfrm>
      </p:grpSpPr>
      <p:sp>
        <p:nvSpPr>
          <p:cNvPr id="512" name="Google Shape;512;g8c38c510a9_2_3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3" name="Google Shape;513;g8c38c510a9_2_384: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0" name="Shape 520"/>
        <p:cNvGrpSpPr/>
        <p:nvPr/>
      </p:nvGrpSpPr>
      <p:grpSpPr>
        <a:xfrm>
          <a:off x="0" y="0"/>
          <a:ext cx="0" cy="0"/>
          <a:chOff x="0" y="0"/>
          <a:chExt cx="0" cy="0"/>
        </a:xfrm>
      </p:grpSpPr>
      <p:sp>
        <p:nvSpPr>
          <p:cNvPr id="521" name="Google Shape;521;g8c38c510a9_2_3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2" name="Google Shape;522;g8c38c510a9_2_39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7" name="Shape 527"/>
        <p:cNvGrpSpPr/>
        <p:nvPr/>
      </p:nvGrpSpPr>
      <p:grpSpPr>
        <a:xfrm>
          <a:off x="0" y="0"/>
          <a:ext cx="0" cy="0"/>
          <a:chOff x="0" y="0"/>
          <a:chExt cx="0" cy="0"/>
        </a:xfrm>
      </p:grpSpPr>
      <p:sp>
        <p:nvSpPr>
          <p:cNvPr id="528" name="Google Shape;528;g8c38c510a9_2_3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9" name="Google Shape;529;g8c38c510a9_2_39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7" name="Shape 537"/>
        <p:cNvGrpSpPr/>
        <p:nvPr/>
      </p:nvGrpSpPr>
      <p:grpSpPr>
        <a:xfrm>
          <a:off x="0" y="0"/>
          <a:ext cx="0" cy="0"/>
          <a:chOff x="0" y="0"/>
          <a:chExt cx="0" cy="0"/>
        </a:xfrm>
      </p:grpSpPr>
      <p:sp>
        <p:nvSpPr>
          <p:cNvPr id="538" name="Google Shape;538;g8c38c510a9_2_4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9" name="Google Shape;539;g8c38c510a9_2_40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7" name="Shape 547"/>
        <p:cNvGrpSpPr/>
        <p:nvPr/>
      </p:nvGrpSpPr>
      <p:grpSpPr>
        <a:xfrm>
          <a:off x="0" y="0"/>
          <a:ext cx="0" cy="0"/>
          <a:chOff x="0" y="0"/>
          <a:chExt cx="0" cy="0"/>
        </a:xfrm>
      </p:grpSpPr>
      <p:sp>
        <p:nvSpPr>
          <p:cNvPr id="548" name="Google Shape;548;g8c38c510a9_2_4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9" name="Google Shape;549;g8c38c510a9_2_4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9" name="Shape 559"/>
        <p:cNvGrpSpPr/>
        <p:nvPr/>
      </p:nvGrpSpPr>
      <p:grpSpPr>
        <a:xfrm>
          <a:off x="0" y="0"/>
          <a:ext cx="0" cy="0"/>
          <a:chOff x="0" y="0"/>
          <a:chExt cx="0" cy="0"/>
        </a:xfrm>
      </p:grpSpPr>
      <p:sp>
        <p:nvSpPr>
          <p:cNvPr id="560" name="Google Shape;560;g8c38c510a9_2_4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1" name="Google Shape;561;g8c38c510a9_2_4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3" name="Shape 123"/>
        <p:cNvGrpSpPr/>
        <p:nvPr/>
      </p:nvGrpSpPr>
      <p:grpSpPr>
        <a:xfrm>
          <a:off x="0" y="0"/>
          <a:ext cx="0" cy="0"/>
          <a:chOff x="0" y="0"/>
          <a:chExt cx="0" cy="0"/>
        </a:xfrm>
      </p:grpSpPr>
      <p:sp>
        <p:nvSpPr>
          <p:cNvPr id="124" name="Google Shape;124;g8c38c510a9_2_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5" name="Google Shape;125;g8c38c510a9_2_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9" name="Shape 569"/>
        <p:cNvGrpSpPr/>
        <p:nvPr/>
      </p:nvGrpSpPr>
      <p:grpSpPr>
        <a:xfrm>
          <a:off x="0" y="0"/>
          <a:ext cx="0" cy="0"/>
          <a:chOff x="0" y="0"/>
          <a:chExt cx="0" cy="0"/>
        </a:xfrm>
      </p:grpSpPr>
      <p:sp>
        <p:nvSpPr>
          <p:cNvPr id="570" name="Google Shape;570;g8c3fcb0fa2_84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1" name="Google Shape;571;g8c3fcb0fa2_84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3" name="Shape 583"/>
        <p:cNvGrpSpPr/>
        <p:nvPr/>
      </p:nvGrpSpPr>
      <p:grpSpPr>
        <a:xfrm>
          <a:off x="0" y="0"/>
          <a:ext cx="0" cy="0"/>
          <a:chOff x="0" y="0"/>
          <a:chExt cx="0" cy="0"/>
        </a:xfrm>
      </p:grpSpPr>
      <p:sp>
        <p:nvSpPr>
          <p:cNvPr id="584" name="Google Shape;584;g8c3fcb0fa2_84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5" name="Google Shape;585;g8c3fcb0fa2_84_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6" name="Shape 596"/>
        <p:cNvGrpSpPr/>
        <p:nvPr/>
      </p:nvGrpSpPr>
      <p:grpSpPr>
        <a:xfrm>
          <a:off x="0" y="0"/>
          <a:ext cx="0" cy="0"/>
          <a:chOff x="0" y="0"/>
          <a:chExt cx="0" cy="0"/>
        </a:xfrm>
      </p:grpSpPr>
      <p:sp>
        <p:nvSpPr>
          <p:cNvPr id="597" name="Google Shape;597;g8c3fcb0fa2_84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8" name="Google Shape;598;g8c3fcb0fa2_84_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9" name="Shape 609"/>
        <p:cNvGrpSpPr/>
        <p:nvPr/>
      </p:nvGrpSpPr>
      <p:grpSpPr>
        <a:xfrm>
          <a:off x="0" y="0"/>
          <a:ext cx="0" cy="0"/>
          <a:chOff x="0" y="0"/>
          <a:chExt cx="0" cy="0"/>
        </a:xfrm>
      </p:grpSpPr>
      <p:sp>
        <p:nvSpPr>
          <p:cNvPr id="610" name="Google Shape;610;g8c3fcb0fa2_84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1" name="Google Shape;611;g8c3fcb0fa2_84_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2" name="Shape 622"/>
        <p:cNvGrpSpPr/>
        <p:nvPr/>
      </p:nvGrpSpPr>
      <p:grpSpPr>
        <a:xfrm>
          <a:off x="0" y="0"/>
          <a:ext cx="0" cy="0"/>
          <a:chOff x="0" y="0"/>
          <a:chExt cx="0" cy="0"/>
        </a:xfrm>
      </p:grpSpPr>
      <p:sp>
        <p:nvSpPr>
          <p:cNvPr id="623" name="Google Shape;623;g8c3fcb0fa2_73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My ideal situation: At first, the mentee works for me as I teach them stuff, but then, I work for them. They start coming to me as independent researchers, telling me what they need, and it’s my job to provide them with the advice, support, and remove any obstacles in their way.</a:t>
            </a:r>
            <a:endParaRPr/>
          </a:p>
        </p:txBody>
      </p:sp>
      <p:sp>
        <p:nvSpPr>
          <p:cNvPr id="624" name="Google Shape;624;g8c3fcb0fa2_73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2" name="Shape 632"/>
        <p:cNvGrpSpPr/>
        <p:nvPr/>
      </p:nvGrpSpPr>
      <p:grpSpPr>
        <a:xfrm>
          <a:off x="0" y="0"/>
          <a:ext cx="0" cy="0"/>
          <a:chOff x="0" y="0"/>
          <a:chExt cx="0" cy="0"/>
        </a:xfrm>
      </p:grpSpPr>
      <p:sp>
        <p:nvSpPr>
          <p:cNvPr id="633" name="Google Shape;633;g8c38c510a9_2_4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4" name="Google Shape;634;g8c38c510a9_2_47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2" name="Shape 642"/>
        <p:cNvGrpSpPr/>
        <p:nvPr/>
      </p:nvGrpSpPr>
      <p:grpSpPr>
        <a:xfrm>
          <a:off x="0" y="0"/>
          <a:ext cx="0" cy="0"/>
          <a:chOff x="0" y="0"/>
          <a:chExt cx="0" cy="0"/>
        </a:xfrm>
      </p:grpSpPr>
      <p:sp>
        <p:nvSpPr>
          <p:cNvPr id="643" name="Google Shape;643;g8c38c510a9_2_48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4" name="Google Shape;644;g8c38c510a9_2_48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2" name="Shape 652"/>
        <p:cNvGrpSpPr/>
        <p:nvPr/>
      </p:nvGrpSpPr>
      <p:grpSpPr>
        <a:xfrm>
          <a:off x="0" y="0"/>
          <a:ext cx="0" cy="0"/>
          <a:chOff x="0" y="0"/>
          <a:chExt cx="0" cy="0"/>
        </a:xfrm>
      </p:grpSpPr>
      <p:sp>
        <p:nvSpPr>
          <p:cNvPr id="653" name="Google Shape;653;g8c3fcb0fa2_57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4" name="Google Shape;654;g8c3fcb0fa2_57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6" name="Shape 666"/>
        <p:cNvGrpSpPr/>
        <p:nvPr/>
      </p:nvGrpSpPr>
      <p:grpSpPr>
        <a:xfrm>
          <a:off x="0" y="0"/>
          <a:ext cx="0" cy="0"/>
          <a:chOff x="0" y="0"/>
          <a:chExt cx="0" cy="0"/>
        </a:xfrm>
      </p:grpSpPr>
      <p:sp>
        <p:nvSpPr>
          <p:cNvPr id="667" name="Google Shape;667;g8c38c510a9_2_8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8" name="Google Shape;668;g8c38c510a9_2_8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3" name="Shape 673"/>
        <p:cNvGrpSpPr/>
        <p:nvPr/>
      </p:nvGrpSpPr>
      <p:grpSpPr>
        <a:xfrm>
          <a:off x="0" y="0"/>
          <a:ext cx="0" cy="0"/>
          <a:chOff x="0" y="0"/>
          <a:chExt cx="0" cy="0"/>
        </a:xfrm>
      </p:grpSpPr>
      <p:sp>
        <p:nvSpPr>
          <p:cNvPr id="674" name="Google Shape;674;g8c38c510a9_2_4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75" name="Google Shape;675;g8c38c510a9_2_493: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2" name="Shape 132"/>
        <p:cNvGrpSpPr/>
        <p:nvPr/>
      </p:nvGrpSpPr>
      <p:grpSpPr>
        <a:xfrm>
          <a:off x="0" y="0"/>
          <a:ext cx="0" cy="0"/>
          <a:chOff x="0" y="0"/>
          <a:chExt cx="0" cy="0"/>
        </a:xfrm>
      </p:grpSpPr>
      <p:sp>
        <p:nvSpPr>
          <p:cNvPr id="133" name="Google Shape;133;g8c38c510a9_2_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4" name="Google Shape;134;g8c38c510a9_2_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3" name="Shape 683"/>
        <p:cNvGrpSpPr/>
        <p:nvPr/>
      </p:nvGrpSpPr>
      <p:grpSpPr>
        <a:xfrm>
          <a:off x="0" y="0"/>
          <a:ext cx="0" cy="0"/>
          <a:chOff x="0" y="0"/>
          <a:chExt cx="0" cy="0"/>
        </a:xfrm>
      </p:grpSpPr>
      <p:sp>
        <p:nvSpPr>
          <p:cNvPr id="684" name="Google Shape;684;g8c38c510a9_2_50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5" name="Google Shape;685;g8c38c510a9_2_50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5" name="Shape 695"/>
        <p:cNvGrpSpPr/>
        <p:nvPr/>
      </p:nvGrpSpPr>
      <p:grpSpPr>
        <a:xfrm>
          <a:off x="0" y="0"/>
          <a:ext cx="0" cy="0"/>
          <a:chOff x="0" y="0"/>
          <a:chExt cx="0" cy="0"/>
        </a:xfrm>
      </p:grpSpPr>
      <p:sp>
        <p:nvSpPr>
          <p:cNvPr id="696" name="Google Shape;696;g8c38c510a9_2_5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97" name="Google Shape;697;g8c38c510a9_2_51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8" name="Shape 708"/>
        <p:cNvGrpSpPr/>
        <p:nvPr/>
      </p:nvGrpSpPr>
      <p:grpSpPr>
        <a:xfrm>
          <a:off x="0" y="0"/>
          <a:ext cx="0" cy="0"/>
          <a:chOff x="0" y="0"/>
          <a:chExt cx="0" cy="0"/>
        </a:xfrm>
      </p:grpSpPr>
      <p:sp>
        <p:nvSpPr>
          <p:cNvPr id="709" name="Google Shape;709;g8c38c510a9_2_5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10" name="Google Shape;710;g8c38c510a9_2_5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0" i="0" lang="en" sz="1100" u="none" cap="none" strike="noStrike">
                <a:solidFill>
                  <a:srgbClr val="000000"/>
                </a:solidFill>
                <a:latin typeface="Arial"/>
                <a:ea typeface="Arial"/>
                <a:cs typeface="Arial"/>
                <a:sym typeface="Arial"/>
              </a:rPr>
              <a:t>Do you feel that your skills and talents are valued and utilised? Are you encouraged to contribute in any way you feel able to? Or do you feel you are you expected to stay strictly within the parameters of your role and to seek permission for doing anything else?</a:t>
            </a:r>
            <a:endParaRPr/>
          </a:p>
          <a:p>
            <a:pPr indent="-298450" lvl="0" marL="457200" rtl="0" algn="l">
              <a:lnSpc>
                <a:spcPct val="100000"/>
              </a:lnSpc>
              <a:spcBef>
                <a:spcPts val="0"/>
              </a:spcBef>
              <a:spcAft>
                <a:spcPts val="0"/>
              </a:spcAft>
              <a:buSzPts val="1100"/>
              <a:buChar char="●"/>
            </a:pPr>
            <a:r>
              <a:rPr b="0" i="0" lang="en" sz="1100" u="none" cap="none" strike="noStrike">
                <a:solidFill>
                  <a:srgbClr val="000000"/>
                </a:solidFill>
                <a:latin typeface="Arial"/>
                <a:ea typeface="Arial"/>
                <a:cs typeface="Arial"/>
                <a:sym typeface="Arial"/>
              </a:rPr>
              <a:t>Have there been times when you felt that your contribution and efforts were compromised by others in the team?</a:t>
            </a:r>
            <a:endParaRPr/>
          </a:p>
          <a:p>
            <a:pPr indent="-298450" lvl="0" marL="457200" rtl="0" algn="l">
              <a:lnSpc>
                <a:spcPct val="100000"/>
              </a:lnSpc>
              <a:spcBef>
                <a:spcPts val="0"/>
              </a:spcBef>
              <a:spcAft>
                <a:spcPts val="0"/>
              </a:spcAft>
              <a:buSzPts val="1100"/>
              <a:buChar char="●"/>
            </a:pPr>
            <a:r>
              <a:rPr b="0" i="0" lang="en" sz="1100" u="none" cap="none" strike="noStrike">
                <a:solidFill>
                  <a:srgbClr val="000000"/>
                </a:solidFill>
                <a:latin typeface="Arial"/>
                <a:ea typeface="Arial"/>
                <a:cs typeface="Arial"/>
                <a:sym typeface="Arial"/>
              </a:rPr>
              <a:t>Do people ask each other and the team for help when they need it?</a:t>
            </a:r>
            <a:endParaRPr/>
          </a:p>
          <a:p>
            <a:pPr indent="-298450" lvl="0" marL="457200" rtl="0" algn="l">
              <a:lnSpc>
                <a:spcPct val="100000"/>
              </a:lnSpc>
              <a:spcBef>
                <a:spcPts val="0"/>
              </a:spcBef>
              <a:spcAft>
                <a:spcPts val="0"/>
              </a:spcAft>
              <a:buSzPts val="1100"/>
              <a:buChar char="●"/>
            </a:pPr>
            <a:r>
              <a:rPr b="0" i="0" lang="en" sz="1100" u="none" cap="none" strike="noStrike">
                <a:solidFill>
                  <a:srgbClr val="000000"/>
                </a:solidFill>
                <a:latin typeface="Arial"/>
                <a:ea typeface="Arial"/>
                <a:cs typeface="Arial"/>
                <a:sym typeface="Arial"/>
              </a:rPr>
              <a:t>In team meetings, do people feel comfortable expressing disagreement and offering dissenting views? Do team meetings include discussions and debates about work matters?</a:t>
            </a:r>
            <a:endParaRPr/>
          </a:p>
          <a:p>
            <a:pPr indent="-298450" lvl="0" marL="457200" rtl="0" algn="l">
              <a:lnSpc>
                <a:spcPct val="100000"/>
              </a:lnSpc>
              <a:spcBef>
                <a:spcPts val="0"/>
              </a:spcBef>
              <a:spcAft>
                <a:spcPts val="0"/>
              </a:spcAft>
              <a:buSzPts val="1100"/>
              <a:buChar char="●"/>
            </a:pPr>
            <a:r>
              <a:rPr b="0" i="0" lang="en" sz="1100" u="none" cap="none" strike="noStrike">
                <a:solidFill>
                  <a:srgbClr val="000000"/>
                </a:solidFill>
                <a:latin typeface="Arial"/>
                <a:ea typeface="Arial"/>
                <a:cs typeface="Arial"/>
                <a:sym typeface="Arial"/>
              </a:rPr>
              <a:t>How much do you know of your team members as people outside work?</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2" name="Shape 722"/>
        <p:cNvGrpSpPr/>
        <p:nvPr/>
      </p:nvGrpSpPr>
      <p:grpSpPr>
        <a:xfrm>
          <a:off x="0" y="0"/>
          <a:ext cx="0" cy="0"/>
          <a:chOff x="0" y="0"/>
          <a:chExt cx="0" cy="0"/>
        </a:xfrm>
      </p:grpSpPr>
      <p:sp>
        <p:nvSpPr>
          <p:cNvPr id="723" name="Google Shape;723;g8c38c510a9_2_5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24" name="Google Shape;724;g8c38c510a9_2_5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 concerns about authorship</a:t>
            </a:r>
            <a:endParaRPr/>
          </a:p>
          <a:p>
            <a:pPr indent="0" lvl="0" marL="0" rtl="0" algn="l">
              <a:lnSpc>
                <a:spcPct val="100000"/>
              </a:lnSpc>
              <a:spcBef>
                <a:spcPts val="0"/>
              </a:spcBef>
              <a:spcAft>
                <a:spcPts val="0"/>
              </a:spcAft>
              <a:buSzPts val="1100"/>
              <a:buNone/>
            </a:pPr>
            <a:r>
              <a:rPr lang="en"/>
              <a:t>** problems with another person in the lab</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38" name="Shape 738"/>
        <p:cNvGrpSpPr/>
        <p:nvPr/>
      </p:nvGrpSpPr>
      <p:grpSpPr>
        <a:xfrm>
          <a:off x="0" y="0"/>
          <a:ext cx="0" cy="0"/>
          <a:chOff x="0" y="0"/>
          <a:chExt cx="0" cy="0"/>
        </a:xfrm>
      </p:grpSpPr>
      <p:sp>
        <p:nvSpPr>
          <p:cNvPr id="739" name="Google Shape;739;g8c38c510a9_2_5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40" name="Google Shape;740;g8c38c510a9_2_5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 sz="1100"/>
              <a:t>When team members feel confident that no one on the team will embarrass of punish anyone else for admitting a mistake, asking a question, or offering a new idea,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50" name="Shape 750"/>
        <p:cNvGrpSpPr/>
        <p:nvPr/>
      </p:nvGrpSpPr>
      <p:grpSpPr>
        <a:xfrm>
          <a:off x="0" y="0"/>
          <a:ext cx="0" cy="0"/>
          <a:chOff x="0" y="0"/>
          <a:chExt cx="0" cy="0"/>
        </a:xfrm>
      </p:grpSpPr>
      <p:sp>
        <p:nvSpPr>
          <p:cNvPr id="751" name="Google Shape;751;g8c38c510a9_2_5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52" name="Google Shape;752;g8c38c510a9_2_554: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60" name="Shape 760"/>
        <p:cNvGrpSpPr/>
        <p:nvPr/>
      </p:nvGrpSpPr>
      <p:grpSpPr>
        <a:xfrm>
          <a:off x="0" y="0"/>
          <a:ext cx="0" cy="0"/>
          <a:chOff x="0" y="0"/>
          <a:chExt cx="0" cy="0"/>
        </a:xfrm>
      </p:grpSpPr>
      <p:sp>
        <p:nvSpPr>
          <p:cNvPr id="761" name="Google Shape;761;g8c38c510a9_2_56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62" name="Google Shape;762;g8c38c510a9_2_5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0" i="0" lang="en" sz="1100" u="none" cap="none" strike="noStrike">
                <a:solidFill>
                  <a:srgbClr val="000000"/>
                </a:solidFill>
                <a:latin typeface="Arial"/>
                <a:ea typeface="Arial"/>
                <a:cs typeface="Arial"/>
                <a:sym typeface="Arial"/>
              </a:rPr>
              <a:t>Scholars and professionals have been studying the management of conflict since the 1950s, and still working on it. </a:t>
            </a:r>
            <a:endParaRPr/>
          </a:p>
          <a:p>
            <a:pPr indent="-298450" lvl="0" marL="457200" rtl="0" algn="l">
              <a:lnSpc>
                <a:spcPct val="100000"/>
              </a:lnSpc>
              <a:spcBef>
                <a:spcPts val="0"/>
              </a:spcBef>
              <a:spcAft>
                <a:spcPts val="0"/>
              </a:spcAft>
              <a:buSzPts val="1100"/>
              <a:buChar char="●"/>
            </a:pPr>
            <a:r>
              <a:rPr b="0" i="0" lang="en" sz="1100" u="none" cap="none" strike="noStrike">
                <a:solidFill>
                  <a:srgbClr val="000000"/>
                </a:solidFill>
                <a:latin typeface="Arial"/>
                <a:ea typeface="Arial"/>
                <a:cs typeface="Arial"/>
                <a:sym typeface="Arial"/>
              </a:rPr>
              <a:t>Managing conflict is not a thing where we can just give you an easy recipe. "Here's 5 quick ideas you can use and if I always follow this formula, I'll always get good results."</a:t>
            </a:r>
            <a:endParaRPr/>
          </a:p>
          <a:p>
            <a:pPr indent="-298450" lvl="0" marL="457200" rtl="0" algn="l">
              <a:lnSpc>
                <a:spcPct val="100000"/>
              </a:lnSpc>
              <a:spcBef>
                <a:spcPts val="0"/>
              </a:spcBef>
              <a:spcAft>
                <a:spcPts val="0"/>
              </a:spcAft>
              <a:buSzPts val="1100"/>
              <a:buChar char="●"/>
            </a:pPr>
            <a:r>
              <a:rPr b="0" i="0" lang="en" sz="1100" u="none" cap="none" strike="noStrike">
                <a:solidFill>
                  <a:srgbClr val="000000"/>
                </a:solidFill>
                <a:latin typeface="Arial"/>
                <a:ea typeface="Arial"/>
                <a:cs typeface="Arial"/>
                <a:sym typeface="Arial"/>
              </a:rPr>
              <a:t>Conflict is really a fine art, among one of the most challenging and difficult things humans do, involves a lot of subtleties, and every situation is different.</a:t>
            </a:r>
            <a:endParaRPr/>
          </a:p>
          <a:p>
            <a:pPr indent="-298450" lvl="0" marL="457200" rtl="0" algn="l">
              <a:lnSpc>
                <a:spcPct val="100000"/>
              </a:lnSpc>
              <a:spcBef>
                <a:spcPts val="0"/>
              </a:spcBef>
              <a:spcAft>
                <a:spcPts val="0"/>
              </a:spcAft>
              <a:buSzPts val="1100"/>
              <a:buChar char="●"/>
            </a:pPr>
            <a:r>
              <a:rPr b="0" i="0" lang="en" sz="1100" u="none" cap="none" strike="noStrike">
                <a:solidFill>
                  <a:srgbClr val="000000"/>
                </a:solidFill>
                <a:latin typeface="Arial"/>
                <a:ea typeface="Arial"/>
                <a:cs typeface="Arial"/>
                <a:sym typeface="Arial"/>
              </a:rPr>
              <a:t>Each of us must learn how to do this within our own personality in an authentic way of who we are -- again, not going to give you recipes, but will give you insights and specific processes that you can think of as outlines that will tend to give you better results and handle conflicts better</a:t>
            </a:r>
            <a:endParaRPr/>
          </a:p>
          <a:p>
            <a:pPr indent="-298450" lvl="0" marL="457200" rtl="0" algn="l">
              <a:lnSpc>
                <a:spcPct val="100000"/>
              </a:lnSpc>
              <a:spcBef>
                <a:spcPts val="0"/>
              </a:spcBef>
              <a:spcAft>
                <a:spcPts val="0"/>
              </a:spcAft>
              <a:buSzPts val="1100"/>
              <a:buChar char="●"/>
            </a:pPr>
            <a:r>
              <a:rPr b="0" i="0" lang="en" sz="1100" u="none" cap="none" strike="noStrike">
                <a:solidFill>
                  <a:srgbClr val="000000"/>
                </a:solidFill>
                <a:latin typeface="Arial"/>
                <a:ea typeface="Arial"/>
                <a:cs typeface="Arial"/>
                <a:sym typeface="Arial"/>
              </a:rPr>
              <a:t>Ways to handle it versus ways not to handle it. We have to think about how people would do and talk.</a:t>
            </a:r>
            <a:endParaRPr/>
          </a:p>
          <a:p>
            <a:pPr indent="-298450" lvl="0" marL="457200" rtl="0" algn="l">
              <a:lnSpc>
                <a:spcPct val="100000"/>
              </a:lnSpc>
              <a:spcBef>
                <a:spcPts val="0"/>
              </a:spcBef>
              <a:spcAft>
                <a:spcPts val="0"/>
              </a:spcAft>
              <a:buSzPts val="1100"/>
              <a:buChar char="●"/>
            </a:pPr>
            <a:r>
              <a:rPr b="0" i="0" lang="en" sz="1100" u="none" cap="none" strike="noStrike">
                <a:solidFill>
                  <a:srgbClr val="000000"/>
                </a:solidFill>
                <a:latin typeface="Arial"/>
                <a:ea typeface="Arial"/>
                <a:cs typeface="Arial"/>
                <a:sym typeface="Arial"/>
              </a:rPr>
              <a:t>You can tools and techniques for ways to talk about it and language for handling conflict better.</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2" name="Shape 772"/>
        <p:cNvGrpSpPr/>
        <p:nvPr/>
      </p:nvGrpSpPr>
      <p:grpSpPr>
        <a:xfrm>
          <a:off x="0" y="0"/>
          <a:ext cx="0" cy="0"/>
          <a:chOff x="0" y="0"/>
          <a:chExt cx="0" cy="0"/>
        </a:xfrm>
      </p:grpSpPr>
      <p:sp>
        <p:nvSpPr>
          <p:cNvPr id="773" name="Google Shape;773;g8c38c510a9_2_57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74" name="Google Shape;774;g8c38c510a9_2_5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80" name="Shape 780"/>
        <p:cNvGrpSpPr/>
        <p:nvPr/>
      </p:nvGrpSpPr>
      <p:grpSpPr>
        <a:xfrm>
          <a:off x="0" y="0"/>
          <a:ext cx="0" cy="0"/>
          <a:chOff x="0" y="0"/>
          <a:chExt cx="0" cy="0"/>
        </a:xfrm>
      </p:grpSpPr>
      <p:sp>
        <p:nvSpPr>
          <p:cNvPr id="781" name="Google Shape;781;g8c38c510a9_2_5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82" name="Google Shape;782;g8c38c510a9_2_57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0" i="0" lang="en" sz="1100" u="none" cap="none" strike="noStrike">
                <a:solidFill>
                  <a:srgbClr val="000000"/>
                </a:solidFill>
                <a:latin typeface="Arial"/>
                <a:ea typeface="Arial"/>
                <a:cs typeface="Arial"/>
                <a:sym typeface="Arial"/>
              </a:rPr>
              <a:t>Long version: research definition --&gt; has most of the elements</a:t>
            </a:r>
            <a:endParaRPr/>
          </a:p>
          <a:p>
            <a:pPr indent="-298450" lvl="0" marL="457200" rtl="0" algn="l">
              <a:lnSpc>
                <a:spcPct val="100000"/>
              </a:lnSpc>
              <a:spcBef>
                <a:spcPts val="0"/>
              </a:spcBef>
              <a:spcAft>
                <a:spcPts val="0"/>
              </a:spcAft>
              <a:buSzPts val="1100"/>
              <a:buChar char="●"/>
            </a:pPr>
            <a:r>
              <a:rPr b="0" i="0" lang="en" sz="1100" u="none" cap="none" strike="noStrike">
                <a:solidFill>
                  <a:srgbClr val="000000"/>
                </a:solidFill>
                <a:latin typeface="Arial"/>
                <a:ea typeface="Arial"/>
                <a:cs typeface="Arial"/>
                <a:sym typeface="Arial"/>
              </a:rPr>
              <a:t>short version: "A discomforting difference." A difference that bothers. For the person who is bothered, that situation constitutes a conflict. For in the moment, in the heat of the situation.</a:t>
            </a:r>
            <a:endParaRPr/>
          </a:p>
          <a:p>
            <a:pPr indent="-228600" lvl="0" marL="457200" rtl="0" algn="l">
              <a:lnSpc>
                <a:spcPct val="100000"/>
              </a:lnSpc>
              <a:spcBef>
                <a:spcPts val="0"/>
              </a:spcBef>
              <a:spcAft>
                <a:spcPts val="0"/>
              </a:spcAft>
              <a:buSzPts val="1100"/>
              <a:buNone/>
            </a:pPr>
            <a:r>
              <a:t/>
            </a:r>
            <a:endParaRPr b="0" i="0" sz="11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3" name="Shape 793"/>
        <p:cNvGrpSpPr/>
        <p:nvPr/>
      </p:nvGrpSpPr>
      <p:grpSpPr>
        <a:xfrm>
          <a:off x="0" y="0"/>
          <a:ext cx="0" cy="0"/>
          <a:chOff x="0" y="0"/>
          <a:chExt cx="0" cy="0"/>
        </a:xfrm>
      </p:grpSpPr>
      <p:sp>
        <p:nvSpPr>
          <p:cNvPr id="794" name="Google Shape;794;g8c38c510a9_2_58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95" name="Google Shape;795;g8c38c510a9_2_58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 sz="1100" u="none" cap="none" strike="noStrike">
                <a:solidFill>
                  <a:srgbClr val="000000"/>
                </a:solidFill>
                <a:latin typeface="Arial"/>
                <a:ea typeface="Arial"/>
                <a:cs typeface="Arial"/>
                <a:sym typeface="Arial"/>
              </a:rPr>
              <a:t>(1) Conflict will occur. It is inherent in human interaction. We are all alike in many ways, but we're all different, perceptions, common needs, different needs. If we're interacting with someone over time, there's bound to be conflict.</a:t>
            </a:r>
            <a:endParaRPr/>
          </a:p>
          <a:p>
            <a:pPr indent="0" lvl="0" marL="158750" rtl="0" algn="l">
              <a:lnSpc>
                <a:spcPct val="100000"/>
              </a:lnSpc>
              <a:spcBef>
                <a:spcPts val="0"/>
              </a:spcBef>
              <a:spcAft>
                <a:spcPts val="0"/>
              </a:spcAft>
              <a:buSzPts val="1100"/>
              <a:buNone/>
            </a:pPr>
            <a:r>
              <a:rPr b="0" i="0" lang="en" sz="1100" u="none" cap="none" strike="noStrike">
                <a:solidFill>
                  <a:srgbClr val="000000"/>
                </a:solidFill>
                <a:latin typeface="Arial"/>
                <a:ea typeface="Arial"/>
                <a:cs typeface="Arial"/>
                <a:sym typeface="Arial"/>
              </a:rPr>
              <a:t>(2) Risk: Could end up being hostile, losing friendships, trouble, fear of retribution</a:t>
            </a:r>
            <a:endParaRPr/>
          </a:p>
          <a:p>
            <a:pPr indent="0" lvl="0" marL="158750" rtl="0" algn="l">
              <a:lnSpc>
                <a:spcPct val="100000"/>
              </a:lnSpc>
              <a:spcBef>
                <a:spcPts val="0"/>
              </a:spcBef>
              <a:spcAft>
                <a:spcPts val="0"/>
              </a:spcAft>
              <a:buSzPts val="1100"/>
              <a:buNone/>
            </a:pPr>
            <a:r>
              <a:rPr b="0" i="0" lang="en" sz="1100" u="none" cap="none" strike="noStrike">
                <a:solidFill>
                  <a:srgbClr val="000000"/>
                </a:solidFill>
                <a:latin typeface="Arial"/>
                <a:ea typeface="Arial"/>
                <a:cs typeface="Arial"/>
                <a:sym typeface="Arial"/>
              </a:rPr>
              <a:t>     Costs: time and pain thinking it through</a:t>
            </a:r>
            <a:endParaRPr/>
          </a:p>
          <a:p>
            <a:pPr indent="0" lvl="0" marL="158750" rtl="0" algn="l">
              <a:lnSpc>
                <a:spcPct val="100000"/>
              </a:lnSpc>
              <a:spcBef>
                <a:spcPts val="0"/>
              </a:spcBef>
              <a:spcAft>
                <a:spcPts val="0"/>
              </a:spcAft>
              <a:buSzPts val="1100"/>
              <a:buNone/>
            </a:pPr>
            <a:r>
              <a:rPr b="0" i="0" lang="en" sz="1100" u="none" cap="none" strike="noStrike">
                <a:solidFill>
                  <a:srgbClr val="000000"/>
                </a:solidFill>
                <a:latin typeface="Arial"/>
                <a:ea typeface="Arial"/>
                <a:cs typeface="Arial"/>
                <a:sym typeface="Arial"/>
              </a:rPr>
              <a:t>(3) dysfunctional: it may get us a result that maybe we wanted, but it could also give us a side effect that we didn't want</a:t>
            </a:r>
            <a:endParaRPr/>
          </a:p>
          <a:p>
            <a:pPr indent="0" lvl="0" marL="158750" rtl="0" algn="l">
              <a:lnSpc>
                <a:spcPct val="100000"/>
              </a:lnSpc>
              <a:spcBef>
                <a:spcPts val="0"/>
              </a:spcBef>
              <a:spcAft>
                <a:spcPts val="0"/>
              </a:spcAft>
              <a:buSzPts val="1100"/>
              <a:buNone/>
            </a:pPr>
            <a:r>
              <a:rPr b="0" i="0" lang="en" sz="1100" u="none" cap="none" strike="noStrike">
                <a:solidFill>
                  <a:srgbClr val="000000"/>
                </a:solidFill>
                <a:latin typeface="Arial"/>
                <a:ea typeface="Arial"/>
                <a:cs typeface="Arial"/>
                <a:sym typeface="Arial"/>
              </a:rPr>
              <a:t>      - dysfunctional strategies do most of the harm when we're involved in a conflict, not the conflict itself</a:t>
            </a:r>
            <a:endParaRPr/>
          </a:p>
          <a:p>
            <a:pPr indent="0" lvl="0" marL="158750" rtl="0" algn="l">
              <a:lnSpc>
                <a:spcPct val="100000"/>
              </a:lnSpc>
              <a:spcBef>
                <a:spcPts val="0"/>
              </a:spcBef>
              <a:spcAft>
                <a:spcPts val="0"/>
              </a:spcAft>
              <a:buSzPts val="1100"/>
              <a:buNone/>
            </a:pPr>
            <a:r>
              <a:rPr b="0" i="0" lang="en" sz="1100" u="none" cap="none" strike="noStrike">
                <a:solidFill>
                  <a:srgbClr val="000000"/>
                </a:solidFill>
                <a:latin typeface="Arial"/>
                <a:ea typeface="Arial"/>
                <a:cs typeface="Arial"/>
                <a:sym typeface="Arial"/>
              </a:rPr>
              <a:t>(4) Some of that damage is irreversible.</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6" name="Shape 146"/>
        <p:cNvGrpSpPr/>
        <p:nvPr/>
      </p:nvGrpSpPr>
      <p:grpSpPr>
        <a:xfrm>
          <a:off x="0" y="0"/>
          <a:ext cx="0" cy="0"/>
          <a:chOff x="0" y="0"/>
          <a:chExt cx="0" cy="0"/>
        </a:xfrm>
      </p:grpSpPr>
      <p:sp>
        <p:nvSpPr>
          <p:cNvPr id="147" name="Google Shape;147;g8c38c510a9_2_7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8" name="Google Shape;148;g8c38c510a9_2_7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There are people in our community who are unable to do their work</a:t>
            </a:r>
            <a:endParaRPr/>
          </a:p>
          <a:p>
            <a:pPr indent="0" lvl="0" marL="0" rtl="0" algn="l">
              <a:lnSpc>
                <a:spcPct val="100000"/>
              </a:lnSpc>
              <a:spcBef>
                <a:spcPts val="0"/>
              </a:spcBef>
              <a:spcAft>
                <a:spcPts val="0"/>
              </a:spcAft>
              <a:buSzPts val="1100"/>
              <a:buNone/>
            </a:pPr>
            <a:r>
              <a:rPr lang="en"/>
              <a:t>"Everyday or everyweek, they are made to feel that they don't belong in science"</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02" name="Shape 802"/>
        <p:cNvGrpSpPr/>
        <p:nvPr/>
      </p:nvGrpSpPr>
      <p:grpSpPr>
        <a:xfrm>
          <a:off x="0" y="0"/>
          <a:ext cx="0" cy="0"/>
          <a:chOff x="0" y="0"/>
          <a:chExt cx="0" cy="0"/>
        </a:xfrm>
      </p:grpSpPr>
      <p:sp>
        <p:nvSpPr>
          <p:cNvPr id="803" name="Google Shape;803;g8c38c510a9_2_59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04" name="Google Shape;804;g8c38c510a9_2_59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 sz="1100" u="none" cap="none" strike="noStrike">
                <a:solidFill>
                  <a:srgbClr val="000000"/>
                </a:solidFill>
                <a:latin typeface="Arial"/>
                <a:ea typeface="Arial"/>
                <a:cs typeface="Arial"/>
                <a:sym typeface="Arial"/>
              </a:rPr>
              <a:t>(1) Especially useful in organizations. Conflict triggers our ability to recognize them.</a:t>
            </a:r>
            <a:endParaRPr/>
          </a:p>
          <a:p>
            <a:pPr indent="0" lvl="0" marL="158750" rtl="0" algn="l">
              <a:lnSpc>
                <a:spcPct val="100000"/>
              </a:lnSpc>
              <a:spcBef>
                <a:spcPts val="0"/>
              </a:spcBef>
              <a:spcAft>
                <a:spcPts val="0"/>
              </a:spcAft>
              <a:buSzPts val="1100"/>
              <a:buNone/>
            </a:pPr>
            <a:r>
              <a:rPr b="0" i="0" lang="en" sz="1100" u="none" cap="none" strike="noStrike">
                <a:solidFill>
                  <a:srgbClr val="000000"/>
                </a:solidFill>
                <a:latin typeface="Arial"/>
                <a:ea typeface="Arial"/>
                <a:cs typeface="Arial"/>
                <a:sym typeface="Arial"/>
              </a:rPr>
              <a:t>(2)  Wonderful breakthroughs in honesty and closeness in relationships that happen as a result of going through a conflict well.</a:t>
            </a:r>
            <a:endParaRPr/>
          </a:p>
          <a:p>
            <a:pPr indent="-298450" lvl="0" marL="457200" rtl="0" algn="l">
              <a:lnSpc>
                <a:spcPct val="100000"/>
              </a:lnSpc>
              <a:spcBef>
                <a:spcPts val="0"/>
              </a:spcBef>
              <a:spcAft>
                <a:spcPts val="0"/>
              </a:spcAft>
              <a:buSzPts val="1100"/>
              <a:buChar char="●"/>
            </a:pPr>
            <a:r>
              <a:rPr b="0" i="0" lang="en" sz="1100" u="none" cap="none" strike="noStrike">
                <a:solidFill>
                  <a:srgbClr val="000000"/>
                </a:solidFill>
                <a:latin typeface="Arial"/>
                <a:ea typeface="Arial"/>
                <a:cs typeface="Arial"/>
                <a:sym typeface="Arial"/>
              </a:rPr>
              <a:t>Conflicts may be painful, and risky and do damage, but it can also be our friend in our relationships, both at work and at home, because it can do a lot of good.</a:t>
            </a:r>
            <a:endParaRPr/>
          </a:p>
          <a:p>
            <a:pPr indent="-298450" lvl="0" marL="457200" rtl="0" algn="l">
              <a:lnSpc>
                <a:spcPct val="100000"/>
              </a:lnSpc>
              <a:spcBef>
                <a:spcPts val="0"/>
              </a:spcBef>
              <a:spcAft>
                <a:spcPts val="0"/>
              </a:spcAft>
              <a:buSzPts val="1100"/>
              <a:buChar char="●"/>
            </a:pPr>
            <a:r>
              <a:rPr b="0" i="0" lang="en" sz="1100" u="none" cap="none" strike="noStrike">
                <a:solidFill>
                  <a:srgbClr val="000000"/>
                </a:solidFill>
                <a:latin typeface="Arial"/>
                <a:ea typeface="Arial"/>
                <a:cs typeface="Arial"/>
                <a:sym typeface="Arial"/>
              </a:rPr>
              <a:t>What we're looking for in managing conflicts better is to minimize the damage</a:t>
            </a:r>
            <a:endParaRPr/>
          </a:p>
          <a:p>
            <a:pPr indent="-298450" lvl="0" marL="457200" rtl="0" algn="l">
              <a:lnSpc>
                <a:spcPct val="100000"/>
              </a:lnSpc>
              <a:spcBef>
                <a:spcPts val="0"/>
              </a:spcBef>
              <a:spcAft>
                <a:spcPts val="0"/>
              </a:spcAft>
              <a:buSzPts val="1100"/>
              <a:buChar char="●"/>
            </a:pPr>
            <a:r>
              <a:rPr b="0" i="0" lang="en" sz="1100" u="none" cap="none" strike="noStrike">
                <a:solidFill>
                  <a:srgbClr val="000000"/>
                </a:solidFill>
                <a:latin typeface="Arial"/>
                <a:ea typeface="Arial"/>
                <a:cs typeface="Arial"/>
                <a:sym typeface="Arial"/>
              </a:rPr>
              <a:t>even if we can't eliminate it, we want to lower the costs, and we want to gain the gains that can come from it. </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1" name="Shape 811"/>
        <p:cNvGrpSpPr/>
        <p:nvPr/>
      </p:nvGrpSpPr>
      <p:grpSpPr>
        <a:xfrm>
          <a:off x="0" y="0"/>
          <a:ext cx="0" cy="0"/>
          <a:chOff x="0" y="0"/>
          <a:chExt cx="0" cy="0"/>
        </a:xfrm>
      </p:grpSpPr>
      <p:sp>
        <p:nvSpPr>
          <p:cNvPr id="812" name="Google Shape;812;g8c38c510a9_2_60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13" name="Google Shape;813;g8c38c510a9_2_60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8" name="Shape 818"/>
        <p:cNvGrpSpPr/>
        <p:nvPr/>
      </p:nvGrpSpPr>
      <p:grpSpPr>
        <a:xfrm>
          <a:off x="0" y="0"/>
          <a:ext cx="0" cy="0"/>
          <a:chOff x="0" y="0"/>
          <a:chExt cx="0" cy="0"/>
        </a:xfrm>
      </p:grpSpPr>
      <p:sp>
        <p:nvSpPr>
          <p:cNvPr id="819" name="Google Shape;819;g8c38c510a9_2_60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20" name="Google Shape;820;g8c38c510a9_2_60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0" name="Shape 830"/>
        <p:cNvGrpSpPr/>
        <p:nvPr/>
      </p:nvGrpSpPr>
      <p:grpSpPr>
        <a:xfrm>
          <a:off x="0" y="0"/>
          <a:ext cx="0" cy="0"/>
          <a:chOff x="0" y="0"/>
          <a:chExt cx="0" cy="0"/>
        </a:xfrm>
      </p:grpSpPr>
      <p:sp>
        <p:nvSpPr>
          <p:cNvPr id="831" name="Google Shape;831;g8c38c510a9_2_6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32" name="Google Shape;832;g8c38c510a9_2_6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3" name="Shape 843"/>
        <p:cNvGrpSpPr/>
        <p:nvPr/>
      </p:nvGrpSpPr>
      <p:grpSpPr>
        <a:xfrm>
          <a:off x="0" y="0"/>
          <a:ext cx="0" cy="0"/>
          <a:chOff x="0" y="0"/>
          <a:chExt cx="0" cy="0"/>
        </a:xfrm>
      </p:grpSpPr>
      <p:sp>
        <p:nvSpPr>
          <p:cNvPr id="844" name="Google Shape;844;g8c38c510a9_2_6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45" name="Google Shape;845;g8c38c510a9_2_6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58" name="Shape 858"/>
        <p:cNvGrpSpPr/>
        <p:nvPr/>
      </p:nvGrpSpPr>
      <p:grpSpPr>
        <a:xfrm>
          <a:off x="0" y="0"/>
          <a:ext cx="0" cy="0"/>
          <a:chOff x="0" y="0"/>
          <a:chExt cx="0" cy="0"/>
        </a:xfrm>
      </p:grpSpPr>
      <p:sp>
        <p:nvSpPr>
          <p:cNvPr id="859" name="Google Shape;859;g8c38c510a9_2_6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60" name="Google Shape;860;g8c38c510a9_2_6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76" name="Shape 876"/>
        <p:cNvGrpSpPr/>
        <p:nvPr/>
      </p:nvGrpSpPr>
      <p:grpSpPr>
        <a:xfrm>
          <a:off x="0" y="0"/>
          <a:ext cx="0" cy="0"/>
          <a:chOff x="0" y="0"/>
          <a:chExt cx="0" cy="0"/>
        </a:xfrm>
      </p:grpSpPr>
      <p:sp>
        <p:nvSpPr>
          <p:cNvPr id="877" name="Google Shape;877;g8c38c510a9_2_6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78" name="Google Shape;878;g8c38c510a9_2_658: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87" name="Shape 887"/>
        <p:cNvGrpSpPr/>
        <p:nvPr/>
      </p:nvGrpSpPr>
      <p:grpSpPr>
        <a:xfrm>
          <a:off x="0" y="0"/>
          <a:ext cx="0" cy="0"/>
          <a:chOff x="0" y="0"/>
          <a:chExt cx="0" cy="0"/>
        </a:xfrm>
      </p:grpSpPr>
      <p:sp>
        <p:nvSpPr>
          <p:cNvPr id="888" name="Google Shape;888;g8c38c510a9_2_66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89" name="Google Shape;889;g8c38c510a9_2_66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lang="en"/>
              <a:t>How do we LISTEN and then COMMUNICATE to try to bring out ALL THE RELEVANT INFORMATION to achieve a result that benefits everyone?</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08" name="Shape 908"/>
        <p:cNvGrpSpPr/>
        <p:nvPr/>
      </p:nvGrpSpPr>
      <p:grpSpPr>
        <a:xfrm>
          <a:off x="0" y="0"/>
          <a:ext cx="0" cy="0"/>
          <a:chOff x="0" y="0"/>
          <a:chExt cx="0" cy="0"/>
        </a:xfrm>
      </p:grpSpPr>
      <p:sp>
        <p:nvSpPr>
          <p:cNvPr id="909" name="Google Shape;909;g8c38c510a9_2_68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10" name="Google Shape;910;g8c38c510a9_2_68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lang="en"/>
              <a:t>How do we LISTEN and then COMMUNICATE to try to bring out ALL THE RELEVANT INFORMATION to achieve a result that benefits everyone?</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26" name="Shape 926"/>
        <p:cNvGrpSpPr/>
        <p:nvPr/>
      </p:nvGrpSpPr>
      <p:grpSpPr>
        <a:xfrm>
          <a:off x="0" y="0"/>
          <a:ext cx="0" cy="0"/>
          <a:chOff x="0" y="0"/>
          <a:chExt cx="0" cy="0"/>
        </a:xfrm>
      </p:grpSpPr>
      <p:sp>
        <p:nvSpPr>
          <p:cNvPr id="927" name="Google Shape;927;g8c38c510a9_2_7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28" name="Google Shape;928;g8c38c510a9_2_702: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5" name="Shape 155"/>
        <p:cNvGrpSpPr/>
        <p:nvPr/>
      </p:nvGrpSpPr>
      <p:grpSpPr>
        <a:xfrm>
          <a:off x="0" y="0"/>
          <a:ext cx="0" cy="0"/>
          <a:chOff x="0" y="0"/>
          <a:chExt cx="0" cy="0"/>
        </a:xfrm>
      </p:grpSpPr>
      <p:sp>
        <p:nvSpPr>
          <p:cNvPr id="156" name="Google Shape;156;g8c38c510a9_2_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7" name="Google Shape;157;g8c38c510a9_2_7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4" name="Shape 934"/>
        <p:cNvGrpSpPr/>
        <p:nvPr/>
      </p:nvGrpSpPr>
      <p:grpSpPr>
        <a:xfrm>
          <a:off x="0" y="0"/>
          <a:ext cx="0" cy="0"/>
          <a:chOff x="0" y="0"/>
          <a:chExt cx="0" cy="0"/>
        </a:xfrm>
      </p:grpSpPr>
      <p:sp>
        <p:nvSpPr>
          <p:cNvPr id="935" name="Google Shape;935;g8c38c510a9_2_7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36" name="Google Shape;936;g8c38c510a9_2_708: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42" name="Shape 942"/>
        <p:cNvGrpSpPr/>
        <p:nvPr/>
      </p:nvGrpSpPr>
      <p:grpSpPr>
        <a:xfrm>
          <a:off x="0" y="0"/>
          <a:ext cx="0" cy="0"/>
          <a:chOff x="0" y="0"/>
          <a:chExt cx="0" cy="0"/>
        </a:xfrm>
      </p:grpSpPr>
      <p:sp>
        <p:nvSpPr>
          <p:cNvPr id="943" name="Google Shape;943;g8c38c510a9_2_7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44" name="Google Shape;944;g8c38c510a9_2_714: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57" name="Shape 957"/>
        <p:cNvGrpSpPr/>
        <p:nvPr/>
      </p:nvGrpSpPr>
      <p:grpSpPr>
        <a:xfrm>
          <a:off x="0" y="0"/>
          <a:ext cx="0" cy="0"/>
          <a:chOff x="0" y="0"/>
          <a:chExt cx="0" cy="0"/>
        </a:xfrm>
      </p:grpSpPr>
      <p:sp>
        <p:nvSpPr>
          <p:cNvPr id="958" name="Google Shape;958;g8c38c510a9_2_7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59" name="Google Shape;959;g8c38c510a9_2_7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64" name="Shape 964"/>
        <p:cNvGrpSpPr/>
        <p:nvPr/>
      </p:nvGrpSpPr>
      <p:grpSpPr>
        <a:xfrm>
          <a:off x="0" y="0"/>
          <a:ext cx="0" cy="0"/>
          <a:chOff x="0" y="0"/>
          <a:chExt cx="0" cy="0"/>
        </a:xfrm>
      </p:grpSpPr>
      <p:sp>
        <p:nvSpPr>
          <p:cNvPr id="965" name="Google Shape;965;g8c38c510a9_2_7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6" name="Google Shape;966;g8c38c510a9_2_732: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72" name="Shape 972"/>
        <p:cNvGrpSpPr/>
        <p:nvPr/>
      </p:nvGrpSpPr>
      <p:grpSpPr>
        <a:xfrm>
          <a:off x="0" y="0"/>
          <a:ext cx="0" cy="0"/>
          <a:chOff x="0" y="0"/>
          <a:chExt cx="0" cy="0"/>
        </a:xfrm>
      </p:grpSpPr>
      <p:sp>
        <p:nvSpPr>
          <p:cNvPr id="973" name="Google Shape;973;g8c38c510a9_2_7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74" name="Google Shape;974;g8c38c510a9_2_738: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0" name="Shape 980"/>
        <p:cNvGrpSpPr/>
        <p:nvPr/>
      </p:nvGrpSpPr>
      <p:grpSpPr>
        <a:xfrm>
          <a:off x="0" y="0"/>
          <a:ext cx="0" cy="0"/>
          <a:chOff x="0" y="0"/>
          <a:chExt cx="0" cy="0"/>
        </a:xfrm>
      </p:grpSpPr>
      <p:sp>
        <p:nvSpPr>
          <p:cNvPr id="981" name="Google Shape;981;g8c38c510a9_2_7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82" name="Google Shape;982;g8c38c510a9_2_744: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7" name="Shape 987"/>
        <p:cNvGrpSpPr/>
        <p:nvPr/>
      </p:nvGrpSpPr>
      <p:grpSpPr>
        <a:xfrm>
          <a:off x="0" y="0"/>
          <a:ext cx="0" cy="0"/>
          <a:chOff x="0" y="0"/>
          <a:chExt cx="0" cy="0"/>
        </a:xfrm>
      </p:grpSpPr>
      <p:sp>
        <p:nvSpPr>
          <p:cNvPr id="988" name="Google Shape;988;g8c38c510a9_2_7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89" name="Google Shape;989;g8c38c510a9_2_749: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98" name="Shape 998"/>
        <p:cNvGrpSpPr/>
        <p:nvPr/>
      </p:nvGrpSpPr>
      <p:grpSpPr>
        <a:xfrm>
          <a:off x="0" y="0"/>
          <a:ext cx="0" cy="0"/>
          <a:chOff x="0" y="0"/>
          <a:chExt cx="0" cy="0"/>
        </a:xfrm>
      </p:grpSpPr>
      <p:sp>
        <p:nvSpPr>
          <p:cNvPr id="999" name="Google Shape;999;g8c38c510a9_2_8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00" name="Google Shape;1000;g8c38c510a9_2_8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4" name="Shape 1004"/>
        <p:cNvGrpSpPr/>
        <p:nvPr/>
      </p:nvGrpSpPr>
      <p:grpSpPr>
        <a:xfrm>
          <a:off x="0" y="0"/>
          <a:ext cx="0" cy="0"/>
          <a:chOff x="0" y="0"/>
          <a:chExt cx="0" cy="0"/>
        </a:xfrm>
      </p:grpSpPr>
      <p:sp>
        <p:nvSpPr>
          <p:cNvPr id="1005" name="Google Shape;1005;g8c38c510a9_2_8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06" name="Google Shape;1006;g8c38c510a9_2_8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14" name="Shape 1014"/>
        <p:cNvGrpSpPr/>
        <p:nvPr/>
      </p:nvGrpSpPr>
      <p:grpSpPr>
        <a:xfrm>
          <a:off x="0" y="0"/>
          <a:ext cx="0" cy="0"/>
          <a:chOff x="0" y="0"/>
          <a:chExt cx="0" cy="0"/>
        </a:xfrm>
      </p:grpSpPr>
      <p:sp>
        <p:nvSpPr>
          <p:cNvPr id="1015" name="Google Shape;1015;g8c38c510a9_2_8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16" name="Google Shape;1016;g8c38c510a9_2_840: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9" name="Shape 169"/>
        <p:cNvGrpSpPr/>
        <p:nvPr/>
      </p:nvGrpSpPr>
      <p:grpSpPr>
        <a:xfrm>
          <a:off x="0" y="0"/>
          <a:ext cx="0" cy="0"/>
          <a:chOff x="0" y="0"/>
          <a:chExt cx="0" cy="0"/>
        </a:xfrm>
      </p:grpSpPr>
      <p:sp>
        <p:nvSpPr>
          <p:cNvPr id="170" name="Google Shape;170;g8c38c510a9_2_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1" name="Google Shape;171;g8c38c510a9_2_9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lang="en"/>
              <a:t>Despite empirically supported benefits associated with effective mentoring for both the mentee and mentor, academic faculty are generally not given any formal training in mentoring best practices.</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24" name="Shape 1024"/>
        <p:cNvGrpSpPr/>
        <p:nvPr/>
      </p:nvGrpSpPr>
      <p:grpSpPr>
        <a:xfrm>
          <a:off x="0" y="0"/>
          <a:ext cx="0" cy="0"/>
          <a:chOff x="0" y="0"/>
          <a:chExt cx="0" cy="0"/>
        </a:xfrm>
      </p:grpSpPr>
      <p:sp>
        <p:nvSpPr>
          <p:cNvPr id="1025" name="Google Shape;1025;g8c38c510a9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6" name="Google Shape;1026;g8c38c510a9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34" name="Shape 1034"/>
        <p:cNvGrpSpPr/>
        <p:nvPr/>
      </p:nvGrpSpPr>
      <p:grpSpPr>
        <a:xfrm>
          <a:off x="0" y="0"/>
          <a:ext cx="0" cy="0"/>
          <a:chOff x="0" y="0"/>
          <a:chExt cx="0" cy="0"/>
        </a:xfrm>
      </p:grpSpPr>
      <p:sp>
        <p:nvSpPr>
          <p:cNvPr id="1035" name="Google Shape;1035;g8c3fcb0fa2_5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6" name="Google Shape;1036;g8c3fcb0fa2_5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1" name="Shape 1041"/>
        <p:cNvGrpSpPr/>
        <p:nvPr/>
      </p:nvGrpSpPr>
      <p:grpSpPr>
        <a:xfrm>
          <a:off x="0" y="0"/>
          <a:ext cx="0" cy="0"/>
          <a:chOff x="0" y="0"/>
          <a:chExt cx="0" cy="0"/>
        </a:xfrm>
      </p:grpSpPr>
      <p:sp>
        <p:nvSpPr>
          <p:cNvPr id="1042" name="Google Shape;1042;g8c38c510a9_2_8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3" name="Google Shape;1043;g8c38c510a9_2_8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8" name="Shape 1048"/>
        <p:cNvGrpSpPr/>
        <p:nvPr/>
      </p:nvGrpSpPr>
      <p:grpSpPr>
        <a:xfrm>
          <a:off x="0" y="0"/>
          <a:ext cx="0" cy="0"/>
          <a:chOff x="0" y="0"/>
          <a:chExt cx="0" cy="0"/>
        </a:xfrm>
      </p:grpSpPr>
      <p:sp>
        <p:nvSpPr>
          <p:cNvPr id="1049" name="Google Shape;1049;g8c38c510a9_2_8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50" name="Google Shape;1050;g8c38c510a9_2_8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57" name="Shape 1057"/>
        <p:cNvGrpSpPr/>
        <p:nvPr/>
      </p:nvGrpSpPr>
      <p:grpSpPr>
        <a:xfrm>
          <a:off x="0" y="0"/>
          <a:ext cx="0" cy="0"/>
          <a:chOff x="0" y="0"/>
          <a:chExt cx="0" cy="0"/>
        </a:xfrm>
      </p:grpSpPr>
      <p:sp>
        <p:nvSpPr>
          <p:cNvPr id="1058" name="Google Shape;1058;g8c38c510a9_2_8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59" name="Google Shape;1059;g8c38c510a9_2_86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64" name="Shape 1064"/>
        <p:cNvGrpSpPr/>
        <p:nvPr/>
      </p:nvGrpSpPr>
      <p:grpSpPr>
        <a:xfrm>
          <a:off x="0" y="0"/>
          <a:ext cx="0" cy="0"/>
          <a:chOff x="0" y="0"/>
          <a:chExt cx="0" cy="0"/>
        </a:xfrm>
      </p:grpSpPr>
      <p:sp>
        <p:nvSpPr>
          <p:cNvPr id="1065" name="Google Shape;1065;g8c38c510a9_2_87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66" name="Google Shape;1066;g8c38c510a9_2_87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marR="0" rtl="0" algn="l">
              <a:lnSpc>
                <a:spcPct val="100000"/>
              </a:lnSpc>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56" name="Google Shape;56;p14"/>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8" name="Shape 58"/>
        <p:cNvGrpSpPr/>
        <p:nvPr/>
      </p:nvGrpSpPr>
      <p:grpSpPr>
        <a:xfrm>
          <a:off x="0" y="0"/>
          <a:ext cx="0" cy="0"/>
          <a:chOff x="0" y="0"/>
          <a:chExt cx="0" cy="0"/>
        </a:xfrm>
      </p:grpSpPr>
      <p:sp>
        <p:nvSpPr>
          <p:cNvPr id="59" name="Google Shape;59;p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60" name="Shape 60"/>
        <p:cNvGrpSpPr/>
        <p:nvPr/>
      </p:nvGrpSpPr>
      <p:grpSpPr>
        <a:xfrm>
          <a:off x="0" y="0"/>
          <a:ext cx="0" cy="0"/>
          <a:chOff x="0" y="0"/>
          <a:chExt cx="0" cy="0"/>
        </a:xfrm>
      </p:grpSpPr>
      <p:sp>
        <p:nvSpPr>
          <p:cNvPr id="61" name="Google Shape;61;p16"/>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62" name="Google Shape;62;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63" name="Shape 63"/>
        <p:cNvGrpSpPr/>
        <p:nvPr/>
      </p:nvGrpSpPr>
      <p:grpSpPr>
        <a:xfrm>
          <a:off x="0" y="0"/>
          <a:ext cx="0" cy="0"/>
          <a:chOff x="0" y="0"/>
          <a:chExt cx="0" cy="0"/>
        </a:xfrm>
      </p:grpSpPr>
      <p:sp>
        <p:nvSpPr>
          <p:cNvPr id="64" name="Google Shape;64;p1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65" name="Google Shape;65;p1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66" name="Google Shape;66;p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67" name="Shape 67"/>
        <p:cNvGrpSpPr/>
        <p:nvPr/>
      </p:nvGrpSpPr>
      <p:grpSpPr>
        <a:xfrm>
          <a:off x="0" y="0"/>
          <a:ext cx="0" cy="0"/>
          <a:chOff x="0" y="0"/>
          <a:chExt cx="0" cy="0"/>
        </a:xfrm>
      </p:grpSpPr>
      <p:sp>
        <p:nvSpPr>
          <p:cNvPr id="68" name="Google Shape;68;p1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69" name="Google Shape;69;p18"/>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70" name="Google Shape;70;p18"/>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71" name="Google Shape;71;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72" name="Shape 72"/>
        <p:cNvGrpSpPr/>
        <p:nvPr/>
      </p:nvGrpSpPr>
      <p:grpSpPr>
        <a:xfrm>
          <a:off x="0" y="0"/>
          <a:ext cx="0" cy="0"/>
          <a:chOff x="0" y="0"/>
          <a:chExt cx="0" cy="0"/>
        </a:xfrm>
      </p:grpSpPr>
      <p:sp>
        <p:nvSpPr>
          <p:cNvPr id="73" name="Google Shape;73;p1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74" name="Google Shape;74;p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75" name="Shape 75"/>
        <p:cNvGrpSpPr/>
        <p:nvPr/>
      </p:nvGrpSpPr>
      <p:grpSpPr>
        <a:xfrm>
          <a:off x="0" y="0"/>
          <a:ext cx="0" cy="0"/>
          <a:chOff x="0" y="0"/>
          <a:chExt cx="0" cy="0"/>
        </a:xfrm>
      </p:grpSpPr>
      <p:sp>
        <p:nvSpPr>
          <p:cNvPr id="76" name="Google Shape;76;p20"/>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77" name="Google Shape;77;p20"/>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78" name="Google Shape;78;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79" name="Shape 79"/>
        <p:cNvGrpSpPr/>
        <p:nvPr/>
      </p:nvGrpSpPr>
      <p:grpSpPr>
        <a:xfrm>
          <a:off x="0" y="0"/>
          <a:ext cx="0" cy="0"/>
          <a:chOff x="0" y="0"/>
          <a:chExt cx="0" cy="0"/>
        </a:xfrm>
      </p:grpSpPr>
      <p:sp>
        <p:nvSpPr>
          <p:cNvPr id="80" name="Google Shape;80;p21"/>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81" name="Google Shape;81;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82" name="Shape 82"/>
        <p:cNvGrpSpPr/>
        <p:nvPr/>
      </p:nvGrpSpPr>
      <p:grpSpPr>
        <a:xfrm>
          <a:off x="0" y="0"/>
          <a:ext cx="0" cy="0"/>
          <a:chOff x="0" y="0"/>
          <a:chExt cx="0" cy="0"/>
        </a:xfrm>
      </p:grpSpPr>
      <p:sp>
        <p:nvSpPr>
          <p:cNvPr id="83" name="Google Shape;83;p22"/>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 name="Google Shape;84;p22"/>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85" name="Google Shape;85;p22"/>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6" name="Google Shape;86;p22"/>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87" name="Google Shape;87;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88" name="Shape 88"/>
        <p:cNvGrpSpPr/>
        <p:nvPr/>
      </p:nvGrpSpPr>
      <p:grpSpPr>
        <a:xfrm>
          <a:off x="0" y="0"/>
          <a:ext cx="0" cy="0"/>
          <a:chOff x="0" y="0"/>
          <a:chExt cx="0" cy="0"/>
        </a:xfrm>
      </p:grpSpPr>
      <p:sp>
        <p:nvSpPr>
          <p:cNvPr id="89" name="Google Shape;89;p23"/>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SzPts val="1800"/>
              <a:buNone/>
              <a:defRPr/>
            </a:lvl1pPr>
          </a:lstStyle>
          <a:p/>
        </p:txBody>
      </p:sp>
      <p:sp>
        <p:nvSpPr>
          <p:cNvPr id="90" name="Google Shape;90;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91" name="Shape 91"/>
        <p:cNvGrpSpPr/>
        <p:nvPr/>
      </p:nvGrpSpPr>
      <p:grpSpPr>
        <a:xfrm>
          <a:off x="0" y="0"/>
          <a:ext cx="0" cy="0"/>
          <a:chOff x="0" y="0"/>
          <a:chExt cx="0" cy="0"/>
        </a:xfrm>
      </p:grpSpPr>
      <p:sp>
        <p:nvSpPr>
          <p:cNvPr id="92" name="Google Shape;92;p24"/>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93" name="Google Shape;93;p24"/>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94" name="Google Shape;94;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52" name="Google Shape;52;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1600"/>
              </a:spcBef>
              <a:spcAft>
                <a:spcPts val="160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53" name="Google Shape;53;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18.png"/><Relationship Id="rId4" Type="http://schemas.openxmlformats.org/officeDocument/2006/relationships/hyperlink" Target="https://creativecommons.org/licenses/by-nc/2.0/" TargetMode="External"/><Relationship Id="rId5" Type="http://schemas.openxmlformats.org/officeDocument/2006/relationships/hyperlink" Target="https://www.showingupforracialjustice.org/white-supremacy-culture-characteristics.html" TargetMode="External"/><Relationship Id="rId6" Type="http://schemas.openxmlformats.org/officeDocument/2006/relationships/hyperlink" Target="https://twitter.com/earth2christine" TargetMode="External"/><Relationship Id="rId7" Type="http://schemas.openxmlformats.org/officeDocument/2006/relationships/hyperlink" Target="https://doi.org/10.6084/m9.figshare.12660077" TargetMode="External"/><Relationship Id="rId8" Type="http://schemas.openxmlformats.org/officeDocument/2006/relationships/hyperlink" Target="https://bit.ly/GrowingHealthyLabs"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 Id="rId3" Type="http://schemas.openxmlformats.org/officeDocument/2006/relationships/hyperlink" Target="https://www.nature.com/articles/d41586-018-05143-8" TargetMode="Externa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hyperlink" Target="https://www.nature.com/articles/d41586-018-05143-8"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10.png"/><Relationship Id="rId4" Type="http://schemas.openxmlformats.org/officeDocument/2006/relationships/hyperlink" Target="https://www.nature.com/articles/d41586-018-05143-8" TargetMode="External"/><Relationship Id="rId5" Type="http://schemas.openxmlformats.org/officeDocument/2006/relationships/image" Target="../media/image2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hyperlink" Target="https://www.math.uh.edu/~tomforde/WhatProfessorsDo.html"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2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3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image" Target="../media/image29.png"/><Relationship Id="rId4" Type="http://schemas.openxmlformats.org/officeDocument/2006/relationships/hyperlink" Target="https://www.hhmi.org/sites/default/files/Educational%20Materials/Lab%20Management/Making%20the%20Right%20Moves/moves2.pdf" TargetMode="External"/><Relationship Id="rId5" Type="http://schemas.openxmlformats.org/officeDocument/2006/relationships/image" Target="../media/image3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hyperlink" Target="https://www.nature.com/naturejobs/science/articles/10.1038/nj7560-371a" TargetMode="External"/><Relationship Id="rId4" Type="http://schemas.openxmlformats.org/officeDocument/2006/relationships/image" Target="../media/image33.png"/><Relationship Id="rId5" Type="http://schemas.openxmlformats.org/officeDocument/2006/relationships/image" Target="../media/image4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hyperlink" Target="https://www.nature.com/news/lifelong-learning-science-professors-need-leadership-training-1.17955" TargetMode="External"/><Relationship Id="rId4" Type="http://schemas.openxmlformats.org/officeDocument/2006/relationships/image" Target="../media/image51.png"/><Relationship Id="rId5" Type="http://schemas.openxmlformats.org/officeDocument/2006/relationships/image" Target="../media/image40.png"/><Relationship Id="rId6" Type="http://schemas.openxmlformats.org/officeDocument/2006/relationships/image" Target="../media/image36.png"/><Relationship Id="rId7"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image" Target="../media/image14.png"/><Relationship Id="rId4" Type="http://schemas.openxmlformats.org/officeDocument/2006/relationships/image" Target="../media/image30.png"/><Relationship Id="rId10" Type="http://schemas.openxmlformats.org/officeDocument/2006/relationships/image" Target="../media/image3.png"/><Relationship Id="rId9" Type="http://schemas.openxmlformats.org/officeDocument/2006/relationships/image" Target="../media/image4.png"/><Relationship Id="rId5" Type="http://schemas.openxmlformats.org/officeDocument/2006/relationships/image" Target="../media/image64.png"/><Relationship Id="rId6" Type="http://schemas.openxmlformats.org/officeDocument/2006/relationships/image" Target="../media/image5.png"/><Relationship Id="rId7" Type="http://schemas.openxmlformats.org/officeDocument/2006/relationships/image" Target="../media/image1.png"/><Relationship Id="rId8"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xml"/><Relationship Id="rId3" Type="http://schemas.openxmlformats.org/officeDocument/2006/relationships/hyperlink" Target="https://www.onlineethics.org/21520/Mentoring-RCR-Role-Plays"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 Id="rId3" Type="http://schemas.openxmlformats.org/officeDocument/2006/relationships/image" Target="../media/image2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hyperlink" Target="http://refs.mit.edu/" TargetMode="External"/><Relationship Id="rId4" Type="http://schemas.openxmlformats.org/officeDocument/2006/relationships/hyperlink" Target="https://studentlife.mit.edu/conflictmanagement" TargetMode="External"/><Relationship Id="rId5" Type="http://schemas.openxmlformats.org/officeDocument/2006/relationships/hyperlink" Target="http://eapsrefs.scripts.mit.edu/home/" TargetMode="External"/><Relationship Id="rId6" Type="http://schemas.openxmlformats.org/officeDocument/2006/relationships/image" Target="../media/image34.png"/><Relationship Id="rId7" Type="http://schemas.openxmlformats.org/officeDocument/2006/relationships/image" Target="../media/image3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 Id="rId3" Type="http://schemas.openxmlformats.org/officeDocument/2006/relationships/image" Target="../media/image11.png"/><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5.xml"/><Relationship Id="rId3" Type="http://schemas.openxmlformats.org/officeDocument/2006/relationships/image" Target="../media/image1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6.xml"/><Relationship Id="rId3" Type="http://schemas.openxmlformats.org/officeDocument/2006/relationships/image" Target="../media/image1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7.xml"/><Relationship Id="rId3" Type="http://schemas.openxmlformats.org/officeDocument/2006/relationships/image" Target="../media/image42.png"/><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8.xml"/><Relationship Id="rId3" Type="http://schemas.openxmlformats.org/officeDocument/2006/relationships/image" Target="../media/image3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9.xml"/><Relationship Id="rId3" Type="http://schemas.openxmlformats.org/officeDocument/2006/relationships/image" Target="../media/image4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0.xml"/><Relationship Id="rId3" Type="http://schemas.openxmlformats.org/officeDocument/2006/relationships/image" Target="../media/image4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1.xml"/><Relationship Id="rId3" Type="http://schemas.openxmlformats.org/officeDocument/2006/relationships/image" Target="../media/image4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2.xml"/><Relationship Id="rId3" Type="http://schemas.openxmlformats.org/officeDocument/2006/relationships/image" Target="../media/image4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3.xml"/><Relationship Id="rId3" Type="http://schemas.openxmlformats.org/officeDocument/2006/relationships/image" Target="../media/image4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4.xml"/><Relationship Id="rId3" Type="http://schemas.openxmlformats.org/officeDocument/2006/relationships/image" Target="../media/image4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5.xml"/><Relationship Id="rId3" Type="http://schemas.openxmlformats.org/officeDocument/2006/relationships/image" Target="../media/image4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6.xml"/><Relationship Id="rId3" Type="http://schemas.openxmlformats.org/officeDocument/2006/relationships/image" Target="../media/image4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7.xml"/><Relationship Id="rId3" Type="http://schemas.openxmlformats.org/officeDocument/2006/relationships/hyperlink" Target="https://www.onlineethics.org/Resources/RCRroleplays/21520.aspx"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8.xml"/><Relationship Id="rId3" Type="http://schemas.openxmlformats.org/officeDocument/2006/relationships/hyperlink" Target="https://www.onlineethics.org/Resources/RCRroleplays/21520.aspx"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9.xml"/><Relationship Id="rId3" Type="http://schemas.openxmlformats.org/officeDocument/2006/relationships/image" Target="../media/image6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3.png"/><Relationship Id="rId4" Type="http://schemas.openxmlformats.org/officeDocument/2006/relationships/image" Target="../media/image19.png"/><Relationship Id="rId5" Type="http://schemas.openxmlformats.org/officeDocument/2006/relationships/image" Target="../media/image1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0.xml"/><Relationship Id="rId3" Type="http://schemas.openxmlformats.org/officeDocument/2006/relationships/image" Target="../media/image5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1.xml"/><Relationship Id="rId3" Type="http://schemas.openxmlformats.org/officeDocument/2006/relationships/image" Target="../media/image49.png"/><Relationship Id="rId4" Type="http://schemas.openxmlformats.org/officeDocument/2006/relationships/image" Target="../media/image43.png"/><Relationship Id="rId5" Type="http://schemas.openxmlformats.org/officeDocument/2006/relationships/image" Target="../media/image44.png"/><Relationship Id="rId6" Type="http://schemas.openxmlformats.org/officeDocument/2006/relationships/hyperlink" Target="https://www.nature.com/articles/d41586-018-06167-w" TargetMode="External"/><Relationship Id="rId7" Type="http://schemas.openxmlformats.org/officeDocument/2006/relationships/hyperlink" Target="https://github.com/alylab/labmanual/blob/master/aly-lab-manual.pdf"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2.xml"/><Relationship Id="rId3" Type="http://schemas.openxmlformats.org/officeDocument/2006/relationships/image" Target="../media/image50.png"/><Relationship Id="rId4" Type="http://schemas.openxmlformats.org/officeDocument/2006/relationships/hyperlink" Target="https://www.nature.com/articles/d41586-018-06167-w" TargetMode="External"/><Relationship Id="rId5" Type="http://schemas.openxmlformats.org/officeDocument/2006/relationships/hyperlink" Target="https://github.com/alylab/labmanual/blob/master/aly-lab-manual.pdf"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3.xml"/><Relationship Id="rId3" Type="http://schemas.openxmlformats.org/officeDocument/2006/relationships/image" Target="../media/image47.png"/><Relationship Id="rId4" Type="http://schemas.openxmlformats.org/officeDocument/2006/relationships/image" Target="../media/image5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6.xml"/><Relationship Id="rId3" Type="http://schemas.openxmlformats.org/officeDocument/2006/relationships/image" Target="../media/image57.png"/><Relationship Id="rId4" Type="http://schemas.openxmlformats.org/officeDocument/2006/relationships/hyperlink" Target="http://faculty.washington.edu/kate1/ewExternalFiles/Huntington%20Group%20Guidelines%20for%20Graduate%20Students%202016.pdf" TargetMode="External"/><Relationship Id="rId5" Type="http://schemas.openxmlformats.org/officeDocument/2006/relationships/image" Target="../media/image59.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7.xml"/><Relationship Id="rId3" Type="http://schemas.openxmlformats.org/officeDocument/2006/relationships/image" Target="../media/image55.png"/><Relationship Id="rId4" Type="http://schemas.openxmlformats.org/officeDocument/2006/relationships/image" Target="../media/image54.png"/><Relationship Id="rId5" Type="http://schemas.openxmlformats.org/officeDocument/2006/relationships/hyperlink" Target="https://tyelab.mit.edu/philosophy/"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8.xml"/><Relationship Id="rId3" Type="http://schemas.openxmlformats.org/officeDocument/2006/relationships/hyperlink" Target="https://dxl.ncsa.illinois.edu/docs/index.html" TargetMode="External"/><Relationship Id="rId4" Type="http://schemas.openxmlformats.org/officeDocument/2006/relationships/image" Target="../media/image63.png"/><Relationship Id="rId5" Type="http://schemas.openxmlformats.org/officeDocument/2006/relationships/image" Target="../media/image60.png"/><Relationship Id="rId6" Type="http://schemas.openxmlformats.org/officeDocument/2006/relationships/image" Target="../media/image53.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9.xml"/><Relationship Id="rId3" Type="http://schemas.openxmlformats.org/officeDocument/2006/relationships/hyperlink" Target="https://dxl.ncsa.illinois.edu/docs/index.html" TargetMode="External"/><Relationship Id="rId4" Type="http://schemas.openxmlformats.org/officeDocument/2006/relationships/image" Target="../media/image56.png"/><Relationship Id="rId5" Type="http://schemas.openxmlformats.org/officeDocument/2006/relationships/image" Target="../media/image6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2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0.xml"/><Relationship Id="rId3" Type="http://schemas.openxmlformats.org/officeDocument/2006/relationships/image" Target="../media/image65.png"/><Relationship Id="rId4" Type="http://schemas.openxmlformats.org/officeDocument/2006/relationships/image" Target="../media/image61.png"/><Relationship Id="rId5" Type="http://schemas.openxmlformats.org/officeDocument/2006/relationships/hyperlink" Target="http://faculty.washington.edu/kate1/ewExternalFiles/Huntington%20Group%20Guidelines%20for%20Graduate%20Students%202016.pdf" TargetMode="External"/><Relationship Id="rId6" Type="http://schemas.openxmlformats.org/officeDocument/2006/relationships/hyperlink" Target="http://bit.ly/URSeismoOnboard" TargetMode="Externa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1.xml"/><Relationship Id="rId3" Type="http://schemas.openxmlformats.org/officeDocument/2006/relationships/image" Target="../media/image65.png"/><Relationship Id="rId4" Type="http://schemas.openxmlformats.org/officeDocument/2006/relationships/image" Target="../media/image61.png"/><Relationship Id="rId5" Type="http://schemas.openxmlformats.org/officeDocument/2006/relationships/hyperlink" Target="http://faculty.washington.edu/kate1/ewExternalFiles/Huntington%20Group%20Guidelines%20for%20Graduate%20Students%202016.pdf" TargetMode="External"/><Relationship Id="rId6" Type="http://schemas.openxmlformats.org/officeDocument/2006/relationships/hyperlink" Target="http://bit.ly/URSeismoOnboard" TargetMode="Externa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2.xml"/><Relationship Id="rId3" Type="http://schemas.openxmlformats.org/officeDocument/2006/relationships/image" Target="../media/image65.png"/><Relationship Id="rId4" Type="http://schemas.openxmlformats.org/officeDocument/2006/relationships/image" Target="../media/image61.png"/><Relationship Id="rId5" Type="http://schemas.openxmlformats.org/officeDocument/2006/relationships/hyperlink" Target="http://faculty.washington.edu/kate1/ewExternalFiles/Huntington%20Group%20Guidelines%20for%20Graduate%20Students%202016.pdf" TargetMode="External"/><Relationship Id="rId6" Type="http://schemas.openxmlformats.org/officeDocument/2006/relationships/hyperlink" Target="http://bit.ly/URSeismoOnboard" TargetMode="Externa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3.xml"/><Relationship Id="rId3" Type="http://schemas.openxmlformats.org/officeDocument/2006/relationships/image" Target="../media/image65.png"/><Relationship Id="rId4" Type="http://schemas.openxmlformats.org/officeDocument/2006/relationships/image" Target="../media/image61.png"/><Relationship Id="rId5" Type="http://schemas.openxmlformats.org/officeDocument/2006/relationships/hyperlink" Target="http://faculty.washington.edu/kate1/ewExternalFiles/Huntington%20Group%20Guidelines%20for%20Graduate%20Students%202016.pdf" TargetMode="External"/><Relationship Id="rId6" Type="http://schemas.openxmlformats.org/officeDocument/2006/relationships/hyperlink" Target="http://bit.ly/URSeismoOnboard" TargetMode="Externa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5.xml"/><Relationship Id="rId3" Type="http://schemas.openxmlformats.org/officeDocument/2006/relationships/image" Target="../media/image68.png"/><Relationship Id="rId4" Type="http://schemas.openxmlformats.org/officeDocument/2006/relationships/image" Target="../media/image69.png"/><Relationship Id="rId5" Type="http://schemas.openxmlformats.org/officeDocument/2006/relationships/hyperlink" Target="http://jpeelle.net/peellelab_manual.pdf" TargetMode="Externa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6.xml"/><Relationship Id="rId3" Type="http://schemas.openxmlformats.org/officeDocument/2006/relationships/image" Target="../media/image67.png"/><Relationship Id="rId4" Type="http://schemas.openxmlformats.org/officeDocument/2006/relationships/image" Target="../media/image69.png"/><Relationship Id="rId5" Type="http://schemas.openxmlformats.org/officeDocument/2006/relationships/hyperlink" Target="http://jpeelle.net/peellelab_manual.pdf" TargetMode="Externa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7.xml"/><Relationship Id="rId3" Type="http://schemas.openxmlformats.org/officeDocument/2006/relationships/hyperlink" Target="http://atripati.bol.ucla.edu/outreach.html" TargetMode="External"/><Relationship Id="rId4" Type="http://schemas.openxmlformats.org/officeDocument/2006/relationships/hyperlink" Target="https://dysumner.faculty.ucdavis.edu/equity/" TargetMode="External"/><Relationship Id="rId10" Type="http://schemas.openxmlformats.org/officeDocument/2006/relationships/image" Target="../media/image66.png"/><Relationship Id="rId9" Type="http://schemas.openxmlformats.org/officeDocument/2006/relationships/image" Target="../media/image80.png"/><Relationship Id="rId5" Type="http://schemas.openxmlformats.org/officeDocument/2006/relationships/hyperlink" Target="http://www.u.arizona.edu/~kanchukaitis/diversity.html" TargetMode="External"/><Relationship Id="rId6" Type="http://schemas.openxmlformats.org/officeDocument/2006/relationships/hyperlink" Target="https://aaberhe.com/equity/" TargetMode="External"/><Relationship Id="rId7" Type="http://schemas.openxmlformats.org/officeDocument/2006/relationships/image" Target="../media/image77.png"/><Relationship Id="rId8" Type="http://schemas.openxmlformats.org/officeDocument/2006/relationships/image" Target="../media/image87.png"/></Relationships>
</file>

<file path=ppt/slides/_rels/slide58.xml.rels><?xml version="1.0" encoding="UTF-8" standalone="yes"?><Relationships xmlns="http://schemas.openxmlformats.org/package/2006/relationships"><Relationship Id="rId20" Type="http://schemas.openxmlformats.org/officeDocument/2006/relationships/hyperlink" Target="https://twitter.com/CandiceMorey" TargetMode="External"/><Relationship Id="rId22" Type="http://schemas.openxmlformats.org/officeDocument/2006/relationships/hyperlink" Target="https://twitter.com/TaliaLerner" TargetMode="External"/><Relationship Id="rId21" Type="http://schemas.openxmlformats.org/officeDocument/2006/relationships/hyperlink" Target="https://ccmorey.github.io/labHandbook/" TargetMode="External"/><Relationship Id="rId24" Type="http://schemas.openxmlformats.org/officeDocument/2006/relationships/hyperlink" Target="https://twitter.com/marysalcedo?lang=en" TargetMode="External"/><Relationship Id="rId23" Type="http://schemas.openxmlformats.org/officeDocument/2006/relationships/hyperlink" Target="https://docs.google.com/document/d/1phmA17c_hkAfLZN1yMXtFlCYlEqXEc8izEQsfoqgdTY/edit" TargetMode="External"/><Relationship Id="rId1" Type="http://schemas.openxmlformats.org/officeDocument/2006/relationships/slideLayout" Target="../slideLayouts/slideLayout13.xml"/><Relationship Id="rId2" Type="http://schemas.openxmlformats.org/officeDocument/2006/relationships/notesSlide" Target="../notesSlides/notesSlide58.xml"/><Relationship Id="rId3" Type="http://schemas.openxmlformats.org/officeDocument/2006/relationships/hyperlink" Target="https://twitter.com/mariam_s_aly" TargetMode="External"/><Relationship Id="rId4" Type="http://schemas.openxmlformats.org/officeDocument/2006/relationships/hyperlink" Target="https://github.com/alylab/labmanual" TargetMode="External"/><Relationship Id="rId9" Type="http://schemas.openxmlformats.org/officeDocument/2006/relationships/hyperlink" Target="https://github.com/WhitakerLab/Onboarding" TargetMode="External"/><Relationship Id="rId26" Type="http://schemas.openxmlformats.org/officeDocument/2006/relationships/hyperlink" Target="https://threadreaderapp.com/thread/1139733291899080705.html" TargetMode="External"/><Relationship Id="rId25" Type="http://schemas.openxmlformats.org/officeDocument/2006/relationships/hyperlink" Target="https://docs.google.com/document/d/1t7P2m9bGRUJfQ54lNQIYqC1LBCQJTkPc7ObU_eo_yMk/edit" TargetMode="External"/><Relationship Id="rId5" Type="http://schemas.openxmlformats.org/officeDocument/2006/relationships/hyperlink" Target="http://faculty.washington.edu/kate1/ewExternalFiles/Huntington%20Group%20Guidelines%20for%20Graduate%20Students%202016.pdf" TargetMode="External"/><Relationship Id="rId6" Type="http://schemas.openxmlformats.org/officeDocument/2006/relationships/hyperlink" Target="https://twitter.com/PaulMinda1" TargetMode="External"/><Relationship Id="rId7" Type="http://schemas.openxmlformats.org/officeDocument/2006/relationships/hyperlink" Target="https://osf.io/fztua/" TargetMode="External"/><Relationship Id="rId8" Type="http://schemas.openxmlformats.org/officeDocument/2006/relationships/hyperlink" Target="https://github.com/WhitakerLab/Onboarding" TargetMode="External"/><Relationship Id="rId11" Type="http://schemas.openxmlformats.org/officeDocument/2006/relationships/hyperlink" Target="http://www.sexchrlab.org/lab#/expectations" TargetMode="External"/><Relationship Id="rId10" Type="http://schemas.openxmlformats.org/officeDocument/2006/relationships/hyperlink" Target="https://twitter.com/sexchrlab" TargetMode="External"/><Relationship Id="rId13" Type="http://schemas.openxmlformats.org/officeDocument/2006/relationships/hyperlink" Target="https://faculty.newpaltz.edu/glenngeher/new-paltz-evolutionary-psychology-lab-member-orientation-page/" TargetMode="External"/><Relationship Id="rId12" Type="http://schemas.openxmlformats.org/officeDocument/2006/relationships/hyperlink" Target="https://twitter.com/glenngeher" TargetMode="External"/><Relationship Id="rId15" Type="http://schemas.openxmlformats.org/officeDocument/2006/relationships/hyperlink" Target="https://tyelab.org/philosophy/" TargetMode="External"/><Relationship Id="rId14" Type="http://schemas.openxmlformats.org/officeDocument/2006/relationships/hyperlink" Target="https://twitter.com/kaymtye" TargetMode="External"/><Relationship Id="rId17" Type="http://schemas.openxmlformats.org/officeDocument/2006/relationships/hyperlink" Target="http://jonathanpeelle.net/blog/2016/01/07/maintaining-a-lab-manual" TargetMode="External"/><Relationship Id="rId16" Type="http://schemas.openxmlformats.org/officeDocument/2006/relationships/hyperlink" Target="https://twitter.com/jpeelle" TargetMode="External"/><Relationship Id="rId19" Type="http://schemas.openxmlformats.org/officeDocument/2006/relationships/hyperlink" Target="https://osf.io/kgd9b/wiki/home/" TargetMode="External"/><Relationship Id="rId18" Type="http://schemas.openxmlformats.org/officeDocument/2006/relationships/hyperlink" Target="https://twitter.com/lingtax" TargetMode="Externa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9.xml"/><Relationship Id="rId3" Type="http://schemas.openxmlformats.org/officeDocument/2006/relationships/image" Target="../media/image7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25.png"/><Relationship Id="rId4" Type="http://schemas.openxmlformats.org/officeDocument/2006/relationships/image" Target="../media/image64.png"/><Relationship Id="rId10" Type="http://schemas.openxmlformats.org/officeDocument/2006/relationships/image" Target="../media/image14.png"/><Relationship Id="rId9" Type="http://schemas.openxmlformats.org/officeDocument/2006/relationships/image" Target="../media/image3.png"/><Relationship Id="rId5" Type="http://schemas.openxmlformats.org/officeDocument/2006/relationships/image" Target="../media/image5.png"/><Relationship Id="rId6" Type="http://schemas.openxmlformats.org/officeDocument/2006/relationships/image" Target="../media/image1.png"/><Relationship Id="rId7" Type="http://schemas.openxmlformats.org/officeDocument/2006/relationships/image" Target="../media/image2.png"/><Relationship Id="rId8" Type="http://schemas.openxmlformats.org/officeDocument/2006/relationships/image" Target="../media/image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0.xml"/><Relationship Id="rId3" Type="http://schemas.openxmlformats.org/officeDocument/2006/relationships/image" Target="../media/image71.png"/><Relationship Id="rId4" Type="http://schemas.openxmlformats.org/officeDocument/2006/relationships/hyperlink" Target="https://www.nytimes.com/2016/02/28/magazine/what-google-learned-from-its-quest-to-build-the-perfect-team.html" TargetMode="External"/><Relationship Id="rId5" Type="http://schemas.openxmlformats.org/officeDocument/2006/relationships/image" Target="../media/image70.png"/><Relationship Id="rId6" Type="http://schemas.openxmlformats.org/officeDocument/2006/relationships/hyperlink" Target="https://blog.impraise.com/360-feedback/what-is-psychological-safety-and-why-is-it-the-key-to-great-teamwork-performance-review" TargetMode="Externa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1.xml"/><Relationship Id="rId3" Type="http://schemas.openxmlformats.org/officeDocument/2006/relationships/image" Target="../media/image75.png"/><Relationship Id="rId4" Type="http://schemas.openxmlformats.org/officeDocument/2006/relationships/hyperlink" Target="https://www.jstor.org/stable/2666999?origin=JSTOR-pdf&amp;seq=1#page_scan_tab_contents" TargetMode="External"/><Relationship Id="rId5" Type="http://schemas.openxmlformats.org/officeDocument/2006/relationships/hyperlink" Target="https://medium.com/@Harri_Kaloudis/psychological-safety-at-work-what-do-psychologically-safe-work-teams-look-like-5585ab0f2df4" TargetMode="Externa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2.xml"/><Relationship Id="rId3" Type="http://schemas.openxmlformats.org/officeDocument/2006/relationships/hyperlink" Target="https://medium.com/@Harri_Kaloudis/psychological-safety-at-work-what-do-psychologically-safe-work-teams-look-like-5585ab0f2df4" TargetMode="Externa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5.xml"/><Relationship Id="rId3" Type="http://schemas.openxmlformats.org/officeDocument/2006/relationships/image" Target="../media/image73.png"/><Relationship Id="rId4" Type="http://schemas.openxmlformats.org/officeDocument/2006/relationships/image" Target="../media/image76.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6.xml"/><Relationship Id="rId3" Type="http://schemas.openxmlformats.org/officeDocument/2006/relationships/image" Target="../media/image81.png"/><Relationship Id="rId4" Type="http://schemas.openxmlformats.org/officeDocument/2006/relationships/image" Target="../media/image72.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8.xml"/><Relationship Id="rId3" Type="http://schemas.openxmlformats.org/officeDocument/2006/relationships/image" Target="../media/image85.png"/><Relationship Id="rId4" Type="http://schemas.openxmlformats.org/officeDocument/2006/relationships/image" Target="../media/image78.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5.png"/><Relationship Id="rId4" Type="http://schemas.openxmlformats.org/officeDocument/2006/relationships/image" Target="../media/image21.png"/><Relationship Id="rId5" Type="http://schemas.openxmlformats.org/officeDocument/2006/relationships/image" Target="../media/image35.png"/><Relationship Id="rId6" Type="http://schemas.openxmlformats.org/officeDocument/2006/relationships/image" Target="../media/image17.png"/><Relationship Id="rId7" Type="http://schemas.openxmlformats.org/officeDocument/2006/relationships/image" Target="../media/image20.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1.xml"/><Relationship Id="rId3" Type="http://schemas.openxmlformats.org/officeDocument/2006/relationships/image" Target="../media/image79.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2.xml"/><Relationship Id="rId3" Type="http://schemas.openxmlformats.org/officeDocument/2006/relationships/image" Target="../media/image79.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3.xml"/><Relationship Id="rId3" Type="http://schemas.openxmlformats.org/officeDocument/2006/relationships/image" Target="../media/image79.png"/><Relationship Id="rId4" Type="http://schemas.openxmlformats.org/officeDocument/2006/relationships/image" Target="../media/image82.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4.xml"/><Relationship Id="rId3" Type="http://schemas.openxmlformats.org/officeDocument/2006/relationships/image" Target="../media/image79.png"/><Relationship Id="rId4" Type="http://schemas.openxmlformats.org/officeDocument/2006/relationships/image" Target="../media/image83.png"/><Relationship Id="rId5" Type="http://schemas.openxmlformats.org/officeDocument/2006/relationships/image" Target="../media/image88.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5.xml"/><Relationship Id="rId3" Type="http://schemas.openxmlformats.org/officeDocument/2006/relationships/image" Target="../media/image88.png"/><Relationship Id="rId4" Type="http://schemas.openxmlformats.org/officeDocument/2006/relationships/image" Target="../media/image79.png"/><Relationship Id="rId5" Type="http://schemas.openxmlformats.org/officeDocument/2006/relationships/image" Target="../media/image83.png"/><Relationship Id="rId6" Type="http://schemas.openxmlformats.org/officeDocument/2006/relationships/image" Target="../media/image90.png"/><Relationship Id="rId7" Type="http://schemas.openxmlformats.org/officeDocument/2006/relationships/image" Target="../media/image98.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6.xml"/><Relationship Id="rId3" Type="http://schemas.openxmlformats.org/officeDocument/2006/relationships/image" Target="../media/image96.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7.xml"/><Relationship Id="rId3" Type="http://schemas.openxmlformats.org/officeDocument/2006/relationships/image" Target="../media/image79.png"/><Relationship Id="rId4" Type="http://schemas.openxmlformats.org/officeDocument/2006/relationships/image" Target="../media/image82.png"/><Relationship Id="rId5" Type="http://schemas.openxmlformats.org/officeDocument/2006/relationships/image" Target="../media/image83.png"/><Relationship Id="rId6" Type="http://schemas.openxmlformats.org/officeDocument/2006/relationships/image" Target="../media/image95.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8.xml"/><Relationship Id="rId3" Type="http://schemas.openxmlformats.org/officeDocument/2006/relationships/image" Target="../media/image79.png"/><Relationship Id="rId4" Type="http://schemas.openxmlformats.org/officeDocument/2006/relationships/image" Target="../media/image83.png"/><Relationship Id="rId5" Type="http://schemas.openxmlformats.org/officeDocument/2006/relationships/image" Target="../media/image95.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9.xml"/><Relationship Id="rId3" Type="http://schemas.openxmlformats.org/officeDocument/2006/relationships/image" Target="../media/image99.png"/><Relationship Id="rId4" Type="http://schemas.openxmlformats.org/officeDocument/2006/relationships/hyperlink" Target="https://www.youtube.com/watch?v=cHkUBc-tEkw"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image" Target="../media/image12.png"/><Relationship Id="rId4" Type="http://schemas.openxmlformats.org/officeDocument/2006/relationships/image" Target="../media/image16.png"/><Relationship Id="rId5" Type="http://schemas.openxmlformats.org/officeDocument/2006/relationships/image" Target="../media/image24.png"/><Relationship Id="rId6" Type="http://schemas.openxmlformats.org/officeDocument/2006/relationships/image" Target="../media/image23.png"/><Relationship Id="rId7" Type="http://schemas.openxmlformats.org/officeDocument/2006/relationships/image" Target="../media/image6.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0.xml"/><Relationship Id="rId3" Type="http://schemas.openxmlformats.org/officeDocument/2006/relationships/hyperlink" Target="http://www.ithinkwell.com.au/" TargetMode="Externa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3.xml"/><Relationship Id="rId3" Type="http://schemas.openxmlformats.org/officeDocument/2006/relationships/image" Target="../media/image99.png"/><Relationship Id="rId4" Type="http://schemas.openxmlformats.org/officeDocument/2006/relationships/hyperlink" Target="https://www.youtube.com/watch?v=cHkUBc-tEkw" TargetMode="Externa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4.xml"/><Relationship Id="rId3" Type="http://schemas.openxmlformats.org/officeDocument/2006/relationships/image" Target="../media/image97.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8.xml"/><Relationship Id="rId3" Type="http://schemas.openxmlformats.org/officeDocument/2006/relationships/hyperlink" Target="https://www.hhmi.org/sites/default/files/Educational%20Materials/Lab%20Management/Making%20the%20Right%20Moves/moves2.pdf" TargetMode="External"/><Relationship Id="rId4" Type="http://schemas.openxmlformats.org/officeDocument/2006/relationships/image" Target="../media/image94.png"/><Relationship Id="rId5" Type="http://schemas.openxmlformats.org/officeDocument/2006/relationships/image" Target="../media/image105.png"/><Relationship Id="rId6" Type="http://schemas.openxmlformats.org/officeDocument/2006/relationships/image" Target="../media/image101.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9.xml"/><Relationship Id="rId3" Type="http://schemas.openxmlformats.org/officeDocument/2006/relationships/image" Target="../media/image84.png"/><Relationship Id="rId4" Type="http://schemas.openxmlformats.org/officeDocument/2006/relationships/image" Target="../media/image86.png"/><Relationship Id="rId5" Type="http://schemas.openxmlformats.org/officeDocument/2006/relationships/image" Target="../media/image8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hyperlink" Target="https://www.nature.com/articles/d41586-018-05143-8" TargetMode="External"/><Relationship Id="rId4" Type="http://schemas.openxmlformats.org/officeDocument/2006/relationships/image" Target="../media/image7.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0.xml"/><Relationship Id="rId3" Type="http://schemas.openxmlformats.org/officeDocument/2006/relationships/hyperlink" Target="http://sites.utexas.edu/lsjcs/files/2018/02/Teaching-to-Transcend.pdf" TargetMode="External"/><Relationship Id="rId4" Type="http://schemas.openxmlformats.org/officeDocument/2006/relationships/hyperlink" Target="https://ed.stanford.edu/sites/default/files/the_mentors_dilemma.pdf" TargetMode="External"/><Relationship Id="rId9" Type="http://schemas.openxmlformats.org/officeDocument/2006/relationships/image" Target="../media/image93.png"/><Relationship Id="rId5" Type="http://schemas.openxmlformats.org/officeDocument/2006/relationships/hyperlink" Target="https://onlinelibrary.wiley.com/doi/full/10.1002/sce.21146#:~:text=Despite%20being%20interested%20in%20and,not%20solely%20explained%20by%20attainment." TargetMode="External"/><Relationship Id="rId6" Type="http://schemas.openxmlformats.org/officeDocument/2006/relationships/hyperlink" Target="http://thescienceexperience.org/Books/Barriers_And_Opportunities_for_2-_And_4-year_STEM_Degrees.pdf" TargetMode="External"/><Relationship Id="rId7" Type="http://schemas.openxmlformats.org/officeDocument/2006/relationships/image" Target="../media/image104.png"/><Relationship Id="rId8" Type="http://schemas.openxmlformats.org/officeDocument/2006/relationships/image" Target="../media/image100.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1.xml"/><Relationship Id="rId3" Type="http://schemas.openxmlformats.org/officeDocument/2006/relationships/hyperlink" Target="https://ecoevorxiv.org/4a9p8/" TargetMode="External"/><Relationship Id="rId4" Type="http://schemas.openxmlformats.org/officeDocument/2006/relationships/image" Target="../media/image103.png"/><Relationship Id="rId5" Type="http://schemas.openxmlformats.org/officeDocument/2006/relationships/image" Target="../media/image66.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2.xml"/><Relationship Id="rId3" Type="http://schemas.openxmlformats.org/officeDocument/2006/relationships/hyperlink" Target="https://serc.carleton.edu/advancegeo/resources/index.html" TargetMode="External"/><Relationship Id="rId4" Type="http://schemas.openxmlformats.org/officeDocument/2006/relationships/hyperlink" Target="https://serc.carleton.edu/advancegeo/resources/inclusive_climates.html" TargetMode="External"/><Relationship Id="rId9" Type="http://schemas.openxmlformats.org/officeDocument/2006/relationships/hyperlink" Target="https://www.ithinkwell.com.au/resources/tools-for-the-supervisor" TargetMode="External"/><Relationship Id="rId5" Type="http://schemas.openxmlformats.org/officeDocument/2006/relationships/hyperlink" Target="https://onlinelibrary.wiley.com/doi/full/10.1002/ece3.4527" TargetMode="External"/><Relationship Id="rId6" Type="http://schemas.openxmlformats.org/officeDocument/2006/relationships/hyperlink" Target="https://advance.washington.edu/resources/docs/LabMgmt.pdf" TargetMode="External"/><Relationship Id="rId7" Type="http://schemas.openxmlformats.org/officeDocument/2006/relationships/hyperlink" Target="https://journals.plos.org/ploscompbiol/article?id=10.1371/journal.pcbi.1005709" TargetMode="External"/><Relationship Id="rId8" Type="http://schemas.openxmlformats.org/officeDocument/2006/relationships/hyperlink" Target="https://www.forbes.com/sites/janetstemwedel/2016/02/29/reducing-harassment-in-science-funding-follows-trainees/#4579dc565e24" TargetMode="External"/><Relationship Id="rId11" Type="http://schemas.openxmlformats.org/officeDocument/2006/relationships/hyperlink" Target="https://www.hhmi.org/sites/default/files/Educational%20Materials/Lab%20Management/entering_mentoring.pdf" TargetMode="External"/><Relationship Id="rId10" Type="http://schemas.openxmlformats.org/officeDocument/2006/relationships/hyperlink" Target="http://drennan.mit.edu/wp-content/uploads/2016/01/Diversity_reading2015.pdf" TargetMode="External"/><Relationship Id="rId13" Type="http://schemas.openxmlformats.org/officeDocument/2006/relationships/hyperlink" Target="https://sgma.aas.org/sites/sgma.aas.org/files/LGBTInclusivityPhysicsAstronomy-BestPracticesGuide2ndEdn_small.pdf" TargetMode="External"/><Relationship Id="rId12" Type="http://schemas.openxmlformats.org/officeDocument/2006/relationships/hyperlink" Target="https://www.ryerson.ca/content/dam/lt/resources/handouts/Grad_Supervision_Teaching_Tips.pdf" TargetMode="External"/><Relationship Id="rId15" Type="http://schemas.openxmlformats.org/officeDocument/2006/relationships/hyperlink" Target="https://www.coursera.org/specializations/leading-teams" TargetMode="External"/><Relationship Id="rId14" Type="http://schemas.openxmlformats.org/officeDocument/2006/relationships/hyperlink" Target="https://journals.plos.org/ploscompbiol/article?id=10.1371/journal.pcbi.1006914" TargetMode="External"/><Relationship Id="rId16" Type="http://schemas.openxmlformats.org/officeDocument/2006/relationships/hyperlink" Target="https://www.facultydiversity.org/home" TargetMode="Externa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3.xml"/><Relationship Id="rId3" Type="http://schemas.openxmlformats.org/officeDocument/2006/relationships/image" Target="../media/image92.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5.xml"/><Relationship Id="rId3" Type="http://schemas.openxmlformats.org/officeDocument/2006/relationships/image" Target="../media/image91.png"/><Relationship Id="rId4" Type="http://schemas.openxmlformats.org/officeDocument/2006/relationships/hyperlink" Target="https://twophotonart.com/" TargetMode="External"/><Relationship Id="rId5" Type="http://schemas.openxmlformats.org/officeDocument/2006/relationships/image" Target="../media/image10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8" name="Shape 98"/>
        <p:cNvGrpSpPr/>
        <p:nvPr/>
      </p:nvGrpSpPr>
      <p:grpSpPr>
        <a:xfrm>
          <a:off x="0" y="0"/>
          <a:ext cx="0" cy="0"/>
          <a:chOff x="0" y="0"/>
          <a:chExt cx="0" cy="0"/>
        </a:xfrm>
      </p:grpSpPr>
      <p:pic>
        <p:nvPicPr>
          <p:cNvPr id="99" name="Google Shape;99;p25"/>
          <p:cNvPicPr preferRelativeResize="0"/>
          <p:nvPr/>
        </p:nvPicPr>
        <p:blipFill>
          <a:blip r:embed="rId3">
            <a:alphaModFix/>
          </a:blip>
          <a:stretch>
            <a:fillRect/>
          </a:stretch>
        </p:blipFill>
        <p:spPr>
          <a:xfrm>
            <a:off x="6789300" y="167850"/>
            <a:ext cx="644200" cy="644200"/>
          </a:xfrm>
          <a:prstGeom prst="rect">
            <a:avLst/>
          </a:prstGeom>
          <a:noFill/>
          <a:ln cap="flat" cmpd="sng" w="9525">
            <a:solidFill>
              <a:srgbClr val="B7B7B7"/>
            </a:solidFill>
            <a:prstDash val="solid"/>
            <a:round/>
            <a:headEnd len="sm" w="sm" type="none"/>
            <a:tailEnd len="sm" w="sm" type="none"/>
          </a:ln>
        </p:spPr>
      </p:pic>
      <p:sp>
        <p:nvSpPr>
          <p:cNvPr id="100" name="Google Shape;100;p2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
        <p:nvSpPr>
          <p:cNvPr id="101" name="Google Shape;101;p25"/>
          <p:cNvSpPr txBox="1"/>
          <p:nvPr/>
        </p:nvSpPr>
        <p:spPr>
          <a:xfrm>
            <a:off x="232750" y="1044550"/>
            <a:ext cx="8556300" cy="38673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None/>
            </a:pPr>
            <a:r>
              <a:rPr lang="en" sz="900"/>
              <a:t>Dear Reader,</a:t>
            </a:r>
            <a:endParaRPr sz="900"/>
          </a:p>
          <a:p>
            <a:pPr indent="0" lvl="0" marL="0" rtl="0" algn="l">
              <a:lnSpc>
                <a:spcPct val="90000"/>
              </a:lnSpc>
              <a:spcBef>
                <a:spcPts val="0"/>
              </a:spcBef>
              <a:spcAft>
                <a:spcPts val="0"/>
              </a:spcAft>
              <a:buNone/>
            </a:pPr>
            <a:r>
              <a:t/>
            </a:r>
            <a:endParaRPr sz="900"/>
          </a:p>
          <a:p>
            <a:pPr indent="0" lvl="0" marL="0" rtl="0" algn="l">
              <a:lnSpc>
                <a:spcPct val="90000"/>
              </a:lnSpc>
              <a:spcBef>
                <a:spcPts val="0"/>
              </a:spcBef>
              <a:spcAft>
                <a:spcPts val="0"/>
              </a:spcAft>
              <a:buNone/>
            </a:pPr>
            <a:r>
              <a:rPr lang="en" sz="900"/>
              <a:t>If you’re here, I first want to say thanks. Thanks for taking the time to look into this important subject, despite all of the perverse incentives in academia that tell you not to. I hope this resource proves worth your while.</a:t>
            </a:r>
            <a:endParaRPr sz="900"/>
          </a:p>
          <a:p>
            <a:pPr indent="0" lvl="0" marL="0" rtl="0" algn="l">
              <a:lnSpc>
                <a:spcPct val="90000"/>
              </a:lnSpc>
              <a:spcBef>
                <a:spcPts val="0"/>
              </a:spcBef>
              <a:spcAft>
                <a:spcPts val="0"/>
              </a:spcAft>
              <a:buNone/>
            </a:pPr>
            <a:r>
              <a:t/>
            </a:r>
            <a:endParaRPr sz="900"/>
          </a:p>
          <a:p>
            <a:pPr indent="0" lvl="0" marL="0" rtl="0" algn="l">
              <a:lnSpc>
                <a:spcPct val="90000"/>
              </a:lnSpc>
              <a:spcBef>
                <a:spcPts val="0"/>
              </a:spcBef>
              <a:spcAft>
                <a:spcPts val="0"/>
              </a:spcAft>
              <a:buNone/>
            </a:pPr>
            <a:r>
              <a:rPr lang="en" sz="900"/>
              <a:t>Some backstory: I designed this workshop in 2018–2019, while I was still a graduate student. I based it around my experiences as a trained graduate student mediator providing peer-to-peer confidential conflict coaching to other students. After a few years of listening and coaching various students on their issues, I came to the dissatisfying realization that I was merely treating a symptom of a much bigger problem — </a:t>
            </a:r>
            <a:r>
              <a:rPr lang="en" sz="900"/>
              <a:t>that problem being</a:t>
            </a:r>
            <a:r>
              <a:rPr b="1" lang="en" sz="900"/>
              <a:t> the lack of leadership, management, and mentorship skills in faculty</a:t>
            </a:r>
            <a:r>
              <a:rPr lang="en" sz="900"/>
              <a:t>. As more and more students came to me with problems all having this common root, my frustration grew. So, in order to fight back against feelings of powerlessness, I tried to do something about it. And thus this workshop — Growing Healthy Labs — was born.</a:t>
            </a:r>
            <a:endParaRPr sz="900"/>
          </a:p>
          <a:p>
            <a:pPr indent="0" lvl="0" marL="0" rtl="0" algn="l">
              <a:lnSpc>
                <a:spcPct val="90000"/>
              </a:lnSpc>
              <a:spcBef>
                <a:spcPts val="0"/>
              </a:spcBef>
              <a:spcAft>
                <a:spcPts val="0"/>
              </a:spcAft>
              <a:buNone/>
            </a:pPr>
            <a:r>
              <a:t/>
            </a:r>
            <a:endParaRPr sz="900"/>
          </a:p>
          <a:p>
            <a:pPr indent="0" lvl="0" marL="0" rtl="0" algn="l">
              <a:lnSpc>
                <a:spcPct val="90000"/>
              </a:lnSpc>
              <a:spcBef>
                <a:spcPts val="0"/>
              </a:spcBef>
              <a:spcAft>
                <a:spcPts val="0"/>
              </a:spcAft>
              <a:buNone/>
            </a:pPr>
            <a:r>
              <a:rPr lang="en" sz="900"/>
              <a:t>This workshop was aimed at aspiring faculty (graduate students and postdocs) because, frankly, broaching this subject with current faculty was too tiring. My hope is to “inoculate” aspiring faculty from making common, preventable mistakes through early exposure to these ideas presented. </a:t>
            </a:r>
            <a:r>
              <a:rPr b="1" i="1" lang="en" sz="900">
                <a:solidFill>
                  <a:srgbClr val="6AA84F"/>
                </a:solidFill>
              </a:rPr>
              <a:t>I also hope to plant seeds, and I hope these seeds will grow and sprout anew elsewhere</a:t>
            </a:r>
            <a:r>
              <a:rPr b="1" i="1" lang="en" sz="900"/>
              <a:t>.</a:t>
            </a:r>
            <a:r>
              <a:rPr i="1" lang="en" sz="900"/>
              <a:t> </a:t>
            </a:r>
            <a:r>
              <a:rPr lang="en" sz="900"/>
              <a:t>To that end, you have my permission to use these slides in whatever way is most helpful to you, under the </a:t>
            </a:r>
            <a:r>
              <a:rPr lang="en" sz="900" u="sng">
                <a:solidFill>
                  <a:schemeClr val="hlink"/>
                </a:solidFill>
                <a:hlinkClick r:id="rId4"/>
              </a:rPr>
              <a:t>CC BY-NC license</a:t>
            </a:r>
            <a:r>
              <a:rPr lang="en" sz="900"/>
              <a:t>.</a:t>
            </a:r>
            <a:endParaRPr sz="900"/>
          </a:p>
          <a:p>
            <a:pPr indent="0" lvl="0" marL="0" rtl="0" algn="l">
              <a:lnSpc>
                <a:spcPct val="90000"/>
              </a:lnSpc>
              <a:spcBef>
                <a:spcPts val="0"/>
              </a:spcBef>
              <a:spcAft>
                <a:spcPts val="0"/>
              </a:spcAft>
              <a:buNone/>
            </a:pPr>
            <a:r>
              <a:t/>
            </a:r>
            <a:endParaRPr sz="900"/>
          </a:p>
          <a:p>
            <a:pPr indent="0" lvl="0" marL="0" rtl="0" algn="l">
              <a:lnSpc>
                <a:spcPct val="90000"/>
              </a:lnSpc>
              <a:spcBef>
                <a:spcPts val="0"/>
              </a:spcBef>
              <a:spcAft>
                <a:spcPts val="0"/>
              </a:spcAft>
              <a:buNone/>
            </a:pPr>
            <a:r>
              <a:rPr lang="en" sz="900">
                <a:solidFill>
                  <a:schemeClr val="dk1"/>
                </a:solidFill>
              </a:rPr>
              <a:t>These slides are slightly modified from a workshop I gave at the </a:t>
            </a:r>
            <a:r>
              <a:rPr b="1" lang="en" sz="900">
                <a:solidFill>
                  <a:schemeClr val="dk1"/>
                </a:solidFill>
              </a:rPr>
              <a:t>Department of Geosciences at Princeton University</a:t>
            </a:r>
            <a:r>
              <a:rPr lang="en" sz="900">
                <a:solidFill>
                  <a:schemeClr val="dk1"/>
                </a:solidFill>
              </a:rPr>
              <a:t> in </a:t>
            </a:r>
            <a:r>
              <a:rPr b="1" lang="en" sz="900">
                <a:solidFill>
                  <a:schemeClr val="dk1"/>
                </a:solidFill>
              </a:rPr>
              <a:t>May 2019</a:t>
            </a:r>
            <a:r>
              <a:rPr lang="en" sz="900">
                <a:solidFill>
                  <a:schemeClr val="dk1"/>
                </a:solidFill>
              </a:rPr>
              <a:t>, at the invitation of the Princeton Women in Geosciences Initiative (PWiGs). Thus, some slides are catered with specificity to that institution.</a:t>
            </a:r>
            <a:endParaRPr sz="900">
              <a:solidFill>
                <a:schemeClr val="dk1"/>
              </a:solidFill>
            </a:endParaRPr>
          </a:p>
          <a:p>
            <a:pPr indent="0" lvl="0" marL="0" rtl="0" algn="l">
              <a:lnSpc>
                <a:spcPct val="90000"/>
              </a:lnSpc>
              <a:spcBef>
                <a:spcPts val="0"/>
              </a:spcBef>
              <a:spcAft>
                <a:spcPts val="0"/>
              </a:spcAft>
              <a:buNone/>
            </a:pPr>
            <a:r>
              <a:t/>
            </a:r>
            <a:endParaRPr sz="900">
              <a:solidFill>
                <a:schemeClr val="dk1"/>
              </a:solidFill>
            </a:endParaRPr>
          </a:p>
          <a:p>
            <a:pPr indent="0" lvl="0" marL="0" rtl="0" algn="l">
              <a:lnSpc>
                <a:spcPct val="90000"/>
              </a:lnSpc>
              <a:spcBef>
                <a:spcPts val="0"/>
              </a:spcBef>
              <a:spcAft>
                <a:spcPts val="0"/>
              </a:spcAft>
              <a:buNone/>
            </a:pPr>
            <a:r>
              <a:rPr lang="en" sz="900">
                <a:solidFill>
                  <a:schemeClr val="dk1"/>
                </a:solidFill>
              </a:rPr>
              <a:t>I owe a great deal of thanks to my friend and colleague, Rohini Shivamoggi, for helping me facilitate earlier versions of this workshop at MIT. </a:t>
            </a:r>
            <a:r>
              <a:rPr lang="en" sz="900"/>
              <a:t>I also want to make clear that I am by no means an expert: after all, I am a postdoc and have never run a lab myself. This workshop is based on my formal training in conflict management and mediation, classes on negotiation and leadership through the MIT Sloan business school, and my own self-education. This workshop also does not claim to be comprehensive — you can’t cover everything there is to know in 2-3 hours. I’m still learning, too. If I were to present this workshop again, I would incorporate lessons on mentoring across racial divides </a:t>
            </a:r>
            <a:r>
              <a:rPr lang="en" sz="900">
                <a:solidFill>
                  <a:schemeClr val="dk1"/>
                </a:solidFill>
              </a:rPr>
              <a:t>(see slide 87) and how </a:t>
            </a:r>
            <a:r>
              <a:rPr lang="en" sz="900" u="sng">
                <a:solidFill>
                  <a:schemeClr val="hlink"/>
                </a:solidFill>
                <a:hlinkClick r:id="rId5"/>
              </a:rPr>
              <a:t>current norms surrounding lab leadership can unwittingly uphold white supremacy</a:t>
            </a:r>
            <a:r>
              <a:rPr lang="en" sz="900"/>
              <a:t>.</a:t>
            </a:r>
            <a:endParaRPr sz="900"/>
          </a:p>
          <a:p>
            <a:pPr indent="0" lvl="0" marL="0" rtl="0" algn="l">
              <a:lnSpc>
                <a:spcPct val="90000"/>
              </a:lnSpc>
              <a:spcBef>
                <a:spcPts val="0"/>
              </a:spcBef>
              <a:spcAft>
                <a:spcPts val="0"/>
              </a:spcAft>
              <a:buNone/>
            </a:pPr>
            <a:r>
              <a:t/>
            </a:r>
            <a:endParaRPr sz="900"/>
          </a:p>
          <a:p>
            <a:pPr indent="0" lvl="0" marL="0" rtl="0" algn="l">
              <a:lnSpc>
                <a:spcPct val="90000"/>
              </a:lnSpc>
              <a:spcBef>
                <a:spcPts val="0"/>
              </a:spcBef>
              <a:spcAft>
                <a:spcPts val="0"/>
              </a:spcAft>
              <a:buNone/>
            </a:pPr>
            <a:r>
              <a:rPr lang="en" sz="900"/>
              <a:t>If you have any questions or feedback, feel free to reach out with a direct message on Twitter (</a:t>
            </a:r>
            <a:r>
              <a:rPr lang="en" sz="900" u="sng">
                <a:solidFill>
                  <a:schemeClr val="hlink"/>
                </a:solidFill>
                <a:hlinkClick r:id="rId6"/>
              </a:rPr>
              <a:t>@earth2christine</a:t>
            </a:r>
            <a:r>
              <a:rPr lang="en" sz="900"/>
              <a:t>) or by email (</a:t>
            </a:r>
            <a:r>
              <a:rPr lang="en" sz="900">
                <a:latin typeface="Courier New"/>
                <a:ea typeface="Courier New"/>
                <a:cs typeface="Courier New"/>
                <a:sym typeface="Courier New"/>
              </a:rPr>
              <a:t>cychen [at] caltech [dot] edu</a:t>
            </a:r>
            <a:r>
              <a:rPr lang="en" sz="900"/>
              <a:t>). I would love to hear from you! In any case, thank you for reading and considering.</a:t>
            </a:r>
            <a:endParaRPr sz="900"/>
          </a:p>
          <a:p>
            <a:pPr indent="0" lvl="0" marL="0" rtl="0" algn="l">
              <a:lnSpc>
                <a:spcPct val="90000"/>
              </a:lnSpc>
              <a:spcBef>
                <a:spcPts val="0"/>
              </a:spcBef>
              <a:spcAft>
                <a:spcPts val="0"/>
              </a:spcAft>
              <a:buNone/>
            </a:pPr>
            <a:r>
              <a:t/>
            </a:r>
            <a:endParaRPr sz="900"/>
          </a:p>
          <a:p>
            <a:pPr indent="0" lvl="0" marL="0" rtl="0" algn="l">
              <a:lnSpc>
                <a:spcPct val="90000"/>
              </a:lnSpc>
              <a:spcBef>
                <a:spcPts val="0"/>
              </a:spcBef>
              <a:spcAft>
                <a:spcPts val="0"/>
              </a:spcAft>
              <a:buNone/>
            </a:pPr>
            <a:r>
              <a:rPr lang="en" sz="900"/>
              <a:t>All the best and best of luck,</a:t>
            </a:r>
            <a:endParaRPr sz="900"/>
          </a:p>
          <a:p>
            <a:pPr indent="0" lvl="0" marL="0" rtl="0" algn="l">
              <a:lnSpc>
                <a:spcPct val="90000"/>
              </a:lnSpc>
              <a:spcBef>
                <a:spcPts val="0"/>
              </a:spcBef>
              <a:spcAft>
                <a:spcPts val="0"/>
              </a:spcAft>
              <a:buNone/>
            </a:pPr>
            <a:r>
              <a:rPr lang="en" sz="900"/>
              <a:t>Christine</a:t>
            </a:r>
            <a:endParaRPr sz="900"/>
          </a:p>
        </p:txBody>
      </p:sp>
      <p:sp>
        <p:nvSpPr>
          <p:cNvPr id="102" name="Google Shape;102;p25"/>
          <p:cNvSpPr txBox="1"/>
          <p:nvPr/>
        </p:nvSpPr>
        <p:spPr>
          <a:xfrm>
            <a:off x="264125" y="110150"/>
            <a:ext cx="6381900" cy="759600"/>
          </a:xfrm>
          <a:prstGeom prst="rect">
            <a:avLst/>
          </a:prstGeom>
          <a:solidFill>
            <a:srgbClr val="EFEF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t>Growing Healthy Labs (2020)</a:t>
            </a:r>
            <a:endParaRPr b="1"/>
          </a:p>
          <a:p>
            <a:pPr indent="0" lvl="0" marL="0" rtl="0" algn="l">
              <a:spcBef>
                <a:spcPts val="0"/>
              </a:spcBef>
              <a:spcAft>
                <a:spcPts val="0"/>
              </a:spcAft>
              <a:buNone/>
            </a:pPr>
            <a:r>
              <a:rPr i="1" lang="en" sz="1100"/>
              <a:t>Christine Y. Chen</a:t>
            </a:r>
            <a:endParaRPr i="1" sz="1100"/>
          </a:p>
          <a:p>
            <a:pPr indent="0" lvl="0" marL="0" rtl="0" algn="l">
              <a:spcBef>
                <a:spcPts val="0"/>
              </a:spcBef>
              <a:spcAft>
                <a:spcPts val="0"/>
              </a:spcAft>
              <a:buNone/>
            </a:pPr>
            <a:r>
              <a:rPr lang="en" sz="1100"/>
              <a:t>DOI: </a:t>
            </a:r>
            <a:r>
              <a:rPr lang="en" sz="1100" u="sng">
                <a:solidFill>
                  <a:schemeClr val="hlink"/>
                </a:solidFill>
                <a:hlinkClick r:id="rId7"/>
              </a:rPr>
              <a:t>10.6084/m9.figshare.12660077</a:t>
            </a:r>
            <a:r>
              <a:rPr lang="en" sz="1100"/>
              <a:t> (or access via </a:t>
            </a:r>
            <a:r>
              <a:rPr lang="en" sz="1100" u="sng">
                <a:solidFill>
                  <a:schemeClr val="hlink"/>
                </a:solidFill>
                <a:hlinkClick r:id="rId8"/>
              </a:rPr>
              <a:t>https://bit.ly/GrowingHealthyLabs</a:t>
            </a:r>
            <a:r>
              <a:rPr lang="en" sz="1100"/>
              <a:t>)</a:t>
            </a:r>
            <a:endParaRPr sz="1100"/>
          </a:p>
          <a:p>
            <a:pPr indent="0" lvl="0" marL="0" rtl="0" algn="l">
              <a:spcBef>
                <a:spcPts val="0"/>
              </a:spcBef>
              <a:spcAft>
                <a:spcPts val="0"/>
              </a:spcAft>
              <a:buNone/>
            </a:pPr>
            <a:r>
              <a:t/>
            </a:r>
            <a:endParaRPr/>
          </a:p>
        </p:txBody>
      </p:sp>
      <p:sp>
        <p:nvSpPr>
          <p:cNvPr id="103" name="Google Shape;103;p25"/>
          <p:cNvSpPr txBox="1"/>
          <p:nvPr/>
        </p:nvSpPr>
        <p:spPr>
          <a:xfrm>
            <a:off x="7700425" y="1025075"/>
            <a:ext cx="969300" cy="2655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800"/>
              <a:t>July 16, 2020</a:t>
            </a:r>
            <a:endParaRPr sz="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 name="Shape 179"/>
        <p:cNvGrpSpPr/>
        <p:nvPr/>
      </p:nvGrpSpPr>
      <p:grpSpPr>
        <a:xfrm>
          <a:off x="0" y="0"/>
          <a:ext cx="0" cy="0"/>
          <a:chOff x="0" y="0"/>
          <a:chExt cx="0" cy="0"/>
        </a:xfrm>
      </p:grpSpPr>
      <p:sp>
        <p:nvSpPr>
          <p:cNvPr id="180" name="Google Shape;180;p34"/>
          <p:cNvSpPr txBox="1"/>
          <p:nvPr/>
        </p:nvSpPr>
        <p:spPr>
          <a:xfrm>
            <a:off x="2781050" y="4663225"/>
            <a:ext cx="5933400" cy="5559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000"/>
              <a:buFont typeface="Arial"/>
              <a:buNone/>
            </a:pPr>
            <a:r>
              <a:rPr b="0" i="1" lang="en" sz="1000" u="none" cap="none" strike="noStrike">
                <a:solidFill>
                  <a:srgbClr val="363636"/>
                </a:solidFill>
                <a:latin typeface="Arial"/>
                <a:ea typeface="Arial"/>
                <a:cs typeface="Arial"/>
                <a:sym typeface="Arial"/>
              </a:rPr>
              <a:t>Some hard numbers on science’s leadership problems</a:t>
            </a:r>
            <a:r>
              <a:rPr b="0" i="0" lang="en" sz="1000" u="none" cap="none" strike="noStrike">
                <a:solidFill>
                  <a:srgbClr val="363636"/>
                </a:solidFill>
                <a:latin typeface="Arial"/>
                <a:ea typeface="Arial"/>
                <a:cs typeface="Arial"/>
                <a:sym typeface="Arial"/>
              </a:rPr>
              <a:t>, Nature News, May 26 2018. </a:t>
            </a:r>
            <a:r>
              <a:rPr b="0" i="0" lang="en" sz="1000" u="sng" cap="none" strike="noStrike">
                <a:solidFill>
                  <a:schemeClr val="hlink"/>
                </a:solidFill>
                <a:latin typeface="Arial"/>
                <a:ea typeface="Arial"/>
                <a:cs typeface="Arial"/>
                <a:sym typeface="Arial"/>
                <a:hlinkClick r:id="rId3"/>
              </a:rPr>
              <a:t>https://www.nature.com/articles/d41586-018-05143-8</a:t>
            </a:r>
            <a:endParaRPr b="0" i="0" sz="1000" u="none" cap="none" strike="noStrike">
              <a:solidFill>
                <a:srgbClr val="363636"/>
              </a:solidFill>
              <a:latin typeface="Arial"/>
              <a:ea typeface="Arial"/>
              <a:cs typeface="Arial"/>
              <a:sym typeface="Arial"/>
            </a:endParaRPr>
          </a:p>
          <a:p>
            <a:pPr indent="0" lvl="0" marL="0" marR="0" rtl="0" algn="r">
              <a:lnSpc>
                <a:spcPct val="100000"/>
              </a:lnSpc>
              <a:spcBef>
                <a:spcPts val="1500"/>
              </a:spcBef>
              <a:spcAft>
                <a:spcPts val="0"/>
              </a:spcAft>
              <a:buClr>
                <a:srgbClr val="000000"/>
              </a:buClr>
              <a:buSzPts val="1000"/>
              <a:buFont typeface="Arial"/>
              <a:buNone/>
            </a:pPr>
            <a:r>
              <a:t/>
            </a:r>
            <a:endParaRPr b="0" i="0" sz="1000" u="none" cap="none" strike="noStrike">
              <a:solidFill>
                <a:srgbClr val="000000"/>
              </a:solidFill>
              <a:latin typeface="Arial"/>
              <a:ea typeface="Arial"/>
              <a:cs typeface="Arial"/>
              <a:sym typeface="Arial"/>
            </a:endParaRPr>
          </a:p>
        </p:txBody>
      </p:sp>
      <p:pic>
        <p:nvPicPr>
          <p:cNvPr id="181" name="Google Shape;181;p34"/>
          <p:cNvPicPr preferRelativeResize="0"/>
          <p:nvPr/>
        </p:nvPicPr>
        <p:blipFill rotWithShape="1">
          <a:blip r:embed="rId4">
            <a:alphaModFix/>
          </a:blip>
          <a:srcRect b="0" l="0" r="0" t="0"/>
          <a:stretch/>
        </p:blipFill>
        <p:spPr>
          <a:xfrm>
            <a:off x="130867" y="540707"/>
            <a:ext cx="6159516" cy="3968663"/>
          </a:xfrm>
          <a:prstGeom prst="rect">
            <a:avLst/>
          </a:prstGeom>
          <a:noFill/>
          <a:ln>
            <a:noFill/>
          </a:ln>
        </p:spPr>
      </p:pic>
      <p:sp>
        <p:nvSpPr>
          <p:cNvPr id="182" name="Google Shape;182;p34"/>
          <p:cNvSpPr txBox="1"/>
          <p:nvPr/>
        </p:nvSpPr>
        <p:spPr>
          <a:xfrm>
            <a:off x="6388274" y="1216432"/>
            <a:ext cx="2592888" cy="2831544"/>
          </a:xfrm>
          <a:prstGeom prst="rect">
            <a:avLst/>
          </a:prstGeom>
          <a:solidFill>
            <a:srgbClr val="F2F2F2"/>
          </a:solidFill>
          <a:ln>
            <a:noFill/>
          </a:ln>
        </p:spPr>
        <p:txBody>
          <a:bodyPr anchorCtr="0" anchor="t" bIns="182875" lIns="182875" spcFirstLastPara="1" rIns="182875" wrap="square" tIns="182875">
            <a:noAutofit/>
          </a:bodyPr>
          <a:lstStyle/>
          <a:p>
            <a:pPr indent="0" lvl="0" marL="0" marR="0" rtl="0" algn="ctr">
              <a:lnSpc>
                <a:spcPct val="100000"/>
              </a:lnSpc>
              <a:spcBef>
                <a:spcPts val="0"/>
              </a:spcBef>
              <a:spcAft>
                <a:spcPts val="0"/>
              </a:spcAft>
              <a:buNone/>
            </a:pPr>
            <a:r>
              <a:rPr b="0" i="0" lang="en" sz="2000" u="none" cap="none" strike="noStrike">
                <a:solidFill>
                  <a:schemeClr val="dk1"/>
                </a:solidFill>
                <a:latin typeface="Arial"/>
                <a:ea typeface="Arial"/>
                <a:cs typeface="Arial"/>
                <a:sym typeface="Arial"/>
              </a:rPr>
              <a:t>“Scientists pride themselves on being keen observers, but many seem to have trouble spotting the problems right under their noses.” </a:t>
            </a:r>
            <a:endParaRPr/>
          </a:p>
        </p:txBody>
      </p:sp>
      <p:sp>
        <p:nvSpPr>
          <p:cNvPr id="183" name="Google Shape;183;p3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7" name="Shape 187"/>
        <p:cNvGrpSpPr/>
        <p:nvPr/>
      </p:nvGrpSpPr>
      <p:grpSpPr>
        <a:xfrm>
          <a:off x="0" y="0"/>
          <a:ext cx="0" cy="0"/>
          <a:chOff x="0" y="0"/>
          <a:chExt cx="0" cy="0"/>
        </a:xfrm>
      </p:grpSpPr>
      <p:pic>
        <p:nvPicPr>
          <p:cNvPr id="188" name="Google Shape;188;p35"/>
          <p:cNvPicPr preferRelativeResize="0"/>
          <p:nvPr/>
        </p:nvPicPr>
        <p:blipFill rotWithShape="1">
          <a:blip r:embed="rId3">
            <a:alphaModFix/>
          </a:blip>
          <a:srcRect b="0" l="0" r="0" t="0"/>
          <a:stretch/>
        </p:blipFill>
        <p:spPr>
          <a:xfrm>
            <a:off x="130867" y="540707"/>
            <a:ext cx="6159516" cy="3968663"/>
          </a:xfrm>
          <a:prstGeom prst="rect">
            <a:avLst/>
          </a:prstGeom>
          <a:noFill/>
          <a:ln>
            <a:noFill/>
          </a:ln>
        </p:spPr>
      </p:pic>
      <p:pic>
        <p:nvPicPr>
          <p:cNvPr id="189" name="Google Shape;189;p35"/>
          <p:cNvPicPr preferRelativeResize="0"/>
          <p:nvPr/>
        </p:nvPicPr>
        <p:blipFill rotWithShape="1">
          <a:blip r:embed="rId4">
            <a:alphaModFix/>
          </a:blip>
          <a:srcRect b="0" l="0" r="0" t="2654"/>
          <a:stretch/>
        </p:blipFill>
        <p:spPr>
          <a:xfrm>
            <a:off x="147401" y="2442575"/>
            <a:ext cx="6128947" cy="2082079"/>
          </a:xfrm>
          <a:prstGeom prst="rect">
            <a:avLst/>
          </a:prstGeom>
          <a:noFill/>
          <a:ln>
            <a:noFill/>
          </a:ln>
        </p:spPr>
      </p:pic>
      <p:sp>
        <p:nvSpPr>
          <p:cNvPr id="190" name="Google Shape;190;p35"/>
          <p:cNvSpPr txBox="1"/>
          <p:nvPr/>
        </p:nvSpPr>
        <p:spPr>
          <a:xfrm>
            <a:off x="6388274" y="1216432"/>
            <a:ext cx="2592888" cy="2831544"/>
          </a:xfrm>
          <a:prstGeom prst="rect">
            <a:avLst/>
          </a:prstGeom>
          <a:solidFill>
            <a:srgbClr val="F2F2F2"/>
          </a:solidFill>
          <a:ln>
            <a:noFill/>
          </a:ln>
        </p:spPr>
        <p:txBody>
          <a:bodyPr anchorCtr="0" anchor="t" bIns="182875" lIns="182875" spcFirstLastPara="1" rIns="182875" wrap="square" tIns="182875">
            <a:noAutofit/>
          </a:bodyPr>
          <a:lstStyle/>
          <a:p>
            <a:pPr indent="0" lvl="0" marL="0" marR="0" rtl="0" algn="ctr">
              <a:lnSpc>
                <a:spcPct val="100000"/>
              </a:lnSpc>
              <a:spcBef>
                <a:spcPts val="0"/>
              </a:spcBef>
              <a:spcAft>
                <a:spcPts val="0"/>
              </a:spcAft>
              <a:buNone/>
            </a:pPr>
            <a:r>
              <a:rPr b="0" i="0" lang="en" sz="2000" u="none" cap="none" strike="noStrike">
                <a:solidFill>
                  <a:schemeClr val="dk1"/>
                </a:solidFill>
                <a:latin typeface="Arial"/>
                <a:ea typeface="Arial"/>
                <a:cs typeface="Arial"/>
                <a:sym typeface="Arial"/>
              </a:rPr>
              <a:t>“Scientists pride themselves on being keen observers, but many seem to have trouble spotting the problems right under their noses.” </a:t>
            </a:r>
            <a:endParaRPr/>
          </a:p>
        </p:txBody>
      </p:sp>
      <p:sp>
        <p:nvSpPr>
          <p:cNvPr id="191" name="Google Shape;191;p3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92" name="Google Shape;192;p35"/>
          <p:cNvSpPr txBox="1"/>
          <p:nvPr/>
        </p:nvSpPr>
        <p:spPr>
          <a:xfrm>
            <a:off x="2781050" y="4663225"/>
            <a:ext cx="5933400" cy="5559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000"/>
              <a:buFont typeface="Arial"/>
              <a:buNone/>
            </a:pPr>
            <a:r>
              <a:rPr b="0" i="1" lang="en" sz="1000" u="none" cap="none" strike="noStrike">
                <a:solidFill>
                  <a:srgbClr val="363636"/>
                </a:solidFill>
                <a:latin typeface="Arial"/>
                <a:ea typeface="Arial"/>
                <a:cs typeface="Arial"/>
                <a:sym typeface="Arial"/>
              </a:rPr>
              <a:t>Some hard numbers on science’s leadership problems</a:t>
            </a:r>
            <a:r>
              <a:rPr b="0" i="0" lang="en" sz="1000" u="none" cap="none" strike="noStrike">
                <a:solidFill>
                  <a:srgbClr val="363636"/>
                </a:solidFill>
                <a:latin typeface="Arial"/>
                <a:ea typeface="Arial"/>
                <a:cs typeface="Arial"/>
                <a:sym typeface="Arial"/>
              </a:rPr>
              <a:t>, Nature News, May 26 2018. </a:t>
            </a:r>
            <a:r>
              <a:rPr b="0" i="0" lang="en" sz="1000" u="sng" cap="none" strike="noStrike">
                <a:solidFill>
                  <a:schemeClr val="hlink"/>
                </a:solidFill>
                <a:latin typeface="Arial"/>
                <a:ea typeface="Arial"/>
                <a:cs typeface="Arial"/>
                <a:sym typeface="Arial"/>
                <a:hlinkClick r:id="rId5"/>
              </a:rPr>
              <a:t>https://www.nature.com/articles/d41586-018-05143-8</a:t>
            </a:r>
            <a:endParaRPr b="0" i="0" sz="1000" u="none" cap="none" strike="noStrike">
              <a:solidFill>
                <a:srgbClr val="363636"/>
              </a:solidFill>
              <a:latin typeface="Arial"/>
              <a:ea typeface="Arial"/>
              <a:cs typeface="Arial"/>
              <a:sym typeface="Arial"/>
            </a:endParaRPr>
          </a:p>
          <a:p>
            <a:pPr indent="0" lvl="0" marL="0" marR="0" rtl="0" algn="r">
              <a:lnSpc>
                <a:spcPct val="100000"/>
              </a:lnSpc>
              <a:spcBef>
                <a:spcPts val="1500"/>
              </a:spcBef>
              <a:spcAft>
                <a:spcPts val="0"/>
              </a:spcAft>
              <a:buClr>
                <a:srgbClr val="000000"/>
              </a:buClr>
              <a:buSzPts val="1000"/>
              <a:buFont typeface="Arial"/>
              <a:buNone/>
            </a:pPr>
            <a:r>
              <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6" name="Shape 196"/>
        <p:cNvGrpSpPr/>
        <p:nvPr/>
      </p:nvGrpSpPr>
      <p:grpSpPr>
        <a:xfrm>
          <a:off x="0" y="0"/>
          <a:ext cx="0" cy="0"/>
          <a:chOff x="0" y="0"/>
          <a:chExt cx="0" cy="0"/>
        </a:xfrm>
      </p:grpSpPr>
      <p:pic>
        <p:nvPicPr>
          <p:cNvPr id="197" name="Google Shape;197;p36"/>
          <p:cNvPicPr preferRelativeResize="0"/>
          <p:nvPr/>
        </p:nvPicPr>
        <p:blipFill rotWithShape="1">
          <a:blip r:embed="rId3">
            <a:alphaModFix/>
          </a:blip>
          <a:srcRect b="0" l="0" r="0" t="0"/>
          <a:stretch/>
        </p:blipFill>
        <p:spPr>
          <a:xfrm>
            <a:off x="2901984" y="123861"/>
            <a:ext cx="6202350" cy="4555763"/>
          </a:xfrm>
          <a:prstGeom prst="rect">
            <a:avLst/>
          </a:prstGeom>
          <a:noFill/>
          <a:ln>
            <a:noFill/>
          </a:ln>
        </p:spPr>
      </p:pic>
      <p:sp>
        <p:nvSpPr>
          <p:cNvPr id="198" name="Google Shape;198;p36"/>
          <p:cNvSpPr txBox="1"/>
          <p:nvPr/>
        </p:nvSpPr>
        <p:spPr>
          <a:xfrm>
            <a:off x="250521" y="1328398"/>
            <a:ext cx="2538699" cy="2153838"/>
          </a:xfrm>
          <a:prstGeom prst="rect">
            <a:avLst/>
          </a:prstGeom>
          <a:solidFill>
            <a:srgbClr val="D8D8D8"/>
          </a:solidFill>
          <a:ln>
            <a:noFill/>
          </a:ln>
        </p:spPr>
        <p:txBody>
          <a:bodyPr anchorCtr="0" anchor="ctr" bIns="182875" lIns="182875" spcFirstLastPara="1" rIns="182875" wrap="square" tIns="182875">
            <a:noAutofit/>
          </a:bodyPr>
          <a:lstStyle/>
          <a:p>
            <a:pPr indent="0" lvl="0" marL="0" marR="0" rtl="0" algn="ctr">
              <a:lnSpc>
                <a:spcPct val="100000"/>
              </a:lnSpc>
              <a:spcBef>
                <a:spcPts val="0"/>
              </a:spcBef>
              <a:spcAft>
                <a:spcPts val="1500"/>
              </a:spcAft>
              <a:buClr>
                <a:srgbClr val="000000"/>
              </a:buClr>
              <a:buSzPts val="2150"/>
              <a:buFont typeface="Arial"/>
              <a:buNone/>
            </a:pPr>
            <a:r>
              <a:rPr b="0" i="0" lang="en" sz="2150" u="none" cap="none" strike="noStrike">
                <a:solidFill>
                  <a:srgbClr val="000000"/>
                </a:solidFill>
                <a:latin typeface="Arial"/>
                <a:ea typeface="Arial"/>
                <a:cs typeface="Arial"/>
                <a:sym typeface="Arial"/>
              </a:rPr>
              <a:t>Most PIs have   </a:t>
            </a:r>
            <a:r>
              <a:rPr b="1" i="1" lang="en" sz="2150" u="none" cap="none" strike="noStrike">
                <a:solidFill>
                  <a:srgbClr val="000000"/>
                </a:solidFill>
                <a:latin typeface="Arial"/>
                <a:ea typeface="Arial"/>
                <a:cs typeface="Arial"/>
                <a:sym typeface="Arial"/>
              </a:rPr>
              <a:t>no training </a:t>
            </a:r>
            <a:r>
              <a:rPr b="0" i="0" lang="en" sz="2150" u="none" cap="none" strike="noStrike">
                <a:solidFill>
                  <a:srgbClr val="000000"/>
                </a:solidFill>
                <a:latin typeface="Arial"/>
                <a:ea typeface="Arial"/>
                <a:cs typeface="Arial"/>
                <a:sym typeface="Arial"/>
              </a:rPr>
              <a:t>in lab management— but nearly half want to.</a:t>
            </a:r>
            <a:endParaRPr b="0" i="0" sz="2150" u="none" cap="none" strike="noStrike">
              <a:solidFill>
                <a:srgbClr val="363636"/>
              </a:solidFill>
              <a:latin typeface="Arial"/>
              <a:ea typeface="Arial"/>
              <a:cs typeface="Arial"/>
              <a:sym typeface="Arial"/>
            </a:endParaRPr>
          </a:p>
        </p:txBody>
      </p:sp>
      <p:sp>
        <p:nvSpPr>
          <p:cNvPr id="199" name="Google Shape;199;p36"/>
          <p:cNvSpPr txBox="1"/>
          <p:nvPr/>
        </p:nvSpPr>
        <p:spPr>
          <a:xfrm>
            <a:off x="1097609" y="3987825"/>
            <a:ext cx="2496000" cy="10287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1500"/>
              </a:spcAft>
              <a:buClr>
                <a:srgbClr val="000000"/>
              </a:buClr>
              <a:buSzPts val="1400"/>
              <a:buFont typeface="Arial"/>
              <a:buNone/>
            </a:pPr>
            <a:r>
              <a:rPr b="0" i="0" lang="en" sz="1400" u="none" cap="none" strike="noStrike">
                <a:solidFill>
                  <a:srgbClr val="363636"/>
                </a:solidFill>
                <a:latin typeface="Arial"/>
                <a:ea typeface="Arial"/>
                <a:cs typeface="Arial"/>
                <a:sym typeface="Arial"/>
              </a:rPr>
              <a:t>(Do us all a favor and don’t be one of these people.)</a:t>
            </a:r>
            <a:endParaRPr b="0" i="0" sz="1400" u="none" cap="none" strike="noStrike">
              <a:solidFill>
                <a:srgbClr val="363636"/>
              </a:solidFill>
              <a:latin typeface="Arial"/>
              <a:ea typeface="Arial"/>
              <a:cs typeface="Arial"/>
              <a:sym typeface="Arial"/>
            </a:endParaRPr>
          </a:p>
        </p:txBody>
      </p:sp>
      <p:sp>
        <p:nvSpPr>
          <p:cNvPr id="200" name="Google Shape;200;p36"/>
          <p:cNvSpPr/>
          <p:nvPr/>
        </p:nvSpPr>
        <p:spPr>
          <a:xfrm rot="-2700934">
            <a:off x="2665735" y="3068315"/>
            <a:ext cx="2342998" cy="302925"/>
          </a:xfrm>
          <a:prstGeom prst="rightArrow">
            <a:avLst>
              <a:gd fmla="val 23589" name="adj1"/>
              <a:gd fmla="val 66045" name="adj2"/>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1" name="Google Shape;201;p36"/>
          <p:cNvSpPr/>
          <p:nvPr/>
        </p:nvSpPr>
        <p:spPr>
          <a:xfrm>
            <a:off x="7541150" y="3987825"/>
            <a:ext cx="1564200" cy="6759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 name="Google Shape;202;p36"/>
          <p:cNvSpPr txBox="1"/>
          <p:nvPr/>
        </p:nvSpPr>
        <p:spPr>
          <a:xfrm>
            <a:off x="3804850" y="4616225"/>
            <a:ext cx="4914600" cy="773400"/>
          </a:xfrm>
          <a:prstGeom prst="rect">
            <a:avLst/>
          </a:prstGeom>
          <a:noFill/>
          <a:ln>
            <a:noFill/>
          </a:ln>
        </p:spPr>
        <p:txBody>
          <a:bodyPr anchorCtr="0" anchor="ctr" bIns="91425" lIns="91425" spcFirstLastPara="1" rIns="91425" wrap="square" tIns="91425">
            <a:noAutofit/>
          </a:bodyPr>
          <a:lstStyle/>
          <a:p>
            <a:pPr indent="0" lvl="0" marL="0" marR="0" rtl="0" algn="r">
              <a:lnSpc>
                <a:spcPct val="115000"/>
              </a:lnSpc>
              <a:spcBef>
                <a:spcPts val="0"/>
              </a:spcBef>
              <a:spcAft>
                <a:spcPts val="1500"/>
              </a:spcAft>
              <a:buClr>
                <a:srgbClr val="000000"/>
              </a:buClr>
              <a:buSzPts val="1200"/>
              <a:buFont typeface="Arial"/>
              <a:buNone/>
            </a:pPr>
            <a:r>
              <a:rPr b="0" i="1" lang="en" sz="1200" u="none" cap="none" strike="noStrike">
                <a:solidFill>
                  <a:srgbClr val="B7B7B7"/>
                </a:solidFill>
                <a:latin typeface="Arial"/>
                <a:ea typeface="Arial"/>
                <a:cs typeface="Arial"/>
                <a:sym typeface="Arial"/>
              </a:rPr>
              <a:t>Some hard numbers on science’s leadership problems</a:t>
            </a:r>
            <a:r>
              <a:rPr b="0" i="0" lang="en" sz="1200" u="none" cap="none" strike="noStrike">
                <a:solidFill>
                  <a:srgbClr val="B7B7B7"/>
                </a:solidFill>
                <a:latin typeface="Arial"/>
                <a:ea typeface="Arial"/>
                <a:cs typeface="Arial"/>
                <a:sym typeface="Arial"/>
              </a:rPr>
              <a:t>, Nature News, May 26 2018. </a:t>
            </a:r>
            <a:r>
              <a:rPr b="0" i="0" lang="en" sz="1200" u="sng" cap="none" strike="noStrike">
                <a:solidFill>
                  <a:schemeClr val="hlink"/>
                </a:solidFill>
                <a:latin typeface="Arial"/>
                <a:ea typeface="Arial"/>
                <a:cs typeface="Arial"/>
                <a:sym typeface="Arial"/>
                <a:hlinkClick r:id="rId4"/>
              </a:rPr>
              <a:t>https://www.nature.com/articles/d41586-018-05143-8</a:t>
            </a:r>
            <a:endParaRPr b="0" i="0" sz="1200" u="none" cap="none" strike="noStrike">
              <a:solidFill>
                <a:srgbClr val="363636"/>
              </a:solidFill>
              <a:latin typeface="Arial"/>
              <a:ea typeface="Arial"/>
              <a:cs typeface="Arial"/>
              <a:sym typeface="Arial"/>
            </a:endParaRPr>
          </a:p>
        </p:txBody>
      </p:sp>
      <p:pic>
        <p:nvPicPr>
          <p:cNvPr id="203" name="Google Shape;203;p36"/>
          <p:cNvPicPr preferRelativeResize="0"/>
          <p:nvPr/>
        </p:nvPicPr>
        <p:blipFill rotWithShape="1">
          <a:blip r:embed="rId5">
            <a:alphaModFix/>
          </a:blip>
          <a:srcRect b="0" l="0" r="0" t="0"/>
          <a:stretch/>
        </p:blipFill>
        <p:spPr>
          <a:xfrm>
            <a:off x="103500" y="123850"/>
            <a:ext cx="3181350" cy="628650"/>
          </a:xfrm>
          <a:prstGeom prst="rect">
            <a:avLst/>
          </a:prstGeom>
          <a:noFill/>
          <a:ln>
            <a:noFill/>
          </a:ln>
        </p:spPr>
      </p:pic>
      <p:sp>
        <p:nvSpPr>
          <p:cNvPr id="204" name="Google Shape;204;p3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8" name="Shape 208"/>
        <p:cNvGrpSpPr/>
        <p:nvPr/>
      </p:nvGrpSpPr>
      <p:grpSpPr>
        <a:xfrm>
          <a:off x="0" y="0"/>
          <a:ext cx="0" cy="0"/>
          <a:chOff x="0" y="0"/>
          <a:chExt cx="0" cy="0"/>
        </a:xfrm>
      </p:grpSpPr>
      <p:sp>
        <p:nvSpPr>
          <p:cNvPr id="209" name="Google Shape;209;p37"/>
          <p:cNvSpPr txBox="1"/>
          <p:nvPr>
            <p:ph idx="1" type="subTitle"/>
          </p:nvPr>
        </p:nvSpPr>
        <p:spPr>
          <a:xfrm>
            <a:off x="311700" y="58350"/>
            <a:ext cx="8520600" cy="7926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b="1" lang="en">
                <a:solidFill>
                  <a:srgbClr val="000000"/>
                </a:solidFill>
              </a:rPr>
              <a:t>Responsibilities of Professors</a:t>
            </a:r>
            <a:endParaRPr b="1">
              <a:solidFill>
                <a:srgbClr val="000000"/>
              </a:solidFill>
            </a:endParaRPr>
          </a:p>
        </p:txBody>
      </p:sp>
      <p:sp>
        <p:nvSpPr>
          <p:cNvPr id="210" name="Google Shape;210;p37"/>
          <p:cNvSpPr/>
          <p:nvPr/>
        </p:nvSpPr>
        <p:spPr>
          <a:xfrm>
            <a:off x="253275" y="736538"/>
            <a:ext cx="2940000" cy="36705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Arial"/>
                <a:ea typeface="Arial"/>
                <a:cs typeface="Arial"/>
                <a:sym typeface="Arial"/>
              </a:rPr>
              <a:t>Research</a:t>
            </a:r>
            <a:endParaRPr b="1" i="0" sz="18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Writing papers and submitting them for publication</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Writing textbooks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Submitting grants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Traveling to conferences and other universities to share results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Reading papers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Collaborating with other researchers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Thinking, a lot</a:t>
            </a:r>
            <a:endParaRPr b="0" i="0" sz="1600" u="none" cap="none" strike="noStrike">
              <a:solidFill>
                <a:srgbClr val="000000"/>
              </a:solidFill>
              <a:latin typeface="Arial"/>
              <a:ea typeface="Arial"/>
              <a:cs typeface="Arial"/>
              <a:sym typeface="Arial"/>
            </a:endParaRPr>
          </a:p>
        </p:txBody>
      </p:sp>
      <p:sp>
        <p:nvSpPr>
          <p:cNvPr id="211" name="Google Shape;211;p37"/>
          <p:cNvSpPr/>
          <p:nvPr/>
        </p:nvSpPr>
        <p:spPr>
          <a:xfrm>
            <a:off x="3330350" y="736463"/>
            <a:ext cx="2616900" cy="36705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Arial"/>
                <a:ea typeface="Arial"/>
                <a:cs typeface="Arial"/>
                <a:sym typeface="Arial"/>
              </a:rPr>
              <a:t>Teaching</a:t>
            </a:r>
            <a:endParaRPr b="1" i="0" sz="18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Teaching classes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Designing new courses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Writing textbooks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Administering Qualifying Exams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Writing letters of recommendation</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Supervising undergrads/masters/PhDs/post docs</a:t>
            </a:r>
            <a:endParaRPr b="0" i="0" sz="1600" u="none" cap="none" strike="noStrike">
              <a:solidFill>
                <a:srgbClr val="000000"/>
              </a:solidFill>
              <a:latin typeface="Arial"/>
              <a:ea typeface="Arial"/>
              <a:cs typeface="Arial"/>
              <a:sym typeface="Arial"/>
            </a:endParaRPr>
          </a:p>
        </p:txBody>
      </p:sp>
      <p:sp>
        <p:nvSpPr>
          <p:cNvPr id="212" name="Google Shape;212;p37"/>
          <p:cNvSpPr/>
          <p:nvPr/>
        </p:nvSpPr>
        <p:spPr>
          <a:xfrm>
            <a:off x="6084300" y="736463"/>
            <a:ext cx="2940000" cy="36705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Arial"/>
                <a:ea typeface="Arial"/>
                <a:cs typeface="Arial"/>
                <a:sym typeface="Arial"/>
              </a:rPr>
              <a:t>Service</a:t>
            </a:r>
            <a:endParaRPr b="1" i="0" sz="18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Serving on committees in the department, college level, university level</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Refereeing papers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Writing reviews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Serving as an editor</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Organizing seminars, conferences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Outreach events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Serving on panels, professional societies</a:t>
            </a:r>
            <a:endParaRPr b="0" i="0" sz="16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p:txBody>
      </p:sp>
      <p:sp>
        <p:nvSpPr>
          <p:cNvPr id="213" name="Google Shape;213;p37"/>
          <p:cNvSpPr txBox="1"/>
          <p:nvPr/>
        </p:nvSpPr>
        <p:spPr>
          <a:xfrm>
            <a:off x="4744200" y="4563600"/>
            <a:ext cx="4280100" cy="773400"/>
          </a:xfrm>
          <a:prstGeom prst="rect">
            <a:avLst/>
          </a:prstGeom>
          <a:noFill/>
          <a:ln>
            <a:noFill/>
          </a:ln>
        </p:spPr>
        <p:txBody>
          <a:bodyPr anchorCtr="0" anchor="ctr" bIns="91425" lIns="91425" spcFirstLastPara="1" rIns="91425" wrap="square" tIns="91425">
            <a:noAutofit/>
          </a:bodyPr>
          <a:lstStyle/>
          <a:p>
            <a:pPr indent="0" lvl="0" marL="0" marR="0" rtl="0" algn="r">
              <a:lnSpc>
                <a:spcPct val="115000"/>
              </a:lnSpc>
              <a:spcBef>
                <a:spcPts val="0"/>
              </a:spcBef>
              <a:spcAft>
                <a:spcPts val="1500"/>
              </a:spcAft>
              <a:buClr>
                <a:srgbClr val="000000"/>
              </a:buClr>
              <a:buSzPts val="1200"/>
              <a:buFont typeface="Arial"/>
              <a:buNone/>
            </a:pPr>
            <a:r>
              <a:rPr b="0" i="1" lang="en" sz="1200" u="none" cap="none" strike="noStrike">
                <a:solidFill>
                  <a:srgbClr val="B7B7B7"/>
                </a:solidFill>
                <a:latin typeface="Arial"/>
                <a:ea typeface="Arial"/>
                <a:cs typeface="Arial"/>
                <a:sym typeface="Arial"/>
              </a:rPr>
              <a:t>What Do Professors Do?</a:t>
            </a:r>
            <a:r>
              <a:rPr b="0" i="0" lang="en" sz="1200" u="none" cap="none" strike="noStrike">
                <a:solidFill>
                  <a:srgbClr val="B7B7B7"/>
                </a:solidFill>
                <a:latin typeface="Arial"/>
                <a:ea typeface="Arial"/>
                <a:cs typeface="Arial"/>
                <a:sym typeface="Arial"/>
              </a:rPr>
              <a:t>, </a:t>
            </a:r>
            <a:r>
              <a:rPr b="0" i="0" lang="en" sz="1200" u="sng" cap="none" strike="noStrike">
                <a:solidFill>
                  <a:schemeClr val="hlink"/>
                </a:solidFill>
                <a:latin typeface="Arial"/>
                <a:ea typeface="Arial"/>
                <a:cs typeface="Arial"/>
                <a:sym typeface="Arial"/>
                <a:hlinkClick r:id="rId3"/>
              </a:rPr>
              <a:t>https://www.math.uh.edu/~tomforde/WhatProfessorsDo.html</a:t>
            </a:r>
            <a:endParaRPr b="0" i="0" sz="1200" u="none" cap="none" strike="noStrike">
              <a:solidFill>
                <a:srgbClr val="363636"/>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7" name="Shape 217"/>
        <p:cNvGrpSpPr/>
        <p:nvPr/>
      </p:nvGrpSpPr>
      <p:grpSpPr>
        <a:xfrm>
          <a:off x="0" y="0"/>
          <a:ext cx="0" cy="0"/>
          <a:chOff x="0" y="0"/>
          <a:chExt cx="0" cy="0"/>
        </a:xfrm>
      </p:grpSpPr>
      <p:sp>
        <p:nvSpPr>
          <p:cNvPr id="218" name="Google Shape;218;p38"/>
          <p:cNvSpPr/>
          <p:nvPr/>
        </p:nvSpPr>
        <p:spPr>
          <a:xfrm>
            <a:off x="77675" y="630000"/>
            <a:ext cx="9027300" cy="4452900"/>
          </a:xfrm>
          <a:prstGeom prst="rect">
            <a:avLst/>
          </a:prstGeom>
          <a:solidFill>
            <a:srgbClr val="B4A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 name="Google Shape;219;p38"/>
          <p:cNvSpPr txBox="1"/>
          <p:nvPr>
            <p:ph idx="1" type="subTitle"/>
          </p:nvPr>
        </p:nvSpPr>
        <p:spPr>
          <a:xfrm>
            <a:off x="311700" y="58350"/>
            <a:ext cx="8520600" cy="7926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b="1" lang="en">
                <a:solidFill>
                  <a:srgbClr val="00A833"/>
                </a:solidFill>
              </a:rPr>
              <a:t>Skills we learned as students and post-docs</a:t>
            </a:r>
            <a:endParaRPr b="1">
              <a:solidFill>
                <a:srgbClr val="00A833"/>
              </a:solidFill>
            </a:endParaRPr>
          </a:p>
        </p:txBody>
      </p:sp>
      <p:sp>
        <p:nvSpPr>
          <p:cNvPr id="220" name="Google Shape;220;p38"/>
          <p:cNvSpPr/>
          <p:nvPr/>
        </p:nvSpPr>
        <p:spPr>
          <a:xfrm>
            <a:off x="253275" y="736538"/>
            <a:ext cx="2940000" cy="36705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Arial"/>
                <a:ea typeface="Arial"/>
                <a:cs typeface="Arial"/>
                <a:sym typeface="Arial"/>
              </a:rPr>
              <a:t>Research</a:t>
            </a:r>
            <a:endParaRPr b="1" i="0" sz="18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Writing papers and submitting them for publication</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Writing textbooks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Submitting grants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Traveling to conferences and other universities to share results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Reading papers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Collaborating with other researchers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Thinking, a lot</a:t>
            </a:r>
            <a:endParaRPr b="0" i="0" sz="1600" u="none" cap="none" strike="noStrike">
              <a:solidFill>
                <a:srgbClr val="000000"/>
              </a:solidFill>
              <a:latin typeface="Arial"/>
              <a:ea typeface="Arial"/>
              <a:cs typeface="Arial"/>
              <a:sym typeface="Arial"/>
            </a:endParaRPr>
          </a:p>
        </p:txBody>
      </p:sp>
      <p:sp>
        <p:nvSpPr>
          <p:cNvPr id="221" name="Google Shape;221;p38"/>
          <p:cNvSpPr/>
          <p:nvPr/>
        </p:nvSpPr>
        <p:spPr>
          <a:xfrm>
            <a:off x="3330350" y="736463"/>
            <a:ext cx="2616900" cy="36705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Arial"/>
                <a:ea typeface="Arial"/>
                <a:cs typeface="Arial"/>
                <a:sym typeface="Arial"/>
              </a:rPr>
              <a:t>Teaching</a:t>
            </a:r>
            <a:endParaRPr b="1" i="0" sz="18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Teaching classes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Designing new courses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Writing textbooks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Administering Qualifying Exams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Writing letters of recommendation</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Supervising undergrads/masters/PhDs/post docs</a:t>
            </a:r>
            <a:endParaRPr b="0" i="0" sz="1600" u="none" cap="none" strike="noStrike">
              <a:solidFill>
                <a:srgbClr val="000000"/>
              </a:solidFill>
              <a:latin typeface="Arial"/>
              <a:ea typeface="Arial"/>
              <a:cs typeface="Arial"/>
              <a:sym typeface="Arial"/>
            </a:endParaRPr>
          </a:p>
        </p:txBody>
      </p:sp>
      <p:sp>
        <p:nvSpPr>
          <p:cNvPr id="222" name="Google Shape;222;p38"/>
          <p:cNvSpPr/>
          <p:nvPr/>
        </p:nvSpPr>
        <p:spPr>
          <a:xfrm>
            <a:off x="6084300" y="736463"/>
            <a:ext cx="2940000" cy="3670500"/>
          </a:xfrm>
          <a:prstGeom prst="flowChartAlternateProcess">
            <a:avLst/>
          </a:prstGeom>
          <a:solidFill>
            <a:schemeClr val="lt2"/>
          </a:solid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 sz="1800" u="none" cap="none" strike="noStrike">
                <a:solidFill>
                  <a:srgbClr val="000000"/>
                </a:solidFill>
                <a:latin typeface="Arial"/>
                <a:ea typeface="Arial"/>
                <a:cs typeface="Arial"/>
                <a:sym typeface="Arial"/>
              </a:rPr>
              <a:t>Service</a:t>
            </a:r>
            <a:endParaRPr b="1" i="0" sz="18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Serving on committees in the department, college level, university level</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Refereeing papers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Writing reviews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Serving as an editor</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Organizing seminars, conferences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Outreach events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Char char="●"/>
            </a:pPr>
            <a:r>
              <a:rPr b="0" i="0" lang="en" sz="1600" u="none" cap="none" strike="noStrike">
                <a:solidFill>
                  <a:srgbClr val="000000"/>
                </a:solidFill>
                <a:latin typeface="Arial"/>
                <a:ea typeface="Arial"/>
                <a:cs typeface="Arial"/>
                <a:sym typeface="Arial"/>
              </a:rPr>
              <a:t>Serving on panels, professional societies</a:t>
            </a:r>
            <a:endParaRPr b="0" i="0" sz="16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p:txBody>
      </p:sp>
      <p:pic>
        <p:nvPicPr>
          <p:cNvPr id="223" name="Google Shape;223;p38"/>
          <p:cNvPicPr preferRelativeResize="0"/>
          <p:nvPr/>
        </p:nvPicPr>
        <p:blipFill rotWithShape="1">
          <a:blip r:embed="rId3">
            <a:alphaModFix/>
          </a:blip>
          <a:srcRect b="0" l="0" r="0" t="0"/>
          <a:stretch/>
        </p:blipFill>
        <p:spPr>
          <a:xfrm>
            <a:off x="336118" y="1456575"/>
            <a:ext cx="2774300" cy="2230450"/>
          </a:xfrm>
          <a:prstGeom prst="rect">
            <a:avLst/>
          </a:prstGeom>
          <a:noFill/>
          <a:ln>
            <a:noFill/>
          </a:ln>
        </p:spPr>
      </p:pic>
      <p:pic>
        <p:nvPicPr>
          <p:cNvPr id="224" name="Google Shape;224;p38"/>
          <p:cNvPicPr preferRelativeResize="0"/>
          <p:nvPr/>
        </p:nvPicPr>
        <p:blipFill rotWithShape="1">
          <a:blip r:embed="rId3">
            <a:alphaModFix/>
          </a:blip>
          <a:srcRect b="0" l="0" r="0" t="0"/>
          <a:stretch/>
        </p:blipFill>
        <p:spPr>
          <a:xfrm>
            <a:off x="3251643" y="1456575"/>
            <a:ext cx="2774300" cy="2230450"/>
          </a:xfrm>
          <a:prstGeom prst="rect">
            <a:avLst/>
          </a:prstGeom>
          <a:noFill/>
          <a:ln>
            <a:noFill/>
          </a:ln>
        </p:spPr>
      </p:pic>
      <p:pic>
        <p:nvPicPr>
          <p:cNvPr id="225" name="Google Shape;225;p38"/>
          <p:cNvPicPr preferRelativeResize="0"/>
          <p:nvPr/>
        </p:nvPicPr>
        <p:blipFill rotWithShape="1">
          <a:blip r:embed="rId3">
            <a:alphaModFix/>
          </a:blip>
          <a:srcRect b="0" l="0" r="0" t="0"/>
          <a:stretch/>
        </p:blipFill>
        <p:spPr>
          <a:xfrm>
            <a:off x="6167168" y="1456500"/>
            <a:ext cx="2774300" cy="2230450"/>
          </a:xfrm>
          <a:prstGeom prst="rect">
            <a:avLst/>
          </a:prstGeom>
          <a:noFill/>
          <a:ln>
            <a:noFill/>
          </a:ln>
        </p:spPr>
      </p:pic>
      <p:sp>
        <p:nvSpPr>
          <p:cNvPr id="226" name="Google Shape;226;p38"/>
          <p:cNvSpPr txBox="1"/>
          <p:nvPr>
            <p:ph idx="1" type="subTitle"/>
          </p:nvPr>
        </p:nvSpPr>
        <p:spPr>
          <a:xfrm>
            <a:off x="-2500" y="4407050"/>
            <a:ext cx="8520600" cy="678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i="1" lang="en">
                <a:solidFill>
                  <a:srgbClr val="000000"/>
                </a:solidFill>
              </a:rPr>
              <a:t>Leadership, personnel management, mentoring</a:t>
            </a:r>
            <a:endParaRPr i="1">
              <a:solidFill>
                <a:srgbClr val="000000"/>
              </a:solidFill>
            </a:endParaRPr>
          </a:p>
        </p:txBody>
      </p:sp>
      <p:sp>
        <p:nvSpPr>
          <p:cNvPr id="227" name="Google Shape;227;p38"/>
          <p:cNvSpPr/>
          <p:nvPr/>
        </p:nvSpPr>
        <p:spPr>
          <a:xfrm>
            <a:off x="336118" y="4450750"/>
            <a:ext cx="7769495" cy="550500"/>
          </a:xfrm>
          <a:prstGeom prst="roundRect">
            <a:avLst>
              <a:gd fmla="val 16667" name="adj"/>
            </a:avLst>
          </a:prstGeom>
          <a:noFill/>
          <a:ln cap="flat" cmpd="sng" w="76200">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8" name="Google Shape;228;p38"/>
          <p:cNvSpPr txBox="1"/>
          <p:nvPr/>
        </p:nvSpPr>
        <p:spPr>
          <a:xfrm>
            <a:off x="8033707" y="4172538"/>
            <a:ext cx="1176300" cy="55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6000"/>
              <a:buFont typeface="Arial"/>
              <a:buNone/>
            </a:pPr>
            <a:r>
              <a:rPr b="1" i="0" lang="en" sz="6000" u="none" cap="none" strike="noStrike">
                <a:solidFill>
                  <a:srgbClr val="9900FF"/>
                </a:solidFill>
                <a:latin typeface="Arial"/>
                <a:ea typeface="Arial"/>
                <a:cs typeface="Arial"/>
                <a:sym typeface="Arial"/>
              </a:rPr>
              <a:t>??</a:t>
            </a:r>
            <a:endParaRPr b="1" i="0" sz="6000" u="none" cap="none" strike="noStrike">
              <a:solidFill>
                <a:srgbClr val="9900FF"/>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2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2" name="Shape 232"/>
        <p:cNvGrpSpPr/>
        <p:nvPr/>
      </p:nvGrpSpPr>
      <p:grpSpPr>
        <a:xfrm>
          <a:off x="0" y="0"/>
          <a:ext cx="0" cy="0"/>
          <a:chOff x="0" y="0"/>
          <a:chExt cx="0" cy="0"/>
        </a:xfrm>
      </p:grpSpPr>
      <p:pic>
        <p:nvPicPr>
          <p:cNvPr id="233" name="Google Shape;233;p39"/>
          <p:cNvPicPr preferRelativeResize="0"/>
          <p:nvPr/>
        </p:nvPicPr>
        <p:blipFill rotWithShape="1">
          <a:blip r:embed="rId3">
            <a:alphaModFix/>
          </a:blip>
          <a:srcRect b="0" l="0" r="0" t="0"/>
          <a:stretch/>
        </p:blipFill>
        <p:spPr>
          <a:xfrm>
            <a:off x="1092125" y="1273750"/>
            <a:ext cx="7132651" cy="3566326"/>
          </a:xfrm>
          <a:prstGeom prst="rect">
            <a:avLst/>
          </a:prstGeom>
          <a:noFill/>
          <a:ln>
            <a:noFill/>
          </a:ln>
        </p:spPr>
      </p:pic>
      <p:sp>
        <p:nvSpPr>
          <p:cNvPr id="234" name="Google Shape;234;p39"/>
          <p:cNvSpPr txBox="1"/>
          <p:nvPr>
            <p:ph idx="4294967295" type="subTitle"/>
          </p:nvPr>
        </p:nvSpPr>
        <p:spPr>
          <a:xfrm>
            <a:off x="311700" y="157625"/>
            <a:ext cx="8520600" cy="7926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1600"/>
              </a:spcAft>
              <a:buClr>
                <a:schemeClr val="dk2"/>
              </a:buClr>
              <a:buSzPts val="1800"/>
              <a:buFont typeface="Arial"/>
              <a:buNone/>
            </a:pPr>
            <a:r>
              <a:rPr b="1" i="0" lang="en" sz="2400" u="none" cap="none" strike="noStrike">
                <a:solidFill>
                  <a:srgbClr val="000000"/>
                </a:solidFill>
                <a:latin typeface="Arial"/>
                <a:ea typeface="Arial"/>
                <a:cs typeface="Arial"/>
                <a:sym typeface="Arial"/>
              </a:rPr>
              <a:t>Power dynamics</a:t>
            </a:r>
            <a:endParaRPr b="1" i="0" sz="2400" u="none" cap="none" strike="noStrike">
              <a:solidFill>
                <a:srgbClr val="000000"/>
              </a:solidFill>
              <a:latin typeface="Arial"/>
              <a:ea typeface="Arial"/>
              <a:cs typeface="Arial"/>
              <a:sym typeface="Arial"/>
            </a:endParaRPr>
          </a:p>
        </p:txBody>
      </p:sp>
      <p:sp>
        <p:nvSpPr>
          <p:cNvPr id="235" name="Google Shape;235;p3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9" name="Shape 239"/>
        <p:cNvGrpSpPr/>
        <p:nvPr/>
      </p:nvGrpSpPr>
      <p:grpSpPr>
        <a:xfrm>
          <a:off x="0" y="0"/>
          <a:ext cx="0" cy="0"/>
          <a:chOff x="0" y="0"/>
          <a:chExt cx="0" cy="0"/>
        </a:xfrm>
      </p:grpSpPr>
      <p:pic>
        <p:nvPicPr>
          <p:cNvPr id="240" name="Google Shape;240;p40"/>
          <p:cNvPicPr preferRelativeResize="0"/>
          <p:nvPr/>
        </p:nvPicPr>
        <p:blipFill rotWithShape="1">
          <a:blip r:embed="rId3">
            <a:alphaModFix/>
          </a:blip>
          <a:srcRect b="0" l="0" r="0" t="0"/>
          <a:stretch/>
        </p:blipFill>
        <p:spPr>
          <a:xfrm>
            <a:off x="219550" y="0"/>
            <a:ext cx="8839201" cy="3815577"/>
          </a:xfrm>
          <a:prstGeom prst="rect">
            <a:avLst/>
          </a:prstGeom>
          <a:noFill/>
          <a:ln>
            <a:noFill/>
          </a:ln>
        </p:spPr>
      </p:pic>
      <p:sp>
        <p:nvSpPr>
          <p:cNvPr id="241" name="Google Shape;241;p40"/>
          <p:cNvSpPr txBox="1"/>
          <p:nvPr/>
        </p:nvSpPr>
        <p:spPr>
          <a:xfrm>
            <a:off x="1103650" y="4498525"/>
            <a:ext cx="7659600" cy="884100"/>
          </a:xfrm>
          <a:prstGeom prst="rect">
            <a:avLst/>
          </a:prstGeom>
          <a:noFill/>
          <a:ln>
            <a:noFill/>
          </a:ln>
        </p:spPr>
        <p:txBody>
          <a:bodyPr anchorCtr="0" anchor="ctr" bIns="91425" lIns="91425" spcFirstLastPara="1" rIns="91425" wrap="square" tIns="91425">
            <a:noAutofit/>
          </a:bodyPr>
          <a:lstStyle/>
          <a:p>
            <a:pPr indent="0" lvl="0" marL="0" marR="0" rtl="0" algn="r">
              <a:lnSpc>
                <a:spcPct val="115000"/>
              </a:lnSpc>
              <a:spcBef>
                <a:spcPts val="0"/>
              </a:spcBef>
              <a:spcAft>
                <a:spcPts val="1500"/>
              </a:spcAft>
              <a:buClr>
                <a:srgbClr val="000000"/>
              </a:buClr>
              <a:buSzPts val="1200"/>
              <a:buFont typeface="Arial"/>
              <a:buNone/>
            </a:pPr>
            <a:r>
              <a:rPr b="0" i="1" lang="en" sz="1200" u="none" cap="none" strike="noStrike">
                <a:solidFill>
                  <a:srgbClr val="B7B7B7"/>
                </a:solidFill>
                <a:latin typeface="Arial"/>
                <a:ea typeface="Arial"/>
                <a:cs typeface="Arial"/>
                <a:sym typeface="Arial"/>
              </a:rPr>
              <a:t>Making the Right Moves: A Practical Guide to Scientific Management for Postdocs and New Faculty.</a:t>
            </a:r>
            <a:r>
              <a:rPr b="0" i="0" lang="en" sz="1200" u="none" cap="none" strike="noStrike">
                <a:solidFill>
                  <a:srgbClr val="B7B7B7"/>
                </a:solidFill>
                <a:latin typeface="Arial"/>
                <a:ea typeface="Arial"/>
                <a:cs typeface="Arial"/>
                <a:sym typeface="Arial"/>
              </a:rPr>
              <a:t> Burrough Wellcome Fund and Howard Hughes Medical Institute (2006). </a:t>
            </a:r>
            <a:r>
              <a:rPr b="0" i="0" lang="en" sz="1200" u="sng" cap="none" strike="noStrike">
                <a:solidFill>
                  <a:schemeClr val="hlink"/>
                </a:solidFill>
                <a:latin typeface="Arial"/>
                <a:ea typeface="Arial"/>
                <a:cs typeface="Arial"/>
                <a:sym typeface="Arial"/>
                <a:hlinkClick r:id="rId4"/>
              </a:rPr>
              <a:t>Link to Guide (free PDF)</a:t>
            </a:r>
            <a:endParaRPr b="0" i="0" sz="1200" u="none" cap="none" strike="noStrike">
              <a:solidFill>
                <a:srgbClr val="363636"/>
              </a:solidFill>
              <a:latin typeface="Arial"/>
              <a:ea typeface="Arial"/>
              <a:cs typeface="Arial"/>
              <a:sym typeface="Arial"/>
            </a:endParaRPr>
          </a:p>
        </p:txBody>
      </p:sp>
      <p:pic>
        <p:nvPicPr>
          <p:cNvPr id="242" name="Google Shape;242;p40"/>
          <p:cNvPicPr preferRelativeResize="0"/>
          <p:nvPr/>
        </p:nvPicPr>
        <p:blipFill rotWithShape="1">
          <a:blip r:embed="rId5">
            <a:alphaModFix/>
          </a:blip>
          <a:srcRect b="0" l="0" r="0" t="0"/>
          <a:stretch/>
        </p:blipFill>
        <p:spPr>
          <a:xfrm>
            <a:off x="5902138" y="2138228"/>
            <a:ext cx="1738875" cy="1940600"/>
          </a:xfrm>
          <a:prstGeom prst="rect">
            <a:avLst/>
          </a:prstGeom>
          <a:noFill/>
          <a:ln>
            <a:noFill/>
          </a:ln>
        </p:spPr>
      </p:pic>
      <p:sp>
        <p:nvSpPr>
          <p:cNvPr id="243" name="Google Shape;243;p40"/>
          <p:cNvSpPr txBox="1"/>
          <p:nvPr/>
        </p:nvSpPr>
        <p:spPr>
          <a:xfrm>
            <a:off x="5169575" y="4078825"/>
            <a:ext cx="3204000" cy="41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000000"/>
                </a:solidFill>
                <a:latin typeface="Arial"/>
                <a:ea typeface="Arial"/>
                <a:cs typeface="Arial"/>
                <a:sym typeface="Arial"/>
              </a:rPr>
              <a:t>HHMI President (2000–2008)</a:t>
            </a:r>
            <a:endParaRPr b="0" i="0" sz="1800" u="none" cap="none" strike="noStrike">
              <a:solidFill>
                <a:srgbClr val="000000"/>
              </a:solidFill>
              <a:latin typeface="Arial"/>
              <a:ea typeface="Arial"/>
              <a:cs typeface="Arial"/>
              <a:sym typeface="Arial"/>
            </a:endParaRPr>
          </a:p>
        </p:txBody>
      </p:sp>
      <p:sp>
        <p:nvSpPr>
          <p:cNvPr id="244" name="Google Shape;244;p40"/>
          <p:cNvSpPr txBox="1"/>
          <p:nvPr/>
        </p:nvSpPr>
        <p:spPr>
          <a:xfrm>
            <a:off x="2135800" y="2874850"/>
            <a:ext cx="2355300" cy="372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rgbClr val="999999"/>
                </a:solidFill>
                <a:latin typeface="Arial"/>
                <a:ea typeface="Arial"/>
                <a:cs typeface="Arial"/>
                <a:sym typeface="Arial"/>
              </a:rPr>
              <a:t>(Quoted in 2006)</a:t>
            </a:r>
            <a:endParaRPr b="0" i="0" sz="1800" u="none" cap="none" strike="noStrike">
              <a:solidFill>
                <a:srgbClr val="999999"/>
              </a:solidFill>
              <a:latin typeface="Arial"/>
              <a:ea typeface="Arial"/>
              <a:cs typeface="Arial"/>
              <a:sym typeface="Arial"/>
            </a:endParaRPr>
          </a:p>
        </p:txBody>
      </p:sp>
      <p:sp>
        <p:nvSpPr>
          <p:cNvPr id="245" name="Google Shape;245;p4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9" name="Shape 249"/>
        <p:cNvGrpSpPr/>
        <p:nvPr/>
      </p:nvGrpSpPr>
      <p:grpSpPr>
        <a:xfrm>
          <a:off x="0" y="0"/>
          <a:ext cx="0" cy="0"/>
          <a:chOff x="0" y="0"/>
          <a:chExt cx="0" cy="0"/>
        </a:xfrm>
      </p:grpSpPr>
      <p:sp>
        <p:nvSpPr>
          <p:cNvPr id="250" name="Google Shape;250;p41"/>
          <p:cNvSpPr txBox="1"/>
          <p:nvPr/>
        </p:nvSpPr>
        <p:spPr>
          <a:xfrm>
            <a:off x="263600" y="2074625"/>
            <a:ext cx="6696300" cy="2773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666666"/>
                </a:solidFill>
                <a:latin typeface="Arial"/>
                <a:ea typeface="Arial"/>
                <a:cs typeface="Arial"/>
                <a:sym typeface="Arial"/>
              </a:rPr>
              <a:t>“Something that we in the scientific community have not confronted very well is how to get [students and postdocs] to focus on interacting productively with other people.</a:t>
            </a:r>
            <a:r>
              <a:rPr b="0" i="0" lang="en" sz="1700" u="none" cap="none" strike="noStrike">
                <a:solidFill>
                  <a:srgbClr val="666666"/>
                </a:solidFill>
                <a:latin typeface="Arial"/>
                <a:ea typeface="Arial"/>
                <a:cs typeface="Arial"/>
                <a:sym typeface="Arial"/>
              </a:rPr>
              <a:t> </a:t>
            </a:r>
            <a:r>
              <a:rPr b="1" i="0" lang="en" sz="1700" u="none" cap="none" strike="noStrike">
                <a:solidFill>
                  <a:srgbClr val="000000"/>
                </a:solidFill>
                <a:latin typeface="Arial"/>
                <a:ea typeface="Arial"/>
                <a:cs typeface="Arial"/>
                <a:sym typeface="Arial"/>
              </a:rPr>
              <a:t>Learning to manage teams and to work with others is going to become more important</a:t>
            </a:r>
            <a:r>
              <a:rPr b="0" i="0" lang="en" sz="1600" u="none" cap="none" strike="noStrike">
                <a:solidFill>
                  <a:srgbClr val="666666"/>
                </a:solidFill>
                <a:latin typeface="Arial"/>
                <a:ea typeface="Arial"/>
                <a:cs typeface="Arial"/>
                <a:sym typeface="Arial"/>
              </a:rPr>
              <a:t>...</a:t>
            </a:r>
            <a:endParaRPr b="0" i="0" sz="1600" u="none" cap="none" strike="noStrike">
              <a:solidFill>
                <a:srgbClr val="666666"/>
              </a:solidFill>
              <a:latin typeface="Arial"/>
              <a:ea typeface="Arial"/>
              <a:cs typeface="Arial"/>
              <a:sym typeface="Arial"/>
            </a:endParaRPr>
          </a:p>
          <a:p>
            <a:pPr indent="0" lvl="0" marL="0" marR="0" rtl="0" algn="l">
              <a:lnSpc>
                <a:spcPct val="100000"/>
              </a:lnSpc>
              <a:spcBef>
                <a:spcPts val="1500"/>
              </a:spcBef>
              <a:spcAft>
                <a:spcPts val="0"/>
              </a:spcAft>
              <a:buClr>
                <a:srgbClr val="000000"/>
              </a:buClr>
              <a:buSzPts val="1700"/>
              <a:buFont typeface="Arial"/>
              <a:buNone/>
            </a:pPr>
            <a:r>
              <a:rPr b="1" i="0" lang="en" sz="1700" u="none" cap="none" strike="noStrike">
                <a:solidFill>
                  <a:srgbClr val="000000"/>
                </a:solidFill>
                <a:latin typeface="Arial"/>
                <a:ea typeface="Arial"/>
                <a:cs typeface="Arial"/>
                <a:sym typeface="Arial"/>
              </a:rPr>
              <a:t>The biggest part of leading a lab is getting the best work out of technicians, trainees and even colleagues. </a:t>
            </a:r>
            <a:r>
              <a:rPr b="0" i="0" lang="en" sz="1600" u="none" cap="none" strike="noStrike">
                <a:solidFill>
                  <a:srgbClr val="666666"/>
                </a:solidFill>
                <a:latin typeface="Arial"/>
                <a:ea typeface="Arial"/>
                <a:cs typeface="Arial"/>
                <a:sym typeface="Arial"/>
              </a:rPr>
              <a:t>Typical programmes include little or no training in people management... It took a while before I learned how to guide students without tearing down their self-confidence or how to motivate students in different ways depending on their personalities.”</a:t>
            </a:r>
            <a:endParaRPr b="0" i="0" sz="1600" u="none" cap="none" strike="noStrike">
              <a:solidFill>
                <a:srgbClr val="666666"/>
              </a:solidFill>
              <a:latin typeface="Arial"/>
              <a:ea typeface="Arial"/>
              <a:cs typeface="Arial"/>
              <a:sym typeface="Arial"/>
            </a:endParaRPr>
          </a:p>
          <a:p>
            <a:pPr indent="0" lvl="0" marL="0" marR="0" rtl="0" algn="l">
              <a:lnSpc>
                <a:spcPct val="115000"/>
              </a:lnSpc>
              <a:spcBef>
                <a:spcPts val="1500"/>
              </a:spcBef>
              <a:spcAft>
                <a:spcPts val="1500"/>
              </a:spcAft>
              <a:buClr>
                <a:srgbClr val="000000"/>
              </a:buClr>
              <a:buSzPts val="1500"/>
              <a:buFont typeface="Arial"/>
              <a:buNone/>
            </a:pPr>
            <a:r>
              <a:t/>
            </a:r>
            <a:endParaRPr b="0" i="0" sz="1500" u="none" cap="none" strike="noStrike">
              <a:solidFill>
                <a:srgbClr val="363636"/>
              </a:solidFill>
              <a:latin typeface="Arial"/>
              <a:ea typeface="Arial"/>
              <a:cs typeface="Arial"/>
              <a:sym typeface="Arial"/>
            </a:endParaRPr>
          </a:p>
        </p:txBody>
      </p:sp>
      <p:sp>
        <p:nvSpPr>
          <p:cNvPr id="251" name="Google Shape;251;p41"/>
          <p:cNvSpPr txBox="1"/>
          <p:nvPr/>
        </p:nvSpPr>
        <p:spPr>
          <a:xfrm>
            <a:off x="6959900" y="3367788"/>
            <a:ext cx="2087400" cy="1162200"/>
          </a:xfrm>
          <a:prstGeom prst="rect">
            <a:avLst/>
          </a:prstGeom>
          <a:solidFill>
            <a:srgbClr val="FFFFFF"/>
          </a:solidFill>
          <a:ln>
            <a:noFill/>
          </a:ln>
        </p:spPr>
        <p:txBody>
          <a:bodyPr anchorCtr="0" anchor="t" bIns="91425" lIns="91425" spcFirstLastPara="1" rIns="91425" wrap="square" tIns="91425">
            <a:noAutofit/>
          </a:bodyPr>
          <a:lstStyle/>
          <a:p>
            <a:pPr indent="0" lvl="0" marL="0" marR="0" rtl="0" algn="r">
              <a:lnSpc>
                <a:spcPct val="115000"/>
              </a:lnSpc>
              <a:spcBef>
                <a:spcPts val="0"/>
              </a:spcBef>
              <a:spcAft>
                <a:spcPts val="0"/>
              </a:spcAft>
              <a:buClr>
                <a:srgbClr val="000000"/>
              </a:buClr>
              <a:buSzPts val="1200"/>
              <a:buFont typeface="Arial"/>
              <a:buNone/>
            </a:pPr>
            <a:r>
              <a:rPr b="0" i="1" lang="en" sz="1200" u="none" cap="none" strike="noStrike">
                <a:solidFill>
                  <a:srgbClr val="363636"/>
                </a:solidFill>
                <a:latin typeface="Arial"/>
                <a:ea typeface="Arial"/>
                <a:cs typeface="Arial"/>
                <a:sym typeface="Arial"/>
              </a:rPr>
              <a:t>STEM education: To build a scientist,</a:t>
            </a:r>
            <a:r>
              <a:rPr b="0" i="0" lang="en" sz="1200" u="none" cap="none" strike="noStrike">
                <a:solidFill>
                  <a:srgbClr val="363636"/>
                </a:solidFill>
                <a:latin typeface="Arial"/>
                <a:ea typeface="Arial"/>
                <a:cs typeface="Arial"/>
                <a:sym typeface="Arial"/>
              </a:rPr>
              <a:t> NatureJobs, July 15, 2015. </a:t>
            </a:r>
            <a:r>
              <a:rPr b="0" i="0" lang="en" sz="1200" u="sng" cap="none" strike="noStrike">
                <a:solidFill>
                  <a:schemeClr val="hlink"/>
                </a:solidFill>
                <a:latin typeface="Arial"/>
                <a:ea typeface="Arial"/>
                <a:cs typeface="Arial"/>
                <a:sym typeface="Arial"/>
                <a:hlinkClick r:id="rId3"/>
              </a:rPr>
              <a:t>https://www.nature.com/naturejobs/science/articles/10.1038/nj7560-371a</a:t>
            </a:r>
            <a:endParaRPr b="0" i="0" sz="1200" u="none" cap="none" strike="noStrike">
              <a:solidFill>
                <a:srgbClr val="363636"/>
              </a:solidFill>
              <a:latin typeface="Arial"/>
              <a:ea typeface="Arial"/>
              <a:cs typeface="Arial"/>
              <a:sym typeface="Arial"/>
            </a:endParaRPr>
          </a:p>
          <a:p>
            <a:pPr indent="0" lvl="0" marL="0" marR="0" rtl="0" algn="r">
              <a:lnSpc>
                <a:spcPct val="100000"/>
              </a:lnSpc>
              <a:spcBef>
                <a:spcPts val="150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52" name="Google Shape;252;p41"/>
          <p:cNvPicPr preferRelativeResize="0"/>
          <p:nvPr/>
        </p:nvPicPr>
        <p:blipFill rotWithShape="1">
          <a:blip r:embed="rId4">
            <a:alphaModFix/>
          </a:blip>
          <a:srcRect b="0" l="0" r="0" t="0"/>
          <a:stretch/>
        </p:blipFill>
        <p:spPr>
          <a:xfrm>
            <a:off x="7210400" y="144300"/>
            <a:ext cx="1821925" cy="1821925"/>
          </a:xfrm>
          <a:prstGeom prst="rect">
            <a:avLst/>
          </a:prstGeom>
          <a:noFill/>
          <a:ln cap="flat" cmpd="sng" w="19050">
            <a:solidFill>
              <a:schemeClr val="dk2"/>
            </a:solidFill>
            <a:prstDash val="solid"/>
            <a:round/>
            <a:headEnd len="sm" w="sm" type="none"/>
            <a:tailEnd len="sm" w="sm" type="none"/>
          </a:ln>
        </p:spPr>
      </p:pic>
      <p:sp>
        <p:nvSpPr>
          <p:cNvPr id="253" name="Google Shape;253;p41"/>
          <p:cNvSpPr txBox="1"/>
          <p:nvPr/>
        </p:nvSpPr>
        <p:spPr>
          <a:xfrm>
            <a:off x="7181900" y="2393650"/>
            <a:ext cx="1821900" cy="8355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0"/>
              </a:spcBef>
              <a:spcAft>
                <a:spcPts val="1500"/>
              </a:spcAft>
              <a:buClr>
                <a:srgbClr val="000000"/>
              </a:buClr>
              <a:buSzPts val="1400"/>
              <a:buFont typeface="Arial"/>
              <a:buNone/>
            </a:pPr>
            <a:r>
              <a:rPr b="0" i="0" lang="en" sz="1400" u="none" cap="none" strike="noStrike">
                <a:solidFill>
                  <a:srgbClr val="363636"/>
                </a:solidFill>
                <a:latin typeface="Arial"/>
                <a:ea typeface="Arial"/>
                <a:cs typeface="Arial"/>
                <a:sym typeface="Arial"/>
              </a:rPr>
              <a:t>Dr. Robert Tjian, </a:t>
            </a:r>
            <a:r>
              <a:rPr b="0" i="0" lang="en" sz="1400" u="none" cap="none" strike="noStrike">
                <a:solidFill>
                  <a:srgbClr val="666666"/>
                </a:solidFill>
                <a:latin typeface="Arial"/>
                <a:ea typeface="Arial"/>
                <a:cs typeface="Arial"/>
                <a:sym typeface="Arial"/>
              </a:rPr>
              <a:t>former President of the Howard Hughes Medical Institute (2009–2016)</a:t>
            </a:r>
            <a:endParaRPr b="0" i="0" sz="1400" u="none" cap="none" strike="noStrike">
              <a:solidFill>
                <a:srgbClr val="000000"/>
              </a:solidFill>
              <a:latin typeface="Arial"/>
              <a:ea typeface="Arial"/>
              <a:cs typeface="Arial"/>
              <a:sym typeface="Arial"/>
            </a:endParaRPr>
          </a:p>
        </p:txBody>
      </p:sp>
      <p:pic>
        <p:nvPicPr>
          <p:cNvPr id="254" name="Google Shape;254;p41"/>
          <p:cNvPicPr preferRelativeResize="0"/>
          <p:nvPr/>
        </p:nvPicPr>
        <p:blipFill rotWithShape="1">
          <a:blip r:embed="rId5">
            <a:alphaModFix/>
          </a:blip>
          <a:srcRect b="0" l="0" r="0" t="0"/>
          <a:stretch/>
        </p:blipFill>
        <p:spPr>
          <a:xfrm>
            <a:off x="349100" y="144300"/>
            <a:ext cx="6218396" cy="1821925"/>
          </a:xfrm>
          <a:prstGeom prst="rect">
            <a:avLst/>
          </a:prstGeom>
          <a:noFill/>
          <a:ln>
            <a:noFill/>
          </a:ln>
        </p:spPr>
      </p:pic>
      <p:sp>
        <p:nvSpPr>
          <p:cNvPr id="255" name="Google Shape;255;p41"/>
          <p:cNvSpPr/>
          <p:nvPr/>
        </p:nvSpPr>
        <p:spPr>
          <a:xfrm>
            <a:off x="933250" y="1638500"/>
            <a:ext cx="5250300" cy="277800"/>
          </a:xfrm>
          <a:prstGeom prst="rect">
            <a:avLst/>
          </a:prstGeom>
          <a:solidFill>
            <a:srgbClr val="FFFF00">
              <a:alpha val="5725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6" name="Google Shape;256;p4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0" name="Shape 260"/>
        <p:cNvGrpSpPr/>
        <p:nvPr/>
      </p:nvGrpSpPr>
      <p:grpSpPr>
        <a:xfrm>
          <a:off x="0" y="0"/>
          <a:ext cx="0" cy="0"/>
          <a:chOff x="0" y="0"/>
          <a:chExt cx="0" cy="0"/>
        </a:xfrm>
      </p:grpSpPr>
      <p:sp>
        <p:nvSpPr>
          <p:cNvPr id="261" name="Google Shape;261;p42"/>
          <p:cNvSpPr txBox="1"/>
          <p:nvPr/>
        </p:nvSpPr>
        <p:spPr>
          <a:xfrm>
            <a:off x="2842350" y="4663225"/>
            <a:ext cx="5874000" cy="555900"/>
          </a:xfrm>
          <a:prstGeom prst="rect">
            <a:avLst/>
          </a:prstGeom>
          <a:noFill/>
          <a:ln>
            <a:noFill/>
          </a:ln>
        </p:spPr>
        <p:txBody>
          <a:bodyPr anchorCtr="0" anchor="t" bIns="91425" lIns="91425" spcFirstLastPara="1" rIns="91425" wrap="square" tIns="91425">
            <a:noAutofit/>
          </a:bodyPr>
          <a:lstStyle/>
          <a:p>
            <a:pPr indent="0" lvl="0" marL="0" marR="0" rtl="0" algn="r">
              <a:lnSpc>
                <a:spcPct val="115000"/>
              </a:lnSpc>
              <a:spcBef>
                <a:spcPts val="0"/>
              </a:spcBef>
              <a:spcAft>
                <a:spcPts val="0"/>
              </a:spcAft>
              <a:buClr>
                <a:srgbClr val="000000"/>
              </a:buClr>
              <a:buSzPts val="1000"/>
              <a:buFont typeface="Arial"/>
              <a:buNone/>
            </a:pPr>
            <a:r>
              <a:rPr b="0" i="1" lang="en" sz="900" u="none" cap="none" strike="noStrike">
                <a:solidFill>
                  <a:srgbClr val="CCCCCC"/>
                </a:solidFill>
                <a:latin typeface="Arial"/>
                <a:ea typeface="Arial"/>
                <a:cs typeface="Arial"/>
                <a:sym typeface="Arial"/>
              </a:rPr>
              <a:t>Lifelong learning: Science professors need leadership training</a:t>
            </a:r>
            <a:r>
              <a:rPr b="0" i="0" lang="en" sz="900" u="none" cap="none" strike="noStrike">
                <a:solidFill>
                  <a:srgbClr val="CCCCCC"/>
                </a:solidFill>
                <a:latin typeface="Arial"/>
                <a:ea typeface="Arial"/>
                <a:cs typeface="Arial"/>
                <a:sym typeface="Arial"/>
              </a:rPr>
              <a:t>, Nature Comment, July 15 2015. </a:t>
            </a:r>
            <a:r>
              <a:rPr b="0" i="0" lang="en" sz="900" u="sng" cap="none" strike="noStrike">
                <a:solidFill>
                  <a:schemeClr val="hlink"/>
                </a:solidFill>
                <a:latin typeface="Arial"/>
                <a:ea typeface="Arial"/>
                <a:cs typeface="Arial"/>
                <a:sym typeface="Arial"/>
                <a:hlinkClick r:id="rId3"/>
              </a:rPr>
              <a:t>https://www.nature.com/news/lifelong-learning-science-professors-need-leadership-training-1.17955</a:t>
            </a:r>
            <a:endParaRPr b="0" i="0" sz="1300" u="none" cap="none" strike="noStrike">
              <a:solidFill>
                <a:srgbClr val="000000"/>
              </a:solidFill>
              <a:latin typeface="Arial"/>
              <a:ea typeface="Arial"/>
              <a:cs typeface="Arial"/>
              <a:sym typeface="Arial"/>
            </a:endParaRPr>
          </a:p>
        </p:txBody>
      </p:sp>
      <p:pic>
        <p:nvPicPr>
          <p:cNvPr id="262" name="Google Shape;262;p42"/>
          <p:cNvPicPr preferRelativeResize="0"/>
          <p:nvPr/>
        </p:nvPicPr>
        <p:blipFill rotWithShape="1">
          <a:blip r:embed="rId4">
            <a:alphaModFix/>
          </a:blip>
          <a:srcRect b="0" l="0" r="0" t="0"/>
          <a:stretch/>
        </p:blipFill>
        <p:spPr>
          <a:xfrm>
            <a:off x="0" y="-12"/>
            <a:ext cx="5027474" cy="3406525"/>
          </a:xfrm>
          <a:prstGeom prst="rect">
            <a:avLst/>
          </a:prstGeom>
          <a:noFill/>
          <a:ln>
            <a:noFill/>
          </a:ln>
        </p:spPr>
      </p:pic>
      <p:sp>
        <p:nvSpPr>
          <p:cNvPr id="263" name="Google Shape;263;p42"/>
          <p:cNvSpPr txBox="1"/>
          <p:nvPr/>
        </p:nvSpPr>
        <p:spPr>
          <a:xfrm>
            <a:off x="5320450" y="147725"/>
            <a:ext cx="3590100" cy="1804200"/>
          </a:xfrm>
          <a:prstGeom prst="rect">
            <a:avLst/>
          </a:prstGeom>
          <a:noFill/>
          <a:ln>
            <a:noFill/>
          </a:ln>
        </p:spPr>
        <p:txBody>
          <a:bodyPr anchorCtr="0" anchor="ctr" bIns="91425" lIns="91425" spcFirstLastPara="1" rIns="91425" wrap="square" tIns="91425">
            <a:noAutofit/>
          </a:bodyPr>
          <a:lstStyle/>
          <a:p>
            <a:pPr indent="457200" lvl="0" marL="0" marR="0" rtl="0" algn="l">
              <a:lnSpc>
                <a:spcPct val="115000"/>
              </a:lnSpc>
              <a:spcBef>
                <a:spcPts val="0"/>
              </a:spcBef>
              <a:spcAft>
                <a:spcPts val="1800"/>
              </a:spcAft>
              <a:buClr>
                <a:srgbClr val="000000"/>
              </a:buClr>
              <a:buSzPts val="1400"/>
              <a:buFont typeface="Arial"/>
              <a:buNone/>
            </a:pPr>
            <a:r>
              <a:rPr b="0" i="0" lang="en" sz="1400" u="none" cap="none" strike="noStrike">
                <a:solidFill>
                  <a:srgbClr val="333333"/>
                </a:solidFill>
                <a:latin typeface="Arial"/>
                <a:ea typeface="Arial"/>
                <a:cs typeface="Arial"/>
                <a:sym typeface="Arial"/>
              </a:rPr>
              <a:t>“Professors must update and develop their technical skills throughout their careers. But as they progress, few take the time — or are offered the opportunity — to become educated in </a:t>
            </a:r>
            <a:r>
              <a:rPr b="1" i="0" lang="en" sz="1400" u="none" cap="none" strike="noStrike">
                <a:solidFill>
                  <a:srgbClr val="333333"/>
                </a:solidFill>
                <a:latin typeface="Arial"/>
                <a:ea typeface="Arial"/>
                <a:cs typeface="Arial"/>
                <a:sym typeface="Arial"/>
              </a:rPr>
              <a:t>how to be an effective leader</a:t>
            </a:r>
            <a:r>
              <a:rPr b="0" i="0" lang="en" sz="1400" u="none" cap="none" strike="noStrike">
                <a:solidFill>
                  <a:srgbClr val="333333"/>
                </a:solidFill>
                <a:latin typeface="Arial"/>
                <a:ea typeface="Arial"/>
                <a:cs typeface="Arial"/>
                <a:sym typeface="Arial"/>
              </a:rPr>
              <a:t>.</a:t>
            </a:r>
            <a:endParaRPr b="0" i="0" sz="1700" u="none" cap="none" strike="noStrike">
              <a:solidFill>
                <a:srgbClr val="333333"/>
              </a:solidFill>
              <a:latin typeface="Arial"/>
              <a:ea typeface="Arial"/>
              <a:cs typeface="Arial"/>
              <a:sym typeface="Arial"/>
            </a:endParaRPr>
          </a:p>
        </p:txBody>
      </p:sp>
      <p:pic>
        <p:nvPicPr>
          <p:cNvPr id="264" name="Google Shape;264;p42"/>
          <p:cNvPicPr preferRelativeResize="0"/>
          <p:nvPr/>
        </p:nvPicPr>
        <p:blipFill rotWithShape="1">
          <a:blip r:embed="rId5">
            <a:alphaModFix/>
          </a:blip>
          <a:srcRect b="0" l="0" r="0" t="0"/>
          <a:stretch/>
        </p:blipFill>
        <p:spPr>
          <a:xfrm>
            <a:off x="3322575" y="104975"/>
            <a:ext cx="1560374" cy="258750"/>
          </a:xfrm>
          <a:prstGeom prst="rect">
            <a:avLst/>
          </a:prstGeom>
          <a:noFill/>
          <a:ln>
            <a:noFill/>
          </a:ln>
        </p:spPr>
      </p:pic>
      <p:pic>
        <p:nvPicPr>
          <p:cNvPr id="265" name="Google Shape;265;p42"/>
          <p:cNvPicPr preferRelativeResize="0"/>
          <p:nvPr/>
        </p:nvPicPr>
        <p:blipFill rotWithShape="1">
          <a:blip r:embed="rId6">
            <a:alphaModFix/>
          </a:blip>
          <a:srcRect b="0" l="903" r="902" t="0"/>
          <a:stretch/>
        </p:blipFill>
        <p:spPr>
          <a:xfrm>
            <a:off x="0" y="3406525"/>
            <a:ext cx="5027474" cy="1349000"/>
          </a:xfrm>
          <a:prstGeom prst="rect">
            <a:avLst/>
          </a:prstGeom>
          <a:noFill/>
          <a:ln>
            <a:noFill/>
          </a:ln>
        </p:spPr>
      </p:pic>
      <p:pic>
        <p:nvPicPr>
          <p:cNvPr id="266" name="Google Shape;266;p42"/>
          <p:cNvPicPr preferRelativeResize="0"/>
          <p:nvPr/>
        </p:nvPicPr>
        <p:blipFill rotWithShape="1">
          <a:blip r:embed="rId7">
            <a:alphaModFix/>
          </a:blip>
          <a:srcRect b="0" l="0" r="0" t="0"/>
          <a:stretch/>
        </p:blipFill>
        <p:spPr>
          <a:xfrm>
            <a:off x="70900" y="4922350"/>
            <a:ext cx="2880575" cy="159650"/>
          </a:xfrm>
          <a:prstGeom prst="rect">
            <a:avLst/>
          </a:prstGeom>
          <a:noFill/>
          <a:ln>
            <a:noFill/>
          </a:ln>
        </p:spPr>
      </p:pic>
      <p:sp>
        <p:nvSpPr>
          <p:cNvPr id="267" name="Google Shape;267;p42"/>
          <p:cNvSpPr txBox="1"/>
          <p:nvPr/>
        </p:nvSpPr>
        <p:spPr>
          <a:xfrm>
            <a:off x="5316100" y="1779250"/>
            <a:ext cx="3598800" cy="2243700"/>
          </a:xfrm>
          <a:prstGeom prst="rect">
            <a:avLst/>
          </a:prstGeom>
          <a:noFill/>
          <a:ln>
            <a:noFill/>
          </a:ln>
        </p:spPr>
        <p:txBody>
          <a:bodyPr anchorCtr="0" anchor="t" bIns="91425" lIns="91425" spcFirstLastPara="1" rIns="91425" wrap="square" tIns="91425">
            <a:noAutofit/>
          </a:bodyPr>
          <a:lstStyle/>
          <a:p>
            <a:pPr indent="457200" lvl="0" marL="0" marR="0" rtl="0" algn="l">
              <a:lnSpc>
                <a:spcPct val="115000"/>
              </a:lnSpc>
              <a:spcBef>
                <a:spcPts val="0"/>
              </a:spcBef>
              <a:spcAft>
                <a:spcPts val="0"/>
              </a:spcAft>
              <a:buClr>
                <a:schemeClr val="dk1"/>
              </a:buClr>
              <a:buSzPts val="1100"/>
              <a:buFont typeface="Arial"/>
              <a:buNone/>
            </a:pPr>
            <a:r>
              <a:rPr b="0" i="0" lang="en" sz="1700" u="none" cap="none" strike="noStrike">
                <a:solidFill>
                  <a:srgbClr val="333333"/>
                </a:solidFill>
                <a:latin typeface="Arial"/>
                <a:ea typeface="Arial"/>
                <a:cs typeface="Arial"/>
                <a:sym typeface="Arial"/>
              </a:rPr>
              <a:t>As a consequence, academic teams </a:t>
            </a:r>
            <a:r>
              <a:rPr b="1" i="0" lang="en" sz="1700" u="none" cap="none" strike="noStrike">
                <a:solidFill>
                  <a:schemeClr val="dk1"/>
                </a:solidFill>
                <a:latin typeface="Arial"/>
                <a:ea typeface="Arial"/>
                <a:cs typeface="Arial"/>
                <a:sym typeface="Arial"/>
              </a:rPr>
              <a:t>waste time</a:t>
            </a:r>
            <a:r>
              <a:rPr b="0" i="0" lang="en" sz="1700" u="none" cap="none" strike="noStrike">
                <a:solidFill>
                  <a:srgbClr val="333333"/>
                </a:solidFill>
                <a:latin typeface="Arial"/>
                <a:ea typeface="Arial"/>
                <a:cs typeface="Arial"/>
                <a:sym typeface="Arial"/>
              </a:rPr>
              <a:t> dealing with </a:t>
            </a:r>
            <a:r>
              <a:rPr b="1" i="0" lang="en" sz="1700" u="none" cap="none" strike="noStrike">
                <a:solidFill>
                  <a:srgbClr val="85200C"/>
                </a:solidFill>
                <a:latin typeface="Arial"/>
                <a:ea typeface="Arial"/>
                <a:cs typeface="Arial"/>
                <a:sym typeface="Arial"/>
              </a:rPr>
              <a:t>unproductive interpersonal issues</a:t>
            </a:r>
            <a:r>
              <a:rPr b="0" i="0" lang="en" sz="1700" u="none" cap="none" strike="noStrike">
                <a:solidFill>
                  <a:srgbClr val="333333"/>
                </a:solidFill>
                <a:latin typeface="Arial"/>
                <a:ea typeface="Arial"/>
                <a:cs typeface="Arial"/>
                <a:sym typeface="Arial"/>
              </a:rPr>
              <a:t>, </a:t>
            </a:r>
            <a:r>
              <a:rPr b="1" i="0" lang="en" sz="1700" u="none" cap="none" strike="noStrike">
                <a:solidFill>
                  <a:srgbClr val="85200C"/>
                </a:solidFill>
                <a:latin typeface="Arial"/>
                <a:ea typeface="Arial"/>
                <a:cs typeface="Arial"/>
                <a:sym typeface="Arial"/>
              </a:rPr>
              <a:t>lack of motivation</a:t>
            </a:r>
            <a:r>
              <a:rPr b="0" i="0" lang="en" sz="1700" u="none" cap="none" strike="noStrike">
                <a:solidFill>
                  <a:srgbClr val="333333"/>
                </a:solidFill>
                <a:latin typeface="Arial"/>
                <a:ea typeface="Arial"/>
                <a:cs typeface="Arial"/>
                <a:sym typeface="Arial"/>
              </a:rPr>
              <a:t> and </a:t>
            </a:r>
            <a:r>
              <a:rPr b="1" i="0" lang="en" sz="1700" u="none" cap="none" strike="noStrike">
                <a:solidFill>
                  <a:srgbClr val="85200C"/>
                </a:solidFill>
                <a:latin typeface="Arial"/>
                <a:ea typeface="Arial"/>
                <a:cs typeface="Arial"/>
                <a:sym typeface="Arial"/>
              </a:rPr>
              <a:t>unnecessary conflict</a:t>
            </a:r>
            <a:r>
              <a:rPr b="0" i="0" lang="en" sz="1700" u="none" cap="none" strike="noStrike">
                <a:solidFill>
                  <a:srgbClr val="333333"/>
                </a:solidFill>
                <a:latin typeface="Arial"/>
                <a:ea typeface="Arial"/>
                <a:cs typeface="Arial"/>
                <a:sym typeface="Arial"/>
              </a:rPr>
              <a:t>. When things do not run smoothly, the costs in terms of </a:t>
            </a:r>
            <a:r>
              <a:rPr b="1" i="0" lang="en" sz="1700" u="none" cap="none" strike="noStrike">
                <a:solidFill>
                  <a:srgbClr val="333333"/>
                </a:solidFill>
                <a:latin typeface="Arial"/>
                <a:ea typeface="Arial"/>
                <a:cs typeface="Arial"/>
                <a:sym typeface="Arial"/>
              </a:rPr>
              <a:t>money</a:t>
            </a:r>
            <a:r>
              <a:rPr b="0" i="0" lang="en" sz="1700" u="none" cap="none" strike="noStrike">
                <a:solidFill>
                  <a:srgbClr val="333333"/>
                </a:solidFill>
                <a:latin typeface="Arial"/>
                <a:ea typeface="Arial"/>
                <a:cs typeface="Arial"/>
                <a:sym typeface="Arial"/>
              </a:rPr>
              <a:t>, </a:t>
            </a:r>
            <a:r>
              <a:rPr b="1" i="0" lang="en" sz="1700" u="none" cap="none" strike="noStrike">
                <a:solidFill>
                  <a:srgbClr val="333333"/>
                </a:solidFill>
                <a:latin typeface="Arial"/>
                <a:ea typeface="Arial"/>
                <a:cs typeface="Arial"/>
                <a:sym typeface="Arial"/>
              </a:rPr>
              <a:t>productivity</a:t>
            </a:r>
            <a:r>
              <a:rPr b="0" i="0" lang="en" sz="1700" u="none" cap="none" strike="noStrike">
                <a:solidFill>
                  <a:srgbClr val="333333"/>
                </a:solidFill>
                <a:latin typeface="Arial"/>
                <a:ea typeface="Arial"/>
                <a:cs typeface="Arial"/>
                <a:sym typeface="Arial"/>
              </a:rPr>
              <a:t> and </a:t>
            </a:r>
            <a:r>
              <a:rPr b="1" i="0" lang="en" sz="1700" u="none" cap="none" strike="noStrike">
                <a:solidFill>
                  <a:srgbClr val="333333"/>
                </a:solidFill>
                <a:latin typeface="Arial"/>
                <a:ea typeface="Arial"/>
                <a:cs typeface="Arial"/>
                <a:sym typeface="Arial"/>
              </a:rPr>
              <a:t>retention of talent are high</a:t>
            </a:r>
            <a:r>
              <a:rPr b="0" i="0" lang="en" sz="1700" u="none" cap="none" strike="noStrike">
                <a:solidFill>
                  <a:srgbClr val="333333"/>
                </a:solidFill>
                <a:latin typeface="Arial"/>
                <a:ea typeface="Arial"/>
                <a:cs typeface="Arial"/>
                <a:sym typeface="Arial"/>
              </a:rPr>
              <a:t>.”</a:t>
            </a:r>
            <a:endParaRPr b="0" i="0" sz="1700" u="none" cap="none" strike="noStrike">
              <a:solidFill>
                <a:srgbClr val="333333"/>
              </a:solidFill>
              <a:latin typeface="Arial"/>
              <a:ea typeface="Arial"/>
              <a:cs typeface="Arial"/>
              <a:sym typeface="Arial"/>
            </a:endParaRPr>
          </a:p>
          <a:p>
            <a:pPr indent="0" lvl="0" marL="0" marR="0" rtl="0" algn="l">
              <a:lnSpc>
                <a:spcPct val="100000"/>
              </a:lnSpc>
              <a:spcBef>
                <a:spcPts val="180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 name="Google Shape;268;p4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0000"/>
        </a:solidFill>
      </p:bgPr>
    </p:bg>
    <p:spTree>
      <p:nvGrpSpPr>
        <p:cNvPr id="272" name="Shape 272"/>
        <p:cNvGrpSpPr/>
        <p:nvPr/>
      </p:nvGrpSpPr>
      <p:grpSpPr>
        <a:xfrm>
          <a:off x="0" y="0"/>
          <a:ext cx="0" cy="0"/>
          <a:chOff x="0" y="0"/>
          <a:chExt cx="0" cy="0"/>
        </a:xfrm>
      </p:grpSpPr>
      <p:pic>
        <p:nvPicPr>
          <p:cNvPr id="273" name="Google Shape;273;p43"/>
          <p:cNvPicPr preferRelativeResize="0"/>
          <p:nvPr/>
        </p:nvPicPr>
        <p:blipFill rotWithShape="1">
          <a:blip r:embed="rId3">
            <a:alphaModFix/>
          </a:blip>
          <a:srcRect b="0" l="0" r="0" t="0"/>
          <a:stretch/>
        </p:blipFill>
        <p:spPr>
          <a:xfrm>
            <a:off x="5804650" y="3269000"/>
            <a:ext cx="3339350" cy="1874500"/>
          </a:xfrm>
          <a:prstGeom prst="rect">
            <a:avLst/>
          </a:prstGeom>
          <a:noFill/>
          <a:ln>
            <a:noFill/>
          </a:ln>
        </p:spPr>
      </p:pic>
      <p:pic>
        <p:nvPicPr>
          <p:cNvPr id="274" name="Google Shape;274;p43"/>
          <p:cNvPicPr preferRelativeResize="0"/>
          <p:nvPr/>
        </p:nvPicPr>
        <p:blipFill rotWithShape="1">
          <a:blip r:embed="rId4">
            <a:alphaModFix/>
          </a:blip>
          <a:srcRect b="0" l="0" r="0" t="0"/>
          <a:stretch/>
        </p:blipFill>
        <p:spPr>
          <a:xfrm>
            <a:off x="1379200" y="0"/>
            <a:ext cx="6538000" cy="3269000"/>
          </a:xfrm>
          <a:prstGeom prst="rect">
            <a:avLst/>
          </a:prstGeom>
          <a:noFill/>
          <a:ln>
            <a:noFill/>
          </a:ln>
        </p:spPr>
      </p:pic>
      <p:pic>
        <p:nvPicPr>
          <p:cNvPr id="275" name="Google Shape;275;p43"/>
          <p:cNvPicPr preferRelativeResize="0"/>
          <p:nvPr/>
        </p:nvPicPr>
        <p:blipFill rotWithShape="1">
          <a:blip r:embed="rId5">
            <a:alphaModFix/>
          </a:blip>
          <a:srcRect b="0" l="0" r="0" t="0"/>
          <a:stretch/>
        </p:blipFill>
        <p:spPr>
          <a:xfrm>
            <a:off x="0" y="3269000"/>
            <a:ext cx="3089700" cy="1874500"/>
          </a:xfrm>
          <a:prstGeom prst="rect">
            <a:avLst/>
          </a:prstGeom>
          <a:noFill/>
          <a:ln>
            <a:noFill/>
          </a:ln>
        </p:spPr>
      </p:pic>
      <p:pic>
        <p:nvPicPr>
          <p:cNvPr id="276" name="Google Shape;276;p43"/>
          <p:cNvPicPr preferRelativeResize="0"/>
          <p:nvPr/>
        </p:nvPicPr>
        <p:blipFill rotWithShape="1">
          <a:blip r:embed="rId6">
            <a:alphaModFix/>
          </a:blip>
          <a:srcRect b="0" l="0" r="0" t="0"/>
          <a:stretch/>
        </p:blipFill>
        <p:spPr>
          <a:xfrm>
            <a:off x="3089700" y="3269000"/>
            <a:ext cx="2714949" cy="1874500"/>
          </a:xfrm>
          <a:prstGeom prst="rect">
            <a:avLst/>
          </a:prstGeom>
          <a:noFill/>
          <a:ln>
            <a:noFill/>
          </a:ln>
        </p:spPr>
      </p:pic>
      <p:pic>
        <p:nvPicPr>
          <p:cNvPr id="277" name="Google Shape;277;p43"/>
          <p:cNvPicPr preferRelativeResize="0"/>
          <p:nvPr/>
        </p:nvPicPr>
        <p:blipFill rotWithShape="1">
          <a:blip r:embed="rId7">
            <a:alphaModFix/>
          </a:blip>
          <a:srcRect b="0" l="0" r="0" t="0"/>
          <a:stretch/>
        </p:blipFill>
        <p:spPr>
          <a:xfrm>
            <a:off x="6942263" y="0"/>
            <a:ext cx="2201738" cy="1943000"/>
          </a:xfrm>
          <a:prstGeom prst="rect">
            <a:avLst/>
          </a:prstGeom>
          <a:noFill/>
          <a:ln>
            <a:noFill/>
          </a:ln>
        </p:spPr>
      </p:pic>
      <p:pic>
        <p:nvPicPr>
          <p:cNvPr id="278" name="Google Shape;278;p43"/>
          <p:cNvPicPr preferRelativeResize="0"/>
          <p:nvPr/>
        </p:nvPicPr>
        <p:blipFill rotWithShape="1">
          <a:blip r:embed="rId8">
            <a:alphaModFix/>
          </a:blip>
          <a:srcRect b="0" l="0" r="0" t="0"/>
          <a:stretch/>
        </p:blipFill>
        <p:spPr>
          <a:xfrm>
            <a:off x="6942275" y="1804864"/>
            <a:ext cx="2201724" cy="1464136"/>
          </a:xfrm>
          <a:prstGeom prst="rect">
            <a:avLst/>
          </a:prstGeom>
          <a:noFill/>
          <a:ln>
            <a:noFill/>
          </a:ln>
        </p:spPr>
      </p:pic>
      <p:pic>
        <p:nvPicPr>
          <p:cNvPr id="279" name="Google Shape;279;p43"/>
          <p:cNvPicPr preferRelativeResize="0"/>
          <p:nvPr/>
        </p:nvPicPr>
        <p:blipFill rotWithShape="1">
          <a:blip r:embed="rId9">
            <a:alphaModFix/>
          </a:blip>
          <a:srcRect b="0" l="0" r="0" t="0"/>
          <a:stretch/>
        </p:blipFill>
        <p:spPr>
          <a:xfrm>
            <a:off x="0" y="1670850"/>
            <a:ext cx="2329748" cy="1598150"/>
          </a:xfrm>
          <a:prstGeom prst="rect">
            <a:avLst/>
          </a:prstGeom>
          <a:noFill/>
          <a:ln>
            <a:noFill/>
          </a:ln>
        </p:spPr>
      </p:pic>
      <p:pic>
        <p:nvPicPr>
          <p:cNvPr id="280" name="Google Shape;280;p43"/>
          <p:cNvPicPr preferRelativeResize="0"/>
          <p:nvPr/>
        </p:nvPicPr>
        <p:blipFill rotWithShape="1">
          <a:blip r:embed="rId10">
            <a:alphaModFix/>
          </a:blip>
          <a:srcRect b="0" l="0" r="0" t="0"/>
          <a:stretch/>
        </p:blipFill>
        <p:spPr>
          <a:xfrm>
            <a:off x="0" y="0"/>
            <a:ext cx="2329748" cy="1670851"/>
          </a:xfrm>
          <a:prstGeom prst="rect">
            <a:avLst/>
          </a:prstGeom>
          <a:noFill/>
          <a:ln>
            <a:noFill/>
          </a:ln>
        </p:spPr>
      </p:pic>
      <p:sp>
        <p:nvSpPr>
          <p:cNvPr id="281" name="Google Shape;281;p43"/>
          <p:cNvSpPr/>
          <p:nvPr/>
        </p:nvSpPr>
        <p:spPr>
          <a:xfrm>
            <a:off x="0" y="0"/>
            <a:ext cx="9144000" cy="5143500"/>
          </a:xfrm>
          <a:prstGeom prst="rect">
            <a:avLst/>
          </a:prstGeom>
          <a:solidFill>
            <a:srgbClr val="000000">
              <a:alpha val="74901"/>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2" name="Google Shape;282;p43"/>
          <p:cNvSpPr txBox="1"/>
          <p:nvPr>
            <p:ph idx="4294967295" type="title"/>
          </p:nvPr>
        </p:nvSpPr>
        <p:spPr>
          <a:xfrm>
            <a:off x="311700" y="1101197"/>
            <a:ext cx="8520600" cy="8418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solidFill>
                  <a:srgbClr val="FFFFFF"/>
                </a:solidFill>
              </a:rPr>
              <a:t>We’re here because</a:t>
            </a:r>
            <a:endParaRPr>
              <a:solidFill>
                <a:srgbClr val="FFFFFF"/>
              </a:solidFill>
            </a:endParaRPr>
          </a:p>
          <a:p>
            <a:pPr indent="0" lvl="0" marL="0" rtl="0" algn="ctr">
              <a:lnSpc>
                <a:spcPct val="100000"/>
              </a:lnSpc>
              <a:spcBef>
                <a:spcPts val="0"/>
              </a:spcBef>
              <a:spcAft>
                <a:spcPts val="0"/>
              </a:spcAft>
              <a:buSzPts val="2800"/>
              <a:buNone/>
            </a:pPr>
            <a:r>
              <a:rPr lang="en">
                <a:solidFill>
                  <a:srgbClr val="FFFFFF"/>
                </a:solidFill>
              </a:rPr>
              <a:t>we want to learn how to foster</a:t>
            </a:r>
            <a:endParaRPr>
              <a:solidFill>
                <a:srgbClr val="FFFFFF"/>
              </a:solidFill>
            </a:endParaRPr>
          </a:p>
          <a:p>
            <a:pPr indent="0" lvl="0" marL="0" rtl="0" algn="ctr">
              <a:lnSpc>
                <a:spcPct val="100000"/>
              </a:lnSpc>
              <a:spcBef>
                <a:spcPts val="0"/>
              </a:spcBef>
              <a:spcAft>
                <a:spcPts val="0"/>
              </a:spcAft>
              <a:buSzPts val="2800"/>
              <a:buNone/>
            </a:pPr>
            <a:r>
              <a:rPr lang="en">
                <a:solidFill>
                  <a:srgbClr val="FFFFFF"/>
                </a:solidFill>
              </a:rPr>
              <a:t>healthy work environments</a:t>
            </a:r>
            <a:endParaRPr>
              <a:solidFill>
                <a:srgbClr val="FFFFFF"/>
              </a:solidFill>
            </a:endParaRPr>
          </a:p>
          <a:p>
            <a:pPr indent="0" lvl="0" marL="0" rtl="0" algn="ctr">
              <a:lnSpc>
                <a:spcPct val="100000"/>
              </a:lnSpc>
              <a:spcBef>
                <a:spcPts val="0"/>
              </a:spcBef>
              <a:spcAft>
                <a:spcPts val="0"/>
              </a:spcAft>
              <a:buSzPts val="2800"/>
              <a:buNone/>
            </a:pPr>
            <a:r>
              <a:rPr lang="en">
                <a:solidFill>
                  <a:srgbClr val="FFFFFF"/>
                </a:solidFill>
              </a:rPr>
              <a:t>where </a:t>
            </a:r>
            <a:r>
              <a:rPr b="1" i="1" lang="en">
                <a:solidFill>
                  <a:srgbClr val="FFFFFF"/>
                </a:solidFill>
              </a:rPr>
              <a:t>everyone</a:t>
            </a:r>
            <a:r>
              <a:rPr lang="en">
                <a:solidFill>
                  <a:srgbClr val="FFFFFF"/>
                </a:solidFill>
              </a:rPr>
              <a:t> can bring</a:t>
            </a:r>
            <a:endParaRPr>
              <a:solidFill>
                <a:srgbClr val="FFFFFF"/>
              </a:solidFill>
            </a:endParaRPr>
          </a:p>
          <a:p>
            <a:pPr indent="0" lvl="0" marL="0" rtl="0" algn="ctr">
              <a:lnSpc>
                <a:spcPct val="100000"/>
              </a:lnSpc>
              <a:spcBef>
                <a:spcPts val="0"/>
              </a:spcBef>
              <a:spcAft>
                <a:spcPts val="0"/>
              </a:spcAft>
              <a:buSzPts val="2800"/>
              <a:buNone/>
            </a:pPr>
            <a:r>
              <a:rPr lang="en">
                <a:solidFill>
                  <a:srgbClr val="FFFFFF"/>
                </a:solidFill>
              </a:rPr>
              <a:t>their whole selves to their work</a:t>
            </a:r>
            <a:endParaRPr>
              <a:solidFill>
                <a:srgbClr val="FFFFFF"/>
              </a:solidFill>
            </a:endParaRPr>
          </a:p>
          <a:p>
            <a:pPr indent="0" lvl="0" marL="0" rtl="0" algn="ctr">
              <a:lnSpc>
                <a:spcPct val="100000"/>
              </a:lnSpc>
              <a:spcBef>
                <a:spcPts val="0"/>
              </a:spcBef>
              <a:spcAft>
                <a:spcPts val="0"/>
              </a:spcAft>
              <a:buSzPts val="2800"/>
              <a:buNone/>
            </a:pPr>
            <a:r>
              <a:rPr lang="en">
                <a:solidFill>
                  <a:srgbClr val="FFFFFF"/>
                </a:solidFill>
              </a:rPr>
              <a:t>and reach their greatest potential.</a:t>
            </a:r>
            <a:endParaRPr>
              <a:solidFill>
                <a:srgbClr val="FFFFFF"/>
              </a:solidFill>
            </a:endParaRPr>
          </a:p>
        </p:txBody>
      </p:sp>
      <p:sp>
        <p:nvSpPr>
          <p:cNvPr id="283" name="Google Shape;283;p4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7" name="Shape 107"/>
        <p:cNvGrpSpPr/>
        <p:nvPr/>
      </p:nvGrpSpPr>
      <p:grpSpPr>
        <a:xfrm>
          <a:off x="0" y="0"/>
          <a:ext cx="0" cy="0"/>
          <a:chOff x="0" y="0"/>
          <a:chExt cx="0" cy="0"/>
        </a:xfrm>
      </p:grpSpPr>
      <p:sp>
        <p:nvSpPr>
          <p:cNvPr id="108" name="Google Shape;108;p2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Table of Contents</a:t>
            </a:r>
            <a:endParaRPr/>
          </a:p>
        </p:txBody>
      </p:sp>
      <p:sp>
        <p:nvSpPr>
          <p:cNvPr id="109" name="Google Shape;109;p2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AutoNum type="arabicPeriod"/>
            </a:pPr>
            <a:r>
              <a:rPr lang="en"/>
              <a:t>Email template of workshop description </a:t>
            </a:r>
            <a:r>
              <a:rPr lang="en">
                <a:solidFill>
                  <a:srgbClr val="6AA84F"/>
                </a:solidFill>
              </a:rPr>
              <a:t>[Slide 3]</a:t>
            </a:r>
            <a:endParaRPr>
              <a:solidFill>
                <a:srgbClr val="6AA84F"/>
              </a:solidFill>
            </a:endParaRPr>
          </a:p>
          <a:p>
            <a:pPr indent="-342900" lvl="0" marL="457200" rtl="0" algn="l">
              <a:spcBef>
                <a:spcPts val="0"/>
              </a:spcBef>
              <a:spcAft>
                <a:spcPts val="0"/>
              </a:spcAft>
              <a:buSzPts val="1800"/>
              <a:buAutoNum type="arabicPeriod"/>
            </a:pPr>
            <a:r>
              <a:rPr lang="en"/>
              <a:t>Introduction — Why is this important? </a:t>
            </a:r>
            <a:r>
              <a:rPr lang="en">
                <a:solidFill>
                  <a:srgbClr val="6AA84F"/>
                </a:solidFill>
              </a:rPr>
              <a:t>[Slides 4-19]</a:t>
            </a:r>
            <a:endParaRPr>
              <a:solidFill>
                <a:srgbClr val="6AA84F"/>
              </a:solidFill>
            </a:endParaRPr>
          </a:p>
          <a:p>
            <a:pPr indent="-342900" lvl="0" marL="457200" rtl="0" algn="l">
              <a:spcBef>
                <a:spcPts val="0"/>
              </a:spcBef>
              <a:spcAft>
                <a:spcPts val="0"/>
              </a:spcAft>
              <a:buSzPts val="1800"/>
              <a:buAutoNum type="arabicPeriod"/>
            </a:pPr>
            <a:r>
              <a:rPr lang="en"/>
              <a:t>Workshop Objectives, Agenda, &amp; Icebreaker </a:t>
            </a:r>
            <a:r>
              <a:rPr lang="en">
                <a:solidFill>
                  <a:srgbClr val="6AA84F"/>
                </a:solidFill>
              </a:rPr>
              <a:t>[Slides 20-27]</a:t>
            </a:r>
            <a:endParaRPr>
              <a:solidFill>
                <a:srgbClr val="6AA84F"/>
              </a:solidFill>
            </a:endParaRPr>
          </a:p>
          <a:p>
            <a:pPr indent="-342900" lvl="0" marL="457200" rtl="0" algn="l">
              <a:spcBef>
                <a:spcPts val="0"/>
              </a:spcBef>
              <a:spcAft>
                <a:spcPts val="0"/>
              </a:spcAft>
              <a:buSzPts val="1800"/>
              <a:buAutoNum type="arabicPeriod"/>
            </a:pPr>
            <a:r>
              <a:rPr lang="en"/>
              <a:t>Active Roleplay Activity: Advisor-Advisee Meeting </a:t>
            </a:r>
            <a:r>
              <a:rPr lang="en">
                <a:solidFill>
                  <a:srgbClr val="6AA84F"/>
                </a:solidFill>
              </a:rPr>
              <a:t>[Slides 28-38]</a:t>
            </a:r>
            <a:endParaRPr>
              <a:solidFill>
                <a:srgbClr val="6AA84F"/>
              </a:solidFill>
            </a:endParaRPr>
          </a:p>
          <a:p>
            <a:pPr indent="-304800" lvl="0" marL="914400" rtl="0" algn="l">
              <a:spcBef>
                <a:spcPts val="0"/>
              </a:spcBef>
              <a:spcAft>
                <a:spcPts val="0"/>
              </a:spcAft>
              <a:buClr>
                <a:srgbClr val="000000"/>
              </a:buClr>
              <a:buSzPts val="1200"/>
              <a:buChar char="●"/>
            </a:pPr>
            <a:r>
              <a:rPr lang="en" sz="1200">
                <a:solidFill>
                  <a:srgbClr val="000000"/>
                </a:solidFill>
              </a:rPr>
              <a:t>Using a modified version of </a:t>
            </a:r>
            <a:r>
              <a:rPr lang="en" sz="1200" u="sng">
                <a:solidFill>
                  <a:schemeClr val="hlink"/>
                </a:solidFill>
                <a:hlinkClick r:id="rId3"/>
              </a:rPr>
              <a:t>this roleplay</a:t>
            </a:r>
            <a:r>
              <a:rPr lang="en" sz="1200">
                <a:solidFill>
                  <a:srgbClr val="000000"/>
                </a:solidFill>
              </a:rPr>
              <a:t> designed by the National Center for Professional &amp; Research Ethics</a:t>
            </a:r>
            <a:endParaRPr sz="1200">
              <a:solidFill>
                <a:srgbClr val="000000"/>
              </a:solidFill>
            </a:endParaRPr>
          </a:p>
          <a:p>
            <a:pPr indent="-342900" lvl="0" marL="457200" rtl="0" algn="l">
              <a:spcBef>
                <a:spcPts val="0"/>
              </a:spcBef>
              <a:spcAft>
                <a:spcPts val="0"/>
              </a:spcAft>
              <a:buSzPts val="1800"/>
              <a:buAutoNum type="arabicPeriod"/>
            </a:pPr>
            <a:r>
              <a:rPr lang="en"/>
              <a:t>Strategies for Communicating Expectations </a:t>
            </a:r>
            <a:r>
              <a:rPr lang="en">
                <a:solidFill>
                  <a:srgbClr val="6AA84F"/>
                </a:solidFill>
              </a:rPr>
              <a:t>[Slides 39-59]</a:t>
            </a:r>
            <a:endParaRPr>
              <a:solidFill>
                <a:srgbClr val="6AA84F"/>
              </a:solidFill>
            </a:endParaRPr>
          </a:p>
          <a:p>
            <a:pPr indent="-342900" lvl="0" marL="457200" rtl="0" algn="l">
              <a:spcBef>
                <a:spcPts val="0"/>
              </a:spcBef>
              <a:spcAft>
                <a:spcPts val="0"/>
              </a:spcAft>
              <a:buSzPts val="1800"/>
              <a:buAutoNum type="arabicPeriod"/>
            </a:pPr>
            <a:r>
              <a:rPr lang="en"/>
              <a:t>Psychological Safety — What is it? Do you experience it? </a:t>
            </a:r>
            <a:r>
              <a:rPr lang="en">
                <a:solidFill>
                  <a:srgbClr val="6AA84F"/>
                </a:solidFill>
              </a:rPr>
              <a:t>[Slides 60-65]</a:t>
            </a:r>
            <a:endParaRPr>
              <a:solidFill>
                <a:srgbClr val="6AA84F"/>
              </a:solidFill>
            </a:endParaRPr>
          </a:p>
          <a:p>
            <a:pPr indent="-342900" lvl="0" marL="457200" rtl="0" algn="l">
              <a:spcBef>
                <a:spcPts val="0"/>
              </a:spcBef>
              <a:spcAft>
                <a:spcPts val="0"/>
              </a:spcAft>
              <a:buSzPts val="1800"/>
              <a:buAutoNum type="arabicPeriod"/>
            </a:pPr>
            <a:r>
              <a:rPr lang="en"/>
              <a:t>Conflict — What is it and why should we embrace it? </a:t>
            </a:r>
            <a:r>
              <a:rPr lang="en">
                <a:solidFill>
                  <a:srgbClr val="6AA84F"/>
                </a:solidFill>
              </a:rPr>
              <a:t>[Slides 66-78]</a:t>
            </a:r>
            <a:endParaRPr>
              <a:solidFill>
                <a:srgbClr val="6AA84F"/>
              </a:solidFill>
            </a:endParaRPr>
          </a:p>
          <a:p>
            <a:pPr indent="-342900" lvl="0" marL="457200" rtl="0" algn="l">
              <a:spcBef>
                <a:spcPts val="0"/>
              </a:spcBef>
              <a:spcAft>
                <a:spcPts val="0"/>
              </a:spcAft>
              <a:buSzPts val="1800"/>
              <a:buAutoNum type="arabicPeriod"/>
            </a:pPr>
            <a:r>
              <a:rPr lang="en"/>
              <a:t>Active Listening </a:t>
            </a:r>
            <a:r>
              <a:rPr lang="en">
                <a:solidFill>
                  <a:srgbClr val="6AA84F"/>
                </a:solidFill>
              </a:rPr>
              <a:t>[Slides 79-86]</a:t>
            </a:r>
            <a:endParaRPr>
              <a:solidFill>
                <a:srgbClr val="6AA84F"/>
              </a:solidFill>
            </a:endParaRPr>
          </a:p>
          <a:p>
            <a:pPr indent="-342900" lvl="0" marL="457200" rtl="0" algn="l">
              <a:spcBef>
                <a:spcPts val="0"/>
              </a:spcBef>
              <a:spcAft>
                <a:spcPts val="0"/>
              </a:spcAft>
              <a:buSzPts val="1800"/>
              <a:buAutoNum type="arabicPeriod"/>
            </a:pPr>
            <a:r>
              <a:rPr lang="en"/>
              <a:t>Further Resources for Self-Education </a:t>
            </a:r>
            <a:r>
              <a:rPr lang="en">
                <a:solidFill>
                  <a:srgbClr val="6AA84F"/>
                </a:solidFill>
              </a:rPr>
              <a:t>[Slides 87-94]</a:t>
            </a:r>
            <a:endParaRPr>
              <a:solidFill>
                <a:srgbClr val="6AA84F"/>
              </a:solidFill>
            </a:endParaRPr>
          </a:p>
          <a:p>
            <a:pPr indent="-342900" lvl="0" marL="457200" rtl="0" algn="l">
              <a:spcBef>
                <a:spcPts val="0"/>
              </a:spcBef>
              <a:spcAft>
                <a:spcPts val="0"/>
              </a:spcAft>
              <a:buSzPts val="1800"/>
              <a:buAutoNum type="arabicPeriod"/>
            </a:pPr>
            <a:r>
              <a:rPr lang="en"/>
              <a:t>Parting Words</a:t>
            </a:r>
            <a:r>
              <a:rPr lang="en">
                <a:solidFill>
                  <a:srgbClr val="6AA84F"/>
                </a:solidFill>
              </a:rPr>
              <a:t> [Slide 95]</a:t>
            </a:r>
            <a:endParaRPr>
              <a:solidFill>
                <a:srgbClr val="6AA84F"/>
              </a:solidFill>
            </a:endParaRPr>
          </a:p>
        </p:txBody>
      </p:sp>
      <p:sp>
        <p:nvSpPr>
          <p:cNvPr id="110" name="Google Shape;110;p2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A1D6E2"/>
        </a:solidFill>
      </p:bgPr>
    </p:bg>
    <p:spTree>
      <p:nvGrpSpPr>
        <p:cNvPr id="287" name="Shape 287"/>
        <p:cNvGrpSpPr/>
        <p:nvPr/>
      </p:nvGrpSpPr>
      <p:grpSpPr>
        <a:xfrm>
          <a:off x="0" y="0"/>
          <a:ext cx="0" cy="0"/>
          <a:chOff x="0" y="0"/>
          <a:chExt cx="0" cy="0"/>
        </a:xfrm>
      </p:grpSpPr>
      <p:pic>
        <p:nvPicPr>
          <p:cNvPr id="288" name="Google Shape;288;p44"/>
          <p:cNvPicPr preferRelativeResize="0"/>
          <p:nvPr/>
        </p:nvPicPr>
        <p:blipFill rotWithShape="1">
          <a:blip r:embed="rId3">
            <a:alphaModFix/>
          </a:blip>
          <a:srcRect b="0" l="0" r="0" t="0"/>
          <a:stretch/>
        </p:blipFill>
        <p:spPr>
          <a:xfrm>
            <a:off x="6228849" y="384100"/>
            <a:ext cx="2603450" cy="2511950"/>
          </a:xfrm>
          <a:prstGeom prst="rect">
            <a:avLst/>
          </a:prstGeom>
          <a:noFill/>
          <a:ln>
            <a:noFill/>
          </a:ln>
        </p:spPr>
      </p:pic>
      <p:sp>
        <p:nvSpPr>
          <p:cNvPr id="289" name="Google Shape;289;p44"/>
          <p:cNvSpPr/>
          <p:nvPr/>
        </p:nvSpPr>
        <p:spPr>
          <a:xfrm>
            <a:off x="180550" y="206350"/>
            <a:ext cx="8757000" cy="4758900"/>
          </a:xfrm>
          <a:prstGeom prst="rect">
            <a:avLst/>
          </a:prstGeom>
          <a:solidFill>
            <a:srgbClr val="FFFFFF">
              <a:alpha val="7411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0" name="Google Shape;290;p4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t>Workshop Objectives</a:t>
            </a:r>
            <a:endParaRPr b="1"/>
          </a:p>
        </p:txBody>
      </p:sp>
      <p:sp>
        <p:nvSpPr>
          <p:cNvPr id="291" name="Google Shape;291;p44"/>
          <p:cNvSpPr txBox="1"/>
          <p:nvPr>
            <p:ph idx="1" type="body"/>
          </p:nvPr>
        </p:nvSpPr>
        <p:spPr>
          <a:xfrm>
            <a:off x="311700" y="945675"/>
            <a:ext cx="6175500" cy="20718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1000"/>
              </a:spcBef>
              <a:spcAft>
                <a:spcPts val="0"/>
              </a:spcAft>
              <a:buClr>
                <a:srgbClr val="434343"/>
              </a:buClr>
              <a:buSzPts val="1800"/>
              <a:buChar char="●"/>
            </a:pPr>
            <a:r>
              <a:rPr b="1" lang="en">
                <a:solidFill>
                  <a:srgbClr val="434343"/>
                </a:solidFill>
              </a:rPr>
              <a:t>Learn</a:t>
            </a:r>
            <a:r>
              <a:rPr lang="en">
                <a:solidFill>
                  <a:srgbClr val="434343"/>
                </a:solidFill>
              </a:rPr>
              <a:t> about recent research on the impact of leadership and management on productivity and overall group well-being.</a:t>
            </a:r>
            <a:endParaRPr>
              <a:solidFill>
                <a:srgbClr val="434343"/>
              </a:solidFill>
            </a:endParaRPr>
          </a:p>
          <a:p>
            <a:pPr indent="-342900" lvl="0" marL="457200" rtl="0" algn="l">
              <a:lnSpc>
                <a:spcPct val="115000"/>
              </a:lnSpc>
              <a:spcBef>
                <a:spcPts val="1000"/>
              </a:spcBef>
              <a:spcAft>
                <a:spcPts val="0"/>
              </a:spcAft>
              <a:buClr>
                <a:srgbClr val="434343"/>
              </a:buClr>
              <a:buSzPts val="1800"/>
              <a:buChar char="●"/>
            </a:pPr>
            <a:r>
              <a:rPr b="1" lang="en">
                <a:solidFill>
                  <a:srgbClr val="434343"/>
                </a:solidFill>
              </a:rPr>
              <a:t>Consider</a:t>
            </a:r>
            <a:r>
              <a:rPr lang="en">
                <a:solidFill>
                  <a:srgbClr val="434343"/>
                </a:solidFill>
              </a:rPr>
              <a:t> and </a:t>
            </a:r>
            <a:r>
              <a:rPr b="1" lang="en">
                <a:solidFill>
                  <a:srgbClr val="00B0F0"/>
                </a:solidFill>
              </a:rPr>
              <a:t>discuss</a:t>
            </a:r>
            <a:r>
              <a:rPr lang="en">
                <a:solidFill>
                  <a:srgbClr val="434343"/>
                </a:solidFill>
              </a:rPr>
              <a:t> common “best practice” strategies for effective management.</a:t>
            </a:r>
            <a:endParaRPr b="1">
              <a:solidFill>
                <a:srgbClr val="434343"/>
              </a:solidFill>
            </a:endParaRPr>
          </a:p>
        </p:txBody>
      </p:sp>
      <p:sp>
        <p:nvSpPr>
          <p:cNvPr id="292" name="Google Shape;292;p44"/>
          <p:cNvSpPr txBox="1"/>
          <p:nvPr/>
        </p:nvSpPr>
        <p:spPr>
          <a:xfrm>
            <a:off x="311700" y="2801300"/>
            <a:ext cx="8342100" cy="14574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1000"/>
              </a:spcBef>
              <a:spcAft>
                <a:spcPts val="0"/>
              </a:spcAft>
              <a:buClr>
                <a:srgbClr val="434343"/>
              </a:buClr>
              <a:buSzPts val="1800"/>
              <a:buFont typeface="Arial"/>
              <a:buChar char="●"/>
            </a:pPr>
            <a:r>
              <a:rPr b="1" i="0" lang="en" sz="1800" u="none" cap="none" strike="noStrike">
                <a:solidFill>
                  <a:srgbClr val="434343"/>
                </a:solidFill>
                <a:latin typeface="Arial"/>
                <a:ea typeface="Arial"/>
                <a:cs typeface="Arial"/>
                <a:sym typeface="Arial"/>
              </a:rPr>
              <a:t>Share ideas </a:t>
            </a:r>
            <a:r>
              <a:rPr b="0" i="0" lang="en" sz="1800" u="none" cap="none" strike="noStrike">
                <a:solidFill>
                  <a:srgbClr val="434343"/>
                </a:solidFill>
                <a:latin typeface="Arial"/>
                <a:ea typeface="Arial"/>
                <a:cs typeface="Arial"/>
                <a:sym typeface="Arial"/>
              </a:rPr>
              <a:t>and </a:t>
            </a:r>
            <a:r>
              <a:rPr b="1" i="1" lang="en" sz="1800" u="none" cap="none" strike="noStrike">
                <a:solidFill>
                  <a:srgbClr val="00B0F0"/>
                </a:solidFill>
                <a:latin typeface="Arial"/>
                <a:ea typeface="Arial"/>
                <a:cs typeface="Arial"/>
                <a:sym typeface="Arial"/>
              </a:rPr>
              <a:t>practice</a:t>
            </a:r>
            <a:r>
              <a:rPr b="0" i="0" lang="en" sz="1800" u="none" cap="none" strike="noStrike">
                <a:solidFill>
                  <a:srgbClr val="434343"/>
                </a:solidFill>
                <a:latin typeface="Arial"/>
                <a:ea typeface="Arial"/>
                <a:cs typeface="Arial"/>
                <a:sym typeface="Arial"/>
              </a:rPr>
              <a:t> strategies for good supervision of trainees with other participants.</a:t>
            </a:r>
            <a:endParaRPr b="0" i="0" sz="1800" u="none" cap="none" strike="noStrike">
              <a:solidFill>
                <a:srgbClr val="434343"/>
              </a:solidFill>
              <a:latin typeface="Arial"/>
              <a:ea typeface="Arial"/>
              <a:cs typeface="Arial"/>
              <a:sym typeface="Arial"/>
            </a:endParaRPr>
          </a:p>
          <a:p>
            <a:pPr indent="-342900" lvl="0" marL="457200" marR="0" rtl="0" algn="l">
              <a:lnSpc>
                <a:spcPct val="100000"/>
              </a:lnSpc>
              <a:spcBef>
                <a:spcPts val="1600"/>
              </a:spcBef>
              <a:spcAft>
                <a:spcPts val="0"/>
              </a:spcAft>
              <a:buClr>
                <a:srgbClr val="434343"/>
              </a:buClr>
              <a:buSzPts val="1800"/>
              <a:buFont typeface="Arial"/>
              <a:buChar char="●"/>
            </a:pPr>
            <a:r>
              <a:rPr b="1" i="0" lang="en" sz="1800" u="none" cap="none" strike="noStrike">
                <a:solidFill>
                  <a:srgbClr val="434343"/>
                </a:solidFill>
                <a:latin typeface="Arial"/>
                <a:ea typeface="Arial"/>
                <a:cs typeface="Arial"/>
                <a:sym typeface="Arial"/>
              </a:rPr>
              <a:t>Equip ourselves with tools, resources, and direction for </a:t>
            </a:r>
            <a:r>
              <a:rPr b="1" i="0" lang="en" sz="1800" u="none" cap="none" strike="noStrike">
                <a:solidFill>
                  <a:srgbClr val="00B0F0"/>
                </a:solidFill>
                <a:latin typeface="Arial"/>
                <a:ea typeface="Arial"/>
                <a:cs typeface="Arial"/>
                <a:sym typeface="Arial"/>
              </a:rPr>
              <a:t>future self-education and formal training</a:t>
            </a:r>
            <a:r>
              <a:rPr b="1" i="0" lang="en" sz="1800" u="none" cap="none" strike="noStrike">
                <a:solidFill>
                  <a:srgbClr val="434343"/>
                </a:solidFill>
                <a:latin typeface="Arial"/>
                <a:ea typeface="Arial"/>
                <a:cs typeface="Arial"/>
                <a:sym typeface="Arial"/>
              </a:rPr>
              <a:t>.</a:t>
            </a:r>
            <a:endParaRPr b="1" i="0" sz="1800" u="none" cap="none" strike="noStrike">
              <a:solidFill>
                <a:srgbClr val="434343"/>
              </a:solidFill>
              <a:latin typeface="Arial"/>
              <a:ea typeface="Arial"/>
              <a:cs typeface="Arial"/>
              <a:sym typeface="Arial"/>
            </a:endParaRPr>
          </a:p>
          <a:p>
            <a:pPr indent="0" lvl="0" marL="0" marR="0" rtl="0" algn="l">
              <a:lnSpc>
                <a:spcPct val="100000"/>
              </a:lnSpc>
              <a:spcBef>
                <a:spcPts val="1600"/>
              </a:spcBef>
              <a:spcAft>
                <a:spcPts val="0"/>
              </a:spcAft>
              <a:buClr>
                <a:srgbClr val="000000"/>
              </a:buClr>
              <a:buSzPts val="1800"/>
              <a:buFont typeface="Arial"/>
              <a:buNone/>
            </a:pPr>
            <a:r>
              <a:t/>
            </a:r>
            <a:endParaRPr b="1" i="0" sz="1800" u="none" cap="none" strike="noStrike">
              <a:solidFill>
                <a:srgbClr val="434343"/>
              </a:solidFill>
              <a:latin typeface="Arial"/>
              <a:ea typeface="Arial"/>
              <a:cs typeface="Arial"/>
              <a:sym typeface="Arial"/>
            </a:endParaRPr>
          </a:p>
          <a:p>
            <a:pPr indent="0" lvl="0" marL="0" marR="0" rtl="0" algn="l">
              <a:lnSpc>
                <a:spcPct val="100000"/>
              </a:lnSpc>
              <a:spcBef>
                <a:spcPts val="160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 name="Google Shape;293;p44"/>
          <p:cNvSpPr txBox="1"/>
          <p:nvPr/>
        </p:nvSpPr>
        <p:spPr>
          <a:xfrm>
            <a:off x="5067424" y="4085225"/>
            <a:ext cx="3819600" cy="1113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chemeClr val="dk1"/>
                </a:solidFill>
                <a:latin typeface="Arial"/>
                <a:ea typeface="Arial"/>
                <a:cs typeface="Arial"/>
                <a:sym typeface="Arial"/>
              </a:rPr>
              <a:t>It’s not possible to learn or talk about everything we ought to learn in 2 hours!</a:t>
            </a:r>
            <a:endParaRPr b="1" i="0" sz="1400" u="none" cap="none" strike="noStrike">
              <a:solidFill>
                <a:schemeClr val="dk1"/>
              </a:solidFill>
              <a:latin typeface="Arial"/>
              <a:ea typeface="Arial"/>
              <a:cs typeface="Arial"/>
              <a:sym typeface="Arial"/>
            </a:endParaRPr>
          </a:p>
        </p:txBody>
      </p:sp>
      <p:sp>
        <p:nvSpPr>
          <p:cNvPr id="294" name="Google Shape;294;p44"/>
          <p:cNvSpPr txBox="1"/>
          <p:nvPr/>
        </p:nvSpPr>
        <p:spPr>
          <a:xfrm>
            <a:off x="180425" y="4613600"/>
            <a:ext cx="8757000" cy="405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chemeClr val="dk1"/>
                </a:solidFill>
              </a:rPr>
              <a:t>(If you leave realizing you know</a:t>
            </a:r>
            <a:r>
              <a:rPr i="1" lang="en">
                <a:solidFill>
                  <a:schemeClr val="dk1"/>
                </a:solidFill>
              </a:rPr>
              <a:t> less</a:t>
            </a:r>
            <a:r>
              <a:rPr lang="en">
                <a:solidFill>
                  <a:schemeClr val="dk1"/>
                </a:solidFill>
              </a:rPr>
              <a:t> than you thought you did about this topic, then I’ve done my job.)</a:t>
            </a:r>
            <a:endParaRPr/>
          </a:p>
        </p:txBody>
      </p:sp>
      <p:sp>
        <p:nvSpPr>
          <p:cNvPr id="295" name="Google Shape;295;p4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9" name="Shape 299"/>
        <p:cNvGrpSpPr/>
        <p:nvPr/>
      </p:nvGrpSpPr>
      <p:grpSpPr>
        <a:xfrm>
          <a:off x="0" y="0"/>
          <a:ext cx="0" cy="0"/>
          <a:chOff x="0" y="0"/>
          <a:chExt cx="0" cy="0"/>
        </a:xfrm>
      </p:grpSpPr>
      <p:pic>
        <p:nvPicPr>
          <p:cNvPr id="300" name="Google Shape;300;p45"/>
          <p:cNvPicPr preferRelativeResize="0"/>
          <p:nvPr/>
        </p:nvPicPr>
        <p:blipFill rotWithShape="1">
          <a:blip r:embed="rId3">
            <a:alphaModFix/>
          </a:blip>
          <a:srcRect b="9682" l="0" r="0" t="0"/>
          <a:stretch/>
        </p:blipFill>
        <p:spPr>
          <a:xfrm>
            <a:off x="2124075" y="2231375"/>
            <a:ext cx="4895850" cy="2355525"/>
          </a:xfrm>
          <a:prstGeom prst="rect">
            <a:avLst/>
          </a:prstGeom>
          <a:noFill/>
          <a:ln>
            <a:noFill/>
          </a:ln>
        </p:spPr>
      </p:pic>
      <p:sp>
        <p:nvSpPr>
          <p:cNvPr id="301" name="Google Shape;301;p45"/>
          <p:cNvSpPr txBox="1"/>
          <p:nvPr/>
        </p:nvSpPr>
        <p:spPr>
          <a:xfrm>
            <a:off x="2355550" y="1309675"/>
            <a:ext cx="4338600" cy="978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000"/>
              <a:t>Today, you will be given </a:t>
            </a:r>
            <a:r>
              <a:rPr b="1" i="1" lang="en" sz="2000"/>
              <a:t>seeds</a:t>
            </a:r>
            <a:r>
              <a:rPr lang="en" sz="2000"/>
              <a:t> to further cultivate and grow.</a:t>
            </a:r>
            <a:endParaRPr sz="2000"/>
          </a:p>
        </p:txBody>
      </p:sp>
      <p:sp>
        <p:nvSpPr>
          <p:cNvPr id="302" name="Google Shape;302;p4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
        <p:nvSpPr>
          <p:cNvPr id="303" name="Google Shape;303;p45"/>
          <p:cNvSpPr txBox="1"/>
          <p:nvPr/>
        </p:nvSpPr>
        <p:spPr>
          <a:xfrm>
            <a:off x="0" y="305450"/>
            <a:ext cx="9144000" cy="520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chemeClr val="dk1"/>
                </a:solidFill>
              </a:rPr>
              <a:t>It’s not possible to learn or talk about everything we ought to learn in these 2 hours together.</a:t>
            </a:r>
            <a:endParaRPr>
              <a:solidFill>
                <a:schemeClr val="dk1"/>
              </a:solidFill>
            </a:endParaRPr>
          </a:p>
          <a:p>
            <a:pPr indent="0" lvl="0" marL="0" rtl="0" algn="ctr">
              <a:spcBef>
                <a:spcPts val="0"/>
              </a:spcBef>
              <a:spcAft>
                <a:spcPts val="0"/>
              </a:spcAft>
              <a:buNone/>
            </a:pPr>
            <a:r>
              <a:rPr lang="en">
                <a:solidFill>
                  <a:schemeClr val="dk1"/>
                </a:solidFill>
              </a:rPr>
              <a:t>We will be missing many important topics.</a:t>
            </a:r>
            <a:endParaRPr>
              <a:solidFill>
                <a:schemeClr val="dk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7" name="Shape 307"/>
        <p:cNvGrpSpPr/>
        <p:nvPr/>
      </p:nvGrpSpPr>
      <p:grpSpPr>
        <a:xfrm>
          <a:off x="0" y="0"/>
          <a:ext cx="0" cy="0"/>
          <a:chOff x="0" y="0"/>
          <a:chExt cx="0" cy="0"/>
        </a:xfrm>
      </p:grpSpPr>
      <p:sp>
        <p:nvSpPr>
          <p:cNvPr id="308" name="Google Shape;308;p46"/>
          <p:cNvSpPr txBox="1"/>
          <p:nvPr/>
        </p:nvSpPr>
        <p:spPr>
          <a:xfrm>
            <a:off x="-21922" y="1"/>
            <a:ext cx="9165922" cy="638978"/>
          </a:xfrm>
          <a:prstGeom prst="rect">
            <a:avLst/>
          </a:prstGeom>
          <a:solidFill>
            <a:srgbClr val="DDDDDD"/>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700"/>
              <a:buFont typeface="Arial"/>
              <a:buNone/>
            </a:pPr>
            <a:r>
              <a:rPr b="1" i="0" lang="en" sz="2700" u="none" cap="none" strike="noStrike">
                <a:solidFill>
                  <a:srgbClr val="000000"/>
                </a:solidFill>
                <a:latin typeface="Arial"/>
                <a:ea typeface="Arial"/>
                <a:cs typeface="Arial"/>
                <a:sym typeface="Arial"/>
              </a:rPr>
              <a:t>A little bit about me, and where I’m coming from</a:t>
            </a:r>
            <a:endParaRPr b="1" i="0" sz="2700" u="none" cap="none" strike="noStrike">
              <a:solidFill>
                <a:srgbClr val="000000"/>
              </a:solidFill>
              <a:latin typeface="Arial"/>
              <a:ea typeface="Arial"/>
              <a:cs typeface="Arial"/>
              <a:sym typeface="Arial"/>
            </a:endParaRPr>
          </a:p>
        </p:txBody>
      </p:sp>
      <p:sp>
        <p:nvSpPr>
          <p:cNvPr id="309" name="Google Shape;309;p46"/>
          <p:cNvSpPr/>
          <p:nvPr/>
        </p:nvSpPr>
        <p:spPr>
          <a:xfrm>
            <a:off x="4561050" y="1160400"/>
            <a:ext cx="4309200" cy="3247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1900" u="none" cap="none" strike="noStrike">
                <a:solidFill>
                  <a:srgbClr val="141412"/>
                </a:solidFill>
                <a:latin typeface="Arial"/>
                <a:ea typeface="Arial"/>
                <a:cs typeface="Arial"/>
                <a:sym typeface="Arial"/>
              </a:rPr>
              <a:t>     </a:t>
            </a:r>
            <a:r>
              <a:rPr b="0" i="0" lang="en" sz="1800" u="none" cap="none" strike="noStrike">
                <a:solidFill>
                  <a:srgbClr val="141412"/>
                </a:solidFill>
                <a:latin typeface="Arial"/>
                <a:ea typeface="Arial"/>
                <a:cs typeface="Arial"/>
                <a:sym typeface="Arial"/>
              </a:rPr>
              <a:t>We are a support network of graduate student mediators (</a:t>
            </a:r>
            <a:r>
              <a:rPr b="1" i="0" lang="en" sz="1800" u="sng" cap="none" strike="noStrike">
                <a:solidFill>
                  <a:schemeClr val="hlink"/>
                </a:solidFill>
                <a:latin typeface="Arial"/>
                <a:ea typeface="Arial"/>
                <a:cs typeface="Arial"/>
                <a:sym typeface="Arial"/>
                <a:hlinkClick r:id="rId3"/>
              </a:rPr>
              <a:t>REFS</a:t>
            </a:r>
            <a:r>
              <a:rPr b="0" i="0" lang="en" sz="1800" u="none" cap="none" strike="noStrike">
                <a:solidFill>
                  <a:srgbClr val="141412"/>
                </a:solidFill>
                <a:latin typeface="Arial"/>
                <a:ea typeface="Arial"/>
                <a:cs typeface="Arial"/>
                <a:sym typeface="Arial"/>
              </a:rPr>
              <a:t>) who have completed extensive training with </a:t>
            </a:r>
            <a:r>
              <a:rPr b="0" i="0" lang="en" sz="1800" u="sng" cap="none" strike="noStrike">
                <a:solidFill>
                  <a:schemeClr val="hlink"/>
                </a:solidFill>
                <a:latin typeface="Arial"/>
                <a:ea typeface="Arial"/>
                <a:cs typeface="Arial"/>
                <a:sym typeface="Arial"/>
                <a:hlinkClick r:id="rId4"/>
              </a:rPr>
              <a:t>Conflict Management@MIT</a:t>
            </a:r>
            <a:r>
              <a:rPr b="0" i="0" lang="en" sz="1800" u="none" cap="none" strike="noStrike">
                <a:solidFill>
                  <a:srgbClr val="141412"/>
                </a:solidFill>
                <a:latin typeface="Arial"/>
                <a:ea typeface="Arial"/>
                <a:cs typeface="Arial"/>
                <a:sym typeface="Arial"/>
              </a:rPr>
              <a:t> to provide low barrier, confidential peer-to-peer coaching, listening, de-escalation, and informal mentoring and mediation to students and post-doctoral researchers. </a:t>
            </a:r>
            <a:endParaRPr/>
          </a:p>
          <a:p>
            <a:pPr indent="0" lvl="0" marL="0" marR="0" rtl="0" algn="l">
              <a:lnSpc>
                <a:spcPct val="100000"/>
              </a:lnSpc>
              <a:spcBef>
                <a:spcPts val="0"/>
              </a:spcBef>
              <a:spcAft>
                <a:spcPts val="0"/>
              </a:spcAft>
              <a:buNone/>
            </a:pPr>
            <a:r>
              <a:t/>
            </a:r>
            <a:endParaRPr b="0" i="0" sz="1800" u="none" cap="none" strike="noStrike">
              <a:solidFill>
                <a:srgbClr val="141412"/>
              </a:solidFill>
              <a:latin typeface="Arial"/>
              <a:ea typeface="Arial"/>
              <a:cs typeface="Arial"/>
              <a:sym typeface="Arial"/>
            </a:endParaRPr>
          </a:p>
          <a:p>
            <a:pPr indent="0" lvl="0" marL="0" marR="0" rtl="0" algn="ctr">
              <a:lnSpc>
                <a:spcPct val="100000"/>
              </a:lnSpc>
              <a:spcBef>
                <a:spcPts val="0"/>
              </a:spcBef>
              <a:spcAft>
                <a:spcPts val="0"/>
              </a:spcAft>
              <a:buNone/>
            </a:pPr>
            <a:r>
              <a:rPr b="0" i="0" lang="en" sz="1200" u="sng" cap="none" strike="noStrike">
                <a:solidFill>
                  <a:schemeClr val="hlink"/>
                </a:solidFill>
                <a:latin typeface="Arial"/>
                <a:ea typeface="Arial"/>
                <a:cs typeface="Arial"/>
                <a:sym typeface="Arial"/>
                <a:hlinkClick r:id="rId5"/>
              </a:rPr>
              <a:t>REFS Website for MIT Earth, Atmospheric, &amp; Planetary Sciences (EAPS REFS)</a:t>
            </a:r>
            <a:endParaRPr b="0" i="0" sz="1200" u="none" cap="none" strike="noStrike">
              <a:solidFill>
                <a:srgbClr val="000000"/>
              </a:solidFill>
              <a:latin typeface="Arial"/>
              <a:ea typeface="Arial"/>
              <a:cs typeface="Arial"/>
              <a:sym typeface="Arial"/>
            </a:endParaRPr>
          </a:p>
        </p:txBody>
      </p:sp>
      <p:pic>
        <p:nvPicPr>
          <p:cNvPr id="310" name="Google Shape;310;p46"/>
          <p:cNvPicPr preferRelativeResize="0"/>
          <p:nvPr/>
        </p:nvPicPr>
        <p:blipFill rotWithShape="1">
          <a:blip r:embed="rId6">
            <a:alphaModFix/>
          </a:blip>
          <a:srcRect b="0" l="0" r="0" t="0"/>
          <a:stretch/>
        </p:blipFill>
        <p:spPr>
          <a:xfrm>
            <a:off x="1583960" y="3832867"/>
            <a:ext cx="1321939" cy="788260"/>
          </a:xfrm>
          <a:prstGeom prst="rect">
            <a:avLst/>
          </a:prstGeom>
          <a:noFill/>
          <a:ln>
            <a:noFill/>
          </a:ln>
        </p:spPr>
      </p:pic>
      <p:pic>
        <p:nvPicPr>
          <p:cNvPr id="311" name="Google Shape;311;p46"/>
          <p:cNvPicPr preferRelativeResize="0"/>
          <p:nvPr/>
        </p:nvPicPr>
        <p:blipFill rotWithShape="1">
          <a:blip r:embed="rId7">
            <a:alphaModFix/>
          </a:blip>
          <a:srcRect b="0" l="0" r="0" t="0"/>
          <a:stretch/>
        </p:blipFill>
        <p:spPr>
          <a:xfrm>
            <a:off x="740825" y="922200"/>
            <a:ext cx="3008200" cy="2498250"/>
          </a:xfrm>
          <a:prstGeom prst="rect">
            <a:avLst/>
          </a:prstGeom>
          <a:noFill/>
          <a:ln>
            <a:noFill/>
          </a:ln>
        </p:spPr>
      </p:pic>
      <p:sp>
        <p:nvSpPr>
          <p:cNvPr id="312" name="Google Shape;312;p4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A1D6E2"/>
        </a:solidFill>
      </p:bgPr>
    </p:bg>
    <p:spTree>
      <p:nvGrpSpPr>
        <p:cNvPr id="316" name="Shape 316"/>
        <p:cNvGrpSpPr/>
        <p:nvPr/>
      </p:nvGrpSpPr>
      <p:grpSpPr>
        <a:xfrm>
          <a:off x="0" y="0"/>
          <a:ext cx="0" cy="0"/>
          <a:chOff x="0" y="0"/>
          <a:chExt cx="0" cy="0"/>
        </a:xfrm>
      </p:grpSpPr>
      <p:pic>
        <p:nvPicPr>
          <p:cNvPr id="317" name="Google Shape;317;p47"/>
          <p:cNvPicPr preferRelativeResize="0"/>
          <p:nvPr/>
        </p:nvPicPr>
        <p:blipFill rotWithShape="1">
          <a:blip r:embed="rId3">
            <a:alphaModFix/>
          </a:blip>
          <a:srcRect b="0" l="0" r="0" t="0"/>
          <a:stretch/>
        </p:blipFill>
        <p:spPr>
          <a:xfrm>
            <a:off x="6228849" y="384100"/>
            <a:ext cx="2603450" cy="2511950"/>
          </a:xfrm>
          <a:prstGeom prst="rect">
            <a:avLst/>
          </a:prstGeom>
          <a:noFill/>
          <a:ln>
            <a:noFill/>
          </a:ln>
        </p:spPr>
      </p:pic>
      <p:sp>
        <p:nvSpPr>
          <p:cNvPr id="318" name="Google Shape;318;p47"/>
          <p:cNvSpPr/>
          <p:nvPr/>
        </p:nvSpPr>
        <p:spPr>
          <a:xfrm>
            <a:off x="180550" y="206350"/>
            <a:ext cx="8757000" cy="4758900"/>
          </a:xfrm>
          <a:prstGeom prst="rect">
            <a:avLst/>
          </a:prstGeom>
          <a:solidFill>
            <a:srgbClr val="FFFFFF">
              <a:alpha val="7411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9" name="Google Shape;319;p47"/>
          <p:cNvSpPr txBox="1"/>
          <p:nvPr>
            <p:ph type="title"/>
          </p:nvPr>
        </p:nvSpPr>
        <p:spPr>
          <a:xfrm>
            <a:off x="387225" y="321650"/>
            <a:ext cx="62742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t>There is no “gold standard model” </a:t>
            </a:r>
            <a:r>
              <a:rPr lang="en"/>
              <a:t>for how to lead, manage, or supervise!</a:t>
            </a:r>
            <a:endParaRPr/>
          </a:p>
        </p:txBody>
      </p:sp>
      <p:sp>
        <p:nvSpPr>
          <p:cNvPr id="320" name="Google Shape;320;p47"/>
          <p:cNvSpPr txBox="1"/>
          <p:nvPr/>
        </p:nvSpPr>
        <p:spPr>
          <a:xfrm>
            <a:off x="311700" y="1281125"/>
            <a:ext cx="6065400" cy="2211222"/>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1600"/>
              </a:spcBef>
              <a:spcAft>
                <a:spcPts val="0"/>
              </a:spcAft>
              <a:buClr>
                <a:srgbClr val="434343"/>
              </a:buClr>
              <a:buSzPts val="1800"/>
              <a:buFont typeface="Arial"/>
              <a:buChar char="●"/>
            </a:pPr>
            <a:r>
              <a:rPr b="1" i="0" lang="en" sz="1800" u="none" cap="none" strike="noStrike">
                <a:solidFill>
                  <a:srgbClr val="434343"/>
                </a:solidFill>
                <a:latin typeface="Arial"/>
                <a:ea typeface="Arial"/>
                <a:cs typeface="Arial"/>
                <a:sym typeface="Arial"/>
              </a:rPr>
              <a:t>I am</a:t>
            </a:r>
            <a:r>
              <a:rPr b="1" i="1" lang="en" sz="1800" u="none" cap="none" strike="noStrike">
                <a:solidFill>
                  <a:srgbClr val="434343"/>
                </a:solidFill>
                <a:latin typeface="Arial"/>
                <a:ea typeface="Arial"/>
                <a:cs typeface="Arial"/>
                <a:sym typeface="Arial"/>
              </a:rPr>
              <a:t> not</a:t>
            </a:r>
            <a:r>
              <a:rPr b="1" i="0" lang="en" sz="1800" u="none" cap="none" strike="noStrike">
                <a:solidFill>
                  <a:srgbClr val="434343"/>
                </a:solidFill>
                <a:latin typeface="Arial"/>
                <a:ea typeface="Arial"/>
                <a:cs typeface="Arial"/>
                <a:sym typeface="Arial"/>
              </a:rPr>
              <a:t> an expert!</a:t>
            </a:r>
            <a:r>
              <a:rPr b="0" i="0" lang="en" sz="1800" u="none" cap="none" strike="noStrike">
                <a:solidFill>
                  <a:srgbClr val="434343"/>
                </a:solidFill>
                <a:latin typeface="Arial"/>
                <a:ea typeface="Arial"/>
                <a:cs typeface="Arial"/>
                <a:sym typeface="Arial"/>
              </a:rPr>
              <a:t> Collectively, you all are. I am a facilitator.</a:t>
            </a:r>
            <a:endParaRPr b="0" i="0" sz="1800" u="none" cap="none" strike="noStrike">
              <a:solidFill>
                <a:srgbClr val="434343"/>
              </a:solidFill>
              <a:latin typeface="Arial"/>
              <a:ea typeface="Arial"/>
              <a:cs typeface="Arial"/>
              <a:sym typeface="Arial"/>
            </a:endParaRPr>
          </a:p>
          <a:p>
            <a:pPr indent="-342900" lvl="1" marL="914400" marR="0" rtl="0" algn="l">
              <a:lnSpc>
                <a:spcPct val="100000"/>
              </a:lnSpc>
              <a:spcBef>
                <a:spcPts val="1600"/>
              </a:spcBef>
              <a:spcAft>
                <a:spcPts val="0"/>
              </a:spcAft>
              <a:buClr>
                <a:srgbClr val="434343"/>
              </a:buClr>
              <a:buSzPts val="1800"/>
              <a:buFont typeface="Arial"/>
              <a:buChar char="○"/>
            </a:pPr>
            <a:r>
              <a:rPr b="0" i="0" lang="en" sz="1800" u="none" cap="none" strike="noStrike">
                <a:solidFill>
                  <a:srgbClr val="434343"/>
                </a:solidFill>
                <a:latin typeface="Arial"/>
                <a:ea typeface="Arial"/>
                <a:cs typeface="Arial"/>
                <a:sym typeface="Arial"/>
              </a:rPr>
              <a:t>I will be going through some slides quickly to maximize the amount of time for interaction. You will get access to these slides after the workshop.</a:t>
            </a:r>
            <a:endParaRPr b="0" i="0" sz="1800" u="none" cap="none" strike="noStrike">
              <a:solidFill>
                <a:srgbClr val="434343"/>
              </a:solidFill>
              <a:latin typeface="Arial"/>
              <a:ea typeface="Arial"/>
              <a:cs typeface="Arial"/>
              <a:sym typeface="Arial"/>
            </a:endParaRPr>
          </a:p>
        </p:txBody>
      </p:sp>
      <p:pic>
        <p:nvPicPr>
          <p:cNvPr id="321" name="Google Shape;321;p47"/>
          <p:cNvPicPr preferRelativeResize="0"/>
          <p:nvPr/>
        </p:nvPicPr>
        <p:blipFill rotWithShape="1">
          <a:blip r:embed="rId4">
            <a:alphaModFix/>
          </a:blip>
          <a:srcRect b="0" l="0" r="0" t="0"/>
          <a:stretch/>
        </p:blipFill>
        <p:spPr>
          <a:xfrm>
            <a:off x="6735556" y="2896050"/>
            <a:ext cx="1738275" cy="1733300"/>
          </a:xfrm>
          <a:prstGeom prst="rect">
            <a:avLst/>
          </a:prstGeom>
          <a:noFill/>
          <a:ln>
            <a:noFill/>
          </a:ln>
        </p:spPr>
      </p:pic>
      <p:sp>
        <p:nvSpPr>
          <p:cNvPr id="322" name="Google Shape;322;p47"/>
          <p:cNvSpPr/>
          <p:nvPr/>
        </p:nvSpPr>
        <p:spPr>
          <a:xfrm>
            <a:off x="6604049" y="2762050"/>
            <a:ext cx="2001300" cy="2001300"/>
          </a:xfrm>
          <a:prstGeom prst="noSmoking">
            <a:avLst>
              <a:gd fmla="val 7063" name="adj"/>
            </a:avLst>
          </a:prstGeom>
          <a:solidFill>
            <a:srgbClr val="FF0000"/>
          </a:solidFill>
          <a:ln cap="flat" cmpd="sng" w="9525">
            <a:solidFill>
              <a:srgbClr val="98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3" name="Google Shape;323;p47"/>
          <p:cNvSpPr/>
          <p:nvPr/>
        </p:nvSpPr>
        <p:spPr>
          <a:xfrm>
            <a:off x="311699" y="3578034"/>
            <a:ext cx="5868561" cy="1128514"/>
          </a:xfrm>
          <a:prstGeom prst="rect">
            <a:avLst/>
          </a:prstGeom>
          <a:noFill/>
          <a:ln>
            <a:noFill/>
          </a:ln>
        </p:spPr>
        <p:txBody>
          <a:bodyPr anchorCtr="0" anchor="t" bIns="45700" lIns="91425" spcFirstLastPara="1" rIns="91425" wrap="square" tIns="45700">
            <a:noAutofit/>
          </a:bodyPr>
          <a:lstStyle/>
          <a:p>
            <a:pPr indent="-342900" lvl="0" marL="457200" marR="0" rtl="0" algn="l">
              <a:lnSpc>
                <a:spcPct val="100000"/>
              </a:lnSpc>
              <a:spcBef>
                <a:spcPts val="0"/>
              </a:spcBef>
              <a:spcAft>
                <a:spcPts val="0"/>
              </a:spcAft>
              <a:buClr>
                <a:srgbClr val="434343"/>
              </a:buClr>
              <a:buSzPts val="1800"/>
              <a:buFont typeface="Arial"/>
              <a:buChar char="●"/>
            </a:pPr>
            <a:r>
              <a:rPr b="1" i="0" lang="en" sz="1800" u="none" cap="none" strike="noStrike">
                <a:solidFill>
                  <a:srgbClr val="434343"/>
                </a:solidFill>
                <a:latin typeface="Arial"/>
                <a:ea typeface="Arial"/>
                <a:cs typeface="Arial"/>
                <a:sym typeface="Arial"/>
              </a:rPr>
              <a:t>This is a group conversation.</a:t>
            </a:r>
            <a:endParaRPr/>
          </a:p>
          <a:p>
            <a:pPr indent="-342900" lvl="0" marL="457200" marR="0" rtl="0" algn="l">
              <a:lnSpc>
                <a:spcPct val="100000"/>
              </a:lnSpc>
              <a:spcBef>
                <a:spcPts val="1600"/>
              </a:spcBef>
              <a:spcAft>
                <a:spcPts val="0"/>
              </a:spcAft>
              <a:buClr>
                <a:srgbClr val="434343"/>
              </a:buClr>
              <a:buSzPts val="1800"/>
              <a:buFont typeface="Arial"/>
              <a:buChar char="●"/>
            </a:pPr>
            <a:r>
              <a:rPr b="1" i="0" lang="en" sz="1800" u="none" cap="none" strike="noStrike">
                <a:solidFill>
                  <a:srgbClr val="434343"/>
                </a:solidFill>
                <a:latin typeface="Arial"/>
                <a:ea typeface="Arial"/>
                <a:cs typeface="Arial"/>
                <a:sym typeface="Arial"/>
              </a:rPr>
              <a:t>Please be respectful </a:t>
            </a:r>
            <a:r>
              <a:rPr b="0" i="0" lang="en" sz="1800" u="none" cap="none" strike="noStrike">
                <a:solidFill>
                  <a:srgbClr val="434343"/>
                </a:solidFill>
                <a:latin typeface="Arial"/>
                <a:ea typeface="Arial"/>
                <a:cs typeface="Arial"/>
                <a:sym typeface="Arial"/>
              </a:rPr>
              <a:t>of others as you share ideas and ask questions.</a:t>
            </a:r>
            <a:endParaRPr/>
          </a:p>
        </p:txBody>
      </p:sp>
      <p:sp>
        <p:nvSpPr>
          <p:cNvPr id="324" name="Google Shape;324;p4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8" name="Shape 328"/>
        <p:cNvGrpSpPr/>
        <p:nvPr/>
      </p:nvGrpSpPr>
      <p:grpSpPr>
        <a:xfrm>
          <a:off x="0" y="0"/>
          <a:ext cx="0" cy="0"/>
          <a:chOff x="0" y="0"/>
          <a:chExt cx="0" cy="0"/>
        </a:xfrm>
      </p:grpSpPr>
      <p:sp>
        <p:nvSpPr>
          <p:cNvPr id="329" name="Google Shape;329;p48"/>
          <p:cNvSpPr txBox="1"/>
          <p:nvPr>
            <p:ph type="title"/>
          </p:nvPr>
        </p:nvSpPr>
        <p:spPr>
          <a:xfrm>
            <a:off x="0" y="0"/>
            <a:ext cx="9144000" cy="760164"/>
          </a:xfrm>
          <a:prstGeom prst="rect">
            <a:avLst/>
          </a:prstGeom>
          <a:solidFill>
            <a:srgbClr val="D8D8D8"/>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
              <a:t>Ground rules for respectful conversations</a:t>
            </a:r>
            <a:endParaRPr/>
          </a:p>
        </p:txBody>
      </p:sp>
      <p:sp>
        <p:nvSpPr>
          <p:cNvPr id="330" name="Google Shape;330;p48"/>
          <p:cNvSpPr txBox="1"/>
          <p:nvPr>
            <p:ph idx="1" type="body"/>
          </p:nvPr>
        </p:nvSpPr>
        <p:spPr>
          <a:xfrm>
            <a:off x="311700" y="921121"/>
            <a:ext cx="8520600" cy="34164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SzPts val="1800"/>
              <a:buChar char="●"/>
            </a:pPr>
            <a:r>
              <a:rPr lang="en"/>
              <a:t>Focus on ideas, no directed personal comments.</a:t>
            </a:r>
            <a:endParaRPr/>
          </a:p>
          <a:p>
            <a:pPr indent="-342900" lvl="0" marL="457200" rtl="0" algn="l">
              <a:lnSpc>
                <a:spcPct val="115000"/>
              </a:lnSpc>
              <a:spcBef>
                <a:spcPts val="0"/>
              </a:spcBef>
              <a:spcAft>
                <a:spcPts val="0"/>
              </a:spcAft>
              <a:buSzPts val="1800"/>
              <a:buChar char="●"/>
            </a:pPr>
            <a:r>
              <a:rPr lang="en"/>
              <a:t>All voices should be heard — listen to each other and don’t dominate the conversation.</a:t>
            </a:r>
            <a:endParaRPr/>
          </a:p>
          <a:p>
            <a:pPr indent="-342900" lvl="0" marL="457200" rtl="0" algn="l">
              <a:lnSpc>
                <a:spcPct val="115000"/>
              </a:lnSpc>
              <a:spcBef>
                <a:spcPts val="0"/>
              </a:spcBef>
              <a:spcAft>
                <a:spcPts val="0"/>
              </a:spcAft>
              <a:buSzPts val="1800"/>
              <a:buChar char="●"/>
            </a:pPr>
            <a:r>
              <a:rPr lang="en"/>
              <a:t>Seek to understand others’ perspectives — yet don’t ask individuals to speak for a group</a:t>
            </a:r>
            <a:endParaRPr/>
          </a:p>
          <a:p>
            <a:pPr indent="-342900" lvl="0" marL="457200" rtl="0" algn="l">
              <a:lnSpc>
                <a:spcPct val="115000"/>
              </a:lnSpc>
              <a:spcBef>
                <a:spcPts val="0"/>
              </a:spcBef>
              <a:spcAft>
                <a:spcPts val="0"/>
              </a:spcAft>
              <a:buSzPts val="1800"/>
              <a:buChar char="●"/>
            </a:pPr>
            <a:r>
              <a:rPr lang="en"/>
              <a:t>Listen attentively</a:t>
            </a:r>
            <a:endParaRPr/>
          </a:p>
          <a:p>
            <a:pPr indent="-342900" lvl="0" marL="457200" rtl="0" algn="l">
              <a:lnSpc>
                <a:spcPct val="115000"/>
              </a:lnSpc>
              <a:spcBef>
                <a:spcPts val="0"/>
              </a:spcBef>
              <a:spcAft>
                <a:spcPts val="0"/>
              </a:spcAft>
              <a:buSzPts val="1800"/>
              <a:buChar char="●"/>
            </a:pPr>
            <a:r>
              <a:rPr lang="en"/>
              <a:t>“Ouch and Educate”: Permission to speak up if you feel uncomfortable or if comments are offensive in some way. Help others to see your perspective.</a:t>
            </a:r>
            <a:endParaRPr/>
          </a:p>
          <a:p>
            <a:pPr indent="-342900" lvl="0" marL="457200" rtl="0" algn="l">
              <a:lnSpc>
                <a:spcPct val="115000"/>
              </a:lnSpc>
              <a:spcBef>
                <a:spcPts val="0"/>
              </a:spcBef>
              <a:spcAft>
                <a:spcPts val="0"/>
              </a:spcAft>
              <a:buSzPts val="1800"/>
              <a:buChar char="●"/>
            </a:pPr>
            <a:r>
              <a:rPr lang="en"/>
              <a:t>Honor confidentiality.</a:t>
            </a:r>
            <a:endParaRPr/>
          </a:p>
          <a:p>
            <a:pPr indent="-342900" lvl="0" marL="457200" rtl="0" algn="l">
              <a:lnSpc>
                <a:spcPct val="115000"/>
              </a:lnSpc>
              <a:spcBef>
                <a:spcPts val="0"/>
              </a:spcBef>
              <a:spcAft>
                <a:spcPts val="0"/>
              </a:spcAft>
              <a:buSzPts val="1800"/>
              <a:buChar char="●"/>
            </a:pPr>
            <a:r>
              <a:rPr lang="en"/>
              <a:t>Be kind to yourself and others.</a:t>
            </a:r>
            <a:endParaRPr/>
          </a:p>
        </p:txBody>
      </p:sp>
      <p:sp>
        <p:nvSpPr>
          <p:cNvPr id="331" name="Google Shape;331;p48"/>
          <p:cNvSpPr txBox="1"/>
          <p:nvPr/>
        </p:nvSpPr>
        <p:spPr>
          <a:xfrm>
            <a:off x="0" y="4443393"/>
            <a:ext cx="9144000" cy="40011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1" i="1" lang="en" sz="2000" u="none" cap="none" strike="noStrike">
                <a:solidFill>
                  <a:srgbClr val="000000"/>
                </a:solidFill>
                <a:latin typeface="Arial"/>
                <a:ea typeface="Arial"/>
                <a:cs typeface="Arial"/>
                <a:sym typeface="Arial"/>
              </a:rPr>
              <a:t>Would anyone like to add anything else?</a:t>
            </a:r>
            <a:endParaRPr/>
          </a:p>
        </p:txBody>
      </p:sp>
      <p:sp>
        <p:nvSpPr>
          <p:cNvPr id="332" name="Google Shape;332;p4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A1D6E2"/>
        </a:solidFill>
      </p:bgPr>
    </p:bg>
    <p:spTree>
      <p:nvGrpSpPr>
        <p:cNvPr id="336" name="Shape 336"/>
        <p:cNvGrpSpPr/>
        <p:nvPr/>
      </p:nvGrpSpPr>
      <p:grpSpPr>
        <a:xfrm>
          <a:off x="0" y="0"/>
          <a:ext cx="0" cy="0"/>
          <a:chOff x="0" y="0"/>
          <a:chExt cx="0" cy="0"/>
        </a:xfrm>
      </p:grpSpPr>
      <p:pic>
        <p:nvPicPr>
          <p:cNvPr id="337" name="Google Shape;337;p49"/>
          <p:cNvPicPr preferRelativeResize="0"/>
          <p:nvPr/>
        </p:nvPicPr>
        <p:blipFill rotWithShape="1">
          <a:blip r:embed="rId3">
            <a:alphaModFix/>
          </a:blip>
          <a:srcRect b="0" l="0" r="0" t="0"/>
          <a:stretch/>
        </p:blipFill>
        <p:spPr>
          <a:xfrm>
            <a:off x="6228849" y="384100"/>
            <a:ext cx="2603450" cy="2511950"/>
          </a:xfrm>
          <a:prstGeom prst="rect">
            <a:avLst/>
          </a:prstGeom>
          <a:noFill/>
          <a:ln>
            <a:noFill/>
          </a:ln>
        </p:spPr>
      </p:pic>
      <p:sp>
        <p:nvSpPr>
          <p:cNvPr id="338" name="Google Shape;338;p49"/>
          <p:cNvSpPr/>
          <p:nvPr/>
        </p:nvSpPr>
        <p:spPr>
          <a:xfrm>
            <a:off x="180550" y="206350"/>
            <a:ext cx="8757000" cy="4758900"/>
          </a:xfrm>
          <a:prstGeom prst="rect">
            <a:avLst/>
          </a:prstGeom>
          <a:solidFill>
            <a:srgbClr val="FFFFFF">
              <a:alpha val="7411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9" name="Google Shape;339;p49"/>
          <p:cNvSpPr txBox="1"/>
          <p:nvPr>
            <p:ph type="title"/>
          </p:nvPr>
        </p:nvSpPr>
        <p:spPr>
          <a:xfrm>
            <a:off x="311700" y="27385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t>Agenda</a:t>
            </a:r>
            <a:r>
              <a:rPr lang="en"/>
              <a:t>: Part 1</a:t>
            </a:r>
            <a:endParaRPr/>
          </a:p>
        </p:txBody>
      </p:sp>
      <p:graphicFrame>
        <p:nvGraphicFramePr>
          <p:cNvPr id="340" name="Google Shape;340;p49"/>
          <p:cNvGraphicFramePr/>
          <p:nvPr/>
        </p:nvGraphicFramePr>
        <p:xfrm>
          <a:off x="561600" y="1039850"/>
          <a:ext cx="3000000" cy="3000000"/>
        </p:xfrm>
        <a:graphic>
          <a:graphicData uri="http://schemas.openxmlformats.org/drawingml/2006/table">
            <a:tbl>
              <a:tblPr>
                <a:noFill/>
                <a:tableStyleId>{9C597B03-B762-448E-8E4D-B8971DAF1874}</a:tableStyleId>
              </a:tblPr>
              <a:tblGrid>
                <a:gridCol w="445050"/>
                <a:gridCol w="850300"/>
                <a:gridCol w="1903300"/>
                <a:gridCol w="4437400"/>
              </a:tblGrid>
              <a:tr h="409300">
                <a:tc>
                  <a:txBody>
                    <a:bodyPr/>
                    <a:lstStyle/>
                    <a:p>
                      <a:pPr indent="0" lvl="0" marL="0" marR="0" rtl="0" algn="ctr">
                        <a:lnSpc>
                          <a:spcPct val="100000"/>
                        </a:lnSpc>
                        <a:spcBef>
                          <a:spcPts val="0"/>
                        </a:spcBef>
                        <a:spcAft>
                          <a:spcPts val="0"/>
                        </a:spcAft>
                        <a:buClr>
                          <a:srgbClr val="000000"/>
                        </a:buClr>
                        <a:buSzPts val="1400"/>
                        <a:buFont typeface="Arial"/>
                        <a:buNone/>
                      </a:pPr>
                      <a:r>
                        <a:rPr b="1" lang="en" sz="1400" u="none" cap="none" strike="noStrike"/>
                        <a:t>#</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 sz="1400" u="none" cap="none" strike="noStrike"/>
                        <a:t>Time</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c gridSpan="2">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t>Topic / Activity</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c hMerge="1"/>
              </a:tr>
              <a:tr h="4093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5 min</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gridSpan="2">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Introduction: The case for leadership and management training in academia</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hMerge="1"/>
              </a:tr>
              <a:tr h="409300">
                <a:tc rowSpan="5">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2</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5 min</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rowSpan="5">
                  <a:txBody>
                    <a:bodyPr/>
                    <a:lstStyle/>
                    <a:p>
                      <a:pPr indent="0" lvl="0" marL="0" marR="0" rtl="0" algn="ctr">
                        <a:lnSpc>
                          <a:spcPct val="100000"/>
                        </a:lnSpc>
                        <a:spcBef>
                          <a:spcPts val="0"/>
                        </a:spcBef>
                        <a:spcAft>
                          <a:spcPts val="0"/>
                        </a:spcAft>
                        <a:buClr>
                          <a:srgbClr val="000000"/>
                        </a:buClr>
                        <a:buSzPts val="1400"/>
                        <a:buFont typeface="Arial"/>
                        <a:buNone/>
                      </a:pPr>
                      <a:r>
                        <a:rPr b="1" lang="en" sz="1400" u="none" cap="none" strike="noStrike"/>
                        <a:t>Active Learning Role-Playing Scenario</a:t>
                      </a:r>
                      <a:r>
                        <a:rPr lang="en" sz="1400" u="none" cap="none" strike="noStrike"/>
                        <a:t>:</a:t>
                      </a:r>
                      <a:endParaRPr sz="1400" u="none" cap="none" strike="noStrike"/>
                    </a:p>
                    <a:p>
                      <a:pPr indent="0" lvl="0" marL="0" marR="0" rtl="0" algn="ctr">
                        <a:lnSpc>
                          <a:spcPct val="100000"/>
                        </a:lnSpc>
                        <a:spcBef>
                          <a:spcPts val="0"/>
                        </a:spcBef>
                        <a:spcAft>
                          <a:spcPts val="0"/>
                        </a:spcAft>
                        <a:buClr>
                          <a:srgbClr val="000000"/>
                        </a:buClr>
                        <a:buSzPts val="1400"/>
                        <a:buFont typeface="Arial"/>
                        <a:buNone/>
                      </a:pPr>
                      <a:r>
                        <a:rPr lang="en" sz="1400" u="none" cap="none" strike="noStrike"/>
                        <a:t>Meeting between</a:t>
                      </a:r>
                      <a:endParaRPr sz="1400" u="none" cap="none" strike="noStrike"/>
                    </a:p>
                    <a:p>
                      <a:pPr indent="0" lvl="0" marL="0" marR="0" rtl="0" algn="ctr">
                        <a:lnSpc>
                          <a:spcPct val="100000"/>
                        </a:lnSpc>
                        <a:spcBef>
                          <a:spcPts val="0"/>
                        </a:spcBef>
                        <a:spcAft>
                          <a:spcPts val="0"/>
                        </a:spcAft>
                        <a:buClr>
                          <a:srgbClr val="000000"/>
                        </a:buClr>
                        <a:buSzPts val="1400"/>
                        <a:buFont typeface="Arial"/>
                        <a:buNone/>
                      </a:pPr>
                      <a:r>
                        <a:rPr lang="en" sz="1400" u="none" cap="none" strike="noStrike"/>
                        <a:t>a Graduate Student and their Adviser</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CE5CD"/>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Introduction and instructions</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409300">
                <a:tc vMerge="1"/>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5 min</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A4C2F4"/>
                    </a:solidFill>
                  </a:tcPr>
                </a:tc>
                <a:tc vMerge="1"/>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Individual preparation</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A4C2F4"/>
                    </a:solidFill>
                  </a:tcPr>
                </a:tc>
              </a:tr>
              <a:tr h="262100">
                <a:tc vMerge="1"/>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15 min </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CE5CD"/>
                    </a:solidFill>
                  </a:tcPr>
                </a:tc>
                <a:tc vMerge="1"/>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Role-Play (in groups of 2, or 3 with Observer)</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CE5CD"/>
                    </a:solidFill>
                  </a:tcPr>
                </a:tc>
              </a:tr>
              <a:tr h="177800">
                <a:tc vMerge="1"/>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20 min</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CE5CD"/>
                    </a:solidFill>
                  </a:tcPr>
                </a:tc>
                <a:tc vMerge="1"/>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Debriefing and discussion with whole group</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CE5CD"/>
                    </a:solidFill>
                  </a:tcPr>
                </a:tc>
              </a:tr>
              <a:tr h="177800">
                <a:tc vMerge="1"/>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10 min</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vMerge="1"/>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Introduction to best practices: Establishing expectations, “psychological safety”, lab manuals</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4093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A4C2F4"/>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5 min</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A4C2F4"/>
                    </a:solidFill>
                  </a:tcPr>
                </a:tc>
                <a:tc gridSpan="2">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Individual reflections and reading or break</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A4C2F4"/>
                    </a:solidFill>
                  </a:tcPr>
                </a:tc>
                <a:tc hMerge="1"/>
              </a:tr>
            </a:tbl>
          </a:graphicData>
        </a:graphic>
      </p:graphicFrame>
      <p:graphicFrame>
        <p:nvGraphicFramePr>
          <p:cNvPr id="341" name="Google Shape;341;p49"/>
          <p:cNvGraphicFramePr/>
          <p:nvPr/>
        </p:nvGraphicFramePr>
        <p:xfrm>
          <a:off x="3646350" y="384100"/>
          <a:ext cx="3000000" cy="3000000"/>
        </p:xfrm>
        <a:graphic>
          <a:graphicData uri="http://schemas.openxmlformats.org/drawingml/2006/table">
            <a:tbl>
              <a:tblPr>
                <a:noFill/>
                <a:tableStyleId>{9C597B03-B762-448E-8E4D-B8971DAF1874}</a:tableStyleId>
              </a:tblPr>
              <a:tblGrid>
                <a:gridCol w="382850"/>
                <a:gridCol w="1140275"/>
              </a:tblGrid>
              <a:tr h="322000">
                <a:tc>
                  <a:txBody>
                    <a:bodyPr/>
                    <a:lstStyle/>
                    <a:p>
                      <a:pPr indent="0" lvl="0" marL="0" marR="0" rtl="0" algn="ctr">
                        <a:lnSpc>
                          <a:spcPct val="100000"/>
                        </a:lnSpc>
                        <a:spcBef>
                          <a:spcPts val="0"/>
                        </a:spcBef>
                        <a:spcAft>
                          <a:spcPts val="0"/>
                        </a:spcAft>
                        <a:buClr>
                          <a:srgbClr val="000000"/>
                        </a:buClr>
                        <a:buSzPts val="1400"/>
                        <a:buFont typeface="Arial"/>
                        <a:buNone/>
                      </a:pPr>
                      <a:r>
                        <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CE5CD"/>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interactive</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FFFF"/>
                    </a:solidFill>
                  </a:tcPr>
                </a:tc>
              </a:tr>
            </a:tbl>
          </a:graphicData>
        </a:graphic>
      </p:graphicFrame>
      <p:graphicFrame>
        <p:nvGraphicFramePr>
          <p:cNvPr id="342" name="Google Shape;342;p49"/>
          <p:cNvGraphicFramePr/>
          <p:nvPr/>
        </p:nvGraphicFramePr>
        <p:xfrm>
          <a:off x="5345600" y="384100"/>
          <a:ext cx="3000000" cy="3000000"/>
        </p:xfrm>
        <a:graphic>
          <a:graphicData uri="http://schemas.openxmlformats.org/drawingml/2006/table">
            <a:tbl>
              <a:tblPr>
                <a:noFill/>
                <a:tableStyleId>{9C597B03-B762-448E-8E4D-B8971DAF1874}</a:tableStyleId>
              </a:tblPr>
              <a:tblGrid>
                <a:gridCol w="382850"/>
                <a:gridCol w="1140275"/>
              </a:tblGrid>
              <a:tr h="322000">
                <a:tc>
                  <a:txBody>
                    <a:bodyPr/>
                    <a:lstStyle/>
                    <a:p>
                      <a:pPr indent="0" lvl="0" marL="0" marR="0" rtl="0" algn="ctr">
                        <a:lnSpc>
                          <a:spcPct val="100000"/>
                        </a:lnSpc>
                        <a:spcBef>
                          <a:spcPts val="0"/>
                        </a:spcBef>
                        <a:spcAft>
                          <a:spcPts val="0"/>
                        </a:spcAft>
                        <a:buClr>
                          <a:srgbClr val="000000"/>
                        </a:buClr>
                        <a:buSzPts val="1400"/>
                        <a:buFont typeface="Arial"/>
                        <a:buNone/>
                      </a:pPr>
                      <a:r>
                        <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A4C2F4"/>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individual</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graphicFrame>
        <p:nvGraphicFramePr>
          <p:cNvPr id="343" name="Google Shape;343;p49"/>
          <p:cNvGraphicFramePr/>
          <p:nvPr/>
        </p:nvGraphicFramePr>
        <p:xfrm>
          <a:off x="7044850" y="384100"/>
          <a:ext cx="3000000" cy="3000000"/>
        </p:xfrm>
        <a:graphic>
          <a:graphicData uri="http://schemas.openxmlformats.org/drawingml/2006/table">
            <a:tbl>
              <a:tblPr>
                <a:noFill/>
                <a:tableStyleId>{9C597B03-B762-448E-8E4D-B8971DAF1874}</a:tableStyleId>
              </a:tblPr>
              <a:tblGrid>
                <a:gridCol w="422200"/>
                <a:gridCol w="730600"/>
              </a:tblGrid>
              <a:tr h="322000">
                <a:tc>
                  <a:txBody>
                    <a:bodyPr/>
                    <a:lstStyle/>
                    <a:p>
                      <a:pPr indent="0" lvl="0" marL="0" marR="0" rtl="0" algn="ctr">
                        <a:lnSpc>
                          <a:spcPct val="100000"/>
                        </a:lnSpc>
                        <a:spcBef>
                          <a:spcPts val="0"/>
                        </a:spcBef>
                        <a:spcAft>
                          <a:spcPts val="0"/>
                        </a:spcAft>
                        <a:buClr>
                          <a:srgbClr val="000000"/>
                        </a:buClr>
                        <a:buSzPts val="1400"/>
                        <a:buFont typeface="Arial"/>
                        <a:buNone/>
                      </a:pPr>
                      <a:r>
                        <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slides</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344" name="Google Shape;344;p4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A1D6E2"/>
        </a:solidFill>
      </p:bgPr>
    </p:bg>
    <p:spTree>
      <p:nvGrpSpPr>
        <p:cNvPr id="348" name="Shape 348"/>
        <p:cNvGrpSpPr/>
        <p:nvPr/>
      </p:nvGrpSpPr>
      <p:grpSpPr>
        <a:xfrm>
          <a:off x="0" y="0"/>
          <a:ext cx="0" cy="0"/>
          <a:chOff x="0" y="0"/>
          <a:chExt cx="0" cy="0"/>
        </a:xfrm>
      </p:grpSpPr>
      <p:pic>
        <p:nvPicPr>
          <p:cNvPr id="349" name="Google Shape;349;p50"/>
          <p:cNvPicPr preferRelativeResize="0"/>
          <p:nvPr/>
        </p:nvPicPr>
        <p:blipFill rotWithShape="1">
          <a:blip r:embed="rId3">
            <a:alphaModFix/>
          </a:blip>
          <a:srcRect b="0" l="0" r="0" t="0"/>
          <a:stretch/>
        </p:blipFill>
        <p:spPr>
          <a:xfrm>
            <a:off x="6228849" y="384100"/>
            <a:ext cx="2603450" cy="2511950"/>
          </a:xfrm>
          <a:prstGeom prst="rect">
            <a:avLst/>
          </a:prstGeom>
          <a:noFill/>
          <a:ln>
            <a:noFill/>
          </a:ln>
        </p:spPr>
      </p:pic>
      <p:sp>
        <p:nvSpPr>
          <p:cNvPr id="350" name="Google Shape;350;p50"/>
          <p:cNvSpPr/>
          <p:nvPr/>
        </p:nvSpPr>
        <p:spPr>
          <a:xfrm>
            <a:off x="180550" y="206350"/>
            <a:ext cx="8757000" cy="4758900"/>
          </a:xfrm>
          <a:prstGeom prst="rect">
            <a:avLst/>
          </a:prstGeom>
          <a:solidFill>
            <a:srgbClr val="FFFFFF">
              <a:alpha val="7411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1" name="Google Shape;351;p50"/>
          <p:cNvSpPr txBox="1"/>
          <p:nvPr>
            <p:ph type="title"/>
          </p:nvPr>
        </p:nvSpPr>
        <p:spPr>
          <a:xfrm>
            <a:off x="311700" y="27385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t>Agenda</a:t>
            </a:r>
            <a:r>
              <a:rPr lang="en"/>
              <a:t>: Part 2</a:t>
            </a:r>
            <a:endParaRPr/>
          </a:p>
        </p:txBody>
      </p:sp>
      <p:graphicFrame>
        <p:nvGraphicFramePr>
          <p:cNvPr id="352" name="Google Shape;352;p50"/>
          <p:cNvGraphicFramePr/>
          <p:nvPr/>
        </p:nvGraphicFramePr>
        <p:xfrm>
          <a:off x="561600" y="1039850"/>
          <a:ext cx="3000000" cy="3000000"/>
        </p:xfrm>
        <a:graphic>
          <a:graphicData uri="http://schemas.openxmlformats.org/drawingml/2006/table">
            <a:tbl>
              <a:tblPr>
                <a:noFill/>
                <a:tableStyleId>{9C597B03-B762-448E-8E4D-B8971DAF1874}</a:tableStyleId>
              </a:tblPr>
              <a:tblGrid>
                <a:gridCol w="445050"/>
                <a:gridCol w="850300"/>
                <a:gridCol w="6340700"/>
              </a:tblGrid>
              <a:tr h="409300">
                <a:tc>
                  <a:txBody>
                    <a:bodyPr/>
                    <a:lstStyle/>
                    <a:p>
                      <a:pPr indent="0" lvl="0" marL="0" marR="0" rtl="0" algn="ctr">
                        <a:lnSpc>
                          <a:spcPct val="100000"/>
                        </a:lnSpc>
                        <a:spcBef>
                          <a:spcPts val="0"/>
                        </a:spcBef>
                        <a:spcAft>
                          <a:spcPts val="0"/>
                        </a:spcAft>
                        <a:buClr>
                          <a:srgbClr val="000000"/>
                        </a:buClr>
                        <a:buSzPts val="1400"/>
                        <a:buFont typeface="Arial"/>
                        <a:buNone/>
                      </a:pPr>
                      <a:r>
                        <a:rPr b="1" lang="en" sz="1400" u="none" cap="none" strike="noStrike"/>
                        <a:t>#</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en" sz="1400" u="none" cap="none" strike="noStrike"/>
                        <a:t>Time</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t>Topic / Activity</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r>
              <a:tr h="4093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3</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15 min</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Conflict: Why do we need to handle conflict better than we do?</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chemeClr val="lt1"/>
                    </a:solidFill>
                  </a:tcPr>
                </a:tc>
              </a:tr>
              <a:tr h="4093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4</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CE5CD"/>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15 min</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CE5CD"/>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Small group discussion of everyday conflict situations</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CE5CD"/>
                    </a:solidFill>
                  </a:tcPr>
                </a:tc>
              </a:tr>
              <a:tr h="4093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5</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CE5CD"/>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5 min</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CE5CD"/>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Fish-bowl role-playing (if time)</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CE5CD"/>
                    </a:solidFill>
                  </a:tcPr>
                </a:tc>
              </a:tr>
              <a:tr h="4093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6</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CE5CD"/>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10 min</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CE5CD"/>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t>Open discussion</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CE5CD"/>
                    </a:solidFill>
                  </a:tcPr>
                </a:tc>
              </a:tr>
              <a:tr h="409300">
                <a:tc rowSpan="2">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7</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5 min</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A4C2F4"/>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Workshop Evaluations and Reflection</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A4C2F4"/>
                    </a:solidFill>
                  </a:tcPr>
                </a:tc>
              </a:tr>
              <a:tr h="409300">
                <a:tc vMerge="1"/>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3 min</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CE5CD"/>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Sharing of Workshop Takeaways </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CE5CD"/>
                    </a:solidFill>
                  </a:tcPr>
                </a:tc>
              </a:tr>
            </a:tbl>
          </a:graphicData>
        </a:graphic>
      </p:graphicFrame>
      <p:graphicFrame>
        <p:nvGraphicFramePr>
          <p:cNvPr id="353" name="Google Shape;353;p50"/>
          <p:cNvGraphicFramePr/>
          <p:nvPr/>
        </p:nvGraphicFramePr>
        <p:xfrm>
          <a:off x="3646350" y="384100"/>
          <a:ext cx="3000000" cy="3000000"/>
        </p:xfrm>
        <a:graphic>
          <a:graphicData uri="http://schemas.openxmlformats.org/drawingml/2006/table">
            <a:tbl>
              <a:tblPr>
                <a:noFill/>
                <a:tableStyleId>{9C597B03-B762-448E-8E4D-B8971DAF1874}</a:tableStyleId>
              </a:tblPr>
              <a:tblGrid>
                <a:gridCol w="382850"/>
                <a:gridCol w="1140275"/>
              </a:tblGrid>
              <a:tr h="322000">
                <a:tc>
                  <a:txBody>
                    <a:bodyPr/>
                    <a:lstStyle/>
                    <a:p>
                      <a:pPr indent="0" lvl="0" marL="0" marR="0" rtl="0" algn="ctr">
                        <a:lnSpc>
                          <a:spcPct val="100000"/>
                        </a:lnSpc>
                        <a:spcBef>
                          <a:spcPts val="0"/>
                        </a:spcBef>
                        <a:spcAft>
                          <a:spcPts val="0"/>
                        </a:spcAft>
                        <a:buClr>
                          <a:srgbClr val="000000"/>
                        </a:buClr>
                        <a:buSzPts val="1400"/>
                        <a:buFont typeface="Arial"/>
                        <a:buNone/>
                      </a:pPr>
                      <a:r>
                        <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CE5CD"/>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interactive</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D9D9D9"/>
                      </a:solidFill>
                      <a:prstDash val="solid"/>
                      <a:round/>
                      <a:headEnd len="sm" w="sm" type="none"/>
                      <a:tailEnd len="sm" w="sm" type="none"/>
                    </a:lnR>
                    <a:lnT cap="flat" cmpd="sng" w="9525">
                      <a:solidFill>
                        <a:srgbClr val="D9D9D9"/>
                      </a:solidFill>
                      <a:prstDash val="solid"/>
                      <a:round/>
                      <a:headEnd len="sm" w="sm" type="none"/>
                      <a:tailEnd len="sm" w="sm" type="none"/>
                    </a:lnT>
                    <a:lnB cap="flat" cmpd="sng" w="9525">
                      <a:solidFill>
                        <a:srgbClr val="D9D9D9"/>
                      </a:solidFill>
                      <a:prstDash val="solid"/>
                      <a:round/>
                      <a:headEnd len="sm" w="sm" type="none"/>
                      <a:tailEnd len="sm" w="sm" type="none"/>
                    </a:lnB>
                    <a:solidFill>
                      <a:srgbClr val="FFFFFF"/>
                    </a:solidFill>
                  </a:tcPr>
                </a:tc>
              </a:tr>
            </a:tbl>
          </a:graphicData>
        </a:graphic>
      </p:graphicFrame>
      <p:graphicFrame>
        <p:nvGraphicFramePr>
          <p:cNvPr id="354" name="Google Shape;354;p50"/>
          <p:cNvGraphicFramePr/>
          <p:nvPr/>
        </p:nvGraphicFramePr>
        <p:xfrm>
          <a:off x="5345600" y="384100"/>
          <a:ext cx="3000000" cy="3000000"/>
        </p:xfrm>
        <a:graphic>
          <a:graphicData uri="http://schemas.openxmlformats.org/drawingml/2006/table">
            <a:tbl>
              <a:tblPr>
                <a:noFill/>
                <a:tableStyleId>{9C597B03-B762-448E-8E4D-B8971DAF1874}</a:tableStyleId>
              </a:tblPr>
              <a:tblGrid>
                <a:gridCol w="382850"/>
                <a:gridCol w="1140275"/>
              </a:tblGrid>
              <a:tr h="322000">
                <a:tc>
                  <a:txBody>
                    <a:bodyPr/>
                    <a:lstStyle/>
                    <a:p>
                      <a:pPr indent="0" lvl="0" marL="0" marR="0" rtl="0" algn="ctr">
                        <a:lnSpc>
                          <a:spcPct val="100000"/>
                        </a:lnSpc>
                        <a:spcBef>
                          <a:spcPts val="0"/>
                        </a:spcBef>
                        <a:spcAft>
                          <a:spcPts val="0"/>
                        </a:spcAft>
                        <a:buClr>
                          <a:srgbClr val="000000"/>
                        </a:buClr>
                        <a:buSzPts val="1400"/>
                        <a:buFont typeface="Arial"/>
                        <a:buNone/>
                      </a:pPr>
                      <a:r>
                        <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A4C2F4"/>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individual</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graphicFrame>
        <p:nvGraphicFramePr>
          <p:cNvPr id="355" name="Google Shape;355;p50"/>
          <p:cNvGraphicFramePr/>
          <p:nvPr/>
        </p:nvGraphicFramePr>
        <p:xfrm>
          <a:off x="7044850" y="384100"/>
          <a:ext cx="3000000" cy="3000000"/>
        </p:xfrm>
        <a:graphic>
          <a:graphicData uri="http://schemas.openxmlformats.org/drawingml/2006/table">
            <a:tbl>
              <a:tblPr>
                <a:noFill/>
                <a:tableStyleId>{9C597B03-B762-448E-8E4D-B8971DAF1874}</a:tableStyleId>
              </a:tblPr>
              <a:tblGrid>
                <a:gridCol w="422200"/>
                <a:gridCol w="730600"/>
              </a:tblGrid>
              <a:tr h="322000">
                <a:tc>
                  <a:txBody>
                    <a:bodyPr/>
                    <a:lstStyle/>
                    <a:p>
                      <a:pPr indent="0" lvl="0" marL="0" marR="0" rtl="0" algn="ctr">
                        <a:lnSpc>
                          <a:spcPct val="100000"/>
                        </a:lnSpc>
                        <a:spcBef>
                          <a:spcPts val="0"/>
                        </a:spcBef>
                        <a:spcAft>
                          <a:spcPts val="0"/>
                        </a:spcAft>
                        <a:buClr>
                          <a:srgbClr val="000000"/>
                        </a:buClr>
                        <a:buSzPts val="1400"/>
                        <a:buFont typeface="Arial"/>
                        <a:buNone/>
                      </a:pPr>
                      <a:r>
                        <a:t/>
                      </a:r>
                      <a:endParaRPr b="1"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slides</a:t>
                      </a:r>
                      <a:endParaRPr sz="1400" u="none" cap="none" strike="noStrike"/>
                    </a:p>
                  </a:txBody>
                  <a:tcPr marT="91425" marB="91425" marR="91425" marL="91425" anchor="ctr">
                    <a:lnL cap="flat" cmpd="sng" w="9525">
                      <a:solidFill>
                        <a:srgbClr val="000000"/>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356" name="Google Shape;356;p5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0" name="Shape 360"/>
        <p:cNvGrpSpPr/>
        <p:nvPr/>
      </p:nvGrpSpPr>
      <p:grpSpPr>
        <a:xfrm>
          <a:off x="0" y="0"/>
          <a:ext cx="0" cy="0"/>
          <a:chOff x="0" y="0"/>
          <a:chExt cx="0" cy="0"/>
        </a:xfrm>
      </p:grpSpPr>
      <p:sp>
        <p:nvSpPr>
          <p:cNvPr id="361" name="Google Shape;361;p51"/>
          <p:cNvSpPr txBox="1"/>
          <p:nvPr>
            <p:ph type="title"/>
          </p:nvPr>
        </p:nvSpPr>
        <p:spPr>
          <a:xfrm>
            <a:off x="311700" y="17190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t>Icebreaker: Blitz Edition!</a:t>
            </a:r>
            <a:r>
              <a:rPr lang="en"/>
              <a:t> </a:t>
            </a:r>
            <a:endParaRPr/>
          </a:p>
        </p:txBody>
      </p:sp>
      <p:sp>
        <p:nvSpPr>
          <p:cNvPr id="362" name="Google Shape;362;p51"/>
          <p:cNvSpPr txBox="1"/>
          <p:nvPr>
            <p:ph idx="1" type="body"/>
          </p:nvPr>
        </p:nvSpPr>
        <p:spPr>
          <a:xfrm>
            <a:off x="311700" y="711150"/>
            <a:ext cx="63741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 sz="2000"/>
              <a:t>Both you and your partner have </a:t>
            </a:r>
            <a:r>
              <a:rPr b="1" lang="en" sz="2000"/>
              <a:t>30 seconds total</a:t>
            </a:r>
            <a:r>
              <a:rPr lang="en" sz="2000"/>
              <a:t> to find out the following about each other: </a:t>
            </a:r>
            <a:endParaRPr sz="2000"/>
          </a:p>
          <a:p>
            <a:pPr indent="-355600" lvl="0" marL="457200" rtl="0" algn="l">
              <a:lnSpc>
                <a:spcPct val="115000"/>
              </a:lnSpc>
              <a:spcBef>
                <a:spcPts val="1600"/>
              </a:spcBef>
              <a:spcAft>
                <a:spcPts val="0"/>
              </a:spcAft>
              <a:buSzPts val="2000"/>
              <a:buChar char="●"/>
            </a:pPr>
            <a:r>
              <a:rPr lang="en" sz="2000"/>
              <a:t>Your name (what you liked to be called)</a:t>
            </a:r>
            <a:endParaRPr sz="2000"/>
          </a:p>
          <a:p>
            <a:pPr indent="-355600" lvl="0" marL="457200" rtl="0" algn="l">
              <a:lnSpc>
                <a:spcPct val="115000"/>
              </a:lnSpc>
              <a:spcBef>
                <a:spcPts val="0"/>
              </a:spcBef>
              <a:spcAft>
                <a:spcPts val="0"/>
              </a:spcAft>
              <a:buSzPts val="2000"/>
              <a:buChar char="●"/>
            </a:pPr>
            <a:r>
              <a:rPr lang="en" sz="2000"/>
              <a:t>Your employment status (grad student, postdoc, faculty, or other)</a:t>
            </a:r>
            <a:endParaRPr sz="2000"/>
          </a:p>
          <a:p>
            <a:pPr indent="0" lvl="0" marL="0" rtl="0" algn="l">
              <a:lnSpc>
                <a:spcPct val="115000"/>
              </a:lnSpc>
              <a:spcBef>
                <a:spcPts val="1600"/>
              </a:spcBef>
              <a:spcAft>
                <a:spcPts val="0"/>
              </a:spcAft>
              <a:buSzPts val="1800"/>
              <a:buNone/>
            </a:pPr>
            <a:r>
              <a:rPr lang="en" sz="2000"/>
              <a:t>And your choice of ONE of these pieces of information:</a:t>
            </a:r>
            <a:endParaRPr sz="2000"/>
          </a:p>
          <a:p>
            <a:pPr indent="-355600" lvl="0" marL="457200" rtl="0" algn="l">
              <a:lnSpc>
                <a:spcPct val="115000"/>
              </a:lnSpc>
              <a:spcBef>
                <a:spcPts val="1600"/>
              </a:spcBef>
              <a:spcAft>
                <a:spcPts val="0"/>
              </a:spcAft>
              <a:buSzPts val="2000"/>
              <a:buChar char="●"/>
            </a:pPr>
            <a:r>
              <a:rPr lang="en" sz="2000"/>
              <a:t>Favorite pizza topping</a:t>
            </a:r>
            <a:endParaRPr sz="2000"/>
          </a:p>
          <a:p>
            <a:pPr indent="-355600" lvl="0" marL="457200" rtl="0" algn="l">
              <a:lnSpc>
                <a:spcPct val="115000"/>
              </a:lnSpc>
              <a:spcBef>
                <a:spcPts val="0"/>
              </a:spcBef>
              <a:spcAft>
                <a:spcPts val="0"/>
              </a:spcAft>
              <a:buSzPts val="2000"/>
              <a:buChar char="●"/>
            </a:pPr>
            <a:r>
              <a:rPr lang="en" sz="2000"/>
              <a:t>Superpower (real or wishful)</a:t>
            </a:r>
            <a:endParaRPr sz="2000"/>
          </a:p>
        </p:txBody>
      </p:sp>
      <p:pic>
        <p:nvPicPr>
          <p:cNvPr id="363" name="Google Shape;363;p51"/>
          <p:cNvPicPr preferRelativeResize="0"/>
          <p:nvPr/>
        </p:nvPicPr>
        <p:blipFill rotWithShape="1">
          <a:blip r:embed="rId3">
            <a:alphaModFix/>
          </a:blip>
          <a:srcRect b="0" l="0" r="0" t="0"/>
          <a:stretch/>
        </p:blipFill>
        <p:spPr>
          <a:xfrm>
            <a:off x="6730250" y="2563513"/>
            <a:ext cx="2194226" cy="1645661"/>
          </a:xfrm>
          <a:prstGeom prst="rect">
            <a:avLst/>
          </a:prstGeom>
          <a:noFill/>
          <a:ln>
            <a:noFill/>
          </a:ln>
        </p:spPr>
      </p:pic>
      <p:sp>
        <p:nvSpPr>
          <p:cNvPr id="364" name="Google Shape;364;p51"/>
          <p:cNvSpPr txBox="1"/>
          <p:nvPr/>
        </p:nvSpPr>
        <p:spPr>
          <a:xfrm>
            <a:off x="248175" y="4266875"/>
            <a:ext cx="8676300" cy="4773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chemeClr val="dk1"/>
              </a:buClr>
              <a:buSzPts val="1100"/>
              <a:buFont typeface="Arial"/>
              <a:buNone/>
            </a:pPr>
            <a:r>
              <a:rPr b="1" i="0" lang="en" sz="2100" u="none" cap="none" strike="noStrike">
                <a:solidFill>
                  <a:schemeClr val="dk2"/>
                </a:solidFill>
                <a:latin typeface="Arial"/>
                <a:ea typeface="Arial"/>
                <a:cs typeface="Arial"/>
                <a:sym typeface="Arial"/>
              </a:rPr>
              <a:t>You are going to introduce your partner to the rest of the group!</a:t>
            </a:r>
            <a:endParaRPr b="0" i="0" sz="2100" u="none" cap="none" strike="noStrike">
              <a:solidFill>
                <a:srgbClr val="000000"/>
              </a:solidFill>
              <a:latin typeface="Arial"/>
              <a:ea typeface="Arial"/>
              <a:cs typeface="Arial"/>
              <a:sym typeface="Arial"/>
            </a:endParaRPr>
          </a:p>
        </p:txBody>
      </p:sp>
      <p:pic>
        <p:nvPicPr>
          <p:cNvPr id="365" name="Google Shape;365;p51"/>
          <p:cNvPicPr preferRelativeResize="0"/>
          <p:nvPr/>
        </p:nvPicPr>
        <p:blipFill rotWithShape="1">
          <a:blip r:embed="rId4">
            <a:alphaModFix/>
          </a:blip>
          <a:srcRect b="0" l="0" r="0" t="0"/>
          <a:stretch/>
        </p:blipFill>
        <p:spPr>
          <a:xfrm>
            <a:off x="6611649" y="127799"/>
            <a:ext cx="2220650" cy="2378025"/>
          </a:xfrm>
          <a:prstGeom prst="rect">
            <a:avLst/>
          </a:prstGeom>
          <a:noFill/>
          <a:ln>
            <a:noFill/>
          </a:ln>
        </p:spPr>
      </p:pic>
      <p:sp>
        <p:nvSpPr>
          <p:cNvPr id="366" name="Google Shape;366;p5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0" name="Shape 370"/>
        <p:cNvGrpSpPr/>
        <p:nvPr/>
      </p:nvGrpSpPr>
      <p:grpSpPr>
        <a:xfrm>
          <a:off x="0" y="0"/>
          <a:ext cx="0" cy="0"/>
          <a:chOff x="0" y="0"/>
          <a:chExt cx="0" cy="0"/>
        </a:xfrm>
      </p:grpSpPr>
      <p:pic>
        <p:nvPicPr>
          <p:cNvPr id="371" name="Google Shape;371;p52"/>
          <p:cNvPicPr preferRelativeResize="0"/>
          <p:nvPr/>
        </p:nvPicPr>
        <p:blipFill rotWithShape="1">
          <a:blip r:embed="rId3">
            <a:alphaModFix/>
          </a:blip>
          <a:srcRect b="0" l="0" r="0" t="0"/>
          <a:stretch/>
        </p:blipFill>
        <p:spPr>
          <a:xfrm>
            <a:off x="4841524" y="909150"/>
            <a:ext cx="3990776" cy="3491550"/>
          </a:xfrm>
          <a:prstGeom prst="rect">
            <a:avLst/>
          </a:prstGeom>
          <a:noFill/>
          <a:ln>
            <a:noFill/>
          </a:ln>
        </p:spPr>
      </p:pic>
      <p:sp>
        <p:nvSpPr>
          <p:cNvPr id="372" name="Google Shape;372;p52"/>
          <p:cNvSpPr txBox="1"/>
          <p:nvPr>
            <p:ph type="title"/>
          </p:nvPr>
        </p:nvSpPr>
        <p:spPr>
          <a:xfrm>
            <a:off x="311700" y="17010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Intro: Using Role-Plays in Educational Settings</a:t>
            </a:r>
            <a:endParaRPr/>
          </a:p>
        </p:txBody>
      </p:sp>
      <p:sp>
        <p:nvSpPr>
          <p:cNvPr id="373" name="Google Shape;373;p52"/>
          <p:cNvSpPr txBox="1"/>
          <p:nvPr>
            <p:ph idx="1" type="body"/>
          </p:nvPr>
        </p:nvSpPr>
        <p:spPr>
          <a:xfrm>
            <a:off x="311700" y="863550"/>
            <a:ext cx="4891500" cy="3416400"/>
          </a:xfrm>
          <a:prstGeom prst="rect">
            <a:avLst/>
          </a:prstGeom>
          <a:noFill/>
          <a:ln>
            <a:noFill/>
          </a:ln>
        </p:spPr>
        <p:txBody>
          <a:bodyPr anchorCtr="0" anchor="t" bIns="91425" lIns="91425" spcFirstLastPara="1" rIns="91425" wrap="square" tIns="91425">
            <a:noAutofit/>
          </a:bodyPr>
          <a:lstStyle/>
          <a:p>
            <a:pPr indent="-355600" lvl="0" marL="457200" rtl="0" algn="l">
              <a:lnSpc>
                <a:spcPct val="100000"/>
              </a:lnSpc>
              <a:spcBef>
                <a:spcPts val="0"/>
              </a:spcBef>
              <a:spcAft>
                <a:spcPts val="0"/>
              </a:spcAft>
              <a:buSzPts val="2000"/>
              <a:buChar char="●"/>
            </a:pPr>
            <a:r>
              <a:rPr lang="en" sz="2000"/>
              <a:t>Role play is an activity in which learners take on roles and act out scenarios.</a:t>
            </a:r>
            <a:endParaRPr sz="2000"/>
          </a:p>
          <a:p>
            <a:pPr indent="-355600" lvl="1" marL="914400" rtl="0" algn="l">
              <a:lnSpc>
                <a:spcPct val="100000"/>
              </a:lnSpc>
              <a:spcBef>
                <a:spcPts val="0"/>
              </a:spcBef>
              <a:spcAft>
                <a:spcPts val="0"/>
              </a:spcAft>
              <a:buSzPts val="2000"/>
              <a:buChar char="○"/>
            </a:pPr>
            <a:r>
              <a:rPr lang="en" sz="2000"/>
              <a:t>Our scenario: </a:t>
            </a:r>
            <a:r>
              <a:rPr b="1" lang="en" sz="2000"/>
              <a:t>A meeting between a graduate student and their faculty advisor.</a:t>
            </a:r>
            <a:r>
              <a:rPr lang="en" sz="2000"/>
              <a:t> </a:t>
            </a:r>
            <a:endParaRPr sz="2000"/>
          </a:p>
          <a:p>
            <a:pPr indent="-355600" lvl="0" marL="457200" rtl="0" algn="l">
              <a:lnSpc>
                <a:spcPct val="100000"/>
              </a:lnSpc>
              <a:spcBef>
                <a:spcPts val="1000"/>
              </a:spcBef>
              <a:spcAft>
                <a:spcPts val="0"/>
              </a:spcAft>
              <a:buSzPts val="2000"/>
              <a:buChar char="●"/>
            </a:pPr>
            <a:r>
              <a:rPr lang="en" sz="2000"/>
              <a:t>Role-playing is a type of </a:t>
            </a:r>
            <a:r>
              <a:rPr b="1" lang="en" sz="2000"/>
              <a:t>active learning technique</a:t>
            </a:r>
            <a:r>
              <a:rPr lang="en" sz="2000"/>
              <a:t>.</a:t>
            </a:r>
            <a:endParaRPr sz="2000"/>
          </a:p>
          <a:p>
            <a:pPr indent="-355600" lvl="1" marL="914400" rtl="0" algn="l">
              <a:lnSpc>
                <a:spcPct val="100000"/>
              </a:lnSpc>
              <a:spcBef>
                <a:spcPts val="0"/>
              </a:spcBef>
              <a:spcAft>
                <a:spcPts val="0"/>
              </a:spcAft>
              <a:buSzPts val="2000"/>
              <a:buChar char="○"/>
            </a:pPr>
            <a:r>
              <a:rPr lang="en" sz="2000"/>
              <a:t>Deep learning</a:t>
            </a:r>
            <a:endParaRPr sz="2000"/>
          </a:p>
          <a:p>
            <a:pPr indent="-355600" lvl="1" marL="914400" rtl="0" algn="l">
              <a:lnSpc>
                <a:spcPct val="100000"/>
              </a:lnSpc>
              <a:spcBef>
                <a:spcPts val="0"/>
              </a:spcBef>
              <a:spcAft>
                <a:spcPts val="0"/>
              </a:spcAft>
              <a:buSzPts val="2000"/>
              <a:buChar char="○"/>
            </a:pPr>
            <a:r>
              <a:rPr lang="en" sz="2000"/>
              <a:t>Long-term retention</a:t>
            </a:r>
            <a:endParaRPr sz="2000"/>
          </a:p>
          <a:p>
            <a:pPr indent="-355600" lvl="1" marL="914400" rtl="0" algn="l">
              <a:lnSpc>
                <a:spcPct val="100000"/>
              </a:lnSpc>
              <a:spcBef>
                <a:spcPts val="0"/>
              </a:spcBef>
              <a:spcAft>
                <a:spcPts val="0"/>
              </a:spcAft>
              <a:buSzPts val="2000"/>
              <a:buChar char="○"/>
            </a:pPr>
            <a:r>
              <a:rPr lang="en" sz="2000"/>
              <a:t>Memorable and powerful</a:t>
            </a:r>
            <a:endParaRPr sz="2000"/>
          </a:p>
          <a:p>
            <a:pPr indent="0" lvl="0" marL="0" rtl="0" algn="l">
              <a:lnSpc>
                <a:spcPct val="115000"/>
              </a:lnSpc>
              <a:spcBef>
                <a:spcPts val="1600"/>
              </a:spcBef>
              <a:spcAft>
                <a:spcPts val="0"/>
              </a:spcAft>
              <a:buSzPts val="1800"/>
              <a:buNone/>
            </a:pPr>
            <a:r>
              <a:t/>
            </a:r>
            <a:endParaRPr/>
          </a:p>
          <a:p>
            <a:pPr indent="0" lvl="0" marL="457200" rtl="0" algn="l">
              <a:lnSpc>
                <a:spcPct val="115000"/>
              </a:lnSpc>
              <a:spcBef>
                <a:spcPts val="1600"/>
              </a:spcBef>
              <a:spcAft>
                <a:spcPts val="1600"/>
              </a:spcAft>
              <a:buSzPts val="1800"/>
              <a:buNone/>
            </a:pPr>
            <a:r>
              <a:t/>
            </a:r>
            <a:endParaRPr/>
          </a:p>
        </p:txBody>
      </p:sp>
      <p:sp>
        <p:nvSpPr>
          <p:cNvPr id="374" name="Google Shape;374;p5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8" name="Shape 378"/>
        <p:cNvGrpSpPr/>
        <p:nvPr/>
      </p:nvGrpSpPr>
      <p:grpSpPr>
        <a:xfrm>
          <a:off x="0" y="0"/>
          <a:ext cx="0" cy="0"/>
          <a:chOff x="0" y="0"/>
          <a:chExt cx="0" cy="0"/>
        </a:xfrm>
      </p:grpSpPr>
      <p:sp>
        <p:nvSpPr>
          <p:cNvPr id="379" name="Google Shape;379;p53"/>
          <p:cNvSpPr txBox="1"/>
          <p:nvPr>
            <p:ph type="title"/>
          </p:nvPr>
        </p:nvSpPr>
        <p:spPr>
          <a:xfrm>
            <a:off x="311700" y="17010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Intro: Using Role-Plays in Educational Settings</a:t>
            </a:r>
            <a:endParaRPr/>
          </a:p>
        </p:txBody>
      </p:sp>
      <p:sp>
        <p:nvSpPr>
          <p:cNvPr id="380" name="Google Shape;380;p53"/>
          <p:cNvSpPr txBox="1"/>
          <p:nvPr>
            <p:ph idx="1" type="body"/>
          </p:nvPr>
        </p:nvSpPr>
        <p:spPr>
          <a:xfrm>
            <a:off x="311700" y="863550"/>
            <a:ext cx="5628000" cy="3416400"/>
          </a:xfrm>
          <a:prstGeom prst="rect">
            <a:avLst/>
          </a:prstGeom>
          <a:noFill/>
          <a:ln>
            <a:noFill/>
          </a:ln>
        </p:spPr>
        <p:txBody>
          <a:bodyPr anchorCtr="0" anchor="t" bIns="91425" lIns="91425" spcFirstLastPara="1" rIns="91425" wrap="square" tIns="91425">
            <a:noAutofit/>
          </a:bodyPr>
          <a:lstStyle/>
          <a:p>
            <a:pPr indent="-355600" lvl="0" marL="457200" rtl="0" algn="l">
              <a:lnSpc>
                <a:spcPct val="115000"/>
              </a:lnSpc>
              <a:spcBef>
                <a:spcPts val="0"/>
              </a:spcBef>
              <a:spcAft>
                <a:spcPts val="0"/>
              </a:spcAft>
              <a:buSzPts val="2000"/>
              <a:buChar char="●"/>
            </a:pPr>
            <a:r>
              <a:rPr lang="en" sz="2000"/>
              <a:t>The purpose is to provide an </a:t>
            </a:r>
            <a:r>
              <a:rPr b="1" lang="en" sz="2000"/>
              <a:t>active learning experience</a:t>
            </a:r>
            <a:r>
              <a:rPr lang="en" sz="2000"/>
              <a:t> in a </a:t>
            </a:r>
            <a:r>
              <a:rPr b="1" lang="en" sz="2000"/>
              <a:t>safe, non-threatening setting</a:t>
            </a:r>
            <a:r>
              <a:rPr lang="en" sz="2000"/>
              <a:t> where issues can be explored without being a real problem.</a:t>
            </a:r>
            <a:endParaRPr sz="2000"/>
          </a:p>
          <a:p>
            <a:pPr indent="-342900" lvl="1" marL="914400" rtl="0" algn="l">
              <a:lnSpc>
                <a:spcPct val="115000"/>
              </a:lnSpc>
              <a:spcBef>
                <a:spcPts val="0"/>
              </a:spcBef>
              <a:spcAft>
                <a:spcPts val="0"/>
              </a:spcAft>
              <a:buSzPts val="1800"/>
              <a:buChar char="○"/>
            </a:pPr>
            <a:r>
              <a:rPr lang="en" sz="1800"/>
              <a:t>“Inoculation model”: Practicing these conversations helps you be prepared for the real situation.</a:t>
            </a:r>
            <a:endParaRPr sz="1800"/>
          </a:p>
          <a:p>
            <a:pPr indent="-355600" lvl="0" marL="457200" rtl="0" algn="l">
              <a:lnSpc>
                <a:spcPct val="115000"/>
              </a:lnSpc>
              <a:spcBef>
                <a:spcPts val="0"/>
              </a:spcBef>
              <a:spcAft>
                <a:spcPts val="0"/>
              </a:spcAft>
              <a:buSzPts val="2000"/>
              <a:buChar char="●"/>
            </a:pPr>
            <a:r>
              <a:rPr lang="en" sz="2000"/>
              <a:t>After the role play, </a:t>
            </a:r>
            <a:r>
              <a:rPr b="1" lang="en" sz="2000"/>
              <a:t>we will regroup</a:t>
            </a:r>
            <a:r>
              <a:rPr lang="en" sz="2000"/>
              <a:t> and discuss the experience.</a:t>
            </a:r>
            <a:endParaRPr sz="2000"/>
          </a:p>
          <a:p>
            <a:pPr indent="-355600" lvl="0" marL="457200" rtl="0" algn="l">
              <a:lnSpc>
                <a:spcPct val="115000"/>
              </a:lnSpc>
              <a:spcBef>
                <a:spcPts val="0"/>
              </a:spcBef>
              <a:spcAft>
                <a:spcPts val="0"/>
              </a:spcAft>
              <a:buSzPts val="2000"/>
              <a:buChar char="●"/>
            </a:pPr>
            <a:r>
              <a:rPr lang="en" sz="2000"/>
              <a:t>Observer role available for anyone very uncomfortable with the activity.</a:t>
            </a:r>
            <a:endParaRPr sz="2000"/>
          </a:p>
          <a:p>
            <a:pPr indent="0" lvl="0" marL="0" rtl="0" algn="l">
              <a:lnSpc>
                <a:spcPct val="115000"/>
              </a:lnSpc>
              <a:spcBef>
                <a:spcPts val="1600"/>
              </a:spcBef>
              <a:spcAft>
                <a:spcPts val="0"/>
              </a:spcAft>
              <a:buSzPts val="1800"/>
              <a:buNone/>
            </a:pPr>
            <a:r>
              <a:t/>
            </a:r>
            <a:endParaRPr sz="2000"/>
          </a:p>
          <a:p>
            <a:pPr indent="0" lvl="0" marL="457200" rtl="0" algn="l">
              <a:lnSpc>
                <a:spcPct val="115000"/>
              </a:lnSpc>
              <a:spcBef>
                <a:spcPts val="1600"/>
              </a:spcBef>
              <a:spcAft>
                <a:spcPts val="1600"/>
              </a:spcAft>
              <a:buSzPts val="1800"/>
              <a:buNone/>
            </a:pPr>
            <a:r>
              <a:t/>
            </a:r>
            <a:endParaRPr sz="2000"/>
          </a:p>
        </p:txBody>
      </p:sp>
      <p:sp>
        <p:nvSpPr>
          <p:cNvPr id="381" name="Google Shape;381;p53"/>
          <p:cNvSpPr txBox="1"/>
          <p:nvPr/>
        </p:nvSpPr>
        <p:spPr>
          <a:xfrm>
            <a:off x="5939700" y="904875"/>
            <a:ext cx="2892600" cy="2212950"/>
          </a:xfrm>
          <a:prstGeom prst="rect">
            <a:avLst/>
          </a:prstGeom>
          <a:noFill/>
          <a:ln>
            <a:noFill/>
          </a:ln>
        </p:spPr>
        <p:txBody>
          <a:bodyPr anchorCtr="0" anchor="t" bIns="91425" lIns="91425" spcFirstLastPara="1" rIns="91425" wrap="square" tIns="91425">
            <a:noAutofit/>
          </a:bodyPr>
          <a:lstStyle/>
          <a:p>
            <a:pPr indent="-355600" lvl="0" marL="457200" marR="0" rtl="0" algn="l">
              <a:lnSpc>
                <a:spcPct val="100000"/>
              </a:lnSpc>
              <a:spcBef>
                <a:spcPts val="0"/>
              </a:spcBef>
              <a:spcAft>
                <a:spcPts val="0"/>
              </a:spcAft>
              <a:buClr>
                <a:srgbClr val="FF0000"/>
              </a:buClr>
              <a:buSzPts val="2000"/>
              <a:buFont typeface="Arial"/>
              <a:buChar char="●"/>
            </a:pPr>
            <a:r>
              <a:rPr b="0" i="0" lang="en" sz="1900" u="none" cap="none" strike="noStrike">
                <a:solidFill>
                  <a:srgbClr val="FF0000"/>
                </a:solidFill>
                <a:latin typeface="Arial"/>
                <a:ea typeface="Arial"/>
                <a:cs typeface="Arial"/>
                <a:sym typeface="Arial"/>
              </a:rPr>
              <a:t>There is no “right” answer in role-plays!</a:t>
            </a:r>
            <a:endParaRPr b="0" i="0" sz="1900" u="none" cap="none" strike="noStrike">
              <a:solidFill>
                <a:srgbClr val="FF0000"/>
              </a:solidFill>
              <a:latin typeface="Arial"/>
              <a:ea typeface="Arial"/>
              <a:cs typeface="Arial"/>
              <a:sym typeface="Arial"/>
            </a:endParaRPr>
          </a:p>
          <a:p>
            <a:pPr indent="-355600" lvl="0" marL="457200" marR="0" rtl="0" algn="l">
              <a:lnSpc>
                <a:spcPct val="100000"/>
              </a:lnSpc>
              <a:spcBef>
                <a:spcPts val="0"/>
              </a:spcBef>
              <a:spcAft>
                <a:spcPts val="0"/>
              </a:spcAft>
              <a:buClr>
                <a:srgbClr val="FF0000"/>
              </a:buClr>
              <a:buSzPts val="2000"/>
              <a:buFont typeface="Arial"/>
              <a:buChar char="●"/>
            </a:pPr>
            <a:r>
              <a:rPr b="0" i="0" lang="en" sz="1900" u="none" cap="none" strike="noStrike">
                <a:solidFill>
                  <a:srgbClr val="FF0000"/>
                </a:solidFill>
                <a:latin typeface="Arial"/>
                <a:ea typeface="Arial"/>
                <a:cs typeface="Arial"/>
                <a:sym typeface="Arial"/>
              </a:rPr>
              <a:t>Also, no good or bad guys.</a:t>
            </a:r>
            <a:endParaRPr b="0" i="0" sz="1900" u="none" cap="none" strike="noStrike">
              <a:solidFill>
                <a:srgbClr val="FF0000"/>
              </a:solidFill>
              <a:latin typeface="Arial"/>
              <a:ea typeface="Arial"/>
              <a:cs typeface="Arial"/>
              <a:sym typeface="Arial"/>
            </a:endParaRPr>
          </a:p>
          <a:p>
            <a:pPr indent="-355600" lvl="0" marL="457200" marR="0" rtl="0" algn="l">
              <a:lnSpc>
                <a:spcPct val="100000"/>
              </a:lnSpc>
              <a:spcBef>
                <a:spcPts val="0"/>
              </a:spcBef>
              <a:spcAft>
                <a:spcPts val="0"/>
              </a:spcAft>
              <a:buClr>
                <a:srgbClr val="FF0000"/>
              </a:buClr>
              <a:buSzPts val="2000"/>
              <a:buFont typeface="Arial"/>
              <a:buChar char="●"/>
            </a:pPr>
            <a:r>
              <a:rPr b="0" i="0" lang="en" sz="1900" u="none" cap="none" strike="noStrike">
                <a:solidFill>
                  <a:srgbClr val="FF0000"/>
                </a:solidFill>
                <a:latin typeface="Arial"/>
                <a:ea typeface="Arial"/>
                <a:cs typeface="Arial"/>
                <a:sym typeface="Arial"/>
              </a:rPr>
              <a:t>Engage authentically to get the most out of this.</a:t>
            </a:r>
            <a:endParaRPr b="0" i="0" sz="1900" u="none" cap="none" strike="noStrike">
              <a:solidFill>
                <a:srgbClr val="FF0000"/>
              </a:solidFill>
              <a:latin typeface="Arial"/>
              <a:ea typeface="Arial"/>
              <a:cs typeface="Arial"/>
              <a:sym typeface="Arial"/>
            </a:endParaRPr>
          </a:p>
        </p:txBody>
      </p:sp>
      <p:pic>
        <p:nvPicPr>
          <p:cNvPr id="382" name="Google Shape;382;p53"/>
          <p:cNvPicPr preferRelativeResize="0"/>
          <p:nvPr/>
        </p:nvPicPr>
        <p:blipFill rotWithShape="1">
          <a:blip r:embed="rId3">
            <a:alphaModFix/>
          </a:blip>
          <a:srcRect b="0" l="0" r="-2249" t="0"/>
          <a:stretch/>
        </p:blipFill>
        <p:spPr>
          <a:xfrm>
            <a:off x="5718225" y="3117825"/>
            <a:ext cx="3159025" cy="1816575"/>
          </a:xfrm>
          <a:prstGeom prst="rect">
            <a:avLst/>
          </a:prstGeom>
          <a:noFill/>
          <a:ln>
            <a:noFill/>
          </a:ln>
        </p:spPr>
      </p:pic>
      <p:sp>
        <p:nvSpPr>
          <p:cNvPr id="383" name="Google Shape;383;p5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4" name="Shape 114"/>
        <p:cNvGrpSpPr/>
        <p:nvPr/>
      </p:nvGrpSpPr>
      <p:grpSpPr>
        <a:xfrm>
          <a:off x="0" y="0"/>
          <a:ext cx="0" cy="0"/>
          <a:chOff x="0" y="0"/>
          <a:chExt cx="0" cy="0"/>
        </a:xfrm>
      </p:grpSpPr>
      <p:sp>
        <p:nvSpPr>
          <p:cNvPr id="115" name="Google Shape;115;p27"/>
          <p:cNvSpPr txBox="1"/>
          <p:nvPr/>
        </p:nvSpPr>
        <p:spPr>
          <a:xfrm>
            <a:off x="181250" y="750000"/>
            <a:ext cx="87306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chemeClr val="dk1"/>
                </a:solidFill>
                <a:highlight>
                  <a:srgbClr val="FFFFFF"/>
                </a:highlight>
              </a:rPr>
              <a:t>A healthy work environment is fundamental to good science, but we rarely discuss strategies for how to create and maintain one.  Despite measurable and empirically-supported benefits associated with effective leadership, management, and mentorship for both advisors and trainees, most faculty are rarely trained in these skills.  As a result, academic teams can lose time to unproductive interpersonal issues, lack of motivation, and unnecessary conflict.  These problems can lead to high costs in terms of money, productivity, mental health, and retention of talent, and often disproportionately impact students from groups underrepresented in STEM fields.</a:t>
            </a:r>
            <a:endParaRPr sz="1100">
              <a:solidFill>
                <a:schemeClr val="dk1"/>
              </a:solidFill>
              <a:highlight>
                <a:srgbClr val="FFFFFF"/>
              </a:highlight>
            </a:endParaRPr>
          </a:p>
          <a:p>
            <a:pPr indent="0" lvl="0" marL="0" rtl="0" algn="l">
              <a:spcBef>
                <a:spcPts val="0"/>
              </a:spcBef>
              <a:spcAft>
                <a:spcPts val="0"/>
              </a:spcAft>
              <a:buNone/>
            </a:pPr>
            <a:r>
              <a:t/>
            </a:r>
            <a:endParaRPr sz="1100">
              <a:solidFill>
                <a:schemeClr val="dk1"/>
              </a:solidFill>
              <a:highlight>
                <a:srgbClr val="FFFFFF"/>
              </a:highlight>
            </a:endParaRPr>
          </a:p>
          <a:p>
            <a:pPr indent="0" lvl="0" marL="0" rtl="0" algn="l">
              <a:spcBef>
                <a:spcPts val="0"/>
              </a:spcBef>
              <a:spcAft>
                <a:spcPts val="0"/>
              </a:spcAft>
              <a:buNone/>
            </a:pPr>
            <a:r>
              <a:rPr lang="en" sz="1100">
                <a:solidFill>
                  <a:schemeClr val="dk1"/>
                </a:solidFill>
                <a:highlight>
                  <a:srgbClr val="FFFFFF"/>
                </a:highlight>
              </a:rPr>
              <a:t>In response, </a:t>
            </a:r>
            <a:r>
              <a:rPr lang="en" sz="1100">
                <a:solidFill>
                  <a:schemeClr val="dk1"/>
                </a:solidFill>
                <a:highlight>
                  <a:srgbClr val="FF9900"/>
                </a:highlight>
              </a:rPr>
              <a:t>&lt;SPONSORING ORGANIZATION&gt;</a:t>
            </a:r>
            <a:r>
              <a:rPr lang="en" sz="1100">
                <a:solidFill>
                  <a:schemeClr val="dk1"/>
                </a:solidFill>
                <a:highlight>
                  <a:srgbClr val="FFFFFF"/>
                </a:highlight>
              </a:rPr>
              <a:t> is pleased to offer a workshop on effective lab and personnel management for </a:t>
            </a:r>
            <a:r>
              <a:rPr b="1" lang="en" sz="1100">
                <a:solidFill>
                  <a:schemeClr val="dk1"/>
                </a:solidFill>
                <a:highlight>
                  <a:srgbClr val="FFFFFF"/>
                </a:highlight>
              </a:rPr>
              <a:t>graduate students </a:t>
            </a:r>
            <a:r>
              <a:rPr lang="en" sz="1100">
                <a:solidFill>
                  <a:schemeClr val="dk1"/>
                </a:solidFill>
                <a:highlight>
                  <a:srgbClr val="FFFFFF"/>
                </a:highlight>
              </a:rPr>
              <a:t>and </a:t>
            </a:r>
            <a:r>
              <a:rPr b="1" lang="en" sz="1100">
                <a:solidFill>
                  <a:schemeClr val="dk1"/>
                </a:solidFill>
                <a:highlight>
                  <a:srgbClr val="FFFFFF"/>
                </a:highlight>
              </a:rPr>
              <a:t>post-doctoral researchers</a:t>
            </a:r>
            <a:r>
              <a:rPr lang="en" sz="1100">
                <a:solidFill>
                  <a:schemeClr val="dk1"/>
                </a:solidFill>
                <a:highlight>
                  <a:srgbClr val="FFFFFF"/>
                </a:highlight>
              </a:rPr>
              <a:t>.</a:t>
            </a:r>
            <a:r>
              <a:rPr b="1" lang="en" sz="1100">
                <a:solidFill>
                  <a:schemeClr val="dk1"/>
                </a:solidFill>
                <a:highlight>
                  <a:srgbClr val="FFFFFF"/>
                </a:highlight>
              </a:rPr>
              <a:t>  </a:t>
            </a:r>
            <a:r>
              <a:rPr lang="en" sz="1100">
                <a:solidFill>
                  <a:schemeClr val="dk1"/>
                </a:solidFill>
                <a:highlight>
                  <a:srgbClr val="FFFFFF"/>
                </a:highlight>
              </a:rPr>
              <a:t>The goal of this workshop is to help future principal investigators (PIs) become more effective at managing their research groups and creating inclusive spaces that develop excellent science and scientists.</a:t>
            </a:r>
            <a:endParaRPr sz="1100">
              <a:solidFill>
                <a:schemeClr val="dk1"/>
              </a:solidFill>
              <a:highlight>
                <a:srgbClr val="FFFFFF"/>
              </a:highlight>
            </a:endParaRPr>
          </a:p>
          <a:p>
            <a:pPr indent="0" lvl="0" marL="0" rtl="0" algn="l">
              <a:spcBef>
                <a:spcPts val="0"/>
              </a:spcBef>
              <a:spcAft>
                <a:spcPts val="0"/>
              </a:spcAft>
              <a:buNone/>
            </a:pPr>
            <a:r>
              <a:t/>
            </a:r>
            <a:endParaRPr sz="1100">
              <a:solidFill>
                <a:schemeClr val="dk1"/>
              </a:solidFill>
              <a:highlight>
                <a:srgbClr val="FFFFFF"/>
              </a:highlight>
            </a:endParaRPr>
          </a:p>
          <a:p>
            <a:pPr indent="0" lvl="0" marL="0" rtl="0" algn="l">
              <a:spcBef>
                <a:spcPts val="0"/>
              </a:spcBef>
              <a:spcAft>
                <a:spcPts val="0"/>
              </a:spcAft>
              <a:buNone/>
            </a:pPr>
            <a:r>
              <a:rPr lang="en" sz="1100">
                <a:solidFill>
                  <a:schemeClr val="dk1"/>
                </a:solidFill>
                <a:highlight>
                  <a:srgbClr val="FFFFFF"/>
                </a:highlight>
              </a:rPr>
              <a:t>In this workshop, participants will</a:t>
            </a:r>
            <a:endParaRPr sz="1100">
              <a:solidFill>
                <a:schemeClr val="dk1"/>
              </a:solidFill>
              <a:highlight>
                <a:srgbClr val="FFFFFF"/>
              </a:highlight>
            </a:endParaRPr>
          </a:p>
          <a:p>
            <a:pPr indent="-298450" lvl="0" marL="596900" rtl="0" algn="l">
              <a:lnSpc>
                <a:spcPct val="115000"/>
              </a:lnSpc>
              <a:spcBef>
                <a:spcPts val="1000"/>
              </a:spcBef>
              <a:spcAft>
                <a:spcPts val="0"/>
              </a:spcAft>
              <a:buClr>
                <a:schemeClr val="dk1"/>
              </a:buClr>
              <a:buSzPts val="1100"/>
              <a:buChar char="●"/>
            </a:pPr>
            <a:r>
              <a:rPr b="1" lang="en" sz="1100">
                <a:solidFill>
                  <a:schemeClr val="dk1"/>
                </a:solidFill>
                <a:highlight>
                  <a:srgbClr val="FFFFFF"/>
                </a:highlight>
              </a:rPr>
              <a:t>learn</a:t>
            </a:r>
            <a:r>
              <a:rPr lang="en" sz="1100">
                <a:solidFill>
                  <a:schemeClr val="dk1"/>
                </a:solidFill>
                <a:highlight>
                  <a:srgbClr val="FFFFFF"/>
                </a:highlight>
              </a:rPr>
              <a:t> about recent research on the impact of leadership and lab culture on productivity and overall group well-being</a:t>
            </a:r>
            <a:endParaRPr sz="1100">
              <a:solidFill>
                <a:schemeClr val="dk1"/>
              </a:solidFill>
              <a:highlight>
                <a:srgbClr val="FFFFFF"/>
              </a:highlight>
            </a:endParaRPr>
          </a:p>
          <a:p>
            <a:pPr indent="-298450" lvl="0" marL="596900" rtl="0" algn="l">
              <a:lnSpc>
                <a:spcPct val="115000"/>
              </a:lnSpc>
              <a:spcBef>
                <a:spcPts val="0"/>
              </a:spcBef>
              <a:spcAft>
                <a:spcPts val="0"/>
              </a:spcAft>
              <a:buClr>
                <a:schemeClr val="dk1"/>
              </a:buClr>
              <a:buSzPts val="1100"/>
              <a:buChar char="●"/>
            </a:pPr>
            <a:r>
              <a:rPr b="1" lang="en" sz="1100">
                <a:solidFill>
                  <a:schemeClr val="dk1"/>
                </a:solidFill>
                <a:highlight>
                  <a:srgbClr val="FFFFFF"/>
                </a:highlight>
              </a:rPr>
              <a:t>consider </a:t>
            </a:r>
            <a:r>
              <a:rPr lang="en" sz="1100">
                <a:solidFill>
                  <a:schemeClr val="dk1"/>
                </a:solidFill>
                <a:highlight>
                  <a:srgbClr val="FFFFFF"/>
                </a:highlight>
              </a:rPr>
              <a:t>and </a:t>
            </a:r>
            <a:r>
              <a:rPr b="1" lang="en" sz="1100">
                <a:solidFill>
                  <a:schemeClr val="dk1"/>
                </a:solidFill>
                <a:highlight>
                  <a:srgbClr val="FFFFFF"/>
                </a:highlight>
              </a:rPr>
              <a:t>discuss</a:t>
            </a:r>
            <a:r>
              <a:rPr lang="en" sz="1100">
                <a:solidFill>
                  <a:schemeClr val="dk1"/>
                </a:solidFill>
                <a:highlight>
                  <a:srgbClr val="FFFFFF"/>
                </a:highlight>
              </a:rPr>
              <a:t> common evidence-based "best practice" strategies for effective personnel management </a:t>
            </a:r>
            <a:endParaRPr sz="1100">
              <a:solidFill>
                <a:schemeClr val="dk1"/>
              </a:solidFill>
              <a:highlight>
                <a:srgbClr val="FFFFFF"/>
              </a:highlight>
            </a:endParaRPr>
          </a:p>
          <a:p>
            <a:pPr indent="-298450" lvl="0" marL="596900" rtl="0" algn="l">
              <a:lnSpc>
                <a:spcPct val="115000"/>
              </a:lnSpc>
              <a:spcBef>
                <a:spcPts val="0"/>
              </a:spcBef>
              <a:spcAft>
                <a:spcPts val="0"/>
              </a:spcAft>
              <a:buClr>
                <a:schemeClr val="dk1"/>
              </a:buClr>
              <a:buSzPts val="1100"/>
              <a:buChar char="●"/>
            </a:pPr>
            <a:r>
              <a:rPr b="1" lang="en" sz="1100">
                <a:solidFill>
                  <a:schemeClr val="dk1"/>
                </a:solidFill>
                <a:highlight>
                  <a:srgbClr val="FFFFFF"/>
                </a:highlight>
              </a:rPr>
              <a:t>share</a:t>
            </a:r>
            <a:r>
              <a:rPr lang="en" sz="1100">
                <a:solidFill>
                  <a:schemeClr val="dk1"/>
                </a:solidFill>
                <a:highlight>
                  <a:srgbClr val="FFFFFF"/>
                </a:highlight>
              </a:rPr>
              <a:t> ideas and </a:t>
            </a:r>
            <a:r>
              <a:rPr b="1" lang="en" sz="1100">
                <a:solidFill>
                  <a:schemeClr val="dk1"/>
                </a:solidFill>
                <a:highlight>
                  <a:srgbClr val="FFFFFF"/>
                </a:highlight>
              </a:rPr>
              <a:t>practice</a:t>
            </a:r>
            <a:r>
              <a:rPr lang="en" sz="1100">
                <a:solidFill>
                  <a:schemeClr val="dk1"/>
                </a:solidFill>
                <a:highlight>
                  <a:srgbClr val="FFFFFF"/>
                </a:highlight>
              </a:rPr>
              <a:t> strategies for good supervision of trainees with other participants</a:t>
            </a:r>
            <a:endParaRPr sz="1100">
              <a:solidFill>
                <a:schemeClr val="dk1"/>
              </a:solidFill>
              <a:highlight>
                <a:srgbClr val="FFFFFF"/>
              </a:highlight>
            </a:endParaRPr>
          </a:p>
          <a:p>
            <a:pPr indent="-298450" lvl="0" marL="596900" rtl="0" algn="l">
              <a:lnSpc>
                <a:spcPct val="115000"/>
              </a:lnSpc>
              <a:spcBef>
                <a:spcPts val="0"/>
              </a:spcBef>
              <a:spcAft>
                <a:spcPts val="0"/>
              </a:spcAft>
              <a:buClr>
                <a:schemeClr val="dk1"/>
              </a:buClr>
              <a:buSzPts val="1100"/>
              <a:buChar char="●"/>
            </a:pPr>
            <a:r>
              <a:rPr lang="en" sz="1100">
                <a:solidFill>
                  <a:schemeClr val="dk1"/>
                </a:solidFill>
                <a:highlight>
                  <a:srgbClr val="FFFFFF"/>
                </a:highlight>
              </a:rPr>
              <a:t>leave with additional resources for future self-education and formal training</a:t>
            </a:r>
            <a:endParaRPr sz="1100">
              <a:solidFill>
                <a:schemeClr val="dk1"/>
              </a:solidFill>
              <a:highlight>
                <a:srgbClr val="FFFFFF"/>
              </a:highlight>
            </a:endParaRPr>
          </a:p>
          <a:p>
            <a:pPr indent="0" lvl="0" marL="0" rtl="0" algn="l">
              <a:lnSpc>
                <a:spcPct val="115000"/>
              </a:lnSpc>
              <a:spcBef>
                <a:spcPts val="1000"/>
              </a:spcBef>
              <a:spcAft>
                <a:spcPts val="0"/>
              </a:spcAft>
              <a:buNone/>
            </a:pPr>
            <a:r>
              <a:rPr lang="en" sz="1100">
                <a:solidFill>
                  <a:schemeClr val="dk1"/>
                </a:solidFill>
                <a:highlight>
                  <a:srgbClr val="FFFFFF"/>
                </a:highlight>
              </a:rPr>
              <a:t>Due to the interactive nature of the workshop, it is currently limited to </a:t>
            </a:r>
            <a:r>
              <a:rPr lang="en" sz="1100">
                <a:solidFill>
                  <a:schemeClr val="dk1"/>
                </a:solidFill>
                <a:highlight>
                  <a:srgbClr val="FF9900"/>
                </a:highlight>
              </a:rPr>
              <a:t>&lt;N&gt;</a:t>
            </a:r>
            <a:r>
              <a:rPr lang="en" sz="1100">
                <a:solidFill>
                  <a:schemeClr val="dk1"/>
                </a:solidFill>
                <a:highlight>
                  <a:srgbClr val="FFFFFF"/>
                </a:highlight>
              </a:rPr>
              <a:t> attendees. Priority will be given to members in the </a:t>
            </a:r>
            <a:r>
              <a:rPr lang="en" sz="1100">
                <a:solidFill>
                  <a:schemeClr val="dk1"/>
                </a:solidFill>
                <a:highlight>
                  <a:srgbClr val="FF9900"/>
                </a:highlight>
              </a:rPr>
              <a:t>&lt;fill in&gt;</a:t>
            </a:r>
            <a:r>
              <a:rPr lang="en" sz="1100">
                <a:solidFill>
                  <a:schemeClr val="dk1"/>
                </a:solidFill>
                <a:highlight>
                  <a:srgbClr val="FFFFFF"/>
                </a:highlight>
              </a:rPr>
              <a:t> Departments. To sign up, </a:t>
            </a:r>
            <a:r>
              <a:rPr lang="en" sz="1100">
                <a:solidFill>
                  <a:schemeClr val="dk1"/>
                </a:solidFill>
                <a:highlight>
                  <a:srgbClr val="FF9900"/>
                </a:highlight>
              </a:rPr>
              <a:t>&lt;please fill out this Google form&gt;</a:t>
            </a:r>
            <a:r>
              <a:rPr b="1" lang="en" sz="1100">
                <a:solidFill>
                  <a:schemeClr val="dk1"/>
                </a:solidFill>
                <a:highlight>
                  <a:srgbClr val="FFFFFF"/>
                </a:highlight>
              </a:rPr>
              <a:t> </a:t>
            </a:r>
            <a:r>
              <a:rPr lang="en" sz="1100">
                <a:solidFill>
                  <a:schemeClr val="dk1"/>
                </a:solidFill>
                <a:highlight>
                  <a:srgbClr val="FFFFFF"/>
                </a:highlight>
              </a:rPr>
              <a:t>by </a:t>
            </a:r>
            <a:r>
              <a:rPr lang="en" sz="1100">
                <a:solidFill>
                  <a:schemeClr val="dk1"/>
                </a:solidFill>
                <a:highlight>
                  <a:srgbClr val="FF9900"/>
                </a:highlight>
              </a:rPr>
              <a:t>&lt;DATE&gt;</a:t>
            </a:r>
            <a:r>
              <a:rPr lang="en" sz="1100">
                <a:solidFill>
                  <a:schemeClr val="dk1"/>
                </a:solidFill>
                <a:highlight>
                  <a:srgbClr val="FFFFFF"/>
                </a:highlight>
              </a:rPr>
              <a:t>.  </a:t>
            </a:r>
            <a:endParaRPr sz="1100">
              <a:solidFill>
                <a:schemeClr val="dk1"/>
              </a:solidFill>
              <a:highlight>
                <a:srgbClr val="FFFFFF"/>
              </a:highlight>
            </a:endParaRPr>
          </a:p>
          <a:p>
            <a:pPr indent="0" lvl="0" marL="0" rtl="0" algn="l">
              <a:spcBef>
                <a:spcPts val="0"/>
              </a:spcBef>
              <a:spcAft>
                <a:spcPts val="0"/>
              </a:spcAft>
              <a:buNone/>
            </a:pPr>
            <a:r>
              <a:t/>
            </a:r>
            <a:endParaRPr sz="1100">
              <a:solidFill>
                <a:schemeClr val="dk1"/>
              </a:solidFill>
              <a:highlight>
                <a:srgbClr val="FFFFFF"/>
              </a:highlight>
            </a:endParaRPr>
          </a:p>
          <a:p>
            <a:pPr indent="0" lvl="0" marL="0" rtl="0" algn="l">
              <a:spcBef>
                <a:spcPts val="0"/>
              </a:spcBef>
              <a:spcAft>
                <a:spcPts val="0"/>
              </a:spcAft>
              <a:buNone/>
            </a:pPr>
            <a:r>
              <a:rPr lang="en" sz="1100">
                <a:solidFill>
                  <a:schemeClr val="dk1"/>
                </a:solidFill>
                <a:highlight>
                  <a:srgbClr val="FFFFFF"/>
                </a:highlight>
              </a:rPr>
              <a:t>We hope you will consider this opportunity to learn more about managing healthy, happy, and productive research groups that enable people of all backgrounds and identities to succeed.  For more information, feel free to reach out to the workshop facilitator, </a:t>
            </a:r>
            <a:r>
              <a:rPr lang="en" sz="1100">
                <a:solidFill>
                  <a:schemeClr val="dk1"/>
                </a:solidFill>
                <a:highlight>
                  <a:srgbClr val="FF9900"/>
                </a:highlight>
              </a:rPr>
              <a:t>&lt;NAME&gt; </a:t>
            </a:r>
            <a:r>
              <a:rPr lang="en" sz="1100">
                <a:solidFill>
                  <a:schemeClr val="dk1"/>
                </a:solidFill>
                <a:highlight>
                  <a:srgbClr val="FFFFFF"/>
                </a:highlight>
              </a:rPr>
              <a:t>(</a:t>
            </a:r>
            <a:r>
              <a:rPr lang="en" sz="1100">
                <a:solidFill>
                  <a:srgbClr val="1155CC"/>
                </a:solidFill>
                <a:highlight>
                  <a:srgbClr val="FF9900"/>
                </a:highlight>
              </a:rPr>
              <a:t>&lt;EMAIL ADDRESS&gt;</a:t>
            </a:r>
            <a:r>
              <a:rPr lang="en" sz="1100">
                <a:solidFill>
                  <a:schemeClr val="dk1"/>
                </a:solidFill>
                <a:highlight>
                  <a:srgbClr val="FFFFFF"/>
                </a:highlight>
              </a:rPr>
              <a:t>).  </a:t>
            </a:r>
            <a:endParaRPr sz="1100">
              <a:solidFill>
                <a:schemeClr val="dk1"/>
              </a:solidFill>
              <a:highlight>
                <a:srgbClr val="FFFFFF"/>
              </a:highlight>
            </a:endParaRPr>
          </a:p>
        </p:txBody>
      </p:sp>
      <p:sp>
        <p:nvSpPr>
          <p:cNvPr id="116" name="Google Shape;116;p27"/>
          <p:cNvSpPr txBox="1"/>
          <p:nvPr/>
        </p:nvSpPr>
        <p:spPr>
          <a:xfrm>
            <a:off x="200025" y="119200"/>
            <a:ext cx="8762700" cy="52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t>Email template of workshop description</a:t>
            </a:r>
            <a:endParaRPr b="1"/>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7" name="Shape 387"/>
        <p:cNvGrpSpPr/>
        <p:nvPr/>
      </p:nvGrpSpPr>
      <p:grpSpPr>
        <a:xfrm>
          <a:off x="0" y="0"/>
          <a:ext cx="0" cy="0"/>
          <a:chOff x="0" y="0"/>
          <a:chExt cx="0" cy="0"/>
        </a:xfrm>
      </p:grpSpPr>
      <p:sp>
        <p:nvSpPr>
          <p:cNvPr id="388" name="Google Shape;388;p54"/>
          <p:cNvSpPr txBox="1"/>
          <p:nvPr>
            <p:ph type="title"/>
          </p:nvPr>
        </p:nvSpPr>
        <p:spPr>
          <a:xfrm>
            <a:off x="311700" y="17010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Instructions</a:t>
            </a:r>
            <a:endParaRPr/>
          </a:p>
        </p:txBody>
      </p:sp>
      <p:pic>
        <p:nvPicPr>
          <p:cNvPr id="389" name="Google Shape;389;p54"/>
          <p:cNvPicPr preferRelativeResize="0"/>
          <p:nvPr/>
        </p:nvPicPr>
        <p:blipFill rotWithShape="1">
          <a:blip r:embed="rId3">
            <a:alphaModFix/>
          </a:blip>
          <a:srcRect b="0" l="0" r="0" t="0"/>
          <a:stretch/>
        </p:blipFill>
        <p:spPr>
          <a:xfrm>
            <a:off x="6049851" y="170100"/>
            <a:ext cx="2669349" cy="1662227"/>
          </a:xfrm>
          <a:prstGeom prst="rect">
            <a:avLst/>
          </a:prstGeom>
          <a:noFill/>
          <a:ln>
            <a:noFill/>
          </a:ln>
        </p:spPr>
      </p:pic>
      <p:sp>
        <p:nvSpPr>
          <p:cNvPr id="390" name="Google Shape;390;p54"/>
          <p:cNvSpPr txBox="1"/>
          <p:nvPr>
            <p:ph idx="1" type="body"/>
          </p:nvPr>
        </p:nvSpPr>
        <p:spPr>
          <a:xfrm>
            <a:off x="311699" y="653425"/>
            <a:ext cx="5625051" cy="18291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SzPts val="1800"/>
              <a:buChar char="●"/>
            </a:pPr>
            <a:r>
              <a:rPr lang="en"/>
              <a:t>Each of you was assigned the role of the </a:t>
            </a:r>
            <a:r>
              <a:rPr b="1" lang="en">
                <a:solidFill>
                  <a:srgbClr val="F1C232"/>
                </a:solidFill>
              </a:rPr>
              <a:t>STUDENT</a:t>
            </a:r>
            <a:r>
              <a:rPr lang="en">
                <a:solidFill>
                  <a:srgbClr val="F1C232"/>
                </a:solidFill>
              </a:rPr>
              <a:t> </a:t>
            </a:r>
            <a:r>
              <a:rPr lang="en"/>
              <a:t>or the </a:t>
            </a:r>
            <a:r>
              <a:rPr b="1" lang="en">
                <a:solidFill>
                  <a:srgbClr val="00A2D3"/>
                </a:solidFill>
              </a:rPr>
              <a:t>FACULTY</a:t>
            </a:r>
            <a:r>
              <a:rPr lang="en"/>
              <a:t> adviser.</a:t>
            </a:r>
            <a:endParaRPr/>
          </a:p>
          <a:p>
            <a:pPr indent="-342900" lvl="0" marL="457200" rtl="0" algn="l">
              <a:lnSpc>
                <a:spcPct val="115000"/>
              </a:lnSpc>
              <a:spcBef>
                <a:spcPts val="0"/>
              </a:spcBef>
              <a:spcAft>
                <a:spcPts val="0"/>
              </a:spcAft>
              <a:buSzPts val="1800"/>
              <a:buChar char="●"/>
            </a:pPr>
            <a:r>
              <a:rPr lang="en"/>
              <a:t>We will take ~4-5 min for everyone to individually read their role and plan for the meeting.</a:t>
            </a:r>
            <a:endParaRPr/>
          </a:p>
          <a:p>
            <a:pPr indent="0" lvl="0" marL="0" rtl="0" algn="l">
              <a:lnSpc>
                <a:spcPct val="115000"/>
              </a:lnSpc>
              <a:spcBef>
                <a:spcPts val="1600"/>
              </a:spcBef>
              <a:spcAft>
                <a:spcPts val="0"/>
              </a:spcAft>
              <a:buSzPts val="1800"/>
              <a:buNone/>
            </a:pPr>
            <a:r>
              <a:t/>
            </a:r>
            <a:endParaRPr/>
          </a:p>
          <a:p>
            <a:pPr indent="0" lvl="0" marL="457200" rtl="0" algn="l">
              <a:lnSpc>
                <a:spcPct val="115000"/>
              </a:lnSpc>
              <a:spcBef>
                <a:spcPts val="1600"/>
              </a:spcBef>
              <a:spcAft>
                <a:spcPts val="1600"/>
              </a:spcAft>
              <a:buSzPts val="1800"/>
              <a:buNone/>
            </a:pPr>
            <a:r>
              <a:t/>
            </a:r>
            <a:endParaRPr/>
          </a:p>
        </p:txBody>
      </p:sp>
      <p:sp>
        <p:nvSpPr>
          <p:cNvPr id="391" name="Google Shape;391;p54"/>
          <p:cNvSpPr txBox="1"/>
          <p:nvPr/>
        </p:nvSpPr>
        <p:spPr>
          <a:xfrm>
            <a:off x="311698" y="2106981"/>
            <a:ext cx="8407500" cy="292635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20000"/>
              </a:lnSpc>
              <a:spcBef>
                <a:spcPts val="0"/>
              </a:spcBef>
              <a:spcAft>
                <a:spcPts val="0"/>
              </a:spcAft>
              <a:buClr>
                <a:schemeClr val="dk2"/>
              </a:buClr>
              <a:buSzPts val="1800"/>
              <a:buFont typeface="Arial"/>
              <a:buChar char="●"/>
            </a:pPr>
            <a:r>
              <a:rPr b="0" i="0" lang="en" sz="1800" u="none" cap="none" strike="noStrike">
                <a:solidFill>
                  <a:schemeClr val="dk2"/>
                </a:solidFill>
                <a:latin typeface="Arial"/>
                <a:ea typeface="Arial"/>
                <a:cs typeface="Arial"/>
                <a:sym typeface="Arial"/>
              </a:rPr>
              <a:t>Find a partner who has the </a:t>
            </a:r>
            <a:r>
              <a:rPr b="0" i="1" lang="en" sz="1800" u="none" cap="none" strike="noStrike">
                <a:solidFill>
                  <a:schemeClr val="dk2"/>
                </a:solidFill>
                <a:latin typeface="Arial"/>
                <a:ea typeface="Arial"/>
                <a:cs typeface="Arial"/>
                <a:sym typeface="Arial"/>
              </a:rPr>
              <a:t>opposite</a:t>
            </a:r>
            <a:r>
              <a:rPr b="0" i="0" lang="en" sz="1800" u="none" cap="none" strike="noStrike">
                <a:solidFill>
                  <a:schemeClr val="dk2"/>
                </a:solidFill>
                <a:latin typeface="Arial"/>
                <a:ea typeface="Arial"/>
                <a:cs typeface="Arial"/>
                <a:sym typeface="Arial"/>
              </a:rPr>
              <a:t> role as you. </a:t>
            </a:r>
            <a:r>
              <a:rPr b="1" i="0" lang="en" sz="1800" u="none" cap="none" strike="noStrike">
                <a:solidFill>
                  <a:schemeClr val="dk2"/>
                </a:solidFill>
                <a:latin typeface="Arial"/>
                <a:ea typeface="Arial"/>
                <a:cs typeface="Arial"/>
                <a:sym typeface="Arial"/>
              </a:rPr>
              <a:t>Find someone you do not normally interact with on a professional basis</a:t>
            </a:r>
            <a:r>
              <a:rPr b="0" i="0" lang="en" sz="1800" u="none" cap="none" strike="noStrike">
                <a:solidFill>
                  <a:schemeClr val="dk2"/>
                </a:solidFill>
                <a:latin typeface="Arial"/>
                <a:ea typeface="Arial"/>
                <a:cs typeface="Arial"/>
                <a:sym typeface="Arial"/>
              </a:rPr>
              <a:t>. **DIFFERENT FLOOR**</a:t>
            </a:r>
            <a:endParaRPr b="0" i="0" sz="1800" u="none" cap="none" strike="noStrike">
              <a:solidFill>
                <a:schemeClr val="dk2"/>
              </a:solidFill>
              <a:latin typeface="Arial"/>
              <a:ea typeface="Arial"/>
              <a:cs typeface="Arial"/>
              <a:sym typeface="Arial"/>
            </a:endParaRPr>
          </a:p>
          <a:p>
            <a:pPr indent="-342900" lvl="0" marL="457200" marR="0" rtl="0" algn="l">
              <a:lnSpc>
                <a:spcPct val="120000"/>
              </a:lnSpc>
              <a:spcBef>
                <a:spcPts val="0"/>
              </a:spcBef>
              <a:spcAft>
                <a:spcPts val="0"/>
              </a:spcAft>
              <a:buClr>
                <a:schemeClr val="dk2"/>
              </a:buClr>
              <a:buSzPts val="1800"/>
              <a:buFont typeface="Arial"/>
              <a:buChar char="●"/>
            </a:pPr>
            <a:r>
              <a:rPr b="0" i="0" lang="en" sz="1800" u="none" cap="none" strike="noStrike">
                <a:solidFill>
                  <a:schemeClr val="dk2"/>
                </a:solidFill>
                <a:latin typeface="Arial"/>
                <a:ea typeface="Arial"/>
                <a:cs typeface="Arial"/>
                <a:sym typeface="Arial"/>
              </a:rPr>
              <a:t>You and your partner will sit together somewhere in this room — spread out.</a:t>
            </a:r>
            <a:endParaRPr b="0" i="0" sz="1800" u="none" cap="none" strike="noStrike">
              <a:solidFill>
                <a:schemeClr val="dk2"/>
              </a:solidFill>
              <a:latin typeface="Arial"/>
              <a:ea typeface="Arial"/>
              <a:cs typeface="Arial"/>
              <a:sym typeface="Arial"/>
            </a:endParaRPr>
          </a:p>
          <a:p>
            <a:pPr indent="-342900" lvl="0" marL="457200" marR="0" rtl="0" algn="l">
              <a:lnSpc>
                <a:spcPct val="120000"/>
              </a:lnSpc>
              <a:spcBef>
                <a:spcPts val="0"/>
              </a:spcBef>
              <a:spcAft>
                <a:spcPts val="0"/>
              </a:spcAft>
              <a:buClr>
                <a:schemeClr val="dk2"/>
              </a:buClr>
              <a:buSzPts val="1800"/>
              <a:buFont typeface="Arial"/>
              <a:buChar char="●"/>
            </a:pPr>
            <a:r>
              <a:rPr b="0" i="0" lang="en" sz="1800" u="none" cap="none" strike="noStrike">
                <a:solidFill>
                  <a:schemeClr val="dk2"/>
                </a:solidFill>
                <a:latin typeface="Arial"/>
                <a:ea typeface="Arial"/>
                <a:cs typeface="Arial"/>
                <a:sym typeface="Arial"/>
              </a:rPr>
              <a:t>When you’re ready, begin the role play (~10 minutes).</a:t>
            </a:r>
            <a:endParaRPr b="0" i="0" sz="1800" u="none" cap="none" strike="noStrike">
              <a:solidFill>
                <a:schemeClr val="dk2"/>
              </a:solidFill>
              <a:latin typeface="Arial"/>
              <a:ea typeface="Arial"/>
              <a:cs typeface="Arial"/>
              <a:sym typeface="Arial"/>
            </a:endParaRPr>
          </a:p>
          <a:p>
            <a:pPr indent="-317500" lvl="1" marL="914400" marR="0" rtl="0" algn="l">
              <a:lnSpc>
                <a:spcPct val="120000"/>
              </a:lnSpc>
              <a:spcBef>
                <a:spcPts val="0"/>
              </a:spcBef>
              <a:spcAft>
                <a:spcPts val="0"/>
              </a:spcAft>
              <a:buClr>
                <a:schemeClr val="dk2"/>
              </a:buClr>
              <a:buSzPts val="1400"/>
              <a:buFont typeface="Arial"/>
              <a:buChar char="○"/>
            </a:pPr>
            <a:r>
              <a:rPr b="0" i="0" lang="en" sz="1600" u="none" cap="none" strike="noStrike">
                <a:solidFill>
                  <a:schemeClr val="dk2"/>
                </a:solidFill>
                <a:latin typeface="Arial"/>
                <a:ea typeface="Arial"/>
                <a:cs typeface="Arial"/>
                <a:sym typeface="Arial"/>
              </a:rPr>
              <a:t>Role-play starter dialog on page 3 is for those who need help warming up.</a:t>
            </a:r>
            <a:endParaRPr b="0" i="0" sz="1600" u="none" cap="none" strike="noStrike">
              <a:solidFill>
                <a:schemeClr val="dk2"/>
              </a:solidFill>
              <a:latin typeface="Arial"/>
              <a:ea typeface="Arial"/>
              <a:cs typeface="Arial"/>
              <a:sym typeface="Arial"/>
            </a:endParaRPr>
          </a:p>
          <a:p>
            <a:pPr indent="-342900" lvl="0" marL="457200" marR="0" rtl="0" algn="l">
              <a:lnSpc>
                <a:spcPct val="120000"/>
              </a:lnSpc>
              <a:spcBef>
                <a:spcPts val="1000"/>
              </a:spcBef>
              <a:spcAft>
                <a:spcPts val="0"/>
              </a:spcAft>
              <a:buClr>
                <a:schemeClr val="dk2"/>
              </a:buClr>
              <a:buSzPts val="1800"/>
              <a:buFont typeface="Arial"/>
              <a:buChar char="●"/>
            </a:pPr>
            <a:r>
              <a:rPr b="0" i="0" lang="en" sz="1800" u="none" cap="none" strike="noStrike">
                <a:solidFill>
                  <a:schemeClr val="dk2"/>
                </a:solidFill>
                <a:latin typeface="Arial"/>
                <a:ea typeface="Arial"/>
                <a:cs typeface="Arial"/>
                <a:sym typeface="Arial"/>
              </a:rPr>
              <a:t>One chime = 2 minutes left!</a:t>
            </a:r>
            <a:endParaRPr/>
          </a:p>
          <a:p>
            <a:pPr indent="-342900" lvl="0" marL="457200" marR="0" rtl="0" algn="l">
              <a:lnSpc>
                <a:spcPct val="120000"/>
              </a:lnSpc>
              <a:spcBef>
                <a:spcPts val="0"/>
              </a:spcBef>
              <a:spcAft>
                <a:spcPts val="0"/>
              </a:spcAft>
              <a:buClr>
                <a:schemeClr val="dk2"/>
              </a:buClr>
              <a:buSzPts val="1800"/>
              <a:buFont typeface="Arial"/>
              <a:buChar char="●"/>
            </a:pPr>
            <a:r>
              <a:rPr b="0" i="0" lang="en" sz="1800" u="none" cap="none" strike="noStrike">
                <a:solidFill>
                  <a:schemeClr val="dk2"/>
                </a:solidFill>
                <a:latin typeface="Arial"/>
                <a:ea typeface="Arial"/>
                <a:cs typeface="Arial"/>
                <a:sym typeface="Arial"/>
              </a:rPr>
              <a:t>Two chimes = 1 minute left!</a:t>
            </a:r>
            <a:endParaRPr/>
          </a:p>
          <a:p>
            <a:pPr indent="-342900" lvl="0" marL="457200" marR="0" rtl="0" algn="l">
              <a:lnSpc>
                <a:spcPct val="120000"/>
              </a:lnSpc>
              <a:spcBef>
                <a:spcPts val="0"/>
              </a:spcBef>
              <a:spcAft>
                <a:spcPts val="0"/>
              </a:spcAft>
              <a:buClr>
                <a:schemeClr val="dk2"/>
              </a:buClr>
              <a:buSzPts val="1800"/>
              <a:buFont typeface="Arial"/>
              <a:buChar char="●"/>
            </a:pPr>
            <a:r>
              <a:rPr b="0" i="0" lang="en" sz="1800" u="none" cap="none" strike="noStrike">
                <a:solidFill>
                  <a:schemeClr val="dk2"/>
                </a:solidFill>
                <a:latin typeface="Arial"/>
                <a:ea typeface="Arial"/>
                <a:cs typeface="Arial"/>
                <a:sym typeface="Arial"/>
              </a:rPr>
              <a:t>Three chimes = Return to your seat! (Try to sit near your partner.)</a:t>
            </a:r>
            <a:endParaRPr b="0" i="0" sz="1800" u="none" cap="none" strike="noStrike">
              <a:solidFill>
                <a:schemeClr val="dk2"/>
              </a:solidFill>
              <a:latin typeface="Arial"/>
              <a:ea typeface="Arial"/>
              <a:cs typeface="Arial"/>
              <a:sym typeface="Arial"/>
            </a:endParaRPr>
          </a:p>
          <a:p>
            <a:pPr indent="0" lvl="0" marL="457200" marR="0" rtl="0" algn="l">
              <a:lnSpc>
                <a:spcPct val="115000"/>
              </a:lnSpc>
              <a:spcBef>
                <a:spcPts val="1600"/>
              </a:spcBef>
              <a:spcAft>
                <a:spcPts val="160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2" name="Google Shape;392;p5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6" name="Shape 396"/>
        <p:cNvGrpSpPr/>
        <p:nvPr/>
      </p:nvGrpSpPr>
      <p:grpSpPr>
        <a:xfrm>
          <a:off x="0" y="0"/>
          <a:ext cx="0" cy="0"/>
          <a:chOff x="0" y="0"/>
          <a:chExt cx="0" cy="0"/>
        </a:xfrm>
      </p:grpSpPr>
      <p:sp>
        <p:nvSpPr>
          <p:cNvPr id="397" name="Google Shape;397;p55"/>
          <p:cNvSpPr txBox="1"/>
          <p:nvPr>
            <p:ph type="title"/>
          </p:nvPr>
        </p:nvSpPr>
        <p:spPr>
          <a:xfrm>
            <a:off x="219425" y="1421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Discussion of Role-Play Scenario</a:t>
            </a:r>
            <a:endParaRPr/>
          </a:p>
        </p:txBody>
      </p:sp>
      <p:pic>
        <p:nvPicPr>
          <p:cNvPr id="398" name="Google Shape;398;p55"/>
          <p:cNvPicPr preferRelativeResize="0"/>
          <p:nvPr/>
        </p:nvPicPr>
        <p:blipFill rotWithShape="1">
          <a:blip r:embed="rId3">
            <a:alphaModFix/>
          </a:blip>
          <a:srcRect b="0" l="0" r="0" t="0"/>
          <a:stretch/>
        </p:blipFill>
        <p:spPr>
          <a:xfrm>
            <a:off x="7277450" y="142175"/>
            <a:ext cx="1706150" cy="1046275"/>
          </a:xfrm>
          <a:prstGeom prst="rect">
            <a:avLst/>
          </a:prstGeom>
          <a:noFill/>
          <a:ln>
            <a:noFill/>
          </a:ln>
        </p:spPr>
      </p:pic>
      <p:sp>
        <p:nvSpPr>
          <p:cNvPr id="399" name="Google Shape;399;p55"/>
          <p:cNvSpPr txBox="1"/>
          <p:nvPr>
            <p:ph idx="1" type="body"/>
          </p:nvPr>
        </p:nvSpPr>
        <p:spPr>
          <a:xfrm>
            <a:off x="269775" y="783600"/>
            <a:ext cx="5965500" cy="802829"/>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a:t>Remember, there are no “right” or “wrong” answers!</a:t>
            </a:r>
            <a:endParaRPr b="1"/>
          </a:p>
        </p:txBody>
      </p:sp>
      <p:sp>
        <p:nvSpPr>
          <p:cNvPr id="400" name="Google Shape;400;p55"/>
          <p:cNvSpPr txBox="1"/>
          <p:nvPr/>
        </p:nvSpPr>
        <p:spPr>
          <a:xfrm>
            <a:off x="1740665" y="1773716"/>
            <a:ext cx="5761822" cy="1323439"/>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4000" u="none" cap="none" strike="noStrike">
                <a:solidFill>
                  <a:srgbClr val="000000"/>
                </a:solidFill>
                <a:latin typeface="Arial"/>
                <a:ea typeface="Arial"/>
                <a:cs typeface="Arial"/>
                <a:sym typeface="Arial"/>
              </a:rPr>
              <a:t>How did it go?</a:t>
            </a:r>
            <a:endParaRPr/>
          </a:p>
          <a:p>
            <a:pPr indent="0" lvl="0" marL="0" marR="0" rtl="0" algn="ctr">
              <a:lnSpc>
                <a:spcPct val="100000"/>
              </a:lnSpc>
              <a:spcBef>
                <a:spcPts val="0"/>
              </a:spcBef>
              <a:spcAft>
                <a:spcPts val="0"/>
              </a:spcAft>
              <a:buNone/>
            </a:pPr>
            <a:r>
              <a:t/>
            </a:r>
            <a:endParaRPr b="0" i="0" sz="4000" u="none" cap="none" strike="noStrike">
              <a:solidFill>
                <a:srgbClr val="000000"/>
              </a:solidFill>
              <a:latin typeface="Arial"/>
              <a:ea typeface="Arial"/>
              <a:cs typeface="Arial"/>
              <a:sym typeface="Arial"/>
            </a:endParaRPr>
          </a:p>
        </p:txBody>
      </p:sp>
      <p:sp>
        <p:nvSpPr>
          <p:cNvPr id="401" name="Google Shape;401;p5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5" name="Shape 405"/>
        <p:cNvGrpSpPr/>
        <p:nvPr/>
      </p:nvGrpSpPr>
      <p:grpSpPr>
        <a:xfrm>
          <a:off x="0" y="0"/>
          <a:ext cx="0" cy="0"/>
          <a:chOff x="0" y="0"/>
          <a:chExt cx="0" cy="0"/>
        </a:xfrm>
      </p:grpSpPr>
      <p:sp>
        <p:nvSpPr>
          <p:cNvPr id="406" name="Google Shape;406;p56"/>
          <p:cNvSpPr txBox="1"/>
          <p:nvPr>
            <p:ph type="title"/>
          </p:nvPr>
        </p:nvSpPr>
        <p:spPr>
          <a:xfrm>
            <a:off x="219425" y="1421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Discussion of Role-Play Scenario</a:t>
            </a:r>
            <a:endParaRPr/>
          </a:p>
        </p:txBody>
      </p:sp>
      <p:sp>
        <p:nvSpPr>
          <p:cNvPr id="407" name="Google Shape;407;p56"/>
          <p:cNvSpPr txBox="1"/>
          <p:nvPr>
            <p:ph idx="1" type="body"/>
          </p:nvPr>
        </p:nvSpPr>
        <p:spPr>
          <a:xfrm>
            <a:off x="269775" y="783600"/>
            <a:ext cx="5965500" cy="187039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a:t>Remember, there are no “right” or “wrong” answers!</a:t>
            </a:r>
            <a:endParaRPr b="1"/>
          </a:p>
          <a:p>
            <a:pPr indent="0" lvl="0" marL="0" rtl="0" algn="l">
              <a:lnSpc>
                <a:spcPct val="100000"/>
              </a:lnSpc>
              <a:spcBef>
                <a:spcPts val="1600"/>
              </a:spcBef>
              <a:spcAft>
                <a:spcPts val="0"/>
              </a:spcAft>
              <a:buSzPts val="1800"/>
              <a:buNone/>
            </a:pPr>
            <a:r>
              <a:rPr lang="en"/>
              <a:t>For those playing the student:</a:t>
            </a:r>
            <a:endParaRPr/>
          </a:p>
          <a:p>
            <a:pPr indent="0" lvl="0" marL="0" rtl="0" algn="l">
              <a:lnSpc>
                <a:spcPct val="100000"/>
              </a:lnSpc>
              <a:spcBef>
                <a:spcPts val="1600"/>
              </a:spcBef>
              <a:spcAft>
                <a:spcPts val="0"/>
              </a:spcAft>
              <a:buSzPts val="1800"/>
              <a:buNone/>
            </a:pPr>
            <a:r>
              <a:rPr lang="en"/>
              <a:t>	What were your concerns?</a:t>
            </a:r>
            <a:endParaRPr/>
          </a:p>
          <a:p>
            <a:pPr indent="0" lvl="0" marL="0" rtl="0" algn="l">
              <a:lnSpc>
                <a:spcPct val="100000"/>
              </a:lnSpc>
              <a:spcBef>
                <a:spcPts val="1600"/>
              </a:spcBef>
              <a:spcAft>
                <a:spcPts val="0"/>
              </a:spcAft>
              <a:buSzPts val="1800"/>
              <a:buNone/>
            </a:pPr>
            <a:r>
              <a:rPr lang="en"/>
              <a:t>	How did you understand the situation?</a:t>
            </a:r>
            <a:endParaRPr/>
          </a:p>
        </p:txBody>
      </p:sp>
      <p:pic>
        <p:nvPicPr>
          <p:cNvPr id="408" name="Google Shape;408;p56"/>
          <p:cNvPicPr preferRelativeResize="0"/>
          <p:nvPr/>
        </p:nvPicPr>
        <p:blipFill rotWithShape="1">
          <a:blip r:embed="rId3">
            <a:alphaModFix/>
          </a:blip>
          <a:srcRect b="0" l="0" r="0" t="0"/>
          <a:stretch/>
        </p:blipFill>
        <p:spPr>
          <a:xfrm>
            <a:off x="7277450" y="142175"/>
            <a:ext cx="1706150" cy="1046275"/>
          </a:xfrm>
          <a:prstGeom prst="rect">
            <a:avLst/>
          </a:prstGeom>
          <a:noFill/>
          <a:ln>
            <a:noFill/>
          </a:ln>
        </p:spPr>
      </p:pic>
      <p:sp>
        <p:nvSpPr>
          <p:cNvPr id="409" name="Google Shape;409;p56"/>
          <p:cNvSpPr/>
          <p:nvPr/>
        </p:nvSpPr>
        <p:spPr>
          <a:xfrm>
            <a:off x="269775" y="2978541"/>
            <a:ext cx="5965500" cy="133369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1800" u="none" cap="none" strike="noStrike">
                <a:solidFill>
                  <a:srgbClr val="595959"/>
                </a:solidFill>
                <a:latin typeface="Arial"/>
                <a:ea typeface="Arial"/>
                <a:cs typeface="Arial"/>
                <a:sym typeface="Arial"/>
              </a:rPr>
              <a:t>For those playing the faculty:</a:t>
            </a:r>
            <a:endParaRPr/>
          </a:p>
          <a:p>
            <a:pPr indent="0" lvl="0" marL="0" marR="0" rtl="0" algn="l">
              <a:lnSpc>
                <a:spcPct val="100000"/>
              </a:lnSpc>
              <a:spcBef>
                <a:spcPts val="1600"/>
              </a:spcBef>
              <a:spcAft>
                <a:spcPts val="0"/>
              </a:spcAft>
              <a:buNone/>
            </a:pPr>
            <a:r>
              <a:rPr b="0" i="0" lang="en" sz="1800" u="none" cap="none" strike="noStrike">
                <a:solidFill>
                  <a:srgbClr val="595959"/>
                </a:solidFill>
                <a:latin typeface="Arial"/>
                <a:ea typeface="Arial"/>
                <a:cs typeface="Arial"/>
                <a:sym typeface="Arial"/>
              </a:rPr>
              <a:t>	What were your concerns?</a:t>
            </a:r>
            <a:endParaRPr/>
          </a:p>
          <a:p>
            <a:pPr indent="0" lvl="0" marL="0" marR="0" rtl="0" algn="l">
              <a:lnSpc>
                <a:spcPct val="100000"/>
              </a:lnSpc>
              <a:spcBef>
                <a:spcPts val="1600"/>
              </a:spcBef>
              <a:spcAft>
                <a:spcPts val="0"/>
              </a:spcAft>
              <a:buNone/>
            </a:pPr>
            <a:r>
              <a:rPr b="0" i="0" lang="en" sz="1800" u="none" cap="none" strike="noStrike">
                <a:solidFill>
                  <a:srgbClr val="595959"/>
                </a:solidFill>
                <a:latin typeface="Arial"/>
                <a:ea typeface="Arial"/>
                <a:cs typeface="Arial"/>
                <a:sym typeface="Arial"/>
              </a:rPr>
              <a:t>	How did you understand the situation?</a:t>
            </a:r>
            <a:endParaRPr/>
          </a:p>
        </p:txBody>
      </p:sp>
      <p:sp>
        <p:nvSpPr>
          <p:cNvPr id="410" name="Google Shape;410;p5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4" name="Shape 414"/>
        <p:cNvGrpSpPr/>
        <p:nvPr/>
      </p:nvGrpSpPr>
      <p:grpSpPr>
        <a:xfrm>
          <a:off x="0" y="0"/>
          <a:ext cx="0" cy="0"/>
          <a:chOff x="0" y="0"/>
          <a:chExt cx="0" cy="0"/>
        </a:xfrm>
      </p:grpSpPr>
      <p:sp>
        <p:nvSpPr>
          <p:cNvPr id="415" name="Google Shape;415;p57"/>
          <p:cNvSpPr txBox="1"/>
          <p:nvPr>
            <p:ph type="title"/>
          </p:nvPr>
        </p:nvSpPr>
        <p:spPr>
          <a:xfrm>
            <a:off x="219425" y="1421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Discussion of Role-Play Scenario</a:t>
            </a:r>
            <a:endParaRPr/>
          </a:p>
        </p:txBody>
      </p:sp>
      <p:sp>
        <p:nvSpPr>
          <p:cNvPr id="416" name="Google Shape;416;p57"/>
          <p:cNvSpPr txBox="1"/>
          <p:nvPr>
            <p:ph idx="1" type="body"/>
          </p:nvPr>
        </p:nvSpPr>
        <p:spPr>
          <a:xfrm>
            <a:off x="269775" y="783600"/>
            <a:ext cx="5965500" cy="711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600"/>
              </a:spcAft>
              <a:buSzPts val="1800"/>
              <a:buNone/>
            </a:pPr>
            <a:r>
              <a:rPr b="1" lang="en"/>
              <a:t>Essential facts of the two main roles:</a:t>
            </a:r>
            <a:endParaRPr/>
          </a:p>
        </p:txBody>
      </p:sp>
      <p:pic>
        <p:nvPicPr>
          <p:cNvPr id="417" name="Google Shape;417;p57"/>
          <p:cNvPicPr preferRelativeResize="0"/>
          <p:nvPr/>
        </p:nvPicPr>
        <p:blipFill rotWithShape="1">
          <a:blip r:embed="rId3">
            <a:alphaModFix/>
          </a:blip>
          <a:srcRect b="0" l="0" r="0" t="0"/>
          <a:stretch/>
        </p:blipFill>
        <p:spPr>
          <a:xfrm>
            <a:off x="7277450" y="142175"/>
            <a:ext cx="1706150" cy="1046275"/>
          </a:xfrm>
          <a:prstGeom prst="rect">
            <a:avLst/>
          </a:prstGeom>
          <a:noFill/>
          <a:ln>
            <a:noFill/>
          </a:ln>
        </p:spPr>
      </p:pic>
      <p:sp>
        <p:nvSpPr>
          <p:cNvPr id="418" name="Google Shape;418;p57"/>
          <p:cNvSpPr txBox="1"/>
          <p:nvPr/>
        </p:nvSpPr>
        <p:spPr>
          <a:xfrm>
            <a:off x="373850" y="1331875"/>
            <a:ext cx="4065900" cy="3582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1800" u="none" cap="none" strike="noStrike">
                <a:solidFill>
                  <a:srgbClr val="4A86E8"/>
                </a:solidFill>
                <a:latin typeface="Arial"/>
                <a:ea typeface="Arial"/>
                <a:cs typeface="Arial"/>
                <a:sym typeface="Arial"/>
              </a:rPr>
              <a:t>FACULTY</a:t>
            </a:r>
            <a:endParaRPr b="1" i="0" sz="1800" u="none" cap="none" strike="noStrike">
              <a:solidFill>
                <a:srgbClr val="4A86E8"/>
              </a:solidFill>
              <a:latin typeface="Arial"/>
              <a:ea typeface="Arial"/>
              <a:cs typeface="Arial"/>
              <a:sym typeface="Arial"/>
            </a:endParaRPr>
          </a:p>
          <a:p>
            <a:pPr indent="-342900" lvl="0" marL="457200" marR="0" rtl="0" algn="l">
              <a:lnSpc>
                <a:spcPct val="100000"/>
              </a:lnSpc>
              <a:spcBef>
                <a:spcPts val="1600"/>
              </a:spcBef>
              <a:spcAft>
                <a:spcPts val="0"/>
              </a:spcAft>
              <a:buClr>
                <a:schemeClr val="dk2"/>
              </a:buClr>
              <a:buSzPts val="1800"/>
              <a:buFont typeface="Arial"/>
              <a:buChar char="●"/>
            </a:pPr>
            <a:r>
              <a:rPr b="0" i="0" lang="en" sz="1800" u="none" cap="none" strike="noStrike">
                <a:solidFill>
                  <a:schemeClr val="dk2"/>
                </a:solidFill>
                <a:latin typeface="Arial"/>
                <a:ea typeface="Arial"/>
                <a:cs typeface="Arial"/>
                <a:sym typeface="Arial"/>
              </a:rPr>
              <a:t>Expects to get the actual data for the paper drafted</a:t>
            </a:r>
            <a:endParaRPr b="0" i="0" sz="1800" u="none" cap="none" strike="noStrike">
              <a:solidFill>
                <a:schemeClr val="dk2"/>
              </a:solidFill>
              <a:latin typeface="Arial"/>
              <a:ea typeface="Arial"/>
              <a:cs typeface="Arial"/>
              <a:sym typeface="Arial"/>
            </a:endParaRPr>
          </a:p>
          <a:p>
            <a:pPr indent="-342900" lvl="0" marL="457200" marR="0" rtl="0" algn="l">
              <a:lnSpc>
                <a:spcPct val="100000"/>
              </a:lnSpc>
              <a:spcBef>
                <a:spcPts val="0"/>
              </a:spcBef>
              <a:spcAft>
                <a:spcPts val="0"/>
              </a:spcAft>
              <a:buClr>
                <a:schemeClr val="dk2"/>
              </a:buClr>
              <a:buSzPts val="1800"/>
              <a:buFont typeface="Arial"/>
              <a:buChar char="●"/>
            </a:pPr>
            <a:r>
              <a:rPr b="0" i="0" lang="en" sz="1800" u="none" cap="none" strike="noStrike">
                <a:solidFill>
                  <a:schemeClr val="dk2"/>
                </a:solidFill>
                <a:latin typeface="Arial"/>
                <a:ea typeface="Arial"/>
                <a:cs typeface="Arial"/>
                <a:sym typeface="Arial"/>
              </a:rPr>
              <a:t>Expect a quick, professional meeting</a:t>
            </a:r>
            <a:endParaRPr b="0" i="0" sz="1800" u="none" cap="none" strike="noStrike">
              <a:solidFill>
                <a:schemeClr val="dk2"/>
              </a:solidFill>
              <a:latin typeface="Arial"/>
              <a:ea typeface="Arial"/>
              <a:cs typeface="Arial"/>
              <a:sym typeface="Arial"/>
            </a:endParaRPr>
          </a:p>
          <a:p>
            <a:pPr indent="-342900" lvl="0" marL="457200" marR="0" rtl="0" algn="l">
              <a:lnSpc>
                <a:spcPct val="100000"/>
              </a:lnSpc>
              <a:spcBef>
                <a:spcPts val="0"/>
              </a:spcBef>
              <a:spcAft>
                <a:spcPts val="0"/>
              </a:spcAft>
              <a:buClr>
                <a:schemeClr val="dk2"/>
              </a:buClr>
              <a:buSzPts val="1800"/>
              <a:buFont typeface="Arial"/>
              <a:buChar char="●"/>
            </a:pPr>
            <a:r>
              <a:rPr b="0" i="0" lang="en" sz="1800" u="none" cap="none" strike="noStrike">
                <a:solidFill>
                  <a:schemeClr val="dk2"/>
                </a:solidFill>
                <a:latin typeface="Arial"/>
                <a:ea typeface="Arial"/>
                <a:cs typeface="Arial"/>
                <a:sym typeface="Arial"/>
              </a:rPr>
              <a:t>Style is to ask questions, and not overly direct students</a:t>
            </a:r>
            <a:endParaRPr b="0" i="0" sz="1800" u="none" cap="none" strike="noStrike">
              <a:solidFill>
                <a:schemeClr val="dk2"/>
              </a:solidFill>
              <a:latin typeface="Arial"/>
              <a:ea typeface="Arial"/>
              <a:cs typeface="Arial"/>
              <a:sym typeface="Arial"/>
            </a:endParaRPr>
          </a:p>
          <a:p>
            <a:pPr indent="-342900" lvl="0" marL="457200" marR="0" rtl="0" algn="l">
              <a:lnSpc>
                <a:spcPct val="100000"/>
              </a:lnSpc>
              <a:spcBef>
                <a:spcPts val="0"/>
              </a:spcBef>
              <a:spcAft>
                <a:spcPts val="0"/>
              </a:spcAft>
              <a:buClr>
                <a:schemeClr val="dk2"/>
              </a:buClr>
              <a:buSzPts val="1800"/>
              <a:buFont typeface="Arial"/>
              <a:buChar char="●"/>
            </a:pPr>
            <a:r>
              <a:rPr b="0" i="0" lang="en" sz="1800" u="none" cap="none" strike="noStrike">
                <a:solidFill>
                  <a:schemeClr val="dk2"/>
                </a:solidFill>
                <a:latin typeface="Arial"/>
                <a:ea typeface="Arial"/>
                <a:cs typeface="Arial"/>
                <a:sym typeface="Arial"/>
              </a:rPr>
              <a:t>In a hurry</a:t>
            </a:r>
            <a:endParaRPr b="0" i="0" sz="1400" u="none" cap="none" strike="noStrike">
              <a:solidFill>
                <a:srgbClr val="000000"/>
              </a:solidFill>
              <a:latin typeface="Arial"/>
              <a:ea typeface="Arial"/>
              <a:cs typeface="Arial"/>
              <a:sym typeface="Arial"/>
            </a:endParaRPr>
          </a:p>
        </p:txBody>
      </p:sp>
      <p:sp>
        <p:nvSpPr>
          <p:cNvPr id="419" name="Google Shape;419;p57"/>
          <p:cNvSpPr txBox="1"/>
          <p:nvPr/>
        </p:nvSpPr>
        <p:spPr>
          <a:xfrm>
            <a:off x="4716625" y="1331875"/>
            <a:ext cx="3773100" cy="3582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F1C232"/>
                </a:solidFill>
                <a:latin typeface="Arial"/>
                <a:ea typeface="Arial"/>
                <a:cs typeface="Arial"/>
                <a:sym typeface="Arial"/>
              </a:rPr>
              <a:t>STUDENT</a:t>
            </a:r>
            <a:endParaRPr b="1" i="0" sz="1800" u="none" cap="none" strike="noStrike">
              <a:solidFill>
                <a:srgbClr val="F1C232"/>
              </a:solidFill>
              <a:latin typeface="Arial"/>
              <a:ea typeface="Arial"/>
              <a:cs typeface="Arial"/>
              <a:sym typeface="Arial"/>
            </a:endParaRPr>
          </a:p>
          <a:p>
            <a:pPr indent="-342900" lvl="0" marL="457200" marR="0" rtl="0" algn="l">
              <a:lnSpc>
                <a:spcPct val="100000"/>
              </a:lnSpc>
              <a:spcBef>
                <a:spcPts val="1600"/>
              </a:spcBef>
              <a:spcAft>
                <a:spcPts val="0"/>
              </a:spcAft>
              <a:buClr>
                <a:schemeClr val="dk2"/>
              </a:buClr>
              <a:buSzPts val="1800"/>
              <a:buFont typeface="Arial"/>
              <a:buChar char="●"/>
            </a:pPr>
            <a:r>
              <a:rPr b="0" i="0" lang="en" sz="1800" u="none" cap="none" strike="noStrike">
                <a:solidFill>
                  <a:schemeClr val="dk2"/>
                </a:solidFill>
                <a:latin typeface="Arial"/>
                <a:ea typeface="Arial"/>
                <a:cs typeface="Arial"/>
                <a:sym typeface="Arial"/>
              </a:rPr>
              <a:t>Wants to work up to the issues with the study results</a:t>
            </a:r>
            <a:endParaRPr b="0" i="0" sz="1800" u="none" cap="none" strike="noStrike">
              <a:solidFill>
                <a:schemeClr val="dk2"/>
              </a:solidFill>
              <a:latin typeface="Arial"/>
              <a:ea typeface="Arial"/>
              <a:cs typeface="Arial"/>
              <a:sym typeface="Arial"/>
            </a:endParaRPr>
          </a:p>
          <a:p>
            <a:pPr indent="-342900" lvl="0" marL="457200" marR="0" rtl="0" algn="l">
              <a:lnSpc>
                <a:spcPct val="100000"/>
              </a:lnSpc>
              <a:spcBef>
                <a:spcPts val="0"/>
              </a:spcBef>
              <a:spcAft>
                <a:spcPts val="0"/>
              </a:spcAft>
              <a:buClr>
                <a:schemeClr val="dk2"/>
              </a:buClr>
              <a:buSzPts val="1800"/>
              <a:buFont typeface="Arial"/>
              <a:buChar char="●"/>
            </a:pPr>
            <a:r>
              <a:rPr b="0" i="0" lang="en" sz="1800" u="none" cap="none" strike="noStrike">
                <a:solidFill>
                  <a:schemeClr val="dk2"/>
                </a:solidFill>
                <a:latin typeface="Arial"/>
                <a:ea typeface="Arial"/>
                <a:cs typeface="Arial"/>
                <a:sym typeface="Arial"/>
              </a:rPr>
              <a:t>Goal is building and maintaining the relationship</a:t>
            </a:r>
            <a:endParaRPr b="0" i="0" sz="1800" u="none" cap="none" strike="noStrike">
              <a:solidFill>
                <a:schemeClr val="dk2"/>
              </a:solidFill>
              <a:latin typeface="Arial"/>
              <a:ea typeface="Arial"/>
              <a:cs typeface="Arial"/>
              <a:sym typeface="Arial"/>
            </a:endParaRPr>
          </a:p>
          <a:p>
            <a:pPr indent="-342900" lvl="0" marL="457200" marR="0" rtl="0" algn="l">
              <a:lnSpc>
                <a:spcPct val="100000"/>
              </a:lnSpc>
              <a:spcBef>
                <a:spcPts val="0"/>
              </a:spcBef>
              <a:spcAft>
                <a:spcPts val="0"/>
              </a:spcAft>
              <a:buClr>
                <a:schemeClr val="dk2"/>
              </a:buClr>
              <a:buSzPts val="1800"/>
              <a:buFont typeface="Arial"/>
              <a:buChar char="●"/>
            </a:pPr>
            <a:r>
              <a:rPr b="0" i="0" lang="en" sz="1800" u="none" cap="none" strike="noStrike">
                <a:solidFill>
                  <a:schemeClr val="dk2"/>
                </a:solidFill>
                <a:latin typeface="Arial"/>
                <a:ea typeface="Arial"/>
                <a:cs typeface="Arial"/>
                <a:sym typeface="Arial"/>
              </a:rPr>
              <a:t>Thinks the advisor may believe they have results that they don’t have yet</a:t>
            </a:r>
            <a:endParaRPr b="0" i="0" sz="1800" u="none" cap="none" strike="noStrike">
              <a:solidFill>
                <a:schemeClr val="dk2"/>
              </a:solidFill>
              <a:latin typeface="Arial"/>
              <a:ea typeface="Arial"/>
              <a:cs typeface="Arial"/>
              <a:sym typeface="Arial"/>
            </a:endParaRPr>
          </a:p>
          <a:p>
            <a:pPr indent="-342900" lvl="0" marL="457200" marR="0" rtl="0" algn="l">
              <a:lnSpc>
                <a:spcPct val="100000"/>
              </a:lnSpc>
              <a:spcBef>
                <a:spcPts val="0"/>
              </a:spcBef>
              <a:spcAft>
                <a:spcPts val="0"/>
              </a:spcAft>
              <a:buClr>
                <a:schemeClr val="dk2"/>
              </a:buClr>
              <a:buSzPts val="1800"/>
              <a:buFont typeface="Arial"/>
              <a:buChar char="●"/>
            </a:pPr>
            <a:r>
              <a:rPr b="0" i="0" lang="en" sz="1800" u="none" cap="none" strike="noStrike">
                <a:solidFill>
                  <a:schemeClr val="dk2"/>
                </a:solidFill>
                <a:latin typeface="Arial"/>
                <a:ea typeface="Arial"/>
                <a:cs typeface="Arial"/>
                <a:sym typeface="Arial"/>
              </a:rPr>
              <a:t>Wants to propose starting the project over</a:t>
            </a:r>
            <a:endParaRPr b="0" i="0" sz="1800" u="none" cap="none" strike="noStrike">
              <a:solidFill>
                <a:schemeClr val="dk2"/>
              </a:solidFill>
              <a:latin typeface="Arial"/>
              <a:ea typeface="Arial"/>
              <a:cs typeface="Arial"/>
              <a:sym typeface="Arial"/>
            </a:endParaRPr>
          </a:p>
          <a:p>
            <a:pPr indent="0" lvl="0" marL="457200" marR="0" rtl="0" algn="l">
              <a:lnSpc>
                <a:spcPct val="100000"/>
              </a:lnSpc>
              <a:spcBef>
                <a:spcPts val="1600"/>
              </a:spcBef>
              <a:spcAft>
                <a:spcPts val="160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0" name="Google Shape;420;p5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4" name="Shape 424"/>
        <p:cNvGrpSpPr/>
        <p:nvPr/>
      </p:nvGrpSpPr>
      <p:grpSpPr>
        <a:xfrm>
          <a:off x="0" y="0"/>
          <a:ext cx="0" cy="0"/>
          <a:chOff x="0" y="0"/>
          <a:chExt cx="0" cy="0"/>
        </a:xfrm>
      </p:grpSpPr>
      <p:sp>
        <p:nvSpPr>
          <p:cNvPr id="425" name="Google Shape;425;p58"/>
          <p:cNvSpPr txBox="1"/>
          <p:nvPr>
            <p:ph type="title"/>
          </p:nvPr>
        </p:nvSpPr>
        <p:spPr>
          <a:xfrm>
            <a:off x="219425" y="1421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Discussion of Role-Play Scenario</a:t>
            </a:r>
            <a:endParaRPr/>
          </a:p>
        </p:txBody>
      </p:sp>
      <p:sp>
        <p:nvSpPr>
          <p:cNvPr id="426" name="Google Shape;426;p58"/>
          <p:cNvSpPr txBox="1"/>
          <p:nvPr>
            <p:ph idx="1" type="body"/>
          </p:nvPr>
        </p:nvSpPr>
        <p:spPr>
          <a:xfrm>
            <a:off x="269775" y="783600"/>
            <a:ext cx="6331747" cy="3576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a:t>Remember, there are no “right” or “wrong” answers!</a:t>
            </a:r>
            <a:endParaRPr b="1"/>
          </a:p>
          <a:p>
            <a:pPr indent="-342900" lvl="0" marL="457200" rtl="0" algn="l">
              <a:lnSpc>
                <a:spcPct val="100000"/>
              </a:lnSpc>
              <a:spcBef>
                <a:spcPts val="1600"/>
              </a:spcBef>
              <a:spcAft>
                <a:spcPts val="0"/>
              </a:spcAft>
              <a:buSzPts val="1800"/>
              <a:buChar char="●"/>
            </a:pPr>
            <a:r>
              <a:rPr lang="en"/>
              <a:t>How closely do the two versions that emerged in discussions match?</a:t>
            </a:r>
            <a:endParaRPr/>
          </a:p>
          <a:p>
            <a:pPr indent="-342900" lvl="1" marL="914400" rtl="0" algn="l">
              <a:lnSpc>
                <a:spcPct val="100000"/>
              </a:lnSpc>
              <a:spcBef>
                <a:spcPts val="0"/>
              </a:spcBef>
              <a:spcAft>
                <a:spcPts val="0"/>
              </a:spcAft>
              <a:buSzPts val="1800"/>
              <a:buChar char="○"/>
            </a:pPr>
            <a:r>
              <a:rPr lang="en" sz="1800"/>
              <a:t>Aligned? What was helpful in eliciting information and establishing trust, leading to a useful and constructive discussion?</a:t>
            </a:r>
            <a:endParaRPr sz="1800"/>
          </a:p>
          <a:p>
            <a:pPr indent="-342900" lvl="1" marL="914400" rtl="0" algn="l">
              <a:lnSpc>
                <a:spcPct val="100000"/>
              </a:lnSpc>
              <a:spcBef>
                <a:spcPts val="0"/>
              </a:spcBef>
              <a:spcAft>
                <a:spcPts val="0"/>
              </a:spcAft>
              <a:buSzPts val="1800"/>
              <a:buChar char="○"/>
            </a:pPr>
            <a:r>
              <a:rPr lang="en" sz="1800"/>
              <a:t>Not aligned? What kept the two versions from aligning? Was information missing? What kept it from coming out?</a:t>
            </a:r>
            <a:endParaRPr sz="1800"/>
          </a:p>
        </p:txBody>
      </p:sp>
      <p:pic>
        <p:nvPicPr>
          <p:cNvPr id="427" name="Google Shape;427;p58"/>
          <p:cNvPicPr preferRelativeResize="0"/>
          <p:nvPr/>
        </p:nvPicPr>
        <p:blipFill rotWithShape="1">
          <a:blip r:embed="rId3">
            <a:alphaModFix/>
          </a:blip>
          <a:srcRect b="0" l="0" r="0" t="0"/>
          <a:stretch/>
        </p:blipFill>
        <p:spPr>
          <a:xfrm>
            <a:off x="7277450" y="142175"/>
            <a:ext cx="1706150" cy="1046275"/>
          </a:xfrm>
          <a:prstGeom prst="rect">
            <a:avLst/>
          </a:prstGeom>
          <a:noFill/>
          <a:ln>
            <a:noFill/>
          </a:ln>
        </p:spPr>
      </p:pic>
      <p:sp>
        <p:nvSpPr>
          <p:cNvPr id="428" name="Google Shape;428;p5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2" name="Shape 432"/>
        <p:cNvGrpSpPr/>
        <p:nvPr/>
      </p:nvGrpSpPr>
      <p:grpSpPr>
        <a:xfrm>
          <a:off x="0" y="0"/>
          <a:ext cx="0" cy="0"/>
          <a:chOff x="0" y="0"/>
          <a:chExt cx="0" cy="0"/>
        </a:xfrm>
      </p:grpSpPr>
      <p:sp>
        <p:nvSpPr>
          <p:cNvPr id="433" name="Google Shape;433;p59"/>
          <p:cNvSpPr txBox="1"/>
          <p:nvPr>
            <p:ph type="title"/>
          </p:nvPr>
        </p:nvSpPr>
        <p:spPr>
          <a:xfrm>
            <a:off x="219425" y="1421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Discussion of Role-Play Scenario</a:t>
            </a:r>
            <a:endParaRPr/>
          </a:p>
        </p:txBody>
      </p:sp>
      <p:sp>
        <p:nvSpPr>
          <p:cNvPr id="434" name="Google Shape;434;p59"/>
          <p:cNvSpPr txBox="1"/>
          <p:nvPr>
            <p:ph idx="1" type="body"/>
          </p:nvPr>
        </p:nvSpPr>
        <p:spPr>
          <a:xfrm>
            <a:off x="269775" y="783600"/>
            <a:ext cx="6220235" cy="3576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
              <a:t>Remember, there are no “right” or “wrong” answers!</a:t>
            </a:r>
            <a:endParaRPr b="1"/>
          </a:p>
          <a:p>
            <a:pPr indent="0" lvl="0" marL="0" rtl="0" algn="l">
              <a:lnSpc>
                <a:spcPct val="100000"/>
              </a:lnSpc>
              <a:spcBef>
                <a:spcPts val="1600"/>
              </a:spcBef>
              <a:spcAft>
                <a:spcPts val="0"/>
              </a:spcAft>
              <a:buSzPts val="1800"/>
              <a:buNone/>
            </a:pPr>
            <a:r>
              <a:rPr lang="en"/>
              <a:t>What would be the most productive way for the student to communicate the bad news?</a:t>
            </a:r>
            <a:endParaRPr/>
          </a:p>
          <a:p>
            <a:pPr indent="0" lvl="0" marL="0" rtl="0" algn="l">
              <a:lnSpc>
                <a:spcPct val="100000"/>
              </a:lnSpc>
              <a:spcBef>
                <a:spcPts val="1600"/>
              </a:spcBef>
              <a:spcAft>
                <a:spcPts val="0"/>
              </a:spcAft>
              <a:buSzPts val="1800"/>
              <a:buNone/>
            </a:pPr>
            <a:r>
              <a:t/>
            </a:r>
            <a:endParaRPr/>
          </a:p>
          <a:p>
            <a:pPr indent="0" lvl="0" marL="0" rtl="0" algn="l">
              <a:lnSpc>
                <a:spcPct val="100000"/>
              </a:lnSpc>
              <a:spcBef>
                <a:spcPts val="1600"/>
              </a:spcBef>
              <a:spcAft>
                <a:spcPts val="0"/>
              </a:spcAft>
              <a:buSzPts val="1800"/>
              <a:buNone/>
            </a:pPr>
            <a:r>
              <a:rPr lang="en"/>
              <a:t>Who should take the next steps here? Why?</a:t>
            </a:r>
            <a:endParaRPr/>
          </a:p>
          <a:p>
            <a:pPr indent="0" lvl="0" marL="0" rtl="0" algn="l">
              <a:lnSpc>
                <a:spcPct val="100000"/>
              </a:lnSpc>
              <a:spcBef>
                <a:spcPts val="1600"/>
              </a:spcBef>
              <a:spcAft>
                <a:spcPts val="0"/>
              </a:spcAft>
              <a:buSzPts val="1800"/>
              <a:buNone/>
            </a:pPr>
            <a:r>
              <a:t/>
            </a:r>
            <a:endParaRPr/>
          </a:p>
          <a:p>
            <a:pPr indent="0" lvl="0" marL="0" rtl="0" algn="l">
              <a:lnSpc>
                <a:spcPct val="100000"/>
              </a:lnSpc>
              <a:spcBef>
                <a:spcPts val="1600"/>
              </a:spcBef>
              <a:spcAft>
                <a:spcPts val="0"/>
              </a:spcAft>
              <a:buSzPts val="1800"/>
              <a:buNone/>
            </a:pPr>
            <a:r>
              <a:rPr lang="en"/>
              <a:t>Is there a good outcome to this situation?</a:t>
            </a:r>
            <a:endParaRPr/>
          </a:p>
          <a:p>
            <a:pPr indent="0" lvl="0" marL="0" rtl="0" algn="l">
              <a:lnSpc>
                <a:spcPct val="100000"/>
              </a:lnSpc>
              <a:spcBef>
                <a:spcPts val="1600"/>
              </a:spcBef>
              <a:spcAft>
                <a:spcPts val="1600"/>
              </a:spcAft>
              <a:buSzPts val="1800"/>
              <a:buNone/>
            </a:pPr>
            <a:r>
              <a:t/>
            </a:r>
            <a:endParaRPr/>
          </a:p>
        </p:txBody>
      </p:sp>
      <p:pic>
        <p:nvPicPr>
          <p:cNvPr id="435" name="Google Shape;435;p59"/>
          <p:cNvPicPr preferRelativeResize="0"/>
          <p:nvPr/>
        </p:nvPicPr>
        <p:blipFill rotWithShape="1">
          <a:blip r:embed="rId3">
            <a:alphaModFix/>
          </a:blip>
          <a:srcRect b="0" l="0" r="0" t="0"/>
          <a:stretch/>
        </p:blipFill>
        <p:spPr>
          <a:xfrm>
            <a:off x="7277450" y="142175"/>
            <a:ext cx="1706150" cy="1046275"/>
          </a:xfrm>
          <a:prstGeom prst="rect">
            <a:avLst/>
          </a:prstGeom>
          <a:noFill/>
          <a:ln>
            <a:noFill/>
          </a:ln>
        </p:spPr>
      </p:pic>
      <p:sp>
        <p:nvSpPr>
          <p:cNvPr id="436" name="Google Shape;436;p5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0" name="Shape 440"/>
        <p:cNvGrpSpPr/>
        <p:nvPr/>
      </p:nvGrpSpPr>
      <p:grpSpPr>
        <a:xfrm>
          <a:off x="0" y="0"/>
          <a:ext cx="0" cy="0"/>
          <a:chOff x="0" y="0"/>
          <a:chExt cx="0" cy="0"/>
        </a:xfrm>
      </p:grpSpPr>
      <p:sp>
        <p:nvSpPr>
          <p:cNvPr id="441" name="Google Shape;441;p60"/>
          <p:cNvSpPr txBox="1"/>
          <p:nvPr>
            <p:ph type="title"/>
          </p:nvPr>
        </p:nvSpPr>
        <p:spPr>
          <a:xfrm>
            <a:off x="219425" y="1421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Discussion of Role-Play Scenario</a:t>
            </a:r>
            <a:endParaRPr/>
          </a:p>
        </p:txBody>
      </p:sp>
      <p:sp>
        <p:nvSpPr>
          <p:cNvPr id="442" name="Google Shape;442;p60"/>
          <p:cNvSpPr txBox="1"/>
          <p:nvPr>
            <p:ph idx="1" type="body"/>
          </p:nvPr>
        </p:nvSpPr>
        <p:spPr>
          <a:xfrm>
            <a:off x="269775" y="783600"/>
            <a:ext cx="7065900" cy="3576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lang="en" sz="2400"/>
              <a:t>What role do mismatched expectations play in what was taking place?</a:t>
            </a:r>
            <a:endParaRPr sz="2400"/>
          </a:p>
          <a:p>
            <a:pPr indent="0" lvl="0" marL="0" rtl="0" algn="l">
              <a:lnSpc>
                <a:spcPct val="100000"/>
              </a:lnSpc>
              <a:spcBef>
                <a:spcPts val="1600"/>
              </a:spcBef>
              <a:spcAft>
                <a:spcPts val="0"/>
              </a:spcAft>
              <a:buSzPts val="1800"/>
              <a:buNone/>
            </a:pPr>
            <a:r>
              <a:t/>
            </a:r>
            <a:endParaRPr b="1" sz="2400"/>
          </a:p>
          <a:p>
            <a:pPr indent="0" lvl="0" marL="0" rtl="0" algn="l">
              <a:lnSpc>
                <a:spcPct val="100000"/>
              </a:lnSpc>
              <a:spcBef>
                <a:spcPts val="1600"/>
              </a:spcBef>
              <a:spcAft>
                <a:spcPts val="1600"/>
              </a:spcAft>
              <a:buSzPts val="1800"/>
              <a:buNone/>
            </a:pPr>
            <a:r>
              <a:rPr lang="en" sz="2400"/>
              <a:t>What could the student or the adviser have done earlier to change or prevent the current outcome?</a:t>
            </a:r>
            <a:endParaRPr b="1" sz="2400"/>
          </a:p>
        </p:txBody>
      </p:sp>
      <p:pic>
        <p:nvPicPr>
          <p:cNvPr id="443" name="Google Shape;443;p60"/>
          <p:cNvPicPr preferRelativeResize="0"/>
          <p:nvPr/>
        </p:nvPicPr>
        <p:blipFill rotWithShape="1">
          <a:blip r:embed="rId3">
            <a:alphaModFix/>
          </a:blip>
          <a:srcRect b="0" l="0" r="0" t="0"/>
          <a:stretch/>
        </p:blipFill>
        <p:spPr>
          <a:xfrm>
            <a:off x="7277450" y="142175"/>
            <a:ext cx="1706150" cy="1046275"/>
          </a:xfrm>
          <a:prstGeom prst="rect">
            <a:avLst/>
          </a:prstGeom>
          <a:noFill/>
          <a:ln>
            <a:noFill/>
          </a:ln>
        </p:spPr>
      </p:pic>
      <p:sp>
        <p:nvSpPr>
          <p:cNvPr id="444" name="Google Shape;444;p6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8" name="Shape 448"/>
        <p:cNvGrpSpPr/>
        <p:nvPr/>
      </p:nvGrpSpPr>
      <p:grpSpPr>
        <a:xfrm>
          <a:off x="0" y="0"/>
          <a:ext cx="0" cy="0"/>
          <a:chOff x="0" y="0"/>
          <a:chExt cx="0" cy="0"/>
        </a:xfrm>
      </p:grpSpPr>
      <p:sp>
        <p:nvSpPr>
          <p:cNvPr id="449" name="Google Shape;449;p61"/>
          <p:cNvSpPr txBox="1"/>
          <p:nvPr>
            <p:ph type="title"/>
          </p:nvPr>
        </p:nvSpPr>
        <p:spPr>
          <a:xfrm>
            <a:off x="219425" y="1421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Role-Play Scenario Summary </a:t>
            </a:r>
            <a:endParaRPr/>
          </a:p>
        </p:txBody>
      </p:sp>
      <p:sp>
        <p:nvSpPr>
          <p:cNvPr id="450" name="Google Shape;450;p61"/>
          <p:cNvSpPr txBox="1"/>
          <p:nvPr>
            <p:ph idx="1" type="body"/>
          </p:nvPr>
        </p:nvSpPr>
        <p:spPr>
          <a:xfrm>
            <a:off x="399277" y="1071547"/>
            <a:ext cx="8520600" cy="3576300"/>
          </a:xfrm>
          <a:prstGeom prst="rect">
            <a:avLst/>
          </a:prstGeom>
          <a:noFill/>
          <a:ln>
            <a:noFill/>
          </a:ln>
        </p:spPr>
        <p:txBody>
          <a:bodyPr anchorCtr="0" anchor="t" bIns="91425" lIns="91425" spcFirstLastPara="1" rIns="91425" wrap="square" tIns="91425">
            <a:noAutofit/>
          </a:bodyPr>
          <a:lstStyle/>
          <a:p>
            <a:pPr indent="457200" lvl="0" marL="0" rtl="0" algn="l">
              <a:lnSpc>
                <a:spcPct val="100000"/>
              </a:lnSpc>
              <a:spcBef>
                <a:spcPts val="0"/>
              </a:spcBef>
              <a:spcAft>
                <a:spcPts val="0"/>
              </a:spcAft>
              <a:buSzPts val="1800"/>
              <a:buNone/>
            </a:pPr>
            <a:r>
              <a:rPr lang="en">
                <a:solidFill>
                  <a:schemeClr val="dk1"/>
                </a:solidFill>
                <a:latin typeface="Times New Roman"/>
                <a:ea typeface="Times New Roman"/>
                <a:cs typeface="Times New Roman"/>
                <a:sym typeface="Times New Roman"/>
              </a:rPr>
              <a:t>“This scenario </a:t>
            </a:r>
            <a:r>
              <a:rPr b="1" lang="en">
                <a:solidFill>
                  <a:srgbClr val="FF0000"/>
                </a:solidFill>
                <a:latin typeface="Times New Roman"/>
                <a:ea typeface="Times New Roman"/>
                <a:cs typeface="Times New Roman"/>
                <a:sym typeface="Times New Roman"/>
              </a:rPr>
              <a:t>highlights the mismatch of expectations</a:t>
            </a:r>
            <a:r>
              <a:rPr lang="en">
                <a:solidFill>
                  <a:srgbClr val="FF0000"/>
                </a:solidFill>
                <a:latin typeface="Times New Roman"/>
                <a:ea typeface="Times New Roman"/>
                <a:cs typeface="Times New Roman"/>
                <a:sym typeface="Times New Roman"/>
              </a:rPr>
              <a:t> </a:t>
            </a:r>
            <a:r>
              <a:rPr lang="en">
                <a:solidFill>
                  <a:schemeClr val="dk1"/>
                </a:solidFill>
                <a:latin typeface="Times New Roman"/>
                <a:ea typeface="Times New Roman"/>
                <a:cs typeface="Times New Roman"/>
                <a:sym typeface="Times New Roman"/>
              </a:rPr>
              <a:t>that can arise in a mentoring relationship between a graduate student and a research adviser. The adviser wants a solely professional relationship, but the student seeks a more personal relationship. Their </a:t>
            </a:r>
            <a:r>
              <a:rPr b="1" lang="en">
                <a:solidFill>
                  <a:schemeClr val="dk1"/>
                </a:solidFill>
                <a:latin typeface="Times New Roman"/>
                <a:ea typeface="Times New Roman"/>
                <a:cs typeface="Times New Roman"/>
                <a:sym typeface="Times New Roman"/>
              </a:rPr>
              <a:t>inconsistent desires</a:t>
            </a:r>
            <a:r>
              <a:rPr lang="en">
                <a:solidFill>
                  <a:schemeClr val="dk1"/>
                </a:solidFill>
                <a:latin typeface="Times New Roman"/>
                <a:ea typeface="Times New Roman"/>
                <a:cs typeface="Times New Roman"/>
                <a:sym typeface="Times New Roman"/>
              </a:rPr>
              <a:t> lead to </a:t>
            </a:r>
            <a:r>
              <a:rPr b="1" lang="en">
                <a:solidFill>
                  <a:schemeClr val="dk1"/>
                </a:solidFill>
                <a:latin typeface="Times New Roman"/>
                <a:ea typeface="Times New Roman"/>
                <a:cs typeface="Times New Roman"/>
                <a:sym typeface="Times New Roman"/>
              </a:rPr>
              <a:t>inconsistent expectations</a:t>
            </a:r>
            <a:r>
              <a:rPr lang="en">
                <a:solidFill>
                  <a:schemeClr val="dk1"/>
                </a:solidFill>
                <a:latin typeface="Times New Roman"/>
                <a:ea typeface="Times New Roman"/>
                <a:cs typeface="Times New Roman"/>
                <a:sym typeface="Times New Roman"/>
              </a:rPr>
              <a:t> about how long they should meet and what they should discuss, and subsequently to </a:t>
            </a:r>
            <a:r>
              <a:rPr b="1" lang="en">
                <a:solidFill>
                  <a:schemeClr val="dk1"/>
                </a:solidFill>
                <a:latin typeface="Times New Roman"/>
                <a:ea typeface="Times New Roman"/>
                <a:cs typeface="Times New Roman"/>
                <a:sym typeface="Times New Roman"/>
              </a:rPr>
              <a:t>misunderstandings</a:t>
            </a:r>
            <a:r>
              <a:rPr lang="en">
                <a:solidFill>
                  <a:schemeClr val="dk1"/>
                </a:solidFill>
                <a:latin typeface="Times New Roman"/>
                <a:ea typeface="Times New Roman"/>
                <a:cs typeface="Times New Roman"/>
                <a:sym typeface="Times New Roman"/>
              </a:rPr>
              <a:t> about the preliminary results...”</a:t>
            </a:r>
            <a:endParaRPr>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0"/>
              </a:spcAft>
              <a:buSzPts val="1800"/>
              <a:buNone/>
            </a:pPr>
            <a:r>
              <a:t/>
            </a:r>
            <a:endParaRPr>
              <a:solidFill>
                <a:schemeClr val="dk1"/>
              </a:solidFill>
              <a:latin typeface="Times New Roman"/>
              <a:ea typeface="Times New Roman"/>
              <a:cs typeface="Times New Roman"/>
              <a:sym typeface="Times New Roman"/>
            </a:endParaRPr>
          </a:p>
          <a:p>
            <a:pPr indent="457200" lvl="0" marL="0" rtl="0" algn="l">
              <a:lnSpc>
                <a:spcPct val="100000"/>
              </a:lnSpc>
              <a:spcBef>
                <a:spcPts val="0"/>
              </a:spcBef>
              <a:spcAft>
                <a:spcPts val="0"/>
              </a:spcAft>
              <a:buSzPts val="1800"/>
              <a:buNone/>
            </a:pPr>
            <a:r>
              <a:rPr lang="en">
                <a:solidFill>
                  <a:schemeClr val="dk1"/>
                </a:solidFill>
                <a:latin typeface="Times New Roman"/>
                <a:ea typeface="Times New Roman"/>
                <a:cs typeface="Times New Roman"/>
                <a:sym typeface="Times New Roman"/>
              </a:rPr>
              <a:t>“This role-play scenario illustrates a common situation in which </a:t>
            </a:r>
            <a:r>
              <a:rPr b="1" lang="en">
                <a:solidFill>
                  <a:schemeClr val="dk1"/>
                </a:solidFill>
                <a:latin typeface="Times New Roman"/>
                <a:ea typeface="Times New Roman"/>
                <a:cs typeface="Times New Roman"/>
                <a:sym typeface="Times New Roman"/>
              </a:rPr>
              <a:t>each person starts with only partial information</a:t>
            </a:r>
            <a:r>
              <a:rPr lang="en">
                <a:solidFill>
                  <a:schemeClr val="dk1"/>
                </a:solidFill>
                <a:latin typeface="Times New Roman"/>
                <a:ea typeface="Times New Roman"/>
                <a:cs typeface="Times New Roman"/>
                <a:sym typeface="Times New Roman"/>
              </a:rPr>
              <a:t>… To ensure that each person receives complete information, </a:t>
            </a:r>
            <a:r>
              <a:rPr b="1" lang="en">
                <a:solidFill>
                  <a:schemeClr val="dk1"/>
                </a:solidFill>
                <a:latin typeface="Times New Roman"/>
                <a:ea typeface="Times New Roman"/>
                <a:cs typeface="Times New Roman"/>
                <a:sym typeface="Times New Roman"/>
              </a:rPr>
              <a:t>the professor and student must communicate openly</a:t>
            </a:r>
            <a:r>
              <a:rPr lang="en">
                <a:solidFill>
                  <a:schemeClr val="dk1"/>
                </a:solidFill>
                <a:latin typeface="Times New Roman"/>
                <a:ea typeface="Times New Roman"/>
                <a:cs typeface="Times New Roman"/>
                <a:sym typeface="Times New Roman"/>
              </a:rPr>
              <a:t>: the student should convey the bad news about the results clearly, and the professor should criticize the student’s behavior constructively. But </a:t>
            </a:r>
            <a:r>
              <a:rPr b="1" lang="en">
                <a:solidFill>
                  <a:schemeClr val="dk1"/>
                </a:solidFill>
                <a:latin typeface="Times New Roman"/>
                <a:ea typeface="Times New Roman"/>
                <a:cs typeface="Times New Roman"/>
                <a:sym typeface="Times New Roman"/>
              </a:rPr>
              <a:t>the situation is risky</a:t>
            </a:r>
            <a:r>
              <a:rPr lang="en">
                <a:solidFill>
                  <a:schemeClr val="dk1"/>
                </a:solidFill>
                <a:latin typeface="Times New Roman"/>
                <a:ea typeface="Times New Roman"/>
                <a:cs typeface="Times New Roman"/>
                <a:sym typeface="Times New Roman"/>
              </a:rPr>
              <a:t> because each person will be disappointed by the other’s information.”</a:t>
            </a:r>
            <a:endParaRPr>
              <a:solidFill>
                <a:schemeClr val="dk1"/>
              </a:solidFill>
              <a:latin typeface="Times New Roman"/>
              <a:ea typeface="Times New Roman"/>
              <a:cs typeface="Times New Roman"/>
              <a:sym typeface="Times New Roman"/>
            </a:endParaRPr>
          </a:p>
          <a:p>
            <a:pPr indent="457200" lvl="0" marL="0" rtl="0" algn="l">
              <a:lnSpc>
                <a:spcPct val="100000"/>
              </a:lnSpc>
              <a:spcBef>
                <a:spcPts val="0"/>
              </a:spcBef>
              <a:spcAft>
                <a:spcPts val="0"/>
              </a:spcAft>
              <a:buSzPts val="1800"/>
              <a:buNone/>
            </a:pPr>
            <a:r>
              <a:t/>
            </a:r>
            <a:endParaRPr sz="1200">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1600"/>
              </a:spcAft>
              <a:buSzPts val="1800"/>
              <a:buNone/>
            </a:pPr>
            <a:r>
              <a:t/>
            </a:r>
            <a:endParaRPr b="1"/>
          </a:p>
        </p:txBody>
      </p:sp>
      <p:sp>
        <p:nvSpPr>
          <p:cNvPr id="451" name="Google Shape;451;p61"/>
          <p:cNvSpPr txBox="1"/>
          <p:nvPr/>
        </p:nvSpPr>
        <p:spPr>
          <a:xfrm>
            <a:off x="269775" y="638675"/>
            <a:ext cx="8299200" cy="436925"/>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1600"/>
              </a:spcAft>
              <a:buClr>
                <a:srgbClr val="000000"/>
              </a:buClr>
              <a:buSzPts val="1400"/>
              <a:buFont typeface="Arial"/>
              <a:buNone/>
            </a:pPr>
            <a:r>
              <a:rPr b="0" i="0" lang="en" sz="1400" u="none" cap="none" strike="noStrike">
                <a:solidFill>
                  <a:schemeClr val="dk2"/>
                </a:solidFill>
                <a:latin typeface="Arial"/>
                <a:ea typeface="Arial"/>
                <a:cs typeface="Arial"/>
                <a:sym typeface="Arial"/>
              </a:rPr>
              <a:t>The following is an excerpt from the official summary of the role-play:</a:t>
            </a:r>
            <a:endParaRPr b="0" i="0" sz="1400" u="none" cap="none" strike="noStrike">
              <a:solidFill>
                <a:schemeClr val="dk2"/>
              </a:solidFill>
              <a:latin typeface="Arial"/>
              <a:ea typeface="Arial"/>
              <a:cs typeface="Arial"/>
              <a:sym typeface="Arial"/>
            </a:endParaRPr>
          </a:p>
        </p:txBody>
      </p:sp>
      <p:sp>
        <p:nvSpPr>
          <p:cNvPr id="452" name="Google Shape;452;p61"/>
          <p:cNvSpPr/>
          <p:nvPr/>
        </p:nvSpPr>
        <p:spPr>
          <a:xfrm>
            <a:off x="4358713" y="4743390"/>
            <a:ext cx="4329000" cy="400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None/>
            </a:pPr>
            <a:r>
              <a:rPr b="0" i="0" lang="en" sz="1000" u="none" cap="none" strike="noStrike">
                <a:solidFill>
                  <a:srgbClr val="7F7F7F"/>
                </a:solidFill>
                <a:latin typeface="Times New Roman"/>
                <a:ea typeface="Times New Roman"/>
                <a:cs typeface="Times New Roman"/>
                <a:sym typeface="Times New Roman"/>
              </a:rPr>
              <a:t>Adapted from </a:t>
            </a:r>
            <a:r>
              <a:rPr b="0" i="0" lang="en" sz="1000" u="sng" cap="none" strike="noStrike">
                <a:solidFill>
                  <a:schemeClr val="hlink"/>
                </a:solidFill>
                <a:latin typeface="Times New Roman"/>
                <a:ea typeface="Times New Roman"/>
                <a:cs typeface="Times New Roman"/>
                <a:sym typeface="Times New Roman"/>
                <a:hlinkClick r:id="rId3"/>
              </a:rPr>
              <a:t>Responsible Conduct of Research Role-Plays: Mentoring</a:t>
            </a:r>
            <a:r>
              <a:rPr b="0" i="0" lang="en" sz="1000" u="none" cap="none" strike="noStrike">
                <a:solidFill>
                  <a:srgbClr val="7F7F7F"/>
                </a:solidFill>
                <a:latin typeface="Calibri"/>
                <a:ea typeface="Calibri"/>
                <a:cs typeface="Calibri"/>
                <a:sym typeface="Calibri"/>
              </a:rPr>
              <a:t>,</a:t>
            </a:r>
            <a:endParaRPr/>
          </a:p>
          <a:p>
            <a:pPr indent="0" lvl="0" marL="0" marR="0" rtl="0" algn="r">
              <a:lnSpc>
                <a:spcPct val="100000"/>
              </a:lnSpc>
              <a:spcBef>
                <a:spcPts val="0"/>
              </a:spcBef>
              <a:spcAft>
                <a:spcPts val="0"/>
              </a:spcAft>
              <a:buNone/>
            </a:pPr>
            <a:r>
              <a:rPr b="0" i="0" lang="en" sz="1000" u="none" cap="none" strike="noStrike">
                <a:solidFill>
                  <a:srgbClr val="7F7F7F"/>
                </a:solidFill>
                <a:latin typeface="Times New Roman"/>
                <a:ea typeface="Times New Roman"/>
                <a:cs typeface="Times New Roman"/>
                <a:sym typeface="Times New Roman"/>
              </a:rPr>
              <a:t>Coordinated Science Laboratory, University of Illinois at Urbana-Champaign</a:t>
            </a:r>
            <a:endParaRPr b="0" i="0" sz="1000" u="none" cap="none" strike="noStrike">
              <a:solidFill>
                <a:srgbClr val="7F7F7F"/>
              </a:solidFill>
              <a:latin typeface="Calibri"/>
              <a:ea typeface="Calibri"/>
              <a:cs typeface="Calibri"/>
              <a:sym typeface="Calibri"/>
            </a:endParaRPr>
          </a:p>
        </p:txBody>
      </p:sp>
      <p:sp>
        <p:nvSpPr>
          <p:cNvPr id="453" name="Google Shape;453;p6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7" name="Shape 457"/>
        <p:cNvGrpSpPr/>
        <p:nvPr/>
      </p:nvGrpSpPr>
      <p:grpSpPr>
        <a:xfrm>
          <a:off x="0" y="0"/>
          <a:ext cx="0" cy="0"/>
          <a:chOff x="0" y="0"/>
          <a:chExt cx="0" cy="0"/>
        </a:xfrm>
      </p:grpSpPr>
      <p:sp>
        <p:nvSpPr>
          <p:cNvPr id="458" name="Google Shape;458;p62"/>
          <p:cNvSpPr txBox="1"/>
          <p:nvPr>
            <p:ph type="title"/>
          </p:nvPr>
        </p:nvSpPr>
        <p:spPr>
          <a:xfrm>
            <a:off x="219425" y="1421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Role-Play Scenario Summary</a:t>
            </a:r>
            <a:endParaRPr/>
          </a:p>
        </p:txBody>
      </p:sp>
      <p:sp>
        <p:nvSpPr>
          <p:cNvPr id="459" name="Google Shape;459;p62"/>
          <p:cNvSpPr txBox="1"/>
          <p:nvPr>
            <p:ph idx="1" type="body"/>
          </p:nvPr>
        </p:nvSpPr>
        <p:spPr>
          <a:xfrm>
            <a:off x="379599" y="1011650"/>
            <a:ext cx="8360426" cy="3576300"/>
          </a:xfrm>
          <a:prstGeom prst="rect">
            <a:avLst/>
          </a:prstGeom>
          <a:noFill/>
          <a:ln>
            <a:noFill/>
          </a:ln>
        </p:spPr>
        <p:txBody>
          <a:bodyPr anchorCtr="0" anchor="t" bIns="91425" lIns="91425" spcFirstLastPara="1" rIns="91425" wrap="square" tIns="91425">
            <a:noAutofit/>
          </a:bodyPr>
          <a:lstStyle/>
          <a:p>
            <a:pPr indent="457200" lvl="0" marL="0" rtl="0" algn="l">
              <a:lnSpc>
                <a:spcPct val="100000"/>
              </a:lnSpc>
              <a:spcBef>
                <a:spcPts val="0"/>
              </a:spcBef>
              <a:spcAft>
                <a:spcPts val="0"/>
              </a:spcAft>
              <a:buSzPts val="1800"/>
              <a:buNone/>
            </a:pPr>
            <a:r>
              <a:rPr lang="en">
                <a:solidFill>
                  <a:schemeClr val="dk1"/>
                </a:solidFill>
                <a:latin typeface="Times New Roman"/>
                <a:ea typeface="Times New Roman"/>
                <a:cs typeface="Times New Roman"/>
                <a:sym typeface="Times New Roman"/>
              </a:rPr>
              <a:t>“To communicate in a risky situation (Patterson et al., 2002), each person should first state the facts and his or her own interpretation of the facts, then invite the other’s interpretation. Each person should use tentative language. Each should listen carefully to the other, asking questions for clarification.” </a:t>
            </a:r>
            <a:endParaRPr>
              <a:solidFill>
                <a:schemeClr val="dk1"/>
              </a:solidFill>
              <a:latin typeface="Times New Roman"/>
              <a:ea typeface="Times New Roman"/>
              <a:cs typeface="Times New Roman"/>
              <a:sym typeface="Times New Roman"/>
            </a:endParaRPr>
          </a:p>
          <a:p>
            <a:pPr indent="457200" lvl="0" marL="0" rtl="0" algn="l">
              <a:lnSpc>
                <a:spcPct val="100000"/>
              </a:lnSpc>
              <a:spcBef>
                <a:spcPts val="0"/>
              </a:spcBef>
              <a:spcAft>
                <a:spcPts val="0"/>
              </a:spcAft>
              <a:buSzPts val="1800"/>
              <a:buNone/>
            </a:pPr>
            <a:r>
              <a:t/>
            </a:r>
            <a:endParaRPr>
              <a:solidFill>
                <a:schemeClr val="dk1"/>
              </a:solidFill>
              <a:latin typeface="Times New Roman"/>
              <a:ea typeface="Times New Roman"/>
              <a:cs typeface="Times New Roman"/>
              <a:sym typeface="Times New Roman"/>
            </a:endParaRPr>
          </a:p>
          <a:p>
            <a:pPr indent="457200" lvl="0" marL="0" rtl="0" algn="l">
              <a:lnSpc>
                <a:spcPct val="100000"/>
              </a:lnSpc>
              <a:spcBef>
                <a:spcPts val="0"/>
              </a:spcBef>
              <a:spcAft>
                <a:spcPts val="0"/>
              </a:spcAft>
              <a:buSzPts val="1800"/>
              <a:buNone/>
            </a:pPr>
            <a:r>
              <a:rPr lang="en">
                <a:solidFill>
                  <a:schemeClr val="dk1"/>
                </a:solidFill>
                <a:latin typeface="Times New Roman"/>
                <a:ea typeface="Times New Roman"/>
                <a:cs typeface="Times New Roman"/>
                <a:sym typeface="Times New Roman"/>
              </a:rPr>
              <a:t>The professor might say, </a:t>
            </a:r>
            <a:endParaRPr>
              <a:solidFill>
                <a:schemeClr val="dk1"/>
              </a:solidFill>
              <a:latin typeface="Times New Roman"/>
              <a:ea typeface="Times New Roman"/>
              <a:cs typeface="Times New Roman"/>
              <a:sym typeface="Times New Roman"/>
            </a:endParaRPr>
          </a:p>
          <a:p>
            <a:pPr indent="457200" lvl="0" marL="457200" rtl="0" algn="l">
              <a:lnSpc>
                <a:spcPct val="100000"/>
              </a:lnSpc>
              <a:spcBef>
                <a:spcPts val="0"/>
              </a:spcBef>
              <a:spcAft>
                <a:spcPts val="0"/>
              </a:spcAft>
              <a:buSzPts val="1800"/>
              <a:buNone/>
            </a:pPr>
            <a:r>
              <a:rPr lang="en">
                <a:solidFill>
                  <a:schemeClr val="dk1"/>
                </a:solidFill>
                <a:latin typeface="Times New Roman"/>
                <a:ea typeface="Times New Roman"/>
                <a:cs typeface="Times New Roman"/>
                <a:sym typeface="Times New Roman"/>
              </a:rPr>
              <a:t>“I notice that you are spending a lot of time organizing social events. </a:t>
            </a:r>
            <a:endParaRPr>
              <a:solidFill>
                <a:schemeClr val="dk1"/>
              </a:solidFill>
              <a:latin typeface="Times New Roman"/>
              <a:ea typeface="Times New Roman"/>
              <a:cs typeface="Times New Roman"/>
              <a:sym typeface="Times New Roman"/>
            </a:endParaRPr>
          </a:p>
          <a:p>
            <a:pPr indent="457200" lvl="0" marL="914400" rtl="0" algn="l">
              <a:lnSpc>
                <a:spcPct val="100000"/>
              </a:lnSpc>
              <a:spcBef>
                <a:spcPts val="0"/>
              </a:spcBef>
              <a:spcAft>
                <a:spcPts val="0"/>
              </a:spcAft>
              <a:buSzPts val="1800"/>
              <a:buNone/>
            </a:pPr>
            <a:r>
              <a:rPr lang="en">
                <a:solidFill>
                  <a:srgbClr val="00B0F0"/>
                </a:solidFill>
                <a:latin typeface="Times New Roman"/>
                <a:ea typeface="Times New Roman"/>
                <a:cs typeface="Times New Roman"/>
                <a:sym typeface="Times New Roman"/>
              </a:rPr>
              <a:t>(</a:t>
            </a:r>
            <a:r>
              <a:rPr i="1" lang="en">
                <a:solidFill>
                  <a:srgbClr val="00B0F0"/>
                </a:solidFill>
                <a:latin typeface="Times New Roman"/>
                <a:ea typeface="Times New Roman"/>
                <a:cs typeface="Times New Roman"/>
                <a:sym typeface="Times New Roman"/>
              </a:rPr>
              <a:t>States facts.</a:t>
            </a:r>
            <a:r>
              <a:rPr lang="en">
                <a:solidFill>
                  <a:srgbClr val="00B0F0"/>
                </a:solidFill>
                <a:latin typeface="Times New Roman"/>
                <a:ea typeface="Times New Roman"/>
                <a:cs typeface="Times New Roman"/>
                <a:sym typeface="Times New Roman"/>
              </a:rPr>
              <a:t>)</a:t>
            </a:r>
            <a:endParaRPr>
              <a:solidFill>
                <a:srgbClr val="00B0F0"/>
              </a:solidFill>
              <a:latin typeface="Times New Roman"/>
              <a:ea typeface="Times New Roman"/>
              <a:cs typeface="Times New Roman"/>
              <a:sym typeface="Times New Roman"/>
            </a:endParaRPr>
          </a:p>
          <a:p>
            <a:pPr indent="457200" lvl="0" marL="457200" rtl="0" algn="l">
              <a:lnSpc>
                <a:spcPct val="100000"/>
              </a:lnSpc>
              <a:spcBef>
                <a:spcPts val="0"/>
              </a:spcBef>
              <a:spcAft>
                <a:spcPts val="0"/>
              </a:spcAft>
              <a:buSzPts val="1800"/>
              <a:buNone/>
            </a:pPr>
            <a:r>
              <a:rPr lang="en">
                <a:solidFill>
                  <a:schemeClr val="dk1"/>
                </a:solidFill>
                <a:latin typeface="Times New Roman"/>
                <a:ea typeface="Times New Roman"/>
                <a:cs typeface="Times New Roman"/>
                <a:sym typeface="Times New Roman"/>
              </a:rPr>
              <a:t>I am concerned that this is taking time away from the experiments we had previously discussed. </a:t>
            </a:r>
            <a:endParaRPr>
              <a:solidFill>
                <a:schemeClr val="dk1"/>
              </a:solidFill>
              <a:latin typeface="Times New Roman"/>
              <a:ea typeface="Times New Roman"/>
              <a:cs typeface="Times New Roman"/>
              <a:sym typeface="Times New Roman"/>
            </a:endParaRPr>
          </a:p>
          <a:p>
            <a:pPr indent="457200" lvl="0" marL="914400" rtl="0" algn="l">
              <a:lnSpc>
                <a:spcPct val="100000"/>
              </a:lnSpc>
              <a:spcBef>
                <a:spcPts val="0"/>
              </a:spcBef>
              <a:spcAft>
                <a:spcPts val="0"/>
              </a:spcAft>
              <a:buSzPts val="1800"/>
              <a:buNone/>
            </a:pPr>
            <a:r>
              <a:rPr lang="en">
                <a:solidFill>
                  <a:srgbClr val="00B0F0"/>
                </a:solidFill>
                <a:latin typeface="Times New Roman"/>
                <a:ea typeface="Times New Roman"/>
                <a:cs typeface="Times New Roman"/>
                <a:sym typeface="Times New Roman"/>
              </a:rPr>
              <a:t>(</a:t>
            </a:r>
            <a:r>
              <a:rPr i="1" lang="en">
                <a:solidFill>
                  <a:srgbClr val="00B0F0"/>
                </a:solidFill>
                <a:latin typeface="Times New Roman"/>
                <a:ea typeface="Times New Roman"/>
                <a:cs typeface="Times New Roman"/>
                <a:sym typeface="Times New Roman"/>
              </a:rPr>
              <a:t>Shares personal tentative interpretation.</a:t>
            </a:r>
            <a:r>
              <a:rPr lang="en">
                <a:solidFill>
                  <a:srgbClr val="00B0F0"/>
                </a:solidFill>
                <a:latin typeface="Times New Roman"/>
                <a:ea typeface="Times New Roman"/>
                <a:cs typeface="Times New Roman"/>
                <a:sym typeface="Times New Roman"/>
              </a:rPr>
              <a:t>) </a:t>
            </a:r>
            <a:endParaRPr>
              <a:solidFill>
                <a:srgbClr val="00B0F0"/>
              </a:solidFill>
              <a:latin typeface="Times New Roman"/>
              <a:ea typeface="Times New Roman"/>
              <a:cs typeface="Times New Roman"/>
              <a:sym typeface="Times New Roman"/>
            </a:endParaRPr>
          </a:p>
          <a:p>
            <a:pPr indent="457200" lvl="0" marL="457200" rtl="0" algn="l">
              <a:lnSpc>
                <a:spcPct val="100000"/>
              </a:lnSpc>
              <a:spcBef>
                <a:spcPts val="0"/>
              </a:spcBef>
              <a:spcAft>
                <a:spcPts val="0"/>
              </a:spcAft>
              <a:buSzPts val="1800"/>
              <a:buNone/>
            </a:pPr>
            <a:r>
              <a:rPr lang="en">
                <a:solidFill>
                  <a:schemeClr val="dk1"/>
                </a:solidFill>
                <a:latin typeface="Times New Roman"/>
                <a:ea typeface="Times New Roman"/>
                <a:cs typeface="Times New Roman"/>
                <a:sym typeface="Times New Roman"/>
              </a:rPr>
              <a:t>How do you see the situation?”</a:t>
            </a:r>
            <a:endParaRPr>
              <a:solidFill>
                <a:schemeClr val="dk1"/>
              </a:solidFill>
              <a:latin typeface="Times New Roman"/>
              <a:ea typeface="Times New Roman"/>
              <a:cs typeface="Times New Roman"/>
              <a:sym typeface="Times New Roman"/>
            </a:endParaRPr>
          </a:p>
          <a:p>
            <a:pPr indent="457200" lvl="0" marL="914400" rtl="0" algn="l">
              <a:lnSpc>
                <a:spcPct val="100000"/>
              </a:lnSpc>
              <a:spcBef>
                <a:spcPts val="0"/>
              </a:spcBef>
              <a:spcAft>
                <a:spcPts val="0"/>
              </a:spcAft>
              <a:buSzPts val="1800"/>
              <a:buNone/>
            </a:pPr>
            <a:r>
              <a:rPr lang="en">
                <a:solidFill>
                  <a:srgbClr val="00B0F0"/>
                </a:solidFill>
                <a:latin typeface="Times New Roman"/>
                <a:ea typeface="Times New Roman"/>
                <a:cs typeface="Times New Roman"/>
                <a:sym typeface="Times New Roman"/>
              </a:rPr>
              <a:t>(</a:t>
            </a:r>
            <a:r>
              <a:rPr i="1" lang="en">
                <a:solidFill>
                  <a:srgbClr val="00B0F0"/>
                </a:solidFill>
                <a:latin typeface="Times New Roman"/>
                <a:ea typeface="Times New Roman"/>
                <a:cs typeface="Times New Roman"/>
                <a:sym typeface="Times New Roman"/>
              </a:rPr>
              <a:t>Invites interpretation with a question.</a:t>
            </a:r>
            <a:r>
              <a:rPr lang="en">
                <a:solidFill>
                  <a:srgbClr val="00B0F0"/>
                </a:solidFill>
                <a:latin typeface="Times New Roman"/>
                <a:ea typeface="Times New Roman"/>
                <a:cs typeface="Times New Roman"/>
                <a:sym typeface="Times New Roman"/>
              </a:rPr>
              <a:t>)</a:t>
            </a:r>
            <a:endParaRPr>
              <a:solidFill>
                <a:srgbClr val="00B0F0"/>
              </a:solidFill>
              <a:latin typeface="Times New Roman"/>
              <a:ea typeface="Times New Roman"/>
              <a:cs typeface="Times New Roman"/>
              <a:sym typeface="Times New Roman"/>
            </a:endParaRPr>
          </a:p>
        </p:txBody>
      </p:sp>
      <p:sp>
        <p:nvSpPr>
          <p:cNvPr id="460" name="Google Shape;460;p62"/>
          <p:cNvSpPr txBox="1"/>
          <p:nvPr/>
        </p:nvSpPr>
        <p:spPr>
          <a:xfrm>
            <a:off x="269775" y="638675"/>
            <a:ext cx="8587786" cy="372975"/>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1600"/>
              </a:spcAft>
              <a:buClr>
                <a:srgbClr val="000000"/>
              </a:buClr>
              <a:buSzPts val="1400"/>
              <a:buFont typeface="Arial"/>
              <a:buNone/>
            </a:pPr>
            <a:r>
              <a:rPr b="0" i="0" lang="en" sz="1400" u="none" cap="none" strike="noStrike">
                <a:solidFill>
                  <a:schemeClr val="dk2"/>
                </a:solidFill>
                <a:latin typeface="Arial"/>
                <a:ea typeface="Arial"/>
                <a:cs typeface="Arial"/>
                <a:sym typeface="Arial"/>
              </a:rPr>
              <a:t>The following is an excerpt from the official summary of the role-play:</a:t>
            </a:r>
            <a:endParaRPr b="0" i="0" sz="1400" u="none" cap="none" strike="noStrike">
              <a:solidFill>
                <a:schemeClr val="dk2"/>
              </a:solidFill>
              <a:latin typeface="Arial"/>
              <a:ea typeface="Arial"/>
              <a:cs typeface="Arial"/>
              <a:sym typeface="Arial"/>
            </a:endParaRPr>
          </a:p>
        </p:txBody>
      </p:sp>
      <p:sp>
        <p:nvSpPr>
          <p:cNvPr id="461" name="Google Shape;461;p62"/>
          <p:cNvSpPr/>
          <p:nvPr/>
        </p:nvSpPr>
        <p:spPr>
          <a:xfrm>
            <a:off x="4323663" y="4743390"/>
            <a:ext cx="4329000" cy="400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None/>
            </a:pPr>
            <a:r>
              <a:rPr b="0" i="0" lang="en" sz="1000" u="none" cap="none" strike="noStrike">
                <a:solidFill>
                  <a:srgbClr val="7F7F7F"/>
                </a:solidFill>
                <a:latin typeface="Times New Roman"/>
                <a:ea typeface="Times New Roman"/>
                <a:cs typeface="Times New Roman"/>
                <a:sym typeface="Times New Roman"/>
              </a:rPr>
              <a:t>Adapted from </a:t>
            </a:r>
            <a:r>
              <a:rPr b="0" i="0" lang="en" sz="1000" u="sng" cap="none" strike="noStrike">
                <a:solidFill>
                  <a:schemeClr val="hlink"/>
                </a:solidFill>
                <a:latin typeface="Times New Roman"/>
                <a:ea typeface="Times New Roman"/>
                <a:cs typeface="Times New Roman"/>
                <a:sym typeface="Times New Roman"/>
                <a:hlinkClick r:id="rId3"/>
              </a:rPr>
              <a:t>Responsible Conduct of Research Role-Plays: Mentoring</a:t>
            </a:r>
            <a:r>
              <a:rPr b="0" i="0" lang="en" sz="1000" u="none" cap="none" strike="noStrike">
                <a:solidFill>
                  <a:srgbClr val="7F7F7F"/>
                </a:solidFill>
                <a:latin typeface="Calibri"/>
                <a:ea typeface="Calibri"/>
                <a:cs typeface="Calibri"/>
                <a:sym typeface="Calibri"/>
              </a:rPr>
              <a:t>,</a:t>
            </a:r>
            <a:endParaRPr/>
          </a:p>
          <a:p>
            <a:pPr indent="0" lvl="0" marL="0" marR="0" rtl="0" algn="r">
              <a:lnSpc>
                <a:spcPct val="100000"/>
              </a:lnSpc>
              <a:spcBef>
                <a:spcPts val="0"/>
              </a:spcBef>
              <a:spcAft>
                <a:spcPts val="0"/>
              </a:spcAft>
              <a:buNone/>
            </a:pPr>
            <a:r>
              <a:rPr b="0" i="0" lang="en" sz="1000" u="none" cap="none" strike="noStrike">
                <a:solidFill>
                  <a:srgbClr val="7F7F7F"/>
                </a:solidFill>
                <a:latin typeface="Times New Roman"/>
                <a:ea typeface="Times New Roman"/>
                <a:cs typeface="Times New Roman"/>
                <a:sym typeface="Times New Roman"/>
              </a:rPr>
              <a:t>Coordinated Science Laboratory, University of Illinois at Urbana-Champaign</a:t>
            </a:r>
            <a:endParaRPr b="0" i="0" sz="1000" u="none" cap="none" strike="noStrike">
              <a:solidFill>
                <a:srgbClr val="7F7F7F"/>
              </a:solidFill>
              <a:latin typeface="Calibri"/>
              <a:ea typeface="Calibri"/>
              <a:cs typeface="Calibri"/>
              <a:sym typeface="Calibri"/>
            </a:endParaRPr>
          </a:p>
        </p:txBody>
      </p:sp>
      <p:sp>
        <p:nvSpPr>
          <p:cNvPr id="462" name="Google Shape;462;p6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6" name="Shape 466"/>
        <p:cNvGrpSpPr/>
        <p:nvPr/>
      </p:nvGrpSpPr>
      <p:grpSpPr>
        <a:xfrm>
          <a:off x="0" y="0"/>
          <a:ext cx="0" cy="0"/>
          <a:chOff x="0" y="0"/>
          <a:chExt cx="0" cy="0"/>
        </a:xfrm>
      </p:grpSpPr>
      <p:sp>
        <p:nvSpPr>
          <p:cNvPr id="467" name="Google Shape;467;p63"/>
          <p:cNvSpPr/>
          <p:nvPr/>
        </p:nvSpPr>
        <p:spPr>
          <a:xfrm>
            <a:off x="441301" y="3181025"/>
            <a:ext cx="4353723" cy="1476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228600">
            <a:noAutofit/>
          </a:bodyPr>
          <a:lstStyle/>
          <a:p>
            <a:pPr indent="0" lvl="0" marL="0" marR="0" rtl="0" algn="ctr">
              <a:lnSpc>
                <a:spcPct val="100000"/>
              </a:lnSpc>
              <a:spcBef>
                <a:spcPts val="0"/>
              </a:spcBef>
              <a:spcAft>
                <a:spcPts val="1600"/>
              </a:spcAft>
              <a:buClr>
                <a:schemeClr val="dk1"/>
              </a:buClr>
              <a:buSzPts val="1100"/>
              <a:buFont typeface="Arial"/>
              <a:buNone/>
            </a:pPr>
            <a:r>
              <a:rPr b="1" i="0" lang="en" sz="2300" u="none" cap="none" strike="noStrike">
                <a:solidFill>
                  <a:schemeClr val="dk1"/>
                </a:solidFill>
                <a:latin typeface="Arial"/>
                <a:ea typeface="Arial"/>
                <a:cs typeface="Arial"/>
                <a:sym typeface="Arial"/>
              </a:rPr>
              <a:t>What do you expect from your trainees, and what can they expect from you?</a:t>
            </a:r>
            <a:endParaRPr b="1" i="0" sz="2300" u="none" cap="none" strike="noStrike">
              <a:solidFill>
                <a:srgbClr val="000000"/>
              </a:solidFill>
              <a:latin typeface="Arial"/>
              <a:ea typeface="Arial"/>
              <a:cs typeface="Arial"/>
              <a:sym typeface="Arial"/>
            </a:endParaRPr>
          </a:p>
        </p:txBody>
      </p:sp>
      <p:sp>
        <p:nvSpPr>
          <p:cNvPr id="468" name="Google Shape;468;p63"/>
          <p:cNvSpPr txBox="1"/>
          <p:nvPr>
            <p:ph type="title"/>
          </p:nvPr>
        </p:nvSpPr>
        <p:spPr>
          <a:xfrm>
            <a:off x="0" y="0"/>
            <a:ext cx="9144000" cy="572700"/>
          </a:xfrm>
          <a:prstGeom prst="rect">
            <a:avLst/>
          </a:prstGeom>
          <a:solidFill>
            <a:srgbClr val="D8D8D8"/>
          </a:solid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sz="2200"/>
              <a:t>The importance of communicating expectations</a:t>
            </a:r>
            <a:endParaRPr sz="2200"/>
          </a:p>
        </p:txBody>
      </p:sp>
      <p:sp>
        <p:nvSpPr>
          <p:cNvPr id="469" name="Google Shape;469;p63"/>
          <p:cNvSpPr txBox="1"/>
          <p:nvPr>
            <p:ph idx="1" type="body"/>
          </p:nvPr>
        </p:nvSpPr>
        <p:spPr>
          <a:xfrm>
            <a:off x="441299" y="773015"/>
            <a:ext cx="4573801" cy="1502100"/>
          </a:xfrm>
          <a:prstGeom prst="rect">
            <a:avLst/>
          </a:prstGeom>
          <a:noFill/>
          <a:ln>
            <a:noFill/>
          </a:ln>
        </p:spPr>
        <p:txBody>
          <a:bodyPr anchorCtr="0" anchor="t" bIns="91425" lIns="91425" spcFirstLastPara="1" rIns="91425" wrap="square" tIns="91425">
            <a:noAutofit/>
          </a:bodyPr>
          <a:lstStyle/>
          <a:p>
            <a:pPr indent="457200" lvl="0" marL="0" rtl="0" algn="l">
              <a:lnSpc>
                <a:spcPct val="100000"/>
              </a:lnSpc>
              <a:spcBef>
                <a:spcPts val="0"/>
              </a:spcBef>
              <a:spcAft>
                <a:spcPts val="0"/>
              </a:spcAft>
              <a:buSzPts val="1800"/>
              <a:buNone/>
            </a:pPr>
            <a:r>
              <a:rPr lang="en"/>
              <a:t>Based on our experience with students as REFS, the leading </a:t>
            </a:r>
            <a:r>
              <a:rPr i="1" lang="en"/>
              <a:t>underlying</a:t>
            </a:r>
            <a:r>
              <a:rPr lang="en"/>
              <a:t> source of unhappiness, stress, and anxiety is conflicts between advisors and advisees is due to a</a:t>
            </a:r>
            <a:r>
              <a:rPr b="1" lang="en"/>
              <a:t> lack of communication and</a:t>
            </a:r>
            <a:r>
              <a:rPr lang="en"/>
              <a:t> </a:t>
            </a:r>
            <a:r>
              <a:rPr b="1" lang="en"/>
              <a:t>understanding of expectations.</a:t>
            </a:r>
            <a:endParaRPr b="1"/>
          </a:p>
        </p:txBody>
      </p:sp>
      <p:sp>
        <p:nvSpPr>
          <p:cNvPr id="470" name="Google Shape;470;p63"/>
          <p:cNvSpPr txBox="1"/>
          <p:nvPr/>
        </p:nvSpPr>
        <p:spPr>
          <a:xfrm>
            <a:off x="441300" y="2714969"/>
            <a:ext cx="4353724" cy="4263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800"/>
              <a:buFont typeface="Arial"/>
              <a:buNone/>
            </a:pPr>
            <a:r>
              <a:rPr b="0" i="0" lang="en" sz="1800" u="none" cap="none" strike="noStrike">
                <a:solidFill>
                  <a:srgbClr val="000000"/>
                </a:solidFill>
                <a:latin typeface="Arial"/>
                <a:ea typeface="Arial"/>
                <a:cs typeface="Arial"/>
                <a:sym typeface="Arial"/>
              </a:rPr>
              <a:t>Ask yourself:</a:t>
            </a:r>
            <a:endParaRPr b="0" i="0" sz="1800" u="none" cap="none" strike="noStrike">
              <a:solidFill>
                <a:srgbClr val="000000"/>
              </a:solidFill>
              <a:latin typeface="Arial"/>
              <a:ea typeface="Arial"/>
              <a:cs typeface="Arial"/>
              <a:sym typeface="Arial"/>
            </a:endParaRPr>
          </a:p>
          <a:p>
            <a:pPr indent="0" lvl="0" marL="0" marR="0" rtl="0" algn="ctr">
              <a:lnSpc>
                <a:spcPct val="115000"/>
              </a:lnSpc>
              <a:spcBef>
                <a:spcPts val="1600"/>
              </a:spcBef>
              <a:spcAft>
                <a:spcPts val="1600"/>
              </a:spcAft>
              <a:buClr>
                <a:schemeClr val="dk1"/>
              </a:buClr>
              <a:buSzPts val="1100"/>
              <a:buFont typeface="Arial"/>
              <a:buNone/>
            </a:pPr>
            <a:r>
              <a:t/>
            </a:r>
            <a:endParaRPr b="1" i="0" sz="1400" u="none" cap="none" strike="noStrike">
              <a:solidFill>
                <a:srgbClr val="000000"/>
              </a:solidFill>
              <a:latin typeface="Arial"/>
              <a:ea typeface="Arial"/>
              <a:cs typeface="Arial"/>
              <a:sym typeface="Arial"/>
            </a:endParaRPr>
          </a:p>
        </p:txBody>
      </p:sp>
      <p:pic>
        <p:nvPicPr>
          <p:cNvPr id="471" name="Google Shape;471;p63"/>
          <p:cNvPicPr preferRelativeResize="0"/>
          <p:nvPr/>
        </p:nvPicPr>
        <p:blipFill rotWithShape="1">
          <a:blip r:embed="rId3">
            <a:alphaModFix/>
          </a:blip>
          <a:srcRect b="0" l="0" r="0" t="0"/>
          <a:stretch/>
        </p:blipFill>
        <p:spPr>
          <a:xfrm>
            <a:off x="5238664" y="1121921"/>
            <a:ext cx="3497712" cy="3186095"/>
          </a:xfrm>
          <a:prstGeom prst="rect">
            <a:avLst/>
          </a:prstGeom>
          <a:noFill/>
          <a:ln>
            <a:noFill/>
          </a:ln>
        </p:spPr>
      </p:pic>
      <p:sp>
        <p:nvSpPr>
          <p:cNvPr id="472" name="Google Shape;472;p6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20" name="Shape 120"/>
        <p:cNvGrpSpPr/>
        <p:nvPr/>
      </p:nvGrpSpPr>
      <p:grpSpPr>
        <a:xfrm>
          <a:off x="0" y="0"/>
          <a:ext cx="0" cy="0"/>
          <a:chOff x="0" y="0"/>
          <a:chExt cx="0" cy="0"/>
        </a:xfrm>
      </p:grpSpPr>
      <p:pic>
        <p:nvPicPr>
          <p:cNvPr id="121" name="Google Shape;121;p28"/>
          <p:cNvPicPr preferRelativeResize="0"/>
          <p:nvPr/>
        </p:nvPicPr>
        <p:blipFill rotWithShape="1">
          <a:blip r:embed="rId4">
            <a:alphaModFix/>
          </a:blip>
          <a:srcRect b="0" l="0" r="0" t="0"/>
          <a:stretch/>
        </p:blipFill>
        <p:spPr>
          <a:xfrm>
            <a:off x="2053651" y="0"/>
            <a:ext cx="6565692" cy="5143500"/>
          </a:xfrm>
          <a:prstGeom prst="rect">
            <a:avLst/>
          </a:prstGeom>
          <a:noFill/>
          <a:ln>
            <a:noFill/>
          </a:ln>
        </p:spPr>
      </p:pic>
      <p:pic>
        <p:nvPicPr>
          <p:cNvPr id="122" name="Google Shape;122;p28"/>
          <p:cNvPicPr preferRelativeResize="0"/>
          <p:nvPr/>
        </p:nvPicPr>
        <p:blipFill rotWithShape="1">
          <a:blip r:embed="rId5">
            <a:alphaModFix/>
          </a:blip>
          <a:srcRect b="0" l="0" r="0" t="3921"/>
          <a:stretch/>
        </p:blipFill>
        <p:spPr>
          <a:xfrm>
            <a:off x="274777" y="479686"/>
            <a:ext cx="4638185" cy="4299651"/>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6" name="Shape 476"/>
        <p:cNvGrpSpPr/>
        <p:nvPr/>
      </p:nvGrpSpPr>
      <p:grpSpPr>
        <a:xfrm>
          <a:off x="0" y="0"/>
          <a:ext cx="0" cy="0"/>
          <a:chOff x="0" y="0"/>
          <a:chExt cx="0" cy="0"/>
        </a:xfrm>
      </p:grpSpPr>
      <p:pic>
        <p:nvPicPr>
          <p:cNvPr id="477" name="Google Shape;477;p64"/>
          <p:cNvPicPr preferRelativeResize="0"/>
          <p:nvPr/>
        </p:nvPicPr>
        <p:blipFill rotWithShape="1">
          <a:blip r:embed="rId3">
            <a:alphaModFix/>
          </a:blip>
          <a:srcRect b="0" l="0" r="0" t="0"/>
          <a:stretch/>
        </p:blipFill>
        <p:spPr>
          <a:xfrm>
            <a:off x="512956" y="146859"/>
            <a:ext cx="8108689" cy="4996641"/>
          </a:xfrm>
          <a:prstGeom prst="rect">
            <a:avLst/>
          </a:prstGeom>
          <a:noFill/>
          <a:ln>
            <a:noFill/>
          </a:ln>
        </p:spPr>
      </p:pic>
      <p:sp>
        <p:nvSpPr>
          <p:cNvPr id="478" name="Google Shape;478;p6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2" name="Shape 482"/>
        <p:cNvGrpSpPr/>
        <p:nvPr/>
      </p:nvGrpSpPr>
      <p:grpSpPr>
        <a:xfrm>
          <a:off x="0" y="0"/>
          <a:ext cx="0" cy="0"/>
          <a:chOff x="0" y="0"/>
          <a:chExt cx="0" cy="0"/>
        </a:xfrm>
      </p:grpSpPr>
      <p:pic>
        <p:nvPicPr>
          <p:cNvPr id="483" name="Google Shape;483;p65"/>
          <p:cNvPicPr preferRelativeResize="0"/>
          <p:nvPr/>
        </p:nvPicPr>
        <p:blipFill rotWithShape="1">
          <a:blip r:embed="rId3">
            <a:alphaModFix/>
          </a:blip>
          <a:srcRect b="0" l="0" r="0" t="0"/>
          <a:stretch/>
        </p:blipFill>
        <p:spPr>
          <a:xfrm>
            <a:off x="152400" y="119350"/>
            <a:ext cx="6593975" cy="2113325"/>
          </a:xfrm>
          <a:prstGeom prst="rect">
            <a:avLst/>
          </a:prstGeom>
          <a:noFill/>
          <a:ln>
            <a:noFill/>
          </a:ln>
        </p:spPr>
      </p:pic>
      <p:pic>
        <p:nvPicPr>
          <p:cNvPr id="484" name="Google Shape;484;p65"/>
          <p:cNvPicPr preferRelativeResize="0"/>
          <p:nvPr/>
        </p:nvPicPr>
        <p:blipFill rotWithShape="1">
          <a:blip r:embed="rId4">
            <a:alphaModFix/>
          </a:blip>
          <a:srcRect b="0" l="0" r="0" t="0"/>
          <a:stretch/>
        </p:blipFill>
        <p:spPr>
          <a:xfrm>
            <a:off x="152400" y="2308874"/>
            <a:ext cx="3586550" cy="186225"/>
          </a:xfrm>
          <a:prstGeom prst="rect">
            <a:avLst/>
          </a:prstGeom>
          <a:noFill/>
          <a:ln>
            <a:noFill/>
          </a:ln>
        </p:spPr>
      </p:pic>
      <p:pic>
        <p:nvPicPr>
          <p:cNvPr id="485" name="Google Shape;485;p65"/>
          <p:cNvPicPr preferRelativeResize="0"/>
          <p:nvPr/>
        </p:nvPicPr>
        <p:blipFill rotWithShape="1">
          <a:blip r:embed="rId5">
            <a:alphaModFix/>
          </a:blip>
          <a:srcRect b="0" l="0" r="0" t="0"/>
          <a:stretch/>
        </p:blipFill>
        <p:spPr>
          <a:xfrm>
            <a:off x="6878787" y="243675"/>
            <a:ext cx="1985163" cy="2376950"/>
          </a:xfrm>
          <a:prstGeom prst="rect">
            <a:avLst/>
          </a:prstGeom>
          <a:noFill/>
          <a:ln>
            <a:noFill/>
          </a:ln>
        </p:spPr>
      </p:pic>
      <p:sp>
        <p:nvSpPr>
          <p:cNvPr id="486" name="Google Shape;486;p65"/>
          <p:cNvSpPr txBox="1"/>
          <p:nvPr/>
        </p:nvSpPr>
        <p:spPr>
          <a:xfrm>
            <a:off x="556975" y="4416275"/>
            <a:ext cx="8145900" cy="555900"/>
          </a:xfrm>
          <a:prstGeom prst="rect">
            <a:avLst/>
          </a:prstGeom>
          <a:solidFill>
            <a:srgbClr val="FFFFFF"/>
          </a:solidFill>
          <a:ln>
            <a:noFill/>
          </a:ln>
        </p:spPr>
        <p:txBody>
          <a:bodyPr anchorCtr="0" anchor="t" bIns="91425" lIns="91425" spcFirstLastPara="1" rIns="91425" wrap="square" tIns="91425">
            <a:noAutofit/>
          </a:bodyPr>
          <a:lstStyle/>
          <a:p>
            <a:pPr indent="0" lvl="0" marL="0" marR="0" rtl="0" algn="r">
              <a:lnSpc>
                <a:spcPct val="115000"/>
              </a:lnSpc>
              <a:spcBef>
                <a:spcPts val="0"/>
              </a:spcBef>
              <a:spcAft>
                <a:spcPts val="0"/>
              </a:spcAft>
              <a:buClr>
                <a:srgbClr val="000000"/>
              </a:buClr>
              <a:buSzPts val="1200"/>
              <a:buFont typeface="Arial"/>
              <a:buNone/>
            </a:pPr>
            <a:r>
              <a:rPr b="0" i="0" lang="en" sz="1200" u="none" cap="none" strike="noStrike">
                <a:solidFill>
                  <a:srgbClr val="363636"/>
                </a:solidFill>
                <a:latin typeface="Arial"/>
                <a:ea typeface="Arial"/>
                <a:cs typeface="Arial"/>
                <a:sym typeface="Arial"/>
              </a:rPr>
              <a:t>Mariam Aly, </a:t>
            </a:r>
            <a:r>
              <a:rPr b="0" i="1" lang="en" sz="1200" u="none" cap="none" strike="noStrike">
                <a:solidFill>
                  <a:srgbClr val="363636"/>
                </a:solidFill>
                <a:latin typeface="Arial"/>
                <a:ea typeface="Arial"/>
                <a:cs typeface="Arial"/>
                <a:sym typeface="Arial"/>
              </a:rPr>
              <a:t>Nature News &amp; Comment</a:t>
            </a:r>
            <a:r>
              <a:rPr b="0" i="0" lang="en" sz="1200" u="none" cap="none" strike="noStrike">
                <a:solidFill>
                  <a:srgbClr val="363636"/>
                </a:solidFill>
                <a:latin typeface="Arial"/>
                <a:ea typeface="Arial"/>
                <a:cs typeface="Arial"/>
                <a:sym typeface="Arial"/>
              </a:rPr>
              <a:t>, 5 September 2018. </a:t>
            </a:r>
            <a:r>
              <a:rPr b="0" i="0" lang="en" sz="1200" u="sng" cap="none" strike="noStrike">
                <a:solidFill>
                  <a:schemeClr val="hlink"/>
                </a:solidFill>
                <a:latin typeface="Arial"/>
                <a:ea typeface="Arial"/>
                <a:cs typeface="Arial"/>
                <a:sym typeface="Arial"/>
                <a:hlinkClick r:id="rId6"/>
              </a:rPr>
              <a:t>https://www.nature.com/articles/d41586-018-06167-w</a:t>
            </a:r>
            <a:r>
              <a:rPr b="0" i="0" lang="en" sz="1200" u="none" cap="none" strike="noStrike">
                <a:solidFill>
                  <a:srgbClr val="363636"/>
                </a:solidFill>
                <a:latin typeface="Arial"/>
                <a:ea typeface="Arial"/>
                <a:cs typeface="Arial"/>
                <a:sym typeface="Arial"/>
              </a:rPr>
              <a:t> Lab manual: </a:t>
            </a:r>
            <a:r>
              <a:rPr b="0" i="0" lang="en" sz="1200" u="sng" cap="none" strike="noStrike">
                <a:solidFill>
                  <a:schemeClr val="hlink"/>
                </a:solidFill>
                <a:latin typeface="Arial"/>
                <a:ea typeface="Arial"/>
                <a:cs typeface="Arial"/>
                <a:sym typeface="Arial"/>
                <a:hlinkClick r:id="rId7"/>
              </a:rPr>
              <a:t>https://github.com/alylab/labmanual/blob/master/aly-lab-manual.pdf</a:t>
            </a:r>
            <a:endParaRPr b="0" i="0" sz="1200" u="none" cap="none" strike="noStrike">
              <a:solidFill>
                <a:srgbClr val="363636"/>
              </a:solidFill>
              <a:latin typeface="Arial"/>
              <a:ea typeface="Arial"/>
              <a:cs typeface="Arial"/>
              <a:sym typeface="Arial"/>
            </a:endParaRPr>
          </a:p>
          <a:p>
            <a:pPr indent="0" lvl="0" marL="0" marR="0" rtl="0" algn="r">
              <a:lnSpc>
                <a:spcPct val="100000"/>
              </a:lnSpc>
              <a:spcBef>
                <a:spcPts val="150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7" name="Google Shape;487;p65"/>
          <p:cNvSpPr txBox="1"/>
          <p:nvPr/>
        </p:nvSpPr>
        <p:spPr>
          <a:xfrm>
            <a:off x="1018675" y="2889563"/>
            <a:ext cx="7222500" cy="1602900"/>
          </a:xfrm>
          <a:prstGeom prst="rect">
            <a:avLst/>
          </a:prstGeom>
          <a:noFill/>
          <a:ln>
            <a:noFill/>
          </a:ln>
        </p:spPr>
        <p:txBody>
          <a:bodyPr anchorCtr="0" anchor="t" bIns="91425" lIns="91425" spcFirstLastPara="1" rIns="91425" wrap="square" tIns="91425">
            <a:noAutofit/>
          </a:bodyPr>
          <a:lstStyle/>
          <a:p>
            <a:pPr indent="45720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222222"/>
                </a:solidFill>
                <a:highlight>
                  <a:srgbClr val="FFFFFF"/>
                </a:highlight>
                <a:latin typeface="Lora"/>
                <a:ea typeface="Lora"/>
                <a:cs typeface="Lora"/>
                <a:sym typeface="Lora"/>
              </a:rPr>
              <a:t>“I put into writing </a:t>
            </a:r>
            <a:r>
              <a:rPr b="1" i="0" lang="en" sz="1800" u="none" cap="none" strike="noStrike">
                <a:solidFill>
                  <a:srgbClr val="222222"/>
                </a:solidFill>
                <a:highlight>
                  <a:srgbClr val="FFFFFF"/>
                </a:highlight>
                <a:latin typeface="Lora"/>
                <a:ea typeface="Lora"/>
                <a:cs typeface="Lora"/>
                <a:sym typeface="Lora"/>
              </a:rPr>
              <a:t>things that are usually transmitted informally</a:t>
            </a:r>
            <a:r>
              <a:rPr b="0" i="0" lang="en" sz="1800" u="none" cap="none" strike="noStrike">
                <a:solidFill>
                  <a:srgbClr val="222222"/>
                </a:solidFill>
                <a:highlight>
                  <a:srgbClr val="FFFFFF"/>
                </a:highlight>
                <a:latin typeface="Lora"/>
                <a:ea typeface="Lora"/>
                <a:cs typeface="Lora"/>
                <a:sym typeface="Lora"/>
              </a:rPr>
              <a:t>. For example, that it doesn’t matter to me whether trainees arrive at 9 a.m. or 1 p.m. or work from home, as long as they get their work done and honour their commitments.”</a:t>
            </a:r>
            <a:endParaRPr b="0" i="0" sz="1800" u="none" cap="none" strike="noStrike">
              <a:solidFill>
                <a:srgbClr val="000000"/>
              </a:solidFill>
              <a:latin typeface="Arial"/>
              <a:ea typeface="Arial"/>
              <a:cs typeface="Arial"/>
              <a:sym typeface="Arial"/>
            </a:endParaRPr>
          </a:p>
        </p:txBody>
      </p:sp>
      <p:sp>
        <p:nvSpPr>
          <p:cNvPr id="488" name="Google Shape;488;p6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2" name="Shape 492"/>
        <p:cNvGrpSpPr/>
        <p:nvPr/>
      </p:nvGrpSpPr>
      <p:grpSpPr>
        <a:xfrm>
          <a:off x="0" y="0"/>
          <a:ext cx="0" cy="0"/>
          <a:chOff x="0" y="0"/>
          <a:chExt cx="0" cy="0"/>
        </a:xfrm>
      </p:grpSpPr>
      <p:pic>
        <p:nvPicPr>
          <p:cNvPr id="493" name="Google Shape;493;p66"/>
          <p:cNvPicPr preferRelativeResize="0"/>
          <p:nvPr/>
        </p:nvPicPr>
        <p:blipFill rotWithShape="1">
          <a:blip r:embed="rId3">
            <a:alphaModFix/>
          </a:blip>
          <a:srcRect b="0" l="0" r="0" t="0"/>
          <a:stretch/>
        </p:blipFill>
        <p:spPr>
          <a:xfrm>
            <a:off x="106663" y="125525"/>
            <a:ext cx="6593975" cy="1325025"/>
          </a:xfrm>
          <a:prstGeom prst="rect">
            <a:avLst/>
          </a:prstGeom>
          <a:noFill/>
          <a:ln>
            <a:noFill/>
          </a:ln>
        </p:spPr>
      </p:pic>
      <p:sp>
        <p:nvSpPr>
          <p:cNvPr id="494" name="Google Shape;494;p66"/>
          <p:cNvSpPr txBox="1"/>
          <p:nvPr/>
        </p:nvSpPr>
        <p:spPr>
          <a:xfrm>
            <a:off x="451825" y="1597325"/>
            <a:ext cx="8251200" cy="1602900"/>
          </a:xfrm>
          <a:prstGeom prst="rect">
            <a:avLst/>
          </a:prstGeom>
          <a:noFill/>
          <a:ln>
            <a:noFill/>
          </a:ln>
        </p:spPr>
        <p:txBody>
          <a:bodyPr anchorCtr="0" anchor="t" bIns="91425" lIns="91425" spcFirstLastPara="1" rIns="91425" wrap="square" tIns="91425">
            <a:noAutofit/>
          </a:bodyPr>
          <a:lstStyle/>
          <a:p>
            <a:pPr indent="45720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222222"/>
                </a:solidFill>
                <a:highlight>
                  <a:srgbClr val="FFFFFF"/>
                </a:highlight>
                <a:latin typeface="Lora"/>
                <a:ea typeface="Lora"/>
                <a:cs typeface="Lora"/>
                <a:sym typeface="Lora"/>
              </a:rPr>
              <a:t>“Here’s another example: my lab manual states that trainees are entitled to read my grants, and my lab members have requested to see them. </a:t>
            </a:r>
            <a:r>
              <a:rPr b="1" i="0" lang="en" sz="1800" u="none" cap="none" strike="noStrike">
                <a:solidFill>
                  <a:srgbClr val="222222"/>
                </a:solidFill>
                <a:highlight>
                  <a:srgbClr val="FFFFFF"/>
                </a:highlight>
                <a:latin typeface="Lora"/>
                <a:ea typeface="Lora"/>
                <a:cs typeface="Lora"/>
                <a:sym typeface="Lora"/>
              </a:rPr>
              <a:t>That’s something I never asked my previous advisers; I worried it would be presumptuous</a:t>
            </a:r>
            <a:r>
              <a:rPr b="0" i="0" lang="en" sz="1800" u="none" cap="none" strike="noStrike">
                <a:solidFill>
                  <a:srgbClr val="222222"/>
                </a:solidFill>
                <a:highlight>
                  <a:srgbClr val="FFFFFF"/>
                </a:highlight>
                <a:latin typeface="Lora"/>
                <a:ea typeface="Lora"/>
                <a:cs typeface="Lora"/>
                <a:sym typeface="Lora"/>
              </a:rPr>
              <a:t>. I realize now that my thinking was almost certainly wrong, but my own uneasy feelings as a trainee just drive home how </a:t>
            </a:r>
            <a:r>
              <a:rPr b="1" i="0" lang="en" sz="1800" u="none" cap="none" strike="noStrike">
                <a:solidFill>
                  <a:srgbClr val="222222"/>
                </a:solidFill>
                <a:highlight>
                  <a:srgbClr val="FFFFFF"/>
                </a:highlight>
                <a:latin typeface="Lora"/>
                <a:ea typeface="Lora"/>
                <a:cs typeface="Lora"/>
                <a:sym typeface="Lora"/>
              </a:rPr>
              <a:t>important it is to put into writing that something is OK</a:t>
            </a:r>
            <a:r>
              <a:rPr b="0" i="0" lang="en" sz="1800" u="none" cap="none" strike="noStrike">
                <a:solidFill>
                  <a:srgbClr val="222222"/>
                </a:solidFill>
                <a:highlight>
                  <a:srgbClr val="FFFFFF"/>
                </a:highlight>
                <a:latin typeface="Lora"/>
                <a:ea typeface="Lora"/>
                <a:cs typeface="Lora"/>
                <a:sym typeface="Lora"/>
              </a:rPr>
              <a:t> — otherwise, trainees might assume it is not. That goes double for the areas that trainees are most sensitive about: </a:t>
            </a:r>
            <a:r>
              <a:rPr b="1" i="0" lang="en" sz="1800" u="none" cap="none" strike="noStrike">
                <a:solidFill>
                  <a:srgbClr val="222222"/>
                </a:solidFill>
                <a:highlight>
                  <a:srgbClr val="FFFFFF"/>
                </a:highlight>
                <a:latin typeface="Lora"/>
                <a:ea typeface="Lora"/>
                <a:cs typeface="Lora"/>
                <a:sym typeface="Lora"/>
              </a:rPr>
              <a:t>I’ve written down in black and white that it is OK to make mistakes and to maintain a work–life balance.”</a:t>
            </a:r>
            <a:endParaRPr b="1" i="0" sz="1800" u="none" cap="none" strike="noStrike">
              <a:solidFill>
                <a:srgbClr val="000000"/>
              </a:solidFill>
              <a:latin typeface="Arial"/>
              <a:ea typeface="Arial"/>
              <a:cs typeface="Arial"/>
              <a:sym typeface="Arial"/>
            </a:endParaRPr>
          </a:p>
        </p:txBody>
      </p:sp>
      <p:sp>
        <p:nvSpPr>
          <p:cNvPr id="495" name="Google Shape;495;p6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
        <p:nvSpPr>
          <p:cNvPr id="496" name="Google Shape;496;p66"/>
          <p:cNvSpPr txBox="1"/>
          <p:nvPr/>
        </p:nvSpPr>
        <p:spPr>
          <a:xfrm>
            <a:off x="556975" y="4416275"/>
            <a:ext cx="8145900" cy="555900"/>
          </a:xfrm>
          <a:prstGeom prst="rect">
            <a:avLst/>
          </a:prstGeom>
          <a:solidFill>
            <a:srgbClr val="FFFFFF"/>
          </a:solidFill>
          <a:ln>
            <a:noFill/>
          </a:ln>
        </p:spPr>
        <p:txBody>
          <a:bodyPr anchorCtr="0" anchor="t" bIns="91425" lIns="91425" spcFirstLastPara="1" rIns="91425" wrap="square" tIns="91425">
            <a:noAutofit/>
          </a:bodyPr>
          <a:lstStyle/>
          <a:p>
            <a:pPr indent="0" lvl="0" marL="0" marR="0" rtl="0" algn="r">
              <a:lnSpc>
                <a:spcPct val="115000"/>
              </a:lnSpc>
              <a:spcBef>
                <a:spcPts val="0"/>
              </a:spcBef>
              <a:spcAft>
                <a:spcPts val="0"/>
              </a:spcAft>
              <a:buClr>
                <a:srgbClr val="000000"/>
              </a:buClr>
              <a:buSzPts val="1200"/>
              <a:buFont typeface="Arial"/>
              <a:buNone/>
            </a:pPr>
            <a:r>
              <a:rPr b="0" i="0" lang="en" sz="1200" u="none" cap="none" strike="noStrike">
                <a:solidFill>
                  <a:srgbClr val="363636"/>
                </a:solidFill>
                <a:latin typeface="Arial"/>
                <a:ea typeface="Arial"/>
                <a:cs typeface="Arial"/>
                <a:sym typeface="Arial"/>
              </a:rPr>
              <a:t>Mariam Aly, </a:t>
            </a:r>
            <a:r>
              <a:rPr b="0" i="1" lang="en" sz="1200" u="none" cap="none" strike="noStrike">
                <a:solidFill>
                  <a:srgbClr val="363636"/>
                </a:solidFill>
                <a:latin typeface="Arial"/>
                <a:ea typeface="Arial"/>
                <a:cs typeface="Arial"/>
                <a:sym typeface="Arial"/>
              </a:rPr>
              <a:t>Nature News &amp; Comment</a:t>
            </a:r>
            <a:r>
              <a:rPr b="0" i="0" lang="en" sz="1200" u="none" cap="none" strike="noStrike">
                <a:solidFill>
                  <a:srgbClr val="363636"/>
                </a:solidFill>
                <a:latin typeface="Arial"/>
                <a:ea typeface="Arial"/>
                <a:cs typeface="Arial"/>
                <a:sym typeface="Arial"/>
              </a:rPr>
              <a:t>, 5 September 2018. </a:t>
            </a:r>
            <a:r>
              <a:rPr b="0" i="0" lang="en" sz="1200" u="sng" cap="none" strike="noStrike">
                <a:solidFill>
                  <a:schemeClr val="hlink"/>
                </a:solidFill>
                <a:latin typeface="Arial"/>
                <a:ea typeface="Arial"/>
                <a:cs typeface="Arial"/>
                <a:sym typeface="Arial"/>
                <a:hlinkClick r:id="rId4"/>
              </a:rPr>
              <a:t>https://www.nature.com/articles/d41586-018-06167-w</a:t>
            </a:r>
            <a:r>
              <a:rPr b="0" i="0" lang="en" sz="1200" u="none" cap="none" strike="noStrike">
                <a:solidFill>
                  <a:srgbClr val="363636"/>
                </a:solidFill>
                <a:latin typeface="Arial"/>
                <a:ea typeface="Arial"/>
                <a:cs typeface="Arial"/>
                <a:sym typeface="Arial"/>
              </a:rPr>
              <a:t> Lab manual: </a:t>
            </a:r>
            <a:r>
              <a:rPr b="0" i="0" lang="en" sz="1200" u="sng" cap="none" strike="noStrike">
                <a:solidFill>
                  <a:schemeClr val="hlink"/>
                </a:solidFill>
                <a:latin typeface="Arial"/>
                <a:ea typeface="Arial"/>
                <a:cs typeface="Arial"/>
                <a:sym typeface="Arial"/>
                <a:hlinkClick r:id="rId5"/>
              </a:rPr>
              <a:t>https://github.com/alylab/labmanual/blob/master/aly-lab-manual.pdf</a:t>
            </a:r>
            <a:endParaRPr b="0" i="0" sz="1200" u="none" cap="none" strike="noStrike">
              <a:solidFill>
                <a:srgbClr val="363636"/>
              </a:solidFill>
              <a:latin typeface="Arial"/>
              <a:ea typeface="Arial"/>
              <a:cs typeface="Arial"/>
              <a:sym typeface="Arial"/>
            </a:endParaRPr>
          </a:p>
          <a:p>
            <a:pPr indent="0" lvl="0" marL="0" marR="0" rtl="0" algn="r">
              <a:lnSpc>
                <a:spcPct val="100000"/>
              </a:lnSpc>
              <a:spcBef>
                <a:spcPts val="150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0" name="Shape 500"/>
        <p:cNvGrpSpPr/>
        <p:nvPr/>
      </p:nvGrpSpPr>
      <p:grpSpPr>
        <a:xfrm>
          <a:off x="0" y="0"/>
          <a:ext cx="0" cy="0"/>
          <a:chOff x="0" y="0"/>
          <a:chExt cx="0" cy="0"/>
        </a:xfrm>
      </p:grpSpPr>
      <p:pic>
        <p:nvPicPr>
          <p:cNvPr id="501" name="Google Shape;501;p67"/>
          <p:cNvPicPr preferRelativeResize="0"/>
          <p:nvPr/>
        </p:nvPicPr>
        <p:blipFill rotWithShape="1">
          <a:blip r:embed="rId3">
            <a:alphaModFix/>
          </a:blip>
          <a:srcRect b="0" l="0" r="0" t="0"/>
          <a:stretch/>
        </p:blipFill>
        <p:spPr>
          <a:xfrm>
            <a:off x="6851550" y="224300"/>
            <a:ext cx="2072925" cy="1320700"/>
          </a:xfrm>
          <a:prstGeom prst="rect">
            <a:avLst/>
          </a:prstGeom>
          <a:noFill/>
          <a:ln>
            <a:noFill/>
          </a:ln>
        </p:spPr>
      </p:pic>
      <p:sp>
        <p:nvSpPr>
          <p:cNvPr id="502" name="Google Shape;502;p67"/>
          <p:cNvSpPr/>
          <p:nvPr/>
        </p:nvSpPr>
        <p:spPr>
          <a:xfrm>
            <a:off x="2781500" y="2612575"/>
            <a:ext cx="506700" cy="3153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03" name="Google Shape;503;p67"/>
          <p:cNvPicPr preferRelativeResize="0"/>
          <p:nvPr/>
        </p:nvPicPr>
        <p:blipFill rotWithShape="1">
          <a:blip r:embed="rId4">
            <a:alphaModFix/>
          </a:blip>
          <a:srcRect b="0" l="0" r="0" t="0"/>
          <a:stretch/>
        </p:blipFill>
        <p:spPr>
          <a:xfrm>
            <a:off x="4018375" y="1920125"/>
            <a:ext cx="1381125" cy="1850991"/>
          </a:xfrm>
          <a:prstGeom prst="rect">
            <a:avLst/>
          </a:prstGeom>
          <a:noFill/>
          <a:ln>
            <a:noFill/>
          </a:ln>
        </p:spPr>
      </p:pic>
      <p:sp>
        <p:nvSpPr>
          <p:cNvPr id="504" name="Google Shape;504;p67"/>
          <p:cNvSpPr txBox="1"/>
          <p:nvPr>
            <p:ph idx="4294967295" type="title"/>
          </p:nvPr>
        </p:nvSpPr>
        <p:spPr>
          <a:xfrm>
            <a:off x="211150" y="4070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Classic example: The laptop</a:t>
            </a:r>
            <a:endParaRPr/>
          </a:p>
        </p:txBody>
      </p:sp>
      <p:sp>
        <p:nvSpPr>
          <p:cNvPr id="505" name="Google Shape;505;p67"/>
          <p:cNvSpPr/>
          <p:nvPr/>
        </p:nvSpPr>
        <p:spPr>
          <a:xfrm>
            <a:off x="612325" y="1848100"/>
            <a:ext cx="3150600" cy="1225500"/>
          </a:xfrm>
          <a:prstGeom prst="wedgeRoundRectCallout">
            <a:avLst>
              <a:gd fmla="val 66526" name="adj1"/>
              <a:gd fmla="val 51616"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Arial"/>
                <a:ea typeface="Arial"/>
                <a:cs typeface="Arial"/>
                <a:sym typeface="Arial"/>
              </a:rPr>
              <a:t>Is it presumptuous to ask my advisor to pay for a new laptop?</a:t>
            </a:r>
            <a:endParaRPr b="0" i="0" sz="2000" u="none" cap="none" strike="noStrike">
              <a:solidFill>
                <a:srgbClr val="000000"/>
              </a:solidFill>
              <a:latin typeface="Arial"/>
              <a:ea typeface="Arial"/>
              <a:cs typeface="Arial"/>
              <a:sym typeface="Arial"/>
            </a:endParaRPr>
          </a:p>
        </p:txBody>
      </p:sp>
      <p:sp>
        <p:nvSpPr>
          <p:cNvPr id="506" name="Google Shape;506;p67"/>
          <p:cNvSpPr txBox="1"/>
          <p:nvPr/>
        </p:nvSpPr>
        <p:spPr>
          <a:xfrm>
            <a:off x="469600" y="916488"/>
            <a:ext cx="6599700" cy="628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1500"/>
              </a:spcAft>
              <a:buClr>
                <a:srgbClr val="000000"/>
              </a:buClr>
              <a:buSzPts val="2000"/>
              <a:buFont typeface="Arial"/>
              <a:buNone/>
            </a:pPr>
            <a:r>
              <a:rPr b="0" i="0" lang="en" sz="2000" u="none" cap="none" strike="noStrike">
                <a:solidFill>
                  <a:srgbClr val="363636"/>
                </a:solidFill>
                <a:latin typeface="Arial"/>
                <a:ea typeface="Arial"/>
                <a:cs typeface="Arial"/>
                <a:sym typeface="Arial"/>
              </a:rPr>
              <a:t>Penelope is a few months into graduate school and needs a new laptop, but they’re afraid to bring it up with their advisor.</a:t>
            </a:r>
            <a:endParaRPr b="0" i="0" sz="2000" u="none" cap="none" strike="noStrike">
              <a:solidFill>
                <a:srgbClr val="363636"/>
              </a:solidFill>
              <a:latin typeface="Arial"/>
              <a:ea typeface="Arial"/>
              <a:cs typeface="Arial"/>
              <a:sym typeface="Arial"/>
            </a:endParaRPr>
          </a:p>
        </p:txBody>
      </p:sp>
      <p:sp>
        <p:nvSpPr>
          <p:cNvPr id="507" name="Google Shape;507;p67"/>
          <p:cNvSpPr/>
          <p:nvPr/>
        </p:nvSpPr>
        <p:spPr>
          <a:xfrm>
            <a:off x="469600" y="3691100"/>
            <a:ext cx="3805500" cy="1320600"/>
          </a:xfrm>
          <a:prstGeom prst="wedgeRoundRectCallout">
            <a:avLst>
              <a:gd fmla="val 48245" name="adj1"/>
              <a:gd fmla="val -85864"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2000" u="none" cap="none" strike="noStrike">
                <a:solidFill>
                  <a:schemeClr val="dk1"/>
                </a:solidFill>
                <a:latin typeface="Arial"/>
                <a:ea typeface="Arial"/>
                <a:cs typeface="Arial"/>
                <a:sym typeface="Arial"/>
              </a:rPr>
              <a:t>Will my advisor think less of me for bothering them with such a trivial question? I want to appear competent...</a:t>
            </a:r>
            <a:endParaRPr b="0" i="0" sz="2000" u="none" cap="none" strike="noStrike">
              <a:solidFill>
                <a:schemeClr val="dk1"/>
              </a:solidFill>
              <a:latin typeface="Arial"/>
              <a:ea typeface="Arial"/>
              <a:cs typeface="Arial"/>
              <a:sym typeface="Arial"/>
            </a:endParaRPr>
          </a:p>
        </p:txBody>
      </p:sp>
      <p:sp>
        <p:nvSpPr>
          <p:cNvPr id="508" name="Google Shape;508;p67"/>
          <p:cNvSpPr/>
          <p:nvPr/>
        </p:nvSpPr>
        <p:spPr>
          <a:xfrm>
            <a:off x="5043300" y="3847325"/>
            <a:ext cx="3473400" cy="864900"/>
          </a:xfrm>
          <a:prstGeom prst="wedgeRoundRectCallout">
            <a:avLst>
              <a:gd fmla="val -47582" name="adj1"/>
              <a:gd fmla="val -119725"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lang="en" sz="2000">
                <a:solidFill>
                  <a:schemeClr val="dk1"/>
                </a:solidFill>
              </a:rPr>
              <a:t>I feel like I should</a:t>
            </a:r>
            <a:r>
              <a:rPr b="0" i="0" lang="en" sz="2000" u="none" cap="none" strike="noStrike">
                <a:solidFill>
                  <a:schemeClr val="dk1"/>
                </a:solidFill>
                <a:latin typeface="Arial"/>
                <a:ea typeface="Arial"/>
                <a:cs typeface="Arial"/>
                <a:sym typeface="Arial"/>
              </a:rPr>
              <a:t> already know the answer to th</a:t>
            </a:r>
            <a:r>
              <a:rPr lang="en" sz="2000">
                <a:solidFill>
                  <a:schemeClr val="dk1"/>
                </a:solidFill>
              </a:rPr>
              <a:t>is...</a:t>
            </a:r>
            <a:endParaRPr b="0" i="0" sz="1400" u="none" cap="none" strike="noStrike">
              <a:solidFill>
                <a:srgbClr val="000000"/>
              </a:solidFill>
              <a:latin typeface="Arial"/>
              <a:ea typeface="Arial"/>
              <a:cs typeface="Arial"/>
              <a:sym typeface="Arial"/>
            </a:endParaRPr>
          </a:p>
        </p:txBody>
      </p:sp>
      <p:sp>
        <p:nvSpPr>
          <p:cNvPr id="509" name="Google Shape;509;p67"/>
          <p:cNvSpPr/>
          <p:nvPr/>
        </p:nvSpPr>
        <p:spPr>
          <a:xfrm>
            <a:off x="5722425" y="1864275"/>
            <a:ext cx="2794200" cy="1320600"/>
          </a:xfrm>
          <a:prstGeom prst="wedgeRoundRectCallout">
            <a:avLst>
              <a:gd fmla="val -66595" name="adj1"/>
              <a:gd fmla="val 32282"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2000" u="none" cap="none" strike="noStrike">
                <a:solidFill>
                  <a:schemeClr val="dk1"/>
                </a:solidFill>
                <a:latin typeface="Arial"/>
                <a:ea typeface="Arial"/>
                <a:cs typeface="Arial"/>
                <a:sym typeface="Arial"/>
              </a:rPr>
              <a:t>It’s been a few months now… what if they are annoyed that I didn’t ask sooner?</a:t>
            </a:r>
            <a:endParaRPr b="0" i="0" sz="2000" u="none" cap="none" strike="noStrike">
              <a:solidFill>
                <a:schemeClr val="dk1"/>
              </a:solidFill>
              <a:latin typeface="Arial"/>
              <a:ea typeface="Arial"/>
              <a:cs typeface="Arial"/>
              <a:sym typeface="Arial"/>
            </a:endParaRPr>
          </a:p>
        </p:txBody>
      </p:sp>
      <p:sp>
        <p:nvSpPr>
          <p:cNvPr id="510" name="Google Shape;510;p6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0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0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0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0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4" name="Shape 514"/>
        <p:cNvGrpSpPr/>
        <p:nvPr/>
      </p:nvGrpSpPr>
      <p:grpSpPr>
        <a:xfrm>
          <a:off x="0" y="0"/>
          <a:ext cx="0" cy="0"/>
          <a:chOff x="0" y="0"/>
          <a:chExt cx="0" cy="0"/>
        </a:xfrm>
      </p:grpSpPr>
      <p:sp>
        <p:nvSpPr>
          <p:cNvPr id="515" name="Google Shape;515;p68"/>
          <p:cNvSpPr/>
          <p:nvPr/>
        </p:nvSpPr>
        <p:spPr>
          <a:xfrm>
            <a:off x="-1" y="2654"/>
            <a:ext cx="9144000" cy="830997"/>
          </a:xfrm>
          <a:prstGeom prst="rect">
            <a:avLst/>
          </a:prstGeom>
          <a:solidFill>
            <a:srgbClr val="D8D8D8"/>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2400" u="none" cap="none" strike="noStrike">
                <a:solidFill>
                  <a:schemeClr val="dk1"/>
                </a:solidFill>
                <a:latin typeface="Arial"/>
                <a:ea typeface="Arial"/>
                <a:cs typeface="Arial"/>
                <a:sym typeface="Arial"/>
              </a:rPr>
              <a:t>Use lab manuals to communicate: </a:t>
            </a:r>
            <a:r>
              <a:rPr b="1" i="0" lang="en" sz="2400" u="none" cap="none" strike="noStrike">
                <a:solidFill>
                  <a:schemeClr val="dk1"/>
                </a:solidFill>
                <a:latin typeface="Arial"/>
                <a:ea typeface="Arial"/>
                <a:cs typeface="Arial"/>
                <a:sym typeface="Arial"/>
              </a:rPr>
              <a:t>What do you expect from your trainees, and what can they expect from you?</a:t>
            </a:r>
            <a:endParaRPr b="1" i="0" sz="2400" u="none" cap="none" strike="noStrike">
              <a:solidFill>
                <a:srgbClr val="000000"/>
              </a:solidFill>
              <a:latin typeface="Arial"/>
              <a:ea typeface="Arial"/>
              <a:cs typeface="Arial"/>
              <a:sym typeface="Arial"/>
            </a:endParaRPr>
          </a:p>
        </p:txBody>
      </p:sp>
      <p:sp>
        <p:nvSpPr>
          <p:cNvPr id="516" name="Google Shape;516;p68"/>
          <p:cNvSpPr txBox="1"/>
          <p:nvPr/>
        </p:nvSpPr>
        <p:spPr>
          <a:xfrm>
            <a:off x="192794" y="866702"/>
            <a:ext cx="8741886" cy="3693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Benefits include the following:</a:t>
            </a:r>
            <a:endParaRPr/>
          </a:p>
        </p:txBody>
      </p:sp>
      <p:sp>
        <p:nvSpPr>
          <p:cNvPr id="517" name="Google Shape;517;p68"/>
          <p:cNvSpPr txBox="1"/>
          <p:nvPr/>
        </p:nvSpPr>
        <p:spPr>
          <a:xfrm>
            <a:off x="297455" y="1347938"/>
            <a:ext cx="4450815" cy="3539430"/>
          </a:xfrm>
          <a:prstGeom prst="rect">
            <a:avLst/>
          </a:prstGeom>
          <a:noFill/>
          <a:ln>
            <a:noFill/>
          </a:ln>
        </p:spPr>
        <p:txBody>
          <a:bodyPr anchorCtr="0" anchor="t"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600"/>
              <a:buFont typeface="Arial"/>
              <a:buChar char="•"/>
            </a:pPr>
            <a:r>
              <a:rPr b="1" i="0" lang="en" sz="1600" u="none" cap="none" strike="noStrike">
                <a:solidFill>
                  <a:srgbClr val="000000"/>
                </a:solidFill>
                <a:latin typeface="Arial"/>
                <a:ea typeface="Arial"/>
                <a:cs typeface="Arial"/>
                <a:sym typeface="Arial"/>
              </a:rPr>
              <a:t>Saving time</a:t>
            </a:r>
            <a:r>
              <a:rPr b="0" i="0" lang="en" sz="1600" u="none" cap="none" strike="noStrike">
                <a:solidFill>
                  <a:srgbClr val="000000"/>
                </a:solidFill>
                <a:latin typeface="Arial"/>
                <a:ea typeface="Arial"/>
                <a:cs typeface="Arial"/>
                <a:sym typeface="Arial"/>
              </a:rPr>
              <a:t>: Easier on-boarding of new group members, knowledge transference, FAQs, standard protocols</a:t>
            </a:r>
            <a:endParaRPr/>
          </a:p>
          <a:p>
            <a:pPr indent="0" lvl="0" marL="0" marR="0" rtl="0" algn="l">
              <a:lnSpc>
                <a:spcPct val="100000"/>
              </a:lnSpc>
              <a:spcBef>
                <a:spcPts val="0"/>
              </a:spcBef>
              <a:spcAft>
                <a:spcPts val="0"/>
              </a:spcAft>
              <a:buNone/>
            </a:pPr>
            <a:r>
              <a:t/>
            </a:r>
            <a:endParaRPr b="0" i="0" sz="16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600"/>
              <a:buFont typeface="Arial"/>
              <a:buChar char="•"/>
            </a:pPr>
            <a:r>
              <a:rPr b="1" i="0" lang="en" sz="1600" u="none" cap="none" strike="noStrike">
                <a:solidFill>
                  <a:srgbClr val="000000"/>
                </a:solidFill>
                <a:latin typeface="Arial"/>
                <a:ea typeface="Arial"/>
                <a:cs typeface="Arial"/>
                <a:sym typeface="Arial"/>
              </a:rPr>
              <a:t>Equal access to information</a:t>
            </a:r>
            <a:r>
              <a:rPr b="0" i="0" lang="en" sz="1600" u="none" cap="none" strike="noStrike">
                <a:solidFill>
                  <a:srgbClr val="000000"/>
                </a:solidFill>
                <a:latin typeface="Arial"/>
                <a:ea typeface="Arial"/>
                <a:cs typeface="Arial"/>
                <a:sym typeface="Arial"/>
              </a:rPr>
              <a:t>: Decreases the implicit disadvantages for those not already knowing </a:t>
            </a:r>
            <a:r>
              <a:rPr lang="en" sz="1600"/>
              <a:t>the</a:t>
            </a:r>
            <a:r>
              <a:rPr b="0" i="0" lang="en" sz="1600" u="none" cap="none" strike="noStrike">
                <a:solidFill>
                  <a:srgbClr val="000000"/>
                </a:solidFill>
                <a:latin typeface="Arial"/>
                <a:ea typeface="Arial"/>
                <a:cs typeface="Arial"/>
                <a:sym typeface="Arial"/>
              </a:rPr>
              <a:t> “</a:t>
            </a:r>
            <a:r>
              <a:rPr lang="en" sz="1600"/>
              <a:t>hidden curriculum</a:t>
            </a:r>
            <a:r>
              <a:rPr b="0" i="0" lang="en" sz="1600" u="none" cap="none" strike="noStrike">
                <a:solidFill>
                  <a:srgbClr val="000000"/>
                </a:solidFill>
                <a:latin typeface="Arial"/>
                <a:ea typeface="Arial"/>
                <a:cs typeface="Arial"/>
                <a:sym typeface="Arial"/>
              </a:rPr>
              <a:t>” (</a:t>
            </a:r>
            <a:r>
              <a:rPr b="0" i="1" lang="en" sz="1600" u="none" cap="none" strike="noStrike">
                <a:solidFill>
                  <a:srgbClr val="000000"/>
                </a:solidFill>
                <a:latin typeface="Arial"/>
                <a:ea typeface="Arial"/>
                <a:cs typeface="Arial"/>
                <a:sym typeface="Arial"/>
              </a:rPr>
              <a:t>e.g.</a:t>
            </a:r>
            <a:r>
              <a:rPr b="0" i="0" lang="en" sz="1600" u="none" cap="none" strike="noStrike">
                <a:solidFill>
                  <a:srgbClr val="000000"/>
                </a:solidFill>
                <a:latin typeface="Arial"/>
                <a:ea typeface="Arial"/>
                <a:cs typeface="Arial"/>
                <a:sym typeface="Arial"/>
              </a:rPr>
              <a:t>,</a:t>
            </a:r>
            <a:r>
              <a:rPr b="0" i="1" lang="en" sz="1600" u="none" cap="none" strike="noStrike">
                <a:solidFill>
                  <a:srgbClr val="000000"/>
                </a:solidFill>
                <a:latin typeface="Arial"/>
                <a:ea typeface="Arial"/>
                <a:cs typeface="Arial"/>
                <a:sym typeface="Arial"/>
              </a:rPr>
              <a:t> </a:t>
            </a:r>
            <a:r>
              <a:rPr b="0" i="0" lang="en" sz="1600" u="none" cap="none" strike="noStrike">
                <a:solidFill>
                  <a:srgbClr val="000000"/>
                </a:solidFill>
                <a:latin typeface="Arial"/>
                <a:ea typeface="Arial"/>
                <a:cs typeface="Arial"/>
                <a:sym typeface="Arial"/>
              </a:rPr>
              <a:t>first-generation, international students) or for those who have a different background or identity to the PI</a:t>
            </a:r>
            <a:endParaRPr/>
          </a:p>
          <a:p>
            <a:pPr indent="0" lvl="0" marL="0" marR="0" rtl="0" algn="l">
              <a:lnSpc>
                <a:spcPct val="100000"/>
              </a:lnSpc>
              <a:spcBef>
                <a:spcPts val="0"/>
              </a:spcBef>
              <a:spcAft>
                <a:spcPts val="0"/>
              </a:spcAft>
              <a:buNone/>
            </a:pPr>
            <a:r>
              <a:t/>
            </a:r>
            <a:endParaRPr b="0" i="0" sz="16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600"/>
              <a:buFont typeface="Arial"/>
              <a:buChar char="•"/>
            </a:pPr>
            <a:r>
              <a:rPr b="1" i="0" lang="en" sz="1600" u="none" cap="none" strike="noStrike">
                <a:solidFill>
                  <a:srgbClr val="000000"/>
                </a:solidFill>
                <a:latin typeface="Arial"/>
                <a:ea typeface="Arial"/>
                <a:cs typeface="Arial"/>
                <a:sym typeface="Arial"/>
              </a:rPr>
              <a:t>Imbue sense of purpose in individuals</a:t>
            </a:r>
            <a:r>
              <a:rPr b="0" i="0" lang="en" sz="1600" u="none" cap="none" strike="noStrike">
                <a:solidFill>
                  <a:srgbClr val="000000"/>
                </a:solidFill>
                <a:latin typeface="Arial"/>
                <a:ea typeface="Arial"/>
                <a:cs typeface="Arial"/>
                <a:sym typeface="Arial"/>
              </a:rPr>
              <a:t>: Team members better understand the PI’s vision and where they fit in the big picture</a:t>
            </a:r>
            <a:endParaRPr/>
          </a:p>
        </p:txBody>
      </p:sp>
      <p:sp>
        <p:nvSpPr>
          <p:cNvPr id="518" name="Google Shape;518;p68"/>
          <p:cNvSpPr txBox="1"/>
          <p:nvPr/>
        </p:nvSpPr>
        <p:spPr>
          <a:xfrm>
            <a:off x="4748270" y="1347938"/>
            <a:ext cx="4186410" cy="3785652"/>
          </a:xfrm>
          <a:prstGeom prst="rect">
            <a:avLst/>
          </a:prstGeom>
          <a:noFill/>
          <a:ln>
            <a:noFill/>
          </a:ln>
        </p:spPr>
        <p:txBody>
          <a:bodyPr anchorCtr="0" anchor="t"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600"/>
              <a:buFont typeface="Arial"/>
              <a:buChar char="•"/>
            </a:pPr>
            <a:r>
              <a:rPr b="1" i="0" lang="en" sz="1600" u="none" cap="none" strike="noStrike">
                <a:solidFill>
                  <a:srgbClr val="000000"/>
                </a:solidFill>
                <a:latin typeface="Arial"/>
                <a:ea typeface="Arial"/>
                <a:cs typeface="Arial"/>
                <a:sym typeface="Arial"/>
              </a:rPr>
              <a:t>Deeper insight for prospective trainees</a:t>
            </a:r>
            <a:r>
              <a:rPr b="0" i="0" lang="en" sz="1600" u="none" cap="none" strike="noStrike">
                <a:solidFill>
                  <a:srgbClr val="000000"/>
                </a:solidFill>
                <a:latin typeface="Arial"/>
                <a:ea typeface="Arial"/>
                <a:cs typeface="Arial"/>
                <a:sym typeface="Arial"/>
              </a:rPr>
              <a:t>: Grad students and postdocs can assess if the PI’s vision and management style is aligned to their own goals, saving potential disappointment for all parties</a:t>
            </a:r>
            <a:endParaRPr/>
          </a:p>
          <a:p>
            <a:pPr indent="0" lvl="0" marL="0" marR="0" rtl="0" algn="l">
              <a:lnSpc>
                <a:spcPct val="100000"/>
              </a:lnSpc>
              <a:spcBef>
                <a:spcPts val="0"/>
              </a:spcBef>
              <a:spcAft>
                <a:spcPts val="0"/>
              </a:spcAft>
              <a:buNone/>
            </a:pPr>
            <a:r>
              <a:t/>
            </a:r>
            <a:endParaRPr b="0" i="0" sz="16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600"/>
              <a:buFont typeface="Arial"/>
              <a:buChar char="•"/>
            </a:pPr>
            <a:r>
              <a:rPr b="1" i="0" lang="en" sz="1600" u="none" cap="none" strike="noStrike">
                <a:solidFill>
                  <a:srgbClr val="000000"/>
                </a:solidFill>
                <a:latin typeface="Arial"/>
                <a:ea typeface="Arial"/>
                <a:cs typeface="Arial"/>
                <a:sym typeface="Arial"/>
              </a:rPr>
              <a:t>Promotes feedback, in both directions</a:t>
            </a:r>
            <a:r>
              <a:rPr b="0" i="0" lang="en" sz="1600" u="none" cap="none" strike="noStrike">
                <a:solidFill>
                  <a:srgbClr val="000000"/>
                </a:solidFill>
                <a:latin typeface="Arial"/>
                <a:ea typeface="Arial"/>
                <a:cs typeface="Arial"/>
                <a:sym typeface="Arial"/>
              </a:rPr>
              <a:t>: When expectations are not being met, or codes of conduct being crossed, easier to refer to a document when having difficult conversations–for both trainees and PIs (recall the </a:t>
            </a:r>
            <a:r>
              <a:rPr lang="en" sz="1600"/>
              <a:t>“perception gap”)</a:t>
            </a:r>
            <a:endParaRPr/>
          </a:p>
          <a:p>
            <a:pPr indent="-184150" lvl="0" marL="28575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184150" lvl="0" marL="28575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p:txBody>
      </p:sp>
      <p:sp>
        <p:nvSpPr>
          <p:cNvPr id="519" name="Google Shape;519;p6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3" name="Shape 523"/>
        <p:cNvGrpSpPr/>
        <p:nvPr/>
      </p:nvGrpSpPr>
      <p:grpSpPr>
        <a:xfrm>
          <a:off x="0" y="0"/>
          <a:ext cx="0" cy="0"/>
          <a:chOff x="0" y="0"/>
          <a:chExt cx="0" cy="0"/>
        </a:xfrm>
      </p:grpSpPr>
      <p:sp>
        <p:nvSpPr>
          <p:cNvPr id="524" name="Google Shape;524;p69"/>
          <p:cNvSpPr/>
          <p:nvPr/>
        </p:nvSpPr>
        <p:spPr>
          <a:xfrm>
            <a:off x="123400" y="116150"/>
            <a:ext cx="8897700" cy="4940700"/>
          </a:xfrm>
          <a:prstGeom prst="rect">
            <a:avLst/>
          </a:prstGeom>
          <a:noFill/>
          <a:ln cap="flat" cmpd="sng" w="1524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5" name="Google Shape;525;p69"/>
          <p:cNvSpPr txBox="1"/>
          <p:nvPr/>
        </p:nvSpPr>
        <p:spPr>
          <a:xfrm>
            <a:off x="636154" y="682081"/>
            <a:ext cx="7871700" cy="2462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2200" u="none" cap="none" strike="noStrike">
                <a:solidFill>
                  <a:srgbClr val="000000"/>
                </a:solidFill>
                <a:latin typeface="Arial"/>
                <a:ea typeface="Arial"/>
                <a:cs typeface="Arial"/>
                <a:sym typeface="Arial"/>
              </a:rPr>
              <a:t>The following slides show </a:t>
            </a:r>
            <a:r>
              <a:rPr b="1" i="0" lang="en" sz="2200" u="none" cap="none" strike="noStrike">
                <a:solidFill>
                  <a:srgbClr val="000000"/>
                </a:solidFill>
              </a:rPr>
              <a:t>examples</a:t>
            </a:r>
            <a:r>
              <a:rPr b="0" i="0" lang="en" sz="2200" u="none" cap="none" strike="noStrike">
                <a:solidFill>
                  <a:srgbClr val="000000"/>
                </a:solidFill>
                <a:latin typeface="Arial"/>
                <a:ea typeface="Arial"/>
                <a:cs typeface="Arial"/>
                <a:sym typeface="Arial"/>
              </a:rPr>
              <a:t> of different lab manuals. This is </a:t>
            </a:r>
            <a:r>
              <a:rPr b="1" i="1" lang="en" sz="2200" u="sng" cap="none" strike="noStrike">
                <a:solidFill>
                  <a:srgbClr val="FF0000"/>
                </a:solidFill>
                <a:latin typeface="Arial"/>
                <a:ea typeface="Arial"/>
                <a:cs typeface="Arial"/>
                <a:sym typeface="Arial"/>
              </a:rPr>
              <a:t>not</a:t>
            </a:r>
            <a:r>
              <a:rPr b="1" i="0" lang="en" sz="2200" u="sng" cap="none" strike="noStrike">
                <a:solidFill>
                  <a:srgbClr val="FF0000"/>
                </a:solidFill>
                <a:latin typeface="Arial"/>
                <a:ea typeface="Arial"/>
                <a:cs typeface="Arial"/>
                <a:sym typeface="Arial"/>
              </a:rPr>
              <a:t> an endorsement</a:t>
            </a:r>
            <a:r>
              <a:rPr b="1" i="0" lang="en" sz="2200" u="none" cap="none" strike="noStrike">
                <a:solidFill>
                  <a:srgbClr val="FF0000"/>
                </a:solidFill>
                <a:latin typeface="Arial"/>
                <a:ea typeface="Arial"/>
                <a:cs typeface="Arial"/>
                <a:sym typeface="Arial"/>
              </a:rPr>
              <a:t> </a:t>
            </a:r>
            <a:r>
              <a:rPr b="0" i="0" lang="en" sz="2200" u="none" cap="none" strike="noStrike">
                <a:solidFill>
                  <a:srgbClr val="000000"/>
                </a:solidFill>
                <a:latin typeface="Arial"/>
                <a:ea typeface="Arial"/>
                <a:cs typeface="Arial"/>
                <a:sym typeface="Arial"/>
              </a:rPr>
              <a:t>of the content or language within them — each PI has their own vision and plan for how they want their lab to function.</a:t>
            </a:r>
            <a:endParaRPr sz="2200"/>
          </a:p>
          <a:p>
            <a:pPr indent="0" lvl="0" marL="0" marR="0" rtl="0" algn="l">
              <a:lnSpc>
                <a:spcPct val="100000"/>
              </a:lnSpc>
              <a:spcBef>
                <a:spcPts val="0"/>
              </a:spcBef>
              <a:spcAft>
                <a:spcPts val="0"/>
              </a:spcAft>
              <a:buNone/>
            </a:pPr>
            <a:r>
              <a:t/>
            </a:r>
            <a:endParaRPr sz="2200"/>
          </a:p>
          <a:p>
            <a:pPr indent="0" lvl="0" marL="0" marR="0" rtl="0" algn="l">
              <a:lnSpc>
                <a:spcPct val="100000"/>
              </a:lnSpc>
              <a:spcBef>
                <a:spcPts val="0"/>
              </a:spcBef>
              <a:spcAft>
                <a:spcPts val="0"/>
              </a:spcAft>
              <a:buNone/>
            </a:pPr>
            <a:r>
              <a:rPr b="0" i="0" lang="en" sz="2200" u="none" cap="none" strike="noStrike">
                <a:solidFill>
                  <a:srgbClr val="000000"/>
                </a:solidFill>
                <a:latin typeface="Arial"/>
                <a:ea typeface="Arial"/>
                <a:cs typeface="Arial"/>
                <a:sym typeface="Arial"/>
              </a:rPr>
              <a:t>You may find that you disagree with some policies mentioned, which is all the more reason to be explicit in communicating your own expectations.</a:t>
            </a:r>
            <a:endParaRPr/>
          </a:p>
          <a:p>
            <a:pPr indent="0" lvl="0" marL="0" marR="0" rtl="0" algn="l">
              <a:lnSpc>
                <a:spcPct val="100000"/>
              </a:lnSpc>
              <a:spcBef>
                <a:spcPts val="0"/>
              </a:spcBef>
              <a:spcAft>
                <a:spcPts val="0"/>
              </a:spcAft>
              <a:buNone/>
            </a:pPr>
            <a:r>
              <a:t/>
            </a:r>
            <a:endParaRPr b="0" i="0" sz="2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 sz="2200" u="none" cap="none" strike="noStrike">
                <a:solidFill>
                  <a:srgbClr val="000000"/>
                </a:solidFill>
                <a:latin typeface="Arial"/>
                <a:ea typeface="Arial"/>
                <a:cs typeface="Arial"/>
                <a:sym typeface="Arial"/>
              </a:rPr>
              <a:t>Use these as </a:t>
            </a:r>
            <a:r>
              <a:rPr b="1" i="0" lang="en" sz="2200" u="none" cap="none" strike="noStrike">
                <a:solidFill>
                  <a:srgbClr val="000000"/>
                </a:solidFill>
                <a:latin typeface="Arial"/>
                <a:ea typeface="Arial"/>
                <a:cs typeface="Arial"/>
                <a:sym typeface="Arial"/>
              </a:rPr>
              <a:t>guidance</a:t>
            </a:r>
            <a:r>
              <a:rPr b="0" i="0" lang="en" sz="2200" u="none" cap="none" strike="noStrike">
                <a:solidFill>
                  <a:srgbClr val="000000"/>
                </a:solidFill>
                <a:latin typeface="Arial"/>
                <a:ea typeface="Arial"/>
                <a:cs typeface="Arial"/>
                <a:sym typeface="Arial"/>
              </a:rPr>
              <a:t> for what </a:t>
            </a:r>
            <a:r>
              <a:rPr b="1" i="0" lang="en" sz="2200" u="sng" cap="none" strike="noStrike">
                <a:solidFill>
                  <a:srgbClr val="000000"/>
                </a:solidFill>
              </a:rPr>
              <a:t>topics</a:t>
            </a:r>
            <a:r>
              <a:rPr b="0" i="0" lang="en" sz="2200" u="none" cap="none" strike="noStrike">
                <a:solidFill>
                  <a:srgbClr val="000000"/>
                </a:solidFill>
                <a:latin typeface="Arial"/>
                <a:ea typeface="Arial"/>
                <a:cs typeface="Arial"/>
                <a:sym typeface="Arial"/>
              </a:rPr>
              <a:t> to cover in your own lab manual.</a:t>
            </a:r>
            <a:endParaRPr/>
          </a:p>
        </p:txBody>
      </p:sp>
      <p:sp>
        <p:nvSpPr>
          <p:cNvPr id="526" name="Google Shape;526;p6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0" name="Shape 530"/>
        <p:cNvGrpSpPr/>
        <p:nvPr/>
      </p:nvGrpSpPr>
      <p:grpSpPr>
        <a:xfrm>
          <a:off x="0" y="0"/>
          <a:ext cx="0" cy="0"/>
          <a:chOff x="0" y="0"/>
          <a:chExt cx="0" cy="0"/>
        </a:xfrm>
      </p:grpSpPr>
      <p:sp>
        <p:nvSpPr>
          <p:cNvPr id="531" name="Google Shape;531;p70"/>
          <p:cNvSpPr txBox="1"/>
          <p:nvPr>
            <p:ph idx="4294967295" type="title"/>
          </p:nvPr>
        </p:nvSpPr>
        <p:spPr>
          <a:xfrm>
            <a:off x="311700" y="1126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Lab manuals</a:t>
            </a:r>
            <a:endParaRPr/>
          </a:p>
        </p:txBody>
      </p:sp>
      <p:sp>
        <p:nvSpPr>
          <p:cNvPr id="532" name="Google Shape;532;p70"/>
          <p:cNvSpPr txBox="1"/>
          <p:nvPr/>
        </p:nvSpPr>
        <p:spPr>
          <a:xfrm>
            <a:off x="503775" y="770000"/>
            <a:ext cx="8362800" cy="628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1500"/>
              </a:spcAft>
              <a:buClr>
                <a:srgbClr val="000000"/>
              </a:buClr>
              <a:buSzPts val="2000"/>
              <a:buFont typeface="Arial"/>
              <a:buNone/>
            </a:pPr>
            <a:r>
              <a:rPr b="0" i="0" lang="en" sz="2000" u="none" cap="none" strike="noStrike">
                <a:solidFill>
                  <a:srgbClr val="363636"/>
                </a:solidFill>
                <a:latin typeface="Arial"/>
                <a:ea typeface="Arial"/>
                <a:cs typeface="Arial"/>
                <a:sym typeface="Arial"/>
              </a:rPr>
              <a:t>Communicate your expectations, preferences, and any standard protocols; save time with on-boarding and knowledge transference.</a:t>
            </a:r>
            <a:endParaRPr b="0" i="0" sz="2000" u="none" cap="none" strike="noStrike">
              <a:solidFill>
                <a:srgbClr val="363636"/>
              </a:solidFill>
              <a:latin typeface="Arial"/>
              <a:ea typeface="Arial"/>
              <a:cs typeface="Arial"/>
              <a:sym typeface="Arial"/>
            </a:endParaRPr>
          </a:p>
        </p:txBody>
      </p:sp>
      <p:pic>
        <p:nvPicPr>
          <p:cNvPr id="533" name="Google Shape;533;p70"/>
          <p:cNvPicPr preferRelativeResize="0"/>
          <p:nvPr/>
        </p:nvPicPr>
        <p:blipFill rotWithShape="1">
          <a:blip r:embed="rId3">
            <a:alphaModFix/>
          </a:blip>
          <a:srcRect b="0" l="0" r="0" t="0"/>
          <a:stretch/>
        </p:blipFill>
        <p:spPr>
          <a:xfrm>
            <a:off x="354375" y="1608400"/>
            <a:ext cx="1379125" cy="1723925"/>
          </a:xfrm>
          <a:prstGeom prst="rect">
            <a:avLst/>
          </a:prstGeom>
          <a:noFill/>
          <a:ln>
            <a:noFill/>
          </a:ln>
        </p:spPr>
      </p:pic>
      <p:sp>
        <p:nvSpPr>
          <p:cNvPr id="534" name="Google Shape;534;p70"/>
          <p:cNvSpPr txBox="1"/>
          <p:nvPr/>
        </p:nvSpPr>
        <p:spPr>
          <a:xfrm>
            <a:off x="311700" y="3332310"/>
            <a:ext cx="1702500" cy="1336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Dr. Katharine Huntington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666666"/>
                </a:solidFill>
                <a:latin typeface="Arial"/>
                <a:ea typeface="Arial"/>
                <a:cs typeface="Arial"/>
                <a:sym typeface="Arial"/>
              </a:rPr>
              <a:t>Associate Professor,</a:t>
            </a:r>
            <a:endParaRPr b="0" i="0" sz="1300" u="none" cap="none" strike="noStrike">
              <a:solidFill>
                <a:srgbClr val="666666"/>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666666"/>
                </a:solidFill>
                <a:latin typeface="Arial"/>
                <a:ea typeface="Arial"/>
                <a:cs typeface="Arial"/>
                <a:sym typeface="Arial"/>
              </a:rPr>
              <a:t>Geochemistry &amp; Tectonics,</a:t>
            </a:r>
            <a:endParaRPr b="0" i="0" sz="1300" u="none" cap="none" strike="noStrike">
              <a:solidFill>
                <a:srgbClr val="666666"/>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666666"/>
                </a:solidFill>
                <a:latin typeface="Arial"/>
                <a:ea typeface="Arial"/>
                <a:cs typeface="Arial"/>
                <a:sym typeface="Arial"/>
              </a:rPr>
              <a:t>Univ. of Washington</a:t>
            </a:r>
            <a:endParaRPr b="0" i="0" sz="1300" u="none" cap="none" strike="noStrike">
              <a:solidFill>
                <a:srgbClr val="666666"/>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sng" cap="none" strike="noStrike">
                <a:solidFill>
                  <a:schemeClr val="hlink"/>
                </a:solidFill>
                <a:latin typeface="Arial"/>
                <a:ea typeface="Arial"/>
                <a:cs typeface="Arial"/>
                <a:sym typeface="Arial"/>
                <a:hlinkClick r:id="rId4"/>
              </a:rPr>
              <a:t>Link to lab manual</a:t>
            </a:r>
            <a:endParaRPr b="0" i="0" sz="1300" u="none" cap="none" strike="noStrike">
              <a:solidFill>
                <a:srgbClr val="B7B7B7"/>
              </a:solidFill>
              <a:latin typeface="Arial"/>
              <a:ea typeface="Arial"/>
              <a:cs typeface="Arial"/>
              <a:sym typeface="Arial"/>
            </a:endParaRPr>
          </a:p>
        </p:txBody>
      </p:sp>
      <p:pic>
        <p:nvPicPr>
          <p:cNvPr id="535" name="Google Shape;535;p70"/>
          <p:cNvPicPr preferRelativeResize="0"/>
          <p:nvPr/>
        </p:nvPicPr>
        <p:blipFill rotWithShape="1">
          <a:blip r:embed="rId5">
            <a:alphaModFix/>
          </a:blip>
          <a:srcRect b="-12093" l="0" r="0" t="0"/>
          <a:stretch/>
        </p:blipFill>
        <p:spPr>
          <a:xfrm>
            <a:off x="2129600" y="1668950"/>
            <a:ext cx="6736976" cy="3563991"/>
          </a:xfrm>
          <a:prstGeom prst="rect">
            <a:avLst/>
          </a:prstGeom>
          <a:noFill/>
          <a:ln>
            <a:noFill/>
          </a:ln>
          <a:effectLst>
            <a:outerShdw blurRad="57150" rotWithShape="0" algn="bl" dir="5400000" dist="19050">
              <a:srgbClr val="000000">
                <a:alpha val="49803"/>
              </a:srgbClr>
            </a:outerShdw>
          </a:effectLst>
        </p:spPr>
      </p:pic>
      <p:sp>
        <p:nvSpPr>
          <p:cNvPr id="536" name="Google Shape;536;p7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0" name="Shape 540"/>
        <p:cNvGrpSpPr/>
        <p:nvPr/>
      </p:nvGrpSpPr>
      <p:grpSpPr>
        <a:xfrm>
          <a:off x="0" y="0"/>
          <a:ext cx="0" cy="0"/>
          <a:chOff x="0" y="0"/>
          <a:chExt cx="0" cy="0"/>
        </a:xfrm>
      </p:grpSpPr>
      <p:sp>
        <p:nvSpPr>
          <p:cNvPr id="541" name="Google Shape;541;p71"/>
          <p:cNvSpPr txBox="1"/>
          <p:nvPr>
            <p:ph idx="4294967295" type="title"/>
          </p:nvPr>
        </p:nvSpPr>
        <p:spPr>
          <a:xfrm>
            <a:off x="177425" y="109875"/>
            <a:ext cx="69522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sz="2200"/>
              <a:t>An excellent example of communicating expectations </a:t>
            </a:r>
            <a:endParaRPr sz="2200"/>
          </a:p>
        </p:txBody>
      </p:sp>
      <p:pic>
        <p:nvPicPr>
          <p:cNvPr id="542" name="Google Shape;542;p71"/>
          <p:cNvPicPr preferRelativeResize="0"/>
          <p:nvPr/>
        </p:nvPicPr>
        <p:blipFill rotWithShape="1">
          <a:blip r:embed="rId3">
            <a:alphaModFix/>
          </a:blip>
          <a:srcRect b="0" l="0" r="0" t="0"/>
          <a:stretch/>
        </p:blipFill>
        <p:spPr>
          <a:xfrm>
            <a:off x="2428150" y="1935075"/>
            <a:ext cx="6285449" cy="2890500"/>
          </a:xfrm>
          <a:prstGeom prst="rect">
            <a:avLst/>
          </a:prstGeom>
          <a:noFill/>
          <a:ln cap="flat" cmpd="sng" w="19050">
            <a:solidFill>
              <a:schemeClr val="dk2"/>
            </a:solidFill>
            <a:prstDash val="solid"/>
            <a:round/>
            <a:headEnd len="sm" w="sm" type="none"/>
            <a:tailEnd len="sm" w="sm" type="none"/>
          </a:ln>
        </p:spPr>
      </p:pic>
      <p:pic>
        <p:nvPicPr>
          <p:cNvPr id="543" name="Google Shape;543;p71"/>
          <p:cNvPicPr preferRelativeResize="0"/>
          <p:nvPr/>
        </p:nvPicPr>
        <p:blipFill rotWithShape="1">
          <a:blip r:embed="rId4">
            <a:alphaModFix/>
          </a:blip>
          <a:srcRect b="0" l="0" r="0" t="0"/>
          <a:stretch/>
        </p:blipFill>
        <p:spPr>
          <a:xfrm>
            <a:off x="7129625" y="255550"/>
            <a:ext cx="1788025" cy="2027046"/>
          </a:xfrm>
          <a:prstGeom prst="rect">
            <a:avLst/>
          </a:prstGeom>
          <a:noFill/>
          <a:ln cap="flat" cmpd="sng" w="19050">
            <a:solidFill>
              <a:schemeClr val="dk2"/>
            </a:solidFill>
            <a:prstDash val="solid"/>
            <a:round/>
            <a:headEnd len="sm" w="sm" type="none"/>
            <a:tailEnd len="sm" w="sm" type="none"/>
          </a:ln>
        </p:spPr>
      </p:pic>
      <p:sp>
        <p:nvSpPr>
          <p:cNvPr id="544" name="Google Shape;544;p71"/>
          <p:cNvSpPr txBox="1"/>
          <p:nvPr/>
        </p:nvSpPr>
        <p:spPr>
          <a:xfrm>
            <a:off x="271025" y="682563"/>
            <a:ext cx="6765000" cy="12525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363636"/>
                </a:solidFill>
                <a:latin typeface="Arial"/>
                <a:ea typeface="Arial"/>
                <a:cs typeface="Arial"/>
                <a:sym typeface="Arial"/>
              </a:rPr>
              <a:t>Dr. Kay Tye</a:t>
            </a:r>
            <a:r>
              <a:rPr b="0" i="0" lang="en" sz="1200" u="none" cap="none" strike="noStrike">
                <a:solidFill>
                  <a:srgbClr val="363636"/>
                </a:solidFill>
                <a:latin typeface="Arial"/>
                <a:ea typeface="Arial"/>
                <a:cs typeface="Arial"/>
                <a:sym typeface="Arial"/>
              </a:rPr>
              <a:t>, </a:t>
            </a:r>
            <a:r>
              <a:rPr b="0" i="0" lang="en" sz="1200" u="none" cap="none" strike="noStrike">
                <a:solidFill>
                  <a:srgbClr val="666666"/>
                </a:solidFill>
                <a:latin typeface="Arial"/>
                <a:ea typeface="Arial"/>
                <a:cs typeface="Arial"/>
                <a:sym typeface="Arial"/>
              </a:rPr>
              <a:t>associate professor of Brain &amp; Cognitive Sciences at MIT</a:t>
            </a:r>
            <a:endParaRPr b="0" i="0" sz="1200" u="none" cap="none" strike="noStrike">
              <a:solidFill>
                <a:srgbClr val="666666"/>
              </a:solidFill>
              <a:latin typeface="Arial"/>
              <a:ea typeface="Arial"/>
              <a:cs typeface="Arial"/>
              <a:sym typeface="Arial"/>
            </a:endParaRPr>
          </a:p>
          <a:p>
            <a:pPr indent="0" lvl="0" marL="0" marR="0" rtl="0" algn="l">
              <a:lnSpc>
                <a:spcPct val="100000"/>
              </a:lnSpc>
              <a:spcBef>
                <a:spcPts val="1500"/>
              </a:spcBef>
              <a:spcAft>
                <a:spcPts val="1500"/>
              </a:spcAft>
              <a:buClr>
                <a:srgbClr val="000000"/>
              </a:buClr>
              <a:buSzPts val="1400"/>
              <a:buFont typeface="Arial"/>
              <a:buNone/>
            </a:pPr>
            <a:r>
              <a:rPr b="0" i="0" lang="en" sz="1400" u="none" cap="none" strike="noStrike">
                <a:solidFill>
                  <a:srgbClr val="363636"/>
                </a:solidFill>
                <a:latin typeface="Arial"/>
                <a:ea typeface="Arial"/>
                <a:cs typeface="Arial"/>
                <a:sym typeface="Arial"/>
              </a:rPr>
              <a:t>“Above all, I expect everyone to do their very best and to be aware and communicative of what you need to be happy and feel fulfilled.”</a:t>
            </a:r>
            <a:endParaRPr b="0" i="0" sz="1400" u="none" cap="none" strike="noStrike">
              <a:solidFill>
                <a:srgbClr val="363636"/>
              </a:solidFill>
              <a:latin typeface="Arial"/>
              <a:ea typeface="Arial"/>
              <a:cs typeface="Arial"/>
              <a:sym typeface="Arial"/>
            </a:endParaRPr>
          </a:p>
        </p:txBody>
      </p:sp>
      <p:sp>
        <p:nvSpPr>
          <p:cNvPr id="545" name="Google Shape;545;p71"/>
          <p:cNvSpPr txBox="1"/>
          <p:nvPr/>
        </p:nvSpPr>
        <p:spPr>
          <a:xfrm>
            <a:off x="271025" y="1835525"/>
            <a:ext cx="2013000" cy="2925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Note that it is simply the </a:t>
            </a:r>
            <a:r>
              <a:rPr b="1" i="0" lang="en" sz="1400" u="none" cap="none" strike="noStrike">
                <a:solidFill>
                  <a:srgbClr val="000000"/>
                </a:solidFill>
                <a:latin typeface="Arial"/>
                <a:ea typeface="Arial"/>
                <a:cs typeface="Arial"/>
                <a:sym typeface="Arial"/>
              </a:rPr>
              <a:t>explicit statement of expectations</a:t>
            </a:r>
            <a:r>
              <a:rPr b="0" i="0" lang="en" sz="1400" u="none" cap="none" strike="noStrike">
                <a:solidFill>
                  <a:srgbClr val="000000"/>
                </a:solidFill>
                <a:latin typeface="Arial"/>
                <a:ea typeface="Arial"/>
                <a:cs typeface="Arial"/>
                <a:sym typeface="Arial"/>
              </a:rPr>
              <a:t> that makes this great—you may have different expectations of your lab group!</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Expectations are from Dr. Kay Tye’s website: </a:t>
            </a:r>
            <a:r>
              <a:rPr b="0" i="0" lang="en" sz="1200" u="sng" cap="none" strike="noStrike">
                <a:solidFill>
                  <a:schemeClr val="hlink"/>
                </a:solidFill>
                <a:latin typeface="Arial"/>
                <a:ea typeface="Arial"/>
                <a:cs typeface="Arial"/>
                <a:sym typeface="Arial"/>
                <a:hlinkClick r:id="rId5"/>
              </a:rPr>
              <a:t>https://tyelab.mit.edu/philosophy/</a:t>
            </a:r>
            <a:endParaRPr b="0" i="0" sz="1200" u="none" cap="none" strike="noStrike">
              <a:solidFill>
                <a:srgbClr val="000000"/>
              </a:solidFill>
              <a:latin typeface="Arial"/>
              <a:ea typeface="Arial"/>
              <a:cs typeface="Arial"/>
              <a:sym typeface="Arial"/>
            </a:endParaRPr>
          </a:p>
        </p:txBody>
      </p:sp>
      <p:sp>
        <p:nvSpPr>
          <p:cNvPr id="546" name="Google Shape;546;p7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0" name="Shape 550"/>
        <p:cNvGrpSpPr/>
        <p:nvPr/>
      </p:nvGrpSpPr>
      <p:grpSpPr>
        <a:xfrm>
          <a:off x="0" y="0"/>
          <a:ext cx="0" cy="0"/>
          <a:chOff x="0" y="0"/>
          <a:chExt cx="0" cy="0"/>
        </a:xfrm>
      </p:grpSpPr>
      <p:sp>
        <p:nvSpPr>
          <p:cNvPr id="551" name="Google Shape;551;p72"/>
          <p:cNvSpPr txBox="1"/>
          <p:nvPr>
            <p:ph idx="4294967295" type="title"/>
          </p:nvPr>
        </p:nvSpPr>
        <p:spPr>
          <a:xfrm>
            <a:off x="311700" y="1126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Lab manuals</a:t>
            </a:r>
            <a:endParaRPr/>
          </a:p>
        </p:txBody>
      </p:sp>
      <p:sp>
        <p:nvSpPr>
          <p:cNvPr id="552" name="Google Shape;552;p72"/>
          <p:cNvSpPr txBox="1"/>
          <p:nvPr/>
        </p:nvSpPr>
        <p:spPr>
          <a:xfrm>
            <a:off x="503775" y="770000"/>
            <a:ext cx="2591100" cy="628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1500"/>
              </a:spcAft>
              <a:buClr>
                <a:srgbClr val="000000"/>
              </a:buClr>
              <a:buSzPts val="2000"/>
              <a:buFont typeface="Arial"/>
              <a:buNone/>
            </a:pPr>
            <a:r>
              <a:rPr b="0" i="0" lang="en" sz="2000" u="none" cap="none" strike="noStrike">
                <a:solidFill>
                  <a:srgbClr val="363636"/>
                </a:solidFill>
                <a:latin typeface="Arial"/>
                <a:ea typeface="Arial"/>
                <a:cs typeface="Arial"/>
                <a:sym typeface="Arial"/>
              </a:rPr>
              <a:t>Communicate standard protocols</a:t>
            </a:r>
            <a:endParaRPr b="0" i="0" sz="2000" u="none" cap="none" strike="noStrike">
              <a:solidFill>
                <a:srgbClr val="363636"/>
              </a:solidFill>
              <a:latin typeface="Arial"/>
              <a:ea typeface="Arial"/>
              <a:cs typeface="Arial"/>
              <a:sym typeface="Arial"/>
            </a:endParaRPr>
          </a:p>
        </p:txBody>
      </p:sp>
      <p:sp>
        <p:nvSpPr>
          <p:cNvPr id="553" name="Google Shape;553;p72"/>
          <p:cNvSpPr txBox="1"/>
          <p:nvPr/>
        </p:nvSpPr>
        <p:spPr>
          <a:xfrm>
            <a:off x="311700" y="3332300"/>
            <a:ext cx="2173500" cy="1336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Dr. Matthew Turk</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666666"/>
                </a:solidFill>
                <a:latin typeface="Arial"/>
                <a:ea typeface="Arial"/>
                <a:cs typeface="Arial"/>
                <a:sym typeface="Arial"/>
              </a:rPr>
              <a:t>Assistant Professor,</a:t>
            </a:r>
            <a:endParaRPr b="0" i="0" sz="1300" u="none" cap="none" strike="noStrike">
              <a:solidFill>
                <a:srgbClr val="666666"/>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666666"/>
                </a:solidFill>
                <a:latin typeface="Arial"/>
                <a:ea typeface="Arial"/>
                <a:cs typeface="Arial"/>
                <a:sym typeface="Arial"/>
              </a:rPr>
              <a:t>The Data Exploration Lab,</a:t>
            </a:r>
            <a:endParaRPr b="0" i="0" sz="1300" u="none" cap="none" strike="noStrike">
              <a:solidFill>
                <a:srgbClr val="666666"/>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666666"/>
                </a:solidFill>
                <a:latin typeface="Arial"/>
                <a:ea typeface="Arial"/>
                <a:cs typeface="Arial"/>
                <a:sym typeface="Arial"/>
              </a:rPr>
              <a:t>UIUC</a:t>
            </a:r>
            <a:endParaRPr b="0" i="0" sz="1300" u="none" cap="none" strike="noStrike">
              <a:solidFill>
                <a:srgbClr val="666666"/>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sng" cap="none" strike="noStrike">
                <a:solidFill>
                  <a:schemeClr val="hlink"/>
                </a:solidFill>
                <a:latin typeface="Arial"/>
                <a:ea typeface="Arial"/>
                <a:cs typeface="Arial"/>
                <a:sym typeface="Arial"/>
                <a:hlinkClick r:id="rId3"/>
              </a:rPr>
              <a:t>Link to lab manual</a:t>
            </a:r>
            <a:endParaRPr b="0" i="0" sz="1300" u="none" cap="none" strike="noStrike">
              <a:solidFill>
                <a:srgbClr val="B7B7B7"/>
              </a:solidFill>
              <a:latin typeface="Arial"/>
              <a:ea typeface="Arial"/>
              <a:cs typeface="Arial"/>
              <a:sym typeface="Arial"/>
            </a:endParaRPr>
          </a:p>
        </p:txBody>
      </p:sp>
      <p:pic>
        <p:nvPicPr>
          <p:cNvPr id="554" name="Google Shape;554;p72"/>
          <p:cNvPicPr preferRelativeResize="0"/>
          <p:nvPr/>
        </p:nvPicPr>
        <p:blipFill rotWithShape="1">
          <a:blip r:embed="rId4">
            <a:alphaModFix/>
          </a:blip>
          <a:srcRect b="0" l="0" r="0" t="0"/>
          <a:stretch/>
        </p:blipFill>
        <p:spPr>
          <a:xfrm>
            <a:off x="455374" y="1398500"/>
            <a:ext cx="1702499" cy="1895068"/>
          </a:xfrm>
          <a:prstGeom prst="rect">
            <a:avLst/>
          </a:prstGeom>
          <a:noFill/>
          <a:ln>
            <a:noFill/>
          </a:ln>
        </p:spPr>
      </p:pic>
      <p:pic>
        <p:nvPicPr>
          <p:cNvPr id="555" name="Google Shape;555;p72"/>
          <p:cNvPicPr preferRelativeResize="0"/>
          <p:nvPr/>
        </p:nvPicPr>
        <p:blipFill rotWithShape="1">
          <a:blip r:embed="rId5">
            <a:alphaModFix/>
          </a:blip>
          <a:srcRect b="0" l="0" r="0" t="0"/>
          <a:stretch/>
        </p:blipFill>
        <p:spPr>
          <a:xfrm>
            <a:off x="2779700" y="123700"/>
            <a:ext cx="6137925" cy="4896100"/>
          </a:xfrm>
          <a:prstGeom prst="rect">
            <a:avLst/>
          </a:prstGeom>
          <a:noFill/>
          <a:ln>
            <a:noFill/>
          </a:ln>
        </p:spPr>
      </p:pic>
      <p:pic>
        <p:nvPicPr>
          <p:cNvPr id="556" name="Google Shape;556;p72"/>
          <p:cNvPicPr preferRelativeResize="0"/>
          <p:nvPr/>
        </p:nvPicPr>
        <p:blipFill rotWithShape="1">
          <a:blip r:embed="rId6">
            <a:alphaModFix/>
          </a:blip>
          <a:srcRect b="0" l="0" r="0" t="0"/>
          <a:stretch/>
        </p:blipFill>
        <p:spPr>
          <a:xfrm>
            <a:off x="5184450" y="1679375"/>
            <a:ext cx="1600450" cy="3472300"/>
          </a:xfrm>
          <a:prstGeom prst="rect">
            <a:avLst/>
          </a:prstGeom>
          <a:noFill/>
          <a:ln>
            <a:noFill/>
          </a:ln>
        </p:spPr>
      </p:pic>
      <p:sp>
        <p:nvSpPr>
          <p:cNvPr id="557" name="Google Shape;557;p72"/>
          <p:cNvSpPr/>
          <p:nvPr/>
        </p:nvSpPr>
        <p:spPr>
          <a:xfrm>
            <a:off x="2761025" y="77925"/>
            <a:ext cx="6245700" cy="49875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8" name="Google Shape;558;p7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2" name="Shape 562"/>
        <p:cNvGrpSpPr/>
        <p:nvPr/>
      </p:nvGrpSpPr>
      <p:grpSpPr>
        <a:xfrm>
          <a:off x="0" y="0"/>
          <a:ext cx="0" cy="0"/>
          <a:chOff x="0" y="0"/>
          <a:chExt cx="0" cy="0"/>
        </a:xfrm>
      </p:grpSpPr>
      <p:sp>
        <p:nvSpPr>
          <p:cNvPr id="563" name="Google Shape;563;p73"/>
          <p:cNvSpPr txBox="1"/>
          <p:nvPr>
            <p:ph idx="4294967295" type="title"/>
          </p:nvPr>
        </p:nvSpPr>
        <p:spPr>
          <a:xfrm>
            <a:off x="311700" y="1126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Lab manuals</a:t>
            </a:r>
            <a:endParaRPr/>
          </a:p>
        </p:txBody>
      </p:sp>
      <p:sp>
        <p:nvSpPr>
          <p:cNvPr id="564" name="Google Shape;564;p73"/>
          <p:cNvSpPr txBox="1"/>
          <p:nvPr/>
        </p:nvSpPr>
        <p:spPr>
          <a:xfrm>
            <a:off x="503775" y="770000"/>
            <a:ext cx="2591100" cy="628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1500"/>
              </a:spcAft>
              <a:buClr>
                <a:srgbClr val="000000"/>
              </a:buClr>
              <a:buSzPts val="2000"/>
              <a:buFont typeface="Arial"/>
              <a:buNone/>
            </a:pPr>
            <a:r>
              <a:rPr b="0" i="0" lang="en" sz="2000" u="none" cap="none" strike="noStrike">
                <a:solidFill>
                  <a:srgbClr val="363636"/>
                </a:solidFill>
                <a:latin typeface="Arial"/>
                <a:ea typeface="Arial"/>
                <a:cs typeface="Arial"/>
                <a:sym typeface="Arial"/>
              </a:rPr>
              <a:t>Communicate standard protocols</a:t>
            </a:r>
            <a:endParaRPr b="0" i="0" sz="2000" u="none" cap="none" strike="noStrike">
              <a:solidFill>
                <a:srgbClr val="363636"/>
              </a:solidFill>
              <a:latin typeface="Arial"/>
              <a:ea typeface="Arial"/>
              <a:cs typeface="Arial"/>
              <a:sym typeface="Arial"/>
            </a:endParaRPr>
          </a:p>
        </p:txBody>
      </p:sp>
      <p:sp>
        <p:nvSpPr>
          <p:cNvPr id="565" name="Google Shape;565;p73"/>
          <p:cNvSpPr txBox="1"/>
          <p:nvPr/>
        </p:nvSpPr>
        <p:spPr>
          <a:xfrm>
            <a:off x="311700" y="3332300"/>
            <a:ext cx="2173500" cy="1336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Dr. Matthew Turk</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B7B7B7"/>
                </a:solidFill>
                <a:latin typeface="Arial"/>
                <a:ea typeface="Arial"/>
                <a:cs typeface="Arial"/>
                <a:sym typeface="Arial"/>
              </a:rPr>
              <a:t>Assistant Professor,</a:t>
            </a:r>
            <a:endParaRPr b="0" i="0" sz="1300" u="none" cap="none" strike="noStrike">
              <a:solidFill>
                <a:srgbClr val="B7B7B7"/>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B7B7B7"/>
                </a:solidFill>
                <a:latin typeface="Arial"/>
                <a:ea typeface="Arial"/>
                <a:cs typeface="Arial"/>
                <a:sym typeface="Arial"/>
              </a:rPr>
              <a:t>The Data Exploration Lab,</a:t>
            </a:r>
            <a:endParaRPr b="0" i="0" sz="1300" u="none" cap="none" strike="noStrike">
              <a:solidFill>
                <a:srgbClr val="B7B7B7"/>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B7B7B7"/>
                </a:solidFill>
                <a:latin typeface="Arial"/>
                <a:ea typeface="Arial"/>
                <a:cs typeface="Arial"/>
                <a:sym typeface="Arial"/>
              </a:rPr>
              <a:t>UIUC</a:t>
            </a:r>
            <a:endParaRPr b="0" i="0" sz="1300" u="none" cap="none" strike="noStrike">
              <a:solidFill>
                <a:srgbClr val="B7B7B7"/>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sng" cap="none" strike="noStrike">
                <a:solidFill>
                  <a:schemeClr val="hlink"/>
                </a:solidFill>
                <a:latin typeface="Arial"/>
                <a:ea typeface="Arial"/>
                <a:cs typeface="Arial"/>
                <a:sym typeface="Arial"/>
                <a:hlinkClick r:id="rId3"/>
              </a:rPr>
              <a:t>Link to lab manual</a:t>
            </a:r>
            <a:endParaRPr b="0" i="0" sz="1300" u="none" cap="none" strike="noStrike">
              <a:solidFill>
                <a:srgbClr val="B7B7B7"/>
              </a:solidFill>
              <a:latin typeface="Arial"/>
              <a:ea typeface="Arial"/>
              <a:cs typeface="Arial"/>
              <a:sym typeface="Arial"/>
            </a:endParaRPr>
          </a:p>
        </p:txBody>
      </p:sp>
      <p:pic>
        <p:nvPicPr>
          <p:cNvPr id="566" name="Google Shape;566;p73"/>
          <p:cNvPicPr preferRelativeResize="0"/>
          <p:nvPr/>
        </p:nvPicPr>
        <p:blipFill rotWithShape="1">
          <a:blip r:embed="rId4">
            <a:alphaModFix/>
          </a:blip>
          <a:srcRect b="0" l="0" r="0" t="0"/>
          <a:stretch/>
        </p:blipFill>
        <p:spPr>
          <a:xfrm>
            <a:off x="2922475" y="293225"/>
            <a:ext cx="5982500" cy="4375875"/>
          </a:xfrm>
          <a:prstGeom prst="rect">
            <a:avLst/>
          </a:prstGeom>
          <a:noFill/>
          <a:ln>
            <a:noFill/>
          </a:ln>
          <a:effectLst>
            <a:outerShdw blurRad="57150" rotWithShape="0" algn="bl" dir="5400000" dist="19050">
              <a:srgbClr val="000000">
                <a:alpha val="49803"/>
              </a:srgbClr>
            </a:outerShdw>
          </a:effectLst>
        </p:spPr>
      </p:pic>
      <p:pic>
        <p:nvPicPr>
          <p:cNvPr id="567" name="Google Shape;567;p73"/>
          <p:cNvPicPr preferRelativeResize="0"/>
          <p:nvPr/>
        </p:nvPicPr>
        <p:blipFill rotWithShape="1">
          <a:blip r:embed="rId5">
            <a:alphaModFix/>
          </a:blip>
          <a:srcRect b="0" l="0" r="0" t="0"/>
          <a:stretch/>
        </p:blipFill>
        <p:spPr>
          <a:xfrm>
            <a:off x="455374" y="1398500"/>
            <a:ext cx="1702499" cy="1895068"/>
          </a:xfrm>
          <a:prstGeom prst="rect">
            <a:avLst/>
          </a:prstGeom>
          <a:noFill/>
          <a:ln>
            <a:noFill/>
          </a:ln>
        </p:spPr>
      </p:pic>
      <p:sp>
        <p:nvSpPr>
          <p:cNvPr id="568" name="Google Shape;568;p7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0000"/>
        </a:solidFill>
      </p:bgPr>
    </p:bg>
    <p:spTree>
      <p:nvGrpSpPr>
        <p:cNvPr id="126" name="Shape 126"/>
        <p:cNvGrpSpPr/>
        <p:nvPr/>
      </p:nvGrpSpPr>
      <p:grpSpPr>
        <a:xfrm>
          <a:off x="0" y="0"/>
          <a:ext cx="0" cy="0"/>
          <a:chOff x="0" y="0"/>
          <a:chExt cx="0" cy="0"/>
        </a:xfrm>
      </p:grpSpPr>
      <p:pic>
        <p:nvPicPr>
          <p:cNvPr id="127" name="Google Shape;127;p29"/>
          <p:cNvPicPr preferRelativeResize="0"/>
          <p:nvPr/>
        </p:nvPicPr>
        <p:blipFill rotWithShape="1">
          <a:blip r:embed="rId3">
            <a:alphaModFix/>
          </a:blip>
          <a:srcRect b="0" l="0" r="0" t="0"/>
          <a:stretch/>
        </p:blipFill>
        <p:spPr>
          <a:xfrm>
            <a:off x="1658449" y="-16560"/>
            <a:ext cx="5827102" cy="3884735"/>
          </a:xfrm>
          <a:prstGeom prst="rect">
            <a:avLst/>
          </a:prstGeom>
          <a:noFill/>
          <a:ln>
            <a:noFill/>
          </a:ln>
        </p:spPr>
      </p:pic>
      <p:sp>
        <p:nvSpPr>
          <p:cNvPr id="128" name="Google Shape;128;p29"/>
          <p:cNvSpPr/>
          <p:nvPr/>
        </p:nvSpPr>
        <p:spPr>
          <a:xfrm>
            <a:off x="1658449" y="733775"/>
            <a:ext cx="5827102" cy="3134400"/>
          </a:xfrm>
          <a:prstGeom prst="rect">
            <a:avLst/>
          </a:prstGeom>
          <a:gradFill>
            <a:gsLst>
              <a:gs pos="0">
                <a:srgbClr val="FFFFFF">
                  <a:alpha val="0"/>
                </a:srgbClr>
              </a:gs>
              <a:gs pos="32000">
                <a:srgbClr val="FFFFFF">
                  <a:alpha val="0"/>
                </a:srgbClr>
              </a:gs>
              <a:gs pos="100000">
                <a:srgbClr val="000000"/>
              </a:gs>
            </a:gsLst>
            <a:lin ang="5400012"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 name="Google Shape;129;p29"/>
          <p:cNvSpPr txBox="1"/>
          <p:nvPr/>
        </p:nvSpPr>
        <p:spPr>
          <a:xfrm>
            <a:off x="0" y="3497225"/>
            <a:ext cx="9144000" cy="74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800"/>
              <a:buFont typeface="Arial"/>
              <a:buNone/>
            </a:pPr>
            <a:r>
              <a:rPr b="1" i="0" lang="en" sz="2800" u="none" cap="none" strike="noStrike">
                <a:solidFill>
                  <a:srgbClr val="FFFFFF"/>
                </a:solidFill>
                <a:latin typeface="Open Sans"/>
                <a:ea typeface="Open Sans"/>
                <a:cs typeface="Open Sans"/>
                <a:sym typeface="Open Sans"/>
              </a:rPr>
              <a:t>Princeton University’s Informal Motto</a:t>
            </a:r>
            <a:endParaRPr b="0" i="0" sz="2800" u="none" cap="none" strike="noStrike">
              <a:solidFill>
                <a:srgbClr val="FFFFFF"/>
              </a:solidFill>
              <a:latin typeface="Open Sans"/>
              <a:ea typeface="Open Sans"/>
              <a:cs typeface="Open Sans"/>
              <a:sym typeface="Open Sans"/>
            </a:endParaRPr>
          </a:p>
        </p:txBody>
      </p:sp>
      <p:sp>
        <p:nvSpPr>
          <p:cNvPr id="130" name="Google Shape;130;p29"/>
          <p:cNvSpPr txBox="1"/>
          <p:nvPr/>
        </p:nvSpPr>
        <p:spPr>
          <a:xfrm>
            <a:off x="0" y="4009292"/>
            <a:ext cx="9144000" cy="95410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2800" u="none" cap="none" strike="noStrike">
                <a:solidFill>
                  <a:schemeClr val="lt1"/>
                </a:solidFill>
                <a:latin typeface="Open Sans"/>
                <a:ea typeface="Open Sans"/>
                <a:cs typeface="Open Sans"/>
                <a:sym typeface="Open Sans"/>
              </a:rPr>
              <a:t>“In the Nation’s Service and the Service of Humanity”</a:t>
            </a:r>
            <a:endParaRPr b="0" i="0" sz="2800" u="none" cap="none" strike="noStrike">
              <a:solidFill>
                <a:schemeClr val="lt1"/>
              </a:solidFill>
              <a:latin typeface="Open Sans"/>
              <a:ea typeface="Open Sans"/>
              <a:cs typeface="Open Sans"/>
              <a:sym typeface="Open Sans"/>
            </a:endParaRPr>
          </a:p>
          <a:p>
            <a:pPr indent="0" lvl="0" marL="0" marR="0" rtl="0" algn="ctr">
              <a:lnSpc>
                <a:spcPct val="100000"/>
              </a:lnSpc>
              <a:spcBef>
                <a:spcPts val="0"/>
              </a:spcBef>
              <a:spcAft>
                <a:spcPts val="0"/>
              </a:spcAft>
              <a:buNone/>
            </a:pPr>
            <a:r>
              <a:t/>
            </a:r>
            <a:endParaRPr b="0" i="0" sz="2800" u="none" cap="none" strike="noStrike">
              <a:solidFill>
                <a:srgbClr val="000000"/>
              </a:solidFill>
              <a:latin typeface="Arial"/>
              <a:ea typeface="Arial"/>
              <a:cs typeface="Arial"/>
              <a:sym typeface="Arial"/>
            </a:endParaRPr>
          </a:p>
        </p:txBody>
      </p:sp>
      <p:sp>
        <p:nvSpPr>
          <p:cNvPr id="131" name="Google Shape;131;p2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2" name="Shape 572"/>
        <p:cNvGrpSpPr/>
        <p:nvPr/>
      </p:nvGrpSpPr>
      <p:grpSpPr>
        <a:xfrm>
          <a:off x="0" y="0"/>
          <a:ext cx="0" cy="0"/>
          <a:chOff x="0" y="0"/>
          <a:chExt cx="0" cy="0"/>
        </a:xfrm>
      </p:grpSpPr>
      <p:pic>
        <p:nvPicPr>
          <p:cNvPr id="573" name="Google Shape;573;p74"/>
          <p:cNvPicPr preferRelativeResize="0"/>
          <p:nvPr/>
        </p:nvPicPr>
        <p:blipFill rotWithShape="1">
          <a:blip r:embed="rId3">
            <a:alphaModFix/>
          </a:blip>
          <a:srcRect b="0" l="0" r="0" t="0"/>
          <a:stretch/>
        </p:blipFill>
        <p:spPr>
          <a:xfrm>
            <a:off x="354375" y="1608400"/>
            <a:ext cx="1379125" cy="1723925"/>
          </a:xfrm>
          <a:prstGeom prst="rect">
            <a:avLst/>
          </a:prstGeom>
          <a:noFill/>
          <a:ln>
            <a:noFill/>
          </a:ln>
        </p:spPr>
      </p:pic>
      <p:pic>
        <p:nvPicPr>
          <p:cNvPr id="574" name="Google Shape;574;p74"/>
          <p:cNvPicPr preferRelativeResize="0"/>
          <p:nvPr/>
        </p:nvPicPr>
        <p:blipFill rotWithShape="1">
          <a:blip r:embed="rId4">
            <a:alphaModFix/>
          </a:blip>
          <a:srcRect b="0" l="0" r="0" t="0"/>
          <a:stretch/>
        </p:blipFill>
        <p:spPr>
          <a:xfrm>
            <a:off x="7401400" y="1483126"/>
            <a:ext cx="1464301" cy="1974651"/>
          </a:xfrm>
          <a:prstGeom prst="rect">
            <a:avLst/>
          </a:prstGeom>
          <a:noFill/>
          <a:ln>
            <a:noFill/>
          </a:ln>
        </p:spPr>
      </p:pic>
      <p:sp>
        <p:nvSpPr>
          <p:cNvPr id="575" name="Google Shape;575;p74"/>
          <p:cNvSpPr txBox="1"/>
          <p:nvPr/>
        </p:nvSpPr>
        <p:spPr>
          <a:xfrm>
            <a:off x="311700" y="3332310"/>
            <a:ext cx="1702500" cy="1336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6AA84F"/>
                </a:solidFill>
                <a:latin typeface="Arial"/>
                <a:ea typeface="Arial"/>
                <a:cs typeface="Arial"/>
                <a:sym typeface="Arial"/>
              </a:rPr>
              <a:t>Dr. Katharine Huntington</a:t>
            </a:r>
            <a:endParaRPr b="0" i="0" sz="1400" u="none" cap="none" strike="noStrike">
              <a:solidFill>
                <a:srgbClr val="6AA84F"/>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666666"/>
                </a:solidFill>
                <a:latin typeface="Arial"/>
                <a:ea typeface="Arial"/>
                <a:cs typeface="Arial"/>
                <a:sym typeface="Arial"/>
              </a:rPr>
              <a:t>Associate Professor,</a:t>
            </a:r>
            <a:endParaRPr b="0" i="0" sz="1300" u="none" cap="none" strike="noStrike">
              <a:solidFill>
                <a:srgbClr val="666666"/>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666666"/>
                </a:solidFill>
                <a:latin typeface="Arial"/>
                <a:ea typeface="Arial"/>
                <a:cs typeface="Arial"/>
                <a:sym typeface="Arial"/>
              </a:rPr>
              <a:t>Geochemistry &amp; Tectonics,</a:t>
            </a:r>
            <a:endParaRPr b="0" i="0" sz="1300" u="none" cap="none" strike="noStrike">
              <a:solidFill>
                <a:srgbClr val="666666"/>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666666"/>
                </a:solidFill>
                <a:latin typeface="Arial"/>
                <a:ea typeface="Arial"/>
                <a:cs typeface="Arial"/>
                <a:sym typeface="Arial"/>
              </a:rPr>
              <a:t>Univ. of Washington</a:t>
            </a:r>
            <a:endParaRPr b="0" i="0" sz="1300" u="none" cap="none" strike="noStrike">
              <a:solidFill>
                <a:srgbClr val="666666"/>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sng" cap="none" strike="noStrike">
                <a:solidFill>
                  <a:schemeClr val="hlink"/>
                </a:solidFill>
                <a:latin typeface="Arial"/>
                <a:ea typeface="Arial"/>
                <a:cs typeface="Arial"/>
                <a:sym typeface="Arial"/>
                <a:hlinkClick r:id="rId5"/>
              </a:rPr>
              <a:t>Link to lab manual</a:t>
            </a:r>
            <a:endParaRPr b="0" i="0" sz="1300" u="none" cap="none" strike="noStrike">
              <a:solidFill>
                <a:srgbClr val="B7B7B7"/>
              </a:solidFill>
              <a:latin typeface="Arial"/>
              <a:ea typeface="Arial"/>
              <a:cs typeface="Arial"/>
              <a:sym typeface="Arial"/>
            </a:endParaRPr>
          </a:p>
        </p:txBody>
      </p:sp>
      <p:sp>
        <p:nvSpPr>
          <p:cNvPr id="576" name="Google Shape;576;p74"/>
          <p:cNvSpPr txBox="1"/>
          <p:nvPr/>
        </p:nvSpPr>
        <p:spPr>
          <a:xfrm>
            <a:off x="7180300" y="3466200"/>
            <a:ext cx="1754400" cy="13368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0" i="0" lang="en" sz="1400" u="none" cap="none" strike="noStrike">
                <a:solidFill>
                  <a:srgbClr val="E69138"/>
                </a:solidFill>
                <a:latin typeface="Arial"/>
                <a:ea typeface="Arial"/>
                <a:cs typeface="Arial"/>
                <a:sym typeface="Arial"/>
              </a:rPr>
              <a:t>Dr. Tolulope Olugboji</a:t>
            </a:r>
            <a:endParaRPr b="0" i="0" sz="1400" u="none" cap="none" strike="noStrike">
              <a:solidFill>
                <a:srgbClr val="E69138"/>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300"/>
              <a:buFont typeface="Arial"/>
              <a:buNone/>
            </a:pPr>
            <a:r>
              <a:rPr b="0" i="0" lang="en" sz="1300" u="none" cap="none" strike="noStrike">
                <a:solidFill>
                  <a:srgbClr val="666666"/>
                </a:solidFill>
                <a:latin typeface="Arial"/>
                <a:ea typeface="Arial"/>
                <a:cs typeface="Arial"/>
                <a:sym typeface="Arial"/>
              </a:rPr>
              <a:t>Assistant Professor,</a:t>
            </a:r>
            <a:endParaRPr b="0" i="0" sz="1300" u="none" cap="none" strike="noStrike">
              <a:solidFill>
                <a:srgbClr val="666666"/>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300"/>
              <a:buFont typeface="Arial"/>
              <a:buNone/>
            </a:pPr>
            <a:r>
              <a:rPr b="0" i="0" lang="en" sz="1300" u="none" cap="none" strike="noStrike">
                <a:solidFill>
                  <a:srgbClr val="666666"/>
                </a:solidFill>
                <a:latin typeface="Arial"/>
                <a:ea typeface="Arial"/>
                <a:cs typeface="Arial"/>
                <a:sym typeface="Arial"/>
              </a:rPr>
              <a:t>Seismology</a:t>
            </a:r>
            <a:endParaRPr b="0" i="0" sz="1300" u="none" cap="none" strike="noStrike">
              <a:solidFill>
                <a:srgbClr val="666666"/>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300"/>
              <a:buFont typeface="Arial"/>
              <a:buNone/>
            </a:pPr>
            <a:r>
              <a:rPr b="0" i="0" lang="en" sz="1300" u="none" cap="none" strike="noStrike">
                <a:solidFill>
                  <a:srgbClr val="666666"/>
                </a:solidFill>
                <a:latin typeface="Arial"/>
                <a:ea typeface="Arial"/>
                <a:cs typeface="Arial"/>
                <a:sym typeface="Arial"/>
              </a:rPr>
              <a:t>Univ. of Rochester</a:t>
            </a:r>
            <a:endParaRPr b="0" i="0" sz="1300" u="none" cap="none" strike="noStrike">
              <a:solidFill>
                <a:srgbClr val="666666"/>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300"/>
              <a:buFont typeface="Arial"/>
              <a:buNone/>
            </a:pPr>
            <a:r>
              <a:rPr b="0" i="0" lang="en" sz="1300" u="sng" cap="none" strike="noStrike">
                <a:solidFill>
                  <a:schemeClr val="hlink"/>
                </a:solidFill>
                <a:latin typeface="Arial"/>
                <a:ea typeface="Arial"/>
                <a:cs typeface="Arial"/>
                <a:sym typeface="Arial"/>
                <a:hlinkClick r:id="rId6"/>
              </a:rPr>
              <a:t>Link to lab manual</a:t>
            </a:r>
            <a:endParaRPr sz="1300">
              <a:solidFill>
                <a:srgbClr val="B7B7B7"/>
              </a:solidFill>
            </a:endParaRPr>
          </a:p>
          <a:p>
            <a:pPr indent="0" lvl="0" marL="0" marR="0" rtl="0" algn="r">
              <a:lnSpc>
                <a:spcPct val="100000"/>
              </a:lnSpc>
              <a:spcBef>
                <a:spcPts val="0"/>
              </a:spcBef>
              <a:spcAft>
                <a:spcPts val="0"/>
              </a:spcAft>
              <a:buClr>
                <a:srgbClr val="000000"/>
              </a:buClr>
              <a:buSzPts val="1300"/>
              <a:buFont typeface="Arial"/>
              <a:buNone/>
            </a:pPr>
            <a:r>
              <a:t/>
            </a:r>
            <a:endParaRPr sz="1300">
              <a:solidFill>
                <a:srgbClr val="B7B7B7"/>
              </a:solidFill>
            </a:endParaRPr>
          </a:p>
        </p:txBody>
      </p:sp>
      <p:sp>
        <p:nvSpPr>
          <p:cNvPr id="577" name="Google Shape;577;p74"/>
          <p:cNvSpPr txBox="1"/>
          <p:nvPr/>
        </p:nvSpPr>
        <p:spPr>
          <a:xfrm>
            <a:off x="0" y="1313125"/>
            <a:ext cx="9144000" cy="333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 sz="2400" u="none" cap="none" strike="noStrike">
                <a:solidFill>
                  <a:srgbClr val="4A86E8"/>
                </a:solidFill>
                <a:latin typeface="Arial"/>
                <a:ea typeface="Arial"/>
                <a:cs typeface="Arial"/>
                <a:sym typeface="Arial"/>
              </a:rPr>
              <a:t>Meetings with students</a:t>
            </a:r>
            <a:endParaRPr b="1" i="0" sz="2400" u="none" cap="none" strike="noStrike">
              <a:solidFill>
                <a:srgbClr val="4A86E8"/>
              </a:solidFill>
              <a:latin typeface="Arial"/>
              <a:ea typeface="Arial"/>
              <a:cs typeface="Arial"/>
              <a:sym typeface="Arial"/>
            </a:endParaRPr>
          </a:p>
        </p:txBody>
      </p:sp>
      <p:sp>
        <p:nvSpPr>
          <p:cNvPr id="578" name="Google Shape;578;p74"/>
          <p:cNvSpPr/>
          <p:nvPr/>
        </p:nvSpPr>
        <p:spPr>
          <a:xfrm>
            <a:off x="4651088" y="1921150"/>
            <a:ext cx="2588700" cy="2503800"/>
          </a:xfrm>
          <a:prstGeom prst="wedgeRoundRectCallout">
            <a:avLst>
              <a:gd fmla="val 65985" name="adj1"/>
              <a:gd fmla="val -23751" name="adj2"/>
              <a:gd fmla="val 0" name="adj3"/>
            </a:avLst>
          </a:prstGeom>
          <a:solidFill>
            <a:srgbClr val="FCE5C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“I'm a proponent of regular faculty-student meetings, where at a minimum, </a:t>
            </a:r>
            <a:r>
              <a:rPr b="1" i="0" lang="en" sz="1600" u="none" cap="none" strike="noStrike">
                <a:solidFill>
                  <a:srgbClr val="000000"/>
                </a:solidFill>
                <a:latin typeface="Arial"/>
                <a:ea typeface="Arial"/>
                <a:cs typeface="Arial"/>
                <a:sym typeface="Arial"/>
              </a:rPr>
              <a:t>we meet once a week</a:t>
            </a:r>
            <a:r>
              <a:rPr b="0" i="0" lang="en" sz="1600" u="none" cap="none" strike="noStrike">
                <a:solidFill>
                  <a:srgbClr val="000000"/>
                </a:solidFill>
                <a:latin typeface="Arial"/>
                <a:ea typeface="Arial"/>
                <a:cs typeface="Arial"/>
                <a:sym typeface="Arial"/>
              </a:rPr>
              <a:t>… I would like you to </a:t>
            </a:r>
            <a:r>
              <a:rPr b="1" i="0" lang="en" sz="1600" u="none" cap="none" strike="noStrike">
                <a:solidFill>
                  <a:srgbClr val="000000"/>
                </a:solidFill>
                <a:latin typeface="Arial"/>
                <a:ea typeface="Arial"/>
                <a:cs typeface="Arial"/>
                <a:sym typeface="Arial"/>
              </a:rPr>
              <a:t>always bring a notebook</a:t>
            </a:r>
            <a:r>
              <a:rPr b="0" i="0" lang="en" sz="1600" u="none" cap="none" strike="noStrike">
                <a:solidFill>
                  <a:srgbClr val="000000"/>
                </a:solidFill>
                <a:latin typeface="Arial"/>
                <a:ea typeface="Arial"/>
                <a:cs typeface="Arial"/>
                <a:sym typeface="Arial"/>
              </a:rPr>
              <a:t> to write down our agreed upon tasks.”</a:t>
            </a:r>
            <a:endParaRPr b="0" i="0" sz="1600" u="none" cap="none" strike="noStrike">
              <a:solidFill>
                <a:srgbClr val="000000"/>
              </a:solidFill>
              <a:latin typeface="Arial"/>
              <a:ea typeface="Arial"/>
              <a:cs typeface="Arial"/>
              <a:sym typeface="Arial"/>
            </a:endParaRPr>
          </a:p>
        </p:txBody>
      </p:sp>
      <p:sp>
        <p:nvSpPr>
          <p:cNvPr id="579" name="Google Shape;579;p74"/>
          <p:cNvSpPr/>
          <p:nvPr/>
        </p:nvSpPr>
        <p:spPr>
          <a:xfrm flipH="1">
            <a:off x="2099700" y="1921150"/>
            <a:ext cx="2389800" cy="2503800"/>
          </a:xfrm>
          <a:prstGeom prst="wedgeRoundRectCallout">
            <a:avLst>
              <a:gd fmla="val 70339" name="adj1"/>
              <a:gd fmla="val -23067" name="adj2"/>
              <a:gd fmla="val 0" name="adj3"/>
            </a:avLst>
          </a:prstGeom>
          <a:solidFill>
            <a:srgbClr val="D9EAD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chemeClr val="dk1"/>
                </a:solidFill>
                <a:latin typeface="Arial"/>
                <a:ea typeface="Arial"/>
                <a:cs typeface="Arial"/>
                <a:sym typeface="Arial"/>
              </a:rPr>
              <a:t>“We will meet individually, on an </a:t>
            </a:r>
            <a:r>
              <a:rPr b="1" i="0" lang="en" sz="1600" u="none" cap="none" strike="noStrike">
                <a:solidFill>
                  <a:schemeClr val="dk1"/>
                </a:solidFill>
                <a:latin typeface="Arial"/>
                <a:ea typeface="Arial"/>
                <a:cs typeface="Arial"/>
                <a:sym typeface="Arial"/>
              </a:rPr>
              <a:t>as-needed basis</a:t>
            </a:r>
            <a:r>
              <a:rPr b="0" i="0" lang="en" sz="1600" u="none" cap="none" strike="noStrike">
                <a:solidFill>
                  <a:schemeClr val="dk1"/>
                </a:solidFill>
                <a:latin typeface="Arial"/>
                <a:ea typeface="Arial"/>
                <a:cs typeface="Arial"/>
                <a:sym typeface="Arial"/>
              </a:rPr>
              <a:t>. Please </a:t>
            </a:r>
            <a:r>
              <a:rPr b="1" i="0" lang="en" sz="1600" u="none" cap="none" strike="noStrike">
                <a:solidFill>
                  <a:schemeClr val="dk1"/>
                </a:solidFill>
                <a:latin typeface="Arial"/>
                <a:ea typeface="Arial"/>
                <a:cs typeface="Arial"/>
                <a:sym typeface="Arial"/>
              </a:rPr>
              <a:t>bring your calendar</a:t>
            </a:r>
            <a:r>
              <a:rPr b="0" i="0" lang="en" sz="1600" u="none" cap="none" strike="noStrike">
                <a:solidFill>
                  <a:schemeClr val="dk1"/>
                </a:solidFill>
                <a:latin typeface="Arial"/>
                <a:ea typeface="Arial"/>
                <a:cs typeface="Arial"/>
                <a:sym typeface="Arial"/>
              </a:rPr>
              <a:t> to each meeting so that we can talk about goals and future meetings.”</a:t>
            </a:r>
            <a:endParaRPr b="0" i="0" sz="1600" u="none" cap="none" strike="noStrike">
              <a:solidFill>
                <a:srgbClr val="000000"/>
              </a:solidFill>
              <a:latin typeface="Arial"/>
              <a:ea typeface="Arial"/>
              <a:cs typeface="Arial"/>
              <a:sym typeface="Arial"/>
            </a:endParaRPr>
          </a:p>
        </p:txBody>
      </p:sp>
      <p:sp>
        <p:nvSpPr>
          <p:cNvPr id="580" name="Google Shape;580;p74"/>
          <p:cNvSpPr txBox="1"/>
          <p:nvPr>
            <p:ph idx="4294967295" type="title"/>
          </p:nvPr>
        </p:nvSpPr>
        <p:spPr>
          <a:xfrm>
            <a:off x="0" y="64175"/>
            <a:ext cx="91440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t>Lab manuals: There is no “gold standard” model </a:t>
            </a:r>
            <a:endParaRPr/>
          </a:p>
        </p:txBody>
      </p:sp>
      <p:sp>
        <p:nvSpPr>
          <p:cNvPr id="581" name="Google Shape;581;p74"/>
          <p:cNvSpPr txBox="1"/>
          <p:nvPr/>
        </p:nvSpPr>
        <p:spPr>
          <a:xfrm>
            <a:off x="0" y="636875"/>
            <a:ext cx="9144000" cy="628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1500"/>
              </a:spcAft>
              <a:buClr>
                <a:schemeClr val="dk1"/>
              </a:buClr>
              <a:buSzPts val="1100"/>
              <a:buFont typeface="Arial"/>
              <a:buNone/>
            </a:pPr>
            <a:r>
              <a:rPr b="0" i="0" lang="en" sz="1600" u="none" cap="none" strike="noStrike">
                <a:solidFill>
                  <a:srgbClr val="363636"/>
                </a:solidFill>
                <a:latin typeface="Arial"/>
                <a:ea typeface="Arial"/>
                <a:cs typeface="Arial"/>
                <a:sym typeface="Arial"/>
              </a:rPr>
              <a:t>What’s important is to clearly convey </a:t>
            </a:r>
            <a:r>
              <a:rPr b="1" i="0" lang="en" sz="1600" u="none" cap="none" strike="noStrike">
                <a:solidFill>
                  <a:srgbClr val="363636"/>
                </a:solidFill>
                <a:latin typeface="Arial"/>
                <a:ea typeface="Arial"/>
                <a:cs typeface="Arial"/>
                <a:sym typeface="Arial"/>
              </a:rPr>
              <a:t>the way you want your lab to run</a:t>
            </a:r>
            <a:r>
              <a:rPr lang="en" sz="1600">
                <a:solidFill>
                  <a:srgbClr val="363636"/>
                </a:solidFill>
              </a:rPr>
              <a:t>                                        </a:t>
            </a:r>
            <a:r>
              <a:rPr b="0" i="0" lang="en" sz="1600" u="none" cap="none" strike="noStrike">
                <a:solidFill>
                  <a:srgbClr val="363636"/>
                </a:solidFill>
                <a:latin typeface="Arial"/>
                <a:ea typeface="Arial"/>
                <a:cs typeface="Arial"/>
                <a:sym typeface="Arial"/>
              </a:rPr>
              <a:t>so that your supervisees don’t have to guess and stress.</a:t>
            </a:r>
            <a:endParaRPr b="0" i="0" sz="1600" u="none" cap="none" strike="noStrike">
              <a:solidFill>
                <a:srgbClr val="363636"/>
              </a:solidFill>
              <a:latin typeface="Arial"/>
              <a:ea typeface="Arial"/>
              <a:cs typeface="Arial"/>
              <a:sym typeface="Arial"/>
            </a:endParaRPr>
          </a:p>
        </p:txBody>
      </p:sp>
      <p:sp>
        <p:nvSpPr>
          <p:cNvPr id="582" name="Google Shape;582;p74"/>
          <p:cNvSpPr txBox="1"/>
          <p:nvPr/>
        </p:nvSpPr>
        <p:spPr>
          <a:xfrm>
            <a:off x="3299950" y="4756825"/>
            <a:ext cx="5679600" cy="4341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900">
                <a:solidFill>
                  <a:srgbClr val="999999"/>
                </a:solidFill>
                <a:highlight>
                  <a:srgbClr val="FFFFFF"/>
                </a:highlight>
              </a:rPr>
              <a:t>Dr. Olugboji would like to thank Ed Ganero for providing a starting basis for his guide.</a:t>
            </a:r>
            <a:endParaRPr sz="1100">
              <a:solidFill>
                <a:srgbClr val="999999"/>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6" name="Shape 586"/>
        <p:cNvGrpSpPr/>
        <p:nvPr/>
      </p:nvGrpSpPr>
      <p:grpSpPr>
        <a:xfrm>
          <a:off x="0" y="0"/>
          <a:ext cx="0" cy="0"/>
          <a:chOff x="0" y="0"/>
          <a:chExt cx="0" cy="0"/>
        </a:xfrm>
      </p:grpSpPr>
      <p:pic>
        <p:nvPicPr>
          <p:cNvPr id="587" name="Google Shape;587;p75"/>
          <p:cNvPicPr preferRelativeResize="0"/>
          <p:nvPr/>
        </p:nvPicPr>
        <p:blipFill rotWithShape="1">
          <a:blip r:embed="rId3">
            <a:alphaModFix/>
          </a:blip>
          <a:srcRect b="0" l="0" r="0" t="0"/>
          <a:stretch/>
        </p:blipFill>
        <p:spPr>
          <a:xfrm>
            <a:off x="354375" y="1608400"/>
            <a:ext cx="1379125" cy="1723925"/>
          </a:xfrm>
          <a:prstGeom prst="rect">
            <a:avLst/>
          </a:prstGeom>
          <a:noFill/>
          <a:ln>
            <a:noFill/>
          </a:ln>
        </p:spPr>
      </p:pic>
      <p:pic>
        <p:nvPicPr>
          <p:cNvPr id="588" name="Google Shape;588;p75"/>
          <p:cNvPicPr preferRelativeResize="0"/>
          <p:nvPr/>
        </p:nvPicPr>
        <p:blipFill rotWithShape="1">
          <a:blip r:embed="rId4">
            <a:alphaModFix/>
          </a:blip>
          <a:srcRect b="0" l="0" r="0" t="0"/>
          <a:stretch/>
        </p:blipFill>
        <p:spPr>
          <a:xfrm>
            <a:off x="7401400" y="1483126"/>
            <a:ext cx="1464301" cy="1974651"/>
          </a:xfrm>
          <a:prstGeom prst="rect">
            <a:avLst/>
          </a:prstGeom>
          <a:noFill/>
          <a:ln>
            <a:noFill/>
          </a:ln>
        </p:spPr>
      </p:pic>
      <p:sp>
        <p:nvSpPr>
          <p:cNvPr id="589" name="Google Shape;589;p75"/>
          <p:cNvSpPr txBox="1"/>
          <p:nvPr/>
        </p:nvSpPr>
        <p:spPr>
          <a:xfrm>
            <a:off x="311700" y="3332310"/>
            <a:ext cx="1702500" cy="1336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6AA84F"/>
                </a:solidFill>
                <a:latin typeface="Arial"/>
                <a:ea typeface="Arial"/>
                <a:cs typeface="Arial"/>
                <a:sym typeface="Arial"/>
              </a:rPr>
              <a:t>Dr. Katharine Huntington</a:t>
            </a:r>
            <a:endParaRPr b="0" i="0" sz="1400" u="none" cap="none" strike="noStrike">
              <a:solidFill>
                <a:srgbClr val="6AA84F"/>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B7B7B7"/>
                </a:solidFill>
                <a:latin typeface="Arial"/>
                <a:ea typeface="Arial"/>
                <a:cs typeface="Arial"/>
                <a:sym typeface="Arial"/>
              </a:rPr>
              <a:t>Associate Professor,</a:t>
            </a:r>
            <a:endParaRPr b="0" i="0" sz="1300" u="none" cap="none" strike="noStrike">
              <a:solidFill>
                <a:srgbClr val="B7B7B7"/>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B7B7B7"/>
                </a:solidFill>
                <a:latin typeface="Arial"/>
                <a:ea typeface="Arial"/>
                <a:cs typeface="Arial"/>
                <a:sym typeface="Arial"/>
              </a:rPr>
              <a:t>Geochemistry &amp; Tectonics,</a:t>
            </a:r>
            <a:endParaRPr b="0" i="0" sz="1300" u="none" cap="none" strike="noStrike">
              <a:solidFill>
                <a:srgbClr val="B7B7B7"/>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B7B7B7"/>
                </a:solidFill>
                <a:latin typeface="Arial"/>
                <a:ea typeface="Arial"/>
                <a:cs typeface="Arial"/>
                <a:sym typeface="Arial"/>
              </a:rPr>
              <a:t>Univ. of Washington</a:t>
            </a:r>
            <a:endParaRPr b="0" i="0" sz="1300" u="none" cap="none" strike="noStrike">
              <a:solidFill>
                <a:srgbClr val="B7B7B7"/>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sng" cap="none" strike="noStrike">
                <a:solidFill>
                  <a:schemeClr val="hlink"/>
                </a:solidFill>
                <a:latin typeface="Arial"/>
                <a:ea typeface="Arial"/>
                <a:cs typeface="Arial"/>
                <a:sym typeface="Arial"/>
                <a:hlinkClick r:id="rId5"/>
              </a:rPr>
              <a:t>Link to lab manual</a:t>
            </a:r>
            <a:endParaRPr b="0" i="0" sz="1300" u="none" cap="none" strike="noStrike">
              <a:solidFill>
                <a:srgbClr val="B7B7B7"/>
              </a:solidFill>
              <a:latin typeface="Arial"/>
              <a:ea typeface="Arial"/>
              <a:cs typeface="Arial"/>
              <a:sym typeface="Arial"/>
            </a:endParaRPr>
          </a:p>
        </p:txBody>
      </p:sp>
      <p:sp>
        <p:nvSpPr>
          <p:cNvPr id="590" name="Google Shape;590;p75"/>
          <p:cNvSpPr txBox="1"/>
          <p:nvPr/>
        </p:nvSpPr>
        <p:spPr>
          <a:xfrm>
            <a:off x="7180300" y="3466200"/>
            <a:ext cx="1754400" cy="13368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0" i="0" lang="en" sz="1400" u="none" cap="none" strike="noStrike">
                <a:solidFill>
                  <a:srgbClr val="E69138"/>
                </a:solidFill>
                <a:latin typeface="Arial"/>
                <a:ea typeface="Arial"/>
                <a:cs typeface="Arial"/>
                <a:sym typeface="Arial"/>
              </a:rPr>
              <a:t>Dr. Tolulope Olugboji</a:t>
            </a:r>
            <a:endParaRPr b="0" i="0" sz="1400" u="none" cap="none" strike="noStrike">
              <a:solidFill>
                <a:srgbClr val="E69138"/>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300"/>
              <a:buFont typeface="Arial"/>
              <a:buNone/>
            </a:pPr>
            <a:r>
              <a:rPr b="0" i="0" lang="en" sz="1300" u="none" cap="none" strike="noStrike">
                <a:solidFill>
                  <a:srgbClr val="B7B7B7"/>
                </a:solidFill>
                <a:latin typeface="Arial"/>
                <a:ea typeface="Arial"/>
                <a:cs typeface="Arial"/>
                <a:sym typeface="Arial"/>
              </a:rPr>
              <a:t>Assistant Professor,</a:t>
            </a:r>
            <a:endParaRPr b="0" i="0" sz="1300" u="none" cap="none" strike="noStrike">
              <a:solidFill>
                <a:srgbClr val="B7B7B7"/>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300"/>
              <a:buFont typeface="Arial"/>
              <a:buNone/>
            </a:pPr>
            <a:r>
              <a:rPr b="0" i="0" lang="en" sz="1300" u="none" cap="none" strike="noStrike">
                <a:solidFill>
                  <a:srgbClr val="B7B7B7"/>
                </a:solidFill>
                <a:latin typeface="Arial"/>
                <a:ea typeface="Arial"/>
                <a:cs typeface="Arial"/>
                <a:sym typeface="Arial"/>
              </a:rPr>
              <a:t>Seismology</a:t>
            </a:r>
            <a:endParaRPr b="0" i="0" sz="1300" u="none" cap="none" strike="noStrike">
              <a:solidFill>
                <a:srgbClr val="B7B7B7"/>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300"/>
              <a:buFont typeface="Arial"/>
              <a:buNone/>
            </a:pPr>
            <a:r>
              <a:rPr b="0" i="0" lang="en" sz="1300" u="none" cap="none" strike="noStrike">
                <a:solidFill>
                  <a:srgbClr val="B7B7B7"/>
                </a:solidFill>
                <a:latin typeface="Arial"/>
                <a:ea typeface="Arial"/>
                <a:cs typeface="Arial"/>
                <a:sym typeface="Arial"/>
              </a:rPr>
              <a:t>Univ. of Rochester</a:t>
            </a:r>
            <a:endParaRPr b="0" i="0" sz="1300" u="none" cap="none" strike="noStrike">
              <a:solidFill>
                <a:srgbClr val="B7B7B7"/>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300"/>
              <a:buFont typeface="Arial"/>
              <a:buNone/>
            </a:pPr>
            <a:r>
              <a:rPr b="0" i="0" lang="en" sz="1300" u="sng" cap="none" strike="noStrike">
                <a:solidFill>
                  <a:schemeClr val="hlink"/>
                </a:solidFill>
                <a:latin typeface="Arial"/>
                <a:ea typeface="Arial"/>
                <a:cs typeface="Arial"/>
                <a:sym typeface="Arial"/>
                <a:hlinkClick r:id="rId6"/>
              </a:rPr>
              <a:t>Link to lab manual</a:t>
            </a:r>
            <a:endParaRPr b="0" i="0" sz="1300" u="none" cap="none" strike="noStrike">
              <a:solidFill>
                <a:srgbClr val="B7B7B7"/>
              </a:solidFill>
              <a:latin typeface="Arial"/>
              <a:ea typeface="Arial"/>
              <a:cs typeface="Arial"/>
              <a:sym typeface="Arial"/>
            </a:endParaRPr>
          </a:p>
        </p:txBody>
      </p:sp>
      <p:sp>
        <p:nvSpPr>
          <p:cNvPr id="591" name="Google Shape;591;p75"/>
          <p:cNvSpPr txBox="1"/>
          <p:nvPr/>
        </p:nvSpPr>
        <p:spPr>
          <a:xfrm>
            <a:off x="0" y="1313125"/>
            <a:ext cx="9144000" cy="333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 sz="2400" u="none" cap="none" strike="noStrike">
                <a:solidFill>
                  <a:srgbClr val="4A86E8"/>
                </a:solidFill>
                <a:latin typeface="Arial"/>
                <a:ea typeface="Arial"/>
                <a:cs typeface="Arial"/>
                <a:sym typeface="Arial"/>
              </a:rPr>
              <a:t>Expected presence at work</a:t>
            </a:r>
            <a:endParaRPr b="1" i="0" sz="2400" u="none" cap="none" strike="noStrike">
              <a:solidFill>
                <a:srgbClr val="4A86E8"/>
              </a:solidFill>
              <a:latin typeface="Arial"/>
              <a:ea typeface="Arial"/>
              <a:cs typeface="Arial"/>
              <a:sym typeface="Arial"/>
            </a:endParaRPr>
          </a:p>
        </p:txBody>
      </p:sp>
      <p:sp>
        <p:nvSpPr>
          <p:cNvPr id="592" name="Google Shape;592;p75"/>
          <p:cNvSpPr/>
          <p:nvPr/>
        </p:nvSpPr>
        <p:spPr>
          <a:xfrm>
            <a:off x="4850000" y="1921150"/>
            <a:ext cx="2389800" cy="2699700"/>
          </a:xfrm>
          <a:prstGeom prst="wedgeRoundRectCallout">
            <a:avLst>
              <a:gd fmla="val 65985" name="adj1"/>
              <a:gd fmla="val -23751" name="adj2"/>
              <a:gd fmla="val 0" name="adj3"/>
            </a:avLst>
          </a:prstGeom>
          <a:solidFill>
            <a:srgbClr val="FCE5C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“If you are a night owl, that’s fine; I am too. I only ask this: </a:t>
            </a:r>
            <a:r>
              <a:rPr b="1" i="0" lang="en" sz="1600" u="none" cap="none" strike="noStrike">
                <a:solidFill>
                  <a:srgbClr val="000000"/>
                </a:solidFill>
                <a:latin typeface="Arial"/>
                <a:ea typeface="Arial"/>
                <a:cs typeface="Arial"/>
                <a:sym typeface="Arial"/>
              </a:rPr>
              <a:t>that a portion of your day overlaps with mine </a:t>
            </a:r>
            <a:r>
              <a:rPr b="0" i="0" lang="en" sz="1600" u="none" cap="none" strike="noStrike">
                <a:solidFill>
                  <a:srgbClr val="000000"/>
                </a:solidFill>
                <a:latin typeface="Arial"/>
                <a:ea typeface="Arial"/>
                <a:cs typeface="Arial"/>
                <a:sym typeface="Arial"/>
              </a:rPr>
              <a:t>so that we can interact. My typical day is around 9:30am-8:30pm…”</a:t>
            </a:r>
            <a:endParaRPr b="0" i="0" sz="1600" u="none" cap="none" strike="noStrike">
              <a:solidFill>
                <a:srgbClr val="000000"/>
              </a:solidFill>
              <a:latin typeface="Arial"/>
              <a:ea typeface="Arial"/>
              <a:cs typeface="Arial"/>
              <a:sym typeface="Arial"/>
            </a:endParaRPr>
          </a:p>
        </p:txBody>
      </p:sp>
      <p:sp>
        <p:nvSpPr>
          <p:cNvPr id="593" name="Google Shape;593;p75"/>
          <p:cNvSpPr/>
          <p:nvPr/>
        </p:nvSpPr>
        <p:spPr>
          <a:xfrm flipH="1">
            <a:off x="2075400" y="1830750"/>
            <a:ext cx="2613000" cy="3123000"/>
          </a:xfrm>
          <a:prstGeom prst="wedgeRoundRectCallout">
            <a:avLst>
              <a:gd fmla="val 70339" name="adj1"/>
              <a:gd fmla="val -23067" name="adj2"/>
              <a:gd fmla="val 0" name="adj3"/>
            </a:avLst>
          </a:prstGeom>
          <a:solidFill>
            <a:srgbClr val="D9EAD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chemeClr val="dk1"/>
                </a:solidFill>
                <a:latin typeface="Arial"/>
                <a:ea typeface="Arial"/>
                <a:cs typeface="Arial"/>
                <a:sym typeface="Arial"/>
              </a:rPr>
              <a:t>“</a:t>
            </a:r>
            <a:r>
              <a:rPr b="1" i="0" lang="en" sz="1600" u="none" cap="none" strike="noStrike">
                <a:solidFill>
                  <a:schemeClr val="dk1"/>
                </a:solidFill>
                <a:latin typeface="Arial"/>
                <a:ea typeface="Arial"/>
                <a:cs typeface="Arial"/>
                <a:sym typeface="Arial"/>
              </a:rPr>
              <a:t>I don’t keep track of your hours</a:t>
            </a:r>
            <a:r>
              <a:rPr b="0" i="0" lang="en" sz="1600" u="none" cap="none" strike="noStrike">
                <a:solidFill>
                  <a:schemeClr val="dk1"/>
                </a:solidFill>
                <a:latin typeface="Arial"/>
                <a:ea typeface="Arial"/>
                <a:cs typeface="Arial"/>
                <a:sym typeface="Arial"/>
              </a:rPr>
              <a:t>… flexibility is a major perk of academia and working from home can sometimes can be very efficient; but make sure you’re not a ‘stranger’ to me, the lab group, or the department in general.”</a:t>
            </a:r>
            <a:endParaRPr b="0" i="0" sz="1600" u="none" cap="none" strike="noStrike">
              <a:solidFill>
                <a:srgbClr val="000000"/>
              </a:solidFill>
              <a:latin typeface="Arial"/>
              <a:ea typeface="Arial"/>
              <a:cs typeface="Arial"/>
              <a:sym typeface="Arial"/>
            </a:endParaRPr>
          </a:p>
        </p:txBody>
      </p:sp>
      <p:sp>
        <p:nvSpPr>
          <p:cNvPr id="594" name="Google Shape;594;p75"/>
          <p:cNvSpPr txBox="1"/>
          <p:nvPr>
            <p:ph idx="4294967295" type="title"/>
          </p:nvPr>
        </p:nvSpPr>
        <p:spPr>
          <a:xfrm>
            <a:off x="0" y="64175"/>
            <a:ext cx="91440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t>Lab manuals: There is no “gold standard” model </a:t>
            </a:r>
            <a:endParaRPr/>
          </a:p>
        </p:txBody>
      </p:sp>
      <p:sp>
        <p:nvSpPr>
          <p:cNvPr id="595" name="Google Shape;595;p75"/>
          <p:cNvSpPr txBox="1"/>
          <p:nvPr/>
        </p:nvSpPr>
        <p:spPr>
          <a:xfrm>
            <a:off x="0" y="636875"/>
            <a:ext cx="9144000" cy="628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1500"/>
              </a:spcAft>
              <a:buClr>
                <a:schemeClr val="dk1"/>
              </a:buClr>
              <a:buSzPts val="1100"/>
              <a:buFont typeface="Arial"/>
              <a:buNone/>
            </a:pPr>
            <a:r>
              <a:rPr b="0" i="0" lang="en" sz="1600" u="none" cap="none" strike="noStrike">
                <a:solidFill>
                  <a:srgbClr val="363636"/>
                </a:solidFill>
                <a:latin typeface="Arial"/>
                <a:ea typeface="Arial"/>
                <a:cs typeface="Arial"/>
                <a:sym typeface="Arial"/>
              </a:rPr>
              <a:t>What’s important is to clearly convey </a:t>
            </a:r>
            <a:r>
              <a:rPr b="1" i="0" lang="en" sz="1600" u="none" cap="none" strike="noStrike">
                <a:solidFill>
                  <a:srgbClr val="363636"/>
                </a:solidFill>
                <a:latin typeface="Arial"/>
                <a:ea typeface="Arial"/>
                <a:cs typeface="Arial"/>
                <a:sym typeface="Arial"/>
              </a:rPr>
              <a:t>the way you want your lab to run</a:t>
            </a:r>
            <a:r>
              <a:rPr lang="en" sz="1600">
                <a:solidFill>
                  <a:srgbClr val="363636"/>
                </a:solidFill>
              </a:rPr>
              <a:t>                                        </a:t>
            </a:r>
            <a:r>
              <a:rPr b="0" i="0" lang="en" sz="1600" u="none" cap="none" strike="noStrike">
                <a:solidFill>
                  <a:srgbClr val="363636"/>
                </a:solidFill>
                <a:latin typeface="Arial"/>
                <a:ea typeface="Arial"/>
                <a:cs typeface="Arial"/>
                <a:sym typeface="Arial"/>
              </a:rPr>
              <a:t>so that your supervisees don’t have to guess and stress.</a:t>
            </a:r>
            <a:endParaRPr b="0" i="0" sz="1600" u="none" cap="none" strike="noStrike">
              <a:solidFill>
                <a:srgbClr val="363636"/>
              </a:solidFill>
              <a:latin typeface="Arial"/>
              <a:ea typeface="Arial"/>
              <a:cs typeface="Arial"/>
              <a:sym typeface="Arial"/>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9" name="Shape 599"/>
        <p:cNvGrpSpPr/>
        <p:nvPr/>
      </p:nvGrpSpPr>
      <p:grpSpPr>
        <a:xfrm>
          <a:off x="0" y="0"/>
          <a:ext cx="0" cy="0"/>
          <a:chOff x="0" y="0"/>
          <a:chExt cx="0" cy="0"/>
        </a:xfrm>
      </p:grpSpPr>
      <p:pic>
        <p:nvPicPr>
          <p:cNvPr id="600" name="Google Shape;600;p76"/>
          <p:cNvPicPr preferRelativeResize="0"/>
          <p:nvPr/>
        </p:nvPicPr>
        <p:blipFill rotWithShape="1">
          <a:blip r:embed="rId3">
            <a:alphaModFix/>
          </a:blip>
          <a:srcRect b="0" l="0" r="0" t="0"/>
          <a:stretch/>
        </p:blipFill>
        <p:spPr>
          <a:xfrm>
            <a:off x="354375" y="1608400"/>
            <a:ext cx="1379125" cy="1723925"/>
          </a:xfrm>
          <a:prstGeom prst="rect">
            <a:avLst/>
          </a:prstGeom>
          <a:noFill/>
          <a:ln>
            <a:noFill/>
          </a:ln>
        </p:spPr>
      </p:pic>
      <p:pic>
        <p:nvPicPr>
          <p:cNvPr id="601" name="Google Shape;601;p76"/>
          <p:cNvPicPr preferRelativeResize="0"/>
          <p:nvPr/>
        </p:nvPicPr>
        <p:blipFill rotWithShape="1">
          <a:blip r:embed="rId4">
            <a:alphaModFix/>
          </a:blip>
          <a:srcRect b="0" l="0" r="0" t="0"/>
          <a:stretch/>
        </p:blipFill>
        <p:spPr>
          <a:xfrm>
            <a:off x="7401400" y="1483126"/>
            <a:ext cx="1464301" cy="1974651"/>
          </a:xfrm>
          <a:prstGeom prst="rect">
            <a:avLst/>
          </a:prstGeom>
          <a:noFill/>
          <a:ln>
            <a:noFill/>
          </a:ln>
        </p:spPr>
      </p:pic>
      <p:sp>
        <p:nvSpPr>
          <p:cNvPr id="602" name="Google Shape;602;p76"/>
          <p:cNvSpPr txBox="1"/>
          <p:nvPr/>
        </p:nvSpPr>
        <p:spPr>
          <a:xfrm>
            <a:off x="311700" y="3332310"/>
            <a:ext cx="1702500" cy="1336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6AA84F"/>
                </a:solidFill>
                <a:latin typeface="Arial"/>
                <a:ea typeface="Arial"/>
                <a:cs typeface="Arial"/>
                <a:sym typeface="Arial"/>
              </a:rPr>
              <a:t>Dr. Katharine Huntington</a:t>
            </a:r>
            <a:endParaRPr b="0" i="0" sz="1400" u="none" cap="none" strike="noStrike">
              <a:solidFill>
                <a:srgbClr val="6AA84F"/>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B7B7B7"/>
                </a:solidFill>
                <a:latin typeface="Arial"/>
                <a:ea typeface="Arial"/>
                <a:cs typeface="Arial"/>
                <a:sym typeface="Arial"/>
              </a:rPr>
              <a:t>Associate Professor,</a:t>
            </a:r>
            <a:endParaRPr b="0" i="0" sz="1300" u="none" cap="none" strike="noStrike">
              <a:solidFill>
                <a:srgbClr val="B7B7B7"/>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B7B7B7"/>
                </a:solidFill>
                <a:latin typeface="Arial"/>
                <a:ea typeface="Arial"/>
                <a:cs typeface="Arial"/>
                <a:sym typeface="Arial"/>
              </a:rPr>
              <a:t>Geochemistry &amp; Tectonics,</a:t>
            </a:r>
            <a:endParaRPr b="0" i="0" sz="1300" u="none" cap="none" strike="noStrike">
              <a:solidFill>
                <a:srgbClr val="B7B7B7"/>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B7B7B7"/>
                </a:solidFill>
                <a:latin typeface="Arial"/>
                <a:ea typeface="Arial"/>
                <a:cs typeface="Arial"/>
                <a:sym typeface="Arial"/>
              </a:rPr>
              <a:t>Univ. of Washington</a:t>
            </a:r>
            <a:endParaRPr b="0" i="0" sz="1300" u="none" cap="none" strike="noStrike">
              <a:solidFill>
                <a:srgbClr val="B7B7B7"/>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sng" cap="none" strike="noStrike">
                <a:solidFill>
                  <a:schemeClr val="hlink"/>
                </a:solidFill>
                <a:latin typeface="Arial"/>
                <a:ea typeface="Arial"/>
                <a:cs typeface="Arial"/>
                <a:sym typeface="Arial"/>
                <a:hlinkClick r:id="rId5"/>
              </a:rPr>
              <a:t>Link to lab manual</a:t>
            </a:r>
            <a:endParaRPr b="0" i="0" sz="1300" u="none" cap="none" strike="noStrike">
              <a:solidFill>
                <a:srgbClr val="B7B7B7"/>
              </a:solidFill>
              <a:latin typeface="Arial"/>
              <a:ea typeface="Arial"/>
              <a:cs typeface="Arial"/>
              <a:sym typeface="Arial"/>
            </a:endParaRPr>
          </a:p>
        </p:txBody>
      </p:sp>
      <p:sp>
        <p:nvSpPr>
          <p:cNvPr id="603" name="Google Shape;603;p76"/>
          <p:cNvSpPr txBox="1"/>
          <p:nvPr/>
        </p:nvSpPr>
        <p:spPr>
          <a:xfrm>
            <a:off x="7180300" y="3466200"/>
            <a:ext cx="1754400" cy="13368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0" i="0" lang="en" sz="1400" u="none" cap="none" strike="noStrike">
                <a:solidFill>
                  <a:srgbClr val="E69138"/>
                </a:solidFill>
                <a:latin typeface="Arial"/>
                <a:ea typeface="Arial"/>
                <a:cs typeface="Arial"/>
                <a:sym typeface="Arial"/>
              </a:rPr>
              <a:t>Dr. Tolulope Olugboji</a:t>
            </a:r>
            <a:endParaRPr b="0" i="0" sz="1400" u="none" cap="none" strike="noStrike">
              <a:solidFill>
                <a:srgbClr val="E69138"/>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300"/>
              <a:buFont typeface="Arial"/>
              <a:buNone/>
            </a:pPr>
            <a:r>
              <a:rPr b="0" i="0" lang="en" sz="1300" u="none" cap="none" strike="noStrike">
                <a:solidFill>
                  <a:srgbClr val="B7B7B7"/>
                </a:solidFill>
                <a:latin typeface="Arial"/>
                <a:ea typeface="Arial"/>
                <a:cs typeface="Arial"/>
                <a:sym typeface="Arial"/>
              </a:rPr>
              <a:t>Assistant Professor,</a:t>
            </a:r>
            <a:endParaRPr b="0" i="0" sz="1300" u="none" cap="none" strike="noStrike">
              <a:solidFill>
                <a:srgbClr val="B7B7B7"/>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300"/>
              <a:buFont typeface="Arial"/>
              <a:buNone/>
            </a:pPr>
            <a:r>
              <a:rPr b="0" i="0" lang="en" sz="1300" u="none" cap="none" strike="noStrike">
                <a:solidFill>
                  <a:srgbClr val="B7B7B7"/>
                </a:solidFill>
                <a:latin typeface="Arial"/>
                <a:ea typeface="Arial"/>
                <a:cs typeface="Arial"/>
                <a:sym typeface="Arial"/>
              </a:rPr>
              <a:t>Seismology</a:t>
            </a:r>
            <a:endParaRPr b="0" i="0" sz="1300" u="none" cap="none" strike="noStrike">
              <a:solidFill>
                <a:srgbClr val="B7B7B7"/>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300"/>
              <a:buFont typeface="Arial"/>
              <a:buNone/>
            </a:pPr>
            <a:r>
              <a:rPr b="0" i="0" lang="en" sz="1300" u="none" cap="none" strike="noStrike">
                <a:solidFill>
                  <a:srgbClr val="B7B7B7"/>
                </a:solidFill>
                <a:latin typeface="Arial"/>
                <a:ea typeface="Arial"/>
                <a:cs typeface="Arial"/>
                <a:sym typeface="Arial"/>
              </a:rPr>
              <a:t>Univ. of Rochester</a:t>
            </a:r>
            <a:endParaRPr b="0" i="0" sz="1300" u="none" cap="none" strike="noStrike">
              <a:solidFill>
                <a:srgbClr val="B7B7B7"/>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300"/>
              <a:buFont typeface="Arial"/>
              <a:buNone/>
            </a:pPr>
            <a:r>
              <a:rPr b="0" i="0" lang="en" sz="1300" u="sng" cap="none" strike="noStrike">
                <a:solidFill>
                  <a:schemeClr val="hlink"/>
                </a:solidFill>
                <a:latin typeface="Arial"/>
                <a:ea typeface="Arial"/>
                <a:cs typeface="Arial"/>
                <a:sym typeface="Arial"/>
                <a:hlinkClick r:id="rId6"/>
              </a:rPr>
              <a:t>Link to lab manual</a:t>
            </a:r>
            <a:endParaRPr b="0" i="0" sz="1300" u="none" cap="none" strike="noStrike">
              <a:solidFill>
                <a:srgbClr val="B7B7B7"/>
              </a:solidFill>
              <a:latin typeface="Arial"/>
              <a:ea typeface="Arial"/>
              <a:cs typeface="Arial"/>
              <a:sym typeface="Arial"/>
            </a:endParaRPr>
          </a:p>
        </p:txBody>
      </p:sp>
      <p:sp>
        <p:nvSpPr>
          <p:cNvPr id="604" name="Google Shape;604;p76"/>
          <p:cNvSpPr txBox="1"/>
          <p:nvPr/>
        </p:nvSpPr>
        <p:spPr>
          <a:xfrm>
            <a:off x="0" y="1313125"/>
            <a:ext cx="9144000" cy="333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 sz="2400" u="none" cap="none" strike="noStrike">
                <a:solidFill>
                  <a:srgbClr val="4A86E8"/>
                </a:solidFill>
                <a:latin typeface="Arial"/>
                <a:ea typeface="Arial"/>
                <a:cs typeface="Arial"/>
                <a:sym typeface="Arial"/>
              </a:rPr>
              <a:t>Vacation during breaks</a:t>
            </a:r>
            <a:endParaRPr b="1" i="0" sz="2400" u="none" cap="none" strike="noStrike">
              <a:solidFill>
                <a:srgbClr val="4A86E8"/>
              </a:solidFill>
              <a:latin typeface="Arial"/>
              <a:ea typeface="Arial"/>
              <a:cs typeface="Arial"/>
              <a:sym typeface="Arial"/>
            </a:endParaRPr>
          </a:p>
        </p:txBody>
      </p:sp>
      <p:sp>
        <p:nvSpPr>
          <p:cNvPr id="605" name="Google Shape;605;p76"/>
          <p:cNvSpPr/>
          <p:nvPr/>
        </p:nvSpPr>
        <p:spPr>
          <a:xfrm>
            <a:off x="4774463" y="1921150"/>
            <a:ext cx="2465400" cy="2881800"/>
          </a:xfrm>
          <a:prstGeom prst="wedgeRoundRectCallout">
            <a:avLst>
              <a:gd fmla="val 65985" name="adj1"/>
              <a:gd fmla="val -23751" name="adj2"/>
              <a:gd fmla="val 0" name="adj3"/>
            </a:avLst>
          </a:prstGeom>
          <a:solidFill>
            <a:srgbClr val="FCE5C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333235"/>
                </a:solidFill>
                <a:latin typeface="Arial"/>
                <a:ea typeface="Arial"/>
                <a:cs typeface="Arial"/>
                <a:sym typeface="Arial"/>
              </a:rPr>
              <a:t>“I do not consider spring break a vacation time. </a:t>
            </a:r>
            <a:r>
              <a:rPr b="1" i="0" lang="en" sz="1600" u="none" cap="none" strike="noStrike">
                <a:solidFill>
                  <a:srgbClr val="333235"/>
                </a:solidFill>
                <a:latin typeface="Arial"/>
                <a:ea typeface="Arial"/>
                <a:cs typeface="Arial"/>
                <a:sym typeface="Arial"/>
              </a:rPr>
              <a:t>Spring break, winter break, and summer time are when we get our research done</a:t>
            </a:r>
            <a:r>
              <a:rPr b="0" i="0" lang="en" sz="1600" u="none" cap="none" strike="noStrike">
                <a:solidFill>
                  <a:srgbClr val="333235"/>
                </a:solidFill>
                <a:latin typeface="Arial"/>
                <a:ea typeface="Arial"/>
                <a:cs typeface="Arial"/>
                <a:sym typeface="Arial"/>
              </a:rPr>
              <a:t>… Please adopt the model of 2-3 weeks per year of vacation.”</a:t>
            </a:r>
            <a:endParaRPr b="0" i="0" sz="1600" u="none" cap="none" strike="noStrike">
              <a:solidFill>
                <a:srgbClr val="000000"/>
              </a:solidFill>
              <a:latin typeface="Arial"/>
              <a:ea typeface="Arial"/>
              <a:cs typeface="Arial"/>
              <a:sym typeface="Arial"/>
            </a:endParaRPr>
          </a:p>
        </p:txBody>
      </p:sp>
      <p:sp>
        <p:nvSpPr>
          <p:cNvPr id="606" name="Google Shape;606;p76"/>
          <p:cNvSpPr/>
          <p:nvPr/>
        </p:nvSpPr>
        <p:spPr>
          <a:xfrm flipH="1">
            <a:off x="2075400" y="2071950"/>
            <a:ext cx="2496600" cy="2730900"/>
          </a:xfrm>
          <a:prstGeom prst="wedgeRoundRectCallout">
            <a:avLst>
              <a:gd fmla="val 70339" name="adj1"/>
              <a:gd fmla="val -23067" name="adj2"/>
              <a:gd fmla="val 0" name="adj3"/>
            </a:avLst>
          </a:prstGeom>
          <a:solidFill>
            <a:srgbClr val="D9EAD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chemeClr val="dk1"/>
                </a:solidFill>
                <a:latin typeface="Arial"/>
                <a:ea typeface="Arial"/>
                <a:cs typeface="Arial"/>
                <a:sym typeface="Arial"/>
              </a:rPr>
              <a:t>“You may find that in order to get everything done, it may take you 45–60 hours/week to complete your work. </a:t>
            </a:r>
            <a:r>
              <a:rPr b="1" i="0" lang="en" sz="1600" u="none" cap="none" strike="noStrike">
                <a:solidFill>
                  <a:schemeClr val="dk1"/>
                </a:solidFill>
                <a:latin typeface="Arial"/>
                <a:ea typeface="Arial"/>
                <a:cs typeface="Arial"/>
                <a:sym typeface="Arial"/>
              </a:rPr>
              <a:t>Sometimes, this will mean working weekends or during University breaks</a:t>
            </a:r>
            <a:r>
              <a:rPr b="0" i="0" lang="en" sz="1600" u="none" cap="none" strike="noStrike">
                <a:solidFill>
                  <a:schemeClr val="dk1"/>
                </a:solidFill>
                <a:latin typeface="Arial"/>
                <a:ea typeface="Arial"/>
                <a:cs typeface="Arial"/>
                <a:sym typeface="Arial"/>
              </a:rPr>
              <a:t>.”</a:t>
            </a:r>
            <a:endParaRPr b="0" i="0" sz="1600" u="none" cap="none" strike="noStrike">
              <a:solidFill>
                <a:srgbClr val="000000"/>
              </a:solidFill>
              <a:latin typeface="Arial"/>
              <a:ea typeface="Arial"/>
              <a:cs typeface="Arial"/>
              <a:sym typeface="Arial"/>
            </a:endParaRPr>
          </a:p>
        </p:txBody>
      </p:sp>
      <p:sp>
        <p:nvSpPr>
          <p:cNvPr id="607" name="Google Shape;607;p76"/>
          <p:cNvSpPr txBox="1"/>
          <p:nvPr>
            <p:ph idx="4294967295" type="title"/>
          </p:nvPr>
        </p:nvSpPr>
        <p:spPr>
          <a:xfrm>
            <a:off x="0" y="64175"/>
            <a:ext cx="91440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t>Lab manuals: There is no “gold standard” model </a:t>
            </a:r>
            <a:endParaRPr/>
          </a:p>
        </p:txBody>
      </p:sp>
      <p:sp>
        <p:nvSpPr>
          <p:cNvPr id="608" name="Google Shape;608;p76"/>
          <p:cNvSpPr txBox="1"/>
          <p:nvPr/>
        </p:nvSpPr>
        <p:spPr>
          <a:xfrm>
            <a:off x="0" y="636875"/>
            <a:ext cx="9144000" cy="628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1500"/>
              </a:spcAft>
              <a:buClr>
                <a:schemeClr val="dk1"/>
              </a:buClr>
              <a:buSzPts val="1100"/>
              <a:buFont typeface="Arial"/>
              <a:buNone/>
            </a:pPr>
            <a:r>
              <a:rPr b="0" i="0" lang="en" sz="1600" u="none" cap="none" strike="noStrike">
                <a:solidFill>
                  <a:srgbClr val="363636"/>
                </a:solidFill>
                <a:latin typeface="Arial"/>
                <a:ea typeface="Arial"/>
                <a:cs typeface="Arial"/>
                <a:sym typeface="Arial"/>
              </a:rPr>
              <a:t>What’s important is to clearly convey </a:t>
            </a:r>
            <a:r>
              <a:rPr b="1" i="0" lang="en" sz="1600" u="none" cap="none" strike="noStrike">
                <a:solidFill>
                  <a:srgbClr val="363636"/>
                </a:solidFill>
                <a:latin typeface="Arial"/>
                <a:ea typeface="Arial"/>
                <a:cs typeface="Arial"/>
                <a:sym typeface="Arial"/>
              </a:rPr>
              <a:t>the way you want your lab to run</a:t>
            </a:r>
            <a:r>
              <a:rPr lang="en" sz="1600">
                <a:solidFill>
                  <a:srgbClr val="363636"/>
                </a:solidFill>
              </a:rPr>
              <a:t>                                        </a:t>
            </a:r>
            <a:r>
              <a:rPr b="0" i="0" lang="en" sz="1600" u="none" cap="none" strike="noStrike">
                <a:solidFill>
                  <a:srgbClr val="363636"/>
                </a:solidFill>
                <a:latin typeface="Arial"/>
                <a:ea typeface="Arial"/>
                <a:cs typeface="Arial"/>
                <a:sym typeface="Arial"/>
              </a:rPr>
              <a:t>so that your supervisees don’t have to guess and stress.</a:t>
            </a:r>
            <a:endParaRPr b="0" i="0" sz="1600" u="none" cap="none" strike="noStrike">
              <a:solidFill>
                <a:srgbClr val="363636"/>
              </a:solidFill>
              <a:latin typeface="Arial"/>
              <a:ea typeface="Arial"/>
              <a:cs typeface="Arial"/>
              <a:sym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2" name="Shape 612"/>
        <p:cNvGrpSpPr/>
        <p:nvPr/>
      </p:nvGrpSpPr>
      <p:grpSpPr>
        <a:xfrm>
          <a:off x="0" y="0"/>
          <a:ext cx="0" cy="0"/>
          <a:chOff x="0" y="0"/>
          <a:chExt cx="0" cy="0"/>
        </a:xfrm>
      </p:grpSpPr>
      <p:pic>
        <p:nvPicPr>
          <p:cNvPr id="613" name="Google Shape;613;p77"/>
          <p:cNvPicPr preferRelativeResize="0"/>
          <p:nvPr/>
        </p:nvPicPr>
        <p:blipFill rotWithShape="1">
          <a:blip r:embed="rId3">
            <a:alphaModFix/>
          </a:blip>
          <a:srcRect b="0" l="0" r="0" t="0"/>
          <a:stretch/>
        </p:blipFill>
        <p:spPr>
          <a:xfrm>
            <a:off x="354375" y="1608400"/>
            <a:ext cx="1379125" cy="1723925"/>
          </a:xfrm>
          <a:prstGeom prst="rect">
            <a:avLst/>
          </a:prstGeom>
          <a:noFill/>
          <a:ln>
            <a:noFill/>
          </a:ln>
        </p:spPr>
      </p:pic>
      <p:pic>
        <p:nvPicPr>
          <p:cNvPr id="614" name="Google Shape;614;p77"/>
          <p:cNvPicPr preferRelativeResize="0"/>
          <p:nvPr/>
        </p:nvPicPr>
        <p:blipFill rotWithShape="1">
          <a:blip r:embed="rId4">
            <a:alphaModFix/>
          </a:blip>
          <a:srcRect b="0" l="0" r="0" t="0"/>
          <a:stretch/>
        </p:blipFill>
        <p:spPr>
          <a:xfrm>
            <a:off x="7401400" y="1483126"/>
            <a:ext cx="1464301" cy="1974651"/>
          </a:xfrm>
          <a:prstGeom prst="rect">
            <a:avLst/>
          </a:prstGeom>
          <a:noFill/>
          <a:ln>
            <a:noFill/>
          </a:ln>
        </p:spPr>
      </p:pic>
      <p:sp>
        <p:nvSpPr>
          <p:cNvPr id="615" name="Google Shape;615;p77"/>
          <p:cNvSpPr txBox="1"/>
          <p:nvPr/>
        </p:nvSpPr>
        <p:spPr>
          <a:xfrm>
            <a:off x="311700" y="3332310"/>
            <a:ext cx="1702500" cy="1336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6AA84F"/>
                </a:solidFill>
                <a:latin typeface="Arial"/>
                <a:ea typeface="Arial"/>
                <a:cs typeface="Arial"/>
                <a:sym typeface="Arial"/>
              </a:rPr>
              <a:t>Dr. Katharine Huntington</a:t>
            </a:r>
            <a:endParaRPr b="0" i="0" sz="1400" u="none" cap="none" strike="noStrike">
              <a:solidFill>
                <a:srgbClr val="6AA84F"/>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B7B7B7"/>
                </a:solidFill>
                <a:latin typeface="Arial"/>
                <a:ea typeface="Arial"/>
                <a:cs typeface="Arial"/>
                <a:sym typeface="Arial"/>
              </a:rPr>
              <a:t>Associate Professor,</a:t>
            </a:r>
            <a:endParaRPr b="0" i="0" sz="1300" u="none" cap="none" strike="noStrike">
              <a:solidFill>
                <a:srgbClr val="B7B7B7"/>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B7B7B7"/>
                </a:solidFill>
                <a:latin typeface="Arial"/>
                <a:ea typeface="Arial"/>
                <a:cs typeface="Arial"/>
                <a:sym typeface="Arial"/>
              </a:rPr>
              <a:t>Geochemistry &amp; Tectonics,</a:t>
            </a:r>
            <a:endParaRPr b="0" i="0" sz="1300" u="none" cap="none" strike="noStrike">
              <a:solidFill>
                <a:srgbClr val="B7B7B7"/>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B7B7B7"/>
                </a:solidFill>
                <a:latin typeface="Arial"/>
                <a:ea typeface="Arial"/>
                <a:cs typeface="Arial"/>
                <a:sym typeface="Arial"/>
              </a:rPr>
              <a:t>Univ. of Washington</a:t>
            </a:r>
            <a:endParaRPr b="0" i="0" sz="1300" u="none" cap="none" strike="noStrike">
              <a:solidFill>
                <a:srgbClr val="B7B7B7"/>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sng" cap="none" strike="noStrike">
                <a:solidFill>
                  <a:schemeClr val="hlink"/>
                </a:solidFill>
                <a:latin typeface="Arial"/>
                <a:ea typeface="Arial"/>
                <a:cs typeface="Arial"/>
                <a:sym typeface="Arial"/>
                <a:hlinkClick r:id="rId5"/>
              </a:rPr>
              <a:t>Link to lab manual</a:t>
            </a:r>
            <a:endParaRPr b="0" i="0" sz="1300" u="none" cap="none" strike="noStrike">
              <a:solidFill>
                <a:srgbClr val="B7B7B7"/>
              </a:solidFill>
              <a:latin typeface="Arial"/>
              <a:ea typeface="Arial"/>
              <a:cs typeface="Arial"/>
              <a:sym typeface="Arial"/>
            </a:endParaRPr>
          </a:p>
        </p:txBody>
      </p:sp>
      <p:sp>
        <p:nvSpPr>
          <p:cNvPr id="616" name="Google Shape;616;p77"/>
          <p:cNvSpPr txBox="1"/>
          <p:nvPr/>
        </p:nvSpPr>
        <p:spPr>
          <a:xfrm>
            <a:off x="7180300" y="3466200"/>
            <a:ext cx="1754400" cy="13368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0" i="0" lang="en" sz="1400" u="none" cap="none" strike="noStrike">
                <a:solidFill>
                  <a:srgbClr val="E69138"/>
                </a:solidFill>
                <a:latin typeface="Arial"/>
                <a:ea typeface="Arial"/>
                <a:cs typeface="Arial"/>
                <a:sym typeface="Arial"/>
              </a:rPr>
              <a:t>Dr. Tolulope Olugboji</a:t>
            </a:r>
            <a:endParaRPr b="0" i="0" sz="1400" u="none" cap="none" strike="noStrike">
              <a:solidFill>
                <a:srgbClr val="E69138"/>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300"/>
              <a:buFont typeface="Arial"/>
              <a:buNone/>
            </a:pPr>
            <a:r>
              <a:rPr b="0" i="0" lang="en" sz="1300" u="none" cap="none" strike="noStrike">
                <a:solidFill>
                  <a:srgbClr val="B7B7B7"/>
                </a:solidFill>
                <a:latin typeface="Arial"/>
                <a:ea typeface="Arial"/>
                <a:cs typeface="Arial"/>
                <a:sym typeface="Arial"/>
              </a:rPr>
              <a:t>Assistant Professor,</a:t>
            </a:r>
            <a:endParaRPr b="0" i="0" sz="1300" u="none" cap="none" strike="noStrike">
              <a:solidFill>
                <a:srgbClr val="B7B7B7"/>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300"/>
              <a:buFont typeface="Arial"/>
              <a:buNone/>
            </a:pPr>
            <a:r>
              <a:rPr b="0" i="0" lang="en" sz="1300" u="none" cap="none" strike="noStrike">
                <a:solidFill>
                  <a:srgbClr val="B7B7B7"/>
                </a:solidFill>
                <a:latin typeface="Arial"/>
                <a:ea typeface="Arial"/>
                <a:cs typeface="Arial"/>
                <a:sym typeface="Arial"/>
              </a:rPr>
              <a:t>Seismology</a:t>
            </a:r>
            <a:endParaRPr b="0" i="0" sz="1300" u="none" cap="none" strike="noStrike">
              <a:solidFill>
                <a:srgbClr val="B7B7B7"/>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300"/>
              <a:buFont typeface="Arial"/>
              <a:buNone/>
            </a:pPr>
            <a:r>
              <a:rPr b="0" i="0" lang="en" sz="1300" u="none" cap="none" strike="noStrike">
                <a:solidFill>
                  <a:srgbClr val="B7B7B7"/>
                </a:solidFill>
                <a:latin typeface="Arial"/>
                <a:ea typeface="Arial"/>
                <a:cs typeface="Arial"/>
                <a:sym typeface="Arial"/>
              </a:rPr>
              <a:t>Univ. of Rochester</a:t>
            </a:r>
            <a:endParaRPr b="0" i="0" sz="1300" u="none" cap="none" strike="noStrike">
              <a:solidFill>
                <a:srgbClr val="B7B7B7"/>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300"/>
              <a:buFont typeface="Arial"/>
              <a:buNone/>
            </a:pPr>
            <a:r>
              <a:rPr b="0" i="0" lang="en" sz="1300" u="sng" cap="none" strike="noStrike">
                <a:solidFill>
                  <a:schemeClr val="hlink"/>
                </a:solidFill>
                <a:latin typeface="Arial"/>
                <a:ea typeface="Arial"/>
                <a:cs typeface="Arial"/>
                <a:sym typeface="Arial"/>
                <a:hlinkClick r:id="rId6"/>
              </a:rPr>
              <a:t>Link to lab manual</a:t>
            </a:r>
            <a:endParaRPr b="0" i="0" sz="1300" u="none" cap="none" strike="noStrike">
              <a:solidFill>
                <a:srgbClr val="B7B7B7"/>
              </a:solidFill>
              <a:latin typeface="Arial"/>
              <a:ea typeface="Arial"/>
              <a:cs typeface="Arial"/>
              <a:sym typeface="Arial"/>
            </a:endParaRPr>
          </a:p>
        </p:txBody>
      </p:sp>
      <p:sp>
        <p:nvSpPr>
          <p:cNvPr id="617" name="Google Shape;617;p77"/>
          <p:cNvSpPr txBox="1"/>
          <p:nvPr/>
        </p:nvSpPr>
        <p:spPr>
          <a:xfrm>
            <a:off x="0" y="1313125"/>
            <a:ext cx="9144000" cy="333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 sz="2400" u="none" cap="none" strike="noStrike">
                <a:solidFill>
                  <a:srgbClr val="4A86E8"/>
                </a:solidFill>
                <a:latin typeface="Arial"/>
                <a:ea typeface="Arial"/>
                <a:cs typeface="Arial"/>
                <a:sym typeface="Arial"/>
              </a:rPr>
              <a:t>Authorship and writing papers</a:t>
            </a:r>
            <a:endParaRPr b="1" i="0" sz="2400" u="none" cap="none" strike="noStrike">
              <a:solidFill>
                <a:srgbClr val="4A86E8"/>
              </a:solidFill>
              <a:latin typeface="Arial"/>
              <a:ea typeface="Arial"/>
              <a:cs typeface="Arial"/>
              <a:sym typeface="Arial"/>
            </a:endParaRPr>
          </a:p>
        </p:txBody>
      </p:sp>
      <p:sp>
        <p:nvSpPr>
          <p:cNvPr id="618" name="Google Shape;618;p77"/>
          <p:cNvSpPr/>
          <p:nvPr/>
        </p:nvSpPr>
        <p:spPr>
          <a:xfrm>
            <a:off x="4917774" y="1921150"/>
            <a:ext cx="2322000" cy="2503800"/>
          </a:xfrm>
          <a:prstGeom prst="wedgeRoundRectCallout">
            <a:avLst>
              <a:gd fmla="val 65985" name="adj1"/>
              <a:gd fmla="val -23751" name="adj2"/>
              <a:gd fmla="val 0" name="adj3"/>
            </a:avLst>
          </a:prstGeom>
          <a:solidFill>
            <a:srgbClr val="FCE5C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“Keep in mind: you are the author. The first author writes the document. If I write the paper, I am first author. If you write it, you are first author.”</a:t>
            </a:r>
            <a:endParaRPr b="0" i="0" sz="1600" u="none" cap="none" strike="noStrike">
              <a:solidFill>
                <a:srgbClr val="000000"/>
              </a:solidFill>
              <a:latin typeface="Arial"/>
              <a:ea typeface="Arial"/>
              <a:cs typeface="Arial"/>
              <a:sym typeface="Arial"/>
            </a:endParaRPr>
          </a:p>
        </p:txBody>
      </p:sp>
      <p:sp>
        <p:nvSpPr>
          <p:cNvPr id="619" name="Google Shape;619;p77"/>
          <p:cNvSpPr/>
          <p:nvPr/>
        </p:nvSpPr>
        <p:spPr>
          <a:xfrm flipH="1">
            <a:off x="2099750" y="1921150"/>
            <a:ext cx="2587500" cy="2503800"/>
          </a:xfrm>
          <a:prstGeom prst="wedgeRoundRectCallout">
            <a:avLst>
              <a:gd fmla="val 70339" name="adj1"/>
              <a:gd fmla="val -23067" name="adj2"/>
              <a:gd fmla="val 0" name="adj3"/>
            </a:avLst>
          </a:prstGeom>
          <a:solidFill>
            <a:srgbClr val="D9EAD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chemeClr val="dk1"/>
                </a:solidFill>
                <a:latin typeface="Arial"/>
                <a:ea typeface="Arial"/>
                <a:cs typeface="Arial"/>
                <a:sym typeface="Arial"/>
              </a:rPr>
              <a:t>“First authorship means that you have performed the majority of the intellectual and physical effort, completed the project, and conducted the majority of the writing.”</a:t>
            </a:r>
            <a:endParaRPr b="0" i="0" sz="1600" u="none" cap="none" strike="noStrike">
              <a:solidFill>
                <a:srgbClr val="000000"/>
              </a:solidFill>
              <a:latin typeface="Arial"/>
              <a:ea typeface="Arial"/>
              <a:cs typeface="Arial"/>
              <a:sym typeface="Arial"/>
            </a:endParaRPr>
          </a:p>
        </p:txBody>
      </p:sp>
      <p:sp>
        <p:nvSpPr>
          <p:cNvPr id="620" name="Google Shape;620;p77"/>
          <p:cNvSpPr txBox="1"/>
          <p:nvPr>
            <p:ph idx="4294967295" type="title"/>
          </p:nvPr>
        </p:nvSpPr>
        <p:spPr>
          <a:xfrm>
            <a:off x="0" y="64175"/>
            <a:ext cx="91440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t>Lab manuals: There is no “gold standard” model </a:t>
            </a:r>
            <a:endParaRPr/>
          </a:p>
        </p:txBody>
      </p:sp>
      <p:sp>
        <p:nvSpPr>
          <p:cNvPr id="621" name="Google Shape;621;p77"/>
          <p:cNvSpPr txBox="1"/>
          <p:nvPr/>
        </p:nvSpPr>
        <p:spPr>
          <a:xfrm>
            <a:off x="0" y="636875"/>
            <a:ext cx="9144000" cy="628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1500"/>
              </a:spcAft>
              <a:buClr>
                <a:schemeClr val="dk1"/>
              </a:buClr>
              <a:buSzPts val="1100"/>
              <a:buFont typeface="Arial"/>
              <a:buNone/>
            </a:pPr>
            <a:r>
              <a:rPr b="0" i="0" lang="en" sz="1600" u="none" cap="none" strike="noStrike">
                <a:solidFill>
                  <a:srgbClr val="363636"/>
                </a:solidFill>
                <a:latin typeface="Arial"/>
                <a:ea typeface="Arial"/>
                <a:cs typeface="Arial"/>
                <a:sym typeface="Arial"/>
              </a:rPr>
              <a:t>What’s important is to clearly convey </a:t>
            </a:r>
            <a:r>
              <a:rPr b="1" i="0" lang="en" sz="1600" u="none" cap="none" strike="noStrike">
                <a:solidFill>
                  <a:srgbClr val="363636"/>
                </a:solidFill>
                <a:latin typeface="Arial"/>
                <a:ea typeface="Arial"/>
                <a:cs typeface="Arial"/>
                <a:sym typeface="Arial"/>
              </a:rPr>
              <a:t>the way you want your lab to run</a:t>
            </a:r>
            <a:r>
              <a:rPr lang="en" sz="1600">
                <a:solidFill>
                  <a:srgbClr val="363636"/>
                </a:solidFill>
              </a:rPr>
              <a:t>                                        </a:t>
            </a:r>
            <a:r>
              <a:rPr b="0" i="0" lang="en" sz="1600" u="none" cap="none" strike="noStrike">
                <a:solidFill>
                  <a:srgbClr val="363636"/>
                </a:solidFill>
                <a:latin typeface="Arial"/>
                <a:ea typeface="Arial"/>
                <a:cs typeface="Arial"/>
                <a:sym typeface="Arial"/>
              </a:rPr>
              <a:t>so that your supervisees don’t have to guess and stress.</a:t>
            </a:r>
            <a:endParaRPr b="0" i="0" sz="1600" u="none" cap="none" strike="noStrike">
              <a:solidFill>
                <a:srgbClr val="363636"/>
              </a:solidFill>
              <a:latin typeface="Arial"/>
              <a:ea typeface="Arial"/>
              <a:cs typeface="Arial"/>
              <a:sym typeface="Arial"/>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5" name="Shape 625"/>
        <p:cNvGrpSpPr/>
        <p:nvPr/>
      </p:nvGrpSpPr>
      <p:grpSpPr>
        <a:xfrm>
          <a:off x="0" y="0"/>
          <a:ext cx="0" cy="0"/>
          <a:chOff x="0" y="0"/>
          <a:chExt cx="0" cy="0"/>
        </a:xfrm>
      </p:grpSpPr>
      <p:sp>
        <p:nvSpPr>
          <p:cNvPr id="626" name="Google Shape;626;p78"/>
          <p:cNvSpPr/>
          <p:nvPr/>
        </p:nvSpPr>
        <p:spPr>
          <a:xfrm>
            <a:off x="0" y="2649"/>
            <a:ext cx="9144000" cy="1073700"/>
          </a:xfrm>
          <a:prstGeom prst="rect">
            <a:avLst/>
          </a:prstGeom>
          <a:solidFill>
            <a:srgbClr val="D8D8D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lang="en" sz="2400">
                <a:solidFill>
                  <a:schemeClr val="dk1"/>
                </a:solidFill>
              </a:rPr>
              <a:t>Written expectations guidelines ≠ </a:t>
            </a:r>
            <a:r>
              <a:rPr b="1" lang="en" sz="2400">
                <a:solidFill>
                  <a:schemeClr val="dk1"/>
                </a:solidFill>
              </a:rPr>
              <a:t>rigid</a:t>
            </a:r>
            <a:r>
              <a:rPr lang="en" sz="2400">
                <a:solidFill>
                  <a:schemeClr val="dk1"/>
                </a:solidFill>
              </a:rPr>
              <a:t> and </a:t>
            </a:r>
            <a:r>
              <a:rPr b="1" lang="en" sz="2400">
                <a:solidFill>
                  <a:schemeClr val="dk1"/>
                </a:solidFill>
              </a:rPr>
              <a:t>inflexible</a:t>
            </a:r>
            <a:r>
              <a:rPr lang="en" sz="2400">
                <a:solidFill>
                  <a:schemeClr val="dk1"/>
                </a:solidFill>
              </a:rPr>
              <a:t>!*</a:t>
            </a:r>
            <a:endParaRPr b="1" i="0" sz="2400" u="none" cap="none" strike="noStrike">
              <a:solidFill>
                <a:srgbClr val="000000"/>
              </a:solidFill>
              <a:latin typeface="Arial"/>
              <a:ea typeface="Arial"/>
              <a:cs typeface="Arial"/>
              <a:sym typeface="Arial"/>
            </a:endParaRPr>
          </a:p>
        </p:txBody>
      </p:sp>
      <p:sp>
        <p:nvSpPr>
          <p:cNvPr id="627" name="Google Shape;627;p78"/>
          <p:cNvSpPr txBox="1"/>
          <p:nvPr/>
        </p:nvSpPr>
        <p:spPr>
          <a:xfrm>
            <a:off x="552650" y="1333425"/>
            <a:ext cx="8055600" cy="369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lang="en" sz="2000"/>
              <a:t>Use the document as a base for </a:t>
            </a:r>
            <a:r>
              <a:rPr b="1" i="1" lang="en" sz="2000"/>
              <a:t>conversation</a:t>
            </a:r>
            <a:r>
              <a:rPr lang="en" sz="2000"/>
              <a:t> between you and your mentee on how you can best support each other in your goals.</a:t>
            </a:r>
            <a:endParaRPr sz="2000"/>
          </a:p>
          <a:p>
            <a:pPr indent="0" lvl="0" marL="0" marR="0" rtl="0" algn="ctr">
              <a:lnSpc>
                <a:spcPct val="100000"/>
              </a:lnSpc>
              <a:spcBef>
                <a:spcPts val="0"/>
              </a:spcBef>
              <a:spcAft>
                <a:spcPts val="0"/>
              </a:spcAft>
              <a:buNone/>
            </a:pPr>
            <a:r>
              <a:t/>
            </a:r>
            <a:endParaRPr sz="2000"/>
          </a:p>
          <a:p>
            <a:pPr indent="0" lvl="0" marL="0" marR="0" rtl="0" algn="ctr">
              <a:lnSpc>
                <a:spcPct val="100000"/>
              </a:lnSpc>
              <a:spcBef>
                <a:spcPts val="0"/>
              </a:spcBef>
              <a:spcAft>
                <a:spcPts val="0"/>
              </a:spcAft>
              <a:buNone/>
            </a:pPr>
            <a:r>
              <a:t/>
            </a:r>
            <a:endParaRPr sz="2000"/>
          </a:p>
        </p:txBody>
      </p:sp>
      <p:sp>
        <p:nvSpPr>
          <p:cNvPr id="628" name="Google Shape;628;p78"/>
          <p:cNvSpPr txBox="1"/>
          <p:nvPr/>
        </p:nvSpPr>
        <p:spPr>
          <a:xfrm>
            <a:off x="644050" y="3325450"/>
            <a:ext cx="3021000" cy="7866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800"/>
              <a:buFont typeface="Arial"/>
              <a:buNone/>
            </a:pPr>
            <a:r>
              <a:rPr lang="en" sz="1900"/>
              <a:t>Mentors AND mentees should ask themselves, and then discuss together.</a:t>
            </a:r>
            <a:endParaRPr b="0" i="0" sz="1900" u="none" cap="none" strike="noStrike">
              <a:solidFill>
                <a:srgbClr val="000000"/>
              </a:solidFill>
              <a:latin typeface="Arial"/>
              <a:ea typeface="Arial"/>
              <a:cs typeface="Arial"/>
              <a:sym typeface="Arial"/>
            </a:endParaRPr>
          </a:p>
          <a:p>
            <a:pPr indent="0" lvl="0" marL="0" marR="0" rtl="0" algn="ctr">
              <a:lnSpc>
                <a:spcPct val="115000"/>
              </a:lnSpc>
              <a:spcBef>
                <a:spcPts val="1600"/>
              </a:spcBef>
              <a:spcAft>
                <a:spcPts val="1600"/>
              </a:spcAft>
              <a:buClr>
                <a:schemeClr val="dk1"/>
              </a:buClr>
              <a:buSzPts val="1100"/>
              <a:buFont typeface="Arial"/>
              <a:buNone/>
            </a:pPr>
            <a:r>
              <a:t/>
            </a:r>
            <a:endParaRPr b="1" i="0" sz="1500" u="none" cap="none" strike="noStrike">
              <a:solidFill>
                <a:srgbClr val="000000"/>
              </a:solidFill>
              <a:latin typeface="Arial"/>
              <a:ea typeface="Arial"/>
              <a:cs typeface="Arial"/>
              <a:sym typeface="Arial"/>
            </a:endParaRPr>
          </a:p>
        </p:txBody>
      </p:sp>
      <p:sp>
        <p:nvSpPr>
          <p:cNvPr id="629" name="Google Shape;629;p78"/>
          <p:cNvSpPr txBox="1"/>
          <p:nvPr/>
        </p:nvSpPr>
        <p:spPr>
          <a:xfrm>
            <a:off x="89525" y="4774200"/>
            <a:ext cx="3453000" cy="36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*Except for rules that pertain to safety.</a:t>
            </a:r>
            <a:endParaRPr/>
          </a:p>
        </p:txBody>
      </p:sp>
      <p:sp>
        <p:nvSpPr>
          <p:cNvPr id="630" name="Google Shape;630;p78"/>
          <p:cNvSpPr txBox="1"/>
          <p:nvPr/>
        </p:nvSpPr>
        <p:spPr>
          <a:xfrm>
            <a:off x="2211150" y="2082700"/>
            <a:ext cx="4721700" cy="712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chemeClr val="dk1"/>
                </a:solidFill>
              </a:rPr>
              <a:t>Give your trainees </a:t>
            </a:r>
            <a:r>
              <a:rPr b="1" i="1" lang="en" sz="2000">
                <a:solidFill>
                  <a:schemeClr val="dk1"/>
                </a:solidFill>
              </a:rPr>
              <a:t>confidence</a:t>
            </a:r>
            <a:r>
              <a:rPr lang="en" sz="2000">
                <a:solidFill>
                  <a:schemeClr val="dk1"/>
                </a:solidFill>
              </a:rPr>
              <a:t> to reach out to you with their needs.</a:t>
            </a:r>
            <a:endParaRPr sz="2000">
              <a:solidFill>
                <a:schemeClr val="dk1"/>
              </a:solidFill>
            </a:endParaRPr>
          </a:p>
        </p:txBody>
      </p:sp>
      <p:sp>
        <p:nvSpPr>
          <p:cNvPr id="631" name="Google Shape;631;p78"/>
          <p:cNvSpPr/>
          <p:nvPr/>
        </p:nvSpPr>
        <p:spPr>
          <a:xfrm>
            <a:off x="4104876" y="3174875"/>
            <a:ext cx="4353600" cy="1476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228600">
            <a:noAutofit/>
          </a:bodyPr>
          <a:lstStyle/>
          <a:p>
            <a:pPr indent="0" lvl="0" marL="0" marR="0" rtl="0" algn="ctr">
              <a:lnSpc>
                <a:spcPct val="100000"/>
              </a:lnSpc>
              <a:spcBef>
                <a:spcPts val="0"/>
              </a:spcBef>
              <a:spcAft>
                <a:spcPts val="1600"/>
              </a:spcAft>
              <a:buClr>
                <a:schemeClr val="dk1"/>
              </a:buClr>
              <a:buSzPts val="1100"/>
              <a:buFont typeface="Arial"/>
              <a:buNone/>
            </a:pPr>
            <a:r>
              <a:rPr b="1" i="0" lang="en" sz="2300" u="none" cap="none" strike="noStrike">
                <a:solidFill>
                  <a:schemeClr val="dk1"/>
                </a:solidFill>
                <a:latin typeface="Arial"/>
                <a:ea typeface="Arial"/>
                <a:cs typeface="Arial"/>
                <a:sym typeface="Arial"/>
              </a:rPr>
              <a:t>What do you expect from your trainees, and what can they expect from you?</a:t>
            </a:r>
            <a:endParaRPr b="1" i="0" sz="2300" u="none" cap="none" strike="noStrike">
              <a:solidFill>
                <a:srgbClr val="000000"/>
              </a:solidFill>
              <a:latin typeface="Arial"/>
              <a:ea typeface="Arial"/>
              <a:cs typeface="Arial"/>
              <a:sym typeface="Arial"/>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5" name="Shape 635"/>
        <p:cNvGrpSpPr/>
        <p:nvPr/>
      </p:nvGrpSpPr>
      <p:grpSpPr>
        <a:xfrm>
          <a:off x="0" y="0"/>
          <a:ext cx="0" cy="0"/>
          <a:chOff x="0" y="0"/>
          <a:chExt cx="0" cy="0"/>
        </a:xfrm>
      </p:grpSpPr>
      <p:pic>
        <p:nvPicPr>
          <p:cNvPr id="636" name="Google Shape;636;p79"/>
          <p:cNvPicPr preferRelativeResize="0"/>
          <p:nvPr/>
        </p:nvPicPr>
        <p:blipFill rotWithShape="1">
          <a:blip r:embed="rId3">
            <a:alphaModFix/>
          </a:blip>
          <a:srcRect b="0" l="0" r="0" t="0"/>
          <a:stretch/>
        </p:blipFill>
        <p:spPr>
          <a:xfrm>
            <a:off x="231300" y="86134"/>
            <a:ext cx="7212150" cy="4971240"/>
          </a:xfrm>
          <a:prstGeom prst="rect">
            <a:avLst/>
          </a:prstGeom>
          <a:noFill/>
          <a:ln>
            <a:noFill/>
          </a:ln>
        </p:spPr>
      </p:pic>
      <p:pic>
        <p:nvPicPr>
          <p:cNvPr id="637" name="Google Shape;637;p79"/>
          <p:cNvPicPr preferRelativeResize="0"/>
          <p:nvPr/>
        </p:nvPicPr>
        <p:blipFill rotWithShape="1">
          <a:blip r:embed="rId4">
            <a:alphaModFix/>
          </a:blip>
          <a:srcRect b="0" l="0" r="0" t="0"/>
          <a:stretch/>
        </p:blipFill>
        <p:spPr>
          <a:xfrm>
            <a:off x="7460026" y="981925"/>
            <a:ext cx="1581150" cy="2038350"/>
          </a:xfrm>
          <a:prstGeom prst="rect">
            <a:avLst/>
          </a:prstGeom>
          <a:noFill/>
          <a:ln>
            <a:noFill/>
          </a:ln>
        </p:spPr>
      </p:pic>
      <p:sp>
        <p:nvSpPr>
          <p:cNvPr id="638" name="Google Shape;638;p79"/>
          <p:cNvSpPr txBox="1"/>
          <p:nvPr/>
        </p:nvSpPr>
        <p:spPr>
          <a:xfrm>
            <a:off x="7357200" y="2957850"/>
            <a:ext cx="1786800" cy="693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Dr. Jonathan Peele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B7B7B7"/>
                </a:solidFill>
                <a:latin typeface="Arial"/>
                <a:ea typeface="Arial"/>
                <a:cs typeface="Arial"/>
                <a:sym typeface="Arial"/>
              </a:rPr>
              <a:t>Associate Professor of Otolaryngology</a:t>
            </a:r>
            <a:endParaRPr b="0" i="0" sz="1400" u="none" cap="none" strike="noStrike">
              <a:solidFill>
                <a:srgbClr val="B7B7B7"/>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B7B7B7"/>
                </a:solidFill>
                <a:latin typeface="Arial"/>
                <a:ea typeface="Arial"/>
                <a:cs typeface="Arial"/>
                <a:sym typeface="Arial"/>
              </a:rPr>
              <a:t>Wash U at St. Louis</a:t>
            </a:r>
            <a:endParaRPr b="0" i="0" sz="1400" u="none" cap="none" strike="noStrike">
              <a:solidFill>
                <a:srgbClr val="B7B7B7"/>
              </a:solidFill>
              <a:latin typeface="Arial"/>
              <a:ea typeface="Arial"/>
              <a:cs typeface="Arial"/>
              <a:sym typeface="Arial"/>
            </a:endParaRPr>
          </a:p>
        </p:txBody>
      </p:sp>
      <p:sp>
        <p:nvSpPr>
          <p:cNvPr id="639" name="Google Shape;639;p79"/>
          <p:cNvSpPr txBox="1"/>
          <p:nvPr/>
        </p:nvSpPr>
        <p:spPr>
          <a:xfrm>
            <a:off x="4072300" y="4582075"/>
            <a:ext cx="4572000" cy="555900"/>
          </a:xfrm>
          <a:prstGeom prst="rect">
            <a:avLst/>
          </a:prstGeom>
          <a:solidFill>
            <a:srgbClr val="FFFFFF"/>
          </a:solidFill>
          <a:ln>
            <a:noFill/>
          </a:ln>
        </p:spPr>
        <p:txBody>
          <a:bodyPr anchorCtr="0" anchor="t" bIns="91425" lIns="91425" spcFirstLastPara="1" rIns="91425" wrap="square" tIns="91425">
            <a:noAutofit/>
          </a:bodyPr>
          <a:lstStyle/>
          <a:p>
            <a:pPr indent="0" lvl="0" marL="0" marR="0" rtl="0" algn="r">
              <a:lnSpc>
                <a:spcPct val="115000"/>
              </a:lnSpc>
              <a:spcBef>
                <a:spcPts val="0"/>
              </a:spcBef>
              <a:spcAft>
                <a:spcPts val="0"/>
              </a:spcAft>
              <a:buClr>
                <a:srgbClr val="000000"/>
              </a:buClr>
              <a:buSzPts val="1200"/>
              <a:buFont typeface="Arial"/>
              <a:buNone/>
            </a:pPr>
            <a:r>
              <a:rPr b="0" i="0" lang="en" sz="1200" u="none" cap="none" strike="noStrike">
                <a:solidFill>
                  <a:srgbClr val="363636"/>
                </a:solidFill>
                <a:latin typeface="Arial"/>
                <a:ea typeface="Arial"/>
                <a:cs typeface="Arial"/>
                <a:sym typeface="Arial"/>
              </a:rPr>
              <a:t>Figure 4.1, </a:t>
            </a:r>
            <a:r>
              <a:rPr b="0" i="1" lang="en" sz="1200" u="none" cap="none" strike="noStrike">
                <a:solidFill>
                  <a:srgbClr val="363636"/>
                </a:solidFill>
                <a:latin typeface="Arial"/>
                <a:ea typeface="Arial"/>
                <a:cs typeface="Arial"/>
                <a:sym typeface="Arial"/>
              </a:rPr>
              <a:t>Lab decision tree</a:t>
            </a:r>
            <a:r>
              <a:rPr b="0" i="0" lang="en" sz="1200" u="none" cap="none" strike="noStrike">
                <a:solidFill>
                  <a:srgbClr val="363636"/>
                </a:solidFill>
                <a:latin typeface="Arial"/>
                <a:ea typeface="Arial"/>
                <a:cs typeface="Arial"/>
                <a:sym typeface="Arial"/>
              </a:rPr>
              <a:t> in Chapter 4 of Peele’s Lab Manual (version Jan 2018). </a:t>
            </a:r>
            <a:r>
              <a:rPr b="0" i="0" lang="en" sz="1200" u="sng" cap="none" strike="noStrike">
                <a:solidFill>
                  <a:schemeClr val="hlink"/>
                </a:solidFill>
                <a:latin typeface="Arial"/>
                <a:ea typeface="Arial"/>
                <a:cs typeface="Arial"/>
                <a:sym typeface="Arial"/>
                <a:hlinkClick r:id="rId5"/>
              </a:rPr>
              <a:t>http://jpeelle.net/peellelab_manual.pdf</a:t>
            </a:r>
            <a:endParaRPr b="0" i="0" sz="1200" u="none" cap="none" strike="noStrike">
              <a:solidFill>
                <a:srgbClr val="363636"/>
              </a:solidFill>
              <a:latin typeface="Arial"/>
              <a:ea typeface="Arial"/>
              <a:cs typeface="Arial"/>
              <a:sym typeface="Arial"/>
            </a:endParaRPr>
          </a:p>
          <a:p>
            <a:pPr indent="0" lvl="0" marL="0" marR="0" rtl="0" algn="r">
              <a:lnSpc>
                <a:spcPct val="100000"/>
              </a:lnSpc>
              <a:spcBef>
                <a:spcPts val="150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0" name="Google Shape;640;p79"/>
          <p:cNvSpPr txBox="1"/>
          <p:nvPr/>
        </p:nvSpPr>
        <p:spPr>
          <a:xfrm>
            <a:off x="6144975" y="76200"/>
            <a:ext cx="2972400" cy="8958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2400"/>
              <a:buFont typeface="Arial"/>
              <a:buNone/>
            </a:pPr>
            <a:r>
              <a:rPr b="1" i="0" lang="en" sz="2400" u="none" cap="none" strike="noStrike">
                <a:solidFill>
                  <a:schemeClr val="dk1"/>
                </a:solidFill>
                <a:latin typeface="Arial"/>
                <a:ea typeface="Arial"/>
                <a:cs typeface="Arial"/>
                <a:sym typeface="Arial"/>
              </a:rPr>
              <a:t>Lab manuals: </a:t>
            </a:r>
            <a:r>
              <a:rPr b="1" i="1" lang="en" sz="2400" u="none" cap="none" strike="noStrike">
                <a:solidFill>
                  <a:schemeClr val="dk1"/>
                </a:solidFill>
                <a:latin typeface="Arial"/>
                <a:ea typeface="Arial"/>
                <a:cs typeface="Arial"/>
                <a:sym typeface="Arial"/>
              </a:rPr>
              <a:t>Living documents</a:t>
            </a:r>
            <a:endParaRPr b="1" i="1" sz="2400" u="none" cap="none" strike="noStrike">
              <a:solidFill>
                <a:srgbClr val="000000"/>
              </a:solidFill>
              <a:latin typeface="Arial"/>
              <a:ea typeface="Arial"/>
              <a:cs typeface="Arial"/>
              <a:sym typeface="Arial"/>
            </a:endParaRPr>
          </a:p>
        </p:txBody>
      </p:sp>
      <p:sp>
        <p:nvSpPr>
          <p:cNvPr id="641" name="Google Shape;641;p7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5" name="Shape 645"/>
        <p:cNvGrpSpPr/>
        <p:nvPr/>
      </p:nvGrpSpPr>
      <p:grpSpPr>
        <a:xfrm>
          <a:off x="0" y="0"/>
          <a:ext cx="0" cy="0"/>
          <a:chOff x="0" y="0"/>
          <a:chExt cx="0" cy="0"/>
        </a:xfrm>
      </p:grpSpPr>
      <p:pic>
        <p:nvPicPr>
          <p:cNvPr id="646" name="Google Shape;646;p80"/>
          <p:cNvPicPr preferRelativeResize="0"/>
          <p:nvPr/>
        </p:nvPicPr>
        <p:blipFill rotWithShape="1">
          <a:blip r:embed="rId3">
            <a:alphaModFix/>
          </a:blip>
          <a:srcRect b="0" l="0" r="0" t="2959"/>
          <a:stretch/>
        </p:blipFill>
        <p:spPr>
          <a:xfrm>
            <a:off x="467675" y="0"/>
            <a:ext cx="6002604" cy="5143500"/>
          </a:xfrm>
          <a:prstGeom prst="rect">
            <a:avLst/>
          </a:prstGeom>
          <a:noFill/>
          <a:ln>
            <a:noFill/>
          </a:ln>
        </p:spPr>
      </p:pic>
      <p:pic>
        <p:nvPicPr>
          <p:cNvPr id="647" name="Google Shape;647;p80"/>
          <p:cNvPicPr preferRelativeResize="0"/>
          <p:nvPr/>
        </p:nvPicPr>
        <p:blipFill rotWithShape="1">
          <a:blip r:embed="rId4">
            <a:alphaModFix/>
          </a:blip>
          <a:srcRect b="0" l="0" r="0" t="0"/>
          <a:stretch/>
        </p:blipFill>
        <p:spPr>
          <a:xfrm>
            <a:off x="7460026" y="981925"/>
            <a:ext cx="1581150" cy="2038350"/>
          </a:xfrm>
          <a:prstGeom prst="rect">
            <a:avLst/>
          </a:prstGeom>
          <a:noFill/>
          <a:ln>
            <a:noFill/>
          </a:ln>
        </p:spPr>
      </p:pic>
      <p:sp>
        <p:nvSpPr>
          <p:cNvPr id="648" name="Google Shape;648;p80"/>
          <p:cNvSpPr txBox="1"/>
          <p:nvPr/>
        </p:nvSpPr>
        <p:spPr>
          <a:xfrm>
            <a:off x="7357200" y="2957850"/>
            <a:ext cx="1786800" cy="693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Dr. Jonathan Peele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B7B7B7"/>
                </a:solidFill>
                <a:latin typeface="Arial"/>
                <a:ea typeface="Arial"/>
                <a:cs typeface="Arial"/>
                <a:sym typeface="Arial"/>
              </a:rPr>
              <a:t>Associate Professor of Otolaryngology</a:t>
            </a:r>
            <a:endParaRPr b="0" i="0" sz="1400" u="none" cap="none" strike="noStrike">
              <a:solidFill>
                <a:srgbClr val="B7B7B7"/>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B7B7B7"/>
                </a:solidFill>
                <a:latin typeface="Arial"/>
                <a:ea typeface="Arial"/>
                <a:cs typeface="Arial"/>
                <a:sym typeface="Arial"/>
              </a:rPr>
              <a:t>Wash U at St. Louis</a:t>
            </a:r>
            <a:endParaRPr b="0" i="0" sz="1400" u="none" cap="none" strike="noStrike">
              <a:solidFill>
                <a:srgbClr val="B7B7B7"/>
              </a:solidFill>
              <a:latin typeface="Arial"/>
              <a:ea typeface="Arial"/>
              <a:cs typeface="Arial"/>
              <a:sym typeface="Arial"/>
            </a:endParaRPr>
          </a:p>
        </p:txBody>
      </p:sp>
      <p:sp>
        <p:nvSpPr>
          <p:cNvPr id="649" name="Google Shape;649;p80"/>
          <p:cNvSpPr txBox="1"/>
          <p:nvPr/>
        </p:nvSpPr>
        <p:spPr>
          <a:xfrm>
            <a:off x="6144975" y="76200"/>
            <a:ext cx="2972400" cy="8958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2400"/>
              <a:buFont typeface="Arial"/>
              <a:buNone/>
            </a:pPr>
            <a:r>
              <a:rPr b="1" i="0" lang="en" sz="2400" u="none" cap="none" strike="noStrike">
                <a:solidFill>
                  <a:schemeClr val="dk1"/>
                </a:solidFill>
                <a:latin typeface="Arial"/>
                <a:ea typeface="Arial"/>
                <a:cs typeface="Arial"/>
                <a:sym typeface="Arial"/>
              </a:rPr>
              <a:t>Lab manuals: </a:t>
            </a:r>
            <a:r>
              <a:rPr b="1" i="1" lang="en" sz="2400" u="none" cap="none" strike="noStrike">
                <a:solidFill>
                  <a:schemeClr val="dk1"/>
                </a:solidFill>
                <a:latin typeface="Arial"/>
                <a:ea typeface="Arial"/>
                <a:cs typeface="Arial"/>
                <a:sym typeface="Arial"/>
              </a:rPr>
              <a:t>Living documents</a:t>
            </a:r>
            <a:endParaRPr b="1" i="1" sz="2400" u="none" cap="none" strike="noStrike">
              <a:solidFill>
                <a:srgbClr val="000000"/>
              </a:solidFill>
              <a:latin typeface="Arial"/>
              <a:ea typeface="Arial"/>
              <a:cs typeface="Arial"/>
              <a:sym typeface="Arial"/>
            </a:endParaRPr>
          </a:p>
        </p:txBody>
      </p:sp>
      <p:sp>
        <p:nvSpPr>
          <p:cNvPr id="650" name="Google Shape;650;p8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
        <p:nvSpPr>
          <p:cNvPr id="651" name="Google Shape;651;p80"/>
          <p:cNvSpPr txBox="1"/>
          <p:nvPr/>
        </p:nvSpPr>
        <p:spPr>
          <a:xfrm>
            <a:off x="4072300" y="4582075"/>
            <a:ext cx="4572000" cy="555900"/>
          </a:xfrm>
          <a:prstGeom prst="rect">
            <a:avLst/>
          </a:prstGeom>
          <a:solidFill>
            <a:srgbClr val="FFFFFF"/>
          </a:solidFill>
          <a:ln>
            <a:noFill/>
          </a:ln>
        </p:spPr>
        <p:txBody>
          <a:bodyPr anchorCtr="0" anchor="t" bIns="91425" lIns="91425" spcFirstLastPara="1" rIns="91425" wrap="square" tIns="91425">
            <a:noAutofit/>
          </a:bodyPr>
          <a:lstStyle/>
          <a:p>
            <a:pPr indent="0" lvl="0" marL="0" marR="0" rtl="0" algn="r">
              <a:lnSpc>
                <a:spcPct val="115000"/>
              </a:lnSpc>
              <a:spcBef>
                <a:spcPts val="0"/>
              </a:spcBef>
              <a:spcAft>
                <a:spcPts val="0"/>
              </a:spcAft>
              <a:buClr>
                <a:srgbClr val="000000"/>
              </a:buClr>
              <a:buSzPts val="1200"/>
              <a:buFont typeface="Arial"/>
              <a:buNone/>
            </a:pPr>
            <a:r>
              <a:rPr b="0" i="0" lang="en" sz="1200" u="none" cap="none" strike="noStrike">
                <a:solidFill>
                  <a:srgbClr val="363636"/>
                </a:solidFill>
                <a:latin typeface="Arial"/>
                <a:ea typeface="Arial"/>
                <a:cs typeface="Arial"/>
                <a:sym typeface="Arial"/>
              </a:rPr>
              <a:t>Figure 4.1, </a:t>
            </a:r>
            <a:r>
              <a:rPr b="0" i="1" lang="en" sz="1200" u="none" cap="none" strike="noStrike">
                <a:solidFill>
                  <a:srgbClr val="363636"/>
                </a:solidFill>
                <a:latin typeface="Arial"/>
                <a:ea typeface="Arial"/>
                <a:cs typeface="Arial"/>
                <a:sym typeface="Arial"/>
              </a:rPr>
              <a:t>Lab decision tree</a:t>
            </a:r>
            <a:r>
              <a:rPr b="0" i="0" lang="en" sz="1200" u="none" cap="none" strike="noStrike">
                <a:solidFill>
                  <a:srgbClr val="363636"/>
                </a:solidFill>
                <a:latin typeface="Arial"/>
                <a:ea typeface="Arial"/>
                <a:cs typeface="Arial"/>
                <a:sym typeface="Arial"/>
              </a:rPr>
              <a:t> in Chapter 4 of Peele’s Lab Manual (version Jan 2018). </a:t>
            </a:r>
            <a:r>
              <a:rPr b="0" i="0" lang="en" sz="1200" u="sng" cap="none" strike="noStrike">
                <a:solidFill>
                  <a:schemeClr val="hlink"/>
                </a:solidFill>
                <a:latin typeface="Arial"/>
                <a:ea typeface="Arial"/>
                <a:cs typeface="Arial"/>
                <a:sym typeface="Arial"/>
                <a:hlinkClick r:id="rId5"/>
              </a:rPr>
              <a:t>http://jpeelle.net/peellelab_manual.pdf</a:t>
            </a:r>
            <a:endParaRPr b="0" i="0" sz="1200" u="none" cap="none" strike="noStrike">
              <a:solidFill>
                <a:srgbClr val="363636"/>
              </a:solidFill>
              <a:latin typeface="Arial"/>
              <a:ea typeface="Arial"/>
              <a:cs typeface="Arial"/>
              <a:sym typeface="Arial"/>
            </a:endParaRPr>
          </a:p>
          <a:p>
            <a:pPr indent="0" lvl="0" marL="0" marR="0" rtl="0" algn="r">
              <a:lnSpc>
                <a:spcPct val="100000"/>
              </a:lnSpc>
              <a:spcBef>
                <a:spcPts val="150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5" name="Shape 655"/>
        <p:cNvGrpSpPr/>
        <p:nvPr/>
      </p:nvGrpSpPr>
      <p:grpSpPr>
        <a:xfrm>
          <a:off x="0" y="0"/>
          <a:ext cx="0" cy="0"/>
          <a:chOff x="0" y="0"/>
          <a:chExt cx="0" cy="0"/>
        </a:xfrm>
      </p:grpSpPr>
      <p:sp>
        <p:nvSpPr>
          <p:cNvPr id="656" name="Google Shape;656;p81"/>
          <p:cNvSpPr txBox="1"/>
          <p:nvPr/>
        </p:nvSpPr>
        <p:spPr>
          <a:xfrm>
            <a:off x="231325" y="714750"/>
            <a:ext cx="5407200" cy="4167000"/>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SzPts val="1600"/>
              <a:buChar char="●"/>
            </a:pPr>
            <a:r>
              <a:rPr lang="en" sz="1600"/>
              <a:t>What is your vision for how your group will contribute positively to </a:t>
            </a:r>
            <a:r>
              <a:rPr b="1" lang="en" sz="1600"/>
              <a:t>diversity, equity, and inclusion (DEI) </a:t>
            </a:r>
            <a:r>
              <a:rPr lang="en" sz="1600"/>
              <a:t>in your field? What is your policy for time spent doing DEI work and outreach? If you are supportive, how will you show that — what support can your trainees expect from you?</a:t>
            </a:r>
            <a:endParaRPr/>
          </a:p>
          <a:p>
            <a:pPr indent="-317500" lvl="1" marL="914400" rtl="0" algn="l">
              <a:spcBef>
                <a:spcPts val="0"/>
              </a:spcBef>
              <a:spcAft>
                <a:spcPts val="0"/>
              </a:spcAft>
              <a:buSzPts val="1400"/>
              <a:buChar char="○"/>
            </a:pPr>
            <a:r>
              <a:rPr lang="en" u="sng">
                <a:solidFill>
                  <a:schemeClr val="hlink"/>
                </a:solidFill>
                <a:hlinkClick r:id="rId3"/>
              </a:rPr>
              <a:t>Dr. Aradhna Tripati</a:t>
            </a:r>
            <a:r>
              <a:rPr lang="en"/>
              <a:t>, UCLA, climate &amp; biogeochemistry</a:t>
            </a:r>
            <a:endParaRPr/>
          </a:p>
          <a:p>
            <a:pPr indent="-317500" lvl="1" marL="914400" rtl="0" algn="l">
              <a:spcBef>
                <a:spcPts val="0"/>
              </a:spcBef>
              <a:spcAft>
                <a:spcPts val="0"/>
              </a:spcAft>
              <a:buSzPts val="1400"/>
              <a:buChar char="○"/>
            </a:pPr>
            <a:r>
              <a:rPr lang="en" u="sng">
                <a:solidFill>
                  <a:schemeClr val="hlink"/>
                </a:solidFill>
                <a:hlinkClick r:id="rId4"/>
              </a:rPr>
              <a:t>Dr. Dawn Sumner</a:t>
            </a:r>
            <a:r>
              <a:rPr lang="en"/>
              <a:t>, UC Davis, geobiology</a:t>
            </a:r>
            <a:endParaRPr/>
          </a:p>
          <a:p>
            <a:pPr indent="-317500" lvl="1" marL="914400" rtl="0" algn="l">
              <a:spcBef>
                <a:spcPts val="0"/>
              </a:spcBef>
              <a:spcAft>
                <a:spcPts val="0"/>
              </a:spcAft>
              <a:buSzPts val="1400"/>
              <a:buChar char="○"/>
            </a:pPr>
            <a:r>
              <a:rPr lang="en" u="sng">
                <a:solidFill>
                  <a:schemeClr val="hlink"/>
                </a:solidFill>
                <a:hlinkClick r:id="rId5"/>
              </a:rPr>
              <a:t>Dr. Kevin Anchukaitis</a:t>
            </a:r>
            <a:r>
              <a:rPr lang="en"/>
              <a:t>, U Arizona, dendrochronology</a:t>
            </a:r>
            <a:endParaRPr/>
          </a:p>
          <a:p>
            <a:pPr indent="-317500" lvl="1" marL="914400" rtl="0" algn="l">
              <a:spcBef>
                <a:spcPts val="0"/>
              </a:spcBef>
              <a:spcAft>
                <a:spcPts val="0"/>
              </a:spcAft>
              <a:buClr>
                <a:srgbClr val="000000"/>
              </a:buClr>
              <a:buSzPts val="1400"/>
              <a:buChar char="○"/>
            </a:pPr>
            <a:r>
              <a:rPr lang="en" u="sng">
                <a:solidFill>
                  <a:schemeClr val="hlink"/>
                </a:solidFill>
                <a:hlinkClick r:id="rId6"/>
              </a:rPr>
              <a:t>Dr. Asmeret Asefaw Berhe</a:t>
            </a:r>
            <a:r>
              <a:rPr lang="en">
                <a:solidFill>
                  <a:schemeClr val="dk1"/>
                </a:solidFill>
              </a:rPr>
              <a:t>, UC Merced, soil biogeochemistry</a:t>
            </a:r>
            <a:endParaRPr/>
          </a:p>
          <a:p>
            <a:pPr indent="0" lvl="0" marL="1371600" rtl="0" algn="l">
              <a:spcBef>
                <a:spcPts val="0"/>
              </a:spcBef>
              <a:spcAft>
                <a:spcPts val="0"/>
              </a:spcAft>
              <a:buNone/>
            </a:pPr>
            <a:r>
              <a:t/>
            </a:r>
            <a:endParaRPr sz="1800"/>
          </a:p>
          <a:p>
            <a:pPr indent="-330200" lvl="0" marL="457200" rtl="0" algn="l">
              <a:spcBef>
                <a:spcPts val="0"/>
              </a:spcBef>
              <a:spcAft>
                <a:spcPts val="0"/>
              </a:spcAft>
              <a:buSzPts val="1600"/>
              <a:buChar char="●"/>
            </a:pPr>
            <a:r>
              <a:rPr lang="en" sz="1600">
                <a:solidFill>
                  <a:schemeClr val="dk1"/>
                </a:solidFill>
              </a:rPr>
              <a:t>Can your</a:t>
            </a:r>
            <a:r>
              <a:rPr lang="en" sz="1600">
                <a:solidFill>
                  <a:schemeClr val="dk1"/>
                </a:solidFill>
              </a:rPr>
              <a:t> expectations be reasonably met by people of all backgrounds, identities, and abilities? (e.g., </a:t>
            </a:r>
            <a:r>
              <a:rPr lang="en" sz="1600">
                <a:solidFill>
                  <a:schemeClr val="dk1"/>
                </a:solidFill>
              </a:rPr>
              <a:t>p</a:t>
            </a:r>
            <a:r>
              <a:rPr lang="en" sz="1600">
                <a:solidFill>
                  <a:schemeClr val="dk1"/>
                </a:solidFill>
              </a:rPr>
              <a:t>eople who are </a:t>
            </a:r>
            <a:r>
              <a:rPr b="1" lang="en" sz="1600">
                <a:solidFill>
                  <a:schemeClr val="dk1"/>
                </a:solidFill>
              </a:rPr>
              <a:t>caretakers</a:t>
            </a:r>
            <a:r>
              <a:rPr lang="en" sz="1600">
                <a:solidFill>
                  <a:schemeClr val="dk1"/>
                </a:solidFill>
              </a:rPr>
              <a:t>, </a:t>
            </a:r>
            <a:r>
              <a:rPr b="1" lang="en" sz="1600">
                <a:solidFill>
                  <a:schemeClr val="dk1"/>
                </a:solidFill>
              </a:rPr>
              <a:t>those who want to have a family</a:t>
            </a:r>
            <a:r>
              <a:rPr lang="en" sz="1600">
                <a:solidFill>
                  <a:schemeClr val="dk1"/>
                </a:solidFill>
              </a:rPr>
              <a:t>, </a:t>
            </a:r>
            <a:r>
              <a:rPr b="1" lang="en" sz="1600">
                <a:solidFill>
                  <a:schemeClr val="dk1"/>
                </a:solidFill>
              </a:rPr>
              <a:t>disabled</a:t>
            </a:r>
            <a:r>
              <a:rPr lang="en" sz="1600">
                <a:solidFill>
                  <a:schemeClr val="dk1"/>
                </a:solidFill>
              </a:rPr>
              <a:t>/</a:t>
            </a:r>
            <a:r>
              <a:rPr b="1" lang="en" sz="1600">
                <a:solidFill>
                  <a:schemeClr val="dk1"/>
                </a:solidFill>
              </a:rPr>
              <a:t>chronically-ill</a:t>
            </a:r>
            <a:r>
              <a:rPr lang="en" sz="1600">
                <a:solidFill>
                  <a:schemeClr val="dk1"/>
                </a:solidFill>
              </a:rPr>
              <a:t>)</a:t>
            </a:r>
            <a:endParaRPr sz="1600">
              <a:solidFill>
                <a:schemeClr val="dk1"/>
              </a:solidFill>
            </a:endParaRPr>
          </a:p>
          <a:p>
            <a:pPr indent="-330200" lvl="1" marL="914400" rtl="0" algn="l">
              <a:spcBef>
                <a:spcPts val="0"/>
              </a:spcBef>
              <a:spcAft>
                <a:spcPts val="0"/>
              </a:spcAft>
              <a:buClr>
                <a:schemeClr val="dk1"/>
              </a:buClr>
              <a:buSzPts val="1600"/>
              <a:buChar char="○"/>
            </a:pPr>
            <a:r>
              <a:rPr i="1" lang="en" sz="1600">
                <a:solidFill>
                  <a:schemeClr val="dk1"/>
                </a:solidFill>
              </a:rPr>
              <a:t>If not, why?</a:t>
            </a:r>
            <a:endParaRPr i="1" sz="1600">
              <a:solidFill>
                <a:schemeClr val="dk1"/>
              </a:solidFill>
            </a:endParaRPr>
          </a:p>
          <a:p>
            <a:pPr indent="0" lvl="0" marL="1371600" rtl="0" algn="l">
              <a:spcBef>
                <a:spcPts val="0"/>
              </a:spcBef>
              <a:spcAft>
                <a:spcPts val="0"/>
              </a:spcAft>
              <a:buNone/>
            </a:pPr>
            <a:r>
              <a:t/>
            </a:r>
            <a:endParaRPr sz="1600"/>
          </a:p>
          <a:p>
            <a:pPr indent="0" lvl="0" marL="0" rtl="0" algn="l">
              <a:spcBef>
                <a:spcPts val="0"/>
              </a:spcBef>
              <a:spcAft>
                <a:spcPts val="0"/>
              </a:spcAft>
              <a:buNone/>
            </a:pPr>
            <a:r>
              <a:t/>
            </a:r>
            <a:endParaRPr sz="1800"/>
          </a:p>
          <a:p>
            <a:pPr indent="0" lvl="0" marL="0" rtl="0" algn="l">
              <a:spcBef>
                <a:spcPts val="0"/>
              </a:spcBef>
              <a:spcAft>
                <a:spcPts val="0"/>
              </a:spcAft>
              <a:buNone/>
            </a:pPr>
            <a:r>
              <a:t/>
            </a:r>
            <a:endParaRPr sz="1800"/>
          </a:p>
        </p:txBody>
      </p:sp>
      <p:sp>
        <p:nvSpPr>
          <p:cNvPr id="657" name="Google Shape;657;p81"/>
          <p:cNvSpPr txBox="1"/>
          <p:nvPr>
            <p:ph idx="4294967295" type="title"/>
          </p:nvPr>
        </p:nvSpPr>
        <p:spPr>
          <a:xfrm>
            <a:off x="0" y="0"/>
            <a:ext cx="9144000" cy="571500"/>
          </a:xfrm>
          <a:prstGeom prst="rect">
            <a:avLst/>
          </a:prstGeom>
          <a:solidFill>
            <a:srgbClr val="D8D8D8"/>
          </a:solid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sz="2600"/>
              <a:t>Other questions/topics to consider when writing your manual</a:t>
            </a:r>
            <a:endParaRPr sz="2600"/>
          </a:p>
        </p:txBody>
      </p:sp>
      <p:pic>
        <p:nvPicPr>
          <p:cNvPr id="658" name="Google Shape;658;p81"/>
          <p:cNvPicPr preferRelativeResize="0"/>
          <p:nvPr/>
        </p:nvPicPr>
        <p:blipFill>
          <a:blip r:embed="rId7">
            <a:alphaModFix/>
          </a:blip>
          <a:stretch>
            <a:fillRect/>
          </a:stretch>
        </p:blipFill>
        <p:spPr>
          <a:xfrm>
            <a:off x="5940950" y="912375"/>
            <a:ext cx="1216950" cy="1622600"/>
          </a:xfrm>
          <a:prstGeom prst="rect">
            <a:avLst/>
          </a:prstGeom>
          <a:noFill/>
          <a:ln>
            <a:noFill/>
          </a:ln>
        </p:spPr>
      </p:pic>
      <p:pic>
        <p:nvPicPr>
          <p:cNvPr id="659" name="Google Shape;659;p81"/>
          <p:cNvPicPr preferRelativeResize="0"/>
          <p:nvPr/>
        </p:nvPicPr>
        <p:blipFill rotWithShape="1">
          <a:blip r:embed="rId8">
            <a:alphaModFix/>
          </a:blip>
          <a:srcRect b="0" l="0" r="50000" t="0"/>
          <a:stretch/>
        </p:blipFill>
        <p:spPr>
          <a:xfrm>
            <a:off x="7545549" y="915075"/>
            <a:ext cx="1216950" cy="1617202"/>
          </a:xfrm>
          <a:prstGeom prst="rect">
            <a:avLst/>
          </a:prstGeom>
          <a:noFill/>
          <a:ln>
            <a:noFill/>
          </a:ln>
        </p:spPr>
      </p:pic>
      <p:sp>
        <p:nvSpPr>
          <p:cNvPr id="660" name="Google Shape;660;p81"/>
          <p:cNvSpPr txBox="1"/>
          <p:nvPr/>
        </p:nvSpPr>
        <p:spPr>
          <a:xfrm>
            <a:off x="5942950" y="2505450"/>
            <a:ext cx="1306200" cy="21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t>Dr. Aradhna Tripati</a:t>
            </a:r>
            <a:endParaRPr sz="1000"/>
          </a:p>
        </p:txBody>
      </p:sp>
      <p:sp>
        <p:nvSpPr>
          <p:cNvPr id="661" name="Google Shape;661;p81"/>
          <p:cNvSpPr txBox="1"/>
          <p:nvPr/>
        </p:nvSpPr>
        <p:spPr>
          <a:xfrm>
            <a:off x="7545550" y="2505450"/>
            <a:ext cx="1217100" cy="218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t>Dr. Dawn Sumner</a:t>
            </a:r>
            <a:endParaRPr sz="1000"/>
          </a:p>
        </p:txBody>
      </p:sp>
      <p:pic>
        <p:nvPicPr>
          <p:cNvPr id="662" name="Google Shape;662;p81"/>
          <p:cNvPicPr preferRelativeResize="0"/>
          <p:nvPr/>
        </p:nvPicPr>
        <p:blipFill>
          <a:blip r:embed="rId9">
            <a:alphaModFix/>
          </a:blip>
          <a:stretch>
            <a:fillRect/>
          </a:stretch>
        </p:blipFill>
        <p:spPr>
          <a:xfrm>
            <a:off x="7601575" y="2868725"/>
            <a:ext cx="1104900" cy="1524000"/>
          </a:xfrm>
          <a:prstGeom prst="rect">
            <a:avLst/>
          </a:prstGeom>
          <a:noFill/>
          <a:ln>
            <a:noFill/>
          </a:ln>
        </p:spPr>
      </p:pic>
      <p:sp>
        <p:nvSpPr>
          <p:cNvPr id="663" name="Google Shape;663;p81"/>
          <p:cNvSpPr txBox="1"/>
          <p:nvPr/>
        </p:nvSpPr>
        <p:spPr>
          <a:xfrm>
            <a:off x="7398750" y="4384900"/>
            <a:ext cx="1552800" cy="218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t>Dr. Kevin Anchukaitis</a:t>
            </a:r>
            <a:endParaRPr sz="1000"/>
          </a:p>
        </p:txBody>
      </p:sp>
      <p:pic>
        <p:nvPicPr>
          <p:cNvPr id="664" name="Google Shape;664;p81"/>
          <p:cNvPicPr preferRelativeResize="0"/>
          <p:nvPr/>
        </p:nvPicPr>
        <p:blipFill rotWithShape="1">
          <a:blip r:embed="rId10">
            <a:alphaModFix/>
          </a:blip>
          <a:srcRect b="0" l="10201" r="14791" t="0"/>
          <a:stretch/>
        </p:blipFill>
        <p:spPr>
          <a:xfrm>
            <a:off x="6029500" y="2875137"/>
            <a:ext cx="1104900" cy="1473018"/>
          </a:xfrm>
          <a:prstGeom prst="rect">
            <a:avLst/>
          </a:prstGeom>
          <a:noFill/>
          <a:ln>
            <a:noFill/>
          </a:ln>
        </p:spPr>
      </p:pic>
      <p:sp>
        <p:nvSpPr>
          <p:cNvPr id="665" name="Google Shape;665;p81"/>
          <p:cNvSpPr txBox="1"/>
          <p:nvPr/>
        </p:nvSpPr>
        <p:spPr>
          <a:xfrm>
            <a:off x="5819650" y="4346750"/>
            <a:ext cx="1552800" cy="218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t>Dr. Asmeret Asefaw Berhe</a:t>
            </a:r>
            <a:endParaRPr sz="1000"/>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9" name="Shape 669"/>
        <p:cNvGrpSpPr/>
        <p:nvPr/>
      </p:nvGrpSpPr>
      <p:grpSpPr>
        <a:xfrm>
          <a:off x="0" y="0"/>
          <a:ext cx="0" cy="0"/>
          <a:chOff x="0" y="0"/>
          <a:chExt cx="0" cy="0"/>
        </a:xfrm>
      </p:grpSpPr>
      <p:sp>
        <p:nvSpPr>
          <p:cNvPr id="670" name="Google Shape;670;p82"/>
          <p:cNvSpPr txBox="1"/>
          <p:nvPr/>
        </p:nvSpPr>
        <p:spPr>
          <a:xfrm>
            <a:off x="0" y="0"/>
            <a:ext cx="9144000" cy="415200"/>
          </a:xfrm>
          <a:prstGeom prst="rect">
            <a:avLst/>
          </a:prstGeom>
          <a:solidFill>
            <a:srgbClr val="D8D8D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2800">
                <a:solidFill>
                  <a:srgbClr val="000000"/>
                </a:solidFill>
              </a:rPr>
              <a:t>List of Lab Manual Examples</a:t>
            </a:r>
            <a:endParaRPr sz="2800">
              <a:solidFill>
                <a:srgbClr val="000000"/>
              </a:solidFill>
            </a:endParaRPr>
          </a:p>
        </p:txBody>
      </p:sp>
      <p:sp>
        <p:nvSpPr>
          <p:cNvPr id="671" name="Google Shape;671;p82"/>
          <p:cNvSpPr txBox="1"/>
          <p:nvPr/>
        </p:nvSpPr>
        <p:spPr>
          <a:xfrm>
            <a:off x="78600" y="396025"/>
            <a:ext cx="8907300" cy="3235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u="sng">
                <a:solidFill>
                  <a:srgbClr val="0097A7"/>
                </a:solidFill>
                <a:hlinkClick r:id="rId3"/>
              </a:rPr>
              <a:t>Mariam Aly</a:t>
            </a:r>
            <a:r>
              <a:rPr lang="en"/>
              <a:t>, Neuroscience, Columbia University: </a:t>
            </a:r>
            <a:r>
              <a:rPr lang="en" u="sng">
                <a:solidFill>
                  <a:srgbClr val="0097A7"/>
                </a:solidFill>
                <a:hlinkClick r:id="rId4"/>
              </a:rPr>
              <a:t>https://github.com/alylab/labmanual</a:t>
            </a:r>
            <a:r>
              <a:rPr lang="en">
                <a:solidFill>
                  <a:srgbClr val="000000"/>
                </a:solidFill>
              </a:rPr>
              <a:t> </a:t>
            </a:r>
            <a:endParaRPr>
              <a:solidFill>
                <a:srgbClr val="000000"/>
              </a:solidFill>
            </a:endParaRPr>
          </a:p>
          <a:p>
            <a:pPr indent="-317500" lvl="0" marL="457200" rtl="0" algn="l">
              <a:spcBef>
                <a:spcPts val="0"/>
              </a:spcBef>
              <a:spcAft>
                <a:spcPts val="0"/>
              </a:spcAft>
              <a:buClr>
                <a:srgbClr val="000000"/>
              </a:buClr>
              <a:buSzPts val="1400"/>
              <a:buChar char="●"/>
            </a:pPr>
            <a:r>
              <a:rPr lang="en">
                <a:solidFill>
                  <a:srgbClr val="000000"/>
                </a:solidFill>
              </a:rPr>
              <a:t>Katherine Huntington, Geochemistry &amp; Tectonics, UW: </a:t>
            </a:r>
            <a:r>
              <a:rPr lang="en" u="sng">
                <a:solidFill>
                  <a:srgbClr val="0097A7"/>
                </a:solidFill>
                <a:hlinkClick r:id="rId5"/>
              </a:rPr>
              <a:t>http://faculty.washington.edu/kate1/ewExternalFiles/Huntington%20Group%20Guidelines%20for%20Graduate%20Students%202016.pdf</a:t>
            </a:r>
            <a:endParaRPr>
              <a:solidFill>
                <a:srgbClr val="000000"/>
              </a:solidFill>
            </a:endParaRPr>
          </a:p>
          <a:p>
            <a:pPr indent="-317500" lvl="0" marL="457200" rtl="0" algn="l">
              <a:spcBef>
                <a:spcPts val="0"/>
              </a:spcBef>
              <a:spcAft>
                <a:spcPts val="0"/>
              </a:spcAft>
              <a:buSzPts val="1400"/>
              <a:buChar char="●"/>
            </a:pPr>
            <a:r>
              <a:rPr lang="en" u="sng">
                <a:solidFill>
                  <a:srgbClr val="0097A7"/>
                </a:solidFill>
                <a:hlinkClick r:id="rId6"/>
              </a:rPr>
              <a:t>Paul Minda</a:t>
            </a:r>
            <a:r>
              <a:rPr lang="en">
                <a:solidFill>
                  <a:srgbClr val="000000"/>
                </a:solidFill>
              </a:rPr>
              <a:t>, Psychology, University of Western Ontario: </a:t>
            </a:r>
            <a:r>
              <a:rPr lang="en" u="sng">
                <a:solidFill>
                  <a:srgbClr val="0097A7"/>
                </a:solidFill>
                <a:hlinkClick r:id="rId7"/>
              </a:rPr>
              <a:t>https://osf.io/fztua/</a:t>
            </a:r>
            <a:endParaRPr/>
          </a:p>
          <a:p>
            <a:pPr indent="-317500" lvl="0" marL="457200" rtl="0" algn="l">
              <a:spcBef>
                <a:spcPts val="0"/>
              </a:spcBef>
              <a:spcAft>
                <a:spcPts val="0"/>
              </a:spcAft>
              <a:buSzPts val="1400"/>
              <a:buChar char="●"/>
            </a:pPr>
            <a:r>
              <a:rPr lang="en" u="sng">
                <a:solidFill>
                  <a:srgbClr val="0097A7"/>
                </a:solidFill>
                <a:hlinkClick r:id="rId8"/>
              </a:rPr>
              <a:t>Hayley Whitaker</a:t>
            </a:r>
            <a:r>
              <a:rPr lang="en">
                <a:solidFill>
                  <a:srgbClr val="000000"/>
                </a:solidFill>
              </a:rPr>
              <a:t>, Cancer Research, University College London: </a:t>
            </a:r>
            <a:r>
              <a:rPr lang="en" u="sng">
                <a:solidFill>
                  <a:srgbClr val="0097A7"/>
                </a:solidFill>
                <a:hlinkClick r:id="rId9"/>
              </a:rPr>
              <a:t>https://github.com/WhitakerLab/Onboarding</a:t>
            </a:r>
            <a:endParaRPr/>
          </a:p>
          <a:p>
            <a:pPr indent="-317500" lvl="0" marL="457200" rtl="0" algn="l">
              <a:spcBef>
                <a:spcPts val="0"/>
              </a:spcBef>
              <a:spcAft>
                <a:spcPts val="0"/>
              </a:spcAft>
              <a:buSzPts val="1400"/>
              <a:buChar char="●"/>
            </a:pPr>
            <a:r>
              <a:rPr lang="en" u="sng">
                <a:solidFill>
                  <a:srgbClr val="0097A7"/>
                </a:solidFill>
                <a:hlinkClick r:id="rId10"/>
              </a:rPr>
              <a:t>Melissa A. Wilson</a:t>
            </a:r>
            <a:r>
              <a:rPr lang="en"/>
              <a:t>, Sex Chromosome Lab, ASU: </a:t>
            </a:r>
            <a:r>
              <a:rPr lang="en" u="sng">
                <a:solidFill>
                  <a:srgbClr val="0097A7"/>
                </a:solidFill>
                <a:hlinkClick r:id="rId11"/>
              </a:rPr>
              <a:t>http://www.sexchrlab.org/lab#/expectations</a:t>
            </a:r>
            <a:endParaRPr/>
          </a:p>
          <a:p>
            <a:pPr indent="-317500" lvl="0" marL="457200" rtl="0" algn="l">
              <a:spcBef>
                <a:spcPts val="0"/>
              </a:spcBef>
              <a:spcAft>
                <a:spcPts val="0"/>
              </a:spcAft>
              <a:buSzPts val="1400"/>
              <a:buChar char="●"/>
            </a:pPr>
            <a:r>
              <a:rPr lang="en" u="sng">
                <a:solidFill>
                  <a:srgbClr val="0097A7"/>
                </a:solidFill>
                <a:hlinkClick r:id="rId12"/>
              </a:rPr>
              <a:t>Glenn Beher</a:t>
            </a:r>
            <a:r>
              <a:rPr lang="en"/>
              <a:t>, Evolutionary Psychology, SUNY New Paltz: </a:t>
            </a:r>
            <a:r>
              <a:rPr lang="en" u="sng">
                <a:solidFill>
                  <a:srgbClr val="0097A7"/>
                </a:solidFill>
                <a:hlinkClick r:id="rId13"/>
              </a:rPr>
              <a:t>https://faculty.newpaltz.edu/glenngeher/new-paltz-evolutionary-psychology-lab-member-orientation-page/</a:t>
            </a:r>
            <a:endParaRPr/>
          </a:p>
          <a:p>
            <a:pPr indent="-317500" lvl="0" marL="457200" rtl="0" algn="l">
              <a:spcBef>
                <a:spcPts val="0"/>
              </a:spcBef>
              <a:spcAft>
                <a:spcPts val="0"/>
              </a:spcAft>
              <a:buSzPts val="1400"/>
              <a:buChar char="●"/>
            </a:pPr>
            <a:r>
              <a:rPr lang="en" u="sng">
                <a:solidFill>
                  <a:srgbClr val="0097A7"/>
                </a:solidFill>
                <a:hlinkClick r:id="rId14"/>
              </a:rPr>
              <a:t>Kay M. Tye</a:t>
            </a:r>
            <a:r>
              <a:rPr lang="en"/>
              <a:t>, Systems Neurobiology, Salk Institute: </a:t>
            </a:r>
            <a:r>
              <a:rPr lang="en" u="sng">
                <a:solidFill>
                  <a:srgbClr val="0097A7"/>
                </a:solidFill>
                <a:hlinkClick r:id="rId15"/>
              </a:rPr>
              <a:t>https://tyelab.org/philosophy/</a:t>
            </a:r>
            <a:endParaRPr/>
          </a:p>
          <a:p>
            <a:pPr indent="-317500" lvl="0" marL="457200" rtl="0" algn="l">
              <a:spcBef>
                <a:spcPts val="0"/>
              </a:spcBef>
              <a:spcAft>
                <a:spcPts val="0"/>
              </a:spcAft>
              <a:buSzPts val="1400"/>
              <a:buChar char="●"/>
            </a:pPr>
            <a:r>
              <a:rPr lang="en" u="sng">
                <a:solidFill>
                  <a:srgbClr val="0097A7"/>
                </a:solidFill>
                <a:hlinkClick r:id="rId16"/>
              </a:rPr>
              <a:t>Jonathan Peelle</a:t>
            </a:r>
            <a:r>
              <a:rPr lang="en"/>
              <a:t>, Cognitive Psychology, Washington University at St. Louis : </a:t>
            </a:r>
            <a:r>
              <a:rPr lang="en" u="sng">
                <a:solidFill>
                  <a:srgbClr val="0097A7"/>
                </a:solidFill>
                <a:hlinkClick r:id="rId17"/>
              </a:rPr>
              <a:t>http://jonathanpeelle.net/blog/2016/01/07/maintaining-a-lab-manual</a:t>
            </a:r>
            <a:endParaRPr/>
          </a:p>
          <a:p>
            <a:pPr indent="-317500" lvl="0" marL="457200" rtl="0" algn="l">
              <a:spcBef>
                <a:spcPts val="0"/>
              </a:spcBef>
              <a:spcAft>
                <a:spcPts val="0"/>
              </a:spcAft>
              <a:buSzPts val="1400"/>
              <a:buChar char="●"/>
            </a:pPr>
            <a:r>
              <a:rPr lang="en" u="sng">
                <a:solidFill>
                  <a:srgbClr val="0097A7"/>
                </a:solidFill>
                <a:hlinkClick r:id="rId18"/>
              </a:rPr>
              <a:t>Mathew Ling</a:t>
            </a:r>
            <a:r>
              <a:rPr lang="en"/>
              <a:t>, Psychology, Deakin University: </a:t>
            </a:r>
            <a:r>
              <a:rPr lang="en" u="sng">
                <a:solidFill>
                  <a:srgbClr val="0097A7"/>
                </a:solidFill>
                <a:hlinkClick r:id="rId19"/>
              </a:rPr>
              <a:t>https://osf.io/kgd9b/wiki/home/</a:t>
            </a:r>
            <a:endParaRPr/>
          </a:p>
          <a:p>
            <a:pPr indent="-317500" lvl="0" marL="457200" rtl="0" algn="l">
              <a:spcBef>
                <a:spcPts val="0"/>
              </a:spcBef>
              <a:spcAft>
                <a:spcPts val="0"/>
              </a:spcAft>
              <a:buSzPts val="1400"/>
              <a:buChar char="●"/>
            </a:pPr>
            <a:r>
              <a:rPr lang="en" u="sng">
                <a:solidFill>
                  <a:srgbClr val="0097A7"/>
                </a:solidFill>
                <a:hlinkClick r:id="rId20"/>
              </a:rPr>
              <a:t>Candice Morey</a:t>
            </a:r>
            <a:r>
              <a:rPr lang="en"/>
              <a:t>, Brain and Cognition, Cardiff University: </a:t>
            </a:r>
            <a:r>
              <a:rPr lang="en" u="sng">
                <a:solidFill>
                  <a:srgbClr val="0097A7"/>
                </a:solidFill>
                <a:hlinkClick r:id="rId21"/>
              </a:rPr>
              <a:t>https://ccmorey.github.io/labHandbook/</a:t>
            </a:r>
            <a:endParaRPr/>
          </a:p>
          <a:p>
            <a:pPr indent="-317500" lvl="0" marL="457200" rtl="0" algn="l">
              <a:spcBef>
                <a:spcPts val="0"/>
              </a:spcBef>
              <a:spcAft>
                <a:spcPts val="0"/>
              </a:spcAft>
              <a:buSzPts val="1400"/>
              <a:buChar char="●"/>
            </a:pPr>
            <a:r>
              <a:rPr lang="en" u="sng">
                <a:solidFill>
                  <a:srgbClr val="0097A7"/>
                </a:solidFill>
                <a:hlinkClick r:id="rId22"/>
              </a:rPr>
              <a:t>Talia Lerner</a:t>
            </a:r>
            <a:r>
              <a:rPr lang="en"/>
              <a:t>, Neuroscience, Northwestern University: </a:t>
            </a:r>
            <a:r>
              <a:rPr lang="en" u="sng">
                <a:solidFill>
                  <a:srgbClr val="0097A7"/>
                </a:solidFill>
                <a:hlinkClick r:id="rId23"/>
              </a:rPr>
              <a:t>https://docs.google.com/document/d/1phmA17c_hkAfLZN1yMXtFlCYlEqXEc8izEQsfoqgdTY/edit</a:t>
            </a:r>
            <a:endParaRPr/>
          </a:p>
          <a:p>
            <a:pPr indent="-317500" lvl="0" marL="457200" rtl="0" algn="l">
              <a:spcBef>
                <a:spcPts val="0"/>
              </a:spcBef>
              <a:spcAft>
                <a:spcPts val="0"/>
              </a:spcAft>
              <a:buSzPts val="1400"/>
              <a:buChar char="●"/>
            </a:pPr>
            <a:r>
              <a:rPr lang="en" u="sng">
                <a:solidFill>
                  <a:srgbClr val="0097A7"/>
                </a:solidFill>
                <a:hlinkClick r:id="rId24"/>
              </a:rPr>
              <a:t>Mary Salcedo</a:t>
            </a:r>
            <a:r>
              <a:rPr lang="en"/>
              <a:t>, Post doc at the Socha Lab at Virginia Tech: </a:t>
            </a:r>
            <a:r>
              <a:rPr lang="en" u="sng">
                <a:solidFill>
                  <a:srgbClr val="0097A7"/>
                </a:solidFill>
                <a:hlinkClick r:id="rId25"/>
              </a:rPr>
              <a:t>https://docs.google.com/document/d/1t7P2m9bGRUJfQ54lNQIYqC1LBCQJTkPc7ObU_eo_yMk/edit</a:t>
            </a:r>
            <a:endParaRPr/>
          </a:p>
          <a:p>
            <a:pPr indent="0" lvl="0" marL="457200" rtl="0" algn="l">
              <a:spcBef>
                <a:spcPts val="0"/>
              </a:spcBef>
              <a:spcAft>
                <a:spcPts val="0"/>
              </a:spcAft>
              <a:buNone/>
            </a:pPr>
            <a:r>
              <a:t/>
            </a:r>
            <a:endParaRPr/>
          </a:p>
          <a:p>
            <a:pPr indent="-317500" lvl="0" marL="457200" rtl="0" algn="l">
              <a:spcBef>
                <a:spcPts val="0"/>
              </a:spcBef>
              <a:spcAft>
                <a:spcPts val="0"/>
              </a:spcAft>
              <a:buSzPts val="1400"/>
              <a:buChar char="●"/>
            </a:pPr>
            <a:r>
              <a:rPr lang="en"/>
              <a:t>Twitter thread on main topics to cover in lab manuals: </a:t>
            </a:r>
            <a:r>
              <a:rPr lang="en" u="sng">
                <a:solidFill>
                  <a:srgbClr val="0097A7"/>
                </a:solidFill>
                <a:hlinkClick r:id="rId26"/>
              </a:rPr>
              <a:t>https://threadreaderapp.com/thread/1139733291899080705.html</a:t>
            </a:r>
            <a:endParaRPr/>
          </a:p>
          <a:p>
            <a:pPr indent="0" lvl="0" marL="0" rtl="0" algn="l">
              <a:spcBef>
                <a:spcPts val="0"/>
              </a:spcBef>
              <a:spcAft>
                <a:spcPts val="0"/>
              </a:spcAft>
              <a:buNone/>
            </a:pPr>
            <a:r>
              <a:t/>
            </a:r>
            <a:endParaRPr/>
          </a:p>
        </p:txBody>
      </p:sp>
      <p:sp>
        <p:nvSpPr>
          <p:cNvPr id="672" name="Google Shape;672;p8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6" name="Shape 676"/>
        <p:cNvGrpSpPr/>
        <p:nvPr/>
      </p:nvGrpSpPr>
      <p:grpSpPr>
        <a:xfrm>
          <a:off x="0" y="0"/>
          <a:ext cx="0" cy="0"/>
          <a:chOff x="0" y="0"/>
          <a:chExt cx="0" cy="0"/>
        </a:xfrm>
      </p:grpSpPr>
      <p:pic>
        <p:nvPicPr>
          <p:cNvPr id="677" name="Google Shape;677;p83"/>
          <p:cNvPicPr preferRelativeResize="0"/>
          <p:nvPr/>
        </p:nvPicPr>
        <p:blipFill rotWithShape="1">
          <a:blip r:embed="rId3">
            <a:alphaModFix/>
          </a:blip>
          <a:srcRect b="0" l="0" r="0" t="0"/>
          <a:stretch/>
        </p:blipFill>
        <p:spPr>
          <a:xfrm>
            <a:off x="6983651" y="839725"/>
            <a:ext cx="2037501" cy="1229875"/>
          </a:xfrm>
          <a:prstGeom prst="rect">
            <a:avLst/>
          </a:prstGeom>
          <a:noFill/>
          <a:ln>
            <a:noFill/>
          </a:ln>
        </p:spPr>
      </p:pic>
      <p:sp>
        <p:nvSpPr>
          <p:cNvPr id="678" name="Google Shape;678;p83"/>
          <p:cNvSpPr txBox="1"/>
          <p:nvPr/>
        </p:nvSpPr>
        <p:spPr>
          <a:xfrm>
            <a:off x="374575" y="1736975"/>
            <a:ext cx="5892900" cy="461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2400" u="none" cap="none" strike="noStrike">
                <a:solidFill>
                  <a:srgbClr val="000000"/>
                </a:solidFill>
                <a:latin typeface="Arial"/>
                <a:ea typeface="Arial"/>
                <a:cs typeface="Arial"/>
                <a:sym typeface="Arial"/>
              </a:rPr>
              <a:t>Remember, there are </a:t>
            </a:r>
            <a:r>
              <a:rPr b="1" i="1" lang="en" sz="2400" u="none" cap="none" strike="noStrike">
                <a:solidFill>
                  <a:srgbClr val="000000"/>
                </a:solidFill>
                <a:latin typeface="Arial"/>
                <a:ea typeface="Arial"/>
                <a:cs typeface="Arial"/>
                <a:sym typeface="Arial"/>
              </a:rPr>
              <a:t>power dynamics</a:t>
            </a:r>
            <a:r>
              <a:rPr b="1" i="1" lang="en" sz="2400"/>
              <a:t>.</a:t>
            </a:r>
            <a:endParaRPr/>
          </a:p>
        </p:txBody>
      </p:sp>
      <p:sp>
        <p:nvSpPr>
          <p:cNvPr id="679" name="Google Shape;679;p83"/>
          <p:cNvSpPr txBox="1"/>
          <p:nvPr/>
        </p:nvSpPr>
        <p:spPr>
          <a:xfrm>
            <a:off x="633050" y="2368825"/>
            <a:ext cx="8010300" cy="2308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Recall the </a:t>
            </a:r>
            <a:r>
              <a:rPr b="1" i="0" lang="en" sz="1800" u="none" cap="none" strike="noStrike">
                <a:solidFill>
                  <a:srgbClr val="000000"/>
                </a:solidFill>
                <a:latin typeface="Arial"/>
                <a:ea typeface="Arial"/>
                <a:cs typeface="Arial"/>
                <a:sym typeface="Arial"/>
              </a:rPr>
              <a:t>perception gap.</a:t>
            </a:r>
            <a:r>
              <a:rPr b="0" i="0" lang="en" sz="1800" u="none" cap="none" strike="noStrike">
                <a:solidFill>
                  <a:srgbClr val="000000"/>
                </a:solidFill>
                <a:latin typeface="Arial"/>
                <a:ea typeface="Arial"/>
                <a:cs typeface="Arial"/>
                <a:sym typeface="Arial"/>
              </a:rPr>
              <a:t> How can you do your job as a PI if you’re not getting all the facts?</a:t>
            </a:r>
            <a:endParaRPr/>
          </a:p>
          <a:p>
            <a:pPr indent="0" lvl="0" marL="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How can you encourage trainees to tell you what is or what isn’t working—upward feedback—and to also share feedback with each other?</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sz="1800"/>
          </a:p>
          <a:p>
            <a:pPr indent="0" lvl="0" marL="0" marR="0" rtl="0" algn="l">
              <a:lnSpc>
                <a:spcPct val="100000"/>
              </a:lnSpc>
              <a:spcBef>
                <a:spcPts val="0"/>
              </a:spcBef>
              <a:spcAft>
                <a:spcPts val="0"/>
              </a:spcAft>
              <a:buNone/>
            </a:pPr>
            <a:r>
              <a:rPr lang="en" sz="1800"/>
              <a:t>How can you prevent your own unconscious “</a:t>
            </a:r>
            <a:r>
              <a:rPr b="1" i="1" lang="en" sz="1800"/>
              <a:t>affinity bias</a:t>
            </a:r>
            <a:r>
              <a:rPr lang="en" sz="1800"/>
              <a:t>” from influencing who you are successful in mentoring and working with?</a:t>
            </a:r>
            <a:endParaRPr sz="1800"/>
          </a:p>
          <a:p>
            <a:pPr indent="0" lvl="0" marL="0" marR="0" rtl="0" algn="l">
              <a:lnSpc>
                <a:spcPct val="100000"/>
              </a:lnSpc>
              <a:spcBef>
                <a:spcPts val="0"/>
              </a:spcBef>
              <a:spcAft>
                <a:spcPts val="0"/>
              </a:spcAft>
              <a:buNone/>
            </a:pPr>
            <a:r>
              <a:t/>
            </a:r>
            <a:endParaRPr sz="1800"/>
          </a:p>
          <a:p>
            <a:pPr indent="0" lvl="0" marL="0" marR="0" rtl="0" algn="l">
              <a:lnSpc>
                <a:spcPct val="100000"/>
              </a:lnSpc>
              <a:spcBef>
                <a:spcPts val="0"/>
              </a:spcBef>
              <a:spcAft>
                <a:spcPts val="0"/>
              </a:spcAft>
              <a:buNone/>
            </a:pPr>
            <a:r>
              <a:t/>
            </a:r>
            <a:endParaRPr sz="1800"/>
          </a:p>
        </p:txBody>
      </p:sp>
      <p:sp>
        <p:nvSpPr>
          <p:cNvPr id="680" name="Google Shape;680;p83"/>
          <p:cNvSpPr/>
          <p:nvPr/>
        </p:nvSpPr>
        <p:spPr>
          <a:xfrm>
            <a:off x="0" y="0"/>
            <a:ext cx="9144000" cy="738130"/>
          </a:xfrm>
          <a:prstGeom prst="rect">
            <a:avLst/>
          </a:prstGeom>
          <a:solidFill>
            <a:srgbClr val="D8D8D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 sz="2200" u="none" cap="none" strike="noStrike">
                <a:solidFill>
                  <a:schemeClr val="dk1"/>
                </a:solidFill>
                <a:latin typeface="Arial"/>
                <a:ea typeface="Arial"/>
                <a:cs typeface="Arial"/>
                <a:sym typeface="Arial"/>
              </a:rPr>
              <a:t>Lab manuals: </a:t>
            </a:r>
            <a:r>
              <a:rPr b="0" i="0" lang="en" sz="2200" u="none" cap="none" strike="noStrike">
                <a:solidFill>
                  <a:schemeClr val="dk1"/>
                </a:solidFill>
                <a:latin typeface="Arial"/>
                <a:ea typeface="Arial"/>
                <a:cs typeface="Arial"/>
                <a:sym typeface="Arial"/>
              </a:rPr>
              <a:t>Establishing clear expectations for less mind reading</a:t>
            </a:r>
            <a:endParaRPr/>
          </a:p>
        </p:txBody>
      </p:sp>
      <p:sp>
        <p:nvSpPr>
          <p:cNvPr id="681" name="Google Shape;681;p83"/>
          <p:cNvSpPr txBox="1"/>
          <p:nvPr/>
        </p:nvSpPr>
        <p:spPr>
          <a:xfrm>
            <a:off x="374573" y="920440"/>
            <a:ext cx="6147414" cy="64633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Lab manuals can prevent or lessen the severity of many stressful situations, but it’s not a catch-all.</a:t>
            </a:r>
            <a:endParaRPr/>
          </a:p>
        </p:txBody>
      </p:sp>
      <p:sp>
        <p:nvSpPr>
          <p:cNvPr id="682" name="Google Shape;682;p8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0000"/>
        </a:solidFill>
      </p:bgPr>
    </p:bg>
    <p:spTree>
      <p:nvGrpSpPr>
        <p:cNvPr id="135" name="Shape 135"/>
        <p:cNvGrpSpPr/>
        <p:nvPr/>
      </p:nvGrpSpPr>
      <p:grpSpPr>
        <a:xfrm>
          <a:off x="0" y="0"/>
          <a:ext cx="0" cy="0"/>
          <a:chOff x="0" y="0"/>
          <a:chExt cx="0" cy="0"/>
        </a:xfrm>
      </p:grpSpPr>
      <p:pic>
        <p:nvPicPr>
          <p:cNvPr id="136" name="Google Shape;136;p30"/>
          <p:cNvPicPr preferRelativeResize="0"/>
          <p:nvPr/>
        </p:nvPicPr>
        <p:blipFill rotWithShape="1">
          <a:blip r:embed="rId3">
            <a:alphaModFix/>
          </a:blip>
          <a:srcRect b="0" l="0" r="0" t="0"/>
          <a:stretch/>
        </p:blipFill>
        <p:spPr>
          <a:xfrm>
            <a:off x="1658449" y="-16560"/>
            <a:ext cx="5827102" cy="3884735"/>
          </a:xfrm>
          <a:prstGeom prst="rect">
            <a:avLst/>
          </a:prstGeom>
          <a:noFill/>
          <a:ln>
            <a:noFill/>
          </a:ln>
        </p:spPr>
      </p:pic>
      <p:sp>
        <p:nvSpPr>
          <p:cNvPr id="137" name="Google Shape;137;p30"/>
          <p:cNvSpPr/>
          <p:nvPr/>
        </p:nvSpPr>
        <p:spPr>
          <a:xfrm>
            <a:off x="1145475" y="733775"/>
            <a:ext cx="6933000" cy="4409700"/>
          </a:xfrm>
          <a:prstGeom prst="rect">
            <a:avLst/>
          </a:prstGeom>
          <a:gradFill>
            <a:gsLst>
              <a:gs pos="0">
                <a:srgbClr val="FFFFFF">
                  <a:alpha val="0"/>
                </a:srgbClr>
              </a:gs>
              <a:gs pos="32000">
                <a:srgbClr val="FFFFFF">
                  <a:alpha val="0"/>
                </a:srgbClr>
              </a:gs>
              <a:gs pos="100000">
                <a:srgbClr val="000000"/>
              </a:gs>
            </a:gsLst>
            <a:lin ang="5400012"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38" name="Google Shape;138;p30"/>
          <p:cNvPicPr preferRelativeResize="0"/>
          <p:nvPr/>
        </p:nvPicPr>
        <p:blipFill rotWithShape="1">
          <a:blip r:embed="rId4">
            <a:alphaModFix/>
          </a:blip>
          <a:srcRect b="0" l="0" r="0" t="0"/>
          <a:stretch/>
        </p:blipFill>
        <p:spPr>
          <a:xfrm>
            <a:off x="0" y="3269000"/>
            <a:ext cx="3089700" cy="1874500"/>
          </a:xfrm>
          <a:prstGeom prst="rect">
            <a:avLst/>
          </a:prstGeom>
          <a:noFill/>
          <a:ln>
            <a:noFill/>
          </a:ln>
        </p:spPr>
      </p:pic>
      <p:pic>
        <p:nvPicPr>
          <p:cNvPr id="139" name="Google Shape;139;p30"/>
          <p:cNvPicPr preferRelativeResize="0"/>
          <p:nvPr/>
        </p:nvPicPr>
        <p:blipFill rotWithShape="1">
          <a:blip r:embed="rId5">
            <a:alphaModFix/>
          </a:blip>
          <a:srcRect b="0" l="0" r="0" t="0"/>
          <a:stretch/>
        </p:blipFill>
        <p:spPr>
          <a:xfrm>
            <a:off x="3089700" y="3269000"/>
            <a:ext cx="2714949" cy="1874500"/>
          </a:xfrm>
          <a:prstGeom prst="rect">
            <a:avLst/>
          </a:prstGeom>
          <a:noFill/>
          <a:ln>
            <a:noFill/>
          </a:ln>
        </p:spPr>
      </p:pic>
      <p:pic>
        <p:nvPicPr>
          <p:cNvPr id="140" name="Google Shape;140;p30"/>
          <p:cNvPicPr preferRelativeResize="0"/>
          <p:nvPr/>
        </p:nvPicPr>
        <p:blipFill rotWithShape="1">
          <a:blip r:embed="rId6">
            <a:alphaModFix/>
          </a:blip>
          <a:srcRect b="0" l="0" r="0" t="0"/>
          <a:stretch/>
        </p:blipFill>
        <p:spPr>
          <a:xfrm>
            <a:off x="6942263" y="0"/>
            <a:ext cx="2201738" cy="1943000"/>
          </a:xfrm>
          <a:prstGeom prst="rect">
            <a:avLst/>
          </a:prstGeom>
          <a:noFill/>
          <a:ln>
            <a:noFill/>
          </a:ln>
        </p:spPr>
      </p:pic>
      <p:pic>
        <p:nvPicPr>
          <p:cNvPr id="141" name="Google Shape;141;p30"/>
          <p:cNvPicPr preferRelativeResize="0"/>
          <p:nvPr/>
        </p:nvPicPr>
        <p:blipFill rotWithShape="1">
          <a:blip r:embed="rId7">
            <a:alphaModFix/>
          </a:blip>
          <a:srcRect b="0" l="0" r="0" t="0"/>
          <a:stretch/>
        </p:blipFill>
        <p:spPr>
          <a:xfrm>
            <a:off x="6942275" y="1804864"/>
            <a:ext cx="2201724" cy="1464136"/>
          </a:xfrm>
          <a:prstGeom prst="rect">
            <a:avLst/>
          </a:prstGeom>
          <a:noFill/>
          <a:ln>
            <a:noFill/>
          </a:ln>
        </p:spPr>
      </p:pic>
      <p:pic>
        <p:nvPicPr>
          <p:cNvPr id="142" name="Google Shape;142;p30"/>
          <p:cNvPicPr preferRelativeResize="0"/>
          <p:nvPr/>
        </p:nvPicPr>
        <p:blipFill rotWithShape="1">
          <a:blip r:embed="rId8">
            <a:alphaModFix/>
          </a:blip>
          <a:srcRect b="0" l="0" r="0" t="0"/>
          <a:stretch/>
        </p:blipFill>
        <p:spPr>
          <a:xfrm>
            <a:off x="0" y="1670850"/>
            <a:ext cx="2329748" cy="1598150"/>
          </a:xfrm>
          <a:prstGeom prst="rect">
            <a:avLst/>
          </a:prstGeom>
          <a:noFill/>
          <a:ln>
            <a:noFill/>
          </a:ln>
        </p:spPr>
      </p:pic>
      <p:pic>
        <p:nvPicPr>
          <p:cNvPr id="143" name="Google Shape;143;p30"/>
          <p:cNvPicPr preferRelativeResize="0"/>
          <p:nvPr/>
        </p:nvPicPr>
        <p:blipFill rotWithShape="1">
          <a:blip r:embed="rId9">
            <a:alphaModFix/>
          </a:blip>
          <a:srcRect b="0" l="0" r="0" t="0"/>
          <a:stretch/>
        </p:blipFill>
        <p:spPr>
          <a:xfrm>
            <a:off x="0" y="0"/>
            <a:ext cx="2329748" cy="1670851"/>
          </a:xfrm>
          <a:prstGeom prst="rect">
            <a:avLst/>
          </a:prstGeom>
          <a:noFill/>
          <a:ln>
            <a:noFill/>
          </a:ln>
        </p:spPr>
      </p:pic>
      <p:pic>
        <p:nvPicPr>
          <p:cNvPr id="144" name="Google Shape;144;p30"/>
          <p:cNvPicPr preferRelativeResize="0"/>
          <p:nvPr/>
        </p:nvPicPr>
        <p:blipFill rotWithShape="1">
          <a:blip r:embed="rId10">
            <a:alphaModFix/>
          </a:blip>
          <a:srcRect b="0" l="0" r="0" t="0"/>
          <a:stretch/>
        </p:blipFill>
        <p:spPr>
          <a:xfrm>
            <a:off x="5804650" y="3269000"/>
            <a:ext cx="3339350" cy="1874500"/>
          </a:xfrm>
          <a:prstGeom prst="rect">
            <a:avLst/>
          </a:prstGeom>
          <a:noFill/>
          <a:ln>
            <a:noFill/>
          </a:ln>
        </p:spPr>
      </p:pic>
      <p:sp>
        <p:nvSpPr>
          <p:cNvPr id="145" name="Google Shape;145;p3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6" name="Shape 686"/>
        <p:cNvGrpSpPr/>
        <p:nvPr/>
      </p:nvGrpSpPr>
      <p:grpSpPr>
        <a:xfrm>
          <a:off x="0" y="0"/>
          <a:ext cx="0" cy="0"/>
          <a:chOff x="0" y="0"/>
          <a:chExt cx="0" cy="0"/>
        </a:xfrm>
      </p:grpSpPr>
      <p:pic>
        <p:nvPicPr>
          <p:cNvPr id="687" name="Google Shape;687;p84"/>
          <p:cNvPicPr preferRelativeResize="0"/>
          <p:nvPr/>
        </p:nvPicPr>
        <p:blipFill rotWithShape="1">
          <a:blip r:embed="rId3">
            <a:alphaModFix/>
          </a:blip>
          <a:srcRect b="0" l="0" r="0" t="0"/>
          <a:stretch/>
        </p:blipFill>
        <p:spPr>
          <a:xfrm>
            <a:off x="469343" y="2172075"/>
            <a:ext cx="5924882" cy="2274500"/>
          </a:xfrm>
          <a:prstGeom prst="rect">
            <a:avLst/>
          </a:prstGeom>
          <a:noFill/>
          <a:ln>
            <a:noFill/>
          </a:ln>
        </p:spPr>
      </p:pic>
      <p:sp>
        <p:nvSpPr>
          <p:cNvPr id="688" name="Google Shape;688;p84"/>
          <p:cNvSpPr txBox="1"/>
          <p:nvPr>
            <p:ph type="title"/>
          </p:nvPr>
        </p:nvSpPr>
        <p:spPr>
          <a:xfrm>
            <a:off x="222275" y="98200"/>
            <a:ext cx="54939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Foster “psychological safety”</a:t>
            </a:r>
            <a:endParaRPr/>
          </a:p>
        </p:txBody>
      </p:sp>
      <p:sp>
        <p:nvSpPr>
          <p:cNvPr id="689" name="Google Shape;689;p84"/>
          <p:cNvSpPr txBox="1"/>
          <p:nvPr/>
        </p:nvSpPr>
        <p:spPr>
          <a:xfrm>
            <a:off x="616500" y="4573675"/>
            <a:ext cx="7911000" cy="5727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1" lang="en" sz="1200" u="none" cap="none" strike="noStrike">
                <a:solidFill>
                  <a:srgbClr val="B7B7B7"/>
                </a:solidFill>
                <a:latin typeface="Arial"/>
                <a:ea typeface="Arial"/>
                <a:cs typeface="Arial"/>
                <a:sym typeface="Arial"/>
              </a:rPr>
              <a:t>What Google Learned From Its Quest To Build the Perfect Team: </a:t>
            </a:r>
            <a:r>
              <a:rPr b="0" i="0" lang="en" sz="1200" u="sng" cap="none" strike="noStrike">
                <a:solidFill>
                  <a:schemeClr val="hlink"/>
                </a:solidFill>
                <a:latin typeface="Arial"/>
                <a:ea typeface="Arial"/>
                <a:cs typeface="Arial"/>
                <a:sym typeface="Arial"/>
                <a:hlinkClick r:id="rId4"/>
              </a:rPr>
              <a:t>https://www.nytimes.com/2016/02/28/magazine/what-google-learned-from-its-quest-to-build-the-perfect-team.html</a:t>
            </a:r>
            <a:endParaRPr b="0" i="0" sz="1200" u="none" cap="none" strike="noStrike">
              <a:solidFill>
                <a:srgbClr val="000000"/>
              </a:solidFill>
              <a:latin typeface="Arial"/>
              <a:ea typeface="Arial"/>
              <a:cs typeface="Arial"/>
              <a:sym typeface="Arial"/>
            </a:endParaRPr>
          </a:p>
        </p:txBody>
      </p:sp>
      <p:pic>
        <p:nvPicPr>
          <p:cNvPr id="690" name="Google Shape;690;p84"/>
          <p:cNvPicPr preferRelativeResize="0"/>
          <p:nvPr/>
        </p:nvPicPr>
        <p:blipFill rotWithShape="1">
          <a:blip r:embed="rId5">
            <a:alphaModFix/>
          </a:blip>
          <a:srcRect b="0" l="0" r="0" t="0"/>
          <a:stretch/>
        </p:blipFill>
        <p:spPr>
          <a:xfrm>
            <a:off x="6700624" y="148175"/>
            <a:ext cx="2274500" cy="2274500"/>
          </a:xfrm>
          <a:prstGeom prst="rect">
            <a:avLst/>
          </a:prstGeom>
          <a:noFill/>
          <a:ln>
            <a:noFill/>
          </a:ln>
        </p:spPr>
      </p:pic>
      <p:sp>
        <p:nvSpPr>
          <p:cNvPr id="691" name="Google Shape;691;p84"/>
          <p:cNvSpPr txBox="1"/>
          <p:nvPr/>
        </p:nvSpPr>
        <p:spPr>
          <a:xfrm>
            <a:off x="6683875" y="2475700"/>
            <a:ext cx="2369700" cy="9966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Dr. Amy C. Edmondson</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666666"/>
                </a:solidFill>
                <a:latin typeface="Arial"/>
                <a:ea typeface="Arial"/>
                <a:cs typeface="Arial"/>
                <a:sym typeface="Arial"/>
              </a:rPr>
              <a:t>Novartis Professor of Leadership and Management</a:t>
            </a:r>
            <a:endParaRPr b="0" i="0" sz="1300" u="none" cap="none" strike="noStrike">
              <a:solidFill>
                <a:srgbClr val="666666"/>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666666"/>
                </a:solidFill>
                <a:latin typeface="Arial"/>
                <a:ea typeface="Arial"/>
                <a:cs typeface="Arial"/>
                <a:sym typeface="Arial"/>
              </a:rPr>
              <a:t>Harvard Business School</a:t>
            </a:r>
            <a:endParaRPr b="0" i="0" sz="1300" u="none" cap="none" strike="noStrike">
              <a:solidFill>
                <a:srgbClr val="666666"/>
              </a:solidFill>
              <a:latin typeface="Arial"/>
              <a:ea typeface="Arial"/>
              <a:cs typeface="Arial"/>
              <a:sym typeface="Arial"/>
            </a:endParaRPr>
          </a:p>
        </p:txBody>
      </p:sp>
      <p:sp>
        <p:nvSpPr>
          <p:cNvPr id="692" name="Google Shape;692;p84"/>
          <p:cNvSpPr txBox="1"/>
          <p:nvPr/>
        </p:nvSpPr>
        <p:spPr>
          <a:xfrm>
            <a:off x="273325" y="684975"/>
            <a:ext cx="6211800" cy="857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“In 2015, Google published their results from a two year study into what makes a great team… it wasn’t necessarily teams with the most senior people, highest IQs or even teams that made the fewest mistakes… </a:t>
            </a:r>
            <a:r>
              <a:rPr b="1" i="0" lang="en" sz="1400" u="none" cap="none" strike="noStrike">
                <a:solidFill>
                  <a:srgbClr val="000000"/>
                </a:solidFill>
                <a:latin typeface="Arial"/>
                <a:ea typeface="Arial"/>
                <a:cs typeface="Arial"/>
                <a:sym typeface="Arial"/>
              </a:rPr>
              <a:t>psychological safety</a:t>
            </a:r>
            <a:r>
              <a:rPr b="0" i="0" lang="en" sz="1400" u="none" cap="none" strike="noStrike">
                <a:solidFill>
                  <a:srgbClr val="000000"/>
                </a:solidFill>
                <a:latin typeface="Arial"/>
                <a:ea typeface="Arial"/>
                <a:cs typeface="Arial"/>
                <a:sym typeface="Arial"/>
              </a:rPr>
              <a:t> stood out as the most important factor.”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According to Dr. Amy Edmondson, who coined the term:</a:t>
            </a:r>
            <a:endParaRPr b="0" i="0" sz="1400" u="none" cap="none" strike="noStrike">
              <a:solidFill>
                <a:srgbClr val="000000"/>
              </a:solidFill>
              <a:latin typeface="Arial"/>
              <a:ea typeface="Arial"/>
              <a:cs typeface="Arial"/>
              <a:sym typeface="Arial"/>
            </a:endParaRPr>
          </a:p>
        </p:txBody>
      </p:sp>
      <p:sp>
        <p:nvSpPr>
          <p:cNvPr id="693" name="Google Shape;693;p84"/>
          <p:cNvSpPr txBox="1"/>
          <p:nvPr/>
        </p:nvSpPr>
        <p:spPr>
          <a:xfrm>
            <a:off x="6394225" y="3525325"/>
            <a:ext cx="2659350" cy="5727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1" lang="en" sz="1200" u="none" cap="none" strike="noStrike">
                <a:solidFill>
                  <a:srgbClr val="B7B7B7"/>
                </a:solidFill>
                <a:latin typeface="Arial"/>
                <a:ea typeface="Arial"/>
                <a:cs typeface="Arial"/>
                <a:sym typeface="Arial"/>
              </a:rPr>
              <a:t>What is psychological safety? </a:t>
            </a:r>
            <a:r>
              <a:rPr b="0" i="0" lang="en" sz="1200" u="sng" cap="none" strike="noStrike">
                <a:solidFill>
                  <a:schemeClr val="hlink"/>
                </a:solidFill>
                <a:latin typeface="Arial"/>
                <a:ea typeface="Arial"/>
                <a:cs typeface="Arial"/>
                <a:sym typeface="Arial"/>
                <a:hlinkClick r:id="rId6"/>
              </a:rPr>
              <a:t>https://blog.impraise.com/360-feedback/what-is-psychological-safety-and-why-is-it-the-key-to-great-teamwork-performance-review</a:t>
            </a:r>
            <a:endParaRPr b="0" i="0" sz="1200" u="none" cap="none" strike="noStrike">
              <a:solidFill>
                <a:srgbClr val="000000"/>
              </a:solidFill>
              <a:latin typeface="Arial"/>
              <a:ea typeface="Arial"/>
              <a:cs typeface="Arial"/>
              <a:sym typeface="Arial"/>
            </a:endParaRPr>
          </a:p>
        </p:txBody>
      </p:sp>
      <p:sp>
        <p:nvSpPr>
          <p:cNvPr id="694" name="Google Shape;694;p8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98" name="Shape 698"/>
        <p:cNvGrpSpPr/>
        <p:nvPr/>
      </p:nvGrpSpPr>
      <p:grpSpPr>
        <a:xfrm>
          <a:off x="0" y="0"/>
          <a:ext cx="0" cy="0"/>
          <a:chOff x="0" y="0"/>
          <a:chExt cx="0" cy="0"/>
        </a:xfrm>
      </p:grpSpPr>
      <p:sp>
        <p:nvSpPr>
          <p:cNvPr id="699" name="Google Shape;699;p85"/>
          <p:cNvSpPr txBox="1"/>
          <p:nvPr>
            <p:ph type="title"/>
          </p:nvPr>
        </p:nvSpPr>
        <p:spPr>
          <a:xfrm>
            <a:off x="-1" y="0"/>
            <a:ext cx="9144000" cy="572700"/>
          </a:xfrm>
          <a:prstGeom prst="rect">
            <a:avLst/>
          </a:prstGeom>
          <a:solidFill>
            <a:srgbClr val="D8D8D8"/>
          </a:solid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t>What is </a:t>
            </a:r>
            <a:r>
              <a:rPr b="1" lang="en"/>
              <a:t>psychological safety</a:t>
            </a:r>
            <a:r>
              <a:rPr lang="en"/>
              <a:t>?</a:t>
            </a:r>
            <a:endParaRPr/>
          </a:p>
        </p:txBody>
      </p:sp>
      <p:sp>
        <p:nvSpPr>
          <p:cNvPr id="700" name="Google Shape;700;p85"/>
          <p:cNvSpPr/>
          <p:nvPr/>
        </p:nvSpPr>
        <p:spPr>
          <a:xfrm>
            <a:off x="657921" y="1326576"/>
            <a:ext cx="5247119" cy="1477328"/>
          </a:xfrm>
          <a:prstGeom prst="rect">
            <a:avLst/>
          </a:prstGeom>
          <a:noFill/>
          <a:ln>
            <a:noFill/>
          </a:ln>
        </p:spPr>
        <p:txBody>
          <a:bodyPr anchorCtr="0" anchor="t" bIns="45700" lIns="91425" spcFirstLastPara="1" rIns="91425" wrap="square" tIns="45700">
            <a:noAutofit/>
          </a:bodyPr>
          <a:lstStyle/>
          <a:p>
            <a:pPr indent="-285750" lvl="2" marL="28575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B0F0"/>
                </a:solidFill>
                <a:latin typeface="Arial"/>
                <a:ea typeface="Arial"/>
                <a:cs typeface="Arial"/>
                <a:sym typeface="Arial"/>
              </a:rPr>
              <a:t>asking for help</a:t>
            </a:r>
            <a:endParaRPr/>
          </a:p>
          <a:p>
            <a:pPr indent="-285750" lvl="5" marL="28575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B0F0"/>
                </a:solidFill>
                <a:latin typeface="Arial"/>
                <a:ea typeface="Arial"/>
                <a:cs typeface="Arial"/>
                <a:sym typeface="Arial"/>
              </a:rPr>
              <a:t>seeking feedback</a:t>
            </a:r>
            <a:endParaRPr/>
          </a:p>
          <a:p>
            <a:pPr indent="-285750" lvl="5" marL="28575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B0F0"/>
                </a:solidFill>
                <a:latin typeface="Arial"/>
                <a:ea typeface="Arial"/>
                <a:cs typeface="Arial"/>
                <a:sym typeface="Arial"/>
              </a:rPr>
              <a:t>admitting errors </a:t>
            </a:r>
            <a:r>
              <a:rPr b="0" i="0" lang="en" sz="1800" u="none" cap="none" strike="noStrike">
                <a:solidFill>
                  <a:srgbClr val="000000"/>
                </a:solidFill>
                <a:latin typeface="Arial"/>
                <a:ea typeface="Arial"/>
                <a:cs typeface="Arial"/>
                <a:sym typeface="Arial"/>
              </a:rPr>
              <a:t>or lack of knowledge</a:t>
            </a:r>
            <a:endParaRPr/>
          </a:p>
          <a:p>
            <a:pPr indent="-285750" lvl="5" marL="28575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B0F0"/>
                </a:solidFill>
                <a:latin typeface="Arial"/>
                <a:ea typeface="Arial"/>
                <a:cs typeface="Arial"/>
                <a:sym typeface="Arial"/>
              </a:rPr>
              <a:t>trying something new </a:t>
            </a:r>
            <a:r>
              <a:rPr b="0" i="0" lang="en" sz="1800" u="none" cap="none" strike="noStrike">
                <a:solidFill>
                  <a:srgbClr val="000000"/>
                </a:solidFill>
                <a:latin typeface="Arial"/>
                <a:ea typeface="Arial"/>
                <a:cs typeface="Arial"/>
                <a:sym typeface="Arial"/>
              </a:rPr>
              <a:t>or</a:t>
            </a:r>
            <a:endParaRPr/>
          </a:p>
          <a:p>
            <a:pPr indent="-285750" lvl="5" marL="28575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B0F0"/>
                </a:solidFill>
                <a:latin typeface="Arial"/>
                <a:ea typeface="Arial"/>
                <a:cs typeface="Arial"/>
                <a:sym typeface="Arial"/>
              </a:rPr>
              <a:t>voicing work-related dissenting views</a:t>
            </a:r>
            <a:r>
              <a:rPr b="0" i="0" lang="en" sz="1800" u="none" cap="none" strike="noStrike">
                <a:solidFill>
                  <a:srgbClr val="000000"/>
                </a:solidFill>
                <a:latin typeface="Arial"/>
                <a:ea typeface="Arial"/>
                <a:cs typeface="Arial"/>
                <a:sym typeface="Arial"/>
              </a:rPr>
              <a:t>. </a:t>
            </a:r>
            <a:endParaRPr/>
          </a:p>
        </p:txBody>
      </p:sp>
      <p:pic>
        <p:nvPicPr>
          <p:cNvPr id="701" name="Google Shape;701;p85"/>
          <p:cNvPicPr preferRelativeResize="0"/>
          <p:nvPr/>
        </p:nvPicPr>
        <p:blipFill rotWithShape="1">
          <a:blip r:embed="rId3">
            <a:alphaModFix/>
          </a:blip>
          <a:srcRect b="0" l="0" r="0" t="0"/>
          <a:stretch/>
        </p:blipFill>
        <p:spPr>
          <a:xfrm>
            <a:off x="6570752" y="1414232"/>
            <a:ext cx="2379282" cy="1587283"/>
          </a:xfrm>
          <a:prstGeom prst="rect">
            <a:avLst/>
          </a:prstGeom>
          <a:noFill/>
          <a:ln>
            <a:noFill/>
          </a:ln>
        </p:spPr>
      </p:pic>
      <p:sp>
        <p:nvSpPr>
          <p:cNvPr id="702" name="Google Shape;702;p85"/>
          <p:cNvSpPr txBox="1"/>
          <p:nvPr/>
        </p:nvSpPr>
        <p:spPr>
          <a:xfrm>
            <a:off x="6570752" y="3088193"/>
            <a:ext cx="2379282" cy="76944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1000" u="none" cap="none" strike="noStrike">
                <a:solidFill>
                  <a:srgbClr val="7F7F7F"/>
                </a:solidFill>
                <a:latin typeface="Arial"/>
                <a:ea typeface="Arial"/>
                <a:cs typeface="Arial"/>
                <a:sym typeface="Arial"/>
              </a:rPr>
              <a:t>A. Edmondson (1999) </a:t>
            </a:r>
            <a:r>
              <a:rPr b="0" i="0" lang="en" sz="1000" u="none" cap="none" strike="noStrike">
                <a:solidFill>
                  <a:srgbClr val="000000"/>
                </a:solidFill>
                <a:latin typeface="Arial"/>
                <a:ea typeface="Arial"/>
                <a:cs typeface="Arial"/>
                <a:sym typeface="Arial"/>
              </a:rPr>
              <a:t>“</a:t>
            </a:r>
            <a:r>
              <a:rPr b="0" i="0" lang="en" sz="1000" u="sng" cap="none" strike="noStrike">
                <a:solidFill>
                  <a:schemeClr val="hlink"/>
                </a:solidFill>
                <a:latin typeface="Arial"/>
                <a:ea typeface="Arial"/>
                <a:cs typeface="Arial"/>
                <a:sym typeface="Arial"/>
                <a:hlinkClick r:id="rId4"/>
              </a:rPr>
              <a:t>Psychological Safety and Learning Behavior in Work Teams</a:t>
            </a:r>
            <a:r>
              <a:rPr b="0" i="0" lang="en" sz="1000" u="none" cap="none" strike="noStrike">
                <a:solidFill>
                  <a:srgbClr val="000000"/>
                </a:solidFill>
                <a:latin typeface="Arial"/>
                <a:ea typeface="Arial"/>
                <a:cs typeface="Arial"/>
                <a:sym typeface="Arial"/>
              </a:rPr>
              <a:t>” </a:t>
            </a:r>
            <a:endParaRPr/>
          </a:p>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703" name="Google Shape;703;p85"/>
          <p:cNvSpPr/>
          <p:nvPr/>
        </p:nvSpPr>
        <p:spPr>
          <a:xfrm>
            <a:off x="311699" y="2984170"/>
            <a:ext cx="5624110" cy="36933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Interpersonal or social threats are things like:  </a:t>
            </a:r>
            <a:endParaRPr/>
          </a:p>
        </p:txBody>
      </p:sp>
      <p:sp>
        <p:nvSpPr>
          <p:cNvPr id="704" name="Google Shape;704;p85"/>
          <p:cNvSpPr/>
          <p:nvPr/>
        </p:nvSpPr>
        <p:spPr>
          <a:xfrm>
            <a:off x="283013" y="707197"/>
            <a:ext cx="8577972" cy="64633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A team feels </a:t>
            </a:r>
            <a:r>
              <a:rPr b="1" i="0" lang="en" sz="1800" u="none" cap="none" strike="noStrike">
                <a:solidFill>
                  <a:srgbClr val="00B0F0"/>
                </a:solidFill>
                <a:latin typeface="Arial"/>
                <a:ea typeface="Arial"/>
                <a:cs typeface="Arial"/>
                <a:sym typeface="Arial"/>
              </a:rPr>
              <a:t>psychologically safe</a:t>
            </a:r>
            <a:r>
              <a:rPr b="1" i="0" lang="en" sz="1800" u="none" cap="none" strike="noStrike">
                <a:solidFill>
                  <a:srgbClr val="000000"/>
                </a:solidFill>
                <a:latin typeface="Arial"/>
                <a:ea typeface="Arial"/>
                <a:cs typeface="Arial"/>
                <a:sym typeface="Arial"/>
              </a:rPr>
              <a:t> </a:t>
            </a:r>
            <a:r>
              <a:rPr b="0" i="0" lang="en" sz="1800" u="none" cap="none" strike="noStrike">
                <a:solidFill>
                  <a:srgbClr val="000000"/>
                </a:solidFill>
                <a:latin typeface="Arial"/>
                <a:ea typeface="Arial"/>
                <a:cs typeface="Arial"/>
                <a:sym typeface="Arial"/>
              </a:rPr>
              <a:t>when members share the belief that they will not be punished or humiliated </a:t>
            </a:r>
            <a:r>
              <a:rPr lang="en" sz="1800"/>
              <a:t>for</a:t>
            </a:r>
            <a:r>
              <a:rPr b="0" i="0" lang="en" sz="1800" u="none" cap="none" strike="noStrike">
                <a:solidFill>
                  <a:srgbClr val="000000"/>
                </a:solidFill>
                <a:latin typeface="Arial"/>
                <a:ea typeface="Arial"/>
                <a:cs typeface="Arial"/>
                <a:sym typeface="Arial"/>
              </a:rPr>
              <a:t> engaging in learning behaviors such as</a:t>
            </a:r>
            <a:endParaRPr/>
          </a:p>
        </p:txBody>
      </p:sp>
      <p:sp>
        <p:nvSpPr>
          <p:cNvPr id="705" name="Google Shape;705;p85"/>
          <p:cNvSpPr/>
          <p:nvPr/>
        </p:nvSpPr>
        <p:spPr>
          <a:xfrm>
            <a:off x="657921" y="3321257"/>
            <a:ext cx="5434407" cy="1754326"/>
          </a:xfrm>
          <a:prstGeom prst="rect">
            <a:avLst/>
          </a:prstGeom>
          <a:noFill/>
          <a:ln>
            <a:noFill/>
          </a:ln>
        </p:spPr>
        <p:txBody>
          <a:bodyPr anchorCtr="0" anchor="t"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being </a:t>
            </a:r>
            <a:r>
              <a:rPr b="0" i="0" lang="en" sz="1800" u="none" cap="none" strike="noStrike">
                <a:solidFill>
                  <a:srgbClr val="FF0000"/>
                </a:solidFill>
                <a:latin typeface="Arial"/>
                <a:ea typeface="Arial"/>
                <a:cs typeface="Arial"/>
                <a:sym typeface="Arial"/>
              </a:rPr>
              <a:t>branded negatively </a:t>
            </a:r>
            <a:r>
              <a:rPr b="0" i="0" lang="en" sz="1800" u="none" cap="none" strike="noStrike">
                <a:solidFill>
                  <a:srgbClr val="000000"/>
                </a:solidFill>
                <a:latin typeface="Arial"/>
                <a:ea typeface="Arial"/>
                <a:cs typeface="Arial"/>
                <a:sym typeface="Arial"/>
              </a:rPr>
              <a:t>(ignorant, incompetent, or disruptive);</a:t>
            </a:r>
            <a:endParaRPr/>
          </a:p>
          <a:p>
            <a:pPr indent="-285750" lvl="0" marL="28575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being </a:t>
            </a:r>
            <a:r>
              <a:rPr b="0" i="0" lang="en" sz="1800" u="none" cap="none" strike="noStrike">
                <a:solidFill>
                  <a:srgbClr val="FF0000"/>
                </a:solidFill>
                <a:latin typeface="Arial"/>
                <a:ea typeface="Arial"/>
                <a:cs typeface="Arial"/>
                <a:sym typeface="Arial"/>
              </a:rPr>
              <a:t>responded to with ridicule</a:t>
            </a:r>
            <a:r>
              <a:rPr b="0" i="0" lang="en" sz="1800" u="none" cap="none" strike="noStrike">
                <a:solidFill>
                  <a:srgbClr val="000000"/>
                </a:solidFill>
                <a:latin typeface="Arial"/>
                <a:ea typeface="Arial"/>
                <a:cs typeface="Arial"/>
                <a:sym typeface="Arial"/>
              </a:rPr>
              <a:t>, </a:t>
            </a:r>
            <a:r>
              <a:rPr b="0" i="0" lang="en" sz="1800" u="none" cap="none" strike="noStrike">
                <a:solidFill>
                  <a:srgbClr val="FF0000"/>
                </a:solidFill>
                <a:latin typeface="Arial"/>
                <a:ea typeface="Arial"/>
                <a:cs typeface="Arial"/>
                <a:sym typeface="Arial"/>
              </a:rPr>
              <a:t>rejection</a:t>
            </a:r>
            <a:r>
              <a:rPr b="0" i="0" lang="en" sz="1800" u="none" cap="none" strike="noStrike">
                <a:solidFill>
                  <a:srgbClr val="000000"/>
                </a:solidFill>
                <a:latin typeface="Arial"/>
                <a:ea typeface="Arial"/>
                <a:cs typeface="Arial"/>
                <a:sym typeface="Arial"/>
              </a:rPr>
              <a:t>, </a:t>
            </a:r>
            <a:r>
              <a:rPr b="0" i="0" lang="en" sz="1800" u="none" cap="none" strike="noStrike">
                <a:solidFill>
                  <a:srgbClr val="FF0000"/>
                </a:solidFill>
                <a:latin typeface="Arial"/>
                <a:ea typeface="Arial"/>
                <a:cs typeface="Arial"/>
                <a:sym typeface="Arial"/>
              </a:rPr>
              <a:t>blame</a:t>
            </a:r>
            <a:r>
              <a:rPr b="0" i="0" lang="en" sz="1800" u="none" cap="none" strike="noStrike">
                <a:solidFill>
                  <a:srgbClr val="000000"/>
                </a:solidFill>
                <a:latin typeface="Arial"/>
                <a:ea typeface="Arial"/>
                <a:cs typeface="Arial"/>
                <a:sym typeface="Arial"/>
              </a:rPr>
              <a:t>, </a:t>
            </a:r>
            <a:r>
              <a:rPr b="0" i="0" lang="en" sz="1800" u="none" cap="none" strike="noStrike">
                <a:solidFill>
                  <a:srgbClr val="FF0000"/>
                </a:solidFill>
                <a:latin typeface="Arial"/>
                <a:ea typeface="Arial"/>
                <a:cs typeface="Arial"/>
                <a:sym typeface="Arial"/>
              </a:rPr>
              <a:t>disrespect</a:t>
            </a:r>
            <a:r>
              <a:rPr b="0" i="0" lang="en" sz="1800" u="none" cap="none" strike="noStrike">
                <a:solidFill>
                  <a:srgbClr val="000000"/>
                </a:solidFill>
                <a:latin typeface="Arial"/>
                <a:ea typeface="Arial"/>
                <a:cs typeface="Arial"/>
                <a:sym typeface="Arial"/>
              </a:rPr>
              <a:t>, </a:t>
            </a:r>
            <a:r>
              <a:rPr b="0" i="0" lang="en" sz="1800" u="none" cap="none" strike="noStrike">
                <a:solidFill>
                  <a:srgbClr val="FF0000"/>
                </a:solidFill>
                <a:latin typeface="Arial"/>
                <a:ea typeface="Arial"/>
                <a:cs typeface="Arial"/>
                <a:sym typeface="Arial"/>
              </a:rPr>
              <a:t>anger</a:t>
            </a:r>
            <a:r>
              <a:rPr b="0" i="0" lang="en" sz="1800" u="none" cap="none" strike="noStrike">
                <a:solidFill>
                  <a:srgbClr val="000000"/>
                </a:solidFill>
                <a:latin typeface="Arial"/>
                <a:ea typeface="Arial"/>
                <a:cs typeface="Arial"/>
                <a:sym typeface="Arial"/>
              </a:rPr>
              <a:t>, </a:t>
            </a:r>
            <a:r>
              <a:rPr b="0" i="0" lang="en" sz="1800" u="none" cap="none" strike="noStrike">
                <a:solidFill>
                  <a:srgbClr val="FF0000"/>
                </a:solidFill>
                <a:latin typeface="Arial"/>
                <a:ea typeface="Arial"/>
                <a:cs typeface="Arial"/>
                <a:sym typeface="Arial"/>
              </a:rPr>
              <a:t>intimidation</a:t>
            </a:r>
            <a:r>
              <a:rPr b="0" i="0" lang="en" sz="1800" u="none" cap="none" strike="noStrike">
                <a:solidFill>
                  <a:srgbClr val="000000"/>
                </a:solidFill>
                <a:latin typeface="Arial"/>
                <a:ea typeface="Arial"/>
                <a:cs typeface="Arial"/>
                <a:sym typeface="Arial"/>
              </a:rPr>
              <a:t>, </a:t>
            </a:r>
            <a:r>
              <a:rPr b="0" i="0" lang="en" sz="1800" u="none" cap="none" strike="noStrike">
                <a:solidFill>
                  <a:srgbClr val="FF0000"/>
                </a:solidFill>
                <a:latin typeface="Arial"/>
                <a:ea typeface="Arial"/>
                <a:cs typeface="Arial"/>
                <a:sym typeface="Arial"/>
              </a:rPr>
              <a:t>disregard</a:t>
            </a:r>
            <a:r>
              <a:rPr b="0" i="0" lang="en" sz="1800" u="none" cap="none" strike="noStrike">
                <a:solidFill>
                  <a:srgbClr val="000000"/>
                </a:solidFill>
                <a:latin typeface="Arial"/>
                <a:ea typeface="Arial"/>
                <a:cs typeface="Arial"/>
                <a:sym typeface="Arial"/>
              </a:rPr>
              <a:t>;</a:t>
            </a:r>
            <a:endParaRPr/>
          </a:p>
          <a:p>
            <a:pPr indent="-285750" lvl="0" marL="28575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or, being </a:t>
            </a:r>
            <a:r>
              <a:rPr b="0" i="0" lang="en" sz="1800" u="none" cap="none" strike="noStrike">
                <a:solidFill>
                  <a:srgbClr val="FF0000"/>
                </a:solidFill>
                <a:latin typeface="Arial"/>
                <a:ea typeface="Arial"/>
                <a:cs typeface="Arial"/>
                <a:sym typeface="Arial"/>
              </a:rPr>
              <a:t>punished</a:t>
            </a:r>
            <a:r>
              <a:rPr b="0" i="0" lang="en" sz="1800" u="none" cap="none" strike="noStrike">
                <a:solidFill>
                  <a:srgbClr val="000000"/>
                </a:solidFill>
                <a:latin typeface="Arial"/>
                <a:ea typeface="Arial"/>
                <a:cs typeface="Arial"/>
                <a:sym typeface="Arial"/>
              </a:rPr>
              <a:t> (with negative performance reviews).</a:t>
            </a:r>
            <a:endParaRPr b="0" i="0" sz="1800" u="none" cap="none" strike="noStrike">
              <a:solidFill>
                <a:srgbClr val="000000"/>
              </a:solidFill>
              <a:latin typeface="Arial"/>
              <a:ea typeface="Arial"/>
              <a:cs typeface="Arial"/>
              <a:sym typeface="Arial"/>
            </a:endParaRPr>
          </a:p>
        </p:txBody>
      </p:sp>
      <p:sp>
        <p:nvSpPr>
          <p:cNvPr id="706" name="Google Shape;706;p85"/>
          <p:cNvSpPr txBox="1"/>
          <p:nvPr/>
        </p:nvSpPr>
        <p:spPr>
          <a:xfrm>
            <a:off x="6001049" y="4659973"/>
            <a:ext cx="2712000" cy="400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None/>
            </a:pPr>
            <a:r>
              <a:rPr b="0" i="0" lang="en" sz="1000" u="none" cap="none" strike="noStrike">
                <a:solidFill>
                  <a:srgbClr val="7F7F7F"/>
                </a:solidFill>
                <a:latin typeface="Arial"/>
                <a:ea typeface="Arial"/>
                <a:cs typeface="Arial"/>
                <a:sym typeface="Arial"/>
              </a:rPr>
              <a:t>Harri Kaloudis</a:t>
            </a:r>
            <a:r>
              <a:rPr b="0" i="0" lang="en" sz="1000" u="none" cap="none" strike="noStrike">
                <a:solidFill>
                  <a:srgbClr val="000000"/>
                </a:solidFill>
                <a:latin typeface="Arial"/>
                <a:ea typeface="Arial"/>
                <a:cs typeface="Arial"/>
                <a:sym typeface="Arial"/>
              </a:rPr>
              <a:t>, </a:t>
            </a:r>
            <a:r>
              <a:rPr b="0" i="1" lang="en" sz="1000" u="sng" cap="none" strike="noStrike">
                <a:solidFill>
                  <a:schemeClr val="hlink"/>
                </a:solidFill>
                <a:latin typeface="Arial"/>
                <a:ea typeface="Arial"/>
                <a:cs typeface="Arial"/>
                <a:sym typeface="Arial"/>
                <a:hlinkClick r:id="rId5"/>
              </a:rPr>
              <a:t>What Do Psychologically Safe Teams Work Teams Look Like?</a:t>
            </a:r>
            <a:endParaRPr b="0" i="0" sz="1000" u="none" cap="none" strike="noStrike">
              <a:solidFill>
                <a:srgbClr val="000000"/>
              </a:solidFill>
              <a:latin typeface="Arial"/>
              <a:ea typeface="Arial"/>
              <a:cs typeface="Arial"/>
              <a:sym typeface="Arial"/>
            </a:endParaRPr>
          </a:p>
        </p:txBody>
      </p:sp>
      <p:sp>
        <p:nvSpPr>
          <p:cNvPr id="707" name="Google Shape;707;p8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1" name="Shape 711"/>
        <p:cNvGrpSpPr/>
        <p:nvPr/>
      </p:nvGrpSpPr>
      <p:grpSpPr>
        <a:xfrm>
          <a:off x="0" y="0"/>
          <a:ext cx="0" cy="0"/>
          <a:chOff x="0" y="0"/>
          <a:chExt cx="0" cy="0"/>
        </a:xfrm>
      </p:grpSpPr>
      <p:sp>
        <p:nvSpPr>
          <p:cNvPr id="712" name="Google Shape;712;p86"/>
          <p:cNvSpPr txBox="1"/>
          <p:nvPr>
            <p:ph type="title"/>
          </p:nvPr>
        </p:nvSpPr>
        <p:spPr>
          <a:xfrm>
            <a:off x="-1" y="0"/>
            <a:ext cx="9144000" cy="572700"/>
          </a:xfrm>
          <a:prstGeom prst="rect">
            <a:avLst/>
          </a:prstGeom>
          <a:solidFill>
            <a:srgbClr val="D8D8D8"/>
          </a:solid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b="1" i="1" lang="en"/>
              <a:t>Reflect: </a:t>
            </a:r>
            <a:r>
              <a:rPr lang="en"/>
              <a:t>Is your research group </a:t>
            </a:r>
            <a:r>
              <a:rPr b="1" lang="en">
                <a:solidFill>
                  <a:srgbClr val="00B0F0"/>
                </a:solidFill>
              </a:rPr>
              <a:t>psychologically safe</a:t>
            </a:r>
            <a:r>
              <a:rPr lang="en"/>
              <a:t>?</a:t>
            </a:r>
            <a:endParaRPr/>
          </a:p>
        </p:txBody>
      </p:sp>
      <p:sp>
        <p:nvSpPr>
          <p:cNvPr id="713" name="Google Shape;713;p86"/>
          <p:cNvSpPr txBox="1"/>
          <p:nvPr/>
        </p:nvSpPr>
        <p:spPr>
          <a:xfrm>
            <a:off x="418641" y="704903"/>
            <a:ext cx="8317736" cy="64633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Think for a moment about your work and the group you are a part of.</a:t>
            </a:r>
            <a:endParaRPr/>
          </a:p>
          <a:p>
            <a:pPr indent="0" lvl="0" marL="0" marR="0" rtl="0" algn="l">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Ask yourself the following questions:</a:t>
            </a:r>
            <a:endParaRPr/>
          </a:p>
        </p:txBody>
      </p:sp>
      <p:sp>
        <p:nvSpPr>
          <p:cNvPr id="714" name="Google Shape;714;p86"/>
          <p:cNvSpPr txBox="1"/>
          <p:nvPr/>
        </p:nvSpPr>
        <p:spPr>
          <a:xfrm>
            <a:off x="418641" y="1476259"/>
            <a:ext cx="3955055" cy="1138773"/>
          </a:xfrm>
          <a:prstGeom prst="rect">
            <a:avLst/>
          </a:prstGeom>
          <a:noFill/>
          <a:ln>
            <a:noFill/>
          </a:ln>
        </p:spPr>
        <p:txBody>
          <a:bodyPr anchorCtr="0" anchor="t"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Do people feel comfortable in group meetings </a:t>
            </a:r>
            <a:r>
              <a:rPr b="0" i="0" lang="en" sz="1700" u="none" cap="none" strike="noStrike">
                <a:solidFill>
                  <a:srgbClr val="00B0F0"/>
                </a:solidFill>
                <a:latin typeface="Arial"/>
                <a:ea typeface="Arial"/>
                <a:cs typeface="Arial"/>
                <a:sym typeface="Arial"/>
              </a:rPr>
              <a:t>asking about things they do not know </a:t>
            </a:r>
            <a:r>
              <a:rPr b="0" i="0" lang="en" sz="1700" u="none" cap="none" strike="noStrike">
                <a:solidFill>
                  <a:srgbClr val="000000"/>
                </a:solidFill>
                <a:latin typeface="Arial"/>
                <a:ea typeface="Arial"/>
                <a:cs typeface="Arial"/>
                <a:sym typeface="Arial"/>
              </a:rPr>
              <a:t>or </a:t>
            </a:r>
            <a:r>
              <a:rPr b="0" i="0" lang="en" sz="1700" u="none" cap="none" strike="noStrike">
                <a:solidFill>
                  <a:srgbClr val="00B0F0"/>
                </a:solidFill>
                <a:latin typeface="Arial"/>
                <a:ea typeface="Arial"/>
                <a:cs typeface="Arial"/>
                <a:sym typeface="Arial"/>
              </a:rPr>
              <a:t>they do not understand</a:t>
            </a:r>
            <a:r>
              <a:rPr b="0" i="0" lang="en" sz="1700" u="none" cap="none" strike="noStrike">
                <a:solidFill>
                  <a:schemeClr val="dk1"/>
                </a:solidFill>
                <a:latin typeface="Arial"/>
                <a:ea typeface="Arial"/>
                <a:cs typeface="Arial"/>
                <a:sym typeface="Arial"/>
              </a:rPr>
              <a:t>?</a:t>
            </a:r>
            <a:r>
              <a:rPr b="0" i="0" lang="en" sz="1700" u="none" cap="none" strike="noStrike">
                <a:solidFill>
                  <a:srgbClr val="000000"/>
                </a:solidFill>
                <a:latin typeface="Arial"/>
                <a:ea typeface="Arial"/>
                <a:cs typeface="Arial"/>
                <a:sym typeface="Arial"/>
              </a:rPr>
              <a:t> </a:t>
            </a:r>
            <a:endParaRPr/>
          </a:p>
        </p:txBody>
      </p:sp>
      <p:sp>
        <p:nvSpPr>
          <p:cNvPr id="715" name="Google Shape;715;p86"/>
          <p:cNvSpPr/>
          <p:nvPr/>
        </p:nvSpPr>
        <p:spPr>
          <a:xfrm>
            <a:off x="4489372" y="1476259"/>
            <a:ext cx="4456324" cy="877163"/>
          </a:xfrm>
          <a:prstGeom prst="rect">
            <a:avLst/>
          </a:prstGeom>
          <a:noFill/>
          <a:ln>
            <a:noFill/>
          </a:ln>
        </p:spPr>
        <p:txBody>
          <a:bodyPr anchorCtr="0" anchor="t"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Or do they generally try to </a:t>
            </a:r>
            <a:r>
              <a:rPr b="0" i="0" lang="en" sz="1700" u="none" cap="none" strike="noStrike">
                <a:solidFill>
                  <a:srgbClr val="FF0000"/>
                </a:solidFill>
                <a:latin typeface="Arial"/>
                <a:ea typeface="Arial"/>
                <a:cs typeface="Arial"/>
                <a:sym typeface="Arial"/>
              </a:rPr>
              <a:t>maintain an image of perfect knowledge</a:t>
            </a:r>
            <a:r>
              <a:rPr b="0" i="0" lang="en" sz="1700" u="none" cap="none" strike="noStrike">
                <a:solidFill>
                  <a:srgbClr val="000000"/>
                </a:solidFill>
                <a:latin typeface="Arial"/>
                <a:ea typeface="Arial"/>
                <a:cs typeface="Arial"/>
                <a:sym typeface="Arial"/>
              </a:rPr>
              <a:t> about work matters?</a:t>
            </a:r>
            <a:endParaRPr/>
          </a:p>
        </p:txBody>
      </p:sp>
      <p:sp>
        <p:nvSpPr>
          <p:cNvPr id="716" name="Google Shape;716;p86"/>
          <p:cNvSpPr txBox="1"/>
          <p:nvPr/>
        </p:nvSpPr>
        <p:spPr>
          <a:xfrm>
            <a:off x="418641" y="2615032"/>
            <a:ext cx="3955055" cy="1400383"/>
          </a:xfrm>
          <a:prstGeom prst="rect">
            <a:avLst/>
          </a:prstGeom>
          <a:noFill/>
          <a:ln>
            <a:noFill/>
          </a:ln>
        </p:spPr>
        <p:txBody>
          <a:bodyPr anchorCtr="0" anchor="t"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What happens when mistakes, near misses, failures and critical incidents happen? Are they seen as </a:t>
            </a:r>
            <a:r>
              <a:rPr b="0" i="0" lang="en" sz="1700" u="none" cap="none" strike="noStrike">
                <a:solidFill>
                  <a:srgbClr val="00B0F0"/>
                </a:solidFill>
                <a:latin typeface="Arial"/>
                <a:ea typeface="Arial"/>
                <a:cs typeface="Arial"/>
                <a:sym typeface="Arial"/>
              </a:rPr>
              <a:t>opportunities for team learning</a:t>
            </a:r>
            <a:r>
              <a:rPr b="0" i="0" lang="en" sz="1700" u="none" cap="none" strike="noStrike">
                <a:solidFill>
                  <a:srgbClr val="000000"/>
                </a:solidFill>
                <a:latin typeface="Arial"/>
                <a:ea typeface="Arial"/>
                <a:cs typeface="Arial"/>
                <a:sym typeface="Arial"/>
              </a:rPr>
              <a:t>?</a:t>
            </a:r>
            <a:endParaRPr/>
          </a:p>
          <a:p>
            <a:pPr indent="0" lvl="0" marL="0" marR="0" rtl="0" algn="l">
              <a:lnSpc>
                <a:spcPct val="100000"/>
              </a:lnSpc>
              <a:spcBef>
                <a:spcPts val="0"/>
              </a:spcBef>
              <a:spcAft>
                <a:spcPts val="0"/>
              </a:spcAft>
              <a:buNone/>
            </a:pPr>
            <a:r>
              <a:t/>
            </a:r>
            <a:endParaRPr b="0" i="0" sz="1700" u="none" cap="none" strike="noStrike">
              <a:solidFill>
                <a:srgbClr val="000000"/>
              </a:solidFill>
              <a:latin typeface="Arial"/>
              <a:ea typeface="Arial"/>
              <a:cs typeface="Arial"/>
              <a:sym typeface="Arial"/>
            </a:endParaRPr>
          </a:p>
        </p:txBody>
      </p:sp>
      <p:sp>
        <p:nvSpPr>
          <p:cNvPr id="717" name="Google Shape;717;p86"/>
          <p:cNvSpPr/>
          <p:nvPr/>
        </p:nvSpPr>
        <p:spPr>
          <a:xfrm>
            <a:off x="4489373" y="2630430"/>
            <a:ext cx="4572000" cy="877163"/>
          </a:xfrm>
          <a:prstGeom prst="rect">
            <a:avLst/>
          </a:prstGeom>
          <a:noFill/>
          <a:ln>
            <a:noFill/>
          </a:ln>
        </p:spPr>
        <p:txBody>
          <a:bodyPr anchorCtr="0" anchor="t"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Or is people’s first reaction to </a:t>
            </a:r>
            <a:r>
              <a:rPr b="0" i="0" lang="en" sz="1700" u="none" cap="none" strike="noStrike">
                <a:solidFill>
                  <a:srgbClr val="FF0000"/>
                </a:solidFill>
                <a:latin typeface="Arial"/>
                <a:ea typeface="Arial"/>
                <a:cs typeface="Arial"/>
                <a:sym typeface="Arial"/>
              </a:rPr>
              <a:t>distance themselves</a:t>
            </a:r>
            <a:r>
              <a:rPr b="0" i="0" lang="en" sz="1700" u="none" cap="none" strike="noStrike">
                <a:solidFill>
                  <a:srgbClr val="000000"/>
                </a:solidFill>
                <a:latin typeface="Arial"/>
                <a:ea typeface="Arial"/>
                <a:cs typeface="Arial"/>
                <a:sym typeface="Arial"/>
              </a:rPr>
              <a:t> from them so </a:t>
            </a:r>
            <a:r>
              <a:rPr b="0" i="0" lang="en" sz="1700" u="none" cap="none" strike="noStrike">
                <a:solidFill>
                  <a:srgbClr val="FF0000"/>
                </a:solidFill>
                <a:latin typeface="Arial"/>
                <a:ea typeface="Arial"/>
                <a:cs typeface="Arial"/>
                <a:sym typeface="Arial"/>
              </a:rPr>
              <a:t>they are not blamed</a:t>
            </a:r>
            <a:r>
              <a:rPr b="0" i="0" lang="en" sz="1700" u="none" cap="none" strike="noStrike">
                <a:solidFill>
                  <a:srgbClr val="000000"/>
                </a:solidFill>
                <a:latin typeface="Arial"/>
                <a:ea typeface="Arial"/>
                <a:cs typeface="Arial"/>
                <a:sym typeface="Arial"/>
              </a:rPr>
              <a:t>?</a:t>
            </a:r>
            <a:endParaRPr/>
          </a:p>
        </p:txBody>
      </p:sp>
      <p:sp>
        <p:nvSpPr>
          <p:cNvPr id="718" name="Google Shape;718;p86"/>
          <p:cNvSpPr txBox="1"/>
          <p:nvPr/>
        </p:nvSpPr>
        <p:spPr>
          <a:xfrm>
            <a:off x="418641" y="3832314"/>
            <a:ext cx="3955055" cy="877163"/>
          </a:xfrm>
          <a:prstGeom prst="rect">
            <a:avLst/>
          </a:prstGeom>
          <a:noFill/>
          <a:ln>
            <a:noFill/>
          </a:ln>
        </p:spPr>
        <p:txBody>
          <a:bodyPr anchorCtr="0" anchor="t"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How often do people </a:t>
            </a:r>
            <a:r>
              <a:rPr b="1" i="0" lang="en" sz="1700" u="none" cap="none" strike="noStrike">
                <a:solidFill>
                  <a:srgbClr val="00B0F0"/>
                </a:solidFill>
                <a:latin typeface="Arial"/>
                <a:ea typeface="Arial"/>
                <a:cs typeface="Arial"/>
                <a:sym typeface="Arial"/>
              </a:rPr>
              <a:t>give and receive feedback</a:t>
            </a:r>
            <a:r>
              <a:rPr b="0" i="0" lang="en" sz="1700" u="none" cap="none" strike="noStrike">
                <a:solidFill>
                  <a:srgbClr val="000000"/>
                </a:solidFill>
                <a:latin typeface="Arial"/>
                <a:ea typeface="Arial"/>
                <a:cs typeface="Arial"/>
                <a:sym typeface="Arial"/>
              </a:rPr>
              <a:t>? Is feedback given often?</a:t>
            </a:r>
            <a:endParaRPr/>
          </a:p>
        </p:txBody>
      </p:sp>
      <p:sp>
        <p:nvSpPr>
          <p:cNvPr id="719" name="Google Shape;719;p86"/>
          <p:cNvSpPr/>
          <p:nvPr/>
        </p:nvSpPr>
        <p:spPr>
          <a:xfrm>
            <a:off x="4489372" y="3832314"/>
            <a:ext cx="4456323" cy="615553"/>
          </a:xfrm>
          <a:prstGeom prst="rect">
            <a:avLst/>
          </a:prstGeom>
          <a:noFill/>
          <a:ln>
            <a:noFill/>
          </a:ln>
        </p:spPr>
        <p:txBody>
          <a:bodyPr anchorCtr="0" anchor="t"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Or is </a:t>
            </a:r>
            <a:r>
              <a:rPr b="1" i="0" lang="en" sz="1700" u="none" cap="none" strike="noStrike">
                <a:solidFill>
                  <a:srgbClr val="FF0000"/>
                </a:solidFill>
                <a:latin typeface="Arial"/>
                <a:ea typeface="Arial"/>
                <a:cs typeface="Arial"/>
                <a:sym typeface="Arial"/>
              </a:rPr>
              <a:t>feedback</a:t>
            </a:r>
            <a:r>
              <a:rPr b="0" i="0" lang="en" sz="1700" u="none" cap="none" strike="noStrike">
                <a:solidFill>
                  <a:srgbClr val="FF0000"/>
                </a:solidFill>
                <a:latin typeface="Arial"/>
                <a:ea typeface="Arial"/>
                <a:cs typeface="Arial"/>
                <a:sym typeface="Arial"/>
              </a:rPr>
              <a:t> </a:t>
            </a:r>
            <a:r>
              <a:rPr b="0" i="0" lang="en" sz="1700" u="none" cap="none" strike="noStrike">
                <a:solidFill>
                  <a:schemeClr val="dk1"/>
                </a:solidFill>
                <a:latin typeface="Arial"/>
                <a:ea typeface="Arial"/>
                <a:cs typeface="Arial"/>
                <a:sym typeface="Arial"/>
              </a:rPr>
              <a:t>(</a:t>
            </a:r>
            <a:r>
              <a:rPr b="0" i="0" lang="en" sz="1700" u="none" cap="none" strike="noStrike">
                <a:solidFill>
                  <a:srgbClr val="000000"/>
                </a:solidFill>
                <a:latin typeface="Arial"/>
                <a:ea typeface="Arial"/>
                <a:cs typeface="Arial"/>
                <a:sym typeface="Arial"/>
              </a:rPr>
              <a:t>both positive and/or negative) </a:t>
            </a:r>
            <a:r>
              <a:rPr b="1" i="0" lang="en" sz="1700" u="none" cap="none" strike="noStrike">
                <a:solidFill>
                  <a:srgbClr val="FF0000"/>
                </a:solidFill>
                <a:latin typeface="Arial"/>
                <a:ea typeface="Arial"/>
                <a:cs typeface="Arial"/>
                <a:sym typeface="Arial"/>
              </a:rPr>
              <a:t>withheld</a:t>
            </a:r>
            <a:r>
              <a:rPr b="0" i="0" lang="en" sz="1700" u="none" cap="none" strike="noStrike">
                <a:solidFill>
                  <a:srgbClr val="000000"/>
                </a:solidFill>
                <a:latin typeface="Arial"/>
                <a:ea typeface="Arial"/>
                <a:cs typeface="Arial"/>
                <a:sym typeface="Arial"/>
              </a:rPr>
              <a:t>?</a:t>
            </a:r>
            <a:endParaRPr/>
          </a:p>
        </p:txBody>
      </p:sp>
      <p:sp>
        <p:nvSpPr>
          <p:cNvPr id="720" name="Google Shape;720;p86"/>
          <p:cNvSpPr txBox="1"/>
          <p:nvPr/>
        </p:nvSpPr>
        <p:spPr>
          <a:xfrm>
            <a:off x="5939674" y="4659973"/>
            <a:ext cx="2712000" cy="400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None/>
            </a:pPr>
            <a:r>
              <a:rPr b="0" i="0" lang="en" sz="1000" u="none" cap="none" strike="noStrike">
                <a:solidFill>
                  <a:srgbClr val="7F7F7F"/>
                </a:solidFill>
                <a:latin typeface="Arial"/>
                <a:ea typeface="Arial"/>
                <a:cs typeface="Arial"/>
                <a:sym typeface="Arial"/>
              </a:rPr>
              <a:t>Harri Kaloudis</a:t>
            </a:r>
            <a:r>
              <a:rPr b="0" i="0" lang="en" sz="1000" u="none" cap="none" strike="noStrike">
                <a:solidFill>
                  <a:srgbClr val="000000"/>
                </a:solidFill>
                <a:latin typeface="Arial"/>
                <a:ea typeface="Arial"/>
                <a:cs typeface="Arial"/>
                <a:sym typeface="Arial"/>
              </a:rPr>
              <a:t>, </a:t>
            </a:r>
            <a:r>
              <a:rPr b="0" i="1" lang="en" sz="1000" u="sng" cap="none" strike="noStrike">
                <a:solidFill>
                  <a:schemeClr val="hlink"/>
                </a:solidFill>
                <a:latin typeface="Arial"/>
                <a:ea typeface="Arial"/>
                <a:cs typeface="Arial"/>
                <a:sym typeface="Arial"/>
                <a:hlinkClick r:id="rId3"/>
              </a:rPr>
              <a:t>What Do Psychologically Safe Teams Work Teams Look Like?</a:t>
            </a:r>
            <a:endParaRPr b="0" i="0" sz="1000" u="none" cap="none" strike="noStrike">
              <a:solidFill>
                <a:srgbClr val="000000"/>
              </a:solidFill>
              <a:latin typeface="Arial"/>
              <a:ea typeface="Arial"/>
              <a:cs typeface="Arial"/>
              <a:sym typeface="Arial"/>
            </a:endParaRPr>
          </a:p>
        </p:txBody>
      </p:sp>
      <p:sp>
        <p:nvSpPr>
          <p:cNvPr id="721" name="Google Shape;721;p8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25" name="Shape 725"/>
        <p:cNvGrpSpPr/>
        <p:nvPr/>
      </p:nvGrpSpPr>
      <p:grpSpPr>
        <a:xfrm>
          <a:off x="0" y="0"/>
          <a:ext cx="0" cy="0"/>
          <a:chOff x="0" y="0"/>
          <a:chExt cx="0" cy="0"/>
        </a:xfrm>
      </p:grpSpPr>
      <p:sp>
        <p:nvSpPr>
          <p:cNvPr id="726" name="Google Shape;726;p87"/>
          <p:cNvSpPr/>
          <p:nvPr/>
        </p:nvSpPr>
        <p:spPr>
          <a:xfrm>
            <a:off x="2781500" y="2612575"/>
            <a:ext cx="506700" cy="3153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7" name="Google Shape;727;p87"/>
          <p:cNvSpPr txBox="1"/>
          <p:nvPr>
            <p:ph idx="4294967295" type="title"/>
          </p:nvPr>
        </p:nvSpPr>
        <p:spPr>
          <a:xfrm>
            <a:off x="0" y="0"/>
            <a:ext cx="9144000" cy="502800"/>
          </a:xfrm>
          <a:prstGeom prst="rect">
            <a:avLst/>
          </a:prstGeom>
          <a:solidFill>
            <a:srgbClr val="D8D8D8"/>
          </a:solid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sz="2300"/>
              <a:t>Common trainee responses to scenarios with or w/o psych. safety</a:t>
            </a:r>
            <a:endParaRPr sz="2300"/>
          </a:p>
        </p:txBody>
      </p:sp>
      <p:sp>
        <p:nvSpPr>
          <p:cNvPr id="728" name="Google Shape;728;p87"/>
          <p:cNvSpPr txBox="1"/>
          <p:nvPr/>
        </p:nvSpPr>
        <p:spPr>
          <a:xfrm>
            <a:off x="220000" y="1448450"/>
            <a:ext cx="3310200" cy="104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advisor </a:t>
            </a:r>
            <a:r>
              <a:rPr lang="en"/>
              <a:t>makes a statement</a:t>
            </a:r>
            <a:r>
              <a:rPr lang="en"/>
              <a:t> using a term that is unfamiliar to the student, but says it</a:t>
            </a:r>
            <a:r>
              <a:rPr lang="en"/>
              <a:t> in a</a:t>
            </a:r>
            <a:r>
              <a:rPr lang="en"/>
              <a:t> matter-of-fact tone, suggesting that they expect the student to know what they’re talking about.</a:t>
            </a:r>
            <a:endParaRPr/>
          </a:p>
        </p:txBody>
      </p:sp>
      <p:sp>
        <p:nvSpPr>
          <p:cNvPr id="729" name="Google Shape;729;p87"/>
          <p:cNvSpPr txBox="1"/>
          <p:nvPr/>
        </p:nvSpPr>
        <p:spPr>
          <a:xfrm>
            <a:off x="3719075" y="591000"/>
            <a:ext cx="2587200" cy="110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rgbClr val="009EFF"/>
                </a:solidFill>
              </a:rPr>
              <a:t>p</a:t>
            </a:r>
            <a:r>
              <a:rPr b="1" lang="en" sz="2400">
                <a:solidFill>
                  <a:srgbClr val="009EFF"/>
                </a:solidFill>
              </a:rPr>
              <a:t>sychological</a:t>
            </a:r>
            <a:endParaRPr b="1" sz="2400">
              <a:solidFill>
                <a:srgbClr val="009EFF"/>
              </a:solidFill>
            </a:endParaRPr>
          </a:p>
          <a:p>
            <a:pPr indent="0" lvl="0" marL="0" rtl="0" algn="ctr">
              <a:spcBef>
                <a:spcPts val="0"/>
              </a:spcBef>
              <a:spcAft>
                <a:spcPts val="0"/>
              </a:spcAft>
              <a:buNone/>
            </a:pPr>
            <a:r>
              <a:rPr b="1" lang="en" sz="2400">
                <a:solidFill>
                  <a:srgbClr val="009EFF"/>
                </a:solidFill>
              </a:rPr>
              <a:t>safety</a:t>
            </a:r>
            <a:endParaRPr sz="2400">
              <a:solidFill>
                <a:srgbClr val="009EFF"/>
              </a:solidFill>
            </a:endParaRPr>
          </a:p>
        </p:txBody>
      </p:sp>
      <p:sp>
        <p:nvSpPr>
          <p:cNvPr id="730" name="Google Shape;730;p87"/>
          <p:cNvSpPr txBox="1"/>
          <p:nvPr/>
        </p:nvSpPr>
        <p:spPr>
          <a:xfrm>
            <a:off x="6306275" y="591000"/>
            <a:ext cx="2786700" cy="110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solidFill>
                  <a:srgbClr val="FF0000"/>
                </a:solidFill>
              </a:rPr>
              <a:t>no </a:t>
            </a:r>
            <a:r>
              <a:rPr b="1" lang="en" sz="2400">
                <a:solidFill>
                  <a:srgbClr val="FF0000"/>
                </a:solidFill>
              </a:rPr>
              <a:t>psychological</a:t>
            </a:r>
            <a:endParaRPr b="1" sz="2400">
              <a:solidFill>
                <a:srgbClr val="FF0000"/>
              </a:solidFill>
            </a:endParaRPr>
          </a:p>
          <a:p>
            <a:pPr indent="0" lvl="0" marL="0" rtl="0" algn="ctr">
              <a:spcBef>
                <a:spcPts val="0"/>
              </a:spcBef>
              <a:spcAft>
                <a:spcPts val="0"/>
              </a:spcAft>
              <a:buNone/>
            </a:pPr>
            <a:r>
              <a:rPr b="1" lang="en" sz="2400">
                <a:solidFill>
                  <a:srgbClr val="FF0000"/>
                </a:solidFill>
              </a:rPr>
              <a:t>safety</a:t>
            </a:r>
            <a:endParaRPr sz="2400">
              <a:solidFill>
                <a:srgbClr val="FF0000"/>
              </a:solidFill>
            </a:endParaRPr>
          </a:p>
        </p:txBody>
      </p:sp>
      <p:sp>
        <p:nvSpPr>
          <p:cNvPr id="731" name="Google Shape;731;p87"/>
          <p:cNvSpPr txBox="1"/>
          <p:nvPr/>
        </p:nvSpPr>
        <p:spPr>
          <a:xfrm>
            <a:off x="4001675" y="1610900"/>
            <a:ext cx="1948500" cy="72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t>“Can you clarify: What does that word mean?” </a:t>
            </a:r>
            <a:endParaRPr/>
          </a:p>
        </p:txBody>
      </p:sp>
      <p:sp>
        <p:nvSpPr>
          <p:cNvPr id="732" name="Google Shape;732;p87"/>
          <p:cNvSpPr txBox="1"/>
          <p:nvPr/>
        </p:nvSpPr>
        <p:spPr>
          <a:xfrm>
            <a:off x="6877175" y="1782600"/>
            <a:ext cx="1644900" cy="72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
              <a:t>Trainee</a:t>
            </a:r>
            <a:r>
              <a:rPr i="1" lang="en"/>
              <a:t> nods.</a:t>
            </a:r>
            <a:r>
              <a:rPr i="1" lang="en"/>
              <a:t> </a:t>
            </a:r>
            <a:endParaRPr i="1"/>
          </a:p>
        </p:txBody>
      </p:sp>
      <p:sp>
        <p:nvSpPr>
          <p:cNvPr id="733" name="Google Shape;733;p8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
        <p:nvSpPr>
          <p:cNvPr id="734" name="Google Shape;734;p87"/>
          <p:cNvSpPr txBox="1"/>
          <p:nvPr/>
        </p:nvSpPr>
        <p:spPr>
          <a:xfrm>
            <a:off x="245400" y="2857750"/>
            <a:ext cx="3358200" cy="104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While out on remote fieldwork with a group comprised of professors, postdocs, and students, a student starts feeling a bit unwell. The student thinks they may be dehydrated.</a:t>
            </a:r>
            <a:endParaRPr/>
          </a:p>
        </p:txBody>
      </p:sp>
      <p:sp>
        <p:nvSpPr>
          <p:cNvPr id="735" name="Google Shape;735;p87"/>
          <p:cNvSpPr txBox="1"/>
          <p:nvPr/>
        </p:nvSpPr>
        <p:spPr>
          <a:xfrm>
            <a:off x="4118225" y="2927875"/>
            <a:ext cx="1788900" cy="1047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t>“I feel sick. Could we take a break? I think I need some water.”</a:t>
            </a:r>
            <a:endParaRPr/>
          </a:p>
        </p:txBody>
      </p:sp>
      <p:sp>
        <p:nvSpPr>
          <p:cNvPr id="736" name="Google Shape;736;p87"/>
          <p:cNvSpPr txBox="1"/>
          <p:nvPr/>
        </p:nvSpPr>
        <p:spPr>
          <a:xfrm>
            <a:off x="6508325" y="2961025"/>
            <a:ext cx="2382600" cy="1047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
              <a:t> Trainee is afraid of appearing incompetent and “soldiers” on, risking their physical safety.</a:t>
            </a:r>
            <a:endParaRPr i="1"/>
          </a:p>
        </p:txBody>
      </p:sp>
      <p:sp>
        <p:nvSpPr>
          <p:cNvPr id="737" name="Google Shape;737;p87"/>
          <p:cNvSpPr txBox="1"/>
          <p:nvPr>
            <p:ph idx="4294967295" type="title"/>
          </p:nvPr>
        </p:nvSpPr>
        <p:spPr>
          <a:xfrm>
            <a:off x="0" y="4335000"/>
            <a:ext cx="9144000" cy="808500"/>
          </a:xfrm>
          <a:prstGeom prst="rect">
            <a:avLst/>
          </a:prstGeom>
          <a:solidFill>
            <a:srgbClr val="F3F3F3"/>
          </a:solid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b="1" i="1" lang="en" sz="1900"/>
              <a:t>Reflect: </a:t>
            </a:r>
            <a:r>
              <a:rPr lang="en" sz="1900">
                <a:solidFill>
                  <a:srgbClr val="000000"/>
                </a:solidFill>
              </a:rPr>
              <a:t>How might these responses be different if the trainee belonged to a marginalized group? The majority group?</a:t>
            </a:r>
            <a:r>
              <a:rPr lang="en" sz="1100">
                <a:solidFill>
                  <a:srgbClr val="000000"/>
                </a:solidFill>
              </a:rPr>
              <a:t> </a:t>
            </a:r>
            <a:endParaRPr sz="1100">
              <a:solidFill>
                <a:srgbClr val="000000"/>
              </a:solidFill>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1" name="Shape 741"/>
        <p:cNvGrpSpPr/>
        <p:nvPr/>
      </p:nvGrpSpPr>
      <p:grpSpPr>
        <a:xfrm>
          <a:off x="0" y="0"/>
          <a:ext cx="0" cy="0"/>
          <a:chOff x="0" y="0"/>
          <a:chExt cx="0" cy="0"/>
        </a:xfrm>
      </p:grpSpPr>
      <p:sp>
        <p:nvSpPr>
          <p:cNvPr id="742" name="Google Shape;742;p88"/>
          <p:cNvSpPr txBox="1"/>
          <p:nvPr>
            <p:ph type="title"/>
          </p:nvPr>
        </p:nvSpPr>
        <p:spPr>
          <a:xfrm>
            <a:off x="-1" y="0"/>
            <a:ext cx="9144000" cy="572700"/>
          </a:xfrm>
          <a:prstGeom prst="rect">
            <a:avLst/>
          </a:prstGeom>
          <a:solidFill>
            <a:srgbClr val="D8D8D8"/>
          </a:solid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t>Benefits of </a:t>
            </a:r>
            <a:r>
              <a:rPr b="1" lang="en"/>
              <a:t>psychological safety</a:t>
            </a:r>
            <a:endParaRPr/>
          </a:p>
        </p:txBody>
      </p:sp>
      <p:sp>
        <p:nvSpPr>
          <p:cNvPr id="743" name="Google Shape;743;p88"/>
          <p:cNvSpPr txBox="1"/>
          <p:nvPr/>
        </p:nvSpPr>
        <p:spPr>
          <a:xfrm>
            <a:off x="457200" y="843131"/>
            <a:ext cx="6835698" cy="923330"/>
          </a:xfrm>
          <a:prstGeom prst="rect">
            <a:avLst/>
          </a:prstGeom>
          <a:noFill/>
          <a:ln>
            <a:noFill/>
          </a:ln>
        </p:spPr>
        <p:txBody>
          <a:bodyPr anchorCtr="0" anchor="t"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Team members </a:t>
            </a:r>
            <a:r>
              <a:rPr b="1" i="0" lang="en" sz="1800" u="none" cap="none" strike="noStrike">
                <a:solidFill>
                  <a:srgbClr val="00B0F0"/>
                </a:solidFill>
                <a:latin typeface="Arial"/>
                <a:ea typeface="Arial"/>
                <a:cs typeface="Arial"/>
                <a:sym typeface="Arial"/>
              </a:rPr>
              <a:t>bring their whole selves to work</a:t>
            </a:r>
            <a:r>
              <a:rPr b="0" i="0" lang="en" sz="1800" u="none" cap="none" strike="noStrike">
                <a:solidFill>
                  <a:srgbClr val="000000"/>
                </a:solidFill>
                <a:latin typeface="Arial"/>
                <a:ea typeface="Arial"/>
                <a:cs typeface="Arial"/>
                <a:sym typeface="Arial"/>
              </a:rPr>
              <a:t>.</a:t>
            </a:r>
            <a:endParaRPr/>
          </a:p>
          <a:p>
            <a:pPr indent="-171450" lvl="2" marL="28575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
        <p:nvSpPr>
          <p:cNvPr id="744" name="Google Shape;744;p88"/>
          <p:cNvSpPr/>
          <p:nvPr/>
        </p:nvSpPr>
        <p:spPr>
          <a:xfrm>
            <a:off x="479233" y="3514374"/>
            <a:ext cx="8185532" cy="646331"/>
          </a:xfrm>
          <a:prstGeom prst="rect">
            <a:avLst/>
          </a:prstGeom>
          <a:noFill/>
          <a:ln>
            <a:noFill/>
          </a:ln>
        </p:spPr>
        <p:txBody>
          <a:bodyPr anchorCtr="0" anchor="t" bIns="45700" lIns="91425" spcFirstLastPara="1" rIns="91425" wrap="square" tIns="45700">
            <a:noAutofit/>
          </a:bodyPr>
          <a:lstStyle/>
          <a:p>
            <a:pPr indent="-285750" lvl="1" marL="28575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Teams and individuals will see </a:t>
            </a:r>
            <a:r>
              <a:rPr b="1" i="0" lang="en" sz="1800" u="none" cap="none" strike="noStrike">
                <a:solidFill>
                  <a:srgbClr val="00B0F0"/>
                </a:solidFill>
                <a:latin typeface="Arial"/>
                <a:ea typeface="Arial"/>
                <a:cs typeface="Arial"/>
                <a:sym typeface="Arial"/>
              </a:rPr>
              <a:t>feedback as a way to strengthen </a:t>
            </a:r>
            <a:r>
              <a:rPr b="0" i="0" lang="en" sz="1800" u="none" cap="none" strike="noStrike">
                <a:solidFill>
                  <a:srgbClr val="000000"/>
                </a:solidFill>
                <a:latin typeface="Arial"/>
                <a:ea typeface="Arial"/>
                <a:cs typeface="Arial"/>
                <a:sym typeface="Arial"/>
              </a:rPr>
              <a:t>and build upon their ideas and processes.</a:t>
            </a:r>
            <a:endParaRPr/>
          </a:p>
        </p:txBody>
      </p:sp>
      <p:sp>
        <p:nvSpPr>
          <p:cNvPr id="745" name="Google Shape;745;p88"/>
          <p:cNvSpPr txBox="1"/>
          <p:nvPr/>
        </p:nvSpPr>
        <p:spPr>
          <a:xfrm>
            <a:off x="1049490" y="1184834"/>
            <a:ext cx="7659611" cy="923330"/>
          </a:xfrm>
          <a:prstGeom prst="rect">
            <a:avLst/>
          </a:prstGeom>
          <a:noFill/>
          <a:ln>
            <a:noFill/>
          </a:ln>
        </p:spPr>
        <p:txBody>
          <a:bodyPr anchorCtr="0" anchor="t"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Able to express their creativity, talents, and skills.</a:t>
            </a:r>
            <a:endParaRPr/>
          </a:p>
          <a:p>
            <a:pPr indent="-285750" lvl="0" marL="28575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Able to </a:t>
            </a:r>
            <a:r>
              <a:rPr b="1" i="0" lang="en" sz="1800" u="none" cap="none" strike="noStrike">
                <a:solidFill>
                  <a:srgbClr val="00B0F0"/>
                </a:solidFill>
                <a:latin typeface="Arial"/>
                <a:ea typeface="Arial"/>
                <a:cs typeface="Arial"/>
                <a:sym typeface="Arial"/>
              </a:rPr>
              <a:t>feel that they belong</a:t>
            </a:r>
            <a:r>
              <a:rPr b="0" i="0" lang="en" sz="1800" u="none" cap="none" strike="noStrike">
                <a:solidFill>
                  <a:srgbClr val="000000"/>
                </a:solidFill>
                <a:latin typeface="Arial"/>
                <a:ea typeface="Arial"/>
                <a:cs typeface="Arial"/>
                <a:sym typeface="Arial"/>
              </a:rPr>
              <a:t>, regardless of their identity and background.</a:t>
            </a:r>
            <a:endParaRPr/>
          </a:p>
        </p:txBody>
      </p:sp>
      <p:sp>
        <p:nvSpPr>
          <p:cNvPr id="746" name="Google Shape;746;p88"/>
          <p:cNvSpPr txBox="1"/>
          <p:nvPr/>
        </p:nvSpPr>
        <p:spPr>
          <a:xfrm>
            <a:off x="457200" y="2163919"/>
            <a:ext cx="6835698" cy="923330"/>
          </a:xfrm>
          <a:prstGeom prst="rect">
            <a:avLst/>
          </a:prstGeom>
          <a:noFill/>
          <a:ln>
            <a:noFill/>
          </a:ln>
        </p:spPr>
        <p:txBody>
          <a:bodyPr anchorCtr="0" anchor="t"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Team members are </a:t>
            </a:r>
            <a:r>
              <a:rPr b="1" i="0" lang="en" sz="1800" u="none" cap="none" strike="noStrike">
                <a:solidFill>
                  <a:srgbClr val="00B0F0"/>
                </a:solidFill>
                <a:latin typeface="Arial"/>
                <a:ea typeface="Arial"/>
                <a:cs typeface="Arial"/>
                <a:sym typeface="Arial"/>
              </a:rPr>
              <a:t>empowered to learn actively </a:t>
            </a:r>
            <a:r>
              <a:rPr b="0" i="0" lang="en" sz="1800" u="none" cap="none" strike="noStrike">
                <a:solidFill>
                  <a:srgbClr val="000000"/>
                </a:solidFill>
                <a:latin typeface="Arial"/>
                <a:ea typeface="Arial"/>
                <a:cs typeface="Arial"/>
                <a:sym typeface="Arial"/>
              </a:rPr>
              <a:t>on the job.</a:t>
            </a:r>
            <a:endParaRPr/>
          </a:p>
          <a:p>
            <a:pPr indent="-171450" lvl="2" marL="28575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
        <p:nvSpPr>
          <p:cNvPr id="747" name="Google Shape;747;p88"/>
          <p:cNvSpPr txBox="1"/>
          <p:nvPr/>
        </p:nvSpPr>
        <p:spPr>
          <a:xfrm>
            <a:off x="1049490" y="2505622"/>
            <a:ext cx="7659611" cy="923330"/>
          </a:xfrm>
          <a:prstGeom prst="rect">
            <a:avLst/>
          </a:prstGeom>
          <a:noFill/>
          <a:ln>
            <a:noFill/>
          </a:ln>
        </p:spPr>
        <p:txBody>
          <a:bodyPr anchorCtr="0" anchor="t"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Will identify their own needs and seek them out.</a:t>
            </a:r>
            <a:endParaRPr/>
          </a:p>
          <a:p>
            <a:pPr indent="-285750" lvl="0" marL="28575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Promotes </a:t>
            </a:r>
            <a:r>
              <a:rPr b="1" i="0" lang="en" sz="1800" u="none" cap="none" strike="noStrike">
                <a:solidFill>
                  <a:srgbClr val="00B0F0"/>
                </a:solidFill>
                <a:latin typeface="Arial"/>
                <a:ea typeface="Arial"/>
                <a:cs typeface="Arial"/>
                <a:sym typeface="Arial"/>
              </a:rPr>
              <a:t>real growth and learning experiences </a:t>
            </a:r>
            <a:r>
              <a:rPr b="0" i="0" lang="en" sz="1800" u="none" cap="none" strike="noStrike">
                <a:solidFill>
                  <a:srgbClr val="000000"/>
                </a:solidFill>
                <a:latin typeface="Arial"/>
                <a:ea typeface="Arial"/>
                <a:cs typeface="Arial"/>
                <a:sym typeface="Arial"/>
              </a:rPr>
              <a:t>unhampered by “posturing” behaviors.</a:t>
            </a:r>
            <a:endParaRPr/>
          </a:p>
        </p:txBody>
      </p:sp>
      <p:sp>
        <p:nvSpPr>
          <p:cNvPr id="748" name="Google Shape;748;p88"/>
          <p:cNvSpPr/>
          <p:nvPr/>
        </p:nvSpPr>
        <p:spPr>
          <a:xfrm>
            <a:off x="1049489" y="4126165"/>
            <a:ext cx="7247017" cy="646331"/>
          </a:xfrm>
          <a:prstGeom prst="rect">
            <a:avLst/>
          </a:prstGeom>
          <a:noFill/>
          <a:ln>
            <a:noFill/>
          </a:ln>
        </p:spPr>
        <p:txBody>
          <a:bodyPr anchorCtr="0" anchor="t" bIns="45700" lIns="91425" spcFirstLastPara="1" rIns="91425" wrap="square" tIns="45700">
            <a:noAutofit/>
          </a:bodyPr>
          <a:lstStyle/>
          <a:p>
            <a:pPr indent="-285750" lvl="2" marL="28575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Encourages “</a:t>
            </a:r>
            <a:r>
              <a:rPr b="1" i="0" lang="en" sz="1800" u="none" cap="none" strike="noStrike">
                <a:solidFill>
                  <a:srgbClr val="00B0F0"/>
                </a:solidFill>
                <a:latin typeface="Arial"/>
                <a:ea typeface="Arial"/>
                <a:cs typeface="Arial"/>
                <a:sym typeface="Arial"/>
              </a:rPr>
              <a:t>upward feedback</a:t>
            </a:r>
            <a:r>
              <a:rPr b="0" i="0" lang="en" sz="1800" u="none" cap="none" strike="noStrike">
                <a:solidFill>
                  <a:srgbClr val="000000"/>
                </a:solidFill>
                <a:latin typeface="Arial"/>
                <a:ea typeface="Arial"/>
                <a:cs typeface="Arial"/>
                <a:sym typeface="Arial"/>
              </a:rPr>
              <a:t>.” Get real information about what going right and what could be improved.</a:t>
            </a:r>
            <a:endParaRPr/>
          </a:p>
        </p:txBody>
      </p:sp>
      <p:sp>
        <p:nvSpPr>
          <p:cNvPr id="749" name="Google Shape;749;p8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53" name="Shape 753"/>
        <p:cNvGrpSpPr/>
        <p:nvPr/>
      </p:nvGrpSpPr>
      <p:grpSpPr>
        <a:xfrm>
          <a:off x="0" y="0"/>
          <a:ext cx="0" cy="0"/>
          <a:chOff x="0" y="0"/>
          <a:chExt cx="0" cy="0"/>
        </a:xfrm>
      </p:grpSpPr>
      <p:sp>
        <p:nvSpPr>
          <p:cNvPr id="754" name="Google Shape;754;p89"/>
          <p:cNvSpPr txBox="1"/>
          <p:nvPr>
            <p:ph type="title"/>
          </p:nvPr>
        </p:nvSpPr>
        <p:spPr>
          <a:xfrm>
            <a:off x="0" y="-1"/>
            <a:ext cx="9144000" cy="769435"/>
          </a:xfrm>
          <a:prstGeom prst="rect">
            <a:avLst/>
          </a:prstGeom>
          <a:solidFill>
            <a:srgbClr val="D8D8D8"/>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
              <a:t>What are ways to promote psychological safety?</a:t>
            </a:r>
            <a:endParaRPr/>
          </a:p>
        </p:txBody>
      </p:sp>
      <p:pic>
        <p:nvPicPr>
          <p:cNvPr id="755" name="Google Shape;755;p89"/>
          <p:cNvPicPr preferRelativeResize="0"/>
          <p:nvPr/>
        </p:nvPicPr>
        <p:blipFill rotWithShape="1">
          <a:blip r:embed="rId3">
            <a:alphaModFix/>
          </a:blip>
          <a:srcRect b="0" l="0" r="0" t="0"/>
          <a:stretch/>
        </p:blipFill>
        <p:spPr>
          <a:xfrm>
            <a:off x="111512" y="3382158"/>
            <a:ext cx="4029760" cy="1502075"/>
          </a:xfrm>
          <a:prstGeom prst="rect">
            <a:avLst/>
          </a:prstGeom>
          <a:noFill/>
          <a:ln>
            <a:noFill/>
          </a:ln>
        </p:spPr>
      </p:pic>
      <p:pic>
        <p:nvPicPr>
          <p:cNvPr id="756" name="Google Shape;756;p89"/>
          <p:cNvPicPr preferRelativeResize="0"/>
          <p:nvPr/>
        </p:nvPicPr>
        <p:blipFill rotWithShape="1">
          <a:blip r:embed="rId4">
            <a:alphaModFix/>
          </a:blip>
          <a:srcRect b="0" l="0" r="0" t="0"/>
          <a:stretch/>
        </p:blipFill>
        <p:spPr>
          <a:xfrm>
            <a:off x="240943" y="1101488"/>
            <a:ext cx="3770898" cy="2139223"/>
          </a:xfrm>
          <a:prstGeom prst="rect">
            <a:avLst/>
          </a:prstGeom>
          <a:noFill/>
          <a:ln>
            <a:noFill/>
          </a:ln>
        </p:spPr>
      </p:pic>
      <p:sp>
        <p:nvSpPr>
          <p:cNvPr id="757" name="Google Shape;757;p89"/>
          <p:cNvSpPr txBox="1"/>
          <p:nvPr/>
        </p:nvSpPr>
        <p:spPr>
          <a:xfrm>
            <a:off x="4460488" y="1293936"/>
            <a:ext cx="4371276" cy="175432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There are several key things you can do!</a:t>
            </a:r>
            <a:endParaRPr/>
          </a:p>
          <a:p>
            <a:pPr indent="0" lvl="0" marL="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We will just discuss one particular aspect in Part 2, which is to </a:t>
            </a:r>
            <a:r>
              <a:rPr b="1" i="0" lang="en" sz="1800" u="none" cap="none" strike="noStrike">
                <a:solidFill>
                  <a:srgbClr val="000000"/>
                </a:solidFill>
                <a:latin typeface="Arial"/>
                <a:ea typeface="Arial"/>
                <a:cs typeface="Arial"/>
                <a:sym typeface="Arial"/>
              </a:rPr>
              <a:t>treat conflicts as an opportunities to learn and solve problems together.</a:t>
            </a:r>
            <a:endParaRPr b="0" i="0" sz="1800" u="none" cap="none" strike="noStrike">
              <a:solidFill>
                <a:srgbClr val="000000"/>
              </a:solidFill>
              <a:latin typeface="Arial"/>
              <a:ea typeface="Arial"/>
              <a:cs typeface="Arial"/>
              <a:sym typeface="Arial"/>
            </a:endParaRPr>
          </a:p>
        </p:txBody>
      </p:sp>
      <p:sp>
        <p:nvSpPr>
          <p:cNvPr id="758" name="Google Shape;758;p89"/>
          <p:cNvSpPr/>
          <p:nvPr/>
        </p:nvSpPr>
        <p:spPr>
          <a:xfrm>
            <a:off x="4728116" y="3048262"/>
            <a:ext cx="4103648" cy="1200329"/>
          </a:xfrm>
          <a:prstGeom prst="rect">
            <a:avLst/>
          </a:prstGeom>
          <a:noFill/>
          <a:ln>
            <a:noFill/>
          </a:ln>
        </p:spPr>
        <p:txBody>
          <a:bodyPr anchorCtr="0" anchor="t"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how to navigate conflict constructively</a:t>
            </a:r>
            <a:endParaRPr/>
          </a:p>
          <a:p>
            <a:pPr indent="-285750" lvl="0" marL="28575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giving and receiving feedback</a:t>
            </a:r>
            <a:endParaRPr/>
          </a:p>
          <a:p>
            <a:pPr indent="-285750" lvl="0" marL="28575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promote “upward” feedback</a:t>
            </a:r>
            <a:endParaRPr/>
          </a:p>
        </p:txBody>
      </p:sp>
      <p:sp>
        <p:nvSpPr>
          <p:cNvPr id="759" name="Google Shape;759;p8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63" name="Shape 763"/>
        <p:cNvGrpSpPr/>
        <p:nvPr/>
      </p:nvGrpSpPr>
      <p:grpSpPr>
        <a:xfrm>
          <a:off x="0" y="0"/>
          <a:ext cx="0" cy="0"/>
          <a:chOff x="0" y="0"/>
          <a:chExt cx="0" cy="0"/>
        </a:xfrm>
      </p:grpSpPr>
      <p:sp>
        <p:nvSpPr>
          <p:cNvPr id="764" name="Google Shape;764;p90"/>
          <p:cNvSpPr txBox="1"/>
          <p:nvPr>
            <p:ph type="title"/>
          </p:nvPr>
        </p:nvSpPr>
        <p:spPr>
          <a:xfrm>
            <a:off x="-1" y="0"/>
            <a:ext cx="9144000" cy="572700"/>
          </a:xfrm>
          <a:prstGeom prst="rect">
            <a:avLst/>
          </a:prstGeom>
          <a:solidFill>
            <a:srgbClr val="D8D8D8"/>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b="1" lang="en"/>
              <a:t>Part 2</a:t>
            </a:r>
            <a:endParaRPr/>
          </a:p>
        </p:txBody>
      </p:sp>
      <p:sp>
        <p:nvSpPr>
          <p:cNvPr id="765" name="Google Shape;765;p90"/>
          <p:cNvSpPr txBox="1"/>
          <p:nvPr/>
        </p:nvSpPr>
        <p:spPr>
          <a:xfrm>
            <a:off x="0" y="848428"/>
            <a:ext cx="9144000" cy="83099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1" i="1" lang="en" sz="4800" u="none" cap="none" strike="noStrike">
                <a:solidFill>
                  <a:srgbClr val="000000"/>
                </a:solidFill>
                <a:latin typeface="Arial"/>
                <a:ea typeface="Arial"/>
                <a:cs typeface="Arial"/>
                <a:sym typeface="Arial"/>
              </a:rPr>
              <a:t>Conflict</a:t>
            </a:r>
            <a:endParaRPr/>
          </a:p>
        </p:txBody>
      </p:sp>
      <p:pic>
        <p:nvPicPr>
          <p:cNvPr id="766" name="Google Shape;766;p90"/>
          <p:cNvPicPr preferRelativeResize="0"/>
          <p:nvPr/>
        </p:nvPicPr>
        <p:blipFill rotWithShape="1">
          <a:blip r:embed="rId3">
            <a:alphaModFix/>
          </a:blip>
          <a:srcRect b="0" l="0" r="0" t="0"/>
          <a:stretch/>
        </p:blipFill>
        <p:spPr>
          <a:xfrm>
            <a:off x="154888" y="1728604"/>
            <a:ext cx="4267200" cy="2336800"/>
          </a:xfrm>
          <a:prstGeom prst="rect">
            <a:avLst/>
          </a:prstGeom>
          <a:noFill/>
          <a:ln>
            <a:noFill/>
          </a:ln>
        </p:spPr>
      </p:pic>
      <p:pic>
        <p:nvPicPr>
          <p:cNvPr id="767" name="Google Shape;767;p90"/>
          <p:cNvPicPr preferRelativeResize="0"/>
          <p:nvPr/>
        </p:nvPicPr>
        <p:blipFill rotWithShape="1">
          <a:blip r:embed="rId4">
            <a:alphaModFix/>
          </a:blip>
          <a:srcRect b="0" l="0" r="0" t="0"/>
          <a:stretch/>
        </p:blipFill>
        <p:spPr>
          <a:xfrm>
            <a:off x="4803494" y="1556510"/>
            <a:ext cx="4004840" cy="2259154"/>
          </a:xfrm>
          <a:prstGeom prst="rect">
            <a:avLst/>
          </a:prstGeom>
          <a:noFill/>
          <a:ln>
            <a:noFill/>
          </a:ln>
        </p:spPr>
      </p:pic>
      <p:sp>
        <p:nvSpPr>
          <p:cNvPr id="768" name="Google Shape;768;p90"/>
          <p:cNvSpPr/>
          <p:nvPr/>
        </p:nvSpPr>
        <p:spPr>
          <a:xfrm>
            <a:off x="6088283" y="3324625"/>
            <a:ext cx="1261641" cy="740779"/>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9" name="Google Shape;769;p90"/>
          <p:cNvSpPr txBox="1"/>
          <p:nvPr/>
        </p:nvSpPr>
        <p:spPr>
          <a:xfrm>
            <a:off x="1043582" y="4054387"/>
            <a:ext cx="2489812" cy="707886"/>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2000" u="none" cap="none" strike="noStrike">
                <a:solidFill>
                  <a:srgbClr val="000000"/>
                </a:solidFill>
                <a:latin typeface="Arial"/>
                <a:ea typeface="Arial"/>
                <a:cs typeface="Arial"/>
                <a:sym typeface="Arial"/>
              </a:rPr>
              <a:t>How you feel about conflict now</a:t>
            </a:r>
            <a:endParaRPr/>
          </a:p>
        </p:txBody>
      </p:sp>
      <p:sp>
        <p:nvSpPr>
          <p:cNvPr id="770" name="Google Shape;770;p90"/>
          <p:cNvSpPr txBox="1"/>
          <p:nvPr/>
        </p:nvSpPr>
        <p:spPr>
          <a:xfrm>
            <a:off x="5474196" y="4054387"/>
            <a:ext cx="2755403" cy="707886"/>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2000" u="none" cap="none" strike="noStrike">
                <a:solidFill>
                  <a:srgbClr val="000000"/>
                </a:solidFill>
                <a:latin typeface="Arial"/>
                <a:ea typeface="Arial"/>
                <a:cs typeface="Arial"/>
                <a:sym typeface="Arial"/>
              </a:rPr>
              <a:t>How I hope you feel about conflict in 1 hour</a:t>
            </a:r>
            <a:endParaRPr/>
          </a:p>
        </p:txBody>
      </p:sp>
      <p:sp>
        <p:nvSpPr>
          <p:cNvPr id="771" name="Google Shape;771;p9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75" name="Shape 775"/>
        <p:cNvGrpSpPr/>
        <p:nvPr/>
      </p:nvGrpSpPr>
      <p:grpSpPr>
        <a:xfrm>
          <a:off x="0" y="0"/>
          <a:ext cx="0" cy="0"/>
          <a:chOff x="0" y="0"/>
          <a:chExt cx="0" cy="0"/>
        </a:xfrm>
      </p:grpSpPr>
      <p:sp>
        <p:nvSpPr>
          <p:cNvPr id="776" name="Google Shape;776;p91"/>
          <p:cNvSpPr txBox="1"/>
          <p:nvPr>
            <p:ph type="title"/>
          </p:nvPr>
        </p:nvSpPr>
        <p:spPr>
          <a:xfrm>
            <a:off x="219425" y="1421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Role-Play Scenario Summary </a:t>
            </a:r>
            <a:endParaRPr/>
          </a:p>
        </p:txBody>
      </p:sp>
      <p:sp>
        <p:nvSpPr>
          <p:cNvPr id="777" name="Google Shape;777;p91"/>
          <p:cNvSpPr txBox="1"/>
          <p:nvPr>
            <p:ph idx="1" type="body"/>
          </p:nvPr>
        </p:nvSpPr>
        <p:spPr>
          <a:xfrm>
            <a:off x="333175" y="1075600"/>
            <a:ext cx="8520600" cy="3576300"/>
          </a:xfrm>
          <a:prstGeom prst="rect">
            <a:avLst/>
          </a:prstGeom>
          <a:noFill/>
          <a:ln>
            <a:noFill/>
          </a:ln>
        </p:spPr>
        <p:txBody>
          <a:bodyPr anchorCtr="0" anchor="t" bIns="91425" lIns="91425" spcFirstLastPara="1" rIns="91425" wrap="square" tIns="91425">
            <a:noAutofit/>
          </a:bodyPr>
          <a:lstStyle/>
          <a:p>
            <a:pPr indent="457200" lvl="0" marL="0" rtl="0" algn="l">
              <a:lnSpc>
                <a:spcPct val="100000"/>
              </a:lnSpc>
              <a:spcBef>
                <a:spcPts val="0"/>
              </a:spcBef>
              <a:spcAft>
                <a:spcPts val="0"/>
              </a:spcAft>
              <a:buSzPts val="1800"/>
              <a:buNone/>
            </a:pPr>
            <a:r>
              <a:rPr lang="en">
                <a:solidFill>
                  <a:schemeClr val="dk1"/>
                </a:solidFill>
                <a:latin typeface="Times New Roman"/>
                <a:ea typeface="Times New Roman"/>
                <a:cs typeface="Times New Roman"/>
                <a:sym typeface="Times New Roman"/>
              </a:rPr>
              <a:t>“This scenario </a:t>
            </a:r>
            <a:r>
              <a:rPr b="1" lang="en">
                <a:solidFill>
                  <a:schemeClr val="dk1"/>
                </a:solidFill>
                <a:latin typeface="Times New Roman"/>
                <a:ea typeface="Times New Roman"/>
                <a:cs typeface="Times New Roman"/>
                <a:sym typeface="Times New Roman"/>
              </a:rPr>
              <a:t>highlights the mismatch of expectations </a:t>
            </a:r>
            <a:r>
              <a:rPr lang="en">
                <a:solidFill>
                  <a:schemeClr val="dk1"/>
                </a:solidFill>
                <a:latin typeface="Times New Roman"/>
                <a:ea typeface="Times New Roman"/>
                <a:cs typeface="Times New Roman"/>
                <a:sym typeface="Times New Roman"/>
              </a:rPr>
              <a:t>that can arise in a mentoring relationship between a graduate student and a research adviser. The adviser wants a solely professional relationship, but the student seeks a more personal relationship. Their </a:t>
            </a:r>
            <a:r>
              <a:rPr b="1" lang="en">
                <a:solidFill>
                  <a:schemeClr val="dk1"/>
                </a:solidFill>
                <a:latin typeface="Times New Roman"/>
                <a:ea typeface="Times New Roman"/>
                <a:cs typeface="Times New Roman"/>
                <a:sym typeface="Times New Roman"/>
              </a:rPr>
              <a:t>inconsistent desires</a:t>
            </a:r>
            <a:r>
              <a:rPr lang="en">
                <a:solidFill>
                  <a:schemeClr val="dk1"/>
                </a:solidFill>
                <a:latin typeface="Times New Roman"/>
                <a:ea typeface="Times New Roman"/>
                <a:cs typeface="Times New Roman"/>
                <a:sym typeface="Times New Roman"/>
              </a:rPr>
              <a:t> lead to </a:t>
            </a:r>
            <a:r>
              <a:rPr b="1" lang="en">
                <a:solidFill>
                  <a:schemeClr val="dk1"/>
                </a:solidFill>
                <a:latin typeface="Times New Roman"/>
                <a:ea typeface="Times New Roman"/>
                <a:cs typeface="Times New Roman"/>
                <a:sym typeface="Times New Roman"/>
              </a:rPr>
              <a:t>inconsistent expectations</a:t>
            </a:r>
            <a:r>
              <a:rPr lang="en">
                <a:solidFill>
                  <a:schemeClr val="dk1"/>
                </a:solidFill>
                <a:latin typeface="Times New Roman"/>
                <a:ea typeface="Times New Roman"/>
                <a:cs typeface="Times New Roman"/>
                <a:sym typeface="Times New Roman"/>
              </a:rPr>
              <a:t> about how long they should meet and what they should discuss, and subsequently to </a:t>
            </a:r>
            <a:r>
              <a:rPr b="1" lang="en">
                <a:solidFill>
                  <a:schemeClr val="dk1"/>
                </a:solidFill>
                <a:latin typeface="Times New Roman"/>
                <a:ea typeface="Times New Roman"/>
                <a:cs typeface="Times New Roman"/>
                <a:sym typeface="Times New Roman"/>
              </a:rPr>
              <a:t>misunderstandings</a:t>
            </a:r>
            <a:r>
              <a:rPr lang="en">
                <a:solidFill>
                  <a:schemeClr val="dk1"/>
                </a:solidFill>
                <a:latin typeface="Times New Roman"/>
                <a:ea typeface="Times New Roman"/>
                <a:cs typeface="Times New Roman"/>
                <a:sym typeface="Times New Roman"/>
              </a:rPr>
              <a:t> about the preliminary results...”</a:t>
            </a:r>
            <a:endParaRPr>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0"/>
              </a:spcAft>
              <a:buSzPts val="1800"/>
              <a:buNone/>
            </a:pPr>
            <a:r>
              <a:t/>
            </a:r>
            <a:endParaRPr>
              <a:solidFill>
                <a:schemeClr val="dk1"/>
              </a:solidFill>
              <a:latin typeface="Times New Roman"/>
              <a:ea typeface="Times New Roman"/>
              <a:cs typeface="Times New Roman"/>
              <a:sym typeface="Times New Roman"/>
            </a:endParaRPr>
          </a:p>
          <a:p>
            <a:pPr indent="457200" lvl="0" marL="0" rtl="0" algn="l">
              <a:lnSpc>
                <a:spcPct val="100000"/>
              </a:lnSpc>
              <a:spcBef>
                <a:spcPts val="0"/>
              </a:spcBef>
              <a:spcAft>
                <a:spcPts val="0"/>
              </a:spcAft>
              <a:buSzPts val="1800"/>
              <a:buNone/>
            </a:pPr>
            <a:r>
              <a:rPr lang="en">
                <a:solidFill>
                  <a:schemeClr val="dk1"/>
                </a:solidFill>
                <a:latin typeface="Times New Roman"/>
                <a:ea typeface="Times New Roman"/>
                <a:cs typeface="Times New Roman"/>
                <a:sym typeface="Times New Roman"/>
              </a:rPr>
              <a:t>“This role-play scenario illustrates a common situation in which </a:t>
            </a:r>
            <a:r>
              <a:rPr b="1" lang="en">
                <a:solidFill>
                  <a:srgbClr val="FF0000"/>
                </a:solidFill>
                <a:latin typeface="Times New Roman"/>
                <a:ea typeface="Times New Roman"/>
                <a:cs typeface="Times New Roman"/>
                <a:sym typeface="Times New Roman"/>
              </a:rPr>
              <a:t>each person starts with only partial information</a:t>
            </a:r>
            <a:r>
              <a:rPr lang="en">
                <a:solidFill>
                  <a:schemeClr val="dk1"/>
                </a:solidFill>
                <a:latin typeface="Times New Roman"/>
                <a:ea typeface="Times New Roman"/>
                <a:cs typeface="Times New Roman"/>
                <a:sym typeface="Times New Roman"/>
              </a:rPr>
              <a:t>… To ensure that each person receives complete information, </a:t>
            </a:r>
            <a:r>
              <a:rPr b="1" lang="en">
                <a:solidFill>
                  <a:schemeClr val="dk1"/>
                </a:solidFill>
                <a:latin typeface="Times New Roman"/>
                <a:ea typeface="Times New Roman"/>
                <a:cs typeface="Times New Roman"/>
                <a:sym typeface="Times New Roman"/>
              </a:rPr>
              <a:t>the professor and student must communicate openly</a:t>
            </a:r>
            <a:r>
              <a:rPr lang="en">
                <a:solidFill>
                  <a:schemeClr val="dk1"/>
                </a:solidFill>
                <a:latin typeface="Times New Roman"/>
                <a:ea typeface="Times New Roman"/>
                <a:cs typeface="Times New Roman"/>
                <a:sym typeface="Times New Roman"/>
              </a:rPr>
              <a:t>: the student should convey the bad news about the results clearly, and the professor should criticize the student’s behavior constructively. But </a:t>
            </a:r>
            <a:r>
              <a:rPr b="1" lang="en">
                <a:solidFill>
                  <a:schemeClr val="dk1"/>
                </a:solidFill>
                <a:latin typeface="Times New Roman"/>
                <a:ea typeface="Times New Roman"/>
                <a:cs typeface="Times New Roman"/>
                <a:sym typeface="Times New Roman"/>
              </a:rPr>
              <a:t>the </a:t>
            </a:r>
            <a:r>
              <a:rPr b="1" lang="en">
                <a:solidFill>
                  <a:srgbClr val="FF0000"/>
                </a:solidFill>
                <a:latin typeface="Times New Roman"/>
                <a:ea typeface="Times New Roman"/>
                <a:cs typeface="Times New Roman"/>
                <a:sym typeface="Times New Roman"/>
              </a:rPr>
              <a:t>situation is risky</a:t>
            </a:r>
            <a:r>
              <a:rPr lang="en">
                <a:solidFill>
                  <a:srgbClr val="FF0000"/>
                </a:solidFill>
                <a:latin typeface="Times New Roman"/>
                <a:ea typeface="Times New Roman"/>
                <a:cs typeface="Times New Roman"/>
                <a:sym typeface="Times New Roman"/>
              </a:rPr>
              <a:t> </a:t>
            </a:r>
            <a:r>
              <a:rPr lang="en">
                <a:solidFill>
                  <a:schemeClr val="dk1"/>
                </a:solidFill>
                <a:latin typeface="Times New Roman"/>
                <a:ea typeface="Times New Roman"/>
                <a:cs typeface="Times New Roman"/>
                <a:sym typeface="Times New Roman"/>
              </a:rPr>
              <a:t>because each person will be disappointed by the other’s information.”</a:t>
            </a:r>
            <a:endParaRPr>
              <a:solidFill>
                <a:schemeClr val="dk1"/>
              </a:solidFill>
              <a:latin typeface="Times New Roman"/>
              <a:ea typeface="Times New Roman"/>
              <a:cs typeface="Times New Roman"/>
              <a:sym typeface="Times New Roman"/>
            </a:endParaRPr>
          </a:p>
          <a:p>
            <a:pPr indent="457200" lvl="0" marL="0" rtl="0" algn="l">
              <a:lnSpc>
                <a:spcPct val="100000"/>
              </a:lnSpc>
              <a:spcBef>
                <a:spcPts val="0"/>
              </a:spcBef>
              <a:spcAft>
                <a:spcPts val="0"/>
              </a:spcAft>
              <a:buSzPts val="1800"/>
              <a:buNone/>
            </a:pPr>
            <a:r>
              <a:t/>
            </a:r>
            <a:endParaRPr sz="1200">
              <a:solidFill>
                <a:schemeClr val="dk1"/>
              </a:solidFill>
              <a:latin typeface="Times New Roman"/>
              <a:ea typeface="Times New Roman"/>
              <a:cs typeface="Times New Roman"/>
              <a:sym typeface="Times New Roman"/>
            </a:endParaRPr>
          </a:p>
          <a:p>
            <a:pPr indent="0" lvl="0" marL="0" rtl="0" algn="l">
              <a:lnSpc>
                <a:spcPct val="100000"/>
              </a:lnSpc>
              <a:spcBef>
                <a:spcPts val="0"/>
              </a:spcBef>
              <a:spcAft>
                <a:spcPts val="1600"/>
              </a:spcAft>
              <a:buSzPts val="1800"/>
              <a:buNone/>
            </a:pPr>
            <a:r>
              <a:t/>
            </a:r>
            <a:endParaRPr b="1"/>
          </a:p>
        </p:txBody>
      </p:sp>
      <p:sp>
        <p:nvSpPr>
          <p:cNvPr id="778" name="Google Shape;778;p91"/>
          <p:cNvSpPr txBox="1"/>
          <p:nvPr/>
        </p:nvSpPr>
        <p:spPr>
          <a:xfrm>
            <a:off x="269775" y="638675"/>
            <a:ext cx="8299200" cy="436925"/>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1600"/>
              </a:spcAft>
              <a:buClr>
                <a:srgbClr val="000000"/>
              </a:buClr>
              <a:buSzPts val="1400"/>
              <a:buFont typeface="Arial"/>
              <a:buNone/>
            </a:pPr>
            <a:r>
              <a:rPr b="0" i="0" lang="en" sz="1400" u="none" cap="none" strike="noStrike">
                <a:solidFill>
                  <a:schemeClr val="dk2"/>
                </a:solidFill>
                <a:latin typeface="Arial"/>
                <a:ea typeface="Arial"/>
                <a:cs typeface="Arial"/>
                <a:sym typeface="Arial"/>
              </a:rPr>
              <a:t>The following is an excerpt from the official summary of the role-play:</a:t>
            </a:r>
            <a:endParaRPr b="0" i="0" sz="1400" u="none" cap="none" strike="noStrike">
              <a:solidFill>
                <a:schemeClr val="dk2"/>
              </a:solidFill>
              <a:latin typeface="Arial"/>
              <a:ea typeface="Arial"/>
              <a:cs typeface="Arial"/>
              <a:sym typeface="Arial"/>
            </a:endParaRPr>
          </a:p>
        </p:txBody>
      </p:sp>
      <p:sp>
        <p:nvSpPr>
          <p:cNvPr id="779" name="Google Shape;779;p9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83" name="Shape 783"/>
        <p:cNvGrpSpPr/>
        <p:nvPr/>
      </p:nvGrpSpPr>
      <p:grpSpPr>
        <a:xfrm>
          <a:off x="0" y="0"/>
          <a:ext cx="0" cy="0"/>
          <a:chOff x="0" y="0"/>
          <a:chExt cx="0" cy="0"/>
        </a:xfrm>
      </p:grpSpPr>
      <p:sp>
        <p:nvSpPr>
          <p:cNvPr id="784" name="Google Shape;784;p92"/>
          <p:cNvSpPr txBox="1"/>
          <p:nvPr>
            <p:ph type="title"/>
          </p:nvPr>
        </p:nvSpPr>
        <p:spPr>
          <a:xfrm>
            <a:off x="-1" y="-1"/>
            <a:ext cx="9144000" cy="735981"/>
          </a:xfrm>
          <a:prstGeom prst="rect">
            <a:avLst/>
          </a:prstGeom>
          <a:solidFill>
            <a:srgbClr val="D8D8D8"/>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b="1" lang="en"/>
              <a:t>What is conflict?</a:t>
            </a:r>
            <a:endParaRPr/>
          </a:p>
        </p:txBody>
      </p:sp>
      <p:sp>
        <p:nvSpPr>
          <p:cNvPr id="785" name="Google Shape;785;p92"/>
          <p:cNvSpPr txBox="1"/>
          <p:nvPr/>
        </p:nvSpPr>
        <p:spPr>
          <a:xfrm>
            <a:off x="403184" y="968750"/>
            <a:ext cx="4481333" cy="400110"/>
          </a:xfrm>
          <a:prstGeom prst="rect">
            <a:avLst/>
          </a:prstGeom>
          <a:noFill/>
          <a:ln>
            <a:noFill/>
          </a:ln>
        </p:spPr>
        <p:txBody>
          <a:bodyPr anchorCtr="0" anchor="t"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2000"/>
              <a:buFont typeface="Arial"/>
              <a:buChar char="•"/>
            </a:pPr>
            <a:r>
              <a:rPr b="0" i="0" lang="en" sz="2000" u="none" cap="none" strike="noStrike">
                <a:solidFill>
                  <a:srgbClr val="000000"/>
                </a:solidFill>
                <a:latin typeface="Arial"/>
                <a:ea typeface="Arial"/>
                <a:cs typeface="Arial"/>
                <a:sym typeface="Arial"/>
              </a:rPr>
              <a:t>Long, textbook version:</a:t>
            </a:r>
            <a:endParaRPr/>
          </a:p>
        </p:txBody>
      </p:sp>
      <p:sp>
        <p:nvSpPr>
          <p:cNvPr id="786" name="Google Shape;786;p92"/>
          <p:cNvSpPr/>
          <p:nvPr/>
        </p:nvSpPr>
        <p:spPr>
          <a:xfrm>
            <a:off x="856528" y="1414704"/>
            <a:ext cx="4965538" cy="163121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2000" u="none" cap="none" strike="noStrike">
                <a:solidFill>
                  <a:srgbClr val="000000"/>
                </a:solidFill>
                <a:latin typeface="Arial"/>
                <a:ea typeface="Arial"/>
                <a:cs typeface="Arial"/>
                <a:sym typeface="Arial"/>
              </a:rPr>
              <a:t>      "A conflict is an expressed struggle between at least 2 interdependent parties who perceive incompatible goals, scarce resources, and interference from others, in achieving their goals." </a:t>
            </a:r>
            <a:endParaRPr/>
          </a:p>
        </p:txBody>
      </p:sp>
      <p:sp>
        <p:nvSpPr>
          <p:cNvPr id="787" name="Google Shape;787;p92"/>
          <p:cNvSpPr txBox="1"/>
          <p:nvPr/>
        </p:nvSpPr>
        <p:spPr>
          <a:xfrm>
            <a:off x="403184" y="3420619"/>
            <a:ext cx="5418882" cy="400110"/>
          </a:xfrm>
          <a:prstGeom prst="rect">
            <a:avLst/>
          </a:prstGeom>
          <a:noFill/>
          <a:ln>
            <a:noFill/>
          </a:ln>
        </p:spPr>
        <p:txBody>
          <a:bodyPr anchorCtr="0" anchor="t" bIns="45700" lIns="91425" spcFirstLastPara="1" rIns="91425" wrap="square" tIns="45700">
            <a:noAutofit/>
          </a:bodyPr>
          <a:lstStyle/>
          <a:p>
            <a:pPr indent="-285750" lvl="0" marL="285750" marR="0" rtl="0" algn="l">
              <a:lnSpc>
                <a:spcPct val="100000"/>
              </a:lnSpc>
              <a:spcBef>
                <a:spcPts val="0"/>
              </a:spcBef>
              <a:spcAft>
                <a:spcPts val="0"/>
              </a:spcAft>
              <a:buClr>
                <a:srgbClr val="000000"/>
              </a:buClr>
              <a:buSzPts val="2000"/>
              <a:buFont typeface="Arial"/>
              <a:buChar char="•"/>
            </a:pPr>
            <a:r>
              <a:rPr b="0" i="0" lang="en" sz="2000" u="none" cap="none" strike="noStrike">
                <a:solidFill>
                  <a:srgbClr val="000000"/>
                </a:solidFill>
                <a:latin typeface="Arial"/>
                <a:ea typeface="Arial"/>
                <a:cs typeface="Arial"/>
                <a:sym typeface="Arial"/>
              </a:rPr>
              <a:t>Shorter version:</a:t>
            </a:r>
            <a:endParaRPr/>
          </a:p>
        </p:txBody>
      </p:sp>
      <p:sp>
        <p:nvSpPr>
          <p:cNvPr id="788" name="Google Shape;788;p92"/>
          <p:cNvSpPr/>
          <p:nvPr/>
        </p:nvSpPr>
        <p:spPr>
          <a:xfrm>
            <a:off x="1192190" y="3820729"/>
            <a:ext cx="4629876" cy="40011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2000" u="none" cap="none" strike="noStrike">
                <a:solidFill>
                  <a:srgbClr val="000000"/>
                </a:solidFill>
                <a:latin typeface="Arial"/>
                <a:ea typeface="Arial"/>
                <a:cs typeface="Arial"/>
                <a:sym typeface="Arial"/>
              </a:rPr>
              <a:t>      “</a:t>
            </a:r>
            <a:r>
              <a:rPr b="1" i="0" lang="en" sz="2000" u="none" cap="none" strike="noStrike">
                <a:solidFill>
                  <a:srgbClr val="000000"/>
                </a:solidFill>
                <a:latin typeface="Arial"/>
                <a:ea typeface="Arial"/>
                <a:cs typeface="Arial"/>
                <a:sym typeface="Arial"/>
              </a:rPr>
              <a:t>A</a:t>
            </a:r>
            <a:r>
              <a:rPr b="0" i="0" lang="en" sz="2000" u="none" cap="none" strike="noStrike">
                <a:solidFill>
                  <a:srgbClr val="000000"/>
                </a:solidFill>
                <a:latin typeface="Arial"/>
                <a:ea typeface="Arial"/>
                <a:cs typeface="Arial"/>
                <a:sym typeface="Arial"/>
              </a:rPr>
              <a:t> </a:t>
            </a:r>
            <a:r>
              <a:rPr b="1" i="0" lang="en" sz="2000" u="none" cap="none" strike="noStrike">
                <a:solidFill>
                  <a:srgbClr val="000000"/>
                </a:solidFill>
                <a:latin typeface="Arial"/>
                <a:ea typeface="Arial"/>
                <a:cs typeface="Arial"/>
                <a:sym typeface="Arial"/>
              </a:rPr>
              <a:t>discomforting difference</a:t>
            </a:r>
            <a:r>
              <a:rPr b="0" i="0" lang="en" sz="2000" u="none" cap="none" strike="noStrike">
                <a:solidFill>
                  <a:srgbClr val="000000"/>
                </a:solidFill>
                <a:latin typeface="Arial"/>
                <a:ea typeface="Arial"/>
                <a:cs typeface="Arial"/>
                <a:sym typeface="Arial"/>
              </a:rPr>
              <a:t>.”</a:t>
            </a:r>
            <a:endParaRPr/>
          </a:p>
        </p:txBody>
      </p:sp>
      <p:pic>
        <p:nvPicPr>
          <p:cNvPr id="789" name="Google Shape;789;p92"/>
          <p:cNvPicPr preferRelativeResize="0"/>
          <p:nvPr/>
        </p:nvPicPr>
        <p:blipFill rotWithShape="1">
          <a:blip r:embed="rId3">
            <a:alphaModFix/>
          </a:blip>
          <a:srcRect b="0" l="0" r="0" t="0"/>
          <a:stretch/>
        </p:blipFill>
        <p:spPr>
          <a:xfrm>
            <a:off x="6790871" y="2493617"/>
            <a:ext cx="2048717" cy="2654224"/>
          </a:xfrm>
          <a:prstGeom prst="rect">
            <a:avLst/>
          </a:prstGeom>
          <a:noFill/>
          <a:ln>
            <a:noFill/>
          </a:ln>
        </p:spPr>
      </p:pic>
      <p:pic>
        <p:nvPicPr>
          <p:cNvPr id="790" name="Google Shape;790;p92"/>
          <p:cNvPicPr preferRelativeResize="0"/>
          <p:nvPr/>
        </p:nvPicPr>
        <p:blipFill rotWithShape="1">
          <a:blip r:embed="rId4">
            <a:alphaModFix/>
          </a:blip>
          <a:srcRect b="0" l="0" r="0" t="0"/>
          <a:stretch/>
        </p:blipFill>
        <p:spPr>
          <a:xfrm>
            <a:off x="6790871" y="735980"/>
            <a:ext cx="1689123" cy="1689123"/>
          </a:xfrm>
          <a:prstGeom prst="rect">
            <a:avLst/>
          </a:prstGeom>
          <a:noFill/>
          <a:ln>
            <a:noFill/>
          </a:ln>
        </p:spPr>
      </p:pic>
      <p:sp>
        <p:nvSpPr>
          <p:cNvPr id="791" name="Google Shape;791;p92"/>
          <p:cNvSpPr txBox="1"/>
          <p:nvPr/>
        </p:nvSpPr>
        <p:spPr>
          <a:xfrm>
            <a:off x="106513" y="4620949"/>
            <a:ext cx="5074673" cy="43088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1100" u="none" cap="none" strike="noStrike">
                <a:solidFill>
                  <a:srgbClr val="A5A5A5"/>
                </a:solidFill>
                <a:latin typeface="Arial"/>
                <a:ea typeface="Arial"/>
                <a:cs typeface="Arial"/>
                <a:sym typeface="Arial"/>
              </a:rPr>
              <a:t>Prof. Michael Dues, </a:t>
            </a:r>
            <a:r>
              <a:rPr b="0" i="1" lang="en" sz="1100" u="none" cap="none" strike="noStrike">
                <a:solidFill>
                  <a:srgbClr val="A5A5A5"/>
                </a:solidFill>
                <a:latin typeface="Arial"/>
                <a:ea typeface="Arial"/>
                <a:cs typeface="Arial"/>
                <a:sym typeface="Arial"/>
              </a:rPr>
              <a:t>Art of Conflict Management: Achieving Solutions for Life, Work, and Beyond</a:t>
            </a:r>
            <a:r>
              <a:rPr b="0" i="0" lang="en" sz="1100" u="none" cap="none" strike="noStrike">
                <a:solidFill>
                  <a:srgbClr val="A5A5A5"/>
                </a:solidFill>
                <a:latin typeface="Arial"/>
                <a:ea typeface="Arial"/>
                <a:cs typeface="Arial"/>
                <a:sym typeface="Arial"/>
              </a:rPr>
              <a:t>, The Great Courses</a:t>
            </a:r>
            <a:endParaRPr b="0" i="1" sz="1100" u="none" cap="none" strike="noStrike">
              <a:solidFill>
                <a:srgbClr val="A5A5A5"/>
              </a:solidFill>
              <a:latin typeface="Arial"/>
              <a:ea typeface="Arial"/>
              <a:cs typeface="Arial"/>
              <a:sym typeface="Arial"/>
            </a:endParaRPr>
          </a:p>
        </p:txBody>
      </p:sp>
      <p:sp>
        <p:nvSpPr>
          <p:cNvPr id="792" name="Google Shape;792;p9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96" name="Shape 796"/>
        <p:cNvGrpSpPr/>
        <p:nvPr/>
      </p:nvGrpSpPr>
      <p:grpSpPr>
        <a:xfrm>
          <a:off x="0" y="0"/>
          <a:ext cx="0" cy="0"/>
          <a:chOff x="0" y="0"/>
          <a:chExt cx="0" cy="0"/>
        </a:xfrm>
      </p:grpSpPr>
      <p:sp>
        <p:nvSpPr>
          <p:cNvPr id="797" name="Google Shape;797;p93"/>
          <p:cNvSpPr txBox="1"/>
          <p:nvPr>
            <p:ph type="title"/>
          </p:nvPr>
        </p:nvSpPr>
        <p:spPr>
          <a:xfrm>
            <a:off x="-1" y="-1"/>
            <a:ext cx="9144000" cy="735981"/>
          </a:xfrm>
          <a:prstGeom prst="rect">
            <a:avLst/>
          </a:prstGeom>
          <a:solidFill>
            <a:srgbClr val="D8D8D8"/>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b="1" lang="en" sz="2500"/>
              <a:t>Why do we need to handle conflict better than we do?</a:t>
            </a:r>
            <a:endParaRPr/>
          </a:p>
        </p:txBody>
      </p:sp>
      <p:sp>
        <p:nvSpPr>
          <p:cNvPr id="798" name="Google Shape;798;p93"/>
          <p:cNvSpPr txBox="1"/>
          <p:nvPr/>
        </p:nvSpPr>
        <p:spPr>
          <a:xfrm>
            <a:off x="848300" y="1755846"/>
            <a:ext cx="7658200" cy="2400657"/>
          </a:xfrm>
          <a:prstGeom prst="rect">
            <a:avLst/>
          </a:prstGeom>
          <a:noFill/>
          <a:ln>
            <a:noFill/>
          </a:ln>
        </p:spPr>
        <p:txBody>
          <a:bodyPr anchorCtr="0" anchor="t" bIns="45700" lIns="91425" spcFirstLastPara="1" rIns="91425" wrap="square" tIns="45700">
            <a:noAutofit/>
          </a:bodyPr>
          <a:lstStyle/>
          <a:p>
            <a:pPr indent="-342900" lvl="0" marL="342900" marR="0" rtl="0" algn="l">
              <a:lnSpc>
                <a:spcPct val="100000"/>
              </a:lnSpc>
              <a:spcBef>
                <a:spcPts val="0"/>
              </a:spcBef>
              <a:spcAft>
                <a:spcPts val="0"/>
              </a:spcAft>
              <a:buClr>
                <a:srgbClr val="000000"/>
              </a:buClr>
              <a:buSzPts val="2500"/>
              <a:buFont typeface="Arial"/>
              <a:buAutoNum type="arabicPeriod"/>
            </a:pPr>
            <a:r>
              <a:rPr b="0" i="0" lang="en" sz="2500" u="none" cap="none" strike="noStrike">
                <a:solidFill>
                  <a:srgbClr val="000000"/>
                </a:solidFill>
                <a:latin typeface="Arial"/>
                <a:ea typeface="Arial"/>
                <a:cs typeface="Arial"/>
                <a:sym typeface="Arial"/>
              </a:rPr>
              <a:t>Conflict will occur.</a:t>
            </a:r>
            <a:endParaRPr/>
          </a:p>
          <a:p>
            <a:pPr indent="-342900" lvl="0" marL="342900" marR="0" rtl="0" algn="l">
              <a:lnSpc>
                <a:spcPct val="100000"/>
              </a:lnSpc>
              <a:spcBef>
                <a:spcPts val="0"/>
              </a:spcBef>
              <a:spcAft>
                <a:spcPts val="0"/>
              </a:spcAft>
              <a:buClr>
                <a:srgbClr val="000000"/>
              </a:buClr>
              <a:buSzPts val="2500"/>
              <a:buFont typeface="Arial"/>
              <a:buAutoNum type="arabicPeriod"/>
            </a:pPr>
            <a:r>
              <a:rPr b="0" i="0" lang="en" sz="2500" u="none" cap="none" strike="noStrike">
                <a:solidFill>
                  <a:srgbClr val="000000"/>
                </a:solidFill>
                <a:latin typeface="Arial"/>
                <a:ea typeface="Arial"/>
                <a:cs typeface="Arial"/>
                <a:sym typeface="Arial"/>
              </a:rPr>
              <a:t>Conflict always involves </a:t>
            </a:r>
            <a:r>
              <a:rPr b="1" i="0" lang="en" sz="2500" u="none" cap="none" strike="noStrike">
                <a:solidFill>
                  <a:srgbClr val="000000"/>
                </a:solidFill>
                <a:latin typeface="Arial"/>
                <a:ea typeface="Arial"/>
                <a:cs typeface="Arial"/>
                <a:sym typeface="Arial"/>
              </a:rPr>
              <a:t>risks</a:t>
            </a:r>
            <a:r>
              <a:rPr b="0" i="0" lang="en" sz="2500" u="none" cap="none" strike="noStrike">
                <a:solidFill>
                  <a:srgbClr val="000000"/>
                </a:solidFill>
                <a:latin typeface="Arial"/>
                <a:ea typeface="Arial"/>
                <a:cs typeface="Arial"/>
                <a:sym typeface="Arial"/>
              </a:rPr>
              <a:t> and </a:t>
            </a:r>
            <a:r>
              <a:rPr b="1" i="0" lang="en" sz="2500" u="none" cap="none" strike="noStrike">
                <a:solidFill>
                  <a:srgbClr val="000000"/>
                </a:solidFill>
                <a:latin typeface="Arial"/>
                <a:ea typeface="Arial"/>
                <a:cs typeface="Arial"/>
                <a:sym typeface="Arial"/>
              </a:rPr>
              <a:t>costs</a:t>
            </a:r>
            <a:r>
              <a:rPr b="0" i="0" lang="en" sz="2500" u="none" cap="none" strike="noStrike">
                <a:solidFill>
                  <a:srgbClr val="000000"/>
                </a:solidFill>
                <a:latin typeface="Arial"/>
                <a:ea typeface="Arial"/>
                <a:cs typeface="Arial"/>
                <a:sym typeface="Arial"/>
              </a:rPr>
              <a:t>.</a:t>
            </a:r>
            <a:endParaRPr/>
          </a:p>
          <a:p>
            <a:pPr indent="-342900" lvl="0" marL="342900" marR="0" rtl="0" algn="l">
              <a:lnSpc>
                <a:spcPct val="100000"/>
              </a:lnSpc>
              <a:spcBef>
                <a:spcPts val="0"/>
              </a:spcBef>
              <a:spcAft>
                <a:spcPts val="0"/>
              </a:spcAft>
              <a:buClr>
                <a:srgbClr val="000000"/>
              </a:buClr>
              <a:buSzPts val="2500"/>
              <a:buFont typeface="Arial"/>
              <a:buAutoNum type="arabicPeriod"/>
            </a:pPr>
            <a:r>
              <a:rPr b="0" i="0" lang="en" sz="2500" u="none" cap="none" strike="noStrike">
                <a:solidFill>
                  <a:srgbClr val="000000"/>
                </a:solidFill>
                <a:latin typeface="Arial"/>
                <a:ea typeface="Arial"/>
                <a:cs typeface="Arial"/>
                <a:sym typeface="Arial"/>
              </a:rPr>
              <a:t>The damage that happens usually results not from the conflict itself, but from the </a:t>
            </a:r>
            <a:r>
              <a:rPr b="1" i="1" lang="en" sz="2500" u="none" cap="none" strike="noStrike">
                <a:solidFill>
                  <a:srgbClr val="000000"/>
                </a:solidFill>
                <a:latin typeface="Arial"/>
                <a:ea typeface="Arial"/>
                <a:cs typeface="Arial"/>
                <a:sym typeface="Arial"/>
              </a:rPr>
              <a:t>dysfunctional </a:t>
            </a:r>
            <a:r>
              <a:rPr b="1" i="0" lang="en" sz="2500" u="none" cap="none" strike="noStrike">
                <a:solidFill>
                  <a:srgbClr val="000000"/>
                </a:solidFill>
                <a:latin typeface="Arial"/>
                <a:ea typeface="Arial"/>
                <a:cs typeface="Arial"/>
                <a:sym typeface="Arial"/>
              </a:rPr>
              <a:t>strategies</a:t>
            </a:r>
            <a:r>
              <a:rPr b="0" i="0" lang="en" sz="2500" u="none" cap="none" strike="noStrike">
                <a:solidFill>
                  <a:srgbClr val="000000"/>
                </a:solidFill>
                <a:latin typeface="Arial"/>
                <a:ea typeface="Arial"/>
                <a:cs typeface="Arial"/>
                <a:sym typeface="Arial"/>
              </a:rPr>
              <a:t> that people use to deal with it.</a:t>
            </a:r>
            <a:endParaRPr/>
          </a:p>
          <a:p>
            <a:pPr indent="-342900" lvl="0" marL="342900" marR="0" rtl="0" algn="l">
              <a:lnSpc>
                <a:spcPct val="100000"/>
              </a:lnSpc>
              <a:spcBef>
                <a:spcPts val="0"/>
              </a:spcBef>
              <a:spcAft>
                <a:spcPts val="0"/>
              </a:spcAft>
              <a:buClr>
                <a:srgbClr val="000000"/>
              </a:buClr>
              <a:buSzPts val="2500"/>
              <a:buFont typeface="Arial"/>
              <a:buAutoNum type="arabicPeriod"/>
            </a:pPr>
            <a:r>
              <a:rPr b="0" i="0" lang="en" sz="2500" u="none" cap="none" strike="noStrike">
                <a:solidFill>
                  <a:srgbClr val="000000"/>
                </a:solidFill>
                <a:latin typeface="Arial"/>
                <a:ea typeface="Arial"/>
                <a:cs typeface="Arial"/>
                <a:sym typeface="Arial"/>
              </a:rPr>
              <a:t>Some of this damage is </a:t>
            </a:r>
            <a:r>
              <a:rPr b="1" i="0" lang="en" sz="2500" u="none" cap="none" strike="noStrike">
                <a:solidFill>
                  <a:srgbClr val="000000"/>
                </a:solidFill>
                <a:latin typeface="Arial"/>
                <a:ea typeface="Arial"/>
                <a:cs typeface="Arial"/>
                <a:sym typeface="Arial"/>
              </a:rPr>
              <a:t>irreversible</a:t>
            </a:r>
            <a:r>
              <a:rPr b="0" i="0" lang="en" sz="2500" u="none" cap="none" strike="noStrike">
                <a:solidFill>
                  <a:srgbClr val="000000"/>
                </a:solidFill>
                <a:latin typeface="Arial"/>
                <a:ea typeface="Arial"/>
                <a:cs typeface="Arial"/>
                <a:sym typeface="Arial"/>
              </a:rPr>
              <a:t>.</a:t>
            </a:r>
            <a:endParaRPr/>
          </a:p>
        </p:txBody>
      </p:sp>
      <p:sp>
        <p:nvSpPr>
          <p:cNvPr id="799" name="Google Shape;799;p93"/>
          <p:cNvSpPr txBox="1"/>
          <p:nvPr/>
        </p:nvSpPr>
        <p:spPr>
          <a:xfrm>
            <a:off x="440675" y="1156771"/>
            <a:ext cx="6004192" cy="47705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2500" u="sng" cap="none" strike="noStrike">
                <a:solidFill>
                  <a:srgbClr val="000000"/>
                </a:solidFill>
                <a:latin typeface="Arial"/>
                <a:ea typeface="Arial"/>
                <a:cs typeface="Arial"/>
                <a:sym typeface="Arial"/>
              </a:rPr>
              <a:t>The Four Awful Truths of Conflict</a:t>
            </a:r>
            <a:endParaRPr/>
          </a:p>
        </p:txBody>
      </p:sp>
      <p:sp>
        <p:nvSpPr>
          <p:cNvPr id="800" name="Google Shape;800;p93"/>
          <p:cNvSpPr txBox="1"/>
          <p:nvPr/>
        </p:nvSpPr>
        <p:spPr>
          <a:xfrm>
            <a:off x="4499691" y="4644577"/>
            <a:ext cx="4153500" cy="4308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None/>
            </a:pPr>
            <a:r>
              <a:rPr b="0" i="0" lang="en" sz="1100" u="none" cap="none" strike="noStrike">
                <a:solidFill>
                  <a:srgbClr val="A5A5A5"/>
                </a:solidFill>
                <a:latin typeface="Arial"/>
                <a:ea typeface="Arial"/>
                <a:cs typeface="Arial"/>
                <a:sym typeface="Arial"/>
              </a:rPr>
              <a:t>Prof. Michael Dues, </a:t>
            </a:r>
            <a:r>
              <a:rPr b="0" i="1" lang="en" sz="1100" u="none" cap="none" strike="noStrike">
                <a:solidFill>
                  <a:srgbClr val="A5A5A5"/>
                </a:solidFill>
                <a:latin typeface="Arial"/>
                <a:ea typeface="Arial"/>
                <a:cs typeface="Arial"/>
                <a:sym typeface="Arial"/>
              </a:rPr>
              <a:t>Art of Conflict Management: Achieving Solutions for Life, Work, and Beyond</a:t>
            </a:r>
            <a:r>
              <a:rPr b="0" i="0" lang="en" sz="1100" u="none" cap="none" strike="noStrike">
                <a:solidFill>
                  <a:srgbClr val="A5A5A5"/>
                </a:solidFill>
                <a:latin typeface="Arial"/>
                <a:ea typeface="Arial"/>
                <a:cs typeface="Arial"/>
                <a:sym typeface="Arial"/>
              </a:rPr>
              <a:t>, The Great Courses</a:t>
            </a:r>
            <a:endParaRPr b="0" i="1" sz="1100" u="none" cap="none" strike="noStrike">
              <a:solidFill>
                <a:srgbClr val="A5A5A5"/>
              </a:solidFill>
              <a:latin typeface="Arial"/>
              <a:ea typeface="Arial"/>
              <a:cs typeface="Arial"/>
              <a:sym typeface="Arial"/>
            </a:endParaRPr>
          </a:p>
        </p:txBody>
      </p:sp>
      <p:sp>
        <p:nvSpPr>
          <p:cNvPr id="801" name="Google Shape;801;p9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8">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8">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8">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8">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9" name="Shape 149"/>
        <p:cNvGrpSpPr/>
        <p:nvPr/>
      </p:nvGrpSpPr>
      <p:grpSpPr>
        <a:xfrm>
          <a:off x="0" y="0"/>
          <a:ext cx="0" cy="0"/>
          <a:chOff x="0" y="0"/>
          <a:chExt cx="0" cy="0"/>
        </a:xfrm>
      </p:grpSpPr>
      <p:pic>
        <p:nvPicPr>
          <p:cNvPr id="150" name="Google Shape;150;p31"/>
          <p:cNvPicPr preferRelativeResize="0"/>
          <p:nvPr/>
        </p:nvPicPr>
        <p:blipFill rotWithShape="1">
          <a:blip r:embed="rId3">
            <a:alphaModFix/>
          </a:blip>
          <a:srcRect b="0" l="0" r="0" t="0"/>
          <a:stretch/>
        </p:blipFill>
        <p:spPr>
          <a:xfrm rot="301525">
            <a:off x="4225820" y="267458"/>
            <a:ext cx="4705492" cy="2465947"/>
          </a:xfrm>
          <a:prstGeom prst="rect">
            <a:avLst/>
          </a:prstGeom>
          <a:noFill/>
          <a:ln cap="flat" cmpd="sng" w="9525">
            <a:solidFill>
              <a:schemeClr val="dk1"/>
            </a:solidFill>
            <a:prstDash val="solid"/>
            <a:round/>
            <a:headEnd len="sm" w="sm" type="none"/>
            <a:tailEnd len="sm" w="sm" type="none"/>
          </a:ln>
        </p:spPr>
      </p:pic>
      <p:pic>
        <p:nvPicPr>
          <p:cNvPr id="151" name="Google Shape;151;p31"/>
          <p:cNvPicPr preferRelativeResize="0"/>
          <p:nvPr/>
        </p:nvPicPr>
        <p:blipFill rotWithShape="1">
          <a:blip r:embed="rId4">
            <a:alphaModFix/>
          </a:blip>
          <a:srcRect b="0" l="0" r="0" t="0"/>
          <a:stretch/>
        </p:blipFill>
        <p:spPr>
          <a:xfrm rot="-122199">
            <a:off x="313881" y="253127"/>
            <a:ext cx="3764639" cy="3504297"/>
          </a:xfrm>
          <a:prstGeom prst="rect">
            <a:avLst/>
          </a:prstGeom>
          <a:noFill/>
          <a:ln cap="flat" cmpd="sng" w="19050">
            <a:solidFill>
              <a:schemeClr val="dk2"/>
            </a:solidFill>
            <a:prstDash val="solid"/>
            <a:round/>
            <a:headEnd len="sm" w="sm" type="none"/>
            <a:tailEnd len="sm" w="sm" type="none"/>
          </a:ln>
        </p:spPr>
      </p:pic>
      <p:pic>
        <p:nvPicPr>
          <p:cNvPr id="152" name="Google Shape;152;p31"/>
          <p:cNvPicPr preferRelativeResize="0"/>
          <p:nvPr/>
        </p:nvPicPr>
        <p:blipFill rotWithShape="1">
          <a:blip r:embed="rId5">
            <a:alphaModFix/>
          </a:blip>
          <a:srcRect b="0" l="0" r="0" t="0"/>
          <a:stretch/>
        </p:blipFill>
        <p:spPr>
          <a:xfrm rot="-163228">
            <a:off x="200177" y="2112139"/>
            <a:ext cx="4568196" cy="2747400"/>
          </a:xfrm>
          <a:prstGeom prst="rect">
            <a:avLst/>
          </a:prstGeom>
          <a:noFill/>
          <a:ln cap="flat" cmpd="sng" w="19050">
            <a:solidFill>
              <a:schemeClr val="dk2"/>
            </a:solidFill>
            <a:prstDash val="solid"/>
            <a:round/>
            <a:headEnd len="sm" w="sm" type="none"/>
            <a:tailEnd len="sm" w="sm" type="none"/>
          </a:ln>
        </p:spPr>
      </p:pic>
      <p:pic>
        <p:nvPicPr>
          <p:cNvPr id="153" name="Google Shape;153;p31"/>
          <p:cNvPicPr preferRelativeResize="0"/>
          <p:nvPr/>
        </p:nvPicPr>
        <p:blipFill rotWithShape="1">
          <a:blip r:embed="rId6">
            <a:alphaModFix/>
          </a:blip>
          <a:srcRect b="0" l="0" r="0" t="0"/>
          <a:stretch/>
        </p:blipFill>
        <p:spPr>
          <a:xfrm rot="-234375">
            <a:off x="5255043" y="1959397"/>
            <a:ext cx="3678413" cy="2967806"/>
          </a:xfrm>
          <a:prstGeom prst="rect">
            <a:avLst/>
          </a:prstGeom>
          <a:noFill/>
          <a:ln cap="flat" cmpd="sng" w="19050">
            <a:solidFill>
              <a:schemeClr val="dk2"/>
            </a:solidFill>
            <a:prstDash val="solid"/>
            <a:round/>
            <a:headEnd len="sm" w="sm" type="none"/>
            <a:tailEnd len="sm" w="sm" type="none"/>
          </a:ln>
        </p:spPr>
      </p:pic>
      <p:pic>
        <p:nvPicPr>
          <p:cNvPr id="154" name="Google Shape;154;p31"/>
          <p:cNvPicPr preferRelativeResize="0"/>
          <p:nvPr/>
        </p:nvPicPr>
        <p:blipFill rotWithShape="1">
          <a:blip r:embed="rId7">
            <a:alphaModFix/>
          </a:blip>
          <a:srcRect b="0" l="0" r="0" t="0"/>
          <a:stretch/>
        </p:blipFill>
        <p:spPr>
          <a:xfrm rot="409503">
            <a:off x="2456867" y="1487312"/>
            <a:ext cx="3365466" cy="2641651"/>
          </a:xfrm>
          <a:prstGeom prst="rect">
            <a:avLst/>
          </a:prstGeom>
          <a:noFill/>
          <a:ln cap="flat" cmpd="sng" w="19050">
            <a:solidFill>
              <a:schemeClr val="dk2"/>
            </a:solidFill>
            <a:prstDash val="solid"/>
            <a:round/>
            <a:headEnd len="sm" w="sm" type="none"/>
            <a:tailEnd len="sm" w="sm" type="none"/>
          </a:ln>
        </p:spPr>
      </p:pic>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5" name="Shape 805"/>
        <p:cNvGrpSpPr/>
        <p:nvPr/>
      </p:nvGrpSpPr>
      <p:grpSpPr>
        <a:xfrm>
          <a:off x="0" y="0"/>
          <a:ext cx="0" cy="0"/>
          <a:chOff x="0" y="0"/>
          <a:chExt cx="0" cy="0"/>
        </a:xfrm>
      </p:grpSpPr>
      <p:sp>
        <p:nvSpPr>
          <p:cNvPr id="806" name="Google Shape;806;p94"/>
          <p:cNvSpPr txBox="1"/>
          <p:nvPr>
            <p:ph type="title"/>
          </p:nvPr>
        </p:nvSpPr>
        <p:spPr>
          <a:xfrm>
            <a:off x="-1" y="-1"/>
            <a:ext cx="9144000" cy="735981"/>
          </a:xfrm>
          <a:prstGeom prst="rect">
            <a:avLst/>
          </a:prstGeom>
          <a:solidFill>
            <a:srgbClr val="D8D8D8"/>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b="1" lang="en" sz="2500"/>
              <a:t>Why do we need to handle conflict better than we do?</a:t>
            </a:r>
            <a:endParaRPr/>
          </a:p>
        </p:txBody>
      </p:sp>
      <p:sp>
        <p:nvSpPr>
          <p:cNvPr id="807" name="Google Shape;807;p94"/>
          <p:cNvSpPr txBox="1"/>
          <p:nvPr/>
        </p:nvSpPr>
        <p:spPr>
          <a:xfrm>
            <a:off x="848300" y="1755846"/>
            <a:ext cx="7658200" cy="2015936"/>
          </a:xfrm>
          <a:prstGeom prst="rect">
            <a:avLst/>
          </a:prstGeom>
          <a:noFill/>
          <a:ln>
            <a:noFill/>
          </a:ln>
        </p:spPr>
        <p:txBody>
          <a:bodyPr anchorCtr="0" anchor="t" bIns="45700" lIns="91425" spcFirstLastPara="1" rIns="91425" wrap="square" tIns="45700">
            <a:noAutofit/>
          </a:bodyPr>
          <a:lstStyle/>
          <a:p>
            <a:pPr indent="-342900" lvl="0" marL="342900" marR="0" rtl="0" algn="l">
              <a:lnSpc>
                <a:spcPct val="100000"/>
              </a:lnSpc>
              <a:spcBef>
                <a:spcPts val="0"/>
              </a:spcBef>
              <a:spcAft>
                <a:spcPts val="0"/>
              </a:spcAft>
              <a:buClr>
                <a:srgbClr val="000000"/>
              </a:buClr>
              <a:buSzPts val="2500"/>
              <a:buFont typeface="Arial"/>
              <a:buAutoNum type="arabicPeriod"/>
            </a:pPr>
            <a:r>
              <a:rPr b="0" i="0" lang="en" sz="2500" u="none" cap="none" strike="noStrike">
                <a:solidFill>
                  <a:srgbClr val="000000"/>
                </a:solidFill>
                <a:latin typeface="Arial"/>
                <a:ea typeface="Arial"/>
                <a:cs typeface="Arial"/>
                <a:sym typeface="Arial"/>
              </a:rPr>
              <a:t>Conflict surfaces problems that we did not see before. </a:t>
            </a:r>
            <a:r>
              <a:rPr b="1" i="0" lang="en" sz="2500" u="none" cap="none" strike="noStrike">
                <a:solidFill>
                  <a:srgbClr val="000000"/>
                </a:solidFill>
                <a:latin typeface="Arial"/>
                <a:ea typeface="Arial"/>
                <a:cs typeface="Arial"/>
                <a:sym typeface="Arial"/>
              </a:rPr>
              <a:t>Conflict = information</a:t>
            </a:r>
            <a:r>
              <a:rPr b="0" i="0" lang="en" sz="2500" u="none" cap="none" strike="noStrike">
                <a:solidFill>
                  <a:srgbClr val="000000"/>
                </a:solidFill>
                <a:latin typeface="Arial"/>
                <a:ea typeface="Arial"/>
                <a:cs typeface="Arial"/>
                <a:sym typeface="Arial"/>
              </a:rPr>
              <a:t>.</a:t>
            </a:r>
            <a:endParaRPr/>
          </a:p>
          <a:p>
            <a:pPr indent="-342900" lvl="0" marL="342900" marR="0" rtl="0" algn="l">
              <a:lnSpc>
                <a:spcPct val="100000"/>
              </a:lnSpc>
              <a:spcBef>
                <a:spcPts val="0"/>
              </a:spcBef>
              <a:spcAft>
                <a:spcPts val="0"/>
              </a:spcAft>
              <a:buClr>
                <a:srgbClr val="000000"/>
              </a:buClr>
              <a:buSzPts val="2500"/>
              <a:buFont typeface="Arial"/>
              <a:buAutoNum type="arabicPeriod"/>
            </a:pPr>
            <a:r>
              <a:rPr b="0" i="0" lang="en" sz="2500" u="none" cap="none" strike="noStrike">
                <a:solidFill>
                  <a:srgbClr val="000000"/>
                </a:solidFill>
                <a:latin typeface="Arial"/>
                <a:ea typeface="Arial"/>
                <a:cs typeface="Arial"/>
                <a:sym typeface="Arial"/>
              </a:rPr>
              <a:t>Going through a conflict well can deepen our understanding of one another and forge stronger relationships.</a:t>
            </a:r>
            <a:endParaRPr/>
          </a:p>
        </p:txBody>
      </p:sp>
      <p:sp>
        <p:nvSpPr>
          <p:cNvPr id="808" name="Google Shape;808;p94"/>
          <p:cNvSpPr txBox="1"/>
          <p:nvPr/>
        </p:nvSpPr>
        <p:spPr>
          <a:xfrm>
            <a:off x="440675" y="1156771"/>
            <a:ext cx="6004192" cy="47705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2500" u="sng" cap="none" strike="noStrike">
                <a:solidFill>
                  <a:srgbClr val="000000"/>
                </a:solidFill>
                <a:latin typeface="Arial"/>
                <a:ea typeface="Arial"/>
                <a:cs typeface="Arial"/>
                <a:sym typeface="Arial"/>
              </a:rPr>
              <a:t>Good things that can come from conflict</a:t>
            </a:r>
            <a:endParaRPr/>
          </a:p>
        </p:txBody>
      </p:sp>
      <p:sp>
        <p:nvSpPr>
          <p:cNvPr id="809" name="Google Shape;809;p94"/>
          <p:cNvSpPr txBox="1"/>
          <p:nvPr/>
        </p:nvSpPr>
        <p:spPr>
          <a:xfrm>
            <a:off x="4455841" y="4644577"/>
            <a:ext cx="4153500" cy="4308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None/>
            </a:pPr>
            <a:r>
              <a:rPr b="0" i="0" lang="en" sz="1100" u="none" cap="none" strike="noStrike">
                <a:solidFill>
                  <a:srgbClr val="A5A5A5"/>
                </a:solidFill>
                <a:latin typeface="Arial"/>
                <a:ea typeface="Arial"/>
                <a:cs typeface="Arial"/>
                <a:sym typeface="Arial"/>
              </a:rPr>
              <a:t>Prof. Michael Dues, </a:t>
            </a:r>
            <a:r>
              <a:rPr b="0" i="1" lang="en" sz="1100" u="none" cap="none" strike="noStrike">
                <a:solidFill>
                  <a:srgbClr val="A5A5A5"/>
                </a:solidFill>
                <a:latin typeface="Arial"/>
                <a:ea typeface="Arial"/>
                <a:cs typeface="Arial"/>
                <a:sym typeface="Arial"/>
              </a:rPr>
              <a:t>Art of Conflict Management: Achieving Solutions for Life, Work, and Beyond</a:t>
            </a:r>
            <a:r>
              <a:rPr b="0" i="0" lang="en" sz="1100" u="none" cap="none" strike="noStrike">
                <a:solidFill>
                  <a:srgbClr val="A5A5A5"/>
                </a:solidFill>
                <a:latin typeface="Arial"/>
                <a:ea typeface="Arial"/>
                <a:cs typeface="Arial"/>
                <a:sym typeface="Arial"/>
              </a:rPr>
              <a:t>, The Great Courses</a:t>
            </a:r>
            <a:endParaRPr b="0" i="1" sz="1100" u="none" cap="none" strike="noStrike">
              <a:solidFill>
                <a:srgbClr val="A5A5A5"/>
              </a:solidFill>
              <a:latin typeface="Arial"/>
              <a:ea typeface="Arial"/>
              <a:cs typeface="Arial"/>
              <a:sym typeface="Arial"/>
            </a:endParaRPr>
          </a:p>
        </p:txBody>
      </p:sp>
      <p:sp>
        <p:nvSpPr>
          <p:cNvPr id="810" name="Google Shape;810;p9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0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07">
                                            <p:txEl>
                                              <p:pRg end="1" st="1"/>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14" name="Shape 814"/>
        <p:cNvGrpSpPr/>
        <p:nvPr/>
      </p:nvGrpSpPr>
      <p:grpSpPr>
        <a:xfrm>
          <a:off x="0" y="0"/>
          <a:ext cx="0" cy="0"/>
          <a:chOff x="0" y="0"/>
          <a:chExt cx="0" cy="0"/>
        </a:xfrm>
      </p:grpSpPr>
      <p:sp>
        <p:nvSpPr>
          <p:cNvPr id="815" name="Google Shape;815;p95"/>
          <p:cNvSpPr txBox="1"/>
          <p:nvPr>
            <p:ph type="title"/>
          </p:nvPr>
        </p:nvSpPr>
        <p:spPr>
          <a:xfrm>
            <a:off x="0" y="-1"/>
            <a:ext cx="9144000" cy="769435"/>
          </a:xfrm>
          <a:prstGeom prst="rect">
            <a:avLst/>
          </a:prstGeom>
          <a:solidFill>
            <a:srgbClr val="D8D8D8"/>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
              <a:t>The Orange</a:t>
            </a:r>
            <a:endParaRPr/>
          </a:p>
        </p:txBody>
      </p:sp>
      <p:pic>
        <p:nvPicPr>
          <p:cNvPr id="816" name="Google Shape;816;p95"/>
          <p:cNvPicPr preferRelativeResize="0"/>
          <p:nvPr/>
        </p:nvPicPr>
        <p:blipFill rotWithShape="1">
          <a:blip r:embed="rId3">
            <a:alphaModFix/>
          </a:blip>
          <a:srcRect b="0" l="0" r="0" t="0"/>
          <a:stretch/>
        </p:blipFill>
        <p:spPr>
          <a:xfrm>
            <a:off x="3641957" y="882108"/>
            <a:ext cx="1905000" cy="1905000"/>
          </a:xfrm>
          <a:prstGeom prst="rect">
            <a:avLst/>
          </a:prstGeom>
          <a:noFill/>
          <a:ln>
            <a:noFill/>
          </a:ln>
        </p:spPr>
      </p:pic>
      <p:sp>
        <p:nvSpPr>
          <p:cNvPr id="817" name="Google Shape;817;p9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21" name="Shape 821"/>
        <p:cNvGrpSpPr/>
        <p:nvPr/>
      </p:nvGrpSpPr>
      <p:grpSpPr>
        <a:xfrm>
          <a:off x="0" y="0"/>
          <a:ext cx="0" cy="0"/>
          <a:chOff x="0" y="0"/>
          <a:chExt cx="0" cy="0"/>
        </a:xfrm>
      </p:grpSpPr>
      <p:sp>
        <p:nvSpPr>
          <p:cNvPr id="822" name="Google Shape;822;p96"/>
          <p:cNvSpPr txBox="1"/>
          <p:nvPr>
            <p:ph type="title"/>
          </p:nvPr>
        </p:nvSpPr>
        <p:spPr>
          <a:xfrm>
            <a:off x="0" y="-1"/>
            <a:ext cx="9144000" cy="769435"/>
          </a:xfrm>
          <a:prstGeom prst="rect">
            <a:avLst/>
          </a:prstGeom>
          <a:solidFill>
            <a:srgbClr val="D8D8D8"/>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
              <a:t>The Orange</a:t>
            </a:r>
            <a:endParaRPr/>
          </a:p>
        </p:txBody>
      </p:sp>
      <p:pic>
        <p:nvPicPr>
          <p:cNvPr id="823" name="Google Shape;823;p96"/>
          <p:cNvPicPr preferRelativeResize="0"/>
          <p:nvPr/>
        </p:nvPicPr>
        <p:blipFill rotWithShape="1">
          <a:blip r:embed="rId3">
            <a:alphaModFix/>
          </a:blip>
          <a:srcRect b="0" l="0" r="0" t="0"/>
          <a:stretch/>
        </p:blipFill>
        <p:spPr>
          <a:xfrm>
            <a:off x="3641957" y="882108"/>
            <a:ext cx="1905000" cy="1905000"/>
          </a:xfrm>
          <a:prstGeom prst="rect">
            <a:avLst/>
          </a:prstGeom>
          <a:noFill/>
          <a:ln>
            <a:noFill/>
          </a:ln>
        </p:spPr>
      </p:pic>
      <p:sp>
        <p:nvSpPr>
          <p:cNvPr id="824" name="Google Shape;824;p96"/>
          <p:cNvSpPr txBox="1"/>
          <p:nvPr/>
        </p:nvSpPr>
        <p:spPr>
          <a:xfrm>
            <a:off x="680225" y="1714440"/>
            <a:ext cx="2419814" cy="3693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“I want the orange.”</a:t>
            </a:r>
            <a:endParaRPr/>
          </a:p>
        </p:txBody>
      </p:sp>
      <p:sp>
        <p:nvSpPr>
          <p:cNvPr id="825" name="Google Shape;825;p96"/>
          <p:cNvSpPr txBox="1"/>
          <p:nvPr/>
        </p:nvSpPr>
        <p:spPr>
          <a:xfrm>
            <a:off x="6229815" y="1714440"/>
            <a:ext cx="2419814" cy="3693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1800" u="none" cap="none" strike="noStrike">
                <a:solidFill>
                  <a:schemeClr val="dk1"/>
                </a:solidFill>
                <a:latin typeface="Arial"/>
                <a:ea typeface="Arial"/>
                <a:cs typeface="Arial"/>
                <a:sym typeface="Arial"/>
              </a:rPr>
              <a:t>“I want the orange.”</a:t>
            </a:r>
            <a:endParaRPr/>
          </a:p>
        </p:txBody>
      </p:sp>
      <p:sp>
        <p:nvSpPr>
          <p:cNvPr id="826" name="Google Shape;826;p96"/>
          <p:cNvSpPr txBox="1"/>
          <p:nvPr/>
        </p:nvSpPr>
        <p:spPr>
          <a:xfrm>
            <a:off x="242794" y="1206246"/>
            <a:ext cx="3172435" cy="43088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1" i="1" lang="en" sz="2200" u="none" cap="none" strike="noStrike">
                <a:solidFill>
                  <a:srgbClr val="EF8600"/>
                </a:solidFill>
                <a:latin typeface="Arial"/>
                <a:ea typeface="Arial"/>
                <a:cs typeface="Arial"/>
                <a:sym typeface="Arial"/>
              </a:rPr>
              <a:t>You</a:t>
            </a:r>
            <a:endParaRPr/>
          </a:p>
        </p:txBody>
      </p:sp>
      <p:sp>
        <p:nvSpPr>
          <p:cNvPr id="827" name="Google Shape;827;p96"/>
          <p:cNvSpPr txBox="1"/>
          <p:nvPr/>
        </p:nvSpPr>
        <p:spPr>
          <a:xfrm>
            <a:off x="6229815" y="1206246"/>
            <a:ext cx="2253173" cy="43088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1" i="1" lang="en" sz="2200" u="none" cap="none" strike="noStrike">
                <a:solidFill>
                  <a:srgbClr val="EF8600"/>
                </a:solidFill>
                <a:latin typeface="Arial"/>
                <a:ea typeface="Arial"/>
                <a:cs typeface="Arial"/>
                <a:sym typeface="Arial"/>
              </a:rPr>
              <a:t>Me</a:t>
            </a:r>
            <a:endParaRPr/>
          </a:p>
        </p:txBody>
      </p:sp>
      <p:sp>
        <p:nvSpPr>
          <p:cNvPr id="828" name="Google Shape;828;p96"/>
          <p:cNvSpPr txBox="1"/>
          <p:nvPr/>
        </p:nvSpPr>
        <p:spPr>
          <a:xfrm>
            <a:off x="0" y="3028778"/>
            <a:ext cx="9144000" cy="161582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There is one orange. You and I both want the orange.</a:t>
            </a:r>
            <a:endParaRPr/>
          </a:p>
          <a:p>
            <a:pPr indent="0" lvl="0" marL="0" marR="0" rtl="0" algn="ctr">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i="0" lang="en" sz="2500" u="none" cap="none" strike="noStrike">
                <a:solidFill>
                  <a:srgbClr val="000000"/>
                </a:solidFill>
                <a:latin typeface="Arial"/>
                <a:ea typeface="Arial"/>
                <a:cs typeface="Arial"/>
                <a:sym typeface="Arial"/>
              </a:rPr>
              <a:t>This is a conflict.</a:t>
            </a:r>
            <a:endParaRPr/>
          </a:p>
          <a:p>
            <a:pPr indent="0" lvl="0" marL="0" marR="0" rtl="0" algn="ctr">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i="0" lang="en" sz="2000" u="none" cap="none" strike="noStrike">
                <a:solidFill>
                  <a:srgbClr val="000000"/>
                </a:solidFill>
                <a:latin typeface="Arial"/>
                <a:ea typeface="Arial"/>
                <a:cs typeface="Arial"/>
                <a:sym typeface="Arial"/>
              </a:rPr>
              <a:t>What should we do?</a:t>
            </a:r>
            <a:endParaRPr/>
          </a:p>
        </p:txBody>
      </p:sp>
      <p:sp>
        <p:nvSpPr>
          <p:cNvPr id="829" name="Google Shape;829;p9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33" name="Shape 833"/>
        <p:cNvGrpSpPr/>
        <p:nvPr/>
      </p:nvGrpSpPr>
      <p:grpSpPr>
        <a:xfrm>
          <a:off x="0" y="0"/>
          <a:ext cx="0" cy="0"/>
          <a:chOff x="0" y="0"/>
          <a:chExt cx="0" cy="0"/>
        </a:xfrm>
      </p:grpSpPr>
      <p:sp>
        <p:nvSpPr>
          <p:cNvPr id="834" name="Google Shape;834;p97"/>
          <p:cNvSpPr txBox="1"/>
          <p:nvPr>
            <p:ph type="title"/>
          </p:nvPr>
        </p:nvSpPr>
        <p:spPr>
          <a:xfrm>
            <a:off x="0" y="-1"/>
            <a:ext cx="9144000" cy="769435"/>
          </a:xfrm>
          <a:prstGeom prst="rect">
            <a:avLst/>
          </a:prstGeom>
          <a:solidFill>
            <a:srgbClr val="D8D8D8"/>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
              <a:t>The Orange</a:t>
            </a:r>
            <a:endParaRPr/>
          </a:p>
        </p:txBody>
      </p:sp>
      <p:pic>
        <p:nvPicPr>
          <p:cNvPr id="835" name="Google Shape;835;p97"/>
          <p:cNvPicPr preferRelativeResize="0"/>
          <p:nvPr/>
        </p:nvPicPr>
        <p:blipFill rotWithShape="1">
          <a:blip r:embed="rId3">
            <a:alphaModFix/>
          </a:blip>
          <a:srcRect b="0" l="0" r="0" t="0"/>
          <a:stretch/>
        </p:blipFill>
        <p:spPr>
          <a:xfrm>
            <a:off x="3641957" y="882108"/>
            <a:ext cx="1905000" cy="1905000"/>
          </a:xfrm>
          <a:prstGeom prst="rect">
            <a:avLst/>
          </a:prstGeom>
          <a:noFill/>
          <a:ln>
            <a:noFill/>
          </a:ln>
        </p:spPr>
      </p:pic>
      <p:sp>
        <p:nvSpPr>
          <p:cNvPr id="836" name="Google Shape;836;p97"/>
          <p:cNvSpPr txBox="1"/>
          <p:nvPr/>
        </p:nvSpPr>
        <p:spPr>
          <a:xfrm>
            <a:off x="680225" y="1714440"/>
            <a:ext cx="2419814" cy="3693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“I want the orange.”</a:t>
            </a:r>
            <a:endParaRPr/>
          </a:p>
        </p:txBody>
      </p:sp>
      <p:sp>
        <p:nvSpPr>
          <p:cNvPr id="837" name="Google Shape;837;p97"/>
          <p:cNvSpPr txBox="1"/>
          <p:nvPr/>
        </p:nvSpPr>
        <p:spPr>
          <a:xfrm>
            <a:off x="6229815" y="1714440"/>
            <a:ext cx="2419814" cy="3693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“I want the orange.”</a:t>
            </a:r>
            <a:endParaRPr/>
          </a:p>
        </p:txBody>
      </p:sp>
      <p:pic>
        <p:nvPicPr>
          <p:cNvPr id="838" name="Google Shape;838;p97"/>
          <p:cNvPicPr preferRelativeResize="0"/>
          <p:nvPr/>
        </p:nvPicPr>
        <p:blipFill rotWithShape="1">
          <a:blip r:embed="rId4">
            <a:alphaModFix/>
          </a:blip>
          <a:srcRect b="0" l="0" r="0" t="0"/>
          <a:stretch/>
        </p:blipFill>
        <p:spPr>
          <a:xfrm>
            <a:off x="3619499" y="3146003"/>
            <a:ext cx="1949915" cy="1874918"/>
          </a:xfrm>
          <a:prstGeom prst="rect">
            <a:avLst/>
          </a:prstGeom>
          <a:noFill/>
          <a:ln>
            <a:noFill/>
          </a:ln>
        </p:spPr>
      </p:pic>
      <p:sp>
        <p:nvSpPr>
          <p:cNvPr id="839" name="Google Shape;839;p97"/>
          <p:cNvSpPr txBox="1"/>
          <p:nvPr/>
        </p:nvSpPr>
        <p:spPr>
          <a:xfrm>
            <a:off x="0" y="2745893"/>
            <a:ext cx="9144000" cy="40011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1" i="0" lang="en" sz="2000" u="none" cap="none" strike="noStrike">
                <a:solidFill>
                  <a:srgbClr val="000000"/>
                </a:solidFill>
                <a:latin typeface="Arial"/>
                <a:ea typeface="Arial"/>
                <a:cs typeface="Arial"/>
                <a:sym typeface="Arial"/>
              </a:rPr>
              <a:t>Compromise?</a:t>
            </a:r>
            <a:endParaRPr/>
          </a:p>
        </p:txBody>
      </p:sp>
      <p:sp>
        <p:nvSpPr>
          <p:cNvPr id="840" name="Google Shape;840;p97"/>
          <p:cNvSpPr txBox="1"/>
          <p:nvPr/>
        </p:nvSpPr>
        <p:spPr>
          <a:xfrm>
            <a:off x="242794" y="1206246"/>
            <a:ext cx="3172435" cy="43088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1" i="1" lang="en" sz="2200" u="none" cap="none" strike="noStrike">
                <a:solidFill>
                  <a:srgbClr val="EF8600"/>
                </a:solidFill>
                <a:latin typeface="Arial"/>
                <a:ea typeface="Arial"/>
                <a:cs typeface="Arial"/>
                <a:sym typeface="Arial"/>
              </a:rPr>
              <a:t>You</a:t>
            </a:r>
            <a:endParaRPr/>
          </a:p>
        </p:txBody>
      </p:sp>
      <p:sp>
        <p:nvSpPr>
          <p:cNvPr id="841" name="Google Shape;841;p97"/>
          <p:cNvSpPr txBox="1"/>
          <p:nvPr/>
        </p:nvSpPr>
        <p:spPr>
          <a:xfrm>
            <a:off x="6229815" y="1206246"/>
            <a:ext cx="2253173" cy="43088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1" i="1" lang="en" sz="2200" u="none" cap="none" strike="noStrike">
                <a:solidFill>
                  <a:srgbClr val="EF8600"/>
                </a:solidFill>
                <a:latin typeface="Arial"/>
                <a:ea typeface="Arial"/>
                <a:cs typeface="Arial"/>
                <a:sym typeface="Arial"/>
              </a:rPr>
              <a:t>Me</a:t>
            </a:r>
            <a:endParaRPr/>
          </a:p>
        </p:txBody>
      </p:sp>
      <p:sp>
        <p:nvSpPr>
          <p:cNvPr id="842" name="Google Shape;842;p9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46" name="Shape 846"/>
        <p:cNvGrpSpPr/>
        <p:nvPr/>
      </p:nvGrpSpPr>
      <p:grpSpPr>
        <a:xfrm>
          <a:off x="0" y="0"/>
          <a:ext cx="0" cy="0"/>
          <a:chOff x="0" y="0"/>
          <a:chExt cx="0" cy="0"/>
        </a:xfrm>
      </p:grpSpPr>
      <p:sp>
        <p:nvSpPr>
          <p:cNvPr id="847" name="Google Shape;847;p98"/>
          <p:cNvSpPr txBox="1"/>
          <p:nvPr>
            <p:ph type="title"/>
          </p:nvPr>
        </p:nvSpPr>
        <p:spPr>
          <a:xfrm>
            <a:off x="0" y="-1"/>
            <a:ext cx="9144000" cy="769435"/>
          </a:xfrm>
          <a:prstGeom prst="rect">
            <a:avLst/>
          </a:prstGeom>
          <a:solidFill>
            <a:srgbClr val="D8D8D8"/>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
              <a:t>The Orange</a:t>
            </a:r>
            <a:endParaRPr/>
          </a:p>
        </p:txBody>
      </p:sp>
      <p:pic>
        <p:nvPicPr>
          <p:cNvPr id="848" name="Google Shape;848;p98"/>
          <p:cNvPicPr preferRelativeResize="0"/>
          <p:nvPr/>
        </p:nvPicPr>
        <p:blipFill rotWithShape="1">
          <a:blip r:embed="rId3">
            <a:alphaModFix/>
          </a:blip>
          <a:srcRect b="0" l="0" r="0" t="0"/>
          <a:stretch/>
        </p:blipFill>
        <p:spPr>
          <a:xfrm>
            <a:off x="3641957" y="882108"/>
            <a:ext cx="1905000" cy="1905000"/>
          </a:xfrm>
          <a:prstGeom prst="rect">
            <a:avLst/>
          </a:prstGeom>
          <a:noFill/>
          <a:ln>
            <a:noFill/>
          </a:ln>
        </p:spPr>
      </p:pic>
      <p:sp>
        <p:nvSpPr>
          <p:cNvPr id="849" name="Google Shape;849;p98"/>
          <p:cNvSpPr txBox="1"/>
          <p:nvPr/>
        </p:nvSpPr>
        <p:spPr>
          <a:xfrm>
            <a:off x="680225" y="1714440"/>
            <a:ext cx="2419814" cy="3693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“I want the orange.”</a:t>
            </a:r>
            <a:endParaRPr/>
          </a:p>
        </p:txBody>
      </p:sp>
      <p:sp>
        <p:nvSpPr>
          <p:cNvPr id="850" name="Google Shape;850;p98"/>
          <p:cNvSpPr txBox="1"/>
          <p:nvPr/>
        </p:nvSpPr>
        <p:spPr>
          <a:xfrm>
            <a:off x="6229815" y="1714440"/>
            <a:ext cx="2419814" cy="3693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“I want the orange.”</a:t>
            </a:r>
            <a:endParaRPr/>
          </a:p>
        </p:txBody>
      </p:sp>
      <p:sp>
        <p:nvSpPr>
          <p:cNvPr id="851" name="Google Shape;851;p98"/>
          <p:cNvSpPr txBox="1"/>
          <p:nvPr/>
        </p:nvSpPr>
        <p:spPr>
          <a:xfrm>
            <a:off x="829970" y="4429387"/>
            <a:ext cx="2154078" cy="64633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“I want the peel for a garnish.”</a:t>
            </a:r>
            <a:endParaRPr/>
          </a:p>
        </p:txBody>
      </p:sp>
      <p:pic>
        <p:nvPicPr>
          <p:cNvPr id="852" name="Google Shape;852;p98"/>
          <p:cNvPicPr preferRelativeResize="0"/>
          <p:nvPr/>
        </p:nvPicPr>
        <p:blipFill rotWithShape="1">
          <a:blip r:embed="rId4">
            <a:alphaModFix/>
          </a:blip>
          <a:srcRect b="0" l="0" r="0" t="0"/>
          <a:stretch/>
        </p:blipFill>
        <p:spPr>
          <a:xfrm>
            <a:off x="6803486" y="2579430"/>
            <a:ext cx="1575615" cy="1849957"/>
          </a:xfrm>
          <a:prstGeom prst="rect">
            <a:avLst/>
          </a:prstGeom>
          <a:noFill/>
          <a:ln>
            <a:noFill/>
          </a:ln>
        </p:spPr>
      </p:pic>
      <p:sp>
        <p:nvSpPr>
          <p:cNvPr id="853" name="Google Shape;853;p98"/>
          <p:cNvSpPr txBox="1"/>
          <p:nvPr/>
        </p:nvSpPr>
        <p:spPr>
          <a:xfrm>
            <a:off x="5758932" y="4429387"/>
            <a:ext cx="3664722" cy="3693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“I want to make juice.”</a:t>
            </a:r>
            <a:endParaRPr/>
          </a:p>
        </p:txBody>
      </p:sp>
      <p:pic>
        <p:nvPicPr>
          <p:cNvPr id="854" name="Google Shape;854;p98"/>
          <p:cNvPicPr preferRelativeResize="0"/>
          <p:nvPr/>
        </p:nvPicPr>
        <p:blipFill rotWithShape="1">
          <a:blip r:embed="rId5">
            <a:alphaModFix/>
          </a:blip>
          <a:srcRect b="0" l="0" r="0" t="0"/>
          <a:stretch/>
        </p:blipFill>
        <p:spPr>
          <a:xfrm>
            <a:off x="966904" y="2745893"/>
            <a:ext cx="1880211" cy="1629568"/>
          </a:xfrm>
          <a:prstGeom prst="rect">
            <a:avLst/>
          </a:prstGeom>
          <a:noFill/>
          <a:ln>
            <a:noFill/>
          </a:ln>
        </p:spPr>
      </p:pic>
      <p:sp>
        <p:nvSpPr>
          <p:cNvPr id="855" name="Google Shape;855;p98"/>
          <p:cNvSpPr txBox="1"/>
          <p:nvPr/>
        </p:nvSpPr>
        <p:spPr>
          <a:xfrm>
            <a:off x="242794" y="1206246"/>
            <a:ext cx="3172435" cy="43088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1" i="1" lang="en" sz="2200" u="none" cap="none" strike="noStrike">
                <a:solidFill>
                  <a:srgbClr val="EF8600"/>
                </a:solidFill>
                <a:latin typeface="Arial"/>
                <a:ea typeface="Arial"/>
                <a:cs typeface="Arial"/>
                <a:sym typeface="Arial"/>
              </a:rPr>
              <a:t>You</a:t>
            </a:r>
            <a:endParaRPr/>
          </a:p>
        </p:txBody>
      </p:sp>
      <p:sp>
        <p:nvSpPr>
          <p:cNvPr id="856" name="Google Shape;856;p98"/>
          <p:cNvSpPr txBox="1"/>
          <p:nvPr/>
        </p:nvSpPr>
        <p:spPr>
          <a:xfrm>
            <a:off x="6229815" y="1206246"/>
            <a:ext cx="2253173" cy="43088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1" i="1" lang="en" sz="2200" u="none" cap="none" strike="noStrike">
                <a:solidFill>
                  <a:srgbClr val="EF8600"/>
                </a:solidFill>
                <a:latin typeface="Arial"/>
                <a:ea typeface="Arial"/>
                <a:cs typeface="Arial"/>
                <a:sym typeface="Arial"/>
              </a:rPr>
              <a:t>Me</a:t>
            </a:r>
            <a:endParaRPr/>
          </a:p>
        </p:txBody>
      </p:sp>
      <p:sp>
        <p:nvSpPr>
          <p:cNvPr id="857" name="Google Shape;857;p9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1" name="Shape 861"/>
        <p:cNvGrpSpPr/>
        <p:nvPr/>
      </p:nvGrpSpPr>
      <p:grpSpPr>
        <a:xfrm>
          <a:off x="0" y="0"/>
          <a:ext cx="0" cy="0"/>
          <a:chOff x="0" y="0"/>
          <a:chExt cx="0" cy="0"/>
        </a:xfrm>
      </p:grpSpPr>
      <p:pic>
        <p:nvPicPr>
          <p:cNvPr id="862" name="Google Shape;862;p99"/>
          <p:cNvPicPr preferRelativeResize="0"/>
          <p:nvPr/>
        </p:nvPicPr>
        <p:blipFill rotWithShape="1">
          <a:blip r:embed="rId3">
            <a:alphaModFix/>
          </a:blip>
          <a:srcRect b="0" l="0" r="0" t="0"/>
          <a:stretch/>
        </p:blipFill>
        <p:spPr>
          <a:xfrm>
            <a:off x="966904" y="2745893"/>
            <a:ext cx="1880211" cy="1629568"/>
          </a:xfrm>
          <a:prstGeom prst="rect">
            <a:avLst/>
          </a:prstGeom>
          <a:noFill/>
          <a:ln>
            <a:noFill/>
          </a:ln>
        </p:spPr>
      </p:pic>
      <p:sp>
        <p:nvSpPr>
          <p:cNvPr id="863" name="Google Shape;863;p99"/>
          <p:cNvSpPr txBox="1"/>
          <p:nvPr>
            <p:ph type="title"/>
          </p:nvPr>
        </p:nvSpPr>
        <p:spPr>
          <a:xfrm>
            <a:off x="0" y="-1"/>
            <a:ext cx="9144000" cy="769435"/>
          </a:xfrm>
          <a:prstGeom prst="rect">
            <a:avLst/>
          </a:prstGeom>
          <a:solidFill>
            <a:srgbClr val="D8D8D8"/>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
              <a:t>The Orange</a:t>
            </a:r>
            <a:endParaRPr/>
          </a:p>
        </p:txBody>
      </p:sp>
      <p:pic>
        <p:nvPicPr>
          <p:cNvPr id="864" name="Google Shape;864;p99"/>
          <p:cNvPicPr preferRelativeResize="0"/>
          <p:nvPr/>
        </p:nvPicPr>
        <p:blipFill rotWithShape="1">
          <a:blip r:embed="rId4">
            <a:alphaModFix/>
          </a:blip>
          <a:srcRect b="0" l="0" r="0" t="0"/>
          <a:stretch/>
        </p:blipFill>
        <p:spPr>
          <a:xfrm>
            <a:off x="3641957" y="882108"/>
            <a:ext cx="1905000" cy="1905000"/>
          </a:xfrm>
          <a:prstGeom prst="rect">
            <a:avLst/>
          </a:prstGeom>
          <a:noFill/>
          <a:ln>
            <a:noFill/>
          </a:ln>
        </p:spPr>
      </p:pic>
      <p:sp>
        <p:nvSpPr>
          <p:cNvPr id="865" name="Google Shape;865;p99"/>
          <p:cNvSpPr txBox="1"/>
          <p:nvPr/>
        </p:nvSpPr>
        <p:spPr>
          <a:xfrm>
            <a:off x="680225" y="1714440"/>
            <a:ext cx="2419814" cy="3693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“I want the orange.”</a:t>
            </a:r>
            <a:endParaRPr/>
          </a:p>
        </p:txBody>
      </p:sp>
      <p:sp>
        <p:nvSpPr>
          <p:cNvPr id="866" name="Google Shape;866;p99"/>
          <p:cNvSpPr txBox="1"/>
          <p:nvPr/>
        </p:nvSpPr>
        <p:spPr>
          <a:xfrm>
            <a:off x="6229815" y="1714440"/>
            <a:ext cx="2419814" cy="3693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“I want the orange.”</a:t>
            </a:r>
            <a:endParaRPr/>
          </a:p>
        </p:txBody>
      </p:sp>
      <p:pic>
        <p:nvPicPr>
          <p:cNvPr id="867" name="Google Shape;867;p99"/>
          <p:cNvPicPr preferRelativeResize="0"/>
          <p:nvPr/>
        </p:nvPicPr>
        <p:blipFill rotWithShape="1">
          <a:blip r:embed="rId5">
            <a:alphaModFix/>
          </a:blip>
          <a:srcRect b="0" l="0" r="0" t="0"/>
          <a:stretch/>
        </p:blipFill>
        <p:spPr>
          <a:xfrm>
            <a:off x="6803486" y="2579430"/>
            <a:ext cx="1575615" cy="1849957"/>
          </a:xfrm>
          <a:prstGeom prst="rect">
            <a:avLst/>
          </a:prstGeom>
          <a:noFill/>
          <a:ln>
            <a:noFill/>
          </a:ln>
        </p:spPr>
      </p:pic>
      <p:sp>
        <p:nvSpPr>
          <p:cNvPr id="868" name="Google Shape;868;p99"/>
          <p:cNvSpPr txBox="1"/>
          <p:nvPr/>
        </p:nvSpPr>
        <p:spPr>
          <a:xfrm>
            <a:off x="5758932" y="4429387"/>
            <a:ext cx="3664722" cy="3693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“I want to make juice.”</a:t>
            </a:r>
            <a:endParaRPr/>
          </a:p>
        </p:txBody>
      </p:sp>
      <p:pic>
        <p:nvPicPr>
          <p:cNvPr id="869" name="Google Shape;869;p99"/>
          <p:cNvPicPr preferRelativeResize="0"/>
          <p:nvPr/>
        </p:nvPicPr>
        <p:blipFill rotWithShape="1">
          <a:blip r:embed="rId6">
            <a:alphaModFix/>
          </a:blip>
          <a:srcRect b="0" l="0" r="0" t="0"/>
          <a:stretch/>
        </p:blipFill>
        <p:spPr>
          <a:xfrm>
            <a:off x="5068819" y="2247715"/>
            <a:ext cx="1734667" cy="1734667"/>
          </a:xfrm>
          <a:prstGeom prst="rect">
            <a:avLst/>
          </a:prstGeom>
          <a:noFill/>
          <a:ln>
            <a:noFill/>
          </a:ln>
        </p:spPr>
      </p:pic>
      <p:pic>
        <p:nvPicPr>
          <p:cNvPr id="870" name="Google Shape;870;p99"/>
          <p:cNvPicPr preferRelativeResize="0"/>
          <p:nvPr/>
        </p:nvPicPr>
        <p:blipFill rotWithShape="1">
          <a:blip r:embed="rId7">
            <a:alphaModFix/>
          </a:blip>
          <a:srcRect b="0" l="0" r="0" t="0"/>
          <a:stretch/>
        </p:blipFill>
        <p:spPr>
          <a:xfrm>
            <a:off x="2105847" y="2318442"/>
            <a:ext cx="2277378" cy="1522909"/>
          </a:xfrm>
          <a:prstGeom prst="rect">
            <a:avLst/>
          </a:prstGeom>
          <a:noFill/>
          <a:ln>
            <a:noFill/>
          </a:ln>
        </p:spPr>
      </p:pic>
      <p:cxnSp>
        <p:nvCxnSpPr>
          <p:cNvPr id="871" name="Google Shape;871;p99"/>
          <p:cNvCxnSpPr/>
          <p:nvPr/>
        </p:nvCxnSpPr>
        <p:spPr>
          <a:xfrm flipH="1">
            <a:off x="3641957" y="2002420"/>
            <a:ext cx="432332" cy="577010"/>
          </a:xfrm>
          <a:prstGeom prst="straightConnector1">
            <a:avLst/>
          </a:prstGeom>
          <a:noFill/>
          <a:ln cap="flat" cmpd="sng" w="44450">
            <a:solidFill>
              <a:srgbClr val="00B050"/>
            </a:solidFill>
            <a:prstDash val="solid"/>
            <a:round/>
            <a:headEnd len="sm" w="sm" type="none"/>
            <a:tailEnd len="med" w="med" type="triangle"/>
          </a:ln>
        </p:spPr>
      </p:cxnSp>
      <p:cxnSp>
        <p:nvCxnSpPr>
          <p:cNvPr id="872" name="Google Shape;872;p99"/>
          <p:cNvCxnSpPr/>
          <p:nvPr/>
        </p:nvCxnSpPr>
        <p:spPr>
          <a:xfrm>
            <a:off x="5028254" y="2005925"/>
            <a:ext cx="493914" cy="573505"/>
          </a:xfrm>
          <a:prstGeom prst="straightConnector1">
            <a:avLst/>
          </a:prstGeom>
          <a:noFill/>
          <a:ln cap="flat" cmpd="sng" w="44450">
            <a:solidFill>
              <a:srgbClr val="00B050"/>
            </a:solidFill>
            <a:prstDash val="solid"/>
            <a:round/>
            <a:headEnd len="sm" w="sm" type="none"/>
            <a:tailEnd len="med" w="med" type="triangle"/>
          </a:ln>
        </p:spPr>
      </p:cxnSp>
      <p:sp>
        <p:nvSpPr>
          <p:cNvPr id="873" name="Google Shape;873;p99"/>
          <p:cNvSpPr txBox="1"/>
          <p:nvPr/>
        </p:nvSpPr>
        <p:spPr>
          <a:xfrm>
            <a:off x="5522167" y="1041722"/>
            <a:ext cx="3511664" cy="46166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2400" u="none" cap="none" strike="noStrike">
                <a:solidFill>
                  <a:srgbClr val="00B050"/>
                </a:solidFill>
                <a:latin typeface="Arial"/>
                <a:ea typeface="Arial"/>
                <a:cs typeface="Arial"/>
                <a:sym typeface="Arial"/>
              </a:rPr>
              <a:t>A win-win situation!</a:t>
            </a:r>
            <a:endParaRPr/>
          </a:p>
        </p:txBody>
      </p:sp>
      <p:sp>
        <p:nvSpPr>
          <p:cNvPr id="874" name="Google Shape;874;p99"/>
          <p:cNvSpPr txBox="1"/>
          <p:nvPr/>
        </p:nvSpPr>
        <p:spPr>
          <a:xfrm>
            <a:off x="829970" y="4429387"/>
            <a:ext cx="2154078" cy="64633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“I want the peel for a garnish.”</a:t>
            </a:r>
            <a:endParaRPr/>
          </a:p>
        </p:txBody>
      </p:sp>
      <p:sp>
        <p:nvSpPr>
          <p:cNvPr id="875" name="Google Shape;875;p9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9" name="Shape 879"/>
        <p:cNvGrpSpPr/>
        <p:nvPr/>
      </p:nvGrpSpPr>
      <p:grpSpPr>
        <a:xfrm>
          <a:off x="0" y="0"/>
          <a:ext cx="0" cy="0"/>
          <a:chOff x="0" y="0"/>
          <a:chExt cx="0" cy="0"/>
        </a:xfrm>
      </p:grpSpPr>
      <p:pic>
        <p:nvPicPr>
          <p:cNvPr id="880" name="Google Shape;880;p100"/>
          <p:cNvPicPr preferRelativeResize="0"/>
          <p:nvPr/>
        </p:nvPicPr>
        <p:blipFill rotWithShape="1">
          <a:blip r:embed="rId3">
            <a:alphaModFix/>
          </a:blip>
          <a:srcRect b="0" l="0" r="0" t="0"/>
          <a:stretch/>
        </p:blipFill>
        <p:spPr>
          <a:xfrm>
            <a:off x="1160464" y="976531"/>
            <a:ext cx="2505938" cy="2505938"/>
          </a:xfrm>
          <a:prstGeom prst="rect">
            <a:avLst/>
          </a:prstGeom>
          <a:noFill/>
          <a:ln>
            <a:noFill/>
          </a:ln>
        </p:spPr>
      </p:pic>
      <p:sp>
        <p:nvSpPr>
          <p:cNvPr id="881" name="Google Shape;881;p100"/>
          <p:cNvSpPr txBox="1"/>
          <p:nvPr>
            <p:ph type="title"/>
          </p:nvPr>
        </p:nvSpPr>
        <p:spPr>
          <a:xfrm>
            <a:off x="0" y="-1"/>
            <a:ext cx="9144000" cy="769435"/>
          </a:xfrm>
          <a:prstGeom prst="rect">
            <a:avLst/>
          </a:prstGeom>
          <a:solidFill>
            <a:srgbClr val="D8D8D8"/>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b="1" lang="en"/>
              <a:t>The Myth </a:t>
            </a:r>
            <a:r>
              <a:rPr lang="en"/>
              <a:t>of the “Fixed Pie”</a:t>
            </a:r>
            <a:endParaRPr/>
          </a:p>
        </p:txBody>
      </p:sp>
      <p:sp>
        <p:nvSpPr>
          <p:cNvPr id="882" name="Google Shape;882;p100"/>
          <p:cNvSpPr txBox="1"/>
          <p:nvPr/>
        </p:nvSpPr>
        <p:spPr>
          <a:xfrm>
            <a:off x="4158189" y="964493"/>
            <a:ext cx="4662254" cy="255454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2000" u="none" cap="none" strike="noStrike">
                <a:solidFill>
                  <a:srgbClr val="000000"/>
                </a:solidFill>
                <a:latin typeface="Arial"/>
                <a:ea typeface="Arial"/>
                <a:cs typeface="Arial"/>
                <a:sym typeface="Arial"/>
              </a:rPr>
              <a:t>“Fixed Pie” mindset: The pie of resources is fixed.  One side wins, the other side loses.</a:t>
            </a:r>
            <a:endParaRPr/>
          </a:p>
          <a:p>
            <a:pPr indent="0" lvl="0" marL="0" marR="0" rtl="0" algn="l">
              <a:lnSpc>
                <a:spcPct val="100000"/>
              </a:lnSpc>
              <a:spcBef>
                <a:spcPts val="0"/>
              </a:spcBef>
              <a:spcAft>
                <a:spcPts val="0"/>
              </a:spcAft>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 sz="2000" u="none" cap="none" strike="noStrike">
                <a:solidFill>
                  <a:srgbClr val="000000"/>
                </a:solidFill>
                <a:latin typeface="Arial"/>
                <a:ea typeface="Arial"/>
                <a:cs typeface="Arial"/>
                <a:sym typeface="Arial"/>
              </a:rPr>
              <a:t>If there are common or mutually compatible goals, </a:t>
            </a:r>
            <a:r>
              <a:rPr b="1" i="0" lang="en" sz="2000" u="none" cap="none" strike="noStrike">
                <a:solidFill>
                  <a:srgbClr val="000000"/>
                </a:solidFill>
                <a:latin typeface="Arial"/>
                <a:ea typeface="Arial"/>
                <a:cs typeface="Arial"/>
                <a:sym typeface="Arial"/>
              </a:rPr>
              <a:t>there exists a solution that creates the most overall value</a:t>
            </a:r>
            <a:r>
              <a:rPr b="0" i="0" lang="en" sz="2000" u="none" cap="none" strike="noStrike">
                <a:solidFill>
                  <a:srgbClr val="000000"/>
                </a:solidFill>
                <a:latin typeface="Arial"/>
                <a:ea typeface="Arial"/>
                <a:cs typeface="Arial"/>
                <a:sym typeface="Arial"/>
              </a:rPr>
              <a:t> — makes the pie bigger!</a:t>
            </a:r>
            <a:endParaRPr/>
          </a:p>
        </p:txBody>
      </p:sp>
      <p:sp>
        <p:nvSpPr>
          <p:cNvPr id="883" name="Google Shape;883;p100"/>
          <p:cNvSpPr txBox="1"/>
          <p:nvPr/>
        </p:nvSpPr>
        <p:spPr>
          <a:xfrm>
            <a:off x="4825219" y="4836371"/>
            <a:ext cx="4318782" cy="307777"/>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None/>
            </a:pPr>
            <a:r>
              <a:rPr b="0" i="1" lang="en" sz="1400" u="none" cap="none" strike="noStrike">
                <a:solidFill>
                  <a:srgbClr val="A5A5A5"/>
                </a:solidFill>
                <a:latin typeface="Arial"/>
                <a:ea typeface="Arial"/>
                <a:cs typeface="Arial"/>
                <a:sym typeface="Arial"/>
              </a:rPr>
              <a:t>Every decent negotiation analysis class or book</a:t>
            </a:r>
            <a:endParaRPr/>
          </a:p>
        </p:txBody>
      </p:sp>
      <p:sp>
        <p:nvSpPr>
          <p:cNvPr id="884" name="Google Shape;884;p100"/>
          <p:cNvSpPr txBox="1"/>
          <p:nvPr/>
        </p:nvSpPr>
        <p:spPr>
          <a:xfrm>
            <a:off x="0" y="3726135"/>
            <a:ext cx="9144000" cy="83099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2400" u="none" cap="none" strike="noStrike">
                <a:solidFill>
                  <a:schemeClr val="dk1"/>
                </a:solidFill>
                <a:latin typeface="Arial"/>
                <a:ea typeface="Arial"/>
                <a:cs typeface="Arial"/>
                <a:sym typeface="Arial"/>
              </a:rPr>
              <a:t>How do we change the way we handle conflict</a:t>
            </a:r>
            <a:endParaRPr/>
          </a:p>
          <a:p>
            <a:pPr indent="0" lvl="0" marL="0" marR="0" rtl="0" algn="ctr">
              <a:lnSpc>
                <a:spcPct val="100000"/>
              </a:lnSpc>
              <a:spcBef>
                <a:spcPts val="0"/>
              </a:spcBef>
              <a:spcAft>
                <a:spcPts val="0"/>
              </a:spcAft>
              <a:buNone/>
            </a:pPr>
            <a:r>
              <a:rPr b="0" i="0" lang="en" sz="2400" u="none" cap="none" strike="noStrike">
                <a:solidFill>
                  <a:schemeClr val="dk1"/>
                </a:solidFill>
                <a:latin typeface="Arial"/>
                <a:ea typeface="Arial"/>
                <a:cs typeface="Arial"/>
                <a:sym typeface="Arial"/>
              </a:rPr>
              <a:t>to find this optimal solution?</a:t>
            </a:r>
            <a:endParaRPr/>
          </a:p>
        </p:txBody>
      </p:sp>
      <p:sp>
        <p:nvSpPr>
          <p:cNvPr id="885" name="Google Shape;885;p100"/>
          <p:cNvSpPr/>
          <p:nvPr/>
        </p:nvSpPr>
        <p:spPr>
          <a:xfrm rot="2700000">
            <a:off x="650632" y="1015542"/>
            <a:ext cx="1608867" cy="1711000"/>
          </a:xfrm>
          <a:prstGeom prst="plus">
            <a:avLst>
              <a:gd fmla="val 39414" name="adj"/>
            </a:avLst>
          </a:prstGeom>
          <a:solidFill>
            <a:srgbClr val="FF0000"/>
          </a:solidFill>
          <a:ln cap="flat" cmpd="sng" w="254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86" name="Google Shape;886;p10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90" name="Shape 890"/>
        <p:cNvGrpSpPr/>
        <p:nvPr/>
      </p:nvGrpSpPr>
      <p:grpSpPr>
        <a:xfrm>
          <a:off x="0" y="0"/>
          <a:ext cx="0" cy="0"/>
          <a:chOff x="0" y="0"/>
          <a:chExt cx="0" cy="0"/>
        </a:xfrm>
      </p:grpSpPr>
      <p:sp>
        <p:nvSpPr>
          <p:cNvPr id="891" name="Google Shape;891;p101"/>
          <p:cNvSpPr txBox="1"/>
          <p:nvPr>
            <p:ph type="title"/>
          </p:nvPr>
        </p:nvSpPr>
        <p:spPr>
          <a:xfrm>
            <a:off x="0" y="-1"/>
            <a:ext cx="9144000" cy="769435"/>
          </a:xfrm>
          <a:prstGeom prst="rect">
            <a:avLst/>
          </a:prstGeom>
          <a:solidFill>
            <a:srgbClr val="D8D8D8"/>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
              <a:t>The Orange: </a:t>
            </a:r>
            <a:r>
              <a:rPr b="1" lang="en"/>
              <a:t>Positions</a:t>
            </a:r>
            <a:r>
              <a:rPr lang="en"/>
              <a:t> versus </a:t>
            </a:r>
            <a:r>
              <a:rPr b="1" lang="en"/>
              <a:t>Interests</a:t>
            </a:r>
            <a:endParaRPr/>
          </a:p>
        </p:txBody>
      </p:sp>
      <p:pic>
        <p:nvPicPr>
          <p:cNvPr id="892" name="Google Shape;892;p101"/>
          <p:cNvPicPr preferRelativeResize="0"/>
          <p:nvPr/>
        </p:nvPicPr>
        <p:blipFill rotWithShape="1">
          <a:blip r:embed="rId3">
            <a:alphaModFix/>
          </a:blip>
          <a:srcRect b="0" l="0" r="0" t="0"/>
          <a:stretch/>
        </p:blipFill>
        <p:spPr>
          <a:xfrm>
            <a:off x="3641957" y="882108"/>
            <a:ext cx="1905000" cy="1905000"/>
          </a:xfrm>
          <a:prstGeom prst="rect">
            <a:avLst/>
          </a:prstGeom>
          <a:noFill/>
          <a:ln>
            <a:noFill/>
          </a:ln>
        </p:spPr>
      </p:pic>
      <p:sp>
        <p:nvSpPr>
          <p:cNvPr id="893" name="Google Shape;893;p101"/>
          <p:cNvSpPr txBox="1"/>
          <p:nvPr/>
        </p:nvSpPr>
        <p:spPr>
          <a:xfrm>
            <a:off x="680225" y="1714440"/>
            <a:ext cx="2419814" cy="3693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“I want the orange.”</a:t>
            </a:r>
            <a:endParaRPr/>
          </a:p>
        </p:txBody>
      </p:sp>
      <p:sp>
        <p:nvSpPr>
          <p:cNvPr id="894" name="Google Shape;894;p101"/>
          <p:cNvSpPr txBox="1"/>
          <p:nvPr/>
        </p:nvSpPr>
        <p:spPr>
          <a:xfrm>
            <a:off x="6229815" y="1714440"/>
            <a:ext cx="2419814" cy="3693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“I want the orange.”</a:t>
            </a:r>
            <a:endParaRPr/>
          </a:p>
        </p:txBody>
      </p:sp>
      <p:pic>
        <p:nvPicPr>
          <p:cNvPr id="895" name="Google Shape;895;p101"/>
          <p:cNvPicPr preferRelativeResize="0"/>
          <p:nvPr/>
        </p:nvPicPr>
        <p:blipFill rotWithShape="1">
          <a:blip r:embed="rId4">
            <a:alphaModFix/>
          </a:blip>
          <a:srcRect b="0" l="0" r="0" t="0"/>
          <a:stretch/>
        </p:blipFill>
        <p:spPr>
          <a:xfrm>
            <a:off x="3619500" y="3067050"/>
            <a:ext cx="1949915" cy="1874918"/>
          </a:xfrm>
          <a:prstGeom prst="rect">
            <a:avLst/>
          </a:prstGeom>
          <a:noFill/>
          <a:ln>
            <a:noFill/>
          </a:ln>
        </p:spPr>
      </p:pic>
      <p:sp>
        <p:nvSpPr>
          <p:cNvPr id="896" name="Google Shape;896;p101"/>
          <p:cNvSpPr txBox="1"/>
          <p:nvPr/>
        </p:nvSpPr>
        <p:spPr>
          <a:xfrm>
            <a:off x="3141081" y="2745893"/>
            <a:ext cx="2906752" cy="30777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1" i="0" lang="en" sz="1400" u="none" cap="none" strike="noStrike">
                <a:solidFill>
                  <a:srgbClr val="000000"/>
                </a:solidFill>
                <a:latin typeface="Arial"/>
                <a:ea typeface="Arial"/>
                <a:cs typeface="Arial"/>
                <a:sym typeface="Arial"/>
              </a:rPr>
              <a:t>Compromise</a:t>
            </a:r>
            <a:endParaRPr/>
          </a:p>
        </p:txBody>
      </p:sp>
      <p:pic>
        <p:nvPicPr>
          <p:cNvPr id="897" name="Google Shape;897;p101"/>
          <p:cNvPicPr preferRelativeResize="0"/>
          <p:nvPr/>
        </p:nvPicPr>
        <p:blipFill rotWithShape="1">
          <a:blip r:embed="rId5">
            <a:alphaModFix/>
          </a:blip>
          <a:srcRect b="0" l="0" r="0" t="0"/>
          <a:stretch/>
        </p:blipFill>
        <p:spPr>
          <a:xfrm>
            <a:off x="6803486" y="2579430"/>
            <a:ext cx="1575615" cy="1849957"/>
          </a:xfrm>
          <a:prstGeom prst="rect">
            <a:avLst/>
          </a:prstGeom>
          <a:noFill/>
          <a:ln>
            <a:noFill/>
          </a:ln>
        </p:spPr>
      </p:pic>
      <p:sp>
        <p:nvSpPr>
          <p:cNvPr id="898" name="Google Shape;898;p101"/>
          <p:cNvSpPr txBox="1"/>
          <p:nvPr/>
        </p:nvSpPr>
        <p:spPr>
          <a:xfrm>
            <a:off x="5758932" y="4429387"/>
            <a:ext cx="3664722" cy="3693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“I want to make juice.”</a:t>
            </a:r>
            <a:endParaRPr/>
          </a:p>
        </p:txBody>
      </p:sp>
      <p:sp>
        <p:nvSpPr>
          <p:cNvPr id="899" name="Google Shape;899;p101"/>
          <p:cNvSpPr txBox="1"/>
          <p:nvPr/>
        </p:nvSpPr>
        <p:spPr>
          <a:xfrm>
            <a:off x="847493" y="1314330"/>
            <a:ext cx="1962615" cy="40011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1" i="0" lang="en" sz="2000" u="none" cap="none" strike="noStrike">
                <a:solidFill>
                  <a:srgbClr val="FF0000"/>
                </a:solidFill>
                <a:latin typeface="Arial"/>
                <a:ea typeface="Arial"/>
                <a:cs typeface="Arial"/>
                <a:sym typeface="Arial"/>
              </a:rPr>
              <a:t>POSITION</a:t>
            </a:r>
            <a:endParaRPr/>
          </a:p>
        </p:txBody>
      </p:sp>
      <p:sp>
        <p:nvSpPr>
          <p:cNvPr id="900" name="Google Shape;900;p101"/>
          <p:cNvSpPr txBox="1"/>
          <p:nvPr/>
        </p:nvSpPr>
        <p:spPr>
          <a:xfrm>
            <a:off x="6402365" y="1314330"/>
            <a:ext cx="1962615" cy="40011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1" i="0" lang="en" sz="2000" u="none" cap="none" strike="noStrike">
                <a:solidFill>
                  <a:srgbClr val="FF0000"/>
                </a:solidFill>
                <a:latin typeface="Arial"/>
                <a:ea typeface="Arial"/>
                <a:cs typeface="Arial"/>
                <a:sym typeface="Arial"/>
              </a:rPr>
              <a:t>POSITION</a:t>
            </a:r>
            <a:endParaRPr/>
          </a:p>
        </p:txBody>
      </p:sp>
      <p:sp>
        <p:nvSpPr>
          <p:cNvPr id="901" name="Google Shape;901;p101"/>
          <p:cNvSpPr txBox="1"/>
          <p:nvPr/>
        </p:nvSpPr>
        <p:spPr>
          <a:xfrm>
            <a:off x="928028" y="2592791"/>
            <a:ext cx="1962615" cy="40011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1" i="0" lang="en" sz="2000" u="none" cap="none" strike="noStrike">
                <a:solidFill>
                  <a:srgbClr val="00B0F0"/>
                </a:solidFill>
                <a:latin typeface="Arial"/>
                <a:ea typeface="Arial"/>
                <a:cs typeface="Arial"/>
                <a:sym typeface="Arial"/>
              </a:rPr>
              <a:t>INTEREST</a:t>
            </a:r>
            <a:endParaRPr/>
          </a:p>
        </p:txBody>
      </p:sp>
      <p:sp>
        <p:nvSpPr>
          <p:cNvPr id="902" name="Google Shape;902;p101"/>
          <p:cNvSpPr txBox="1"/>
          <p:nvPr/>
        </p:nvSpPr>
        <p:spPr>
          <a:xfrm>
            <a:off x="6609985" y="2592791"/>
            <a:ext cx="1962615" cy="40011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1" i="0" lang="en" sz="2000" u="none" cap="none" strike="noStrike">
                <a:solidFill>
                  <a:srgbClr val="00B0F0"/>
                </a:solidFill>
                <a:latin typeface="Arial"/>
                <a:ea typeface="Arial"/>
                <a:cs typeface="Arial"/>
                <a:sym typeface="Arial"/>
              </a:rPr>
              <a:t>INTEREST</a:t>
            </a:r>
            <a:endParaRPr/>
          </a:p>
        </p:txBody>
      </p:sp>
      <p:sp>
        <p:nvSpPr>
          <p:cNvPr id="903" name="Google Shape;903;p101"/>
          <p:cNvSpPr/>
          <p:nvPr/>
        </p:nvSpPr>
        <p:spPr>
          <a:xfrm>
            <a:off x="3844925" y="2662348"/>
            <a:ext cx="1499064" cy="518061"/>
          </a:xfrm>
          <a:prstGeom prst="noSmoking">
            <a:avLst>
              <a:gd fmla="val 5261" name="adj"/>
            </a:avLst>
          </a:prstGeom>
          <a:solidFill>
            <a:srgbClr val="FF0000"/>
          </a:solid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pic>
        <p:nvPicPr>
          <p:cNvPr id="904" name="Google Shape;904;p101"/>
          <p:cNvPicPr preferRelativeResize="0"/>
          <p:nvPr/>
        </p:nvPicPr>
        <p:blipFill rotWithShape="1">
          <a:blip r:embed="rId6">
            <a:alphaModFix/>
          </a:blip>
          <a:srcRect b="0" l="0" r="0" t="0"/>
          <a:stretch/>
        </p:blipFill>
        <p:spPr>
          <a:xfrm>
            <a:off x="1031303" y="2949882"/>
            <a:ext cx="1665429" cy="1443418"/>
          </a:xfrm>
          <a:prstGeom prst="rect">
            <a:avLst/>
          </a:prstGeom>
          <a:noFill/>
          <a:ln>
            <a:noFill/>
          </a:ln>
        </p:spPr>
      </p:pic>
      <p:sp>
        <p:nvSpPr>
          <p:cNvPr id="905" name="Google Shape;905;p101"/>
          <p:cNvSpPr txBox="1"/>
          <p:nvPr/>
        </p:nvSpPr>
        <p:spPr>
          <a:xfrm>
            <a:off x="5118563" y="3019817"/>
            <a:ext cx="1684923" cy="64633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1800" u="none" cap="none" strike="noStrike">
                <a:solidFill>
                  <a:srgbClr val="FF0000"/>
                </a:solidFill>
                <a:latin typeface="Arial"/>
                <a:ea typeface="Arial"/>
                <a:cs typeface="Arial"/>
                <a:sym typeface="Arial"/>
              </a:rPr>
              <a:t>Unnecessary lose-lose!</a:t>
            </a:r>
            <a:endParaRPr/>
          </a:p>
        </p:txBody>
      </p:sp>
      <p:sp>
        <p:nvSpPr>
          <p:cNvPr id="906" name="Google Shape;906;p101"/>
          <p:cNvSpPr txBox="1"/>
          <p:nvPr/>
        </p:nvSpPr>
        <p:spPr>
          <a:xfrm>
            <a:off x="829970" y="4429387"/>
            <a:ext cx="2154078" cy="64633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“I want the peel for a garnish.”</a:t>
            </a:r>
            <a:endParaRPr/>
          </a:p>
        </p:txBody>
      </p:sp>
      <p:sp>
        <p:nvSpPr>
          <p:cNvPr id="907" name="Google Shape;907;p10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11" name="Shape 911"/>
        <p:cNvGrpSpPr/>
        <p:nvPr/>
      </p:nvGrpSpPr>
      <p:grpSpPr>
        <a:xfrm>
          <a:off x="0" y="0"/>
          <a:ext cx="0" cy="0"/>
          <a:chOff x="0" y="0"/>
          <a:chExt cx="0" cy="0"/>
        </a:xfrm>
      </p:grpSpPr>
      <p:sp>
        <p:nvSpPr>
          <p:cNvPr id="912" name="Google Shape;912;p102"/>
          <p:cNvSpPr txBox="1"/>
          <p:nvPr>
            <p:ph type="title"/>
          </p:nvPr>
        </p:nvSpPr>
        <p:spPr>
          <a:xfrm>
            <a:off x="0" y="-1"/>
            <a:ext cx="9144000" cy="769435"/>
          </a:xfrm>
          <a:prstGeom prst="rect">
            <a:avLst/>
          </a:prstGeom>
          <a:solidFill>
            <a:srgbClr val="D8D8D8"/>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
              <a:t>The Orange: </a:t>
            </a:r>
            <a:r>
              <a:rPr b="1" lang="en"/>
              <a:t>Positions</a:t>
            </a:r>
            <a:r>
              <a:rPr lang="en"/>
              <a:t> versus </a:t>
            </a:r>
            <a:r>
              <a:rPr b="1" lang="en"/>
              <a:t>Interests</a:t>
            </a:r>
            <a:endParaRPr/>
          </a:p>
        </p:txBody>
      </p:sp>
      <p:pic>
        <p:nvPicPr>
          <p:cNvPr id="913" name="Google Shape;913;p102"/>
          <p:cNvPicPr preferRelativeResize="0"/>
          <p:nvPr/>
        </p:nvPicPr>
        <p:blipFill rotWithShape="1">
          <a:blip r:embed="rId3">
            <a:alphaModFix/>
          </a:blip>
          <a:srcRect b="0" l="0" r="0" t="0"/>
          <a:stretch/>
        </p:blipFill>
        <p:spPr>
          <a:xfrm>
            <a:off x="3641957" y="882108"/>
            <a:ext cx="1905000" cy="1905000"/>
          </a:xfrm>
          <a:prstGeom prst="rect">
            <a:avLst/>
          </a:prstGeom>
          <a:noFill/>
          <a:ln>
            <a:noFill/>
          </a:ln>
        </p:spPr>
      </p:pic>
      <p:sp>
        <p:nvSpPr>
          <p:cNvPr id="914" name="Google Shape;914;p102"/>
          <p:cNvSpPr txBox="1"/>
          <p:nvPr/>
        </p:nvSpPr>
        <p:spPr>
          <a:xfrm>
            <a:off x="680225" y="1714440"/>
            <a:ext cx="2419814" cy="3693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“I want the orange.”</a:t>
            </a:r>
            <a:endParaRPr/>
          </a:p>
        </p:txBody>
      </p:sp>
      <p:sp>
        <p:nvSpPr>
          <p:cNvPr id="915" name="Google Shape;915;p102"/>
          <p:cNvSpPr txBox="1"/>
          <p:nvPr/>
        </p:nvSpPr>
        <p:spPr>
          <a:xfrm>
            <a:off x="6229815" y="1714440"/>
            <a:ext cx="2419814" cy="3693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“I want the orange.”</a:t>
            </a:r>
            <a:endParaRPr/>
          </a:p>
        </p:txBody>
      </p:sp>
      <p:pic>
        <p:nvPicPr>
          <p:cNvPr id="916" name="Google Shape;916;p102"/>
          <p:cNvPicPr preferRelativeResize="0"/>
          <p:nvPr/>
        </p:nvPicPr>
        <p:blipFill rotWithShape="1">
          <a:blip r:embed="rId4">
            <a:alphaModFix/>
          </a:blip>
          <a:srcRect b="0" l="0" r="0" t="0"/>
          <a:stretch/>
        </p:blipFill>
        <p:spPr>
          <a:xfrm>
            <a:off x="6803486" y="2579430"/>
            <a:ext cx="1575615" cy="1849957"/>
          </a:xfrm>
          <a:prstGeom prst="rect">
            <a:avLst/>
          </a:prstGeom>
          <a:noFill/>
          <a:ln>
            <a:noFill/>
          </a:ln>
        </p:spPr>
      </p:pic>
      <p:sp>
        <p:nvSpPr>
          <p:cNvPr id="917" name="Google Shape;917;p102"/>
          <p:cNvSpPr txBox="1"/>
          <p:nvPr/>
        </p:nvSpPr>
        <p:spPr>
          <a:xfrm>
            <a:off x="5758932" y="4429387"/>
            <a:ext cx="3664722" cy="3693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“I want to make juice.”</a:t>
            </a:r>
            <a:endParaRPr/>
          </a:p>
        </p:txBody>
      </p:sp>
      <p:sp>
        <p:nvSpPr>
          <p:cNvPr id="918" name="Google Shape;918;p102"/>
          <p:cNvSpPr txBox="1"/>
          <p:nvPr/>
        </p:nvSpPr>
        <p:spPr>
          <a:xfrm>
            <a:off x="847493" y="1314330"/>
            <a:ext cx="1962615" cy="40011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1" i="0" lang="en" sz="2000" u="none" cap="none" strike="noStrike">
                <a:solidFill>
                  <a:srgbClr val="FF0000"/>
                </a:solidFill>
                <a:latin typeface="Arial"/>
                <a:ea typeface="Arial"/>
                <a:cs typeface="Arial"/>
                <a:sym typeface="Arial"/>
              </a:rPr>
              <a:t>POSITION</a:t>
            </a:r>
            <a:endParaRPr/>
          </a:p>
        </p:txBody>
      </p:sp>
      <p:sp>
        <p:nvSpPr>
          <p:cNvPr id="919" name="Google Shape;919;p102"/>
          <p:cNvSpPr txBox="1"/>
          <p:nvPr/>
        </p:nvSpPr>
        <p:spPr>
          <a:xfrm>
            <a:off x="6402365" y="1314330"/>
            <a:ext cx="1962615" cy="40011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1" i="0" lang="en" sz="2000" u="none" cap="none" strike="noStrike">
                <a:solidFill>
                  <a:srgbClr val="FF0000"/>
                </a:solidFill>
                <a:latin typeface="Arial"/>
                <a:ea typeface="Arial"/>
                <a:cs typeface="Arial"/>
                <a:sym typeface="Arial"/>
              </a:rPr>
              <a:t>POSITION</a:t>
            </a:r>
            <a:endParaRPr/>
          </a:p>
        </p:txBody>
      </p:sp>
      <p:sp>
        <p:nvSpPr>
          <p:cNvPr id="920" name="Google Shape;920;p102"/>
          <p:cNvSpPr txBox="1"/>
          <p:nvPr/>
        </p:nvSpPr>
        <p:spPr>
          <a:xfrm>
            <a:off x="928028" y="2592791"/>
            <a:ext cx="1962615" cy="40011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1" i="0" lang="en" sz="2000" u="none" cap="none" strike="noStrike">
                <a:solidFill>
                  <a:srgbClr val="00B0F0"/>
                </a:solidFill>
                <a:latin typeface="Arial"/>
                <a:ea typeface="Arial"/>
                <a:cs typeface="Arial"/>
                <a:sym typeface="Arial"/>
              </a:rPr>
              <a:t>INTEREST</a:t>
            </a:r>
            <a:endParaRPr/>
          </a:p>
        </p:txBody>
      </p:sp>
      <p:sp>
        <p:nvSpPr>
          <p:cNvPr id="921" name="Google Shape;921;p102"/>
          <p:cNvSpPr txBox="1"/>
          <p:nvPr/>
        </p:nvSpPr>
        <p:spPr>
          <a:xfrm>
            <a:off x="6609985" y="2592791"/>
            <a:ext cx="1962615" cy="40011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1" i="0" lang="en" sz="2000" u="none" cap="none" strike="noStrike">
                <a:solidFill>
                  <a:srgbClr val="00B0F0"/>
                </a:solidFill>
                <a:latin typeface="Arial"/>
                <a:ea typeface="Arial"/>
                <a:cs typeface="Arial"/>
                <a:sym typeface="Arial"/>
              </a:rPr>
              <a:t>INTEREST</a:t>
            </a:r>
            <a:endParaRPr/>
          </a:p>
        </p:txBody>
      </p:sp>
      <p:sp>
        <p:nvSpPr>
          <p:cNvPr id="922" name="Google Shape;922;p102"/>
          <p:cNvSpPr txBox="1"/>
          <p:nvPr/>
        </p:nvSpPr>
        <p:spPr>
          <a:xfrm>
            <a:off x="3272395" y="2949882"/>
            <a:ext cx="2855742" cy="1661993"/>
          </a:xfrm>
          <a:prstGeom prst="rect">
            <a:avLst/>
          </a:prstGeom>
          <a:solidFill>
            <a:srgbClr val="D8D8D8"/>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0" i="0" lang="en" sz="2400" u="none" cap="none" strike="noStrike">
                <a:solidFill>
                  <a:srgbClr val="000000"/>
                </a:solidFill>
                <a:latin typeface="Arial"/>
                <a:ea typeface="Arial"/>
                <a:cs typeface="Arial"/>
                <a:sym typeface="Arial"/>
              </a:rPr>
              <a:t>How can we communicate in ways that reveal </a:t>
            </a:r>
            <a:r>
              <a:rPr b="1" i="1" lang="en" sz="2400" u="none" cap="none" strike="noStrike">
                <a:solidFill>
                  <a:srgbClr val="000000"/>
                </a:solidFill>
                <a:latin typeface="Arial"/>
                <a:ea typeface="Arial"/>
                <a:cs typeface="Arial"/>
                <a:sym typeface="Arial"/>
              </a:rPr>
              <a:t>interests</a:t>
            </a:r>
            <a:r>
              <a:rPr b="0" i="1" lang="en" sz="2400" u="none" cap="none" strike="noStrike">
                <a:solidFill>
                  <a:srgbClr val="000000"/>
                </a:solidFill>
                <a:latin typeface="Arial"/>
                <a:ea typeface="Arial"/>
                <a:cs typeface="Arial"/>
                <a:sym typeface="Arial"/>
              </a:rPr>
              <a:t>?</a:t>
            </a:r>
            <a:r>
              <a:rPr b="0" i="0" lang="en" sz="2400" u="none" cap="none" strike="noStrike">
                <a:solidFill>
                  <a:srgbClr val="000000"/>
                </a:solidFill>
                <a:latin typeface="Arial"/>
                <a:ea typeface="Arial"/>
                <a:cs typeface="Arial"/>
                <a:sym typeface="Arial"/>
              </a:rPr>
              <a:t> </a:t>
            </a:r>
            <a:endParaRPr/>
          </a:p>
        </p:txBody>
      </p:sp>
      <p:pic>
        <p:nvPicPr>
          <p:cNvPr id="923" name="Google Shape;923;p102"/>
          <p:cNvPicPr preferRelativeResize="0"/>
          <p:nvPr/>
        </p:nvPicPr>
        <p:blipFill rotWithShape="1">
          <a:blip r:embed="rId5">
            <a:alphaModFix/>
          </a:blip>
          <a:srcRect b="0" l="0" r="0" t="0"/>
          <a:stretch/>
        </p:blipFill>
        <p:spPr>
          <a:xfrm>
            <a:off x="1031303" y="2949882"/>
            <a:ext cx="1665429" cy="1443418"/>
          </a:xfrm>
          <a:prstGeom prst="rect">
            <a:avLst/>
          </a:prstGeom>
          <a:noFill/>
          <a:ln>
            <a:noFill/>
          </a:ln>
        </p:spPr>
      </p:pic>
      <p:sp>
        <p:nvSpPr>
          <p:cNvPr id="924" name="Google Shape;924;p102"/>
          <p:cNvSpPr txBox="1"/>
          <p:nvPr/>
        </p:nvSpPr>
        <p:spPr>
          <a:xfrm>
            <a:off x="829970" y="4429387"/>
            <a:ext cx="2154078" cy="64633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“I want the peel for a garnish.”</a:t>
            </a:r>
            <a:endParaRPr/>
          </a:p>
        </p:txBody>
      </p:sp>
      <p:sp>
        <p:nvSpPr>
          <p:cNvPr id="925" name="Google Shape;925;p10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9" name="Shape 929"/>
        <p:cNvGrpSpPr/>
        <p:nvPr/>
      </p:nvGrpSpPr>
      <p:grpSpPr>
        <a:xfrm>
          <a:off x="0" y="0"/>
          <a:ext cx="0" cy="0"/>
          <a:chOff x="0" y="0"/>
          <a:chExt cx="0" cy="0"/>
        </a:xfrm>
      </p:grpSpPr>
      <p:sp>
        <p:nvSpPr>
          <p:cNvPr id="930" name="Google Shape;930;p103"/>
          <p:cNvSpPr txBox="1"/>
          <p:nvPr>
            <p:ph type="title"/>
          </p:nvPr>
        </p:nvSpPr>
        <p:spPr>
          <a:xfrm>
            <a:off x="-1" y="0"/>
            <a:ext cx="9144000" cy="572700"/>
          </a:xfrm>
          <a:prstGeom prst="rect">
            <a:avLst/>
          </a:prstGeom>
          <a:solidFill>
            <a:srgbClr val="D8D8D8"/>
          </a:solid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b="1" i="1" lang="en" sz="2750"/>
              <a:t>Active</a:t>
            </a:r>
            <a:r>
              <a:rPr lang="en" sz="2750"/>
              <a:t> </a:t>
            </a:r>
            <a:r>
              <a:rPr b="1" lang="en" sz="2750"/>
              <a:t>Listening</a:t>
            </a:r>
            <a:r>
              <a:rPr lang="en" sz="2750"/>
              <a:t>: The Listening Triangle for Info Seeking </a:t>
            </a:r>
            <a:endParaRPr/>
          </a:p>
        </p:txBody>
      </p:sp>
      <p:pic>
        <p:nvPicPr>
          <p:cNvPr id="931" name="Google Shape;931;p103"/>
          <p:cNvPicPr preferRelativeResize="0"/>
          <p:nvPr/>
        </p:nvPicPr>
        <p:blipFill rotWithShape="1">
          <a:blip r:embed="rId3">
            <a:alphaModFix/>
          </a:blip>
          <a:srcRect b="0" l="0" r="0" t="0"/>
          <a:stretch/>
        </p:blipFill>
        <p:spPr>
          <a:xfrm>
            <a:off x="557560" y="628972"/>
            <a:ext cx="8028878" cy="4200484"/>
          </a:xfrm>
          <a:prstGeom prst="rect">
            <a:avLst/>
          </a:prstGeom>
          <a:noFill/>
          <a:ln>
            <a:noFill/>
          </a:ln>
        </p:spPr>
      </p:pic>
      <p:sp>
        <p:nvSpPr>
          <p:cNvPr id="932" name="Google Shape;932;p103"/>
          <p:cNvSpPr txBox="1"/>
          <p:nvPr/>
        </p:nvSpPr>
        <p:spPr>
          <a:xfrm>
            <a:off x="-1" y="4825219"/>
            <a:ext cx="9144001" cy="30777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Former MIT REFS Moni Avello: </a:t>
            </a:r>
            <a:r>
              <a:rPr b="0" i="0" lang="en" sz="1400" u="sng" cap="none" strike="noStrike">
                <a:solidFill>
                  <a:schemeClr val="hlink"/>
                </a:solidFill>
                <a:latin typeface="Arial"/>
                <a:ea typeface="Arial"/>
                <a:cs typeface="Arial"/>
                <a:sym typeface="Arial"/>
                <a:hlinkClick r:id="rId4"/>
              </a:rPr>
              <a:t>https://www.youtube.com/watch?v=cHkUBc-tEkw</a:t>
            </a:r>
            <a:endParaRPr b="0" i="0" sz="1400" u="none" cap="none" strike="noStrike">
              <a:solidFill>
                <a:srgbClr val="000000"/>
              </a:solidFill>
              <a:latin typeface="Arial"/>
              <a:ea typeface="Arial"/>
              <a:cs typeface="Arial"/>
              <a:sym typeface="Arial"/>
            </a:endParaRPr>
          </a:p>
        </p:txBody>
      </p:sp>
      <p:sp>
        <p:nvSpPr>
          <p:cNvPr id="933" name="Google Shape;933;p10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8" name="Shape 158"/>
        <p:cNvGrpSpPr/>
        <p:nvPr/>
      </p:nvGrpSpPr>
      <p:grpSpPr>
        <a:xfrm>
          <a:off x="0" y="0"/>
          <a:ext cx="0" cy="0"/>
          <a:chOff x="0" y="0"/>
          <a:chExt cx="0" cy="0"/>
        </a:xfrm>
      </p:grpSpPr>
      <p:pic>
        <p:nvPicPr>
          <p:cNvPr id="159" name="Google Shape;159;p32"/>
          <p:cNvPicPr preferRelativeResize="0"/>
          <p:nvPr/>
        </p:nvPicPr>
        <p:blipFill rotWithShape="1">
          <a:blip r:embed="rId3">
            <a:alphaModFix/>
          </a:blip>
          <a:srcRect b="0" l="0" r="0" t="0"/>
          <a:stretch/>
        </p:blipFill>
        <p:spPr>
          <a:xfrm>
            <a:off x="-11019" y="0"/>
            <a:ext cx="4092309" cy="2610998"/>
          </a:xfrm>
          <a:prstGeom prst="rect">
            <a:avLst/>
          </a:prstGeom>
          <a:noFill/>
          <a:ln>
            <a:noFill/>
          </a:ln>
        </p:spPr>
      </p:pic>
      <p:sp>
        <p:nvSpPr>
          <p:cNvPr id="160" name="Google Shape;160;p32"/>
          <p:cNvSpPr/>
          <p:nvPr/>
        </p:nvSpPr>
        <p:spPr>
          <a:xfrm>
            <a:off x="2467776" y="2346593"/>
            <a:ext cx="1322024" cy="187287"/>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id="161" name="Google Shape;161;p32"/>
          <p:cNvPicPr preferRelativeResize="0"/>
          <p:nvPr/>
        </p:nvPicPr>
        <p:blipFill rotWithShape="1">
          <a:blip r:embed="rId4">
            <a:alphaModFix/>
          </a:blip>
          <a:srcRect b="0" l="0" r="0" t="0"/>
          <a:stretch/>
        </p:blipFill>
        <p:spPr>
          <a:xfrm>
            <a:off x="143219" y="9260"/>
            <a:ext cx="2966055" cy="332263"/>
          </a:xfrm>
          <a:prstGeom prst="rect">
            <a:avLst/>
          </a:prstGeom>
          <a:noFill/>
          <a:ln>
            <a:noFill/>
          </a:ln>
        </p:spPr>
      </p:pic>
      <p:pic>
        <p:nvPicPr>
          <p:cNvPr id="162" name="Google Shape;162;p32"/>
          <p:cNvPicPr preferRelativeResize="0"/>
          <p:nvPr/>
        </p:nvPicPr>
        <p:blipFill rotWithShape="1">
          <a:blip r:embed="rId5">
            <a:alphaModFix/>
          </a:blip>
          <a:srcRect b="0" l="0" r="0" t="0"/>
          <a:stretch/>
        </p:blipFill>
        <p:spPr>
          <a:xfrm>
            <a:off x="1961385" y="31293"/>
            <a:ext cx="2119905" cy="310230"/>
          </a:xfrm>
          <a:prstGeom prst="rect">
            <a:avLst/>
          </a:prstGeom>
          <a:noFill/>
          <a:ln>
            <a:noFill/>
          </a:ln>
        </p:spPr>
      </p:pic>
      <p:sp>
        <p:nvSpPr>
          <p:cNvPr id="163" name="Google Shape;163;p32"/>
          <p:cNvSpPr/>
          <p:nvPr/>
        </p:nvSpPr>
        <p:spPr>
          <a:xfrm>
            <a:off x="143219" y="2776239"/>
            <a:ext cx="3829174" cy="2215991"/>
          </a:xfrm>
          <a:prstGeom prst="rect">
            <a:avLst/>
          </a:prstGeom>
          <a:solidFill>
            <a:srgbClr val="D8D8D8"/>
          </a:solidFill>
          <a:ln>
            <a:noFill/>
          </a:ln>
        </p:spPr>
        <p:txBody>
          <a:bodyPr anchorCtr="0" anchor="t" bIns="182875" lIns="182875" spcFirstLastPara="1" rIns="182875" wrap="square" tIns="182875">
            <a:noAutofit/>
          </a:bodyPr>
          <a:lstStyle/>
          <a:p>
            <a:pPr indent="0" lvl="0" marL="0" marR="0" rtl="0" algn="ctr">
              <a:lnSpc>
                <a:spcPct val="100000"/>
              </a:lnSpc>
              <a:spcBef>
                <a:spcPts val="0"/>
              </a:spcBef>
              <a:spcAft>
                <a:spcPts val="0"/>
              </a:spcAft>
              <a:buNone/>
            </a:pPr>
            <a:r>
              <a:rPr b="0" i="0" lang="en" sz="2000" u="none" cap="none" strike="noStrike">
                <a:solidFill>
                  <a:srgbClr val="000000"/>
                </a:solidFill>
                <a:latin typeface="Roboto"/>
                <a:ea typeface="Roboto"/>
                <a:cs typeface="Roboto"/>
                <a:sym typeface="Roboto"/>
              </a:rPr>
              <a:t>“Our results show that graduate students are more than </a:t>
            </a:r>
            <a:r>
              <a:rPr b="1" i="0" lang="en" sz="2000" u="sng" cap="none" strike="noStrike">
                <a:solidFill>
                  <a:srgbClr val="000000"/>
                </a:solidFill>
                <a:latin typeface="Roboto"/>
                <a:ea typeface="Roboto"/>
                <a:cs typeface="Roboto"/>
                <a:sym typeface="Roboto"/>
              </a:rPr>
              <a:t>six times</a:t>
            </a:r>
            <a:r>
              <a:rPr b="1" i="0" lang="en" sz="2000" u="none" cap="none" strike="noStrike">
                <a:solidFill>
                  <a:srgbClr val="000000"/>
                </a:solidFill>
                <a:latin typeface="Roboto"/>
                <a:ea typeface="Roboto"/>
                <a:cs typeface="Roboto"/>
                <a:sym typeface="Roboto"/>
              </a:rPr>
              <a:t> as likely to experience depression and anxiety </a:t>
            </a:r>
            <a:r>
              <a:rPr b="0" i="0" lang="en" sz="2000" u="none" cap="none" strike="noStrike">
                <a:solidFill>
                  <a:srgbClr val="000000"/>
                </a:solidFill>
                <a:latin typeface="Roboto"/>
                <a:ea typeface="Roboto"/>
                <a:cs typeface="Roboto"/>
                <a:sym typeface="Roboto"/>
              </a:rPr>
              <a:t>as compared to the general population.” </a:t>
            </a:r>
            <a:endParaRPr b="0" i="0" sz="2000" u="none" cap="none" strike="noStrike">
              <a:solidFill>
                <a:srgbClr val="000000"/>
              </a:solidFill>
              <a:latin typeface="Arial"/>
              <a:ea typeface="Arial"/>
              <a:cs typeface="Arial"/>
              <a:sym typeface="Arial"/>
            </a:endParaRPr>
          </a:p>
        </p:txBody>
      </p:sp>
      <p:pic>
        <p:nvPicPr>
          <p:cNvPr id="164" name="Google Shape;164;p32"/>
          <p:cNvPicPr preferRelativeResize="0"/>
          <p:nvPr/>
        </p:nvPicPr>
        <p:blipFill rotWithShape="1">
          <a:blip r:embed="rId6">
            <a:alphaModFix/>
          </a:blip>
          <a:srcRect b="-7" l="0" r="0" t="0"/>
          <a:stretch/>
        </p:blipFill>
        <p:spPr>
          <a:xfrm>
            <a:off x="4141640" y="672212"/>
            <a:ext cx="4836890" cy="4320018"/>
          </a:xfrm>
          <a:prstGeom prst="rect">
            <a:avLst/>
          </a:prstGeom>
          <a:noFill/>
          <a:ln>
            <a:noFill/>
          </a:ln>
        </p:spPr>
      </p:pic>
      <p:sp>
        <p:nvSpPr>
          <p:cNvPr id="165" name="Google Shape;165;p32"/>
          <p:cNvSpPr/>
          <p:nvPr/>
        </p:nvSpPr>
        <p:spPr>
          <a:xfrm>
            <a:off x="4201803" y="458246"/>
            <a:ext cx="429657" cy="407624"/>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66" name="Google Shape;166;p32"/>
          <p:cNvSpPr/>
          <p:nvPr/>
        </p:nvSpPr>
        <p:spPr>
          <a:xfrm>
            <a:off x="4529078" y="201323"/>
            <a:ext cx="2674199" cy="58477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1" i="0" lang="en" sz="1600" u="none" cap="none" strike="noStrike">
                <a:solidFill>
                  <a:srgbClr val="222222"/>
                </a:solidFill>
                <a:latin typeface="Lora"/>
                <a:ea typeface="Lora"/>
                <a:cs typeface="Lora"/>
                <a:sym typeface="Lora"/>
              </a:rPr>
              <a:t>Figure 1D</a:t>
            </a:r>
            <a:r>
              <a:rPr b="0" i="0" lang="en" sz="1600" u="none" cap="none" strike="noStrike">
                <a:solidFill>
                  <a:srgbClr val="222222"/>
                </a:solidFill>
                <a:latin typeface="Lora"/>
                <a:ea typeface="Lora"/>
                <a:cs typeface="Lora"/>
                <a:sym typeface="Lora"/>
              </a:rPr>
              <a:t>. Effect of relationship with mentor </a:t>
            </a:r>
            <a:endParaRPr b="0" i="0" sz="1600" u="none" cap="none" strike="noStrike">
              <a:solidFill>
                <a:srgbClr val="000000"/>
              </a:solidFill>
              <a:latin typeface="Arial"/>
              <a:ea typeface="Arial"/>
              <a:cs typeface="Arial"/>
              <a:sym typeface="Arial"/>
            </a:endParaRPr>
          </a:p>
        </p:txBody>
      </p:sp>
      <p:pic>
        <p:nvPicPr>
          <p:cNvPr id="167" name="Google Shape;167;p32"/>
          <p:cNvPicPr preferRelativeResize="0"/>
          <p:nvPr/>
        </p:nvPicPr>
        <p:blipFill rotWithShape="1">
          <a:blip r:embed="rId7">
            <a:alphaModFix/>
          </a:blip>
          <a:srcRect b="0" l="0" r="0" t="0"/>
          <a:stretch/>
        </p:blipFill>
        <p:spPr>
          <a:xfrm>
            <a:off x="7287901" y="559812"/>
            <a:ext cx="1750792" cy="649051"/>
          </a:xfrm>
          <a:prstGeom prst="rect">
            <a:avLst/>
          </a:prstGeom>
          <a:noFill/>
          <a:ln>
            <a:noFill/>
          </a:ln>
        </p:spPr>
      </p:pic>
      <p:sp>
        <p:nvSpPr>
          <p:cNvPr id="168" name="Google Shape;168;p3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37" name="Shape 937"/>
        <p:cNvGrpSpPr/>
        <p:nvPr/>
      </p:nvGrpSpPr>
      <p:grpSpPr>
        <a:xfrm>
          <a:off x="0" y="0"/>
          <a:ext cx="0" cy="0"/>
          <a:chOff x="0" y="0"/>
          <a:chExt cx="0" cy="0"/>
        </a:xfrm>
      </p:grpSpPr>
      <p:sp>
        <p:nvSpPr>
          <p:cNvPr id="938" name="Google Shape;938;p104"/>
          <p:cNvSpPr txBox="1"/>
          <p:nvPr>
            <p:ph type="title"/>
          </p:nvPr>
        </p:nvSpPr>
        <p:spPr>
          <a:xfrm>
            <a:off x="-1" y="0"/>
            <a:ext cx="9144000" cy="572700"/>
          </a:xfrm>
          <a:prstGeom prst="rect">
            <a:avLst/>
          </a:prstGeom>
          <a:solidFill>
            <a:srgbClr val="D8D8D8"/>
          </a:solid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i="1" lang="en" sz="2750"/>
              <a:t>   ASK: </a:t>
            </a:r>
            <a:r>
              <a:rPr lang="en" sz="2750"/>
              <a:t>Ask better questions</a:t>
            </a:r>
            <a:endParaRPr sz="2750"/>
          </a:p>
        </p:txBody>
      </p:sp>
      <p:graphicFrame>
        <p:nvGraphicFramePr>
          <p:cNvPr id="939" name="Google Shape;939;p104"/>
          <p:cNvGraphicFramePr/>
          <p:nvPr/>
        </p:nvGraphicFramePr>
        <p:xfrm>
          <a:off x="192505" y="717885"/>
          <a:ext cx="3000000" cy="3000000"/>
        </p:xfrm>
        <a:graphic>
          <a:graphicData uri="http://schemas.openxmlformats.org/drawingml/2006/table">
            <a:tbl>
              <a:tblPr bandRow="1" firstRow="1">
                <a:noFill/>
                <a:tableStyleId>{9C597B03-B762-448E-8E4D-B8971DAF1874}</a:tableStyleId>
              </a:tblPr>
              <a:tblGrid>
                <a:gridCol w="2342150"/>
                <a:gridCol w="1844850"/>
                <a:gridCol w="4604075"/>
              </a:tblGrid>
              <a:tr h="336875">
                <a:tc>
                  <a:txBody>
                    <a:bodyPr/>
                    <a:lstStyle/>
                    <a:p>
                      <a:pPr indent="0" lvl="0" marL="0" marR="0" rtl="0" algn="l">
                        <a:lnSpc>
                          <a:spcPct val="100000"/>
                        </a:lnSpc>
                        <a:spcBef>
                          <a:spcPts val="0"/>
                        </a:spcBef>
                        <a:spcAft>
                          <a:spcPts val="0"/>
                        </a:spcAft>
                        <a:buNone/>
                      </a:pPr>
                      <a:r>
                        <a:rPr b="1" lang="en" sz="1600" u="none" cap="none" strike="noStrike"/>
                        <a:t>Question</a:t>
                      </a:r>
                      <a:endParaRPr/>
                    </a:p>
                  </a:txBody>
                  <a:tcPr marT="45725" marB="45725" marR="91450" marL="91450">
                    <a:solidFill>
                      <a:srgbClr val="BCBCBC"/>
                    </a:solidFill>
                  </a:tcPr>
                </a:tc>
                <a:tc>
                  <a:txBody>
                    <a:bodyPr/>
                    <a:lstStyle/>
                    <a:p>
                      <a:pPr indent="0" lvl="0" marL="0" marR="0" rtl="0" algn="l">
                        <a:lnSpc>
                          <a:spcPct val="100000"/>
                        </a:lnSpc>
                        <a:spcBef>
                          <a:spcPts val="0"/>
                        </a:spcBef>
                        <a:spcAft>
                          <a:spcPts val="0"/>
                        </a:spcAft>
                        <a:buNone/>
                      </a:pPr>
                      <a:r>
                        <a:rPr b="1" lang="en" sz="1600" u="none" cap="none" strike="noStrike"/>
                        <a:t>Likely response</a:t>
                      </a:r>
                      <a:endParaRPr/>
                    </a:p>
                  </a:txBody>
                  <a:tcPr marT="45725" marB="45725" marR="91450" marL="91450">
                    <a:solidFill>
                      <a:srgbClr val="BCBCBC"/>
                    </a:solidFill>
                  </a:tcPr>
                </a:tc>
                <a:tc>
                  <a:txBody>
                    <a:bodyPr/>
                    <a:lstStyle/>
                    <a:p>
                      <a:pPr indent="0" lvl="0" marL="0" marR="0" rtl="0" algn="l">
                        <a:lnSpc>
                          <a:spcPct val="100000"/>
                        </a:lnSpc>
                        <a:spcBef>
                          <a:spcPts val="0"/>
                        </a:spcBef>
                        <a:spcAft>
                          <a:spcPts val="0"/>
                        </a:spcAft>
                        <a:buNone/>
                      </a:pPr>
                      <a:r>
                        <a:rPr b="1" lang="en" sz="1600" u="none" cap="none" strike="noStrike"/>
                        <a:t>Better question</a:t>
                      </a:r>
                      <a:endParaRPr/>
                    </a:p>
                  </a:txBody>
                  <a:tcPr marT="45725" marB="45725" marR="91450" marL="91450">
                    <a:solidFill>
                      <a:srgbClr val="00B9FF">
                        <a:alpha val="62745"/>
                      </a:srgbClr>
                    </a:solidFill>
                  </a:tcPr>
                </a:tc>
              </a:tr>
              <a:tr h="639475">
                <a:tc>
                  <a:txBody>
                    <a:bodyPr/>
                    <a:lstStyle/>
                    <a:p>
                      <a:pPr indent="0" lvl="0" marL="0" marR="0" rtl="0" algn="l">
                        <a:lnSpc>
                          <a:spcPct val="100000"/>
                        </a:lnSpc>
                        <a:spcBef>
                          <a:spcPts val="0"/>
                        </a:spcBef>
                        <a:spcAft>
                          <a:spcPts val="0"/>
                        </a:spcAft>
                        <a:buNone/>
                      </a:pPr>
                      <a:r>
                        <a:rPr lang="en" sz="1500" u="none" cap="none" strike="noStrike"/>
                        <a:t>Everything going OK?</a:t>
                      </a:r>
                      <a:endParaRPr sz="1100"/>
                    </a:p>
                  </a:txBody>
                  <a:tcPr marT="45725" marB="45725" marR="91450" marL="91450"/>
                </a:tc>
                <a:tc>
                  <a:txBody>
                    <a:bodyPr/>
                    <a:lstStyle/>
                    <a:p>
                      <a:pPr indent="0" lvl="0" marL="0" marR="0" rtl="0" algn="l">
                        <a:lnSpc>
                          <a:spcPct val="100000"/>
                        </a:lnSpc>
                        <a:spcBef>
                          <a:spcPts val="0"/>
                        </a:spcBef>
                        <a:spcAft>
                          <a:spcPts val="0"/>
                        </a:spcAft>
                        <a:buNone/>
                      </a:pPr>
                      <a:r>
                        <a:rPr lang="en" sz="1500" u="none" cap="none" strike="noStrike"/>
                        <a:t>Yes. All OK.</a:t>
                      </a:r>
                      <a:endParaRPr sz="1100"/>
                    </a:p>
                  </a:txBody>
                  <a:tcPr marT="45725" marB="45725" marR="91450" marL="91450"/>
                </a:tc>
                <a:tc>
                  <a:txBody>
                    <a:bodyPr/>
                    <a:lstStyle/>
                    <a:p>
                      <a:pPr indent="0" lvl="0" marL="0" marR="0" rtl="0" algn="l">
                        <a:lnSpc>
                          <a:spcPct val="100000"/>
                        </a:lnSpc>
                        <a:spcBef>
                          <a:spcPts val="0"/>
                        </a:spcBef>
                        <a:spcAft>
                          <a:spcPts val="0"/>
                        </a:spcAft>
                        <a:buNone/>
                      </a:pPr>
                      <a:r>
                        <a:rPr lang="en" sz="1500" u="none" cap="none" strike="noStrike"/>
                        <a:t>What have you been doing?</a:t>
                      </a:r>
                      <a:endParaRPr sz="1100"/>
                    </a:p>
                    <a:p>
                      <a:pPr indent="0" lvl="0" marL="0" marR="0" rtl="0" algn="l">
                        <a:lnSpc>
                          <a:spcPct val="100000"/>
                        </a:lnSpc>
                        <a:spcBef>
                          <a:spcPts val="0"/>
                        </a:spcBef>
                        <a:spcAft>
                          <a:spcPts val="0"/>
                        </a:spcAft>
                        <a:buNone/>
                      </a:pPr>
                      <a:r>
                        <a:rPr lang="en" sz="1500" u="none" cap="none" strike="noStrike"/>
                        <a:t>What have you read?</a:t>
                      </a:r>
                      <a:endParaRPr sz="1100"/>
                    </a:p>
                    <a:p>
                      <a:pPr indent="0" lvl="0" marL="0" marR="0" rtl="0" algn="l">
                        <a:lnSpc>
                          <a:spcPct val="100000"/>
                        </a:lnSpc>
                        <a:spcBef>
                          <a:spcPts val="0"/>
                        </a:spcBef>
                        <a:spcAft>
                          <a:spcPts val="0"/>
                        </a:spcAft>
                        <a:buNone/>
                      </a:pPr>
                      <a:r>
                        <a:rPr lang="en" sz="1500" u="none" cap="none" strike="noStrike"/>
                        <a:t>What have you written?</a:t>
                      </a:r>
                      <a:endParaRPr sz="1100"/>
                    </a:p>
                  </a:txBody>
                  <a:tcPr marT="45725" marB="45725" marR="91450" marL="91450"/>
                </a:tc>
              </a:tr>
              <a:tr h="639475">
                <a:tc>
                  <a:txBody>
                    <a:bodyPr/>
                    <a:lstStyle/>
                    <a:p>
                      <a:pPr indent="0" lvl="0" marL="0" marR="0" rtl="0" algn="l">
                        <a:lnSpc>
                          <a:spcPct val="100000"/>
                        </a:lnSpc>
                        <a:spcBef>
                          <a:spcPts val="0"/>
                        </a:spcBef>
                        <a:spcAft>
                          <a:spcPts val="0"/>
                        </a:spcAft>
                        <a:buNone/>
                      </a:pPr>
                      <a:r>
                        <a:rPr lang="en" sz="1500" u="none" cap="none" strike="noStrike"/>
                        <a:t>Have you been reading?</a:t>
                      </a:r>
                      <a:endParaRPr sz="1100"/>
                    </a:p>
                  </a:txBody>
                  <a:tcPr marT="45725" marB="45725" marR="91450" marL="91450"/>
                </a:tc>
                <a:tc>
                  <a:txBody>
                    <a:bodyPr/>
                    <a:lstStyle/>
                    <a:p>
                      <a:pPr indent="0" lvl="0" marL="0" marR="0" rtl="0" algn="l">
                        <a:lnSpc>
                          <a:spcPct val="100000"/>
                        </a:lnSpc>
                        <a:spcBef>
                          <a:spcPts val="0"/>
                        </a:spcBef>
                        <a:spcAft>
                          <a:spcPts val="0"/>
                        </a:spcAft>
                        <a:buNone/>
                      </a:pPr>
                      <a:r>
                        <a:rPr lang="en" sz="1500" u="none" cap="none" strike="noStrike"/>
                        <a:t>Oh yes, lots.</a:t>
                      </a:r>
                      <a:endParaRPr sz="1100"/>
                    </a:p>
                  </a:txBody>
                  <a:tcPr marT="45725" marB="45725" marR="91450" marL="91450"/>
                </a:tc>
                <a:tc>
                  <a:txBody>
                    <a:bodyPr/>
                    <a:lstStyle/>
                    <a:p>
                      <a:pPr indent="0" lvl="0" marL="0" marR="0" rtl="0" algn="l">
                        <a:lnSpc>
                          <a:spcPct val="100000"/>
                        </a:lnSpc>
                        <a:spcBef>
                          <a:spcPts val="0"/>
                        </a:spcBef>
                        <a:spcAft>
                          <a:spcPts val="0"/>
                        </a:spcAft>
                        <a:buNone/>
                      </a:pPr>
                      <a:r>
                        <a:rPr lang="en" sz="1500" u="none" cap="none" strike="noStrike"/>
                        <a:t>What have you been reading?</a:t>
                      </a:r>
                      <a:endParaRPr sz="1100"/>
                    </a:p>
                    <a:p>
                      <a:pPr indent="0" lvl="0" marL="0" marR="0" rtl="0" algn="l">
                        <a:lnSpc>
                          <a:spcPct val="100000"/>
                        </a:lnSpc>
                        <a:spcBef>
                          <a:spcPts val="0"/>
                        </a:spcBef>
                        <a:spcAft>
                          <a:spcPts val="0"/>
                        </a:spcAft>
                        <a:buNone/>
                      </a:pPr>
                      <a:r>
                        <a:rPr lang="en" sz="1500" u="none" cap="none" strike="noStrike"/>
                        <a:t>What articles did you find useful?</a:t>
                      </a:r>
                      <a:endParaRPr sz="1100"/>
                    </a:p>
                  </a:txBody>
                  <a:tcPr marT="45725" marB="45725" marR="91450" marL="91450"/>
                </a:tc>
              </a:tr>
              <a:tr h="639475">
                <a:tc>
                  <a:txBody>
                    <a:bodyPr/>
                    <a:lstStyle/>
                    <a:p>
                      <a:pPr indent="0" lvl="0" marL="0" marR="0" rtl="0" algn="l">
                        <a:lnSpc>
                          <a:spcPct val="100000"/>
                        </a:lnSpc>
                        <a:spcBef>
                          <a:spcPts val="0"/>
                        </a:spcBef>
                        <a:spcAft>
                          <a:spcPts val="0"/>
                        </a:spcAft>
                        <a:buNone/>
                      </a:pPr>
                      <a:r>
                        <a:rPr lang="en" sz="1500" u="none" cap="none" strike="noStrike"/>
                        <a:t>How is the writing going?</a:t>
                      </a:r>
                      <a:endParaRPr sz="1100"/>
                    </a:p>
                  </a:txBody>
                  <a:tcPr marT="45725" marB="45725" marR="91450" marL="91450"/>
                </a:tc>
                <a:tc>
                  <a:txBody>
                    <a:bodyPr/>
                    <a:lstStyle/>
                    <a:p>
                      <a:pPr indent="0" lvl="0" marL="0" marR="0" rtl="0" algn="l">
                        <a:lnSpc>
                          <a:spcPct val="100000"/>
                        </a:lnSpc>
                        <a:spcBef>
                          <a:spcPts val="0"/>
                        </a:spcBef>
                        <a:spcAft>
                          <a:spcPts val="0"/>
                        </a:spcAft>
                        <a:buNone/>
                      </a:pPr>
                      <a:r>
                        <a:rPr lang="en" sz="1500" u="none" cap="none" strike="noStrike"/>
                        <a:t>It’s fine. It’s going OK.</a:t>
                      </a:r>
                      <a:endParaRPr sz="1100"/>
                    </a:p>
                  </a:txBody>
                  <a:tcPr marT="45725" marB="45725" marR="91450" marL="91450"/>
                </a:tc>
                <a:tc>
                  <a:txBody>
                    <a:bodyPr/>
                    <a:lstStyle/>
                    <a:p>
                      <a:pPr indent="0" lvl="0" marL="0" marR="0" rtl="0" algn="l">
                        <a:lnSpc>
                          <a:spcPct val="100000"/>
                        </a:lnSpc>
                        <a:spcBef>
                          <a:spcPts val="0"/>
                        </a:spcBef>
                        <a:spcAft>
                          <a:spcPts val="0"/>
                        </a:spcAft>
                        <a:buNone/>
                      </a:pPr>
                      <a:r>
                        <a:rPr lang="en" sz="1500" u="none" cap="none" strike="noStrike"/>
                        <a:t>What have you written?</a:t>
                      </a:r>
                      <a:endParaRPr sz="1100"/>
                    </a:p>
                    <a:p>
                      <a:pPr indent="0" lvl="0" marL="0" marR="0" rtl="0" algn="l">
                        <a:lnSpc>
                          <a:spcPct val="100000"/>
                        </a:lnSpc>
                        <a:spcBef>
                          <a:spcPts val="0"/>
                        </a:spcBef>
                        <a:spcAft>
                          <a:spcPts val="0"/>
                        </a:spcAft>
                        <a:buNone/>
                      </a:pPr>
                      <a:r>
                        <a:rPr lang="en" sz="1500" u="none" cap="none" strike="noStrike"/>
                        <a:t>Can you show me some writing?</a:t>
                      </a:r>
                      <a:endParaRPr sz="1100"/>
                    </a:p>
                  </a:txBody>
                  <a:tcPr marT="45725" marB="45725" marR="91450" marL="91450"/>
                </a:tc>
              </a:tr>
              <a:tr h="639475">
                <a:tc>
                  <a:txBody>
                    <a:bodyPr/>
                    <a:lstStyle/>
                    <a:p>
                      <a:pPr indent="0" lvl="0" marL="0" marR="0" rtl="0" algn="l">
                        <a:lnSpc>
                          <a:spcPct val="100000"/>
                        </a:lnSpc>
                        <a:spcBef>
                          <a:spcPts val="0"/>
                        </a:spcBef>
                        <a:spcAft>
                          <a:spcPts val="0"/>
                        </a:spcAft>
                        <a:buNone/>
                      </a:pPr>
                      <a:r>
                        <a:rPr lang="en" sz="1500" u="none" cap="none" strike="noStrike"/>
                        <a:t>All clear?</a:t>
                      </a:r>
                      <a:endParaRPr sz="1100"/>
                    </a:p>
                  </a:txBody>
                  <a:tcPr marT="45725" marB="45725" marR="91450" marL="91450"/>
                </a:tc>
                <a:tc>
                  <a:txBody>
                    <a:bodyPr/>
                    <a:lstStyle/>
                    <a:p>
                      <a:pPr indent="0" lvl="0" marL="0" marR="0" rtl="0" algn="l">
                        <a:lnSpc>
                          <a:spcPct val="100000"/>
                        </a:lnSpc>
                        <a:spcBef>
                          <a:spcPts val="0"/>
                        </a:spcBef>
                        <a:spcAft>
                          <a:spcPts val="0"/>
                        </a:spcAft>
                        <a:buNone/>
                      </a:pPr>
                      <a:r>
                        <a:rPr lang="en" sz="1500" u="none" cap="none" strike="noStrike"/>
                        <a:t>Yes, all clear.</a:t>
                      </a:r>
                      <a:endParaRPr sz="1100"/>
                    </a:p>
                  </a:txBody>
                  <a:tcPr marT="45725" marB="45725" marR="91450" marL="91450"/>
                </a:tc>
                <a:tc>
                  <a:txBody>
                    <a:bodyPr/>
                    <a:lstStyle/>
                    <a:p>
                      <a:pPr indent="0" lvl="0" marL="0" marR="0" rtl="0" algn="l">
                        <a:lnSpc>
                          <a:spcPct val="100000"/>
                        </a:lnSpc>
                        <a:spcBef>
                          <a:spcPts val="0"/>
                        </a:spcBef>
                        <a:spcAft>
                          <a:spcPts val="0"/>
                        </a:spcAft>
                        <a:buNone/>
                      </a:pPr>
                      <a:r>
                        <a:rPr lang="en" sz="1500">
                          <a:solidFill>
                            <a:schemeClr val="dk1"/>
                          </a:solidFill>
                        </a:rPr>
                        <a:t>To make sure we’re on the same page, </a:t>
                      </a:r>
                      <a:r>
                        <a:rPr lang="en" sz="1500"/>
                        <a:t>c</a:t>
                      </a:r>
                      <a:r>
                        <a:rPr lang="en" sz="1500" u="none" cap="none" strike="noStrike"/>
                        <a:t>an you tell me what you think we’ve agreed?</a:t>
                      </a:r>
                      <a:endParaRPr sz="1100"/>
                    </a:p>
                  </a:txBody>
                  <a:tcPr marT="45725" marB="45725" marR="91450" marL="91450"/>
                </a:tc>
              </a:tr>
              <a:tr h="639475">
                <a:tc>
                  <a:txBody>
                    <a:bodyPr/>
                    <a:lstStyle/>
                    <a:p>
                      <a:pPr indent="0" lvl="0" marL="0" marR="0" rtl="0" algn="l">
                        <a:lnSpc>
                          <a:spcPct val="100000"/>
                        </a:lnSpc>
                        <a:spcBef>
                          <a:spcPts val="0"/>
                        </a:spcBef>
                        <a:spcAft>
                          <a:spcPts val="0"/>
                        </a:spcAft>
                        <a:buNone/>
                      </a:pPr>
                      <a:r>
                        <a:rPr lang="en" sz="1500" u="none" cap="none" strike="noStrike"/>
                        <a:t>Do you understand?</a:t>
                      </a:r>
                      <a:endParaRPr sz="1100"/>
                    </a:p>
                  </a:txBody>
                  <a:tcPr marT="45725" marB="45725" marR="91450" marL="91450"/>
                </a:tc>
                <a:tc>
                  <a:txBody>
                    <a:bodyPr/>
                    <a:lstStyle/>
                    <a:p>
                      <a:pPr indent="0" lvl="0" marL="0" marR="0" rtl="0" algn="l">
                        <a:lnSpc>
                          <a:spcPct val="100000"/>
                        </a:lnSpc>
                        <a:spcBef>
                          <a:spcPts val="0"/>
                        </a:spcBef>
                        <a:spcAft>
                          <a:spcPts val="0"/>
                        </a:spcAft>
                        <a:buNone/>
                      </a:pPr>
                      <a:r>
                        <a:rPr lang="en" sz="1500" u="none" cap="none" strike="noStrike"/>
                        <a:t>Yes. *nodding*</a:t>
                      </a:r>
                      <a:endParaRPr sz="1100"/>
                    </a:p>
                  </a:txBody>
                  <a:tcPr marT="45725" marB="45725" marR="91450" marL="91450"/>
                </a:tc>
                <a:tc>
                  <a:txBody>
                    <a:bodyPr/>
                    <a:lstStyle/>
                    <a:p>
                      <a:pPr indent="0" lvl="0" marL="0" marR="0" rtl="0" algn="l">
                        <a:lnSpc>
                          <a:spcPct val="100000"/>
                        </a:lnSpc>
                        <a:spcBef>
                          <a:spcPts val="0"/>
                        </a:spcBef>
                        <a:spcAft>
                          <a:spcPts val="0"/>
                        </a:spcAft>
                        <a:buNone/>
                      </a:pPr>
                      <a:r>
                        <a:rPr lang="en" sz="1500"/>
                        <a:t>To make sure we’re on the same page, c</a:t>
                      </a:r>
                      <a:r>
                        <a:rPr lang="en" sz="1500" u="none" cap="none" strike="noStrike"/>
                        <a:t>an you </a:t>
                      </a:r>
                      <a:r>
                        <a:rPr lang="en" sz="1500"/>
                        <a:t>tell me</a:t>
                      </a:r>
                      <a:r>
                        <a:rPr lang="en" sz="1500" u="none" cap="none" strike="noStrike"/>
                        <a:t> in your own words what you think we’ve agreed?</a:t>
                      </a:r>
                      <a:endParaRPr sz="1100"/>
                    </a:p>
                  </a:txBody>
                  <a:tcPr marT="45725" marB="45725" marR="91450" marL="91450"/>
                </a:tc>
              </a:tr>
              <a:tr h="639475">
                <a:tc>
                  <a:txBody>
                    <a:bodyPr/>
                    <a:lstStyle/>
                    <a:p>
                      <a:pPr indent="0" lvl="0" marL="0" marR="0" rtl="0" algn="l">
                        <a:lnSpc>
                          <a:spcPct val="100000"/>
                        </a:lnSpc>
                        <a:spcBef>
                          <a:spcPts val="0"/>
                        </a:spcBef>
                        <a:spcAft>
                          <a:spcPts val="0"/>
                        </a:spcAft>
                        <a:buNone/>
                      </a:pPr>
                      <a:r>
                        <a:rPr lang="en" sz="1500" u="none" cap="none" strike="noStrike"/>
                        <a:t>Do you know what to do next?</a:t>
                      </a:r>
                      <a:endParaRPr sz="1100"/>
                    </a:p>
                  </a:txBody>
                  <a:tcPr marT="45725" marB="45725" marR="91450" marL="91450"/>
                </a:tc>
                <a:tc>
                  <a:txBody>
                    <a:bodyPr/>
                    <a:lstStyle/>
                    <a:p>
                      <a:pPr indent="0" lvl="0" marL="0" marR="0" rtl="0" algn="l">
                        <a:lnSpc>
                          <a:spcPct val="100000"/>
                        </a:lnSpc>
                        <a:spcBef>
                          <a:spcPts val="0"/>
                        </a:spcBef>
                        <a:spcAft>
                          <a:spcPts val="0"/>
                        </a:spcAft>
                        <a:buNone/>
                      </a:pPr>
                      <a:r>
                        <a:rPr lang="en" sz="1500" u="none" cap="none" strike="noStrike"/>
                        <a:t>*more nodding*</a:t>
                      </a:r>
                      <a:endParaRPr sz="1100"/>
                    </a:p>
                  </a:txBody>
                  <a:tcPr marT="45725" marB="45725" marR="91450" marL="91450"/>
                </a:tc>
                <a:tc>
                  <a:txBody>
                    <a:bodyPr/>
                    <a:lstStyle/>
                    <a:p>
                      <a:pPr indent="0" lvl="0" marL="0" marR="0" rtl="0" algn="l">
                        <a:lnSpc>
                          <a:spcPct val="100000"/>
                        </a:lnSpc>
                        <a:spcBef>
                          <a:spcPts val="0"/>
                        </a:spcBef>
                        <a:spcAft>
                          <a:spcPts val="0"/>
                        </a:spcAft>
                        <a:buNone/>
                      </a:pPr>
                      <a:r>
                        <a:rPr lang="en" sz="1500">
                          <a:solidFill>
                            <a:schemeClr val="dk1"/>
                          </a:solidFill>
                        </a:rPr>
                        <a:t>To make sure we’re on the same page, </a:t>
                      </a:r>
                      <a:r>
                        <a:rPr lang="en" sz="1500"/>
                        <a:t>t</a:t>
                      </a:r>
                      <a:r>
                        <a:rPr lang="en" sz="1500" u="none" cap="none" strike="noStrike"/>
                        <a:t>ell me in your own words what you are going to do next.</a:t>
                      </a:r>
                      <a:endParaRPr sz="1100"/>
                    </a:p>
                  </a:txBody>
                  <a:tcPr marT="45725" marB="45725" marR="91450" marL="91450"/>
                </a:tc>
              </a:tr>
            </a:tbl>
          </a:graphicData>
        </a:graphic>
      </p:graphicFrame>
      <p:sp>
        <p:nvSpPr>
          <p:cNvPr id="940" name="Google Shape;940;p104"/>
          <p:cNvSpPr txBox="1"/>
          <p:nvPr/>
        </p:nvSpPr>
        <p:spPr>
          <a:xfrm>
            <a:off x="5743073" y="0"/>
            <a:ext cx="3288632" cy="52322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None/>
            </a:pPr>
            <a:r>
              <a:rPr b="0" i="0" lang="en" sz="1400" u="none" cap="none" strike="noStrike">
                <a:solidFill>
                  <a:schemeClr val="dk1"/>
                </a:solidFill>
                <a:latin typeface="Arial"/>
                <a:ea typeface="Arial"/>
                <a:cs typeface="Arial"/>
                <a:sym typeface="Arial"/>
              </a:rPr>
              <a:t>From H. Kearns &amp; J. Finn, “Supervising PhD Students” </a:t>
            </a:r>
            <a:r>
              <a:rPr b="0" i="0" lang="en" sz="1400" u="sng" cap="none" strike="noStrike">
                <a:solidFill>
                  <a:schemeClr val="hlink"/>
                </a:solidFill>
                <a:latin typeface="Arial"/>
                <a:ea typeface="Arial"/>
                <a:cs typeface="Arial"/>
                <a:sym typeface="Arial"/>
                <a:hlinkClick r:id="rId3"/>
              </a:rPr>
              <a:t>www.ithinkwell.com.au</a:t>
            </a:r>
            <a:endParaRPr b="0" i="0" sz="1400" u="none" cap="none" strike="noStrike">
              <a:solidFill>
                <a:schemeClr val="dk1"/>
              </a:solidFill>
              <a:latin typeface="Arial"/>
              <a:ea typeface="Arial"/>
              <a:cs typeface="Arial"/>
              <a:sym typeface="Arial"/>
            </a:endParaRPr>
          </a:p>
        </p:txBody>
      </p:sp>
      <p:sp>
        <p:nvSpPr>
          <p:cNvPr id="941" name="Google Shape;941;p10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45" name="Shape 945"/>
        <p:cNvGrpSpPr/>
        <p:nvPr/>
      </p:nvGrpSpPr>
      <p:grpSpPr>
        <a:xfrm>
          <a:off x="0" y="0"/>
          <a:ext cx="0" cy="0"/>
          <a:chOff x="0" y="0"/>
          <a:chExt cx="0" cy="0"/>
        </a:xfrm>
      </p:grpSpPr>
      <p:sp>
        <p:nvSpPr>
          <p:cNvPr id="946" name="Google Shape;946;p105"/>
          <p:cNvSpPr txBox="1"/>
          <p:nvPr>
            <p:ph type="title"/>
          </p:nvPr>
        </p:nvSpPr>
        <p:spPr>
          <a:xfrm>
            <a:off x="-1" y="0"/>
            <a:ext cx="9144000" cy="572700"/>
          </a:xfrm>
          <a:prstGeom prst="rect">
            <a:avLst/>
          </a:prstGeom>
          <a:solidFill>
            <a:srgbClr val="D8D8D8"/>
          </a:solid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i="1" lang="en" sz="2550"/>
              <a:t>   ASK: </a:t>
            </a:r>
            <a:r>
              <a:rPr lang="en" sz="2550"/>
              <a:t>Beware of </a:t>
            </a:r>
            <a:r>
              <a:rPr b="1" lang="en" sz="2550"/>
              <a:t>closed-ended</a:t>
            </a:r>
            <a:r>
              <a:rPr lang="en" sz="2550"/>
              <a:t>,</a:t>
            </a:r>
            <a:r>
              <a:rPr b="1" lang="en" sz="2550"/>
              <a:t> faux</a:t>
            </a:r>
            <a:r>
              <a:rPr lang="en" sz="2550"/>
              <a:t>, or </a:t>
            </a:r>
            <a:r>
              <a:rPr b="1" lang="en" sz="2550"/>
              <a:t>leading</a:t>
            </a:r>
            <a:r>
              <a:rPr lang="en" sz="2550"/>
              <a:t> questions</a:t>
            </a:r>
            <a:endParaRPr/>
          </a:p>
        </p:txBody>
      </p:sp>
      <p:sp>
        <p:nvSpPr>
          <p:cNvPr id="947" name="Google Shape;947;p105"/>
          <p:cNvSpPr txBox="1"/>
          <p:nvPr/>
        </p:nvSpPr>
        <p:spPr>
          <a:xfrm>
            <a:off x="368298" y="712136"/>
            <a:ext cx="8293102" cy="70788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2000" u="none" cap="none" strike="noStrike">
                <a:solidFill>
                  <a:srgbClr val="000000"/>
                </a:solidFill>
                <a:latin typeface="Arial"/>
                <a:ea typeface="Arial"/>
                <a:cs typeface="Arial"/>
                <a:sym typeface="Arial"/>
              </a:rPr>
              <a:t>You are </a:t>
            </a:r>
            <a:r>
              <a:rPr b="0" i="1" lang="en" sz="2000" u="none" cap="none" strike="noStrike">
                <a:solidFill>
                  <a:srgbClr val="000000"/>
                </a:solidFill>
                <a:latin typeface="Arial"/>
                <a:ea typeface="Arial"/>
                <a:cs typeface="Arial"/>
                <a:sym typeface="Arial"/>
              </a:rPr>
              <a:t>no longer listening</a:t>
            </a:r>
            <a:r>
              <a:rPr b="0" i="0" lang="en" sz="2000" u="none" cap="none" strike="noStrike">
                <a:solidFill>
                  <a:srgbClr val="000000"/>
                </a:solidFill>
                <a:latin typeface="Arial"/>
                <a:ea typeface="Arial"/>
                <a:cs typeface="Arial"/>
                <a:sym typeface="Arial"/>
              </a:rPr>
              <a:t> if you ask these kinds of questions.</a:t>
            </a:r>
            <a:endParaRPr/>
          </a:p>
          <a:p>
            <a:pPr indent="0" lvl="0" marL="0" marR="0" rtl="0" algn="l">
              <a:lnSpc>
                <a:spcPct val="100000"/>
              </a:lnSpc>
              <a:spcBef>
                <a:spcPts val="0"/>
              </a:spcBef>
              <a:spcAft>
                <a:spcPts val="0"/>
              </a:spcAft>
              <a:buNone/>
            </a:pPr>
            <a:r>
              <a:rPr b="0" i="0" lang="en" sz="2000" u="none" cap="none" strike="noStrike">
                <a:solidFill>
                  <a:srgbClr val="000000"/>
                </a:solidFill>
                <a:latin typeface="Arial"/>
                <a:ea typeface="Arial"/>
                <a:cs typeface="Arial"/>
                <a:sym typeface="Arial"/>
              </a:rPr>
              <a:t>You are instead </a:t>
            </a:r>
            <a:r>
              <a:rPr b="0" i="1" lang="en" sz="2000" u="none" cap="none" strike="noStrike">
                <a:solidFill>
                  <a:srgbClr val="000000"/>
                </a:solidFill>
                <a:latin typeface="Arial"/>
                <a:ea typeface="Arial"/>
                <a:cs typeface="Arial"/>
                <a:sym typeface="Arial"/>
              </a:rPr>
              <a:t>responding</a:t>
            </a:r>
            <a:r>
              <a:rPr b="0" i="0" lang="en" sz="2000" u="none" cap="none" strike="noStrike">
                <a:solidFill>
                  <a:srgbClr val="000000"/>
                </a:solidFill>
                <a:latin typeface="Arial"/>
                <a:ea typeface="Arial"/>
                <a:cs typeface="Arial"/>
                <a:sym typeface="Arial"/>
              </a:rPr>
              <a:t>. </a:t>
            </a:r>
            <a:r>
              <a:rPr b="1" i="0" lang="en" sz="2000" u="none" cap="none" strike="noStrike">
                <a:solidFill>
                  <a:srgbClr val="000000"/>
                </a:solidFill>
                <a:latin typeface="Arial"/>
                <a:ea typeface="Arial"/>
                <a:cs typeface="Arial"/>
                <a:sym typeface="Arial"/>
              </a:rPr>
              <a:t>Listen to </a:t>
            </a:r>
            <a:r>
              <a:rPr b="1" i="1" lang="en" sz="2000" u="none" cap="none" strike="noStrike">
                <a:solidFill>
                  <a:srgbClr val="000000"/>
                </a:solidFill>
                <a:latin typeface="Arial"/>
                <a:ea typeface="Arial"/>
                <a:cs typeface="Arial"/>
                <a:sym typeface="Arial"/>
              </a:rPr>
              <a:t>understand</a:t>
            </a:r>
            <a:r>
              <a:rPr b="1" i="0" lang="en" sz="2000" u="none" cap="none" strike="noStrike">
                <a:solidFill>
                  <a:srgbClr val="000000"/>
                </a:solidFill>
                <a:latin typeface="Arial"/>
                <a:ea typeface="Arial"/>
                <a:cs typeface="Arial"/>
                <a:sym typeface="Arial"/>
              </a:rPr>
              <a:t> </a:t>
            </a:r>
            <a:r>
              <a:rPr b="0" i="0" lang="en" sz="2000" u="none" cap="none" strike="noStrike">
                <a:solidFill>
                  <a:srgbClr val="000000"/>
                </a:solidFill>
                <a:latin typeface="Arial"/>
                <a:ea typeface="Arial"/>
                <a:cs typeface="Arial"/>
                <a:sym typeface="Arial"/>
              </a:rPr>
              <a:t>first. Then respond.</a:t>
            </a:r>
            <a:endParaRPr/>
          </a:p>
        </p:txBody>
      </p:sp>
      <p:sp>
        <p:nvSpPr>
          <p:cNvPr id="948" name="Google Shape;948;p105"/>
          <p:cNvSpPr txBox="1"/>
          <p:nvPr/>
        </p:nvSpPr>
        <p:spPr>
          <a:xfrm>
            <a:off x="654049" y="1947546"/>
            <a:ext cx="4146551" cy="286232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2000" u="none" cap="none" strike="noStrike">
                <a:solidFill>
                  <a:schemeClr val="dk1"/>
                </a:solidFill>
                <a:latin typeface="Arial"/>
                <a:ea typeface="Arial"/>
                <a:cs typeface="Arial"/>
                <a:sym typeface="Arial"/>
              </a:rPr>
              <a:t>Do you feel as though a deadline is approaching?</a:t>
            </a:r>
            <a:endParaRPr/>
          </a:p>
          <a:p>
            <a:pPr indent="0" lvl="0" marL="0" marR="0" rtl="0" algn="l">
              <a:lnSpc>
                <a:spcPct val="100000"/>
              </a:lnSpc>
              <a:spcBef>
                <a:spcPts val="0"/>
              </a:spcBef>
              <a:spcAft>
                <a:spcPts val="0"/>
              </a:spcAft>
              <a:buNone/>
            </a:pPr>
            <a:r>
              <a:t/>
            </a:r>
            <a:endParaRPr b="0" i="0" sz="2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None/>
            </a:pPr>
            <a:r>
              <a:rPr b="0" i="0" lang="en" sz="2000" u="none" cap="none" strike="noStrike">
                <a:solidFill>
                  <a:schemeClr val="dk1"/>
                </a:solidFill>
                <a:latin typeface="Arial"/>
                <a:ea typeface="Arial"/>
                <a:cs typeface="Arial"/>
                <a:sym typeface="Arial"/>
              </a:rPr>
              <a:t>What do you think about trying to run the experiment a few times?</a:t>
            </a:r>
            <a:endParaRPr/>
          </a:p>
          <a:p>
            <a:pPr indent="0" lvl="0" marL="0" marR="0" rtl="0" algn="l">
              <a:lnSpc>
                <a:spcPct val="100000"/>
              </a:lnSpc>
              <a:spcBef>
                <a:spcPts val="0"/>
              </a:spcBef>
              <a:spcAft>
                <a:spcPts val="0"/>
              </a:spcAft>
              <a:buNone/>
            </a:pPr>
            <a:r>
              <a:t/>
            </a:r>
            <a:endParaRPr b="0" i="0" sz="2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None/>
            </a:pPr>
            <a:r>
              <a:rPr b="0" i="0" lang="en" sz="2000" u="none" cap="none" strike="noStrike">
                <a:solidFill>
                  <a:schemeClr val="dk1"/>
                </a:solidFill>
                <a:latin typeface="Arial"/>
                <a:ea typeface="Arial"/>
                <a:cs typeface="Arial"/>
                <a:sym typeface="Arial"/>
              </a:rPr>
              <a:t>What if you tried…</a:t>
            </a:r>
            <a:endParaRPr/>
          </a:p>
          <a:p>
            <a:pPr indent="0" lvl="0" marL="0" marR="0" rtl="0" algn="l">
              <a:lnSpc>
                <a:spcPct val="100000"/>
              </a:lnSpc>
              <a:spcBef>
                <a:spcPts val="0"/>
              </a:spcBef>
              <a:spcAft>
                <a:spcPts val="0"/>
              </a:spcAft>
              <a:buNone/>
            </a:pPr>
            <a:r>
              <a:t/>
            </a:r>
            <a:endParaRPr b="0" i="0" sz="2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None/>
            </a:pPr>
            <a:r>
              <a:rPr b="0" i="0" lang="en" sz="2000" u="none" cap="none" strike="noStrike">
                <a:solidFill>
                  <a:schemeClr val="dk1"/>
                </a:solidFill>
                <a:latin typeface="Arial"/>
                <a:ea typeface="Arial"/>
                <a:cs typeface="Arial"/>
                <a:sym typeface="Arial"/>
              </a:rPr>
              <a:t>Have you considered…</a:t>
            </a:r>
            <a:endParaRPr/>
          </a:p>
        </p:txBody>
      </p:sp>
      <p:sp>
        <p:nvSpPr>
          <p:cNvPr id="949" name="Google Shape;949;p105"/>
          <p:cNvSpPr txBox="1"/>
          <p:nvPr/>
        </p:nvSpPr>
        <p:spPr>
          <a:xfrm>
            <a:off x="368298" y="1545816"/>
            <a:ext cx="3670301" cy="40011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 sz="2000" u="sng" cap="none" strike="noStrike">
                <a:solidFill>
                  <a:srgbClr val="000000"/>
                </a:solidFill>
                <a:latin typeface="Arial"/>
                <a:ea typeface="Arial"/>
                <a:cs typeface="Arial"/>
                <a:sym typeface="Arial"/>
              </a:rPr>
              <a:t>Examples:</a:t>
            </a:r>
            <a:endParaRPr/>
          </a:p>
        </p:txBody>
      </p:sp>
      <p:cxnSp>
        <p:nvCxnSpPr>
          <p:cNvPr id="950" name="Google Shape;950;p105"/>
          <p:cNvCxnSpPr/>
          <p:nvPr/>
        </p:nvCxnSpPr>
        <p:spPr>
          <a:xfrm rot="10800000">
            <a:off x="2946475" y="3987750"/>
            <a:ext cx="1432800" cy="187800"/>
          </a:xfrm>
          <a:prstGeom prst="straightConnector1">
            <a:avLst/>
          </a:prstGeom>
          <a:noFill/>
          <a:ln cap="flat" cmpd="sng" w="38100">
            <a:solidFill>
              <a:srgbClr val="FF0000"/>
            </a:solidFill>
            <a:prstDash val="solid"/>
            <a:round/>
            <a:headEnd len="sm" w="sm" type="none"/>
            <a:tailEnd len="med" w="med" type="triangle"/>
          </a:ln>
        </p:spPr>
      </p:cxnSp>
      <p:cxnSp>
        <p:nvCxnSpPr>
          <p:cNvPr id="951" name="Google Shape;951;p105"/>
          <p:cNvCxnSpPr/>
          <p:nvPr/>
        </p:nvCxnSpPr>
        <p:spPr>
          <a:xfrm flipH="1">
            <a:off x="3422775" y="4187750"/>
            <a:ext cx="950400" cy="327600"/>
          </a:xfrm>
          <a:prstGeom prst="straightConnector1">
            <a:avLst/>
          </a:prstGeom>
          <a:noFill/>
          <a:ln cap="flat" cmpd="sng" w="38100">
            <a:solidFill>
              <a:srgbClr val="FF0000"/>
            </a:solidFill>
            <a:prstDash val="solid"/>
            <a:round/>
            <a:headEnd len="sm" w="sm" type="none"/>
            <a:tailEnd len="med" w="med" type="triangle"/>
          </a:ln>
        </p:spPr>
      </p:cxnSp>
      <p:sp>
        <p:nvSpPr>
          <p:cNvPr id="952" name="Google Shape;952;p105"/>
          <p:cNvSpPr txBox="1"/>
          <p:nvPr/>
        </p:nvSpPr>
        <p:spPr>
          <a:xfrm>
            <a:off x="5086351" y="1947546"/>
            <a:ext cx="3860800" cy="163121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2000" u="none" cap="none" strike="noStrike">
                <a:solidFill>
                  <a:schemeClr val="dk1"/>
                </a:solidFill>
                <a:latin typeface="Arial"/>
                <a:ea typeface="Arial"/>
                <a:cs typeface="Arial"/>
                <a:sym typeface="Arial"/>
              </a:rPr>
              <a:t>Do you have any problems working with George?</a:t>
            </a:r>
            <a:endParaRPr/>
          </a:p>
          <a:p>
            <a:pPr indent="0" lvl="0" marL="0" marR="0" rtl="0" algn="l">
              <a:lnSpc>
                <a:spcPct val="100000"/>
              </a:lnSpc>
              <a:spcBef>
                <a:spcPts val="0"/>
              </a:spcBef>
              <a:spcAft>
                <a:spcPts val="0"/>
              </a:spcAft>
              <a:buNone/>
            </a:pPr>
            <a:r>
              <a:t/>
            </a:r>
            <a:endParaRPr b="0" i="0" sz="2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None/>
            </a:pPr>
            <a:r>
              <a:rPr b="0" i="0" lang="en" sz="2000" u="none" cap="none" strike="noStrike">
                <a:solidFill>
                  <a:schemeClr val="dk1"/>
                </a:solidFill>
                <a:latin typeface="Arial"/>
                <a:ea typeface="Arial"/>
                <a:cs typeface="Arial"/>
                <a:sym typeface="Arial"/>
              </a:rPr>
              <a:t>Why did you do that?</a:t>
            </a:r>
            <a:endParaRPr/>
          </a:p>
          <a:p>
            <a:pPr indent="0" lvl="0" marL="0" marR="0" rtl="0" algn="l">
              <a:lnSpc>
                <a:spcPct val="100000"/>
              </a:lnSpc>
              <a:spcBef>
                <a:spcPts val="0"/>
              </a:spcBef>
              <a:spcAft>
                <a:spcPts val="0"/>
              </a:spcAft>
              <a:buNone/>
            </a:pPr>
            <a:r>
              <a:t/>
            </a:r>
            <a:endParaRPr b="0" i="0" sz="2000" u="none" cap="none" strike="noStrike">
              <a:solidFill>
                <a:schemeClr val="dk1"/>
              </a:solidFill>
              <a:latin typeface="Arial"/>
              <a:ea typeface="Arial"/>
              <a:cs typeface="Arial"/>
              <a:sym typeface="Arial"/>
            </a:endParaRPr>
          </a:p>
        </p:txBody>
      </p:sp>
      <p:sp>
        <p:nvSpPr>
          <p:cNvPr id="953" name="Google Shape;953;p105"/>
          <p:cNvSpPr txBox="1"/>
          <p:nvPr/>
        </p:nvSpPr>
        <p:spPr>
          <a:xfrm>
            <a:off x="4343400" y="3987800"/>
            <a:ext cx="4273551" cy="107721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1600" u="none" cap="none" strike="noStrike">
                <a:solidFill>
                  <a:srgbClr val="FF0000"/>
                </a:solidFill>
                <a:latin typeface="Arial"/>
                <a:ea typeface="Arial"/>
                <a:cs typeface="Arial"/>
                <a:sym typeface="Arial"/>
              </a:rPr>
              <a:t>Common mistake is to start offering up advice/solutions before you have adequately collected information on interests, values, feelings, attitudes, and views.</a:t>
            </a:r>
            <a:endParaRPr/>
          </a:p>
        </p:txBody>
      </p:sp>
      <p:cxnSp>
        <p:nvCxnSpPr>
          <p:cNvPr id="954" name="Google Shape;954;p105"/>
          <p:cNvCxnSpPr/>
          <p:nvPr/>
        </p:nvCxnSpPr>
        <p:spPr>
          <a:xfrm rot="10800000">
            <a:off x="5803900" y="3281133"/>
            <a:ext cx="371474" cy="251362"/>
          </a:xfrm>
          <a:prstGeom prst="straightConnector1">
            <a:avLst/>
          </a:prstGeom>
          <a:noFill/>
          <a:ln cap="flat" cmpd="sng" w="38100">
            <a:solidFill>
              <a:srgbClr val="FF0000"/>
            </a:solidFill>
            <a:prstDash val="solid"/>
            <a:round/>
            <a:headEnd len="sm" w="sm" type="none"/>
            <a:tailEnd len="med" w="med" type="triangle"/>
          </a:ln>
        </p:spPr>
      </p:cxnSp>
      <p:sp>
        <p:nvSpPr>
          <p:cNvPr id="955" name="Google Shape;955;p105"/>
          <p:cNvSpPr txBox="1"/>
          <p:nvPr/>
        </p:nvSpPr>
        <p:spPr>
          <a:xfrm>
            <a:off x="6175374" y="3286374"/>
            <a:ext cx="2762251"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1600" u="none" cap="none" strike="noStrike">
                <a:solidFill>
                  <a:srgbClr val="FF0000"/>
                </a:solidFill>
                <a:latin typeface="Arial"/>
                <a:ea typeface="Arial"/>
                <a:cs typeface="Arial"/>
                <a:sym typeface="Arial"/>
              </a:rPr>
              <a:t>Can yield defensive, rather than clarifying, response.</a:t>
            </a:r>
            <a:endParaRPr/>
          </a:p>
        </p:txBody>
      </p:sp>
      <p:sp>
        <p:nvSpPr>
          <p:cNvPr id="956" name="Google Shape;956;p10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60" name="Shape 960"/>
        <p:cNvGrpSpPr/>
        <p:nvPr/>
      </p:nvGrpSpPr>
      <p:grpSpPr>
        <a:xfrm>
          <a:off x="0" y="0"/>
          <a:ext cx="0" cy="0"/>
          <a:chOff x="0" y="0"/>
          <a:chExt cx="0" cy="0"/>
        </a:xfrm>
      </p:grpSpPr>
      <p:sp>
        <p:nvSpPr>
          <p:cNvPr id="961" name="Google Shape;961;p106"/>
          <p:cNvSpPr txBox="1"/>
          <p:nvPr>
            <p:ph type="title"/>
          </p:nvPr>
        </p:nvSpPr>
        <p:spPr>
          <a:xfrm>
            <a:off x="-1" y="0"/>
            <a:ext cx="9144000" cy="572700"/>
          </a:xfrm>
          <a:prstGeom prst="rect">
            <a:avLst/>
          </a:prstGeom>
          <a:solidFill>
            <a:srgbClr val="D8D8D8"/>
          </a:solid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b="1" i="1" lang="en" sz="2550"/>
              <a:t>  </a:t>
            </a:r>
            <a:r>
              <a:rPr b="1" lang="en" sz="2550"/>
              <a:t>Unproductive Questioning Styles</a:t>
            </a:r>
            <a:endParaRPr/>
          </a:p>
        </p:txBody>
      </p:sp>
      <p:graphicFrame>
        <p:nvGraphicFramePr>
          <p:cNvPr id="962" name="Google Shape;962;p106"/>
          <p:cNvGraphicFramePr/>
          <p:nvPr/>
        </p:nvGraphicFramePr>
        <p:xfrm>
          <a:off x="236205" y="689285"/>
          <a:ext cx="3000000" cy="3000000"/>
        </p:xfrm>
        <a:graphic>
          <a:graphicData uri="http://schemas.openxmlformats.org/drawingml/2006/table">
            <a:tbl>
              <a:tblPr bandRow="1" firstRow="1">
                <a:noFill/>
                <a:tableStyleId>{9C597B03-B762-448E-8E4D-B8971DAF1874}</a:tableStyleId>
              </a:tblPr>
              <a:tblGrid>
                <a:gridCol w="2047200"/>
                <a:gridCol w="2139800"/>
                <a:gridCol w="4604075"/>
              </a:tblGrid>
              <a:tr h="336875">
                <a:tc>
                  <a:txBody>
                    <a:bodyPr/>
                    <a:lstStyle/>
                    <a:p>
                      <a:pPr indent="0" lvl="0" marL="0" marR="0" rtl="0" algn="l">
                        <a:lnSpc>
                          <a:spcPct val="100000"/>
                        </a:lnSpc>
                        <a:spcBef>
                          <a:spcPts val="0"/>
                        </a:spcBef>
                        <a:spcAft>
                          <a:spcPts val="0"/>
                        </a:spcAft>
                        <a:buNone/>
                      </a:pPr>
                      <a:r>
                        <a:rPr b="1" lang="en" sz="1600"/>
                        <a:t>Type</a:t>
                      </a:r>
                      <a:endParaRPr/>
                    </a:p>
                  </a:txBody>
                  <a:tcPr marT="45725" marB="45725" marR="91450" marL="9145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solidFill>
                      <a:srgbClr val="BCBCBC"/>
                    </a:solidFill>
                  </a:tcPr>
                </a:tc>
                <a:tc>
                  <a:txBody>
                    <a:bodyPr/>
                    <a:lstStyle/>
                    <a:p>
                      <a:pPr indent="0" lvl="0" marL="0" marR="0" rtl="0" algn="l">
                        <a:lnSpc>
                          <a:spcPct val="100000"/>
                        </a:lnSpc>
                        <a:spcBef>
                          <a:spcPts val="0"/>
                        </a:spcBef>
                        <a:spcAft>
                          <a:spcPts val="0"/>
                        </a:spcAft>
                        <a:buNone/>
                      </a:pPr>
                      <a:r>
                        <a:rPr b="1" lang="en" sz="1600"/>
                        <a:t>Definition</a:t>
                      </a:r>
                      <a:endParaRPr/>
                    </a:p>
                  </a:txBody>
                  <a:tcPr marT="45725" marB="45725" marR="91450" marL="9145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solidFill>
                      <a:srgbClr val="BCBCBC"/>
                    </a:solidFill>
                  </a:tcPr>
                </a:tc>
                <a:tc>
                  <a:txBody>
                    <a:bodyPr/>
                    <a:lstStyle/>
                    <a:p>
                      <a:pPr indent="0" lvl="0" marL="0" marR="0" rtl="0" algn="l">
                        <a:lnSpc>
                          <a:spcPct val="100000"/>
                        </a:lnSpc>
                        <a:spcBef>
                          <a:spcPts val="0"/>
                        </a:spcBef>
                        <a:spcAft>
                          <a:spcPts val="0"/>
                        </a:spcAft>
                        <a:buNone/>
                      </a:pPr>
                      <a:r>
                        <a:rPr b="1" lang="en" sz="1600"/>
                        <a:t>Example</a:t>
                      </a:r>
                      <a:endParaRPr/>
                    </a:p>
                  </a:txBody>
                  <a:tcPr marT="45725" marB="45725" marR="91450" marL="9145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solidFill>
                      <a:srgbClr val="00B9FF">
                        <a:alpha val="62750"/>
                      </a:srgbClr>
                    </a:solidFill>
                  </a:tcPr>
                </a:tc>
              </a:tr>
              <a:tr h="639475">
                <a:tc>
                  <a:txBody>
                    <a:bodyPr/>
                    <a:lstStyle/>
                    <a:p>
                      <a:pPr indent="0" lvl="0" marL="0" marR="0" rtl="0" algn="l">
                        <a:lnSpc>
                          <a:spcPct val="100000"/>
                        </a:lnSpc>
                        <a:spcBef>
                          <a:spcPts val="0"/>
                        </a:spcBef>
                        <a:spcAft>
                          <a:spcPts val="0"/>
                        </a:spcAft>
                        <a:buNone/>
                      </a:pPr>
                      <a:r>
                        <a:rPr lang="en" sz="1700"/>
                        <a:t>Leading</a:t>
                      </a:r>
                      <a:endParaRPr sz="1700"/>
                    </a:p>
                  </a:txBody>
                  <a:tcPr marT="45725" marB="45725" marR="91450" marL="9145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1700"/>
                        <a:t>phrasing that suggests a desired response</a:t>
                      </a:r>
                      <a:endParaRPr sz="1700"/>
                    </a:p>
                    <a:p>
                      <a:pPr indent="0" lvl="0" marL="0" marR="0" rtl="0" algn="l">
                        <a:lnSpc>
                          <a:spcPct val="100000"/>
                        </a:lnSpc>
                        <a:spcBef>
                          <a:spcPts val="0"/>
                        </a:spcBef>
                        <a:spcAft>
                          <a:spcPts val="0"/>
                        </a:spcAft>
                        <a:buNone/>
                      </a:pPr>
                      <a:r>
                        <a:t/>
                      </a:r>
                      <a:endParaRPr sz="1700"/>
                    </a:p>
                  </a:txBody>
                  <a:tcPr marT="45725" marB="45725" marR="91450" marL="9145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1700"/>
                        <a:t>You’re against my idea, right?</a:t>
                      </a:r>
                      <a:endParaRPr sz="1700"/>
                    </a:p>
                  </a:txBody>
                  <a:tcPr marT="45725" marB="45725" marR="91450" marL="9145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r h="639475">
                <a:tc>
                  <a:txBody>
                    <a:bodyPr/>
                    <a:lstStyle/>
                    <a:p>
                      <a:pPr indent="0" lvl="0" marL="0" marR="0" rtl="0" algn="l">
                        <a:lnSpc>
                          <a:spcPct val="100000"/>
                        </a:lnSpc>
                        <a:spcBef>
                          <a:spcPts val="0"/>
                        </a:spcBef>
                        <a:spcAft>
                          <a:spcPts val="0"/>
                        </a:spcAft>
                        <a:buNone/>
                      </a:pPr>
                      <a:r>
                        <a:rPr lang="en" sz="1700"/>
                        <a:t>Closed</a:t>
                      </a:r>
                      <a:endParaRPr sz="1700"/>
                    </a:p>
                  </a:txBody>
                  <a:tcPr marT="45725" marB="45725" marR="91450" marL="9145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1700"/>
                        <a:t>p</a:t>
                      </a:r>
                      <a:r>
                        <a:rPr lang="en" sz="1700"/>
                        <a:t>hrasing that requires a yes/no response</a:t>
                      </a:r>
                      <a:endParaRPr sz="1700"/>
                    </a:p>
                    <a:p>
                      <a:pPr indent="0" lvl="0" marL="0" marR="0" rtl="0" algn="l">
                        <a:lnSpc>
                          <a:spcPct val="100000"/>
                        </a:lnSpc>
                        <a:spcBef>
                          <a:spcPts val="0"/>
                        </a:spcBef>
                        <a:spcAft>
                          <a:spcPts val="0"/>
                        </a:spcAft>
                        <a:buNone/>
                      </a:pPr>
                      <a:r>
                        <a:t/>
                      </a:r>
                      <a:endParaRPr sz="1700"/>
                    </a:p>
                  </a:txBody>
                  <a:tcPr marT="45725" marB="45725" marR="91450" marL="9145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1700"/>
                        <a:t>Did you finish the programming budget?</a:t>
                      </a:r>
                      <a:endParaRPr sz="1700"/>
                    </a:p>
                  </a:txBody>
                  <a:tcPr marT="45725" marB="45725" marR="91450" marL="9145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r h="639475">
                <a:tc>
                  <a:txBody>
                    <a:bodyPr/>
                    <a:lstStyle/>
                    <a:p>
                      <a:pPr indent="0" lvl="0" marL="0" marR="0" rtl="0" algn="l">
                        <a:lnSpc>
                          <a:spcPct val="100000"/>
                        </a:lnSpc>
                        <a:spcBef>
                          <a:spcPts val="0"/>
                        </a:spcBef>
                        <a:spcAft>
                          <a:spcPts val="0"/>
                        </a:spcAft>
                        <a:buNone/>
                      </a:pPr>
                      <a:r>
                        <a:rPr lang="en" sz="1700"/>
                        <a:t>Prosecutorial</a:t>
                      </a:r>
                      <a:endParaRPr sz="1700"/>
                    </a:p>
                  </a:txBody>
                  <a:tcPr marT="45725" marB="45725" marR="91450" marL="9145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1700"/>
                        <a:t>phrasing/tone that implies blame</a:t>
                      </a:r>
                      <a:endParaRPr sz="1700"/>
                    </a:p>
                    <a:p>
                      <a:pPr indent="0" lvl="0" marL="0" marR="0" rtl="0" algn="l">
                        <a:lnSpc>
                          <a:spcPct val="100000"/>
                        </a:lnSpc>
                        <a:spcBef>
                          <a:spcPts val="0"/>
                        </a:spcBef>
                        <a:spcAft>
                          <a:spcPts val="0"/>
                        </a:spcAft>
                        <a:buNone/>
                      </a:pPr>
                      <a:r>
                        <a:t/>
                      </a:r>
                      <a:endParaRPr sz="1700"/>
                    </a:p>
                  </a:txBody>
                  <a:tcPr marT="45725" marB="45725" marR="91450" marL="9145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1700"/>
                        <a:t>So you left the sample exposed on the counter?</a:t>
                      </a:r>
                      <a:endParaRPr sz="1700"/>
                    </a:p>
                  </a:txBody>
                  <a:tcPr marT="45725" marB="45725" marR="91450" marL="9145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r h="639475">
                <a:tc>
                  <a:txBody>
                    <a:bodyPr/>
                    <a:lstStyle/>
                    <a:p>
                      <a:pPr indent="0" lvl="0" marL="0" marR="0" rtl="0" algn="l">
                        <a:lnSpc>
                          <a:spcPct val="100000"/>
                        </a:lnSpc>
                        <a:spcBef>
                          <a:spcPts val="0"/>
                        </a:spcBef>
                        <a:spcAft>
                          <a:spcPts val="0"/>
                        </a:spcAft>
                        <a:buNone/>
                      </a:pPr>
                      <a:r>
                        <a:rPr lang="en" sz="1700"/>
                        <a:t>Judgmental</a:t>
                      </a:r>
                      <a:endParaRPr sz="1700"/>
                    </a:p>
                  </a:txBody>
                  <a:tcPr marT="45725" marB="45725" marR="91450" marL="9145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1700"/>
                        <a:t>phrasing/tone that suggests disapproval</a:t>
                      </a:r>
                      <a:endParaRPr sz="1700"/>
                    </a:p>
                  </a:txBody>
                  <a:tcPr marT="45725" marB="45725" marR="91450" marL="9145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1700"/>
                        <a:t>Couldn’t you have planned better?</a:t>
                      </a:r>
                      <a:endParaRPr sz="1700"/>
                    </a:p>
                  </a:txBody>
                  <a:tcPr marT="45725" marB="45725" marR="91450" marL="91450">
                    <a:lnL cap="flat" cmpd="sng" w="9525">
                      <a:solidFill>
                        <a:srgbClr val="B7B7B7"/>
                      </a:solidFill>
                      <a:prstDash val="solid"/>
                      <a:round/>
                      <a:headEnd len="sm" w="sm" type="none"/>
                      <a:tailEnd len="sm" w="sm" type="none"/>
                    </a:lnL>
                    <a:lnR cap="flat" cmpd="sng" w="9525">
                      <a:solidFill>
                        <a:srgbClr val="B7B7B7"/>
                      </a:solidFill>
                      <a:prstDash val="solid"/>
                      <a:round/>
                      <a:headEnd len="sm" w="sm" type="none"/>
                      <a:tailEnd len="sm" w="sm" type="none"/>
                    </a:lnR>
                    <a:lnT cap="flat" cmpd="sng" w="9525">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r>
            </a:tbl>
          </a:graphicData>
        </a:graphic>
      </p:graphicFrame>
      <p:sp>
        <p:nvSpPr>
          <p:cNvPr id="963" name="Google Shape;963;p10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67" name="Shape 967"/>
        <p:cNvGrpSpPr/>
        <p:nvPr/>
      </p:nvGrpSpPr>
      <p:grpSpPr>
        <a:xfrm>
          <a:off x="0" y="0"/>
          <a:ext cx="0" cy="0"/>
          <a:chOff x="0" y="0"/>
          <a:chExt cx="0" cy="0"/>
        </a:xfrm>
      </p:grpSpPr>
      <p:sp>
        <p:nvSpPr>
          <p:cNvPr id="968" name="Google Shape;968;p107"/>
          <p:cNvSpPr txBox="1"/>
          <p:nvPr>
            <p:ph type="title"/>
          </p:nvPr>
        </p:nvSpPr>
        <p:spPr>
          <a:xfrm>
            <a:off x="-1" y="0"/>
            <a:ext cx="9144000" cy="572700"/>
          </a:xfrm>
          <a:prstGeom prst="rect">
            <a:avLst/>
          </a:prstGeom>
          <a:solidFill>
            <a:srgbClr val="D8D8D8"/>
          </a:solid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b="1" i="1" lang="en" sz="2750"/>
              <a:t>Active</a:t>
            </a:r>
            <a:r>
              <a:rPr lang="en" sz="2750"/>
              <a:t> </a:t>
            </a:r>
            <a:r>
              <a:rPr b="1" lang="en" sz="2750"/>
              <a:t>Listening</a:t>
            </a:r>
            <a:r>
              <a:rPr lang="en" sz="2750"/>
              <a:t>: The Listening Triangle for Info Seeking </a:t>
            </a:r>
            <a:endParaRPr/>
          </a:p>
        </p:txBody>
      </p:sp>
      <p:pic>
        <p:nvPicPr>
          <p:cNvPr id="969" name="Google Shape;969;p107"/>
          <p:cNvPicPr preferRelativeResize="0"/>
          <p:nvPr/>
        </p:nvPicPr>
        <p:blipFill rotWithShape="1">
          <a:blip r:embed="rId3">
            <a:alphaModFix/>
          </a:blip>
          <a:srcRect b="0" l="0" r="0" t="0"/>
          <a:stretch/>
        </p:blipFill>
        <p:spPr>
          <a:xfrm>
            <a:off x="557560" y="628972"/>
            <a:ext cx="8028878" cy="4200484"/>
          </a:xfrm>
          <a:prstGeom prst="rect">
            <a:avLst/>
          </a:prstGeom>
          <a:noFill/>
          <a:ln>
            <a:noFill/>
          </a:ln>
        </p:spPr>
      </p:pic>
      <p:sp>
        <p:nvSpPr>
          <p:cNvPr id="970" name="Google Shape;970;p107"/>
          <p:cNvSpPr txBox="1"/>
          <p:nvPr/>
        </p:nvSpPr>
        <p:spPr>
          <a:xfrm>
            <a:off x="-1" y="4825219"/>
            <a:ext cx="9144001" cy="30777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1400" u="none" cap="none" strike="noStrike">
                <a:solidFill>
                  <a:srgbClr val="000000"/>
                </a:solidFill>
                <a:latin typeface="Arial"/>
                <a:ea typeface="Arial"/>
                <a:cs typeface="Arial"/>
                <a:sym typeface="Arial"/>
              </a:rPr>
              <a:t>Former MIT REFS Moni Avello: </a:t>
            </a:r>
            <a:r>
              <a:rPr b="0" i="0" lang="en" sz="1400" u="sng" cap="none" strike="noStrike">
                <a:solidFill>
                  <a:schemeClr val="hlink"/>
                </a:solidFill>
                <a:latin typeface="Arial"/>
                <a:ea typeface="Arial"/>
                <a:cs typeface="Arial"/>
                <a:sym typeface="Arial"/>
                <a:hlinkClick r:id="rId4"/>
              </a:rPr>
              <a:t>https://www.youtube.com/watch?v=cHkUBc-tEkw</a:t>
            </a:r>
            <a:endParaRPr b="0" i="0" sz="1400" u="none" cap="none" strike="noStrike">
              <a:solidFill>
                <a:srgbClr val="000000"/>
              </a:solidFill>
              <a:latin typeface="Arial"/>
              <a:ea typeface="Arial"/>
              <a:cs typeface="Arial"/>
              <a:sym typeface="Arial"/>
            </a:endParaRPr>
          </a:p>
        </p:txBody>
      </p:sp>
      <p:sp>
        <p:nvSpPr>
          <p:cNvPr id="971" name="Google Shape;971;p10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75" name="Shape 975"/>
        <p:cNvGrpSpPr/>
        <p:nvPr/>
      </p:nvGrpSpPr>
      <p:grpSpPr>
        <a:xfrm>
          <a:off x="0" y="0"/>
          <a:ext cx="0" cy="0"/>
          <a:chOff x="0" y="0"/>
          <a:chExt cx="0" cy="0"/>
        </a:xfrm>
      </p:grpSpPr>
      <p:sp>
        <p:nvSpPr>
          <p:cNvPr id="976" name="Google Shape;976;p108"/>
          <p:cNvSpPr txBox="1"/>
          <p:nvPr>
            <p:ph type="title"/>
          </p:nvPr>
        </p:nvSpPr>
        <p:spPr>
          <a:xfrm>
            <a:off x="-1" y="0"/>
            <a:ext cx="9144000" cy="738130"/>
          </a:xfrm>
          <a:prstGeom prst="rect">
            <a:avLst/>
          </a:prstGeom>
          <a:solidFill>
            <a:srgbClr val="D8D8D8"/>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
              <a:t>The Listening Triangle in practice</a:t>
            </a:r>
            <a:endParaRPr/>
          </a:p>
        </p:txBody>
      </p:sp>
      <p:sp>
        <p:nvSpPr>
          <p:cNvPr id="977" name="Google Shape;977;p108"/>
          <p:cNvSpPr txBox="1"/>
          <p:nvPr/>
        </p:nvSpPr>
        <p:spPr>
          <a:xfrm>
            <a:off x="786494" y="844281"/>
            <a:ext cx="7652426" cy="101566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2000" u="none" cap="none" strike="noStrike">
                <a:solidFill>
                  <a:srgbClr val="000000"/>
                </a:solidFill>
                <a:latin typeface="Arial"/>
                <a:ea typeface="Arial"/>
                <a:cs typeface="Arial"/>
                <a:sym typeface="Arial"/>
              </a:rPr>
              <a:t>You set a deadline to review a paper that your graduate student is writing. You did not hear anything from your student for a week prior, and now the deadline has passed. </a:t>
            </a:r>
            <a:endParaRPr/>
          </a:p>
        </p:txBody>
      </p:sp>
      <p:pic>
        <p:nvPicPr>
          <p:cNvPr id="978" name="Google Shape;978;p108"/>
          <p:cNvPicPr preferRelativeResize="0"/>
          <p:nvPr/>
        </p:nvPicPr>
        <p:blipFill rotWithShape="1">
          <a:blip r:embed="rId3">
            <a:alphaModFix/>
          </a:blip>
          <a:srcRect b="0" l="0" r="0" t="0"/>
          <a:stretch/>
        </p:blipFill>
        <p:spPr>
          <a:xfrm>
            <a:off x="1674563" y="1966095"/>
            <a:ext cx="5876289" cy="3074310"/>
          </a:xfrm>
          <a:prstGeom prst="rect">
            <a:avLst/>
          </a:prstGeom>
          <a:noFill/>
          <a:ln>
            <a:noFill/>
          </a:ln>
        </p:spPr>
      </p:pic>
      <p:sp>
        <p:nvSpPr>
          <p:cNvPr id="979" name="Google Shape;979;p10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83" name="Shape 983"/>
        <p:cNvGrpSpPr/>
        <p:nvPr/>
      </p:nvGrpSpPr>
      <p:grpSpPr>
        <a:xfrm>
          <a:off x="0" y="0"/>
          <a:ext cx="0" cy="0"/>
          <a:chOff x="0" y="0"/>
          <a:chExt cx="0" cy="0"/>
        </a:xfrm>
      </p:grpSpPr>
      <p:sp>
        <p:nvSpPr>
          <p:cNvPr id="984" name="Google Shape;984;p109"/>
          <p:cNvSpPr txBox="1"/>
          <p:nvPr>
            <p:ph type="title"/>
          </p:nvPr>
        </p:nvSpPr>
        <p:spPr>
          <a:xfrm>
            <a:off x="-1" y="0"/>
            <a:ext cx="9144000" cy="738130"/>
          </a:xfrm>
          <a:prstGeom prst="rect">
            <a:avLst/>
          </a:prstGeom>
          <a:solidFill>
            <a:srgbClr val="D8D8D8"/>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
              <a:t>The Listening Triangle in practice: Small group role-play</a:t>
            </a:r>
            <a:endParaRPr/>
          </a:p>
        </p:txBody>
      </p:sp>
      <p:sp>
        <p:nvSpPr>
          <p:cNvPr id="985" name="Google Shape;985;p109"/>
          <p:cNvSpPr txBox="1"/>
          <p:nvPr/>
        </p:nvSpPr>
        <p:spPr>
          <a:xfrm>
            <a:off x="787400" y="969484"/>
            <a:ext cx="7569200" cy="4216539"/>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rgbClr val="000000"/>
              </a:buClr>
              <a:buSzPts val="1900"/>
              <a:buFont typeface="Arial"/>
              <a:buAutoNum type="arabicPeriod"/>
            </a:pPr>
            <a:r>
              <a:rPr b="0" i="0" lang="en" sz="1900" u="none" cap="none" strike="noStrike">
                <a:solidFill>
                  <a:srgbClr val="000000"/>
                </a:solidFill>
                <a:latin typeface="Arial"/>
                <a:ea typeface="Arial"/>
                <a:cs typeface="Arial"/>
                <a:sym typeface="Arial"/>
              </a:rPr>
              <a:t>Get into groups of 3-4, again with people who you don’t normally work with. </a:t>
            </a:r>
            <a:endParaRPr/>
          </a:p>
          <a:p>
            <a:pPr indent="-457200" lvl="0" marL="457200" marR="0" rtl="0" algn="l">
              <a:lnSpc>
                <a:spcPct val="100000"/>
              </a:lnSpc>
              <a:spcBef>
                <a:spcPts val="0"/>
              </a:spcBef>
              <a:spcAft>
                <a:spcPts val="0"/>
              </a:spcAft>
              <a:buClr>
                <a:srgbClr val="000000"/>
              </a:buClr>
              <a:buSzPts val="1900"/>
              <a:buFont typeface="Arial"/>
              <a:buAutoNum type="arabicPeriod"/>
            </a:pPr>
            <a:r>
              <a:rPr b="0" i="0" lang="en" sz="1900" u="none" cap="none" strike="noStrike">
                <a:solidFill>
                  <a:srgbClr val="000000"/>
                </a:solidFill>
                <a:latin typeface="Arial"/>
                <a:ea typeface="Arial"/>
                <a:cs typeface="Arial"/>
                <a:sym typeface="Arial"/>
              </a:rPr>
              <a:t>Rotate role-playing pairs, where one plays the “advisor” and another plays the “student” or “trainee.” [5 minutes]</a:t>
            </a:r>
            <a:endParaRPr/>
          </a:p>
          <a:p>
            <a:pPr indent="-457200" lvl="0" marL="457200" marR="0" rtl="0" algn="l">
              <a:lnSpc>
                <a:spcPct val="100000"/>
              </a:lnSpc>
              <a:spcBef>
                <a:spcPts val="0"/>
              </a:spcBef>
              <a:spcAft>
                <a:spcPts val="0"/>
              </a:spcAft>
              <a:buClr>
                <a:srgbClr val="000000"/>
              </a:buClr>
              <a:buSzPts val="1900"/>
              <a:buFont typeface="Arial"/>
              <a:buAutoNum type="arabicPeriod"/>
            </a:pPr>
            <a:r>
              <a:rPr b="0" i="0" lang="en" sz="1900" u="none" cap="none" strike="noStrike">
                <a:solidFill>
                  <a:srgbClr val="000000"/>
                </a:solidFill>
                <a:latin typeface="Arial"/>
                <a:ea typeface="Arial"/>
                <a:cs typeface="Arial"/>
                <a:sym typeface="Arial"/>
              </a:rPr>
              <a:t>Advisors, start by practicing the listening triangle. Observers should make note if a question is not an open-ended question: closed-ended, faux (“fake”), or a leading question. </a:t>
            </a:r>
            <a:endParaRPr/>
          </a:p>
          <a:p>
            <a:pPr indent="-457200" lvl="0" marL="457200" marR="0" rtl="0" algn="l">
              <a:lnSpc>
                <a:spcPct val="100000"/>
              </a:lnSpc>
              <a:spcBef>
                <a:spcPts val="0"/>
              </a:spcBef>
              <a:spcAft>
                <a:spcPts val="0"/>
              </a:spcAft>
              <a:buClr>
                <a:srgbClr val="000000"/>
              </a:buClr>
              <a:buSzPts val="1900"/>
              <a:buFont typeface="Arial"/>
              <a:buAutoNum type="arabicPeriod"/>
            </a:pPr>
            <a:r>
              <a:rPr b="0" i="0" lang="en" sz="1900" u="none" cap="none" strike="noStrike">
                <a:solidFill>
                  <a:srgbClr val="000000"/>
                </a:solidFill>
                <a:latin typeface="Arial"/>
                <a:ea typeface="Arial"/>
                <a:cs typeface="Arial"/>
                <a:sym typeface="Arial"/>
              </a:rPr>
              <a:t>After 5 minutes, take one minute where the student and observers give feedback on how the “advisor” approached the situation. </a:t>
            </a:r>
            <a:endParaRPr/>
          </a:p>
          <a:p>
            <a:pPr indent="-457200" lvl="0" marL="457200" marR="0" rtl="0" algn="l">
              <a:lnSpc>
                <a:spcPct val="100000"/>
              </a:lnSpc>
              <a:spcBef>
                <a:spcPts val="0"/>
              </a:spcBef>
              <a:spcAft>
                <a:spcPts val="0"/>
              </a:spcAft>
              <a:buClr>
                <a:srgbClr val="000000"/>
              </a:buClr>
              <a:buSzPts val="1900"/>
              <a:buFont typeface="Arial"/>
              <a:buAutoNum type="arabicPeriod"/>
            </a:pPr>
            <a:r>
              <a:rPr b="0" i="0" lang="en" sz="1900" u="none" cap="none" strike="noStrike">
                <a:solidFill>
                  <a:srgbClr val="000000"/>
                </a:solidFill>
                <a:latin typeface="Arial"/>
                <a:ea typeface="Arial"/>
                <a:cs typeface="Arial"/>
                <a:sym typeface="Arial"/>
              </a:rPr>
              <a:t>Rotate, rinse, and repeat.</a:t>
            </a:r>
            <a:endParaRPr/>
          </a:p>
          <a:p>
            <a:pPr indent="-336550" lvl="0" marL="45720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2000" u="none" cap="none" strike="noStrike">
              <a:solidFill>
                <a:srgbClr val="000000"/>
              </a:solidFill>
              <a:latin typeface="Arial"/>
              <a:ea typeface="Arial"/>
              <a:cs typeface="Arial"/>
              <a:sym typeface="Arial"/>
            </a:endParaRPr>
          </a:p>
        </p:txBody>
      </p:sp>
      <p:sp>
        <p:nvSpPr>
          <p:cNvPr id="986" name="Google Shape;986;p10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90" name="Shape 990"/>
        <p:cNvGrpSpPr/>
        <p:nvPr/>
      </p:nvGrpSpPr>
      <p:grpSpPr>
        <a:xfrm>
          <a:off x="0" y="0"/>
          <a:ext cx="0" cy="0"/>
          <a:chOff x="0" y="0"/>
          <a:chExt cx="0" cy="0"/>
        </a:xfrm>
      </p:grpSpPr>
      <p:sp>
        <p:nvSpPr>
          <p:cNvPr id="991" name="Google Shape;991;p110"/>
          <p:cNvSpPr txBox="1"/>
          <p:nvPr>
            <p:ph type="title"/>
          </p:nvPr>
        </p:nvSpPr>
        <p:spPr>
          <a:xfrm>
            <a:off x="-1" y="0"/>
            <a:ext cx="9144000" cy="517793"/>
          </a:xfrm>
          <a:prstGeom prst="rect">
            <a:avLst/>
          </a:prstGeom>
          <a:solidFill>
            <a:srgbClr val="D8D8D8"/>
          </a:solid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sz="2400"/>
              <a:t>Scenarios</a:t>
            </a:r>
            <a:endParaRPr/>
          </a:p>
        </p:txBody>
      </p:sp>
      <p:sp>
        <p:nvSpPr>
          <p:cNvPr id="992" name="Google Shape;992;p110"/>
          <p:cNvSpPr/>
          <p:nvPr/>
        </p:nvSpPr>
        <p:spPr>
          <a:xfrm>
            <a:off x="133425" y="594912"/>
            <a:ext cx="8824511" cy="917687"/>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None/>
            </a:pPr>
            <a:r>
              <a:rPr b="0" i="0" lang="en" sz="1600" u="none" cap="none" strike="noStrike">
                <a:solidFill>
                  <a:srgbClr val="000000"/>
                </a:solidFill>
                <a:latin typeface="Arial"/>
                <a:ea typeface="Arial"/>
                <a:cs typeface="Arial"/>
                <a:sym typeface="Arial"/>
              </a:rPr>
              <a:t>Your volunteer field assistant has slept in for the 3rd morning in the past two weeks. This is holding up the rest of the team. You can’t fire the person midway through the season—what do you say? </a:t>
            </a:r>
            <a:endParaRPr/>
          </a:p>
        </p:txBody>
      </p:sp>
      <p:sp>
        <p:nvSpPr>
          <p:cNvPr id="993" name="Google Shape;993;p110"/>
          <p:cNvSpPr txBox="1"/>
          <p:nvPr/>
        </p:nvSpPr>
        <p:spPr>
          <a:xfrm>
            <a:off x="133425" y="1616790"/>
            <a:ext cx="8527056" cy="1188018"/>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None/>
            </a:pPr>
            <a:r>
              <a:rPr b="0" i="0" lang="en" sz="1600" u="none" cap="none" strike="noStrike">
                <a:solidFill>
                  <a:srgbClr val="000000"/>
                </a:solidFill>
                <a:latin typeface="Arial"/>
                <a:ea typeface="Arial"/>
                <a:cs typeface="Arial"/>
                <a:sym typeface="Arial"/>
              </a:rPr>
              <a:t>Your grad student wants to delay their candidacy exam because they don’t feel ready, but you want them to have it this semester and you think with some preparation, they will be fine. What do you say? </a:t>
            </a:r>
            <a:endParaRPr/>
          </a:p>
          <a:p>
            <a:pPr indent="0" lvl="0" marL="0" marR="0" rtl="0" algn="l">
              <a:lnSpc>
                <a:spcPct val="100000"/>
              </a:lnSpc>
              <a:spcBef>
                <a:spcPts val="0"/>
              </a:spcBef>
              <a:spcAft>
                <a:spcPts val="0"/>
              </a:spcAft>
              <a:buNone/>
            </a:pPr>
            <a:r>
              <a:t/>
            </a:r>
            <a:endParaRPr b="0" i="0" sz="1600" u="none" cap="none" strike="noStrike">
              <a:solidFill>
                <a:srgbClr val="000000"/>
              </a:solidFill>
              <a:latin typeface="Arial"/>
              <a:ea typeface="Arial"/>
              <a:cs typeface="Arial"/>
              <a:sym typeface="Arial"/>
            </a:endParaRPr>
          </a:p>
        </p:txBody>
      </p:sp>
      <p:sp>
        <p:nvSpPr>
          <p:cNvPr id="994" name="Google Shape;994;p110"/>
          <p:cNvSpPr/>
          <p:nvPr/>
        </p:nvSpPr>
        <p:spPr>
          <a:xfrm>
            <a:off x="133425" y="2659410"/>
            <a:ext cx="8629575" cy="132343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1600" u="none" cap="none" strike="noStrike">
                <a:solidFill>
                  <a:srgbClr val="000000"/>
                </a:solidFill>
                <a:latin typeface="Arial"/>
                <a:ea typeface="Arial"/>
                <a:cs typeface="Arial"/>
                <a:sym typeface="Arial"/>
              </a:rPr>
              <a:t>One of your graduate students is less involved in optional lab activities than the others, like getting dinner or a drink after work, because of their parenting activities for their young son. Although their work is good, they aren’t as integrated into the lab as you would like and haven’t developed a rapport with the lab group. How do you help include them in the broader lab culture? </a:t>
            </a:r>
            <a:endParaRPr/>
          </a:p>
        </p:txBody>
      </p:sp>
      <p:sp>
        <p:nvSpPr>
          <p:cNvPr id="995" name="Google Shape;995;p110"/>
          <p:cNvSpPr txBox="1"/>
          <p:nvPr/>
        </p:nvSpPr>
        <p:spPr>
          <a:xfrm>
            <a:off x="4787900" y="4160175"/>
            <a:ext cx="3872700" cy="9831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None/>
            </a:pPr>
            <a:r>
              <a:rPr b="0" i="0" lang="en" sz="1400" u="none" cap="none" strike="noStrike">
                <a:solidFill>
                  <a:srgbClr val="7F7F7F"/>
                </a:solidFill>
                <a:latin typeface="Arial"/>
                <a:ea typeface="Arial"/>
                <a:cs typeface="Arial"/>
                <a:sym typeface="Arial"/>
              </a:rPr>
              <a:t>Scenarios from Hund et al. (2018) “Transforming mentorship in STEM by</a:t>
            </a:r>
            <a:r>
              <a:rPr lang="en">
                <a:solidFill>
                  <a:srgbClr val="7F7F7F"/>
                </a:solidFill>
              </a:rPr>
              <a:t> </a:t>
            </a:r>
            <a:r>
              <a:rPr b="0" i="0" lang="en" sz="1400" u="none" cap="none" strike="noStrike">
                <a:solidFill>
                  <a:srgbClr val="7F7F7F"/>
                </a:solidFill>
                <a:latin typeface="Arial"/>
                <a:ea typeface="Arial"/>
                <a:cs typeface="Arial"/>
                <a:sym typeface="Arial"/>
              </a:rPr>
              <a:t>training scientists to be</a:t>
            </a:r>
            <a:r>
              <a:rPr lang="en"/>
              <a:t> </a:t>
            </a:r>
            <a:r>
              <a:rPr b="0" i="0" lang="en" sz="1400" u="none" cap="none" strike="noStrike">
                <a:solidFill>
                  <a:srgbClr val="7F7F7F"/>
                </a:solidFill>
                <a:latin typeface="Arial"/>
                <a:ea typeface="Arial"/>
                <a:cs typeface="Arial"/>
                <a:sym typeface="Arial"/>
              </a:rPr>
              <a:t>better leaders” </a:t>
            </a:r>
            <a:r>
              <a:rPr b="0" i="1" lang="en" sz="1400" u="none" cap="none" strike="noStrike">
                <a:solidFill>
                  <a:srgbClr val="7F7F7F"/>
                </a:solidFill>
                <a:latin typeface="Arial"/>
                <a:ea typeface="Arial"/>
                <a:cs typeface="Arial"/>
                <a:sym typeface="Arial"/>
              </a:rPr>
              <a:t>Ecology and Evolution.</a:t>
            </a:r>
            <a:endParaRPr/>
          </a:p>
        </p:txBody>
      </p:sp>
      <p:sp>
        <p:nvSpPr>
          <p:cNvPr id="996" name="Google Shape;996;p110"/>
          <p:cNvSpPr/>
          <p:nvPr/>
        </p:nvSpPr>
        <p:spPr>
          <a:xfrm>
            <a:off x="133424" y="4098526"/>
            <a:ext cx="4654476" cy="5847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 sz="1600" u="none" cap="none" strike="noStrike">
                <a:solidFill>
                  <a:srgbClr val="000000"/>
                </a:solidFill>
                <a:latin typeface="Arial"/>
                <a:ea typeface="Arial"/>
                <a:cs typeface="Arial"/>
                <a:sym typeface="Arial"/>
              </a:rPr>
              <a:t>The undergraduate students that your grad student supervises are leaving a mess in the lab.</a:t>
            </a:r>
            <a:endParaRPr/>
          </a:p>
        </p:txBody>
      </p:sp>
      <p:sp>
        <p:nvSpPr>
          <p:cNvPr id="997" name="Google Shape;997;p1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01" name="Shape 1001"/>
        <p:cNvGrpSpPr/>
        <p:nvPr/>
      </p:nvGrpSpPr>
      <p:grpSpPr>
        <a:xfrm>
          <a:off x="0" y="0"/>
          <a:ext cx="0" cy="0"/>
          <a:chOff x="0" y="0"/>
          <a:chExt cx="0" cy="0"/>
        </a:xfrm>
      </p:grpSpPr>
      <p:sp>
        <p:nvSpPr>
          <p:cNvPr id="1002" name="Google Shape;1002;p111"/>
          <p:cNvSpPr txBox="1"/>
          <p:nvPr>
            <p:ph type="title"/>
          </p:nvPr>
        </p:nvSpPr>
        <p:spPr>
          <a:xfrm>
            <a:off x="446925" y="1668150"/>
            <a:ext cx="83358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t>So you want to learn how to                                 lead and manage a lab well. </a:t>
            </a:r>
            <a:endParaRPr/>
          </a:p>
          <a:p>
            <a:pPr indent="0" lvl="0" marL="0" rtl="0" algn="ctr">
              <a:lnSpc>
                <a:spcPct val="100000"/>
              </a:lnSpc>
              <a:spcBef>
                <a:spcPts val="0"/>
              </a:spcBef>
              <a:spcAft>
                <a:spcPts val="0"/>
              </a:spcAft>
              <a:buSzPts val="2800"/>
              <a:buNone/>
            </a:pPr>
            <a:r>
              <a:rPr lang="en"/>
              <a:t>What can you do next?</a:t>
            </a:r>
            <a:endParaRPr/>
          </a:p>
        </p:txBody>
      </p:sp>
      <p:sp>
        <p:nvSpPr>
          <p:cNvPr id="1003" name="Google Shape;1003;p1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07" name="Shape 1007"/>
        <p:cNvGrpSpPr/>
        <p:nvPr/>
      </p:nvGrpSpPr>
      <p:grpSpPr>
        <a:xfrm>
          <a:off x="0" y="0"/>
          <a:ext cx="0" cy="0"/>
          <a:chOff x="0" y="0"/>
          <a:chExt cx="0" cy="0"/>
        </a:xfrm>
      </p:grpSpPr>
      <p:sp>
        <p:nvSpPr>
          <p:cNvPr id="1008" name="Google Shape;1008;p112"/>
          <p:cNvSpPr txBox="1"/>
          <p:nvPr>
            <p:ph type="title"/>
          </p:nvPr>
        </p:nvSpPr>
        <p:spPr>
          <a:xfrm>
            <a:off x="0" y="0"/>
            <a:ext cx="9144000" cy="572700"/>
          </a:xfrm>
          <a:prstGeom prst="rect">
            <a:avLst/>
          </a:prstGeom>
          <a:solidFill>
            <a:srgbClr val="D8D8D8"/>
          </a:solid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   Self-educate: Some comprehensive books</a:t>
            </a:r>
            <a:endParaRPr/>
          </a:p>
        </p:txBody>
      </p:sp>
      <p:sp>
        <p:nvSpPr>
          <p:cNvPr id="1009" name="Google Shape;1009;p112"/>
          <p:cNvSpPr txBox="1"/>
          <p:nvPr>
            <p:ph idx="1" type="body"/>
          </p:nvPr>
        </p:nvSpPr>
        <p:spPr>
          <a:xfrm>
            <a:off x="341927" y="870683"/>
            <a:ext cx="4549058" cy="3416400"/>
          </a:xfrm>
          <a:prstGeom prst="rect">
            <a:avLst/>
          </a:prstGeom>
          <a:noFill/>
          <a:ln>
            <a:noFill/>
          </a:ln>
        </p:spPr>
        <p:txBody>
          <a:bodyPr anchorCtr="0" anchor="t" bIns="91425" lIns="91425" spcFirstLastPara="1" rIns="91425" wrap="square" tIns="91425">
            <a:noAutofit/>
          </a:bodyPr>
          <a:lstStyle/>
          <a:p>
            <a:pPr indent="-330200" lvl="0" marL="457200" rtl="0" algn="l">
              <a:lnSpc>
                <a:spcPct val="115000"/>
              </a:lnSpc>
              <a:spcBef>
                <a:spcPts val="0"/>
              </a:spcBef>
              <a:spcAft>
                <a:spcPts val="0"/>
              </a:spcAft>
              <a:buSzPts val="1600"/>
              <a:buChar char="●"/>
            </a:pPr>
            <a:r>
              <a:rPr i="1" lang="en" sz="1700"/>
              <a:t>Lab Dynamics</a:t>
            </a:r>
            <a:r>
              <a:rPr lang="en" sz="1700"/>
              <a:t>: Management and Leadership Skills for Scientists, by Carl M. Cohen, Suzanne L. Cohen.</a:t>
            </a:r>
            <a:endParaRPr/>
          </a:p>
          <a:p>
            <a:pPr indent="0" lvl="0" marL="127000" rtl="0" algn="l">
              <a:lnSpc>
                <a:spcPct val="115000"/>
              </a:lnSpc>
              <a:spcBef>
                <a:spcPts val="0"/>
              </a:spcBef>
              <a:spcAft>
                <a:spcPts val="0"/>
              </a:spcAft>
              <a:buSzPts val="1600"/>
              <a:buNone/>
            </a:pPr>
            <a:r>
              <a:t/>
            </a:r>
            <a:endParaRPr i="1" sz="1700"/>
          </a:p>
          <a:p>
            <a:pPr indent="-330200" lvl="0" marL="457200" rtl="0" algn="l">
              <a:lnSpc>
                <a:spcPct val="115000"/>
              </a:lnSpc>
              <a:spcBef>
                <a:spcPts val="0"/>
              </a:spcBef>
              <a:spcAft>
                <a:spcPts val="0"/>
              </a:spcAft>
              <a:buSzPts val="1600"/>
              <a:buChar char="●"/>
            </a:pPr>
            <a:r>
              <a:rPr i="1" lang="en" sz="1700"/>
              <a:t>At the Helm: A Laboratory Navigator</a:t>
            </a:r>
            <a:r>
              <a:rPr lang="en" sz="1700"/>
              <a:t> by Kathy Barker.</a:t>
            </a:r>
            <a:endParaRPr/>
          </a:p>
          <a:p>
            <a:pPr indent="0" lvl="0" marL="127000" rtl="0" algn="l">
              <a:lnSpc>
                <a:spcPct val="115000"/>
              </a:lnSpc>
              <a:spcBef>
                <a:spcPts val="0"/>
              </a:spcBef>
              <a:spcAft>
                <a:spcPts val="0"/>
              </a:spcAft>
              <a:buSzPts val="1600"/>
              <a:buNone/>
            </a:pPr>
            <a:r>
              <a:t/>
            </a:r>
            <a:endParaRPr sz="1700"/>
          </a:p>
          <a:p>
            <a:pPr indent="-330200" lvl="0" marL="457200" rtl="0" algn="l">
              <a:lnSpc>
                <a:spcPct val="115000"/>
              </a:lnSpc>
              <a:spcBef>
                <a:spcPts val="0"/>
              </a:spcBef>
              <a:spcAft>
                <a:spcPts val="0"/>
              </a:spcAft>
              <a:buSzPts val="1600"/>
              <a:buChar char="●"/>
            </a:pPr>
            <a:r>
              <a:rPr i="1" lang="en" sz="1700"/>
              <a:t>Making the Right Moves: A Practical Guide to Scientific Management for Postdocs and New Faculty </a:t>
            </a:r>
            <a:r>
              <a:rPr lang="en" sz="1700"/>
              <a:t>by the Burroughs Wellcome Fund and the Howard Hughes Medical Institute. 2004. </a:t>
            </a:r>
            <a:endParaRPr sz="1700"/>
          </a:p>
          <a:p>
            <a:pPr indent="-317500" lvl="1" marL="914400" rtl="0" algn="l">
              <a:lnSpc>
                <a:spcPct val="115000"/>
              </a:lnSpc>
              <a:spcBef>
                <a:spcPts val="0"/>
              </a:spcBef>
              <a:spcAft>
                <a:spcPts val="0"/>
              </a:spcAft>
              <a:buSzPts val="1400"/>
              <a:buChar char="○"/>
            </a:pPr>
            <a:r>
              <a:rPr b="1" lang="en" sz="1700"/>
              <a:t>Free</a:t>
            </a:r>
            <a:r>
              <a:rPr lang="en" sz="1700"/>
              <a:t> PDF! [</a:t>
            </a:r>
            <a:r>
              <a:rPr lang="en" sz="1700" u="sng">
                <a:solidFill>
                  <a:schemeClr val="hlink"/>
                </a:solidFill>
                <a:hlinkClick r:id="rId3"/>
              </a:rPr>
              <a:t>link</a:t>
            </a:r>
            <a:r>
              <a:rPr lang="en" sz="1700"/>
              <a:t>]</a:t>
            </a:r>
            <a:endParaRPr sz="1700"/>
          </a:p>
        </p:txBody>
      </p:sp>
      <p:pic>
        <p:nvPicPr>
          <p:cNvPr id="1010" name="Google Shape;1010;p112"/>
          <p:cNvPicPr preferRelativeResize="0"/>
          <p:nvPr/>
        </p:nvPicPr>
        <p:blipFill rotWithShape="1">
          <a:blip r:embed="rId4">
            <a:alphaModFix/>
          </a:blip>
          <a:srcRect b="0" l="0" r="0" t="0"/>
          <a:stretch/>
        </p:blipFill>
        <p:spPr>
          <a:xfrm>
            <a:off x="7127447" y="2442317"/>
            <a:ext cx="1777524" cy="2365706"/>
          </a:xfrm>
          <a:prstGeom prst="rect">
            <a:avLst/>
          </a:prstGeom>
          <a:noFill/>
          <a:ln>
            <a:noFill/>
          </a:ln>
        </p:spPr>
      </p:pic>
      <p:pic>
        <p:nvPicPr>
          <p:cNvPr id="1011" name="Google Shape;1011;p112"/>
          <p:cNvPicPr preferRelativeResize="0"/>
          <p:nvPr/>
        </p:nvPicPr>
        <p:blipFill rotWithShape="1">
          <a:blip r:embed="rId5">
            <a:alphaModFix/>
          </a:blip>
          <a:srcRect b="0" l="0" r="0" t="0"/>
          <a:stretch/>
        </p:blipFill>
        <p:spPr>
          <a:xfrm>
            <a:off x="5907224" y="742346"/>
            <a:ext cx="1706575" cy="2479508"/>
          </a:xfrm>
          <a:prstGeom prst="rect">
            <a:avLst/>
          </a:prstGeom>
          <a:noFill/>
          <a:ln>
            <a:noFill/>
          </a:ln>
        </p:spPr>
      </p:pic>
      <p:pic>
        <p:nvPicPr>
          <p:cNvPr id="1012" name="Google Shape;1012;p112"/>
          <p:cNvPicPr preferRelativeResize="0"/>
          <p:nvPr/>
        </p:nvPicPr>
        <p:blipFill rotWithShape="1">
          <a:blip r:embed="rId6">
            <a:alphaModFix/>
          </a:blip>
          <a:srcRect b="0" l="0" r="0" t="0"/>
          <a:stretch/>
        </p:blipFill>
        <p:spPr>
          <a:xfrm>
            <a:off x="5229731" y="2442317"/>
            <a:ext cx="1711691" cy="2365706"/>
          </a:xfrm>
          <a:prstGeom prst="rect">
            <a:avLst/>
          </a:prstGeom>
          <a:noFill/>
          <a:ln>
            <a:noFill/>
          </a:ln>
        </p:spPr>
      </p:pic>
      <p:sp>
        <p:nvSpPr>
          <p:cNvPr id="1013" name="Google Shape;1013;p1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7" name="Shape 1017"/>
        <p:cNvGrpSpPr/>
        <p:nvPr/>
      </p:nvGrpSpPr>
      <p:grpSpPr>
        <a:xfrm>
          <a:off x="0" y="0"/>
          <a:ext cx="0" cy="0"/>
          <a:chOff x="0" y="0"/>
          <a:chExt cx="0" cy="0"/>
        </a:xfrm>
      </p:grpSpPr>
      <p:sp>
        <p:nvSpPr>
          <p:cNvPr id="1018" name="Google Shape;1018;p113"/>
          <p:cNvSpPr txBox="1"/>
          <p:nvPr>
            <p:ph type="title"/>
          </p:nvPr>
        </p:nvSpPr>
        <p:spPr>
          <a:xfrm>
            <a:off x="0" y="0"/>
            <a:ext cx="9144000" cy="572700"/>
          </a:xfrm>
          <a:prstGeom prst="rect">
            <a:avLst/>
          </a:prstGeom>
          <a:solidFill>
            <a:srgbClr val="D8D8D8"/>
          </a:solid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   Self-educate: On difficult conversations</a:t>
            </a:r>
            <a:endParaRPr/>
          </a:p>
        </p:txBody>
      </p:sp>
      <p:sp>
        <p:nvSpPr>
          <p:cNvPr id="1019" name="Google Shape;1019;p113"/>
          <p:cNvSpPr txBox="1"/>
          <p:nvPr>
            <p:ph idx="1" type="body"/>
          </p:nvPr>
        </p:nvSpPr>
        <p:spPr>
          <a:xfrm>
            <a:off x="341927" y="870683"/>
            <a:ext cx="4549058" cy="1423338"/>
          </a:xfrm>
          <a:prstGeom prst="rect">
            <a:avLst/>
          </a:prstGeom>
          <a:noFill/>
          <a:ln>
            <a:noFill/>
          </a:ln>
        </p:spPr>
        <p:txBody>
          <a:bodyPr anchorCtr="0" anchor="t" bIns="91425" lIns="91425" spcFirstLastPara="1" rIns="91425" wrap="square" tIns="91425">
            <a:noAutofit/>
          </a:bodyPr>
          <a:lstStyle/>
          <a:p>
            <a:pPr indent="-330200" lvl="0" marL="457200" rtl="0" algn="l">
              <a:lnSpc>
                <a:spcPct val="115000"/>
              </a:lnSpc>
              <a:spcBef>
                <a:spcPts val="0"/>
              </a:spcBef>
              <a:spcAft>
                <a:spcPts val="0"/>
              </a:spcAft>
              <a:buSzPts val="1600"/>
              <a:buChar char="●"/>
            </a:pPr>
            <a:r>
              <a:rPr i="1" lang="en"/>
              <a:t>Thanks for the Feedback: The Science and Art of Receiving Feedback Well, </a:t>
            </a:r>
            <a:r>
              <a:rPr lang="en"/>
              <a:t>Douglas Stone and Sheila Heen</a:t>
            </a:r>
            <a:endParaRPr/>
          </a:p>
          <a:p>
            <a:pPr indent="0" lvl="0" marL="127000" rtl="0" algn="l">
              <a:lnSpc>
                <a:spcPct val="115000"/>
              </a:lnSpc>
              <a:spcBef>
                <a:spcPts val="0"/>
              </a:spcBef>
              <a:spcAft>
                <a:spcPts val="0"/>
              </a:spcAft>
              <a:buSzPts val="1600"/>
              <a:buNone/>
            </a:pPr>
            <a:r>
              <a:t/>
            </a:r>
            <a:endParaRPr i="1"/>
          </a:p>
          <a:p>
            <a:pPr indent="-330200" lvl="0" marL="457200" rtl="0" algn="l">
              <a:lnSpc>
                <a:spcPct val="115000"/>
              </a:lnSpc>
              <a:spcBef>
                <a:spcPts val="0"/>
              </a:spcBef>
              <a:spcAft>
                <a:spcPts val="0"/>
              </a:spcAft>
              <a:buSzPts val="1600"/>
              <a:buChar char="●"/>
            </a:pPr>
            <a:r>
              <a:rPr i="1" lang="en" sz="1700"/>
              <a:t>Difficult Conversations: How to Discuss What Matters Most</a:t>
            </a:r>
            <a:r>
              <a:rPr lang="en" sz="1700"/>
              <a:t>, Douglas Stone, Bruce Patton, Sheila Heen</a:t>
            </a:r>
            <a:endParaRPr i="1" sz="1700"/>
          </a:p>
          <a:p>
            <a:pPr indent="0" lvl="0" marL="127000" rtl="0" algn="l">
              <a:lnSpc>
                <a:spcPct val="115000"/>
              </a:lnSpc>
              <a:spcBef>
                <a:spcPts val="0"/>
              </a:spcBef>
              <a:spcAft>
                <a:spcPts val="0"/>
              </a:spcAft>
              <a:buSzPts val="1600"/>
              <a:buNone/>
            </a:pPr>
            <a:r>
              <a:t/>
            </a:r>
            <a:endParaRPr i="1" sz="1700"/>
          </a:p>
          <a:p>
            <a:pPr indent="-330200" lvl="0" marL="457200" rtl="0" algn="l">
              <a:lnSpc>
                <a:spcPct val="115000"/>
              </a:lnSpc>
              <a:spcBef>
                <a:spcPts val="0"/>
              </a:spcBef>
              <a:spcAft>
                <a:spcPts val="0"/>
              </a:spcAft>
              <a:buSzPts val="1600"/>
              <a:buChar char="●"/>
            </a:pPr>
            <a:r>
              <a:rPr i="1" lang="en" sz="1700"/>
              <a:t>Getting to Yes: Negotiating Agreement Without Giving In, </a:t>
            </a:r>
            <a:r>
              <a:rPr lang="en" sz="1700"/>
              <a:t>Roger Fisher, William Ury, Bruce Patton</a:t>
            </a:r>
            <a:endParaRPr/>
          </a:p>
        </p:txBody>
      </p:sp>
      <p:pic>
        <p:nvPicPr>
          <p:cNvPr id="1020" name="Google Shape;1020;p113"/>
          <p:cNvPicPr preferRelativeResize="0"/>
          <p:nvPr/>
        </p:nvPicPr>
        <p:blipFill rotWithShape="1">
          <a:blip r:embed="rId3">
            <a:alphaModFix/>
          </a:blip>
          <a:srcRect b="0" l="0" r="0" t="0"/>
          <a:stretch/>
        </p:blipFill>
        <p:spPr>
          <a:xfrm>
            <a:off x="7232934" y="870683"/>
            <a:ext cx="1550068" cy="2411217"/>
          </a:xfrm>
          <a:prstGeom prst="rect">
            <a:avLst/>
          </a:prstGeom>
          <a:noFill/>
          <a:ln>
            <a:noFill/>
          </a:ln>
        </p:spPr>
      </p:pic>
      <p:pic>
        <p:nvPicPr>
          <p:cNvPr id="1021" name="Google Shape;1021;p113"/>
          <p:cNvPicPr preferRelativeResize="0"/>
          <p:nvPr/>
        </p:nvPicPr>
        <p:blipFill rotWithShape="1">
          <a:blip r:embed="rId4">
            <a:alphaModFix/>
          </a:blip>
          <a:srcRect b="0" l="0" r="0" t="0"/>
          <a:stretch/>
        </p:blipFill>
        <p:spPr>
          <a:xfrm>
            <a:off x="5098599" y="870683"/>
            <a:ext cx="1561220" cy="2411217"/>
          </a:xfrm>
          <a:prstGeom prst="rect">
            <a:avLst/>
          </a:prstGeom>
          <a:noFill/>
          <a:ln cap="flat" cmpd="sng" w="9525">
            <a:solidFill>
              <a:srgbClr val="7F7F7F"/>
            </a:solidFill>
            <a:prstDash val="solid"/>
            <a:round/>
            <a:headEnd len="sm" w="sm" type="none"/>
            <a:tailEnd len="sm" w="sm" type="none"/>
          </a:ln>
        </p:spPr>
      </p:pic>
      <p:pic>
        <p:nvPicPr>
          <p:cNvPr id="1022" name="Google Shape;1022;p113"/>
          <p:cNvPicPr preferRelativeResize="0"/>
          <p:nvPr/>
        </p:nvPicPr>
        <p:blipFill rotWithShape="1">
          <a:blip r:embed="rId5">
            <a:alphaModFix/>
          </a:blip>
          <a:srcRect b="0" l="0" r="0" t="0"/>
          <a:stretch/>
        </p:blipFill>
        <p:spPr>
          <a:xfrm>
            <a:off x="6417795" y="2509717"/>
            <a:ext cx="1590173" cy="2444155"/>
          </a:xfrm>
          <a:prstGeom prst="rect">
            <a:avLst/>
          </a:prstGeom>
          <a:noFill/>
          <a:ln cap="flat" cmpd="sng" w="9525">
            <a:solidFill>
              <a:srgbClr val="7F7F7F"/>
            </a:solidFill>
            <a:prstDash val="solid"/>
            <a:round/>
            <a:headEnd len="sm" w="sm" type="none"/>
            <a:tailEnd len="sm" w="sm" type="none"/>
          </a:ln>
        </p:spPr>
      </p:pic>
      <p:sp>
        <p:nvSpPr>
          <p:cNvPr id="1023" name="Google Shape;1023;p11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2" name="Shape 172"/>
        <p:cNvGrpSpPr/>
        <p:nvPr/>
      </p:nvGrpSpPr>
      <p:grpSpPr>
        <a:xfrm>
          <a:off x="0" y="0"/>
          <a:ext cx="0" cy="0"/>
          <a:chOff x="0" y="0"/>
          <a:chExt cx="0" cy="0"/>
        </a:xfrm>
      </p:grpSpPr>
      <p:sp>
        <p:nvSpPr>
          <p:cNvPr id="173" name="Google Shape;173;p33"/>
          <p:cNvSpPr txBox="1"/>
          <p:nvPr/>
        </p:nvSpPr>
        <p:spPr>
          <a:xfrm>
            <a:off x="5118650" y="544800"/>
            <a:ext cx="3753000" cy="3313200"/>
          </a:xfrm>
          <a:prstGeom prst="rect">
            <a:avLst/>
          </a:prstGeom>
          <a:solidFill>
            <a:srgbClr val="D8D8D8"/>
          </a:solidFill>
          <a:ln>
            <a:noFill/>
          </a:ln>
        </p:spPr>
        <p:txBody>
          <a:bodyPr anchorCtr="0" anchor="ctr" bIns="91425" lIns="182875" spcFirstLastPara="1" rIns="182875" wrap="square" tIns="182875">
            <a:noAutofit/>
          </a:bodyPr>
          <a:lstStyle/>
          <a:p>
            <a:pPr indent="0" lvl="0" marL="0" marR="0" rtl="0" algn="ctr">
              <a:lnSpc>
                <a:spcPct val="100000"/>
              </a:lnSpc>
              <a:spcBef>
                <a:spcPts val="0"/>
              </a:spcBef>
              <a:spcAft>
                <a:spcPts val="1500"/>
              </a:spcAft>
              <a:buClr>
                <a:srgbClr val="000000"/>
              </a:buClr>
              <a:buSzPts val="2200"/>
              <a:buFont typeface="Arial"/>
              <a:buNone/>
            </a:pPr>
            <a:r>
              <a:rPr b="0" i="0" lang="en" sz="2200" u="none" cap="none" strike="noStrike">
                <a:solidFill>
                  <a:schemeClr val="dk1"/>
                </a:solidFill>
                <a:latin typeface="Arial"/>
                <a:ea typeface="Arial"/>
                <a:cs typeface="Arial"/>
                <a:sym typeface="Arial"/>
              </a:rPr>
              <a:t>A </a:t>
            </a:r>
            <a:r>
              <a:rPr b="0" i="1" lang="en" sz="2200" u="none" cap="none" strike="noStrike">
                <a:solidFill>
                  <a:schemeClr val="dk1"/>
                </a:solidFill>
                <a:latin typeface="Arial"/>
                <a:ea typeface="Arial"/>
                <a:cs typeface="Arial"/>
                <a:sym typeface="Arial"/>
              </a:rPr>
              <a:t>Nature</a:t>
            </a:r>
            <a:r>
              <a:rPr b="0" i="0" lang="en" sz="2200" u="none" cap="none" strike="noStrike">
                <a:solidFill>
                  <a:schemeClr val="dk1"/>
                </a:solidFill>
                <a:latin typeface="Arial"/>
                <a:ea typeface="Arial"/>
                <a:cs typeface="Arial"/>
                <a:sym typeface="Arial"/>
              </a:rPr>
              <a:t> survey of 3,200 scientists reveals that                         </a:t>
            </a:r>
            <a:r>
              <a:rPr b="1" i="0" lang="en" sz="2200" u="none" cap="none" strike="noStrike">
                <a:solidFill>
                  <a:schemeClr val="dk1"/>
                </a:solidFill>
                <a:latin typeface="Arial"/>
                <a:ea typeface="Arial"/>
                <a:cs typeface="Arial"/>
                <a:sym typeface="Arial"/>
              </a:rPr>
              <a:t>poor lab and personnel management by principal investigators</a:t>
            </a:r>
            <a:r>
              <a:rPr b="0" i="0" lang="en" sz="2200" u="none" cap="none" strike="noStrike">
                <a:solidFill>
                  <a:schemeClr val="dk1"/>
                </a:solidFill>
                <a:latin typeface="Arial"/>
                <a:ea typeface="Arial"/>
                <a:cs typeface="Arial"/>
                <a:sym typeface="Arial"/>
              </a:rPr>
              <a:t> (PIs)                    is one of the strongest contributors to an unhealthy lab culture.</a:t>
            </a:r>
            <a:endParaRPr b="0" i="0" sz="2200" u="none" cap="none" strike="noStrike">
              <a:solidFill>
                <a:schemeClr val="dk1"/>
              </a:solidFill>
              <a:latin typeface="Arial"/>
              <a:ea typeface="Arial"/>
              <a:cs typeface="Arial"/>
              <a:sym typeface="Arial"/>
            </a:endParaRPr>
          </a:p>
        </p:txBody>
      </p:sp>
      <p:sp>
        <p:nvSpPr>
          <p:cNvPr id="174" name="Google Shape;174;p33"/>
          <p:cNvSpPr txBox="1"/>
          <p:nvPr/>
        </p:nvSpPr>
        <p:spPr>
          <a:xfrm>
            <a:off x="5018975" y="4118125"/>
            <a:ext cx="3852600" cy="555900"/>
          </a:xfrm>
          <a:prstGeom prst="rect">
            <a:avLst/>
          </a:prstGeom>
          <a:noFill/>
          <a:ln>
            <a:noFill/>
          </a:ln>
        </p:spPr>
        <p:txBody>
          <a:bodyPr anchorCtr="0" anchor="t" bIns="91425" lIns="91425" spcFirstLastPara="1" rIns="91425" wrap="square" tIns="91425">
            <a:noAutofit/>
          </a:bodyPr>
          <a:lstStyle/>
          <a:p>
            <a:pPr indent="0" lvl="0" marL="0" rtl="0" algn="r">
              <a:lnSpc>
                <a:spcPct val="115000"/>
              </a:lnSpc>
              <a:spcBef>
                <a:spcPts val="0"/>
              </a:spcBef>
              <a:spcAft>
                <a:spcPts val="0"/>
              </a:spcAft>
              <a:buClr>
                <a:schemeClr val="dk1"/>
              </a:buClr>
              <a:buSzPts val="1100"/>
              <a:buFont typeface="Arial"/>
              <a:buNone/>
            </a:pPr>
            <a:r>
              <a:rPr i="1" lang="en" sz="1200">
                <a:solidFill>
                  <a:srgbClr val="363636"/>
                </a:solidFill>
              </a:rPr>
              <a:t>Some hard numbers on science’s leadership problems</a:t>
            </a:r>
            <a:r>
              <a:rPr lang="en" sz="1200">
                <a:solidFill>
                  <a:srgbClr val="363636"/>
                </a:solidFill>
              </a:rPr>
              <a:t>, Nature News, May 26 2018. </a:t>
            </a:r>
            <a:r>
              <a:rPr lang="en" sz="1200" u="sng">
                <a:solidFill>
                  <a:schemeClr val="accent5"/>
                </a:solidFill>
                <a:hlinkClick r:id="rId3"/>
              </a:rPr>
              <a:t>https://www.nature.com/articles/d41586-018-05143-8</a:t>
            </a:r>
            <a:endParaRPr sz="1200">
              <a:solidFill>
                <a:srgbClr val="363636"/>
              </a:solidFill>
            </a:endParaRPr>
          </a:p>
          <a:p>
            <a:pPr indent="0" lvl="0" marL="0" marR="0" rtl="0" algn="r">
              <a:lnSpc>
                <a:spcPct val="115000"/>
              </a:lnSpc>
              <a:spcBef>
                <a:spcPts val="0"/>
              </a:spcBef>
              <a:spcAft>
                <a:spcPts val="0"/>
              </a:spcAft>
              <a:buClr>
                <a:schemeClr val="dk1"/>
              </a:buClr>
              <a:buSzPts val="1100"/>
              <a:buFont typeface="Arial"/>
              <a:buNone/>
            </a:pPr>
            <a:r>
              <a:t/>
            </a:r>
            <a:endParaRPr i="1" sz="1200">
              <a:solidFill>
                <a:srgbClr val="363636"/>
              </a:solidFill>
            </a:endParaRPr>
          </a:p>
          <a:p>
            <a:pPr indent="0" lvl="0" marL="0" marR="0" rtl="0" algn="l">
              <a:lnSpc>
                <a:spcPct val="100000"/>
              </a:lnSpc>
              <a:spcBef>
                <a:spcPts val="150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75" name="Google Shape;175;p33"/>
          <p:cNvPicPr preferRelativeResize="0"/>
          <p:nvPr/>
        </p:nvPicPr>
        <p:blipFill rotWithShape="1">
          <a:blip r:embed="rId4">
            <a:alphaModFix/>
          </a:blip>
          <a:srcRect b="0" l="0" r="0" t="0"/>
          <a:stretch/>
        </p:blipFill>
        <p:spPr>
          <a:xfrm>
            <a:off x="140275" y="210049"/>
            <a:ext cx="4878700" cy="4598525"/>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27" name="Shape 1027"/>
        <p:cNvGrpSpPr/>
        <p:nvPr/>
      </p:nvGrpSpPr>
      <p:grpSpPr>
        <a:xfrm>
          <a:off x="0" y="0"/>
          <a:ext cx="0" cy="0"/>
          <a:chOff x="0" y="0"/>
          <a:chExt cx="0" cy="0"/>
        </a:xfrm>
      </p:grpSpPr>
      <p:sp>
        <p:nvSpPr>
          <p:cNvPr id="1028" name="Google Shape;1028;p11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
        <p:nvSpPr>
          <p:cNvPr id="1029" name="Google Shape;1029;p114"/>
          <p:cNvSpPr txBox="1"/>
          <p:nvPr>
            <p:ph idx="4294967295" type="title"/>
          </p:nvPr>
        </p:nvSpPr>
        <p:spPr>
          <a:xfrm>
            <a:off x="0" y="0"/>
            <a:ext cx="9144000" cy="572700"/>
          </a:xfrm>
          <a:prstGeom prst="rect">
            <a:avLst/>
          </a:prstGeom>
          <a:solidFill>
            <a:srgbClr val="D8D8D8"/>
          </a:solid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   </a:t>
            </a:r>
            <a:r>
              <a:rPr lang="en" sz="2700"/>
              <a:t>Self-educate: Race in the classroom / supporting URMs</a:t>
            </a:r>
            <a:endParaRPr sz="2700"/>
          </a:p>
        </p:txBody>
      </p:sp>
      <p:sp>
        <p:nvSpPr>
          <p:cNvPr id="1030" name="Google Shape;1030;p114"/>
          <p:cNvSpPr txBox="1"/>
          <p:nvPr>
            <p:ph idx="4294967295" type="body"/>
          </p:nvPr>
        </p:nvSpPr>
        <p:spPr>
          <a:xfrm>
            <a:off x="269175" y="870675"/>
            <a:ext cx="4779900" cy="1423200"/>
          </a:xfrm>
          <a:prstGeom prst="rect">
            <a:avLst/>
          </a:prstGeom>
          <a:noFill/>
          <a:ln>
            <a:noFill/>
          </a:ln>
        </p:spPr>
        <p:txBody>
          <a:bodyPr anchorCtr="0" anchor="t" bIns="91425" lIns="91425" spcFirstLastPara="1" rIns="91425" wrap="square" tIns="91425">
            <a:noAutofit/>
          </a:bodyPr>
          <a:lstStyle/>
          <a:p>
            <a:pPr indent="-330200" lvl="0" marL="457200" rtl="0" algn="l">
              <a:lnSpc>
                <a:spcPct val="115000"/>
              </a:lnSpc>
              <a:spcBef>
                <a:spcPts val="0"/>
              </a:spcBef>
              <a:spcAft>
                <a:spcPts val="0"/>
              </a:spcAft>
              <a:buSzPts val="1600"/>
              <a:buChar char="●"/>
            </a:pPr>
            <a:r>
              <a:rPr i="1" lang="en" sz="1600" u="sng">
                <a:solidFill>
                  <a:schemeClr val="hlink"/>
                </a:solidFill>
                <a:hlinkClick r:id="rId3"/>
              </a:rPr>
              <a:t>Teaching to Transgress</a:t>
            </a:r>
            <a:r>
              <a:rPr i="1" lang="en" sz="1600"/>
              <a:t>: Education as a Practice of Freedom</a:t>
            </a:r>
            <a:r>
              <a:rPr lang="en" sz="1600"/>
              <a:t>, Bell Hooks</a:t>
            </a:r>
            <a:endParaRPr sz="1600"/>
          </a:p>
          <a:p>
            <a:pPr indent="-330200" lvl="0" marL="457200" rtl="0" algn="l">
              <a:lnSpc>
                <a:spcPct val="115000"/>
              </a:lnSpc>
              <a:spcBef>
                <a:spcPts val="0"/>
              </a:spcBef>
              <a:spcAft>
                <a:spcPts val="0"/>
              </a:spcAft>
              <a:buSzPts val="1600"/>
              <a:buChar char="●"/>
            </a:pPr>
            <a:r>
              <a:rPr i="1" lang="en" sz="1600" u="sng">
                <a:solidFill>
                  <a:schemeClr val="hlink"/>
                </a:solidFill>
                <a:hlinkClick r:id="rId4"/>
              </a:rPr>
              <a:t>The Mentor’s Dilemma</a:t>
            </a:r>
            <a:r>
              <a:rPr i="1" lang="en" sz="1600"/>
              <a:t>: Critical Feedback Across the Racial Divide (1999). </a:t>
            </a:r>
            <a:r>
              <a:rPr lang="en" sz="1600"/>
              <a:t>Cohen, Steele, &amp; Ross.</a:t>
            </a:r>
            <a:r>
              <a:rPr i="1" lang="en" sz="1600"/>
              <a:t> </a:t>
            </a:r>
            <a:endParaRPr i="1" sz="1600"/>
          </a:p>
          <a:p>
            <a:pPr indent="-330200" lvl="0" marL="457200" rtl="0" algn="l">
              <a:lnSpc>
                <a:spcPct val="115000"/>
              </a:lnSpc>
              <a:spcBef>
                <a:spcPts val="0"/>
              </a:spcBef>
              <a:spcAft>
                <a:spcPts val="0"/>
              </a:spcAft>
              <a:buSzPts val="1600"/>
              <a:buChar char="●"/>
            </a:pPr>
            <a:r>
              <a:rPr i="1" lang="en" sz="1600" u="sng">
                <a:solidFill>
                  <a:schemeClr val="hlink"/>
                </a:solidFill>
                <a:hlinkClick r:id="rId5"/>
              </a:rPr>
              <a:t>Is Science for Us? Black Students’ and Parents’ Views of Science and Science Careers.</a:t>
            </a:r>
            <a:r>
              <a:rPr lang="en" sz="1600"/>
              <a:t> Archer et al. (2015)</a:t>
            </a:r>
            <a:endParaRPr sz="1600"/>
          </a:p>
          <a:p>
            <a:pPr indent="-330200" lvl="0" marL="457200" rtl="0" algn="l">
              <a:lnSpc>
                <a:spcPct val="115000"/>
              </a:lnSpc>
              <a:spcBef>
                <a:spcPts val="0"/>
              </a:spcBef>
              <a:spcAft>
                <a:spcPts val="0"/>
              </a:spcAft>
              <a:buSzPts val="1600"/>
              <a:buChar char="●"/>
            </a:pPr>
            <a:r>
              <a:rPr lang="en" sz="1600"/>
              <a:t>NASEM Report: </a:t>
            </a:r>
            <a:r>
              <a:rPr lang="en" sz="1600" u="sng">
                <a:solidFill>
                  <a:schemeClr val="hlink"/>
                </a:solidFill>
                <a:hlinkClick r:id="rId6"/>
              </a:rPr>
              <a:t>Barriers and Opportunities for 2-Year and 4-Year STEM Degrees</a:t>
            </a:r>
            <a:r>
              <a:rPr lang="en" sz="1600"/>
              <a:t> (2016)</a:t>
            </a:r>
            <a:endParaRPr sz="1600"/>
          </a:p>
          <a:p>
            <a:pPr indent="0" lvl="0" marL="457200" rtl="0" algn="l">
              <a:lnSpc>
                <a:spcPct val="100000"/>
              </a:lnSpc>
              <a:spcBef>
                <a:spcPts val="0"/>
              </a:spcBef>
              <a:spcAft>
                <a:spcPts val="0"/>
              </a:spcAft>
              <a:buNone/>
            </a:pPr>
            <a:r>
              <a:t/>
            </a:r>
            <a:endParaRPr sz="1600"/>
          </a:p>
        </p:txBody>
      </p:sp>
      <p:pic>
        <p:nvPicPr>
          <p:cNvPr id="1031" name="Google Shape;1031;p114"/>
          <p:cNvPicPr preferRelativeResize="0"/>
          <p:nvPr/>
        </p:nvPicPr>
        <p:blipFill>
          <a:blip r:embed="rId7">
            <a:alphaModFix/>
          </a:blip>
          <a:stretch>
            <a:fillRect/>
          </a:stretch>
        </p:blipFill>
        <p:spPr>
          <a:xfrm>
            <a:off x="5142670" y="2260875"/>
            <a:ext cx="1657100" cy="2489999"/>
          </a:xfrm>
          <a:prstGeom prst="rect">
            <a:avLst/>
          </a:prstGeom>
          <a:noFill/>
          <a:ln>
            <a:noFill/>
          </a:ln>
        </p:spPr>
      </p:pic>
      <p:pic>
        <p:nvPicPr>
          <p:cNvPr id="1032" name="Google Shape;1032;p114"/>
          <p:cNvPicPr preferRelativeResize="0"/>
          <p:nvPr/>
        </p:nvPicPr>
        <p:blipFill>
          <a:blip r:embed="rId8">
            <a:alphaModFix/>
          </a:blip>
          <a:stretch>
            <a:fillRect/>
          </a:stretch>
        </p:blipFill>
        <p:spPr>
          <a:xfrm>
            <a:off x="5730525" y="702175"/>
            <a:ext cx="3290626" cy="1297175"/>
          </a:xfrm>
          <a:prstGeom prst="rect">
            <a:avLst/>
          </a:prstGeom>
          <a:noFill/>
          <a:ln>
            <a:noFill/>
          </a:ln>
        </p:spPr>
      </p:pic>
      <p:pic>
        <p:nvPicPr>
          <p:cNvPr id="1033" name="Google Shape;1033;p114"/>
          <p:cNvPicPr preferRelativeResize="0"/>
          <p:nvPr/>
        </p:nvPicPr>
        <p:blipFill>
          <a:blip r:embed="rId9">
            <a:alphaModFix/>
          </a:blip>
          <a:stretch>
            <a:fillRect/>
          </a:stretch>
        </p:blipFill>
        <p:spPr>
          <a:xfrm>
            <a:off x="7057925" y="2260875"/>
            <a:ext cx="1657100" cy="2476205"/>
          </a:xfrm>
          <a:prstGeom prst="rect">
            <a:avLst/>
          </a:prstGeom>
          <a:noFill/>
          <a:ln>
            <a:noFill/>
          </a:ln>
        </p:spPr>
      </p:pic>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37" name="Shape 1037"/>
        <p:cNvGrpSpPr/>
        <p:nvPr/>
      </p:nvGrpSpPr>
      <p:grpSpPr>
        <a:xfrm>
          <a:off x="0" y="0"/>
          <a:ext cx="0" cy="0"/>
          <a:chOff x="0" y="0"/>
          <a:chExt cx="0" cy="0"/>
        </a:xfrm>
      </p:grpSpPr>
      <p:sp>
        <p:nvSpPr>
          <p:cNvPr id="1038" name="Google Shape;1038;p115"/>
          <p:cNvSpPr txBox="1"/>
          <p:nvPr/>
        </p:nvSpPr>
        <p:spPr>
          <a:xfrm>
            <a:off x="298475" y="248475"/>
            <a:ext cx="43854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300"/>
              <a:t>Hot off the press!</a:t>
            </a:r>
            <a:endParaRPr sz="2300"/>
          </a:p>
          <a:p>
            <a:pPr indent="0" lvl="0" marL="0" rtl="0" algn="l">
              <a:spcBef>
                <a:spcPts val="0"/>
              </a:spcBef>
              <a:spcAft>
                <a:spcPts val="0"/>
              </a:spcAft>
              <a:buNone/>
            </a:pPr>
            <a:r>
              <a:t/>
            </a:r>
            <a:endParaRPr sz="2300"/>
          </a:p>
          <a:p>
            <a:pPr indent="0" lvl="0" marL="0" rtl="0" algn="l">
              <a:spcBef>
                <a:spcPts val="0"/>
              </a:spcBef>
              <a:spcAft>
                <a:spcPts val="0"/>
              </a:spcAft>
              <a:buNone/>
            </a:pPr>
            <a:r>
              <a:rPr lang="en" sz="3700"/>
              <a:t>“Ten simple rules for building an anti-racist lab”</a:t>
            </a:r>
            <a:endParaRPr sz="3700"/>
          </a:p>
          <a:p>
            <a:pPr indent="0" lvl="0" marL="0" rtl="0" algn="l">
              <a:spcBef>
                <a:spcPts val="0"/>
              </a:spcBef>
              <a:spcAft>
                <a:spcPts val="0"/>
              </a:spcAft>
              <a:buNone/>
            </a:pPr>
            <a:r>
              <a:t/>
            </a:r>
            <a:endParaRPr sz="2300"/>
          </a:p>
          <a:p>
            <a:pPr indent="0" lvl="0" marL="0" rtl="0" algn="l">
              <a:spcBef>
                <a:spcPts val="0"/>
              </a:spcBef>
              <a:spcAft>
                <a:spcPts val="0"/>
              </a:spcAft>
              <a:buNone/>
            </a:pPr>
            <a:r>
              <a:rPr lang="en" sz="2300"/>
              <a:t>by Professors Bala Chaudhary and Asmeret Asefaw Berhe</a:t>
            </a:r>
            <a:endParaRPr sz="2300"/>
          </a:p>
          <a:p>
            <a:pPr indent="0" lvl="0" marL="0" rtl="0" algn="l">
              <a:spcBef>
                <a:spcPts val="0"/>
              </a:spcBef>
              <a:spcAft>
                <a:spcPts val="0"/>
              </a:spcAft>
              <a:buNone/>
            </a:pPr>
            <a:r>
              <a:t/>
            </a:r>
            <a:endParaRPr sz="2300"/>
          </a:p>
          <a:p>
            <a:pPr indent="0" lvl="0" marL="0" rtl="0" algn="l">
              <a:spcBef>
                <a:spcPts val="0"/>
              </a:spcBef>
              <a:spcAft>
                <a:spcPts val="0"/>
              </a:spcAft>
              <a:buNone/>
            </a:pPr>
            <a:r>
              <a:rPr lang="en" sz="2000" u="sng">
                <a:solidFill>
                  <a:schemeClr val="hlink"/>
                </a:solidFill>
                <a:hlinkClick r:id="rId3"/>
              </a:rPr>
              <a:t>https://ecoevorxiv.org/4a9p8/</a:t>
            </a:r>
            <a:endParaRPr sz="2300"/>
          </a:p>
        </p:txBody>
      </p:sp>
      <p:pic>
        <p:nvPicPr>
          <p:cNvPr id="1039" name="Google Shape;1039;p115"/>
          <p:cNvPicPr preferRelativeResize="0"/>
          <p:nvPr/>
        </p:nvPicPr>
        <p:blipFill>
          <a:blip r:embed="rId4">
            <a:alphaModFix/>
          </a:blip>
          <a:stretch>
            <a:fillRect/>
          </a:stretch>
        </p:blipFill>
        <p:spPr>
          <a:xfrm>
            <a:off x="4888488" y="1416950"/>
            <a:ext cx="1831525" cy="1831525"/>
          </a:xfrm>
          <a:prstGeom prst="rect">
            <a:avLst/>
          </a:prstGeom>
          <a:noFill/>
          <a:ln>
            <a:noFill/>
          </a:ln>
        </p:spPr>
      </p:pic>
      <p:pic>
        <p:nvPicPr>
          <p:cNvPr id="1040" name="Google Shape;1040;p115"/>
          <p:cNvPicPr preferRelativeResize="0"/>
          <p:nvPr/>
        </p:nvPicPr>
        <p:blipFill>
          <a:blip r:embed="rId5">
            <a:alphaModFix/>
          </a:blip>
          <a:stretch>
            <a:fillRect/>
          </a:stretch>
        </p:blipFill>
        <p:spPr>
          <a:xfrm>
            <a:off x="7032575" y="1416950"/>
            <a:ext cx="1831525" cy="1831525"/>
          </a:xfrm>
          <a:prstGeom prst="rect">
            <a:avLst/>
          </a:prstGeom>
          <a:noFill/>
          <a:ln>
            <a:noFill/>
          </a:ln>
        </p:spPr>
      </p:pic>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44" name="Shape 1044"/>
        <p:cNvGrpSpPr/>
        <p:nvPr/>
      </p:nvGrpSpPr>
      <p:grpSpPr>
        <a:xfrm>
          <a:off x="0" y="0"/>
          <a:ext cx="0" cy="0"/>
          <a:chOff x="0" y="0"/>
          <a:chExt cx="0" cy="0"/>
        </a:xfrm>
      </p:grpSpPr>
      <p:sp>
        <p:nvSpPr>
          <p:cNvPr id="1045" name="Google Shape;1045;p116"/>
          <p:cNvSpPr txBox="1"/>
          <p:nvPr>
            <p:ph type="title"/>
          </p:nvPr>
        </p:nvSpPr>
        <p:spPr>
          <a:xfrm>
            <a:off x="0" y="0"/>
            <a:ext cx="9144000" cy="572700"/>
          </a:xfrm>
          <a:prstGeom prst="rect">
            <a:avLst/>
          </a:prstGeom>
          <a:solidFill>
            <a:srgbClr val="D8D8D8"/>
          </a:solid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   Self-educate: Other readings and helpful links</a:t>
            </a:r>
            <a:endParaRPr/>
          </a:p>
        </p:txBody>
      </p:sp>
      <p:sp>
        <p:nvSpPr>
          <p:cNvPr id="1046" name="Google Shape;1046;p116"/>
          <p:cNvSpPr txBox="1"/>
          <p:nvPr/>
        </p:nvSpPr>
        <p:spPr>
          <a:xfrm>
            <a:off x="289300" y="867625"/>
            <a:ext cx="8606700" cy="39093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b="1" lang="en" u="sng">
                <a:solidFill>
                  <a:schemeClr val="accent5"/>
                </a:solidFill>
                <a:hlinkClick r:id="rId3"/>
              </a:rPr>
              <a:t>ADVANCEGeo Partnership</a:t>
            </a:r>
            <a:r>
              <a:rPr lang="en">
                <a:solidFill>
                  <a:schemeClr val="dk1"/>
                </a:solidFill>
              </a:rPr>
              <a:t>: Empowering geoscientists to transform workplace climate</a:t>
            </a:r>
            <a:endParaRPr>
              <a:solidFill>
                <a:schemeClr val="dk1"/>
              </a:solidFill>
            </a:endParaRPr>
          </a:p>
          <a:p>
            <a:pPr indent="-317500" lvl="1" marL="914400" rtl="0" algn="l">
              <a:spcBef>
                <a:spcPts val="0"/>
              </a:spcBef>
              <a:spcAft>
                <a:spcPts val="0"/>
              </a:spcAft>
              <a:buClr>
                <a:schemeClr val="dk1"/>
              </a:buClr>
              <a:buSzPts val="1400"/>
              <a:buChar char="○"/>
            </a:pPr>
            <a:r>
              <a:rPr lang="en">
                <a:solidFill>
                  <a:schemeClr val="dk1"/>
                </a:solidFill>
              </a:rPr>
              <a:t>An abundance of resources. See </a:t>
            </a:r>
            <a:r>
              <a:rPr lang="en" u="sng">
                <a:solidFill>
                  <a:schemeClr val="accent5"/>
                </a:solidFill>
                <a:hlinkClick r:id="rId4"/>
              </a:rPr>
              <a:t>Creating Inclusive Workplace Climates</a:t>
            </a:r>
            <a:r>
              <a:rPr lang="en">
                <a:solidFill>
                  <a:schemeClr val="dk1"/>
                </a:solidFill>
              </a:rPr>
              <a:t>.</a:t>
            </a:r>
            <a:endParaRPr>
              <a:solidFill>
                <a:schemeClr val="dk1"/>
              </a:solidFill>
            </a:endParaRPr>
          </a:p>
          <a:p>
            <a:pPr indent="-317500" lvl="0" marL="457200" rtl="0" algn="l">
              <a:spcBef>
                <a:spcPts val="0"/>
              </a:spcBef>
              <a:spcAft>
                <a:spcPts val="0"/>
              </a:spcAft>
              <a:buClr>
                <a:schemeClr val="dk1"/>
              </a:buClr>
              <a:buSzPts val="1400"/>
              <a:buChar char="●"/>
            </a:pPr>
            <a:r>
              <a:rPr b="1" lang="en">
                <a:solidFill>
                  <a:schemeClr val="dk1"/>
                </a:solidFill>
              </a:rPr>
              <a:t>Hund et al. (2018):</a:t>
            </a:r>
            <a:r>
              <a:rPr lang="en">
                <a:solidFill>
                  <a:schemeClr val="dk1"/>
                </a:solidFill>
              </a:rPr>
              <a:t> </a:t>
            </a:r>
            <a:r>
              <a:rPr lang="en" u="sng">
                <a:solidFill>
                  <a:schemeClr val="hlink"/>
                </a:solidFill>
                <a:hlinkClick r:id="rId5"/>
              </a:rPr>
              <a:t>Transforming mentorship in STEM by training scientists to be better leaders</a:t>
            </a:r>
            <a:endParaRPr i="1">
              <a:solidFill>
                <a:schemeClr val="dk1"/>
              </a:solidFill>
            </a:endParaRPr>
          </a:p>
          <a:p>
            <a:pPr indent="0" lvl="0" marL="0" rtl="0" algn="l">
              <a:spcBef>
                <a:spcPts val="0"/>
              </a:spcBef>
              <a:spcAft>
                <a:spcPts val="0"/>
              </a:spcAft>
              <a:buNone/>
            </a:pPr>
            <a:r>
              <a:t/>
            </a:r>
            <a:endParaRPr>
              <a:solidFill>
                <a:schemeClr val="dk1"/>
              </a:solidFill>
            </a:endParaRPr>
          </a:p>
          <a:p>
            <a:pPr indent="-317500" lvl="0" marL="457200" rtl="0" algn="l">
              <a:spcBef>
                <a:spcPts val="0"/>
              </a:spcBef>
              <a:spcAft>
                <a:spcPts val="0"/>
              </a:spcAft>
              <a:buSzPts val="1400"/>
              <a:buChar char="●"/>
            </a:pPr>
            <a:r>
              <a:rPr lang="en" u="sng">
                <a:solidFill>
                  <a:schemeClr val="hlink"/>
                </a:solidFill>
                <a:hlinkClick r:id="rId6"/>
              </a:rPr>
              <a:t>The Nuts and Bolts of Managing a Research Lab</a:t>
            </a:r>
            <a:r>
              <a:rPr lang="en">
                <a:solidFill>
                  <a:schemeClr val="dk1"/>
                </a:solidFill>
              </a:rPr>
              <a:t> - UW ADVANCE</a:t>
            </a:r>
            <a:endParaRPr>
              <a:solidFill>
                <a:schemeClr val="dk1"/>
              </a:solidFill>
            </a:endParaRPr>
          </a:p>
          <a:p>
            <a:pPr indent="-317500" lvl="0" marL="457200" rtl="0" algn="l">
              <a:spcBef>
                <a:spcPts val="0"/>
              </a:spcBef>
              <a:spcAft>
                <a:spcPts val="0"/>
              </a:spcAft>
              <a:buSzPts val="1400"/>
              <a:buChar char="●"/>
            </a:pPr>
            <a:r>
              <a:rPr lang="en" u="sng">
                <a:solidFill>
                  <a:schemeClr val="hlink"/>
                </a:solidFill>
                <a:hlinkClick r:id="rId7"/>
              </a:rPr>
              <a:t>Ten simple rules for developing a mentor–mentee expectations document</a:t>
            </a:r>
            <a:endParaRPr/>
          </a:p>
          <a:p>
            <a:pPr indent="-317500" lvl="0" marL="457200" rtl="0" algn="l">
              <a:spcBef>
                <a:spcPts val="0"/>
              </a:spcBef>
              <a:spcAft>
                <a:spcPts val="0"/>
              </a:spcAft>
              <a:buSzPts val="1400"/>
              <a:buChar char="●"/>
            </a:pPr>
            <a:r>
              <a:rPr lang="en" u="sng">
                <a:solidFill>
                  <a:schemeClr val="hlink"/>
                </a:solidFill>
                <a:hlinkClick r:id="rId8"/>
              </a:rPr>
              <a:t>Reducing Harrassment in Science: Funding Follows Trainees</a:t>
            </a:r>
            <a:endParaRPr/>
          </a:p>
          <a:p>
            <a:pPr indent="-317500" lvl="0" marL="457200" rtl="0" algn="l">
              <a:spcBef>
                <a:spcPts val="0"/>
              </a:spcBef>
              <a:spcAft>
                <a:spcPts val="0"/>
              </a:spcAft>
              <a:buSzPts val="1400"/>
              <a:buChar char="●"/>
            </a:pPr>
            <a:r>
              <a:rPr lang="en"/>
              <a:t>iThinkWell’s </a:t>
            </a:r>
            <a:r>
              <a:rPr lang="en" u="sng">
                <a:solidFill>
                  <a:schemeClr val="hlink"/>
                </a:solidFill>
                <a:hlinkClick r:id="rId9"/>
              </a:rPr>
              <a:t>Free Toolkit for PhD Supervisors</a:t>
            </a:r>
            <a:endParaRPr/>
          </a:p>
          <a:p>
            <a:pPr indent="-317500" lvl="0" marL="457200" rtl="0" algn="l">
              <a:spcBef>
                <a:spcPts val="0"/>
              </a:spcBef>
              <a:spcAft>
                <a:spcPts val="0"/>
              </a:spcAft>
              <a:buSzPts val="1400"/>
              <a:buChar char="●"/>
            </a:pPr>
            <a:r>
              <a:rPr lang="en" u="sng">
                <a:solidFill>
                  <a:schemeClr val="hlink"/>
                </a:solidFill>
                <a:hlinkClick r:id="rId10"/>
              </a:rPr>
              <a:t>A Guide to Identifying and Reducing Stereotype Threat to Maximize Student Performance</a:t>
            </a:r>
            <a:endParaRPr/>
          </a:p>
          <a:p>
            <a:pPr indent="-317500" lvl="0" marL="457200" rtl="0" algn="l">
              <a:spcBef>
                <a:spcPts val="0"/>
              </a:spcBef>
              <a:spcAft>
                <a:spcPts val="0"/>
              </a:spcAft>
              <a:buSzPts val="1400"/>
              <a:buChar char="●"/>
            </a:pPr>
            <a:r>
              <a:rPr lang="en" u="sng">
                <a:solidFill>
                  <a:schemeClr val="hlink"/>
                </a:solidFill>
                <a:hlinkClick r:id="rId11"/>
              </a:rPr>
              <a:t>Entering Mentoring: A Seminar to Train a New Generation of Scientist</a:t>
            </a:r>
            <a:endParaRPr/>
          </a:p>
          <a:p>
            <a:pPr indent="-317500" lvl="0" marL="457200" rtl="0" algn="l">
              <a:spcBef>
                <a:spcPts val="0"/>
              </a:spcBef>
              <a:spcAft>
                <a:spcPts val="0"/>
              </a:spcAft>
              <a:buSzPts val="1400"/>
              <a:buChar char="●"/>
            </a:pPr>
            <a:r>
              <a:rPr lang="en"/>
              <a:t>Ryerson University: </a:t>
            </a:r>
            <a:r>
              <a:rPr lang="en" u="sng">
                <a:solidFill>
                  <a:schemeClr val="hlink"/>
                </a:solidFill>
                <a:hlinkClick r:id="rId12"/>
              </a:rPr>
              <a:t>Best Practices in Graduate Supervision</a:t>
            </a:r>
            <a:endParaRPr/>
          </a:p>
          <a:p>
            <a:pPr indent="-317500" lvl="0" marL="457200" rtl="0" algn="l">
              <a:spcBef>
                <a:spcPts val="0"/>
              </a:spcBef>
              <a:spcAft>
                <a:spcPts val="0"/>
              </a:spcAft>
              <a:buSzPts val="1400"/>
              <a:buChar char="●"/>
            </a:pPr>
            <a:r>
              <a:rPr lang="en" u="sng">
                <a:solidFill>
                  <a:schemeClr val="hlink"/>
                </a:solidFill>
                <a:hlinkClick r:id="rId13"/>
              </a:rPr>
              <a:t>LGBT+ Inclusivity in Physics and Astronomy: A Best Practices Guide</a:t>
            </a:r>
            <a:endParaRPr/>
          </a:p>
          <a:p>
            <a:pPr indent="-317500" lvl="0" marL="457200" rtl="0" algn="l">
              <a:spcBef>
                <a:spcPts val="0"/>
              </a:spcBef>
              <a:spcAft>
                <a:spcPts val="0"/>
              </a:spcAft>
              <a:buSzPts val="1400"/>
              <a:buChar char="●"/>
            </a:pPr>
            <a:r>
              <a:rPr lang="en" u="sng">
                <a:solidFill>
                  <a:schemeClr val="hlink"/>
                </a:solidFill>
                <a:hlinkClick r:id="rId14"/>
              </a:rPr>
              <a:t>Ten simple rules towards healthier research labs</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Coursera’s </a:t>
            </a:r>
            <a:r>
              <a:rPr lang="en" u="sng">
                <a:solidFill>
                  <a:schemeClr val="hlink"/>
                </a:solidFill>
                <a:hlinkClick r:id="rId15"/>
              </a:rPr>
              <a:t>Leading People and Teams</a:t>
            </a:r>
            <a:r>
              <a:rPr lang="en"/>
              <a:t> (note: I’ve not personally taken this, but the syllabi look good)</a:t>
            </a:r>
            <a:endParaRPr/>
          </a:p>
          <a:p>
            <a:pPr indent="-317500" lvl="0" marL="457200" rtl="0" algn="l">
              <a:spcBef>
                <a:spcPts val="0"/>
              </a:spcBef>
              <a:spcAft>
                <a:spcPts val="0"/>
              </a:spcAft>
              <a:buSzPts val="1400"/>
              <a:buChar char="●"/>
            </a:pPr>
            <a:r>
              <a:rPr lang="en" u="sng">
                <a:solidFill>
                  <a:schemeClr val="hlink"/>
                </a:solidFill>
                <a:hlinkClick r:id="rId16"/>
              </a:rPr>
              <a:t>National Center for Faculty Development and Diversity</a:t>
            </a:r>
            <a:r>
              <a:rPr lang="en"/>
              <a:t> </a:t>
            </a:r>
            <a:endParaRPr/>
          </a:p>
          <a:p>
            <a:pPr indent="0" lvl="0" marL="0" marR="0" rtl="0" algn="l">
              <a:lnSpc>
                <a:spcPct val="100000"/>
              </a:lnSpc>
              <a:spcBef>
                <a:spcPts val="0"/>
              </a:spcBef>
              <a:spcAft>
                <a:spcPts val="0"/>
              </a:spcAft>
              <a:buNone/>
            </a:pPr>
            <a:r>
              <a:t/>
            </a:r>
            <a:endParaRPr/>
          </a:p>
        </p:txBody>
      </p:sp>
      <p:sp>
        <p:nvSpPr>
          <p:cNvPr id="1047" name="Google Shape;1047;p11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51" name="Shape 1051"/>
        <p:cNvGrpSpPr/>
        <p:nvPr/>
      </p:nvGrpSpPr>
      <p:grpSpPr>
        <a:xfrm>
          <a:off x="0" y="0"/>
          <a:ext cx="0" cy="0"/>
          <a:chOff x="0" y="0"/>
          <a:chExt cx="0" cy="0"/>
        </a:xfrm>
      </p:grpSpPr>
      <p:sp>
        <p:nvSpPr>
          <p:cNvPr id="1052" name="Google Shape;1052;p117"/>
          <p:cNvSpPr txBox="1"/>
          <p:nvPr>
            <p:ph idx="1" type="body"/>
          </p:nvPr>
        </p:nvSpPr>
        <p:spPr>
          <a:xfrm>
            <a:off x="378900" y="271450"/>
            <a:ext cx="8386200" cy="22485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800"/>
              <a:buNone/>
            </a:pPr>
            <a:r>
              <a:rPr lang="en" sz="2400">
                <a:solidFill>
                  <a:srgbClr val="000000"/>
                </a:solidFill>
              </a:rPr>
              <a:t>*When negotiating your start-up, </a:t>
            </a:r>
            <a:r>
              <a:rPr b="1" lang="en" sz="2400">
                <a:solidFill>
                  <a:srgbClr val="000000"/>
                </a:solidFill>
              </a:rPr>
              <a:t>                                       </a:t>
            </a:r>
            <a:r>
              <a:rPr b="1" i="1" lang="en" sz="2400">
                <a:solidFill>
                  <a:srgbClr val="000000"/>
                </a:solidFill>
              </a:rPr>
              <a:t>ask</a:t>
            </a:r>
            <a:r>
              <a:rPr b="1" lang="en" sz="2400">
                <a:solidFill>
                  <a:srgbClr val="000000"/>
                </a:solidFill>
              </a:rPr>
              <a:t> </a:t>
            </a:r>
            <a:r>
              <a:rPr b="1" i="1" lang="en" sz="2400">
                <a:solidFill>
                  <a:srgbClr val="000000"/>
                </a:solidFill>
              </a:rPr>
              <a:t>for funds</a:t>
            </a:r>
            <a:r>
              <a:rPr b="1" lang="en" sz="2400">
                <a:solidFill>
                  <a:srgbClr val="000000"/>
                </a:solidFill>
              </a:rPr>
              <a:t> to support leadership                               and management training!</a:t>
            </a:r>
            <a:endParaRPr b="1" sz="2400">
              <a:solidFill>
                <a:srgbClr val="000000"/>
              </a:solidFill>
            </a:endParaRPr>
          </a:p>
          <a:p>
            <a:pPr indent="0" lvl="0" marL="0" rtl="0" algn="ctr">
              <a:lnSpc>
                <a:spcPct val="100000"/>
              </a:lnSpc>
              <a:spcBef>
                <a:spcPts val="1600"/>
              </a:spcBef>
              <a:spcAft>
                <a:spcPts val="1600"/>
              </a:spcAft>
              <a:buSzPts val="1800"/>
              <a:buNone/>
            </a:pPr>
            <a:r>
              <a:rPr lang="en">
                <a:solidFill>
                  <a:srgbClr val="000000"/>
                </a:solidFill>
              </a:rPr>
              <a:t>(Your Dean will absolutely love you for asking.)</a:t>
            </a:r>
            <a:endParaRPr>
              <a:solidFill>
                <a:srgbClr val="000000"/>
              </a:solidFill>
            </a:endParaRPr>
          </a:p>
        </p:txBody>
      </p:sp>
      <p:pic>
        <p:nvPicPr>
          <p:cNvPr id="1053" name="Google Shape;1053;p117"/>
          <p:cNvPicPr preferRelativeResize="0"/>
          <p:nvPr/>
        </p:nvPicPr>
        <p:blipFill rotWithShape="1">
          <a:blip r:embed="rId3">
            <a:alphaModFix/>
          </a:blip>
          <a:srcRect b="0" l="0" r="0" t="0"/>
          <a:stretch/>
        </p:blipFill>
        <p:spPr>
          <a:xfrm>
            <a:off x="3505863" y="2164525"/>
            <a:ext cx="4286272" cy="2678924"/>
          </a:xfrm>
          <a:prstGeom prst="rect">
            <a:avLst/>
          </a:prstGeom>
          <a:noFill/>
          <a:ln>
            <a:noFill/>
          </a:ln>
        </p:spPr>
      </p:pic>
      <p:sp>
        <p:nvSpPr>
          <p:cNvPr id="1054" name="Google Shape;1054;p117"/>
          <p:cNvSpPr/>
          <p:nvPr/>
        </p:nvSpPr>
        <p:spPr>
          <a:xfrm>
            <a:off x="2943075" y="3520150"/>
            <a:ext cx="1594800" cy="271500"/>
          </a:xfrm>
          <a:prstGeom prst="rightArrow">
            <a:avLst>
              <a:gd fmla="val 50000" name="adj1"/>
              <a:gd fmla="val 50000" name="adj2"/>
            </a:avLst>
          </a:prstGeom>
          <a:solidFill>
            <a:srgbClr val="00000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5" name="Google Shape;1055;p117"/>
          <p:cNvSpPr txBox="1"/>
          <p:nvPr/>
        </p:nvSpPr>
        <p:spPr>
          <a:xfrm>
            <a:off x="1225450" y="3249825"/>
            <a:ext cx="1657800" cy="933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rgbClr val="000000"/>
                </a:solidFill>
                <a:latin typeface="Arial"/>
                <a:ea typeface="Arial"/>
                <a:cs typeface="Arial"/>
                <a:sym typeface="Arial"/>
              </a:rPr>
              <a:t>Your Dean, when you ask</a:t>
            </a:r>
            <a:endParaRPr b="0" i="0" sz="1800" u="none" cap="none" strike="noStrike">
              <a:solidFill>
                <a:srgbClr val="000000"/>
              </a:solidFill>
              <a:latin typeface="Arial"/>
              <a:ea typeface="Arial"/>
              <a:cs typeface="Arial"/>
              <a:sym typeface="Arial"/>
            </a:endParaRPr>
          </a:p>
        </p:txBody>
      </p:sp>
      <p:sp>
        <p:nvSpPr>
          <p:cNvPr id="1056" name="Google Shape;1056;p11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60" name="Shape 1060"/>
        <p:cNvGrpSpPr/>
        <p:nvPr/>
      </p:nvGrpSpPr>
      <p:grpSpPr>
        <a:xfrm>
          <a:off x="0" y="0"/>
          <a:ext cx="0" cy="0"/>
          <a:chOff x="0" y="0"/>
          <a:chExt cx="0" cy="0"/>
        </a:xfrm>
      </p:grpSpPr>
      <p:sp>
        <p:nvSpPr>
          <p:cNvPr id="1061" name="Google Shape;1061;p118"/>
          <p:cNvSpPr txBox="1"/>
          <p:nvPr>
            <p:ph idx="1" type="body"/>
          </p:nvPr>
        </p:nvSpPr>
        <p:spPr>
          <a:xfrm>
            <a:off x="402450" y="936525"/>
            <a:ext cx="8430000" cy="34164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SzPts val="1800"/>
              <a:buChar char="●"/>
            </a:pPr>
            <a:r>
              <a:rPr lang="en"/>
              <a:t>Planning the lab you want: Vision, mission, 5- or 10-year plans</a:t>
            </a:r>
            <a:endParaRPr/>
          </a:p>
          <a:p>
            <a:pPr indent="-342900" lvl="0" marL="457200" rtl="0" algn="l">
              <a:lnSpc>
                <a:spcPct val="115000"/>
              </a:lnSpc>
              <a:spcBef>
                <a:spcPts val="0"/>
              </a:spcBef>
              <a:spcAft>
                <a:spcPts val="0"/>
              </a:spcAft>
              <a:buSzPts val="1800"/>
              <a:buChar char="●"/>
            </a:pPr>
            <a:r>
              <a:rPr lang="en"/>
              <a:t>Choosing your people: How to effectively interview and evaluate candidates</a:t>
            </a:r>
            <a:endParaRPr/>
          </a:p>
          <a:p>
            <a:pPr indent="-342900" lvl="0" marL="457200" rtl="0" algn="l">
              <a:lnSpc>
                <a:spcPct val="115000"/>
              </a:lnSpc>
              <a:spcBef>
                <a:spcPts val="0"/>
              </a:spcBef>
              <a:spcAft>
                <a:spcPts val="0"/>
              </a:spcAft>
              <a:buSzPts val="1800"/>
              <a:buChar char="●"/>
            </a:pPr>
            <a:r>
              <a:rPr lang="en"/>
              <a:t>Lab organization: Lab culture, policies, meetings</a:t>
            </a:r>
            <a:endParaRPr/>
          </a:p>
          <a:p>
            <a:pPr indent="-342900" lvl="0" marL="457200" rtl="0" algn="l">
              <a:lnSpc>
                <a:spcPct val="115000"/>
              </a:lnSpc>
              <a:spcBef>
                <a:spcPts val="0"/>
              </a:spcBef>
              <a:spcAft>
                <a:spcPts val="0"/>
              </a:spcAft>
              <a:buSzPts val="1800"/>
              <a:buChar char="●"/>
            </a:pPr>
            <a:r>
              <a:rPr lang="en"/>
              <a:t>Dealing with group dynamics</a:t>
            </a:r>
            <a:endParaRPr/>
          </a:p>
          <a:p>
            <a:pPr indent="-342900" lvl="0" marL="457200" rtl="0" algn="l">
              <a:lnSpc>
                <a:spcPct val="115000"/>
              </a:lnSpc>
              <a:spcBef>
                <a:spcPts val="0"/>
              </a:spcBef>
              <a:spcAft>
                <a:spcPts val="0"/>
              </a:spcAft>
              <a:buSzPts val="1800"/>
              <a:buChar char="●"/>
            </a:pPr>
            <a:r>
              <a:rPr lang="en"/>
              <a:t>How to give constructive, honest feedback without destroying morale, while taking into account differences in background, identity, and life experience</a:t>
            </a:r>
            <a:endParaRPr/>
          </a:p>
          <a:p>
            <a:pPr indent="-342900" lvl="0" marL="457200" rtl="0" algn="l">
              <a:lnSpc>
                <a:spcPct val="115000"/>
              </a:lnSpc>
              <a:spcBef>
                <a:spcPts val="0"/>
              </a:spcBef>
              <a:spcAft>
                <a:spcPts val="0"/>
              </a:spcAft>
              <a:buSzPts val="1800"/>
              <a:buChar char="●"/>
            </a:pPr>
            <a:r>
              <a:rPr lang="en"/>
              <a:t>How to run meetings</a:t>
            </a:r>
            <a:endParaRPr/>
          </a:p>
          <a:p>
            <a:pPr indent="-342900" lvl="0" marL="457200" rtl="0" algn="l">
              <a:lnSpc>
                <a:spcPct val="115000"/>
              </a:lnSpc>
              <a:spcBef>
                <a:spcPts val="0"/>
              </a:spcBef>
              <a:spcAft>
                <a:spcPts val="0"/>
              </a:spcAft>
              <a:buSzPts val="1800"/>
              <a:buChar char="●"/>
            </a:pPr>
            <a:r>
              <a:rPr lang="en"/>
              <a:t>Difficult conversations and negotiations</a:t>
            </a:r>
            <a:endParaRPr/>
          </a:p>
          <a:p>
            <a:pPr indent="0" lvl="0" marL="0" rtl="0" algn="l">
              <a:lnSpc>
                <a:spcPct val="115000"/>
              </a:lnSpc>
              <a:spcBef>
                <a:spcPts val="1600"/>
              </a:spcBef>
              <a:spcAft>
                <a:spcPts val="1600"/>
              </a:spcAft>
              <a:buSzPts val="1800"/>
              <a:buNone/>
            </a:pPr>
            <a:r>
              <a:t/>
            </a:r>
            <a:endParaRPr/>
          </a:p>
        </p:txBody>
      </p:sp>
      <p:sp>
        <p:nvSpPr>
          <p:cNvPr id="1062" name="Google Shape;1062;p118"/>
          <p:cNvSpPr txBox="1"/>
          <p:nvPr>
            <p:ph type="title"/>
          </p:nvPr>
        </p:nvSpPr>
        <p:spPr>
          <a:xfrm>
            <a:off x="0" y="0"/>
            <a:ext cx="9144000" cy="571500"/>
          </a:xfrm>
          <a:prstGeom prst="rect">
            <a:avLst/>
          </a:prstGeom>
          <a:solidFill>
            <a:srgbClr val="D8D8D8"/>
          </a:solid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t>Other key topics for further self-education</a:t>
            </a:r>
            <a:endParaRPr/>
          </a:p>
        </p:txBody>
      </p:sp>
      <p:sp>
        <p:nvSpPr>
          <p:cNvPr id="1063" name="Google Shape;1063;p11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67" name="Shape 1067"/>
        <p:cNvGrpSpPr/>
        <p:nvPr/>
      </p:nvGrpSpPr>
      <p:grpSpPr>
        <a:xfrm>
          <a:off x="0" y="0"/>
          <a:ext cx="0" cy="0"/>
          <a:chOff x="0" y="0"/>
          <a:chExt cx="0" cy="0"/>
        </a:xfrm>
      </p:grpSpPr>
      <p:sp>
        <p:nvSpPr>
          <p:cNvPr id="1068" name="Google Shape;1068;p119"/>
          <p:cNvSpPr txBox="1"/>
          <p:nvPr>
            <p:ph type="title"/>
          </p:nvPr>
        </p:nvSpPr>
        <p:spPr>
          <a:xfrm>
            <a:off x="0" y="0"/>
            <a:ext cx="9144000" cy="571500"/>
          </a:xfrm>
          <a:prstGeom prst="rect">
            <a:avLst/>
          </a:prstGeom>
          <a:solidFill>
            <a:srgbClr val="D8D8D8"/>
          </a:solid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t>Parting Words</a:t>
            </a:r>
            <a:endParaRPr/>
          </a:p>
        </p:txBody>
      </p:sp>
      <p:sp>
        <p:nvSpPr>
          <p:cNvPr id="1069" name="Google Shape;1069;p119"/>
          <p:cNvSpPr txBox="1"/>
          <p:nvPr/>
        </p:nvSpPr>
        <p:spPr>
          <a:xfrm>
            <a:off x="1" y="833636"/>
            <a:ext cx="9143999" cy="553998"/>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1" i="0" lang="en" sz="3000" u="none" cap="none" strike="noStrike">
                <a:solidFill>
                  <a:srgbClr val="009EFF"/>
                </a:solidFill>
                <a:latin typeface="Arial"/>
                <a:ea typeface="Arial"/>
                <a:cs typeface="Arial"/>
                <a:sym typeface="Arial"/>
              </a:rPr>
              <a:t>Treat people as well as we treat our data.*</a:t>
            </a:r>
            <a:endParaRPr/>
          </a:p>
        </p:txBody>
      </p:sp>
      <p:sp>
        <p:nvSpPr>
          <p:cNvPr id="1070" name="Google Shape;1070;p119"/>
          <p:cNvSpPr/>
          <p:nvPr/>
        </p:nvSpPr>
        <p:spPr>
          <a:xfrm>
            <a:off x="3949429" y="4629168"/>
            <a:ext cx="4732500" cy="4617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None/>
            </a:pPr>
            <a:r>
              <a:rPr b="0" i="1" lang="en" sz="1200" u="none" cap="none" strike="noStrike">
                <a:solidFill>
                  <a:srgbClr val="7F7F7F"/>
                </a:solidFill>
                <a:latin typeface="Arial"/>
                <a:ea typeface="Arial"/>
                <a:cs typeface="Arial"/>
                <a:sym typeface="Arial"/>
              </a:rPr>
              <a:t>*Quote </a:t>
            </a:r>
            <a:r>
              <a:rPr i="1" lang="en" sz="1200">
                <a:solidFill>
                  <a:srgbClr val="7F7F7F"/>
                </a:solidFill>
              </a:rPr>
              <a:t>i</a:t>
            </a:r>
            <a:r>
              <a:rPr b="0" i="1" lang="en" sz="1200" u="none" cap="none" strike="noStrike">
                <a:solidFill>
                  <a:srgbClr val="7F7F7F"/>
                </a:solidFill>
                <a:latin typeface="Arial"/>
                <a:ea typeface="Arial"/>
                <a:cs typeface="Arial"/>
                <a:sym typeface="Arial"/>
              </a:rPr>
              <a:t>nspired by Dr. Erika Marin Spiotta</a:t>
            </a:r>
            <a:r>
              <a:rPr b="0" i="0" lang="en" sz="1200" u="none" cap="none" strike="noStrike">
                <a:solidFill>
                  <a:srgbClr val="7F7F7F"/>
                </a:solidFill>
                <a:latin typeface="Arial"/>
                <a:ea typeface="Arial"/>
                <a:cs typeface="Arial"/>
                <a:sym typeface="Arial"/>
              </a:rPr>
              <a:t>,</a:t>
            </a:r>
            <a:endParaRPr/>
          </a:p>
          <a:p>
            <a:pPr indent="0" lvl="0" marL="0" marR="0" rtl="0" algn="r">
              <a:lnSpc>
                <a:spcPct val="100000"/>
              </a:lnSpc>
              <a:spcBef>
                <a:spcPts val="0"/>
              </a:spcBef>
              <a:spcAft>
                <a:spcPts val="0"/>
              </a:spcAft>
              <a:buNone/>
            </a:pPr>
            <a:r>
              <a:rPr b="0" i="0" lang="en" sz="1200" u="none" cap="none" strike="noStrike">
                <a:solidFill>
                  <a:srgbClr val="7F7F7F"/>
                </a:solidFill>
                <a:latin typeface="Arial"/>
                <a:ea typeface="Arial"/>
                <a:cs typeface="Arial"/>
                <a:sym typeface="Arial"/>
              </a:rPr>
              <a:t>Professor at University of Wisconsin, soil scientist</a:t>
            </a:r>
            <a:endParaRPr/>
          </a:p>
        </p:txBody>
      </p:sp>
      <p:sp>
        <p:nvSpPr>
          <p:cNvPr id="1071" name="Google Shape;1071;p119"/>
          <p:cNvSpPr txBox="1"/>
          <p:nvPr/>
        </p:nvSpPr>
        <p:spPr>
          <a:xfrm>
            <a:off x="883125" y="1649750"/>
            <a:ext cx="3145200" cy="21390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1900" u="none" cap="none" strike="noStrike">
                <a:solidFill>
                  <a:srgbClr val="000000"/>
                </a:solidFill>
                <a:latin typeface="Arial"/>
                <a:ea typeface="Arial"/>
                <a:cs typeface="Arial"/>
                <a:sym typeface="Arial"/>
              </a:rPr>
              <a:t>The research says that the way things are done now is hurting science and the people who do it, too.</a:t>
            </a:r>
            <a:endParaRPr/>
          </a:p>
          <a:p>
            <a:pPr indent="0" lvl="0" marL="0" marR="0" rtl="0" algn="ctr">
              <a:lnSpc>
                <a:spcPct val="100000"/>
              </a:lnSpc>
              <a:spcBef>
                <a:spcPts val="0"/>
              </a:spcBef>
              <a:spcAft>
                <a:spcPts val="0"/>
              </a:spcAft>
              <a:buNone/>
            </a:pPr>
            <a:r>
              <a:t/>
            </a:r>
            <a:endParaRPr b="0" i="0" sz="19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i="0" lang="en" sz="1900" u="none" cap="none" strike="noStrike">
                <a:solidFill>
                  <a:srgbClr val="000000"/>
                </a:solidFill>
                <a:latin typeface="Arial"/>
                <a:ea typeface="Arial"/>
                <a:cs typeface="Arial"/>
                <a:sym typeface="Arial"/>
              </a:rPr>
              <a:t>There’s also research that gives us </a:t>
            </a:r>
            <a:r>
              <a:rPr lang="en" sz="1900"/>
              <a:t>many</a:t>
            </a:r>
            <a:r>
              <a:rPr b="0" i="0" lang="en" sz="1900" u="none" cap="none" strike="noStrike">
                <a:solidFill>
                  <a:srgbClr val="000000"/>
                </a:solidFill>
                <a:latin typeface="Arial"/>
                <a:ea typeface="Arial"/>
                <a:cs typeface="Arial"/>
                <a:sym typeface="Arial"/>
              </a:rPr>
              <a:t> solutions to fix this.</a:t>
            </a:r>
            <a:endParaRPr/>
          </a:p>
        </p:txBody>
      </p:sp>
      <p:sp>
        <p:nvSpPr>
          <p:cNvPr id="1072" name="Google Shape;1072;p119"/>
          <p:cNvSpPr/>
          <p:nvPr/>
        </p:nvSpPr>
        <p:spPr>
          <a:xfrm>
            <a:off x="4411579" y="1518688"/>
            <a:ext cx="4165500" cy="1200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1" i="1" lang="en" sz="2400" u="none" cap="none" strike="noStrike">
                <a:solidFill>
                  <a:srgbClr val="000000"/>
                </a:solidFill>
                <a:latin typeface="Arial"/>
                <a:ea typeface="Arial"/>
                <a:cs typeface="Arial"/>
                <a:sym typeface="Arial"/>
              </a:rPr>
              <a:t>Challenge the status quo! </a:t>
            </a:r>
            <a:endParaRPr/>
          </a:p>
          <a:p>
            <a:pPr indent="0" lvl="0" marL="0" marR="0" rtl="0" algn="ctr">
              <a:lnSpc>
                <a:spcPct val="100000"/>
              </a:lnSpc>
              <a:spcBef>
                <a:spcPts val="0"/>
              </a:spcBef>
              <a:spcAft>
                <a:spcPts val="0"/>
              </a:spcAft>
              <a:buNone/>
            </a:pPr>
            <a:r>
              <a:rPr b="0" i="0" lang="en" sz="2400" u="none" cap="none" strike="noStrike">
                <a:solidFill>
                  <a:srgbClr val="000000"/>
                </a:solidFill>
                <a:latin typeface="Arial"/>
                <a:ea typeface="Arial"/>
                <a:cs typeface="Arial"/>
                <a:sym typeface="Arial"/>
              </a:rPr>
              <a:t>Have the moral courage to </a:t>
            </a:r>
            <a:r>
              <a:rPr b="1" i="1" lang="en" sz="2400" u="none" cap="none" strike="noStrike">
                <a:solidFill>
                  <a:srgbClr val="000000"/>
                </a:solidFill>
                <a:latin typeface="Arial"/>
                <a:ea typeface="Arial"/>
                <a:cs typeface="Arial"/>
                <a:sym typeface="Arial"/>
              </a:rPr>
              <a:t>reimagine science</a:t>
            </a:r>
            <a:r>
              <a:rPr b="0" i="0" lang="en" sz="2400" u="none" cap="none" strike="noStrike">
                <a:solidFill>
                  <a:srgbClr val="000000"/>
                </a:solidFill>
                <a:latin typeface="Arial"/>
                <a:ea typeface="Arial"/>
                <a:cs typeface="Arial"/>
                <a:sym typeface="Arial"/>
              </a:rPr>
              <a:t>!</a:t>
            </a:r>
            <a:endParaRPr/>
          </a:p>
        </p:txBody>
      </p:sp>
      <p:pic>
        <p:nvPicPr>
          <p:cNvPr id="1073" name="Google Shape;1073;p119"/>
          <p:cNvPicPr preferRelativeResize="0"/>
          <p:nvPr/>
        </p:nvPicPr>
        <p:blipFill rotWithShape="1">
          <a:blip r:embed="rId3">
            <a:alphaModFix/>
          </a:blip>
          <a:srcRect b="0" l="0" r="0" t="0"/>
          <a:stretch/>
        </p:blipFill>
        <p:spPr>
          <a:xfrm>
            <a:off x="3494412" y="4485076"/>
            <a:ext cx="1419488" cy="571500"/>
          </a:xfrm>
          <a:prstGeom prst="rect">
            <a:avLst/>
          </a:prstGeom>
          <a:noFill/>
          <a:ln>
            <a:noFill/>
          </a:ln>
        </p:spPr>
      </p:pic>
      <p:sp>
        <p:nvSpPr>
          <p:cNvPr id="1074" name="Google Shape;1074;p119"/>
          <p:cNvSpPr txBox="1"/>
          <p:nvPr/>
        </p:nvSpPr>
        <p:spPr>
          <a:xfrm>
            <a:off x="0" y="4539975"/>
            <a:ext cx="3494400" cy="4617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None/>
            </a:pPr>
            <a:r>
              <a:rPr b="0" i="0" lang="en" sz="1200" u="none" cap="none" strike="noStrike">
                <a:solidFill>
                  <a:srgbClr val="7F7F7F"/>
                </a:solidFill>
                <a:latin typeface="Arial"/>
                <a:ea typeface="Arial"/>
                <a:cs typeface="Arial"/>
                <a:sym typeface="Arial"/>
              </a:rPr>
              <a:t>Science Is For Everyone pin by Two Photon Art (</a:t>
            </a:r>
            <a:r>
              <a:rPr b="0" i="0" lang="en" sz="1200" u="sng" cap="none" strike="noStrike">
                <a:solidFill>
                  <a:schemeClr val="hlink"/>
                </a:solidFill>
                <a:latin typeface="Arial"/>
                <a:ea typeface="Arial"/>
                <a:cs typeface="Arial"/>
                <a:sym typeface="Arial"/>
                <a:hlinkClick r:id="rId4"/>
              </a:rPr>
              <a:t>https://twophotonart.com/</a:t>
            </a:r>
            <a:r>
              <a:rPr b="0" i="0" lang="en" sz="1200" u="none" cap="none" strike="noStrike">
                <a:solidFill>
                  <a:srgbClr val="000000"/>
                </a:solidFill>
                <a:latin typeface="Arial"/>
                <a:ea typeface="Arial"/>
                <a:cs typeface="Arial"/>
                <a:sym typeface="Arial"/>
              </a:rPr>
              <a:t>)</a:t>
            </a:r>
            <a:endParaRPr b="0" i="0" sz="1200" u="none" cap="none" strike="noStrike">
              <a:solidFill>
                <a:srgbClr val="7F7F7F"/>
              </a:solidFill>
              <a:latin typeface="Arial"/>
              <a:ea typeface="Arial"/>
              <a:cs typeface="Arial"/>
              <a:sym typeface="Arial"/>
            </a:endParaRPr>
          </a:p>
        </p:txBody>
      </p:sp>
      <p:pic>
        <p:nvPicPr>
          <p:cNvPr id="1075" name="Google Shape;1075;p119"/>
          <p:cNvPicPr preferRelativeResize="0"/>
          <p:nvPr/>
        </p:nvPicPr>
        <p:blipFill>
          <a:blip r:embed="rId5">
            <a:alphaModFix/>
          </a:blip>
          <a:stretch>
            <a:fillRect/>
          </a:stretch>
        </p:blipFill>
        <p:spPr>
          <a:xfrm>
            <a:off x="5302650" y="2858056"/>
            <a:ext cx="2383549" cy="1582112"/>
          </a:xfrm>
          <a:prstGeom prst="rect">
            <a:avLst/>
          </a:prstGeom>
          <a:noFill/>
          <a:ln>
            <a:noFill/>
          </a:ln>
        </p:spPr>
      </p:pic>
      <p:sp>
        <p:nvSpPr>
          <p:cNvPr id="1076" name="Google Shape;1076;p1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000"/>
              <a:buFont typeface="Arial"/>
              <a:buNone/>
            </a:pPr>
            <a:fld id="{00000000-1234-1234-1234-123412341234}" type="slidenum">
              <a:rPr lang="en"/>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