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Corbel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regular.fntdata"/><Relationship Id="rId25" Type="http://schemas.openxmlformats.org/officeDocument/2006/relationships/slide" Target="slides/slide20.xml"/><Relationship Id="rId28" Type="http://schemas.openxmlformats.org/officeDocument/2006/relationships/font" Target="fonts/Corbel-italic.fntdata"/><Relationship Id="rId27" Type="http://schemas.openxmlformats.org/officeDocument/2006/relationships/font" Target="fonts/Corbel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orbel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8ba54445d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8ba54445d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8bc4f0a896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8bc4f0a896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8bc4f0a9f1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9" name="Google Shape;259;g8bc4f0a9f1_0_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8bc4f0a9f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6" name="Google Shape;266;g8bc4f0a9f1_0_5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8bc4f0a9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5" name="Google Shape;275;g8bc4f0a9f1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8bc4f0a9f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5" name="Google Shape;285;g8bc4f0a9f1_0_1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8ba54445d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8ba54445d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8bc4f0a896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8bc4f0a896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8bc4f0a896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8bc4f0a896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8bc4f0a896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8bc4f0a896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8bc4f0a89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8bc4f0a89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8bc4f0a9f1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8bc4f0a9f1_0_1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8bc4f0a89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8bc4f0a89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8bc4f0a896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8bc4f0a896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bc4f0a896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8bc4f0a896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8bc4f0a896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8bc4f0a896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8bc4f0a9f1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8bc4f0a9f1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8bc4f0a9f1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8bc4f0a9f1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8bc4f0a896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8bc4f0a89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5.jpg"/><Relationship Id="rId10" Type="http://schemas.openxmlformats.org/officeDocument/2006/relationships/image" Target="../media/image14.jpg"/><Relationship Id="rId13" Type="http://schemas.openxmlformats.org/officeDocument/2006/relationships/image" Target="../media/image3.jpg"/><Relationship Id="rId1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12.png"/><Relationship Id="rId15" Type="http://schemas.openxmlformats.org/officeDocument/2006/relationships/image" Target="../media/image18.png"/><Relationship Id="rId14" Type="http://schemas.openxmlformats.org/officeDocument/2006/relationships/image" Target="../media/image16.png"/><Relationship Id="rId16" Type="http://schemas.openxmlformats.org/officeDocument/2006/relationships/image" Target="../media/image23.png"/><Relationship Id="rId5" Type="http://schemas.openxmlformats.org/officeDocument/2006/relationships/image" Target="../media/image7.png"/><Relationship Id="rId6" Type="http://schemas.openxmlformats.org/officeDocument/2006/relationships/image" Target="../media/image19.jpg"/><Relationship Id="rId7" Type="http://schemas.openxmlformats.org/officeDocument/2006/relationships/image" Target="../media/image9.jpg"/><Relationship Id="rId8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8.png"/><Relationship Id="rId4" Type="http://schemas.openxmlformats.org/officeDocument/2006/relationships/image" Target="../media/image24.png"/><Relationship Id="rId5" Type="http://schemas.openxmlformats.org/officeDocument/2006/relationships/image" Target="../media/image34.jpg"/><Relationship Id="rId6" Type="http://schemas.openxmlformats.org/officeDocument/2006/relationships/image" Target="../media/image20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3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Relationship Id="rId4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1.png"/><Relationship Id="rId4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0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9" Type="http://schemas.openxmlformats.org/officeDocument/2006/relationships/hyperlink" Target="https://representational-brains-phenotypes.weebly.com/" TargetMode="External"/><Relationship Id="rId5" Type="http://schemas.openxmlformats.org/officeDocument/2006/relationships/image" Target="../media/image35.png"/><Relationship Id="rId6" Type="http://schemas.openxmlformats.org/officeDocument/2006/relationships/hyperlink" Target="https://github.com/Orthogonal-Research-Lab/Meta-brain-Models" TargetMode="External"/><Relationship Id="rId7" Type="http://schemas.openxmlformats.org/officeDocument/2006/relationships/hyperlink" Target="https://github.com/Orthogonal-Research-Lab/Meta-brain-Models" TargetMode="External"/><Relationship Id="rId8" Type="http://schemas.openxmlformats.org/officeDocument/2006/relationships/hyperlink" Target="https://representational-brains-phenotypes.weebly.com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10.png"/><Relationship Id="rId5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547500" y="312000"/>
            <a:ext cx="8049000" cy="12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Developmental Embodied Agents as Meta-brain Models</a:t>
            </a:r>
            <a:endParaRPr b="1" sz="3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547500" y="2588650"/>
            <a:ext cx="8049000" cy="9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Corbel"/>
                <a:ea typeface="Corbel"/>
                <a:cs typeface="Corbel"/>
                <a:sym typeface="Corbel"/>
              </a:rPr>
              <a:t>Bradly Alicea, Stefan Dvoretskii, Ziyi Gong, Ankit Gupta, Sam Felder, and Jesse Parent</a:t>
            </a:r>
            <a:endParaRPr sz="24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50016359-89f87300-ff8e-11e8-9a20-a257249db464"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4525" y="4330526"/>
            <a:ext cx="579250" cy="466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s" id="63" name="Google Shape;63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39775" y="4351050"/>
            <a:ext cx="528475" cy="467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itHub-Mark" id="64" name="Google Shape;64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01376" y="4359963"/>
            <a:ext cx="467321" cy="4673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youtube-logo_318-49909" id="65" name="Google Shape;65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36430" y="4351034"/>
            <a:ext cx="466131" cy="4661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kisspng-computer-icons-icon-design-slack-slack-logo-5b45ad1a141302.1844356415312929540822" id="66" name="Google Shape;66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368250" y="4344099"/>
            <a:ext cx="726275" cy="4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2036763" y="3675563"/>
            <a:ext cx="28785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Orthogonal Research and </a:t>
            </a:r>
            <a:endParaRPr b="1" i="0" sz="18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Education Laboratory</a:t>
            </a:r>
            <a:endParaRPr b="1" i="0" sz="18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C:\Users\Bradly\Desktop\new-logo (2).pngnew-logo (2)" id="68" name="Google Shape;68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47490" y="3639570"/>
            <a:ext cx="984876" cy="70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72699" y="1698024"/>
            <a:ext cx="984875" cy="98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138075" y="1698025"/>
            <a:ext cx="984875" cy="98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793578" y="1683153"/>
            <a:ext cx="984875" cy="98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121330" y="1683155"/>
            <a:ext cx="984875" cy="98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449075" y="1681938"/>
            <a:ext cx="984875" cy="98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 rotWithShape="1">
          <a:blip r:embed="rId14">
            <a:alphaModFix/>
          </a:blip>
          <a:srcRect b="0" l="15268" r="0" t="24778"/>
          <a:stretch/>
        </p:blipFill>
        <p:spPr>
          <a:xfrm>
            <a:off x="3465825" y="1696813"/>
            <a:ext cx="984875" cy="98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5494385" y="3809387"/>
            <a:ext cx="1756391" cy="98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7502614" y="3809387"/>
            <a:ext cx="1166948" cy="987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7600" y="431250"/>
            <a:ext cx="6463576" cy="4280978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3"/>
          <p:cNvSpPr txBox="1"/>
          <p:nvPr/>
        </p:nvSpPr>
        <p:spPr>
          <a:xfrm>
            <a:off x="4864625" y="3563275"/>
            <a:ext cx="258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3"/>
          <p:cNvSpPr txBox="1"/>
          <p:nvPr/>
        </p:nvSpPr>
        <p:spPr>
          <a:xfrm>
            <a:off x="464875" y="413725"/>
            <a:ext cx="2024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Chromotaxis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4"/>
          <p:cNvSpPr txBox="1"/>
          <p:nvPr/>
        </p:nvSpPr>
        <p:spPr>
          <a:xfrm>
            <a:off x="4864625" y="3563275"/>
            <a:ext cx="258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4"/>
          <p:cNvSpPr txBox="1"/>
          <p:nvPr/>
        </p:nvSpPr>
        <p:spPr>
          <a:xfrm>
            <a:off x="464875" y="413725"/>
            <a:ext cx="3954600" cy="9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Creating a cultural representation continuum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54" name="Google Shape;25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6875" y="258850"/>
            <a:ext cx="4240250" cy="290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06913" y="3289499"/>
            <a:ext cx="5668525" cy="156575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4"/>
          <p:cNvSpPr txBox="1"/>
          <p:nvPr/>
        </p:nvSpPr>
        <p:spPr>
          <a:xfrm>
            <a:off x="545375" y="1509150"/>
            <a:ext cx="3610800" cy="21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orbel"/>
                <a:ea typeface="Corbel"/>
                <a:cs typeface="Corbel"/>
                <a:sym typeface="Corbel"/>
              </a:rPr>
              <a:t>Agent will sample color space at different points (right). </a:t>
            </a:r>
            <a:endParaRPr sz="16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orbel"/>
                <a:ea typeface="Corbel"/>
                <a:cs typeface="Corbel"/>
                <a:sym typeface="Corbel"/>
              </a:rPr>
              <a:t>Sampling density (below) determines how the physical continuum of a given color channel is included in the cultural representation.</a:t>
            </a:r>
            <a:endParaRPr sz="16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"/>
          <p:cNvSpPr txBox="1"/>
          <p:nvPr>
            <p:ph idx="1" type="body"/>
          </p:nvPr>
        </p:nvSpPr>
        <p:spPr>
          <a:xfrm>
            <a:off x="655650" y="1357050"/>
            <a:ext cx="7832700" cy="3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Soft classificatory kernel</a:t>
            </a:r>
            <a:endParaRPr sz="18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Char char="●"/>
            </a:pPr>
            <a:r>
              <a:rPr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fuzzy logic classification</a:t>
            </a:r>
            <a:r>
              <a:rPr lang="en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(phenomen</a:t>
            </a:r>
            <a:r>
              <a:rPr lang="en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on</a:t>
            </a:r>
            <a:r>
              <a:rPr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= degree of membership).</a:t>
            </a:r>
            <a:endParaRPr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Char char="●"/>
            </a:pPr>
            <a:r>
              <a:rPr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halfway between light and dark (50% light, 50% dark). Attributes of both.</a:t>
            </a:r>
            <a:endParaRPr sz="18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Based on a Structuralist View</a:t>
            </a:r>
            <a:endParaRPr b="1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Char char="●"/>
            </a:pPr>
            <a:r>
              <a:rPr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cultural relationships are a series of overarching structures (understood </a:t>
            </a:r>
            <a:endParaRPr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as binary oppositions and dynamically changing symbols).</a:t>
            </a:r>
            <a:endParaRPr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just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Char char="●"/>
            </a:pPr>
            <a:r>
              <a:rPr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structures are key to cultural representation (relationship with nature,</a:t>
            </a:r>
            <a:endParaRPr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36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kinship, and the ritual world).</a:t>
            </a:r>
            <a:endParaRPr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62" name="Google Shape;262;p25"/>
          <p:cNvSpPr txBox="1"/>
          <p:nvPr/>
        </p:nvSpPr>
        <p:spPr>
          <a:xfrm>
            <a:off x="464875" y="413725"/>
            <a:ext cx="41898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Narrow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CGS Model (kernel)</a:t>
            </a:r>
            <a:endParaRPr b="1" sz="1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63" name="Google Shape;263;p25"/>
          <p:cNvSpPr txBox="1"/>
          <p:nvPr/>
        </p:nvSpPr>
        <p:spPr>
          <a:xfrm>
            <a:off x="4572000" y="271225"/>
            <a:ext cx="4173000" cy="8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Contextual Geometric Structures: modeling the fundamental components of cultural behavior. </a:t>
            </a:r>
            <a:r>
              <a:rPr b="1" i="1"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Proceedings of Artificial Life</a:t>
            </a:r>
            <a:r>
              <a:rPr b="1"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13, 147-154.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ncept-surfaces-2.png" id="268" name="Google Shape;26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56675" y="2922388"/>
            <a:ext cx="2611700" cy="19792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oncept-surfaces.png" id="269" name="Google Shape;269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56675" y="340125"/>
            <a:ext cx="2514600" cy="187452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26"/>
          <p:cNvSpPr/>
          <p:nvPr/>
        </p:nvSpPr>
        <p:spPr>
          <a:xfrm rot="5400000">
            <a:off x="6991175" y="1961400"/>
            <a:ext cx="439800" cy="12207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6"/>
          <p:cNvSpPr txBox="1"/>
          <p:nvPr/>
        </p:nvSpPr>
        <p:spPr>
          <a:xfrm>
            <a:off x="611200" y="1241200"/>
            <a:ext cx="4645200" cy="35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Inspired by the concept of </a:t>
            </a: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Habitus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 (Pierre Bourdieu, “Logic of Practice”)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* definitions: “durable, transposable dispositions”….”generative”….”organizes practices and representations adaptively”.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Computational objective: 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a scheme that transforms physical phenomena into operations that can be compared in an evolutionary context. </a:t>
            </a:r>
            <a:r>
              <a:rPr lang="en" sz="1800">
                <a:solidFill>
                  <a:schemeClr val="dk2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 sz="1800">
              <a:solidFill>
                <a:schemeClr val="dk2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6"/>
          <p:cNvSpPr txBox="1"/>
          <p:nvPr/>
        </p:nvSpPr>
        <p:spPr>
          <a:xfrm>
            <a:off x="464875" y="413725"/>
            <a:ext cx="41898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Conceptual Automata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7"/>
          <p:cNvSpPr txBox="1"/>
          <p:nvPr>
            <p:ph idx="1" type="body"/>
          </p:nvPr>
        </p:nvSpPr>
        <p:spPr>
          <a:xfrm>
            <a:off x="5641875" y="413725"/>
            <a:ext cx="30561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Representationally rich </a:t>
            </a:r>
            <a:r>
              <a:rPr i="1"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n</a:t>
            </a:r>
            <a:r>
              <a:rPr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-tuple surfaces with a soft classification scheme </a:t>
            </a:r>
            <a:endParaRPr sz="18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All possible combinations of representation for combination of action, objects, and environment.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Cultural phenomenon:</a:t>
            </a:r>
            <a:r>
              <a:rPr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symbol, practice, or artifact.</a:t>
            </a:r>
            <a:endParaRPr sz="18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* What is the membership of cultural phenomenon </a:t>
            </a:r>
            <a:r>
              <a:rPr i="1"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x</a:t>
            </a:r>
            <a:r>
              <a:rPr lang="en" sz="18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 in this space?</a:t>
            </a:r>
            <a:endParaRPr sz="1800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stop-sign.png" id="278" name="Google Shape;27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6050" y="1791200"/>
            <a:ext cx="1143000" cy="14067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hopsticks.png" id="279" name="Google Shape;279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4600" y="3446950"/>
            <a:ext cx="1424069" cy="11392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uneral-mask-tikal.jpg" id="280" name="Google Shape;280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06300" y="1791200"/>
            <a:ext cx="1360475" cy="1020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recalendar_big.gif" id="281" name="Google Shape;281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938800" y="3055900"/>
            <a:ext cx="1695450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7"/>
          <p:cNvSpPr txBox="1"/>
          <p:nvPr/>
        </p:nvSpPr>
        <p:spPr>
          <a:xfrm>
            <a:off x="464875" y="413725"/>
            <a:ext cx="4829100" cy="11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How do we “represent” sensory information to perform a cultural “operation”? </a:t>
            </a:r>
            <a:endParaRPr b="1" sz="30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ncept-surfaces.png" id="287" name="Google Shape;287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1337" y="2369575"/>
            <a:ext cx="3160975" cy="246555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28"/>
          <p:cNvSpPr txBox="1"/>
          <p:nvPr/>
        </p:nvSpPr>
        <p:spPr>
          <a:xfrm>
            <a:off x="441513" y="1397275"/>
            <a:ext cx="4020600" cy="7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</a:t>
            </a:r>
            <a:r>
              <a:rPr i="0" lang="en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embership function on interval {0,1}. </a:t>
            </a:r>
            <a:r>
              <a:rPr b="1" i="0" lang="en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NOT</a:t>
            </a:r>
            <a:r>
              <a:rPr i="0" lang="en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a probability.</a:t>
            </a:r>
            <a:endParaRPr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89" name="Google Shape;289;p28"/>
          <p:cNvSpPr txBox="1"/>
          <p:nvPr/>
        </p:nvSpPr>
        <p:spPr>
          <a:xfrm>
            <a:off x="4741725" y="1697003"/>
            <a:ext cx="1877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TRANSITIVITY</a:t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0" name="Google Shape;290;p28"/>
          <p:cNvSpPr txBox="1"/>
          <p:nvPr/>
        </p:nvSpPr>
        <p:spPr>
          <a:xfrm>
            <a:off x="4741725" y="2844716"/>
            <a:ext cx="1548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SYMMETRY</a:t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1" name="Google Shape;291;p28"/>
          <p:cNvSpPr txBox="1"/>
          <p:nvPr/>
        </p:nvSpPr>
        <p:spPr>
          <a:xfrm>
            <a:off x="4741725" y="4035028"/>
            <a:ext cx="2121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DISTRIBUTIVITY</a:t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2" name="Google Shape;292;p28"/>
          <p:cNvSpPr/>
          <p:nvPr/>
        </p:nvSpPr>
        <p:spPr>
          <a:xfrm>
            <a:off x="4741725" y="1697003"/>
            <a:ext cx="3962400" cy="8001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28"/>
          <p:cNvSpPr/>
          <p:nvPr/>
        </p:nvSpPr>
        <p:spPr>
          <a:xfrm>
            <a:off x="4741725" y="2844716"/>
            <a:ext cx="3962400" cy="8001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28"/>
          <p:cNvSpPr/>
          <p:nvPr/>
        </p:nvSpPr>
        <p:spPr>
          <a:xfrm>
            <a:off x="4741725" y="4035028"/>
            <a:ext cx="3962400" cy="8001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28"/>
          <p:cNvSpPr txBox="1"/>
          <p:nvPr/>
        </p:nvSpPr>
        <p:spPr>
          <a:xfrm>
            <a:off x="7332525" y="1754153"/>
            <a:ext cx="340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28"/>
          <p:cNvSpPr txBox="1"/>
          <p:nvPr/>
        </p:nvSpPr>
        <p:spPr>
          <a:xfrm>
            <a:off x="6722925" y="2154203"/>
            <a:ext cx="3288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28"/>
          <p:cNvSpPr txBox="1"/>
          <p:nvPr/>
        </p:nvSpPr>
        <p:spPr>
          <a:xfrm>
            <a:off x="7942125" y="2154203"/>
            <a:ext cx="3210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28"/>
          <p:cNvSpPr txBox="1"/>
          <p:nvPr/>
        </p:nvSpPr>
        <p:spPr>
          <a:xfrm>
            <a:off x="6265725" y="3130466"/>
            <a:ext cx="340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28"/>
          <p:cNvSpPr txBox="1"/>
          <p:nvPr/>
        </p:nvSpPr>
        <p:spPr>
          <a:xfrm>
            <a:off x="6875325" y="3130466"/>
            <a:ext cx="3288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0" name="Google Shape;300;p28"/>
          <p:cNvCxnSpPr/>
          <p:nvPr/>
        </p:nvCxnSpPr>
        <p:spPr>
          <a:xfrm flipH="1" rot="10800000">
            <a:off x="7027725" y="2039753"/>
            <a:ext cx="304800" cy="1716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01" name="Google Shape;301;p28"/>
          <p:cNvCxnSpPr/>
          <p:nvPr/>
        </p:nvCxnSpPr>
        <p:spPr>
          <a:xfrm rot="10800000">
            <a:off x="7637325" y="2039753"/>
            <a:ext cx="304800" cy="1716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02" name="Google Shape;302;p28"/>
          <p:cNvCxnSpPr/>
          <p:nvPr/>
        </p:nvCxnSpPr>
        <p:spPr>
          <a:xfrm rot="10800000">
            <a:off x="7103925" y="2325653"/>
            <a:ext cx="8382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03" name="Google Shape;303;p28"/>
          <p:cNvSpPr txBox="1"/>
          <p:nvPr/>
        </p:nvSpPr>
        <p:spPr>
          <a:xfrm>
            <a:off x="4970325" y="4377928"/>
            <a:ext cx="340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28"/>
          <p:cNvSpPr txBox="1"/>
          <p:nvPr/>
        </p:nvSpPr>
        <p:spPr>
          <a:xfrm>
            <a:off x="5198925" y="4377928"/>
            <a:ext cx="3129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28"/>
          <p:cNvSpPr txBox="1"/>
          <p:nvPr/>
        </p:nvSpPr>
        <p:spPr>
          <a:xfrm>
            <a:off x="5503725" y="4377928"/>
            <a:ext cx="409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28"/>
          <p:cNvSpPr txBox="1"/>
          <p:nvPr/>
        </p:nvSpPr>
        <p:spPr>
          <a:xfrm>
            <a:off x="6037125" y="4377928"/>
            <a:ext cx="4011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28"/>
          <p:cNvSpPr txBox="1"/>
          <p:nvPr/>
        </p:nvSpPr>
        <p:spPr>
          <a:xfrm>
            <a:off x="5808525" y="4377928"/>
            <a:ext cx="3129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28"/>
          <p:cNvSpPr txBox="1"/>
          <p:nvPr/>
        </p:nvSpPr>
        <p:spPr>
          <a:xfrm>
            <a:off x="6341925" y="4377928"/>
            <a:ext cx="3129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28"/>
          <p:cNvSpPr txBox="1"/>
          <p:nvPr/>
        </p:nvSpPr>
        <p:spPr>
          <a:xfrm>
            <a:off x="6570525" y="4377928"/>
            <a:ext cx="457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28"/>
          <p:cNvSpPr txBox="1"/>
          <p:nvPr/>
        </p:nvSpPr>
        <p:spPr>
          <a:xfrm>
            <a:off x="7103925" y="4377928"/>
            <a:ext cx="457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28"/>
          <p:cNvSpPr txBox="1"/>
          <p:nvPr/>
        </p:nvSpPr>
        <p:spPr>
          <a:xfrm>
            <a:off x="6875325" y="4377928"/>
            <a:ext cx="3129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28"/>
          <p:cNvSpPr txBox="1"/>
          <p:nvPr/>
        </p:nvSpPr>
        <p:spPr>
          <a:xfrm>
            <a:off x="7637325" y="4377928"/>
            <a:ext cx="5334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28"/>
          <p:cNvSpPr txBox="1"/>
          <p:nvPr/>
        </p:nvSpPr>
        <p:spPr>
          <a:xfrm>
            <a:off x="8170725" y="4377928"/>
            <a:ext cx="4011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28"/>
          <p:cNvSpPr txBox="1"/>
          <p:nvPr/>
        </p:nvSpPr>
        <p:spPr>
          <a:xfrm>
            <a:off x="7942125" y="4435078"/>
            <a:ext cx="3129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28"/>
          <p:cNvSpPr txBox="1"/>
          <p:nvPr/>
        </p:nvSpPr>
        <p:spPr>
          <a:xfrm>
            <a:off x="7408725" y="4377928"/>
            <a:ext cx="3129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28"/>
          <p:cNvSpPr txBox="1"/>
          <p:nvPr/>
        </p:nvSpPr>
        <p:spPr>
          <a:xfrm>
            <a:off x="6570525" y="3130466"/>
            <a:ext cx="3129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28"/>
          <p:cNvSpPr txBox="1"/>
          <p:nvPr/>
        </p:nvSpPr>
        <p:spPr>
          <a:xfrm>
            <a:off x="7484925" y="3130466"/>
            <a:ext cx="3288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28"/>
          <p:cNvSpPr txBox="1"/>
          <p:nvPr/>
        </p:nvSpPr>
        <p:spPr>
          <a:xfrm>
            <a:off x="8094525" y="3130466"/>
            <a:ext cx="3402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28"/>
          <p:cNvSpPr txBox="1"/>
          <p:nvPr/>
        </p:nvSpPr>
        <p:spPr>
          <a:xfrm>
            <a:off x="7789725" y="3130466"/>
            <a:ext cx="3129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28"/>
          <p:cNvSpPr txBox="1"/>
          <p:nvPr/>
        </p:nvSpPr>
        <p:spPr>
          <a:xfrm>
            <a:off x="464875" y="413725"/>
            <a:ext cx="41898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Soft (fuzzy) classification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21" name="Google Shape;321;p28"/>
          <p:cNvSpPr txBox="1"/>
          <p:nvPr/>
        </p:nvSpPr>
        <p:spPr>
          <a:xfrm>
            <a:off x="4716675" y="597175"/>
            <a:ext cx="40206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</a:t>
            </a:r>
            <a:r>
              <a:rPr i="0" lang="en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oes </a:t>
            </a:r>
            <a:r>
              <a:rPr b="1" i="0" lang="en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NOT</a:t>
            </a:r>
            <a:r>
              <a:rPr i="0" lang="en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require transitivity,</a:t>
            </a:r>
            <a:r>
              <a:rPr lang="en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i="0" lang="en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distributivity, or symmetry.</a:t>
            </a:r>
            <a:endParaRPr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Google Shape;32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500" y="152400"/>
            <a:ext cx="2241083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3958" y="657225"/>
            <a:ext cx="5229225" cy="382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3463" y="652450"/>
            <a:ext cx="5210175" cy="383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500" y="152400"/>
            <a:ext cx="2241083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5383" y="795325"/>
            <a:ext cx="5286375" cy="355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500" y="152400"/>
            <a:ext cx="2241083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2"/>
          <p:cNvSpPr txBox="1"/>
          <p:nvPr/>
        </p:nvSpPr>
        <p:spPr>
          <a:xfrm>
            <a:off x="464875" y="413725"/>
            <a:ext cx="28356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Future Directions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45" name="Google Shape;345;p32"/>
          <p:cNvSpPr txBox="1"/>
          <p:nvPr/>
        </p:nvSpPr>
        <p:spPr>
          <a:xfrm>
            <a:off x="4162300" y="315000"/>
            <a:ext cx="4689000" cy="45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orbel"/>
                <a:ea typeface="Corbel"/>
                <a:cs typeface="Corbel"/>
                <a:sym typeface="Corbel"/>
              </a:rPr>
              <a:t>Integration of model types (Hybrid Models)</a:t>
            </a:r>
            <a:endParaRPr b="1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How are dBVs and CGS models integrated? As “layers” or as parallel systems?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What about cumulative and collective behavior (exhibited in social groups)?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orbel"/>
                <a:ea typeface="Corbel"/>
                <a:cs typeface="Corbel"/>
                <a:sym typeface="Corbel"/>
              </a:rPr>
              <a:t>Alternative to dBVs, CGS (forming a general meta-brain)</a:t>
            </a:r>
            <a:endParaRPr b="1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dBV are representationally sparse, but embodied: could another model such as embodied deep learning or developmentally-inspired agent-based modeling substitute?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CGS are representationally rich but limited in scope: could another model such as ideological modeling or cultural algorithms work even better?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46" name="Google Shape;34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650" y="1492013"/>
            <a:ext cx="3671598" cy="1849637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32"/>
          <p:cNvSpPr txBox="1"/>
          <p:nvPr/>
        </p:nvSpPr>
        <p:spPr>
          <a:xfrm>
            <a:off x="317650" y="3490950"/>
            <a:ext cx="36717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Cumulative behavior exhibited in a population of Vehicle 2a (</a:t>
            </a:r>
            <a:r>
              <a:rPr i="1" lang="en">
                <a:latin typeface="Corbel"/>
                <a:ea typeface="Corbel"/>
                <a:cs typeface="Corbel"/>
                <a:sym typeface="Corbel"/>
              </a:rPr>
              <a:t>Figshare</a:t>
            </a:r>
            <a:r>
              <a:rPr lang="en">
                <a:latin typeface="Corbel"/>
                <a:ea typeface="Corbel"/>
                <a:cs typeface="Corbel"/>
                <a:sym typeface="Corbel"/>
              </a:rPr>
              <a:t>, doi:10.6084/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m9.figshare.11906847)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7400" y="1053625"/>
            <a:ext cx="5912850" cy="34957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/>
          <p:nvPr/>
        </p:nvSpPr>
        <p:spPr>
          <a:xfrm>
            <a:off x="464875" y="413725"/>
            <a:ext cx="34908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Meta-brain Models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517175" y="2292500"/>
            <a:ext cx="3084300" cy="23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Representation-free: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relies solely on structure in the empirical world.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Representation-rich: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maps empirical world to a set of signs, interpretive criteria.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7279" y="949774"/>
            <a:ext cx="4760612" cy="355048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3"/>
          <p:cNvSpPr txBox="1"/>
          <p:nvPr/>
        </p:nvSpPr>
        <p:spPr>
          <a:xfrm>
            <a:off x="2729050" y="4396793"/>
            <a:ext cx="24717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Who </a:t>
            </a:r>
            <a:r>
              <a:rPr b="1"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are they attending to</a:t>
            </a:r>
            <a:r>
              <a:rPr b="1" i="0" lang="en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b="1"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</a:t>
            </a:r>
            <a:r>
              <a:rPr b="1" i="0" lang="en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ow?</a:t>
            </a:r>
            <a:endParaRPr b="1"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4" name="Google Shape;354;p33"/>
          <p:cNvSpPr txBox="1"/>
          <p:nvPr/>
        </p:nvSpPr>
        <p:spPr>
          <a:xfrm>
            <a:off x="498376" y="333500"/>
            <a:ext cx="49962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Thanks for Your Attention!</a:t>
            </a:r>
            <a:endParaRPr sz="3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55" name="Google Shape;35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23212" y="2110775"/>
            <a:ext cx="992275" cy="90895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33"/>
          <p:cNvSpPr txBox="1"/>
          <p:nvPr/>
        </p:nvSpPr>
        <p:spPr>
          <a:xfrm>
            <a:off x="5742550" y="2958150"/>
            <a:ext cx="3098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Thanks to </a:t>
            </a:r>
            <a:r>
              <a:rPr lang="en">
                <a:latin typeface="Corbel"/>
                <a:ea typeface="Corbel"/>
                <a:cs typeface="Corbel"/>
                <a:sym typeface="Corbel"/>
              </a:rPr>
              <a:t>Google Summer of Code, 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2018 and 2019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57" name="Google Shape;357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70012" y="3529550"/>
            <a:ext cx="796000" cy="7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33"/>
          <p:cNvSpPr txBox="1"/>
          <p:nvPr/>
        </p:nvSpPr>
        <p:spPr>
          <a:xfrm>
            <a:off x="5742550" y="4287300"/>
            <a:ext cx="3098400" cy="6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</a:t>
            </a:r>
            <a:r>
              <a:rPr lang="en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ontribute to</a:t>
            </a:r>
            <a:r>
              <a:rPr lang="en">
                <a:latin typeface="Corbel"/>
                <a:ea typeface="Corbel"/>
                <a:cs typeface="Corbel"/>
                <a:sym typeface="Corbel"/>
              </a:rPr>
              <a:t> our Github repo: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6"/>
              </a:rPr>
              <a:t>https://github.com/Orthogonal-Research-Lab/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7"/>
              </a:rPr>
              <a:t>Meta-brain-Models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9" name="Google Shape;359;p33"/>
          <p:cNvSpPr txBox="1"/>
          <p:nvPr/>
        </p:nvSpPr>
        <p:spPr>
          <a:xfrm>
            <a:off x="5742550" y="1314875"/>
            <a:ext cx="3098400" cy="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Attend </a:t>
            </a:r>
            <a:r>
              <a:rPr lang="en">
                <a:latin typeface="Corbel"/>
                <a:ea typeface="Corbel"/>
                <a:cs typeface="Corbel"/>
                <a:sym typeface="Corbel"/>
              </a:rPr>
              <a:t>Saturday Morning NeuroSim: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8"/>
              </a:rPr>
              <a:t>https://representational-brains-phenotypes.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9"/>
              </a:rPr>
              <a:t>weebly.com/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60" name="Google Shape;360;p3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760286" y="209750"/>
            <a:ext cx="1318126" cy="110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6200" y="152400"/>
            <a:ext cx="542219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/>
        </p:nvSpPr>
        <p:spPr>
          <a:xfrm>
            <a:off x="464875" y="413725"/>
            <a:ext cx="34908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Braitenberg Vehicles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621175" y="1335225"/>
            <a:ext cx="3178200" cy="3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First-order </a:t>
            </a:r>
            <a:r>
              <a:rPr lang="en"/>
              <a:t>s</a:t>
            </a:r>
            <a:r>
              <a:rPr lang="en"/>
              <a:t>timulus-response mapping: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observe empirical world, hard-wired to elicit response.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vehicle types yield taxis, or reflexive behavior.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Very simple neural networks that are embodied agents (effects of body are explicit).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/>
        </p:nvSpPr>
        <p:spPr>
          <a:xfrm>
            <a:off x="464875" y="413725"/>
            <a:ext cx="5082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dBV Brains and Connectivity Matrix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827475" y="1053625"/>
            <a:ext cx="75507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Developmental Braitenberg Vehicles (dBVs) can be achieved in a number of ways. Key component is </a:t>
            </a:r>
            <a:r>
              <a:rPr i="1" lang="en" sz="1800">
                <a:latin typeface="Corbel"/>
                <a:ea typeface="Corbel"/>
                <a:cs typeface="Corbel"/>
                <a:sym typeface="Corbel"/>
              </a:rPr>
              <a:t>connectivity-activation encoding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1863900" y="1784463"/>
            <a:ext cx="54162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W(i,j)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827475" y="2515325"/>
            <a:ext cx="7550700" cy="23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Expand or prune the number of connections (size of </a:t>
            </a:r>
            <a:r>
              <a:rPr i="1" lang="en" sz="1800">
                <a:latin typeface="Corbel"/>
                <a:ea typeface="Corbel"/>
                <a:cs typeface="Corbel"/>
                <a:sym typeface="Corbel"/>
              </a:rPr>
              <a:t>i,j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 or values in </a:t>
            </a:r>
            <a:r>
              <a:rPr i="1" lang="en" sz="1800">
                <a:latin typeface="Corbel"/>
                <a:ea typeface="Corbel"/>
                <a:cs typeface="Corbel"/>
                <a:sym typeface="Corbel"/>
              </a:rPr>
              <a:t>i,j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)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Font typeface="Corbel"/>
              <a:buChar char="●"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Hebbian Learning: modify matrix using a “wire together, fire together” rule to create viable spatially-explicit multimodal associations.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Font typeface="Corbel"/>
              <a:buChar char="●"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Genetic Algorithms: create mass topological re-ordering and selection of viable matrices through mutation and recombination + fitness function.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/>
        </p:nvSpPr>
        <p:spPr>
          <a:xfrm>
            <a:off x="153725" y="1873275"/>
            <a:ext cx="810900" cy="8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CGS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Kernel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4" name="Google Shape;104;p18"/>
          <p:cNvSpPr txBox="1"/>
          <p:nvPr/>
        </p:nvSpPr>
        <p:spPr>
          <a:xfrm>
            <a:off x="4690275" y="441250"/>
            <a:ext cx="958200" cy="9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Sensor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Nodes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5" name="Google Shape;105;p18"/>
          <p:cNvSpPr txBox="1"/>
          <p:nvPr/>
        </p:nvSpPr>
        <p:spPr>
          <a:xfrm>
            <a:off x="4701725" y="1983350"/>
            <a:ext cx="974700" cy="8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Internal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Nodes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6" name="Google Shape;106;p18"/>
          <p:cNvSpPr txBox="1"/>
          <p:nvPr/>
        </p:nvSpPr>
        <p:spPr>
          <a:xfrm>
            <a:off x="4690275" y="3830650"/>
            <a:ext cx="974700" cy="8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Effector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Nodes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107" name="Google Shape;107;p18"/>
          <p:cNvCxnSpPr/>
          <p:nvPr/>
        </p:nvCxnSpPr>
        <p:spPr>
          <a:xfrm flipH="1">
            <a:off x="4587175" y="1317988"/>
            <a:ext cx="5700" cy="212160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8" name="Google Shape;108;p18"/>
          <p:cNvCxnSpPr/>
          <p:nvPr/>
        </p:nvCxnSpPr>
        <p:spPr>
          <a:xfrm>
            <a:off x="4311775" y="1353813"/>
            <a:ext cx="275400" cy="570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18"/>
          <p:cNvCxnSpPr/>
          <p:nvPr/>
        </p:nvCxnSpPr>
        <p:spPr>
          <a:xfrm>
            <a:off x="4355800" y="3439588"/>
            <a:ext cx="275400" cy="570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0" name="Google Shape;110;p18"/>
          <p:cNvSpPr/>
          <p:nvPr/>
        </p:nvSpPr>
        <p:spPr>
          <a:xfrm>
            <a:off x="1076300" y="652600"/>
            <a:ext cx="2905500" cy="3864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/>
          <p:nvPr/>
        </p:nvSpPr>
        <p:spPr>
          <a:xfrm>
            <a:off x="849500" y="3717988"/>
            <a:ext cx="226800" cy="10362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"/>
          <p:cNvSpPr/>
          <p:nvPr/>
        </p:nvSpPr>
        <p:spPr>
          <a:xfrm>
            <a:off x="3981793" y="3718000"/>
            <a:ext cx="226800" cy="10362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8"/>
          <p:cNvSpPr/>
          <p:nvPr/>
        </p:nvSpPr>
        <p:spPr>
          <a:xfrm>
            <a:off x="1535000" y="389300"/>
            <a:ext cx="423300" cy="5454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8"/>
          <p:cNvSpPr/>
          <p:nvPr/>
        </p:nvSpPr>
        <p:spPr>
          <a:xfrm>
            <a:off x="2317400" y="389300"/>
            <a:ext cx="423300" cy="5454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8"/>
          <p:cNvSpPr/>
          <p:nvPr/>
        </p:nvSpPr>
        <p:spPr>
          <a:xfrm>
            <a:off x="3099800" y="389300"/>
            <a:ext cx="423300" cy="5454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8"/>
          <p:cNvSpPr/>
          <p:nvPr/>
        </p:nvSpPr>
        <p:spPr>
          <a:xfrm>
            <a:off x="1451613" y="1301375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8"/>
          <p:cNvSpPr/>
          <p:nvPr/>
        </p:nvSpPr>
        <p:spPr>
          <a:xfrm>
            <a:off x="2781738" y="1301375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8"/>
          <p:cNvSpPr/>
          <p:nvPr/>
        </p:nvSpPr>
        <p:spPr>
          <a:xfrm>
            <a:off x="3475388" y="2229500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8"/>
          <p:cNvSpPr/>
          <p:nvPr/>
        </p:nvSpPr>
        <p:spPr>
          <a:xfrm>
            <a:off x="1795788" y="3157650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3079288" y="3157650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8"/>
          <p:cNvSpPr/>
          <p:nvPr/>
        </p:nvSpPr>
        <p:spPr>
          <a:xfrm>
            <a:off x="1451625" y="2229500"/>
            <a:ext cx="1106100" cy="183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2" name="Google Shape;122;p18"/>
          <p:cNvCxnSpPr>
            <a:endCxn id="118" idx="0"/>
          </p:cNvCxnSpPr>
          <p:nvPr/>
        </p:nvCxnSpPr>
        <p:spPr>
          <a:xfrm>
            <a:off x="1553288" y="1484300"/>
            <a:ext cx="20136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" name="Google Shape;123;p18"/>
          <p:cNvCxnSpPr>
            <a:stCxn id="117" idx="4"/>
          </p:cNvCxnSpPr>
          <p:nvPr/>
        </p:nvCxnSpPr>
        <p:spPr>
          <a:xfrm flipH="1">
            <a:off x="2004438" y="1484375"/>
            <a:ext cx="868800" cy="747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4" name="Google Shape;124;p18"/>
          <p:cNvCxnSpPr>
            <a:stCxn id="114" idx="2"/>
            <a:endCxn id="117" idx="0"/>
          </p:cNvCxnSpPr>
          <p:nvPr/>
        </p:nvCxnSpPr>
        <p:spPr>
          <a:xfrm>
            <a:off x="2529050" y="934700"/>
            <a:ext cx="3441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" name="Google Shape;125;p18"/>
          <p:cNvCxnSpPr>
            <a:endCxn id="116" idx="0"/>
          </p:cNvCxnSpPr>
          <p:nvPr/>
        </p:nvCxnSpPr>
        <p:spPr>
          <a:xfrm flipH="1">
            <a:off x="1543113" y="934775"/>
            <a:ext cx="2004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6" name="Google Shape;126;p18"/>
          <p:cNvCxnSpPr>
            <a:stCxn id="115" idx="2"/>
            <a:endCxn id="117" idx="0"/>
          </p:cNvCxnSpPr>
          <p:nvPr/>
        </p:nvCxnSpPr>
        <p:spPr>
          <a:xfrm flipH="1">
            <a:off x="2873150" y="934700"/>
            <a:ext cx="4383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" name="Google Shape;127;p18"/>
          <p:cNvCxnSpPr>
            <a:stCxn id="113" idx="2"/>
            <a:endCxn id="117" idx="0"/>
          </p:cNvCxnSpPr>
          <p:nvPr/>
        </p:nvCxnSpPr>
        <p:spPr>
          <a:xfrm>
            <a:off x="1746650" y="934700"/>
            <a:ext cx="11265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8" name="Google Shape;128;p18"/>
          <p:cNvCxnSpPr>
            <a:endCxn id="120" idx="0"/>
          </p:cNvCxnSpPr>
          <p:nvPr/>
        </p:nvCxnSpPr>
        <p:spPr>
          <a:xfrm>
            <a:off x="2000788" y="2414850"/>
            <a:ext cx="1170000" cy="7428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" name="Google Shape;129;p18"/>
          <p:cNvCxnSpPr>
            <a:stCxn id="118" idx="4"/>
            <a:endCxn id="120" idx="0"/>
          </p:cNvCxnSpPr>
          <p:nvPr/>
        </p:nvCxnSpPr>
        <p:spPr>
          <a:xfrm flipH="1">
            <a:off x="3170888" y="2412500"/>
            <a:ext cx="3960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0" name="Google Shape;130;p18"/>
          <p:cNvCxnSpPr>
            <a:stCxn id="119" idx="4"/>
            <a:endCxn id="111" idx="3"/>
          </p:cNvCxnSpPr>
          <p:nvPr/>
        </p:nvCxnSpPr>
        <p:spPr>
          <a:xfrm flipH="1">
            <a:off x="1076388" y="3340650"/>
            <a:ext cx="810900" cy="895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" name="Google Shape;131;p18"/>
          <p:cNvCxnSpPr>
            <a:stCxn id="120" idx="4"/>
            <a:endCxn id="112" idx="1"/>
          </p:cNvCxnSpPr>
          <p:nvPr/>
        </p:nvCxnSpPr>
        <p:spPr>
          <a:xfrm>
            <a:off x="3170788" y="3340650"/>
            <a:ext cx="810900" cy="895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" name="Google Shape;132;p18"/>
          <p:cNvCxnSpPr/>
          <p:nvPr/>
        </p:nvCxnSpPr>
        <p:spPr>
          <a:xfrm flipH="1">
            <a:off x="1887288" y="2413663"/>
            <a:ext cx="113400" cy="7428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" name="Google Shape;133;p18"/>
          <p:cNvCxnSpPr/>
          <p:nvPr/>
        </p:nvCxnSpPr>
        <p:spPr>
          <a:xfrm>
            <a:off x="981825" y="2316363"/>
            <a:ext cx="761700" cy="9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4" name="Google Shape;134;p18"/>
          <p:cNvSpPr txBox="1"/>
          <p:nvPr/>
        </p:nvSpPr>
        <p:spPr>
          <a:xfrm>
            <a:off x="5867375" y="1029500"/>
            <a:ext cx="2821200" cy="30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Simple mapping between sensors and effectors, limited connectivity to CGS (no redundant connections).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Internal node mediate between sensor and effector, combine sensory signals.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CGS kernel embedded among the internal nodes, transforms signals into fuzzy combinations (probabilistic signals).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/>
          <p:nvPr/>
        </p:nvSpPr>
        <p:spPr>
          <a:xfrm>
            <a:off x="4538575" y="653088"/>
            <a:ext cx="2905500" cy="3864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9"/>
          <p:cNvSpPr/>
          <p:nvPr/>
        </p:nvSpPr>
        <p:spPr>
          <a:xfrm>
            <a:off x="4311775" y="3718475"/>
            <a:ext cx="226800" cy="10362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9"/>
          <p:cNvSpPr/>
          <p:nvPr/>
        </p:nvSpPr>
        <p:spPr>
          <a:xfrm>
            <a:off x="7444075" y="3718475"/>
            <a:ext cx="226800" cy="10362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9"/>
          <p:cNvSpPr/>
          <p:nvPr/>
        </p:nvSpPr>
        <p:spPr>
          <a:xfrm>
            <a:off x="4997275" y="389788"/>
            <a:ext cx="423300" cy="5454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"/>
          <p:cNvSpPr/>
          <p:nvPr/>
        </p:nvSpPr>
        <p:spPr>
          <a:xfrm>
            <a:off x="5779675" y="389788"/>
            <a:ext cx="423300" cy="5454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9"/>
          <p:cNvSpPr/>
          <p:nvPr/>
        </p:nvSpPr>
        <p:spPr>
          <a:xfrm>
            <a:off x="6562075" y="389788"/>
            <a:ext cx="423300" cy="5454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9"/>
          <p:cNvSpPr/>
          <p:nvPr/>
        </p:nvSpPr>
        <p:spPr>
          <a:xfrm>
            <a:off x="4913888" y="1301863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9"/>
          <p:cNvSpPr/>
          <p:nvPr/>
        </p:nvSpPr>
        <p:spPr>
          <a:xfrm>
            <a:off x="5602263" y="1301863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9"/>
          <p:cNvSpPr/>
          <p:nvPr/>
        </p:nvSpPr>
        <p:spPr>
          <a:xfrm>
            <a:off x="6244013" y="1301863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"/>
          <p:cNvSpPr/>
          <p:nvPr/>
        </p:nvSpPr>
        <p:spPr>
          <a:xfrm>
            <a:off x="6885763" y="1301863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9"/>
          <p:cNvSpPr/>
          <p:nvPr/>
        </p:nvSpPr>
        <p:spPr>
          <a:xfrm>
            <a:off x="6387325" y="2230000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9"/>
          <p:cNvSpPr/>
          <p:nvPr/>
        </p:nvSpPr>
        <p:spPr>
          <a:xfrm>
            <a:off x="6937663" y="2229988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9"/>
          <p:cNvSpPr/>
          <p:nvPr/>
        </p:nvSpPr>
        <p:spPr>
          <a:xfrm>
            <a:off x="5258063" y="3158138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9"/>
          <p:cNvSpPr/>
          <p:nvPr/>
        </p:nvSpPr>
        <p:spPr>
          <a:xfrm>
            <a:off x="5899813" y="3158138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9"/>
          <p:cNvSpPr/>
          <p:nvPr/>
        </p:nvSpPr>
        <p:spPr>
          <a:xfrm>
            <a:off x="6541563" y="3158138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9"/>
          <p:cNvSpPr/>
          <p:nvPr/>
        </p:nvSpPr>
        <p:spPr>
          <a:xfrm>
            <a:off x="4913900" y="2229988"/>
            <a:ext cx="1106100" cy="183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5" name="Google Shape;155;p19"/>
          <p:cNvCxnSpPr>
            <a:endCxn id="150" idx="0"/>
          </p:cNvCxnSpPr>
          <p:nvPr/>
        </p:nvCxnSpPr>
        <p:spPr>
          <a:xfrm>
            <a:off x="5015563" y="1484788"/>
            <a:ext cx="20136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6" name="Google Shape;156;p19"/>
          <p:cNvCxnSpPr>
            <a:stCxn id="147" idx="4"/>
            <a:endCxn id="150" idx="0"/>
          </p:cNvCxnSpPr>
          <p:nvPr/>
        </p:nvCxnSpPr>
        <p:spPr>
          <a:xfrm>
            <a:off x="6335513" y="1484863"/>
            <a:ext cx="6936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7" name="Google Shape;157;p19"/>
          <p:cNvCxnSpPr>
            <a:stCxn id="148" idx="4"/>
            <a:endCxn id="150" idx="0"/>
          </p:cNvCxnSpPr>
          <p:nvPr/>
        </p:nvCxnSpPr>
        <p:spPr>
          <a:xfrm>
            <a:off x="6977263" y="1484863"/>
            <a:ext cx="519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8" name="Google Shape;158;p19"/>
          <p:cNvCxnSpPr>
            <a:stCxn id="146" idx="4"/>
            <a:endCxn id="149" idx="0"/>
          </p:cNvCxnSpPr>
          <p:nvPr/>
        </p:nvCxnSpPr>
        <p:spPr>
          <a:xfrm>
            <a:off x="5693763" y="1484863"/>
            <a:ext cx="7851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p19"/>
          <p:cNvCxnSpPr>
            <a:endCxn id="154" idx="0"/>
          </p:cNvCxnSpPr>
          <p:nvPr/>
        </p:nvCxnSpPr>
        <p:spPr>
          <a:xfrm flipH="1">
            <a:off x="5466950" y="1484788"/>
            <a:ext cx="15102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0" name="Google Shape;160;p19"/>
          <p:cNvCxnSpPr>
            <a:endCxn id="154" idx="0"/>
          </p:cNvCxnSpPr>
          <p:nvPr/>
        </p:nvCxnSpPr>
        <p:spPr>
          <a:xfrm flipH="1">
            <a:off x="5466950" y="1484788"/>
            <a:ext cx="2268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1" name="Google Shape;161;p19"/>
          <p:cNvCxnSpPr>
            <a:endCxn id="154" idx="0"/>
          </p:cNvCxnSpPr>
          <p:nvPr/>
        </p:nvCxnSpPr>
        <p:spPr>
          <a:xfrm>
            <a:off x="5001950" y="1489888"/>
            <a:ext cx="465000" cy="740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2" name="Google Shape;162;p19"/>
          <p:cNvCxnSpPr>
            <a:stCxn id="147" idx="4"/>
          </p:cNvCxnSpPr>
          <p:nvPr/>
        </p:nvCxnSpPr>
        <p:spPr>
          <a:xfrm flipH="1">
            <a:off x="5466713" y="1484863"/>
            <a:ext cx="868800" cy="747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3" name="Google Shape;163;p19"/>
          <p:cNvCxnSpPr>
            <a:stCxn id="148" idx="4"/>
            <a:endCxn id="149" idx="0"/>
          </p:cNvCxnSpPr>
          <p:nvPr/>
        </p:nvCxnSpPr>
        <p:spPr>
          <a:xfrm flipH="1">
            <a:off x="6478963" y="1484863"/>
            <a:ext cx="4983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4" name="Google Shape;164;p19"/>
          <p:cNvCxnSpPr>
            <a:endCxn id="146" idx="0"/>
          </p:cNvCxnSpPr>
          <p:nvPr/>
        </p:nvCxnSpPr>
        <p:spPr>
          <a:xfrm>
            <a:off x="5205663" y="935263"/>
            <a:ext cx="4881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5" name="Google Shape;165;p19"/>
          <p:cNvCxnSpPr>
            <a:stCxn id="143" idx="2"/>
            <a:endCxn id="145" idx="0"/>
          </p:cNvCxnSpPr>
          <p:nvPr/>
        </p:nvCxnSpPr>
        <p:spPr>
          <a:xfrm flipH="1">
            <a:off x="5005525" y="935188"/>
            <a:ext cx="9858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6" name="Google Shape;166;p19"/>
          <p:cNvCxnSpPr>
            <a:endCxn id="148" idx="0"/>
          </p:cNvCxnSpPr>
          <p:nvPr/>
        </p:nvCxnSpPr>
        <p:spPr>
          <a:xfrm>
            <a:off x="6002563" y="935263"/>
            <a:ext cx="9747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7" name="Google Shape;167;p19"/>
          <p:cNvCxnSpPr>
            <a:stCxn id="143" idx="2"/>
            <a:endCxn id="147" idx="0"/>
          </p:cNvCxnSpPr>
          <p:nvPr/>
        </p:nvCxnSpPr>
        <p:spPr>
          <a:xfrm>
            <a:off x="5991325" y="935188"/>
            <a:ext cx="3441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8" name="Google Shape;168;p19"/>
          <p:cNvCxnSpPr>
            <a:endCxn id="148" idx="0"/>
          </p:cNvCxnSpPr>
          <p:nvPr/>
        </p:nvCxnSpPr>
        <p:spPr>
          <a:xfrm>
            <a:off x="6770863" y="935263"/>
            <a:ext cx="2064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9" name="Google Shape;169;p19"/>
          <p:cNvCxnSpPr>
            <a:endCxn id="145" idx="0"/>
          </p:cNvCxnSpPr>
          <p:nvPr/>
        </p:nvCxnSpPr>
        <p:spPr>
          <a:xfrm flipH="1">
            <a:off x="5005388" y="935263"/>
            <a:ext cx="2004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0" name="Google Shape;170;p19"/>
          <p:cNvCxnSpPr>
            <a:stCxn id="144" idx="2"/>
            <a:endCxn id="146" idx="0"/>
          </p:cNvCxnSpPr>
          <p:nvPr/>
        </p:nvCxnSpPr>
        <p:spPr>
          <a:xfrm flipH="1">
            <a:off x="5693725" y="935188"/>
            <a:ext cx="10800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1" name="Google Shape;171;p19"/>
          <p:cNvCxnSpPr>
            <a:stCxn id="144" idx="2"/>
            <a:endCxn id="147" idx="0"/>
          </p:cNvCxnSpPr>
          <p:nvPr/>
        </p:nvCxnSpPr>
        <p:spPr>
          <a:xfrm flipH="1">
            <a:off x="6335425" y="935188"/>
            <a:ext cx="4383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2" name="Google Shape;172;p19"/>
          <p:cNvCxnSpPr>
            <a:stCxn id="142" idx="2"/>
            <a:endCxn id="147" idx="0"/>
          </p:cNvCxnSpPr>
          <p:nvPr/>
        </p:nvCxnSpPr>
        <p:spPr>
          <a:xfrm>
            <a:off x="5208925" y="935188"/>
            <a:ext cx="1126500" cy="366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3" name="Google Shape;173;p19"/>
          <p:cNvCxnSpPr>
            <a:endCxn id="151" idx="0"/>
          </p:cNvCxnSpPr>
          <p:nvPr/>
        </p:nvCxnSpPr>
        <p:spPr>
          <a:xfrm flipH="1">
            <a:off x="5349563" y="2415338"/>
            <a:ext cx="113400" cy="7428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19"/>
          <p:cNvCxnSpPr>
            <a:endCxn id="153" idx="0"/>
          </p:cNvCxnSpPr>
          <p:nvPr/>
        </p:nvCxnSpPr>
        <p:spPr>
          <a:xfrm>
            <a:off x="5463063" y="2415338"/>
            <a:ext cx="1170000" cy="7428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19"/>
          <p:cNvCxnSpPr>
            <a:endCxn id="152" idx="0"/>
          </p:cNvCxnSpPr>
          <p:nvPr/>
        </p:nvCxnSpPr>
        <p:spPr>
          <a:xfrm>
            <a:off x="5463013" y="2418038"/>
            <a:ext cx="528300" cy="740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6" name="Google Shape;176;p19"/>
          <p:cNvCxnSpPr>
            <a:stCxn id="149" idx="4"/>
            <a:endCxn id="152" idx="0"/>
          </p:cNvCxnSpPr>
          <p:nvPr/>
        </p:nvCxnSpPr>
        <p:spPr>
          <a:xfrm flipH="1">
            <a:off x="5991325" y="2413000"/>
            <a:ext cx="4875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7" name="Google Shape;177;p19"/>
          <p:cNvCxnSpPr>
            <a:endCxn id="153" idx="0"/>
          </p:cNvCxnSpPr>
          <p:nvPr/>
        </p:nvCxnSpPr>
        <p:spPr>
          <a:xfrm>
            <a:off x="6470763" y="2415338"/>
            <a:ext cx="162300" cy="7428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8" name="Google Shape;178;p19"/>
          <p:cNvCxnSpPr>
            <a:stCxn id="150" idx="4"/>
            <a:endCxn id="151" idx="0"/>
          </p:cNvCxnSpPr>
          <p:nvPr/>
        </p:nvCxnSpPr>
        <p:spPr>
          <a:xfrm flipH="1">
            <a:off x="5349463" y="2412988"/>
            <a:ext cx="16797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9" name="Google Shape;179;p19"/>
          <p:cNvCxnSpPr>
            <a:stCxn id="150" idx="4"/>
            <a:endCxn id="153" idx="0"/>
          </p:cNvCxnSpPr>
          <p:nvPr/>
        </p:nvCxnSpPr>
        <p:spPr>
          <a:xfrm flipH="1">
            <a:off x="6633163" y="2412988"/>
            <a:ext cx="3960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0" name="Google Shape;180;p19"/>
          <p:cNvCxnSpPr>
            <a:stCxn id="149" idx="4"/>
            <a:endCxn id="151" idx="0"/>
          </p:cNvCxnSpPr>
          <p:nvPr/>
        </p:nvCxnSpPr>
        <p:spPr>
          <a:xfrm flipH="1">
            <a:off x="5349625" y="2413000"/>
            <a:ext cx="1129200" cy="745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1" name="Google Shape;181;p19"/>
          <p:cNvCxnSpPr>
            <a:endCxn id="152" idx="0"/>
          </p:cNvCxnSpPr>
          <p:nvPr/>
        </p:nvCxnSpPr>
        <p:spPr>
          <a:xfrm flipH="1">
            <a:off x="5991313" y="2418038"/>
            <a:ext cx="1037700" cy="740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19"/>
          <p:cNvCxnSpPr>
            <a:stCxn id="151" idx="4"/>
            <a:endCxn id="140" idx="3"/>
          </p:cNvCxnSpPr>
          <p:nvPr/>
        </p:nvCxnSpPr>
        <p:spPr>
          <a:xfrm flipH="1">
            <a:off x="4538663" y="3341138"/>
            <a:ext cx="810900" cy="895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19"/>
          <p:cNvCxnSpPr>
            <a:stCxn id="153" idx="4"/>
            <a:endCxn id="140" idx="3"/>
          </p:cNvCxnSpPr>
          <p:nvPr/>
        </p:nvCxnSpPr>
        <p:spPr>
          <a:xfrm flipH="1">
            <a:off x="4538463" y="3341138"/>
            <a:ext cx="2094600" cy="895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19"/>
          <p:cNvCxnSpPr>
            <a:endCxn id="140" idx="3"/>
          </p:cNvCxnSpPr>
          <p:nvPr/>
        </p:nvCxnSpPr>
        <p:spPr>
          <a:xfrm flipH="1">
            <a:off x="4538575" y="3338675"/>
            <a:ext cx="1432200" cy="897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5" name="Google Shape;185;p19"/>
          <p:cNvCxnSpPr>
            <a:stCxn id="151" idx="4"/>
            <a:endCxn id="141" idx="1"/>
          </p:cNvCxnSpPr>
          <p:nvPr/>
        </p:nvCxnSpPr>
        <p:spPr>
          <a:xfrm>
            <a:off x="5349563" y="3341138"/>
            <a:ext cx="2094600" cy="895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6" name="Google Shape;186;p19"/>
          <p:cNvCxnSpPr>
            <a:stCxn id="153" idx="4"/>
            <a:endCxn id="141" idx="1"/>
          </p:cNvCxnSpPr>
          <p:nvPr/>
        </p:nvCxnSpPr>
        <p:spPr>
          <a:xfrm>
            <a:off x="6633063" y="3341138"/>
            <a:ext cx="810900" cy="895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7" name="Google Shape;187;p19"/>
          <p:cNvSpPr txBox="1"/>
          <p:nvPr/>
        </p:nvSpPr>
        <p:spPr>
          <a:xfrm>
            <a:off x="8000850" y="389300"/>
            <a:ext cx="958200" cy="9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Sensor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Nodes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8" name="Google Shape;188;p19"/>
          <p:cNvSpPr txBox="1"/>
          <p:nvPr/>
        </p:nvSpPr>
        <p:spPr>
          <a:xfrm>
            <a:off x="8012300" y="1931400"/>
            <a:ext cx="974700" cy="8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Internal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Nodes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9" name="Google Shape;189;p19"/>
          <p:cNvSpPr txBox="1"/>
          <p:nvPr/>
        </p:nvSpPr>
        <p:spPr>
          <a:xfrm>
            <a:off x="8000850" y="3778700"/>
            <a:ext cx="974700" cy="8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Effector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Nodes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190" name="Google Shape;190;p19"/>
          <p:cNvCxnSpPr/>
          <p:nvPr/>
        </p:nvCxnSpPr>
        <p:spPr>
          <a:xfrm flipH="1">
            <a:off x="7897750" y="1266038"/>
            <a:ext cx="5700" cy="212160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1" name="Google Shape;191;p19"/>
          <p:cNvCxnSpPr/>
          <p:nvPr/>
        </p:nvCxnSpPr>
        <p:spPr>
          <a:xfrm>
            <a:off x="7622350" y="1301863"/>
            <a:ext cx="275400" cy="570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2" name="Google Shape;192;p19"/>
          <p:cNvCxnSpPr/>
          <p:nvPr/>
        </p:nvCxnSpPr>
        <p:spPr>
          <a:xfrm>
            <a:off x="7666375" y="3387638"/>
            <a:ext cx="275400" cy="570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3" name="Google Shape;193;p19"/>
          <p:cNvSpPr txBox="1"/>
          <p:nvPr/>
        </p:nvSpPr>
        <p:spPr>
          <a:xfrm>
            <a:off x="153725" y="1873275"/>
            <a:ext cx="810900" cy="8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CGS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Kernel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4" name="Google Shape;194;p19"/>
          <p:cNvSpPr/>
          <p:nvPr/>
        </p:nvSpPr>
        <p:spPr>
          <a:xfrm>
            <a:off x="1076300" y="652600"/>
            <a:ext cx="2905500" cy="3864600"/>
          </a:xfrm>
          <a:prstGeom prst="rect">
            <a:avLst/>
          </a:prstGeom>
          <a:noFill/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9"/>
          <p:cNvSpPr/>
          <p:nvPr/>
        </p:nvSpPr>
        <p:spPr>
          <a:xfrm>
            <a:off x="849500" y="3717988"/>
            <a:ext cx="226800" cy="1036200"/>
          </a:xfrm>
          <a:prstGeom prst="rect">
            <a:avLst/>
          </a:prstGeom>
          <a:solidFill>
            <a:srgbClr val="D9D9D9"/>
          </a:solidFill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9"/>
          <p:cNvSpPr/>
          <p:nvPr/>
        </p:nvSpPr>
        <p:spPr>
          <a:xfrm>
            <a:off x="3981793" y="3718000"/>
            <a:ext cx="226800" cy="1036200"/>
          </a:xfrm>
          <a:prstGeom prst="rect">
            <a:avLst/>
          </a:prstGeom>
          <a:solidFill>
            <a:srgbClr val="D9D9D9"/>
          </a:solidFill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9"/>
          <p:cNvSpPr/>
          <p:nvPr/>
        </p:nvSpPr>
        <p:spPr>
          <a:xfrm>
            <a:off x="1535000" y="389300"/>
            <a:ext cx="423300" cy="5454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9"/>
          <p:cNvSpPr/>
          <p:nvPr/>
        </p:nvSpPr>
        <p:spPr>
          <a:xfrm>
            <a:off x="2317400" y="389300"/>
            <a:ext cx="423300" cy="5454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9"/>
          <p:cNvSpPr/>
          <p:nvPr/>
        </p:nvSpPr>
        <p:spPr>
          <a:xfrm>
            <a:off x="3099800" y="389300"/>
            <a:ext cx="423300" cy="5454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9"/>
          <p:cNvSpPr/>
          <p:nvPr/>
        </p:nvSpPr>
        <p:spPr>
          <a:xfrm>
            <a:off x="1451613" y="1301375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9"/>
          <p:cNvSpPr/>
          <p:nvPr/>
        </p:nvSpPr>
        <p:spPr>
          <a:xfrm>
            <a:off x="2781738" y="1301375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9"/>
          <p:cNvSpPr/>
          <p:nvPr/>
        </p:nvSpPr>
        <p:spPr>
          <a:xfrm>
            <a:off x="3475388" y="2229500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9"/>
          <p:cNvSpPr/>
          <p:nvPr/>
        </p:nvSpPr>
        <p:spPr>
          <a:xfrm>
            <a:off x="1795788" y="3157650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9"/>
          <p:cNvSpPr/>
          <p:nvPr/>
        </p:nvSpPr>
        <p:spPr>
          <a:xfrm>
            <a:off x="3079288" y="3157650"/>
            <a:ext cx="183000" cy="1830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9"/>
          <p:cNvSpPr/>
          <p:nvPr/>
        </p:nvSpPr>
        <p:spPr>
          <a:xfrm>
            <a:off x="1451625" y="2229500"/>
            <a:ext cx="1106100" cy="183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6" name="Google Shape;206;p19"/>
          <p:cNvCxnSpPr>
            <a:endCxn id="202" idx="0"/>
          </p:cNvCxnSpPr>
          <p:nvPr/>
        </p:nvCxnSpPr>
        <p:spPr>
          <a:xfrm>
            <a:off x="1553288" y="1484300"/>
            <a:ext cx="2013600" cy="7452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19"/>
          <p:cNvCxnSpPr>
            <a:stCxn id="201" idx="4"/>
          </p:cNvCxnSpPr>
          <p:nvPr/>
        </p:nvCxnSpPr>
        <p:spPr>
          <a:xfrm flipH="1">
            <a:off x="2004438" y="1484375"/>
            <a:ext cx="868800" cy="7476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8" name="Google Shape;208;p19"/>
          <p:cNvCxnSpPr>
            <a:stCxn id="198" idx="2"/>
            <a:endCxn id="201" idx="0"/>
          </p:cNvCxnSpPr>
          <p:nvPr/>
        </p:nvCxnSpPr>
        <p:spPr>
          <a:xfrm>
            <a:off x="2529050" y="934700"/>
            <a:ext cx="344100" cy="3666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9" name="Google Shape;209;p19"/>
          <p:cNvCxnSpPr>
            <a:endCxn id="200" idx="0"/>
          </p:cNvCxnSpPr>
          <p:nvPr/>
        </p:nvCxnSpPr>
        <p:spPr>
          <a:xfrm flipH="1">
            <a:off x="1543113" y="934775"/>
            <a:ext cx="200400" cy="3666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0" name="Google Shape;210;p19"/>
          <p:cNvCxnSpPr>
            <a:stCxn id="199" idx="2"/>
            <a:endCxn id="201" idx="0"/>
          </p:cNvCxnSpPr>
          <p:nvPr/>
        </p:nvCxnSpPr>
        <p:spPr>
          <a:xfrm flipH="1">
            <a:off x="2873150" y="934700"/>
            <a:ext cx="438300" cy="3666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Google Shape;211;p19"/>
          <p:cNvCxnSpPr>
            <a:stCxn id="197" idx="2"/>
            <a:endCxn id="201" idx="0"/>
          </p:cNvCxnSpPr>
          <p:nvPr/>
        </p:nvCxnSpPr>
        <p:spPr>
          <a:xfrm>
            <a:off x="1746650" y="934700"/>
            <a:ext cx="1126500" cy="3666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19"/>
          <p:cNvCxnSpPr>
            <a:endCxn id="204" idx="0"/>
          </p:cNvCxnSpPr>
          <p:nvPr/>
        </p:nvCxnSpPr>
        <p:spPr>
          <a:xfrm>
            <a:off x="2000788" y="2414850"/>
            <a:ext cx="1170000" cy="7428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19"/>
          <p:cNvCxnSpPr>
            <a:stCxn id="202" idx="4"/>
            <a:endCxn id="204" idx="0"/>
          </p:cNvCxnSpPr>
          <p:nvPr/>
        </p:nvCxnSpPr>
        <p:spPr>
          <a:xfrm flipH="1">
            <a:off x="3170888" y="2412500"/>
            <a:ext cx="396000" cy="7452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4" name="Google Shape;214;p19"/>
          <p:cNvCxnSpPr>
            <a:stCxn id="203" idx="4"/>
            <a:endCxn id="195" idx="3"/>
          </p:cNvCxnSpPr>
          <p:nvPr/>
        </p:nvCxnSpPr>
        <p:spPr>
          <a:xfrm flipH="1">
            <a:off x="1076388" y="3340650"/>
            <a:ext cx="810900" cy="8955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5" name="Google Shape;215;p19"/>
          <p:cNvCxnSpPr>
            <a:stCxn id="204" idx="4"/>
            <a:endCxn id="196" idx="1"/>
          </p:cNvCxnSpPr>
          <p:nvPr/>
        </p:nvCxnSpPr>
        <p:spPr>
          <a:xfrm>
            <a:off x="3170788" y="3340650"/>
            <a:ext cx="810900" cy="8955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6" name="Google Shape;216;p19"/>
          <p:cNvCxnSpPr/>
          <p:nvPr/>
        </p:nvCxnSpPr>
        <p:spPr>
          <a:xfrm flipH="1">
            <a:off x="1887288" y="2413663"/>
            <a:ext cx="113400" cy="7428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p19"/>
          <p:cNvCxnSpPr/>
          <p:nvPr/>
        </p:nvCxnSpPr>
        <p:spPr>
          <a:xfrm>
            <a:off x="981825" y="2316363"/>
            <a:ext cx="761700" cy="9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0"/>
          <p:cNvSpPr txBox="1"/>
          <p:nvPr/>
        </p:nvSpPr>
        <p:spPr>
          <a:xfrm>
            <a:off x="464875" y="413725"/>
            <a:ext cx="2045700" cy="9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Growing dBV Brains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3" name="Google Shape;22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300" y="2333901"/>
            <a:ext cx="3338100" cy="2529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3076" y="2900750"/>
            <a:ext cx="3527099" cy="19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51525" y="332663"/>
            <a:ext cx="5072774" cy="2465932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0"/>
          <p:cNvSpPr txBox="1"/>
          <p:nvPr/>
        </p:nvSpPr>
        <p:spPr>
          <a:xfrm>
            <a:off x="1833600" y="1099200"/>
            <a:ext cx="3338100" cy="16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Vehicles interact in a world (upper right) that defines fitness function.</a:t>
            </a:r>
            <a:endParaRPr sz="16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</a:t>
            </a:r>
            <a:r>
              <a:rPr lang="en" sz="1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eneration of embodied topologies (lower left) is done via g</a:t>
            </a:r>
            <a:r>
              <a:rPr lang="en" sz="1600">
                <a:latin typeface="Corbel"/>
                <a:ea typeface="Corbel"/>
                <a:cs typeface="Corbel"/>
                <a:sym typeface="Corbel"/>
              </a:rPr>
              <a:t>enetic algorithms (lower right).</a:t>
            </a:r>
            <a:endParaRPr sz="16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7623" y="417750"/>
            <a:ext cx="5363977" cy="431207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1"/>
          <p:cNvSpPr txBox="1"/>
          <p:nvPr/>
        </p:nvSpPr>
        <p:spPr>
          <a:xfrm>
            <a:off x="536550" y="2919613"/>
            <a:ext cx="4268400" cy="18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Behaviors “look like” these emotional affinities, ergo they are (not based on a formal representation).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How do we achieve richer, more robust symbolic behaviors?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3" name="Google Shape;233;p21"/>
          <p:cNvSpPr txBox="1"/>
          <p:nvPr/>
        </p:nvSpPr>
        <p:spPr>
          <a:xfrm>
            <a:off x="536550" y="413688"/>
            <a:ext cx="2952000" cy="11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Other rudimentary behaviors (characterized as love, aggression, or happiness) are possible.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2"/>
          <p:cNvSpPr txBox="1"/>
          <p:nvPr/>
        </p:nvSpPr>
        <p:spPr>
          <a:xfrm>
            <a:off x="464875" y="413725"/>
            <a:ext cx="34908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Contextual Integration</a:t>
            </a:r>
            <a:endParaRPr b="1" sz="2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9" name="Google Shape;23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1800" y="383338"/>
            <a:ext cx="4883525" cy="4376826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2"/>
          <p:cNvSpPr txBox="1"/>
          <p:nvPr/>
        </p:nvSpPr>
        <p:spPr>
          <a:xfrm>
            <a:off x="417850" y="1335250"/>
            <a:ext cx="3319200" cy="30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In the Hebbian learning example, two sensory modalities are used to establish associative learning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Associative learning is the basis for developmental plasticity, and enables </a:t>
            </a:r>
            <a:r>
              <a:rPr lang="en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connectivity-activation encoding.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