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8" r:id="rId2"/>
    <p:sldId id="297" r:id="rId3"/>
    <p:sldId id="287" r:id="rId4"/>
    <p:sldId id="296" r:id="rId5"/>
    <p:sldId id="295" r:id="rId6"/>
    <p:sldId id="282" r:id="rId7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99CCFF"/>
    <a:srgbClr val="CC00FF"/>
    <a:srgbClr val="9900FF"/>
    <a:srgbClr val="66FF33"/>
    <a:srgbClr val="33CC33"/>
    <a:srgbClr val="0066FF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3858" autoAdjust="0"/>
  </p:normalViewPr>
  <p:slideViewPr>
    <p:cSldViewPr>
      <p:cViewPr varScale="1">
        <p:scale>
          <a:sx n="61" d="100"/>
          <a:sy n="61" d="100"/>
        </p:scale>
        <p:origin x="912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e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8A84E-D2C4-430A-AAA9-201F144AFA53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CEC6C-11B1-4024-80DE-FAEB7FE93D3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934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Grotthus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mechanism for proton transport, the two end water molecules form only one H-bond with their neighboring water molecules, and all the other water molecules in the water chain serve as both H-bond donor and acceptor to form two H-bonds. That is, any such water donors its H-atom to form the first H-bond, and uses its O-atom to accept another water's H-atom to form the 2nd H-bond.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is, a water molecule that does not fall within the above two categories mostly can be called proton wire breaker. There are at least three possibilities: those that do not form H-bond with water molecules (very unlikely), that form only one H-bond with surrounding water molecules, and that only use its two H-atoms (NOT O-atom) to form two H-bonds with surrounding water molecules.</a:t>
            </a:r>
          </a:p>
          <a:p>
            <a:pPr fontAlgn="base"/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 compares the structure and dynamics of water molecules in P26a-b channels as a function of simulation time; (A) the number of permeated water molecules, (B) the total number of water molecules inside the channel, (C) the total number of H-bonds created by the water molecules counted inside the channel and (D) the total number of proton wire breakers among the water molecules inside the channel. 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CEC6C-11B1-4024-80DE-FAEB7FE93D35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9614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gramicidin A that has an estimated conductance of 1.1 x 10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-17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(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ampere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of current =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6.242 × 10</a:t>
            </a:r>
            <a:r>
              <a:rPr lang="en-US" sz="1200" b="0" i="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at pH 7.</a:t>
            </a:r>
          </a:p>
          <a:p>
            <a:pPr fontAlgn="base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Akeson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M.;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Deamer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D. W. Proton conductance by the gramicidin water wire. Model for proton conductance in the F1F0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ATPases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Biophys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J.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101-109; 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Grotthus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mechanism for proton transport, the two end water molecules form only one H-bond with their neighboring water molecules, and all the other water molecules in the water chain serve as both H-bond donor and acceptor to form two H-bonds. That is, any such water donors its H-atom to form the first H-bond, and uses its O-atom to accept another water's H-atom to form the 2nd H-bond.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is, a water molecule that does not fall within the above two categories mostly can be called proton wire breaker. There are at least three possibilities: those that do not form H-bond with water molecules (very unlikely), that form only one H-bond with surrounding water molecules, and that only use its two H-atoms (NOT O-atom) to form two H-bonds with surrounding water molecules.</a:t>
            </a:r>
          </a:p>
          <a:p>
            <a:pPr fontAlgn="base"/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 compares the structure and dynamics of water molecules in P26a-b channels as a function of simulation time; (A) the number of permeated water molecules, (B) the total number of water molecules inside the channel, (C) the total number of H-bonds created by the water molecules counted inside the channel and (D) the total number of proton wire breakers among the water molecules inside the channel. 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CEC6C-11B1-4024-80DE-FAEB7FE93D35}" type="slidenum">
              <a:rPr lang="en-SG" smtClean="0"/>
              <a:t>5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6259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080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4258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0905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5223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7516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291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7301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4640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8781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2599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2456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93B63-B3CF-46A3-8382-895C6775E8CF}" type="datetimeFigureOut">
              <a:rPr lang="en-SG" smtClean="0"/>
              <a:t>11/6/2020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DF17A-DB0E-42F5-AF3A-09EB57BD04D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8586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2.png"/><Relationship Id="rId7" Type="http://schemas.openxmlformats.org/officeDocument/2006/relationships/image" Target="../media/image9.emf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14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3.png"/><Relationship Id="rId9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image" Target="../media/image18.e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24.pn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9.png"/><Relationship Id="rId9" Type="http://schemas.openxmlformats.org/officeDocument/2006/relationships/image" Target="../media/image20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16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38.wmf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emf"/><Relationship Id="rId11" Type="http://schemas.openxmlformats.org/officeDocument/2006/relationships/image" Target="../media/image33.wmf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35.wmf"/><Relationship Id="rId23" Type="http://schemas.openxmlformats.org/officeDocument/2006/relationships/image" Target="../media/image39.wmf"/><Relationship Id="rId10" Type="http://schemas.openxmlformats.org/officeDocument/2006/relationships/oleObject" Target="../embeddings/oleObject12.bin"/><Relationship Id="rId19" Type="http://schemas.openxmlformats.org/officeDocument/2006/relationships/image" Target="../media/image37.wmf"/><Relationship Id="rId4" Type="http://schemas.openxmlformats.org/officeDocument/2006/relationships/image" Target="../media/image19.png"/><Relationship Id="rId9" Type="http://schemas.openxmlformats.org/officeDocument/2006/relationships/image" Target="../media/image30.png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wmf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93496" y="1478048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ea typeface="MS Mincho"/>
              </a:rPr>
              <a:t>POPC (1-palmitoyl-2-oleoyl-sn-glycero-3-phosphatidyl choline 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08110" y="4349122"/>
            <a:ext cx="2551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9712" y="4863535"/>
            <a:ext cx="6649085" cy="383532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0321300" y="726931"/>
            <a:ext cx="1049159" cy="3575958"/>
            <a:chOff x="5292512" y="230049"/>
            <a:chExt cx="1041900" cy="355121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2445" y="230049"/>
              <a:ext cx="971967" cy="1733509"/>
            </a:xfrm>
            <a:prstGeom prst="rect">
              <a:avLst/>
            </a:prstGeom>
          </p:spPr>
        </p:pic>
        <p:pic>
          <p:nvPicPr>
            <p:cNvPr id="3" name="Picture 2"/>
            <p:cNvPicPr preferRelativeResize="0"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512" y="2184335"/>
              <a:ext cx="1039467" cy="1596933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371057" y="164843"/>
            <a:ext cx="6005352" cy="3934893"/>
            <a:chOff x="371057" y="164843"/>
            <a:chExt cx="6005352" cy="3934893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5190510" y="275747"/>
              <a:ext cx="1056911" cy="3587060"/>
              <a:chOff x="5190509" y="275747"/>
              <a:chExt cx="1112538" cy="377585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40538" y="275747"/>
                <a:ext cx="960533" cy="1771372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0509" y="2327782"/>
                <a:ext cx="1112538" cy="1723820"/>
              </a:xfrm>
              <a:prstGeom prst="rect">
                <a:avLst/>
              </a:prstGeom>
            </p:spPr>
          </p:pic>
        </p:grpSp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6161518"/>
                </p:ext>
              </p:extLst>
            </p:nvPr>
          </p:nvGraphicFramePr>
          <p:xfrm>
            <a:off x="585788" y="275746"/>
            <a:ext cx="4337050" cy="1881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230" name="CS ChemDraw Drawing" r:id="rId7" imgW="11106557" imgH="4821883" progId="ChemDraw.Document.6.0">
                    <p:embed/>
                  </p:oleObj>
                </mc:Choice>
                <mc:Fallback>
                  <p:oleObj name="CS ChemDraw Drawing" r:id="rId7" imgW="11106557" imgH="4821883" progId="ChemDraw.Document.6.0">
                    <p:embed/>
                    <p:pic>
                      <p:nvPicPr>
                        <p:cNvPr id="38" name="Object 37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85788" y="275746"/>
                          <a:ext cx="4337050" cy="1881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5" name="TextBox 114"/>
            <p:cNvSpPr txBox="1"/>
            <p:nvPr/>
          </p:nvSpPr>
          <p:spPr>
            <a:xfrm>
              <a:off x="1729832" y="472368"/>
              <a:ext cx="933241" cy="360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One-pot polymerization</a:t>
              </a:r>
              <a:endParaRPr lang="en-SG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081" y="2269797"/>
              <a:ext cx="1447157" cy="1435173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058" y="2269797"/>
              <a:ext cx="1399455" cy="1435173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255" y="2269797"/>
              <a:ext cx="1540025" cy="1435173"/>
            </a:xfrm>
            <a:prstGeom prst="rect">
              <a:avLst/>
            </a:prstGeom>
          </p:spPr>
        </p:pic>
        <p:grpSp>
          <p:nvGrpSpPr>
            <p:cNvPr id="121" name="Group 120"/>
            <p:cNvGrpSpPr>
              <a:grpSpLocks noChangeAspect="1"/>
            </p:cNvGrpSpPr>
            <p:nvPr/>
          </p:nvGrpSpPr>
          <p:grpSpPr>
            <a:xfrm>
              <a:off x="2489405" y="2860502"/>
              <a:ext cx="406850" cy="229982"/>
              <a:chOff x="2464892" y="2398248"/>
              <a:chExt cx="659899" cy="373023"/>
            </a:xfrm>
          </p:grpSpPr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2591209" y="2398248"/>
                <a:ext cx="373023" cy="373023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464892" y="2432130"/>
                <a:ext cx="659899" cy="322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5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6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.5 Å</a:t>
                </a:r>
                <a:endParaRPr lang="en-SG" sz="6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371659" y="164843"/>
              <a:ext cx="257062" cy="238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S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371057" y="2093606"/>
              <a:ext cx="263687" cy="238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S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1031482" y="2802771"/>
              <a:ext cx="415227" cy="355175"/>
              <a:chOff x="2569655" y="2398248"/>
              <a:chExt cx="436093" cy="373023"/>
            </a:xfrm>
          </p:grpSpPr>
          <p:sp>
            <p:nvSpPr>
              <p:cNvPr id="51" name="Oval 50"/>
              <p:cNvSpPr>
                <a:spLocks noChangeAspect="1"/>
              </p:cNvSpPr>
              <p:nvPr/>
            </p:nvSpPr>
            <p:spPr>
              <a:xfrm>
                <a:off x="2591209" y="2398248"/>
                <a:ext cx="373023" cy="37302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569655" y="2431705"/>
                <a:ext cx="4360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6.5 Å</a:t>
                </a:r>
                <a:endParaRPr lang="en-SG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>
                <a:off x="2584866" y="2606138"/>
                <a:ext cx="384048" cy="0"/>
              </a:xfrm>
              <a:prstGeom prst="straightConnector1">
                <a:avLst/>
              </a:prstGeom>
              <a:ln w="6350">
                <a:solidFill>
                  <a:srgbClr val="0000FF"/>
                </a:solidFill>
                <a:headEnd type="stealth" w="sm" len="sm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4067641" y="3018073"/>
              <a:ext cx="376974" cy="174908"/>
              <a:chOff x="2404861" y="2375182"/>
              <a:chExt cx="1019070" cy="472824"/>
            </a:xfrm>
          </p:grpSpPr>
          <p:sp>
            <p:nvSpPr>
              <p:cNvPr id="56" name="Oval 55"/>
              <p:cNvSpPr>
                <a:spLocks noChangeAspect="1"/>
              </p:cNvSpPr>
              <p:nvPr/>
            </p:nvSpPr>
            <p:spPr>
              <a:xfrm>
                <a:off x="2591209" y="2398248"/>
                <a:ext cx="373023" cy="373023"/>
              </a:xfrm>
              <a:prstGeom prst="ellipse">
                <a:avLst/>
              </a:prstGeom>
              <a:noFill/>
              <a:ln w="635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50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404861" y="2375182"/>
                <a:ext cx="1019070" cy="472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 Å</a:t>
                </a:r>
                <a:endParaRPr lang="en-SG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CACB59-3FB6-4E85-A66B-2DD1A805F949}"/>
                </a:ext>
              </a:extLst>
            </p:cNvPr>
            <p:cNvSpPr txBox="1"/>
            <p:nvPr/>
          </p:nvSpPr>
          <p:spPr>
            <a:xfrm>
              <a:off x="543170" y="3712818"/>
              <a:ext cx="1332931" cy="38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QM-optimized pore scaffolds of channel 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F655078-CB54-457B-9A29-22166196F9A9}"/>
                </a:ext>
              </a:extLst>
            </p:cNvPr>
            <p:cNvSpPr txBox="1"/>
            <p:nvPr/>
          </p:nvSpPr>
          <p:spPr>
            <a:xfrm>
              <a:off x="2033699" y="3712818"/>
              <a:ext cx="1358944" cy="38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QM-optimized pore</a:t>
              </a:r>
            </a:p>
            <a:p>
              <a:pPr algn="ctr">
                <a:lnSpc>
                  <a:spcPts val="1100"/>
                </a:lnSpc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scaffolds of channel 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863C721-AEE4-467F-95F3-801808259764}"/>
                </a:ext>
              </a:extLst>
            </p:cNvPr>
            <p:cNvSpPr txBox="1"/>
            <p:nvPr/>
          </p:nvSpPr>
          <p:spPr>
            <a:xfrm>
              <a:off x="3548012" y="3712818"/>
              <a:ext cx="1330470" cy="386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QM-optimized pore</a:t>
              </a:r>
            </a:p>
            <a:p>
              <a:pPr algn="ctr">
                <a:lnSpc>
                  <a:spcPts val="1100"/>
                </a:lnSpc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Scaffolds of channel 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40946" y="169533"/>
              <a:ext cx="257062" cy="238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S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974037" y="1954866"/>
              <a:ext cx="1402372" cy="21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 snapshot of channel </a:t>
              </a:r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SG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974797" y="3841532"/>
              <a:ext cx="1388777" cy="21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 snapshot of channel </a:t>
              </a:r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SG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09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682F334-706D-47B4-9EDB-87BD96A01D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007" y="3739879"/>
            <a:ext cx="2084945" cy="20849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4AD8C0-845F-4C48-A598-8D3E734F17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05" y="3762400"/>
            <a:ext cx="2275912" cy="2173143"/>
          </a:xfrm>
          <a:prstGeom prst="rect">
            <a:avLst/>
          </a:prstGeom>
        </p:spPr>
      </p:pic>
      <p:pic>
        <p:nvPicPr>
          <p:cNvPr id="12" name="Picture 11" descr="A picture containing antenna&#10;&#10;Description automatically generated">
            <a:extLst>
              <a:ext uri="{FF2B5EF4-FFF2-40B4-BE49-F238E27FC236}">
                <a16:creationId xmlns:a16="http://schemas.microsoft.com/office/drawing/2014/main" id="{8D870071-43F1-4FDC-9671-0DEFEAB1FA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4" y="3746214"/>
            <a:ext cx="2330382" cy="22251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0B6097-F615-40A1-BF2D-F685DC38993A}"/>
              </a:ext>
            </a:extLst>
          </p:cNvPr>
          <p:cNvSpPr txBox="1"/>
          <p:nvPr/>
        </p:nvSpPr>
        <p:spPr>
          <a:xfrm>
            <a:off x="-922882" y="8460850"/>
            <a:ext cx="5874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Suggestion: Above are main data to present, so any other data not shown here in detail could </a:t>
            </a:r>
            <a:r>
              <a:rPr lang="en-US" sz="1400"/>
              <a:t>be sent </a:t>
            </a:r>
            <a:r>
              <a:rPr lang="en-US" sz="1400" dirty="0"/>
              <a:t>back to the supporting information?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731653-6180-42BE-917D-5AC942768748}"/>
              </a:ext>
            </a:extLst>
          </p:cNvPr>
          <p:cNvSpPr txBox="1"/>
          <p:nvPr/>
        </p:nvSpPr>
        <p:spPr>
          <a:xfrm>
            <a:off x="5154394" y="8293542"/>
            <a:ext cx="29313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3a-LA permeability</a:t>
            </a:r>
          </a:p>
          <a:p>
            <a:r>
              <a:rPr lang="en-US" sz="1400" dirty="0"/>
              <a:t>Water (P</a:t>
            </a:r>
            <a:r>
              <a:rPr lang="en-US" sz="1400" baseline="-25000" dirty="0"/>
              <a:t>w</a:t>
            </a:r>
            <a:r>
              <a:rPr lang="en-US" sz="1400" dirty="0"/>
              <a:t>, cm</a:t>
            </a:r>
            <a:r>
              <a:rPr lang="en-US" sz="1400" baseline="30000" dirty="0"/>
              <a:t>2</a:t>
            </a:r>
            <a:r>
              <a:rPr lang="en-US" sz="1400" dirty="0"/>
              <a:t>/s) : 3.3 x 10</a:t>
            </a:r>
            <a:r>
              <a:rPr lang="en-US" sz="1400" baseline="30000" dirty="0"/>
              <a:t>-6</a:t>
            </a:r>
            <a:r>
              <a:rPr lang="en-US" sz="1400" dirty="0"/>
              <a:t> </a:t>
            </a:r>
          </a:p>
          <a:p>
            <a:r>
              <a:rPr lang="en-US" sz="1400" dirty="0"/>
              <a:t>Selectivity (P</a:t>
            </a:r>
            <a:r>
              <a:rPr lang="en-US" sz="1400" baseline="-25000" dirty="0"/>
              <a:t>w</a:t>
            </a:r>
            <a:r>
              <a:rPr lang="en-US" sz="1400" dirty="0"/>
              <a:t>/P</a:t>
            </a:r>
            <a:r>
              <a:rPr lang="en-US" sz="1400" baseline="-25000" dirty="0"/>
              <a:t>s</a:t>
            </a:r>
            <a:r>
              <a:rPr lang="en-US" sz="1400" dirty="0"/>
              <a:t>) : 1.56 x 10</a:t>
            </a:r>
            <a:r>
              <a:rPr lang="en-US" sz="1400" baseline="30000" dirty="0"/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6BE0B3-1790-4EF3-B023-EF4BA26705ED}"/>
              </a:ext>
            </a:extLst>
          </p:cNvPr>
          <p:cNvSpPr txBox="1"/>
          <p:nvPr/>
        </p:nvSpPr>
        <p:spPr>
          <a:xfrm>
            <a:off x="-934778" y="8106907"/>
            <a:ext cx="86257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2. Selective water permeation through foldamer-based polymeric artificial water channels. a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Chemical structures of lipid anchor (LA) modified artificial water channels.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Representative stopped-flow light scattering traces of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3-LA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reconstituted DOPC vesicles under the inwardly directed osmotic gradients.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Single channel permeability of each channel structures before and after LA modification.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Schematic illustrations of HPTS-based fluorescence assays for (d) cation (Na+ or K+) and (e) chloride (Cl</a:t>
            </a:r>
            <a:r>
              <a:rPr lang="en-US" sz="1200" baseline="30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 and proton conduction through the channels.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Stopped-flow fluorescence traces of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3-LA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reconstituted DOPC vesicles encapsulating lucigenin dyes for sensing Cl</a:t>
            </a:r>
            <a:r>
              <a:rPr lang="en-US" sz="1200" baseline="30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ion permeation. The reconstituted vesicles were exposed to inwardly directed Cl</a:t>
            </a:r>
            <a:r>
              <a:rPr lang="en-US" sz="1200" baseline="30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concentration gradients to measure quantitative Cl</a:t>
            </a:r>
            <a:r>
              <a:rPr lang="en-US" sz="1200" baseline="30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permeation rates through the membranes.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Comparison of water-to-salt </a:t>
            </a:r>
            <a:r>
              <a:rPr lang="en-US" sz="12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permselectivity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of </a:t>
            </a:r>
            <a:r>
              <a:rPr lang="en-US" sz="12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3a-LA</a:t>
            </a:r>
            <a:r>
              <a:rPr lang="en-US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channels to the values of several representative water channels and current polymeric desalination membranes. </a:t>
            </a:r>
          </a:p>
          <a:p>
            <a:pPr algn="just"/>
            <a:endParaRPr lang="en-US" sz="12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26B1D-54D5-4046-B96A-04E9ABBD7FD3}"/>
              </a:ext>
            </a:extLst>
          </p:cNvPr>
          <p:cNvSpPr txBox="1"/>
          <p:nvPr/>
        </p:nvSpPr>
        <p:spPr>
          <a:xfrm>
            <a:off x="3952" y="81017"/>
            <a:ext cx="256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53361B-E263-411B-B938-15B28A2235F7}"/>
              </a:ext>
            </a:extLst>
          </p:cNvPr>
          <p:cNvSpPr txBox="1"/>
          <p:nvPr/>
        </p:nvSpPr>
        <p:spPr>
          <a:xfrm>
            <a:off x="4011991" y="81017"/>
            <a:ext cx="256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93812" y="233672"/>
          <a:ext cx="2079080" cy="1460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8" name="CS ChemDraw Drawing" r:id="rId6" imgW="5934229" imgH="4168009" progId="ChemDraw.Document.6.0">
                  <p:embed/>
                </p:oleObj>
              </mc:Choice>
              <mc:Fallback>
                <p:oleObj name="CS ChemDraw Drawing" r:id="rId6" imgW="5934229" imgH="4168009" progId="ChemDraw.Document.6.0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3812" y="233672"/>
                        <a:ext cx="2079080" cy="1460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2312988" y="219075"/>
          <a:ext cx="1703387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9" name="Graph" r:id="rId8" imgW="2121120" imgH="2008080" progId="Origin50.Graph">
                  <p:embed/>
                </p:oleObj>
              </mc:Choice>
              <mc:Fallback>
                <p:oleObj name="Graph" r:id="rId8" imgW="2121120" imgH="2008080" progId="Origin50.Graph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2988" y="219075"/>
                        <a:ext cx="1703387" cy="1549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376C3AC-3363-4D19-B3A1-61876F19AE19}"/>
              </a:ext>
            </a:extLst>
          </p:cNvPr>
          <p:cNvSpPr txBox="1"/>
          <p:nvPr/>
        </p:nvSpPr>
        <p:spPr>
          <a:xfrm>
            <a:off x="2229210" y="81017"/>
            <a:ext cx="2562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3998913" y="210366"/>
          <a:ext cx="2744787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Graph" r:id="rId10" imgW="3920760" imgH="2238480" progId="Origin50.Graph">
                  <p:embed/>
                </p:oleObj>
              </mc:Choice>
              <mc:Fallback>
                <p:oleObj name="Graph" r:id="rId10" imgW="3920760" imgH="2238480" progId="Origin50.Graph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98913" y="210366"/>
                        <a:ext cx="2744787" cy="156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857" y="1887240"/>
            <a:ext cx="6582503" cy="17630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5EB5573-854C-4B82-9638-0E99E619C0B0}"/>
              </a:ext>
            </a:extLst>
          </p:cNvPr>
          <p:cNvSpPr txBox="1"/>
          <p:nvPr/>
        </p:nvSpPr>
        <p:spPr>
          <a:xfrm>
            <a:off x="-18309" y="1761203"/>
            <a:ext cx="2758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190926-2F5D-4275-84AC-ABB8D253FA2F}"/>
              </a:ext>
            </a:extLst>
          </p:cNvPr>
          <p:cNvSpPr txBox="1"/>
          <p:nvPr/>
        </p:nvSpPr>
        <p:spPr>
          <a:xfrm>
            <a:off x="3501008" y="1761203"/>
            <a:ext cx="25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7FDE62-8C95-4468-9B88-F094CD08574B}"/>
              </a:ext>
            </a:extLst>
          </p:cNvPr>
          <p:cNvSpPr txBox="1"/>
          <p:nvPr/>
        </p:nvSpPr>
        <p:spPr>
          <a:xfrm>
            <a:off x="-49316" y="3627911"/>
            <a:ext cx="323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3813" y="1755134"/>
            <a:ext cx="6649085" cy="418501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3AFC9B-7BA8-4F8E-9B59-3986A7A449C4}"/>
              </a:ext>
            </a:extLst>
          </p:cNvPr>
          <p:cNvSpPr txBox="1"/>
          <p:nvPr/>
        </p:nvSpPr>
        <p:spPr>
          <a:xfrm>
            <a:off x="2285603" y="3645834"/>
            <a:ext cx="248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3AFC9B-7BA8-4F8E-9B59-3986A7A449C4}"/>
              </a:ext>
            </a:extLst>
          </p:cNvPr>
          <p:cNvSpPr txBox="1"/>
          <p:nvPr/>
        </p:nvSpPr>
        <p:spPr>
          <a:xfrm>
            <a:off x="4476155" y="3649382"/>
            <a:ext cx="2489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84207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820" y="7664615"/>
            <a:ext cx="1149043" cy="1133856"/>
          </a:xfrm>
          <a:prstGeom prst="rect">
            <a:avLst/>
          </a:prstGeom>
        </p:spPr>
      </p:pic>
      <p:sp>
        <p:nvSpPr>
          <p:cNvPr id="64" name="TextBox 21"/>
          <p:cNvSpPr txBox="1">
            <a:spLocks noChangeArrowheads="1"/>
          </p:cNvSpPr>
          <p:nvPr/>
        </p:nvSpPr>
        <p:spPr bwMode="auto">
          <a:xfrm>
            <a:off x="639958" y="7124987"/>
            <a:ext cx="98983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kumimoji="0" lang="en-US" altLang="en-US" sz="75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225 mM NaCl</a:t>
            </a:r>
            <a:endParaRPr kumimoji="0" lang="en-US" altLang="en-US" sz="75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949176" y="8351016"/>
            <a:ext cx="356616" cy="20116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/>
          </a:p>
        </p:txBody>
      </p:sp>
      <p:sp>
        <p:nvSpPr>
          <p:cNvPr id="66" name="TextBox 21"/>
          <p:cNvSpPr txBox="1">
            <a:spLocks noChangeArrowheads="1"/>
          </p:cNvSpPr>
          <p:nvPr/>
        </p:nvSpPr>
        <p:spPr bwMode="auto">
          <a:xfrm>
            <a:off x="757257" y="8038206"/>
            <a:ext cx="74015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900"/>
              </a:lnSpc>
              <a:spcBef>
                <a:spcPts val="500"/>
              </a:spcBef>
              <a:buClrTx/>
              <a:buSzTx/>
              <a:buFontTx/>
              <a:buNone/>
              <a:tabLst/>
            </a:pPr>
            <a:r>
              <a:rPr kumimoji="0" lang="en-US" altLang="en-US" sz="75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225 mM NaNO</a:t>
            </a:r>
            <a:r>
              <a:rPr kumimoji="0" lang="en-US" altLang="en-US" sz="75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68" name="TextBox 26"/>
          <p:cNvSpPr txBox="1">
            <a:spLocks noChangeAspect="1" noChangeArrowheads="1"/>
          </p:cNvSpPr>
          <p:nvPr/>
        </p:nvSpPr>
        <p:spPr bwMode="auto">
          <a:xfrm>
            <a:off x="942827" y="8348597"/>
            <a:ext cx="366067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800" b="1" dirty="0" smtClean="0">
                <a:solidFill>
                  <a:schemeClr val="bg1"/>
                </a:solidFill>
                <a:latin typeface="Arial" panose="020B0604020202020204" pitchFamily="34" charset="0"/>
                <a:ea typeface="Adobe Heiti Std R" pitchFamily="34" charset="-128"/>
                <a:cs typeface="Arial" panose="020B0604020202020204" pitchFamily="34" charset="0"/>
              </a:rPr>
              <a:t>SPQ</a:t>
            </a:r>
            <a:endParaRPr lang="en-SG" sz="800" b="1" dirty="0">
              <a:solidFill>
                <a:schemeClr val="bg1"/>
              </a:solidFill>
              <a:latin typeface="Arial" panose="020B0604020202020204" pitchFamily="34" charset="0"/>
              <a:ea typeface="Adobe Heiti Std R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50022"/>
              </p:ext>
            </p:extLst>
          </p:nvPr>
        </p:nvGraphicFramePr>
        <p:xfrm>
          <a:off x="1931665" y="7061646"/>
          <a:ext cx="1414462" cy="197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6" name="Graph" r:id="rId5" imgW="1572480" imgH="2194560" progId="Origin50.Graph">
                  <p:embed/>
                </p:oleObj>
              </mc:Choice>
              <mc:Fallback>
                <p:oleObj name="Graph" r:id="rId5" imgW="1572480" imgH="219456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31665" y="7061646"/>
                        <a:ext cx="1414462" cy="197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Curved Down Arrow 93"/>
          <p:cNvSpPr>
            <a:spLocks noChangeAspect="1" noChangeArrowheads="1"/>
          </p:cNvSpPr>
          <p:nvPr/>
        </p:nvSpPr>
        <p:spPr bwMode="auto">
          <a:xfrm rot="5400000" flipH="1">
            <a:off x="769738" y="7667120"/>
            <a:ext cx="508078" cy="214999"/>
          </a:xfrm>
          <a:prstGeom prst="curvedDownArrow">
            <a:avLst>
              <a:gd name="adj1" fmla="val 25011"/>
              <a:gd name="adj2" fmla="val 49998"/>
              <a:gd name="adj3" fmla="val 25000"/>
            </a:avLst>
          </a:prstGeom>
          <a:solidFill>
            <a:srgbClr val="0000FF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SG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5" name="Curved Down Arrow 94"/>
          <p:cNvSpPr>
            <a:spLocks noChangeAspect="1" noChangeArrowheads="1"/>
          </p:cNvSpPr>
          <p:nvPr/>
        </p:nvSpPr>
        <p:spPr bwMode="auto">
          <a:xfrm rot="5400000" flipV="1">
            <a:off x="976316" y="7686170"/>
            <a:ext cx="508078" cy="214999"/>
          </a:xfrm>
          <a:prstGeom prst="curvedDownArrow">
            <a:avLst>
              <a:gd name="adj1" fmla="val 25011"/>
              <a:gd name="adj2" fmla="val 49998"/>
              <a:gd name="adj3" fmla="val 25000"/>
            </a:avLst>
          </a:prstGeom>
          <a:solidFill>
            <a:srgbClr val="CC00FF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SG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272255" y="7340995"/>
            <a:ext cx="437281" cy="234231"/>
            <a:chOff x="259406" y="1745481"/>
            <a:chExt cx="437281" cy="234231"/>
          </a:xfrm>
        </p:grpSpPr>
        <p:sp>
          <p:nvSpPr>
            <p:cNvPr id="97" name="Oval 96"/>
            <p:cNvSpPr>
              <a:spLocks noChangeAspect="1"/>
            </p:cNvSpPr>
            <p:nvPr/>
          </p:nvSpPr>
          <p:spPr bwMode="auto">
            <a:xfrm>
              <a:off x="361039" y="1748562"/>
              <a:ext cx="224779" cy="23115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 sz="800">
                <a:solidFill>
                  <a:srgbClr val="002060"/>
                </a:solidFill>
              </a:endParaRPr>
            </a:p>
          </p:txBody>
        </p:sp>
        <p:sp>
          <p:nvSpPr>
            <p:cNvPr id="98" name="TextBox 97"/>
            <p:cNvSpPr txBox="1">
              <a:spLocks noChangeArrowheads="1"/>
            </p:cNvSpPr>
            <p:nvPr/>
          </p:nvSpPr>
          <p:spPr bwMode="auto">
            <a:xfrm>
              <a:off x="259406" y="1745481"/>
              <a:ext cx="43728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800" b="1" dirty="0" smtClean="0">
                  <a:solidFill>
                    <a:schemeClr val="bg1"/>
                  </a:solidFill>
                  <a:latin typeface="Arial" pitchFamily="34" charset="0"/>
                  <a:ea typeface="SimSun" pitchFamily="2" charset="-122"/>
                  <a:cs typeface="Arial" pitchFamily="34" charset="0"/>
                </a:rPr>
                <a:t>Cl</a:t>
              </a:r>
              <a:r>
                <a:rPr lang="en-US" altLang="en-US" sz="800" b="1" baseline="30000" dirty="0" smtClean="0">
                  <a:solidFill>
                    <a:schemeClr val="bg1"/>
                  </a:solidFill>
                  <a:latin typeface="Arial" pitchFamily="34" charset="0"/>
                  <a:ea typeface="SimSun" pitchFamily="2" charset="-122"/>
                  <a:cs typeface="Arial" pitchFamily="34" charset="0"/>
                </a:rPr>
                <a:t>-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79811" y="7340807"/>
            <a:ext cx="437281" cy="234164"/>
            <a:chOff x="250098" y="1745548"/>
            <a:chExt cx="437281" cy="234164"/>
          </a:xfrm>
        </p:grpSpPr>
        <p:sp>
          <p:nvSpPr>
            <p:cNvPr id="100" name="Oval 99"/>
            <p:cNvSpPr>
              <a:spLocks noChangeAspect="1"/>
            </p:cNvSpPr>
            <p:nvPr/>
          </p:nvSpPr>
          <p:spPr bwMode="auto">
            <a:xfrm>
              <a:off x="361039" y="1748562"/>
              <a:ext cx="224779" cy="23115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 sz="800">
                <a:solidFill>
                  <a:srgbClr val="002060"/>
                </a:solidFill>
              </a:endParaRPr>
            </a:p>
          </p:txBody>
        </p:sp>
        <p:sp>
          <p:nvSpPr>
            <p:cNvPr id="101" name="TextBox 29"/>
            <p:cNvSpPr txBox="1">
              <a:spLocks noChangeArrowheads="1"/>
            </p:cNvSpPr>
            <p:nvPr/>
          </p:nvSpPr>
          <p:spPr bwMode="auto">
            <a:xfrm>
              <a:off x="250098" y="1745548"/>
              <a:ext cx="43728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SimSun" pitchFamily="2" charset="-122"/>
                  <a:cs typeface="Arial" pitchFamily="34" charset="0"/>
                </a:rPr>
                <a:t>H+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304079" y="6964371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SG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010610"/>
              </p:ext>
            </p:extLst>
          </p:nvPr>
        </p:nvGraphicFramePr>
        <p:xfrm>
          <a:off x="2283866" y="8186806"/>
          <a:ext cx="9159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7" name="CS ChemDraw Drawing" r:id="rId7" imgW="2357515" imgH="1180837" progId="ChemDraw.Document.6.0">
                  <p:embed/>
                </p:oleObj>
              </mc:Choice>
              <mc:Fallback>
                <p:oleObj name="CS ChemDraw Drawing" r:id="rId7" imgW="2357515" imgH="1180837" progId="ChemDraw.Document.6.0">
                  <p:embed/>
                  <p:pic>
                    <p:nvPicPr>
                      <p:cNvPr id="133" name="Object 1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3866" y="8186806"/>
                        <a:ext cx="9159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" name="TextBox 21"/>
          <p:cNvSpPr txBox="1">
            <a:spLocks noChangeArrowheads="1"/>
          </p:cNvSpPr>
          <p:nvPr/>
        </p:nvSpPr>
        <p:spPr bwMode="auto">
          <a:xfrm>
            <a:off x="3844802" y="4013205"/>
            <a:ext cx="9523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15</a:t>
            </a:r>
            <a:r>
              <a:rPr kumimoji="0" lang="en-US" altLang="en-US" sz="7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breakers</a:t>
            </a:r>
          </a:p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lang="en-US" altLang="en-US" sz="700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Plus</a:t>
            </a:r>
          </a:p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kumimoji="0" lang="en-US" altLang="en-US" sz="7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</a:t>
            </a: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water molecules</a:t>
            </a:r>
            <a:endParaRPr kumimoji="0" lang="en-US" altLang="en-US" sz="700" b="1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232" y="2034835"/>
            <a:ext cx="1112176" cy="4381297"/>
          </a:xfrm>
          <a:prstGeom prst="rect">
            <a:avLst/>
          </a:prstGeom>
        </p:spPr>
      </p:pic>
      <p:sp>
        <p:nvSpPr>
          <p:cNvPr id="58" name="TextBox 21"/>
          <p:cNvSpPr txBox="1">
            <a:spLocks noChangeArrowheads="1"/>
          </p:cNvSpPr>
          <p:nvPr/>
        </p:nvSpPr>
        <p:spPr bwMode="auto">
          <a:xfrm>
            <a:off x="5430141" y="6433673"/>
            <a:ext cx="1240178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Proton wire</a:t>
            </a:r>
            <a:r>
              <a:rPr kumimoji="0" lang="en-US" altLang="en-US" sz="9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breakers </a:t>
            </a:r>
            <a:r>
              <a:rPr kumimoji="0" lang="en-US" altLang="en-US" sz="9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inside </a:t>
            </a: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P26a</a:t>
            </a:r>
            <a:endParaRPr kumimoji="0" lang="en-US" altLang="en-US" sz="900" b="1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32977" y="1388194"/>
            <a:ext cx="3429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After running longer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permeabilities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of the channels changed slightly, </a:t>
            </a:r>
          </a:p>
          <a:p>
            <a:pPr fontAlgn="base"/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3.61, 1.87, 0.08 water molecules per nanosecond for 3-LA, 4-LA, and 5-LA respectively. The permeability of aquaporin tetramer (divided by 4) is 1.18 water molecules per nanosecond. 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12468" y="233672"/>
            <a:ext cx="3181890" cy="6514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243390" y="2660028"/>
            <a:ext cx="530640" cy="256032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21"/>
          <p:cNvSpPr txBox="1">
            <a:spLocks noChangeArrowheads="1"/>
          </p:cNvSpPr>
          <p:nvPr/>
        </p:nvSpPr>
        <p:spPr bwMode="auto">
          <a:xfrm>
            <a:off x="3132090" y="2622217"/>
            <a:ext cx="765837" cy="314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900"/>
              </a:lnSpc>
              <a:buClrTx/>
              <a:buSzTx/>
              <a:buFontTx/>
              <a:buNone/>
              <a:tabLst/>
            </a:pP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Proton wire breakers</a:t>
            </a:r>
            <a:endParaRPr kumimoji="0" lang="en-US" altLang="en-US" sz="7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183867"/>
              </p:ext>
            </p:extLst>
          </p:nvPr>
        </p:nvGraphicFramePr>
        <p:xfrm>
          <a:off x="2207679" y="2647175"/>
          <a:ext cx="577290" cy="3235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8" name="CS ChemDraw Drawing" r:id="rId10" imgW="1163961" imgH="6501305" progId="ChemDraw.Document.6.0">
                  <p:embed/>
                </p:oleObj>
              </mc:Choice>
              <mc:Fallback>
                <p:oleObj name="CS ChemDraw Drawing" r:id="rId10" imgW="1163961" imgH="6501305" progId="ChemDraw.Document.6.0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07679" y="2647175"/>
                        <a:ext cx="577290" cy="32354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TextBox 21"/>
          <p:cNvSpPr txBox="1">
            <a:spLocks noChangeArrowheads="1"/>
          </p:cNvSpPr>
          <p:nvPr/>
        </p:nvSpPr>
        <p:spPr bwMode="auto">
          <a:xfrm>
            <a:off x="2810669" y="5883841"/>
            <a:ext cx="1024154" cy="34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Proton wire</a:t>
            </a:r>
            <a:r>
              <a:rPr kumimoji="0" lang="en-US" altLang="en-US" sz="7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breakers </a:t>
            </a: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inside </a:t>
            </a: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n-US" altLang="en-US" sz="700" b="1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21"/>
          <p:cNvSpPr txBox="1">
            <a:spLocks noChangeArrowheads="1"/>
          </p:cNvSpPr>
          <p:nvPr/>
        </p:nvSpPr>
        <p:spPr bwMode="auto">
          <a:xfrm>
            <a:off x="2058189" y="5872709"/>
            <a:ext cx="860380" cy="33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1000"/>
              </a:lnSpc>
              <a:buClrTx/>
              <a:buSzTx/>
              <a:buFontTx/>
              <a:buNone/>
              <a:tabLst/>
            </a:pPr>
            <a:r>
              <a: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Water chain as the proton wire</a:t>
            </a:r>
            <a:endParaRPr kumimoji="0" lang="en-US" altLang="en-US" sz="700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21"/>
          <p:cNvSpPr txBox="1">
            <a:spLocks noChangeArrowheads="1"/>
          </p:cNvSpPr>
          <p:nvPr/>
        </p:nvSpPr>
        <p:spPr bwMode="auto">
          <a:xfrm>
            <a:off x="2812213" y="2602718"/>
            <a:ext cx="660196" cy="3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=</a:t>
            </a:r>
            <a:endParaRPr kumimoji="0" lang="en-US" altLang="en-US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593" y="2662640"/>
            <a:ext cx="309860" cy="2606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786" y="2952509"/>
            <a:ext cx="983078" cy="2944368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41" y="2545194"/>
            <a:ext cx="1579852" cy="118171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745407" y="2543168"/>
            <a:ext cx="461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SG" sz="8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904705" y="2925075"/>
            <a:ext cx="461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SG" sz="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641278" y="3357467"/>
            <a:ext cx="461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SG" sz="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4746FF8-EBA2-B54B-8978-84FBA0896484}"/>
              </a:ext>
            </a:extLst>
          </p:cNvPr>
          <p:cNvSpPr txBox="1"/>
          <p:nvPr/>
        </p:nvSpPr>
        <p:spPr>
          <a:xfrm>
            <a:off x="509365" y="2416979"/>
            <a:ext cx="2551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2096144" y="2431613"/>
            <a:ext cx="330043" cy="231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2618292" y="2436900"/>
            <a:ext cx="330043" cy="231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378737" y="3298489"/>
            <a:ext cx="46121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AQP1</a:t>
            </a:r>
            <a:endParaRPr lang="en-SG" sz="65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21"/>
          <p:cNvSpPr txBox="1">
            <a:spLocks noChangeArrowheads="1"/>
          </p:cNvSpPr>
          <p:nvPr/>
        </p:nvSpPr>
        <p:spPr bwMode="auto">
          <a:xfrm>
            <a:off x="912749" y="2568018"/>
            <a:ext cx="772612" cy="45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ts val="700"/>
              </a:lnSpc>
              <a:buClrTx/>
              <a:buSzTx/>
              <a:buFontTx/>
              <a:buNone/>
              <a:tabLst/>
            </a:pPr>
            <a:r>
              <a:rPr lang="en-US" altLang="en-US" sz="550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3.6</a:t>
            </a:r>
            <a:r>
              <a:rPr kumimoji="0" lang="en-US" altLang="en-US" sz="55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cs typeface="Arial" pitchFamily="34" charset="0"/>
              </a:rPr>
              <a:t> x 109 H2O/s</a:t>
            </a:r>
          </a:p>
          <a:p>
            <a:pPr fontAlgn="base">
              <a:lnSpc>
                <a:spcPts val="700"/>
              </a:lnSpc>
            </a:pPr>
            <a:r>
              <a:rPr lang="en-US" altLang="en-US" sz="55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1.9 </a:t>
            </a:r>
            <a:r>
              <a:rPr lang="en-US" altLang="en-US" sz="55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x 109 </a:t>
            </a:r>
            <a:r>
              <a:rPr lang="en-US" altLang="en-US" sz="55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H2O/s</a:t>
            </a:r>
          </a:p>
          <a:p>
            <a:pPr fontAlgn="base">
              <a:lnSpc>
                <a:spcPts val="700"/>
              </a:lnSpc>
            </a:pPr>
            <a:r>
              <a:rPr lang="en-US" altLang="en-US" sz="5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1.2 </a:t>
            </a:r>
            <a:r>
              <a:rPr lang="en-US" altLang="en-US" sz="55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 109 </a:t>
            </a:r>
            <a:r>
              <a:rPr lang="en-US" altLang="en-US" sz="5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H2O/s</a:t>
            </a:r>
            <a:endParaRPr lang="en-US" altLang="en-US" sz="55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lnSpc>
                <a:spcPts val="700"/>
              </a:lnSpc>
            </a:pPr>
            <a:r>
              <a:rPr lang="en-US" altLang="en-US" sz="55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8.0 </a:t>
            </a:r>
            <a:r>
              <a:rPr lang="en-US" altLang="en-US" sz="55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x 107 </a:t>
            </a:r>
            <a:r>
              <a:rPr lang="en-US" altLang="en-US" sz="55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H2O/s</a:t>
            </a:r>
            <a:endParaRPr kumimoji="0" lang="en-US" altLang="en-US" sz="550" i="0" u="none" strike="noStrike" cap="none" normalizeH="0" baseline="-2500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25" y="3798933"/>
            <a:ext cx="1572768" cy="1176412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4746FF8-EBA2-B54B-8978-84FBA0896484}"/>
              </a:ext>
            </a:extLst>
          </p:cNvPr>
          <p:cNvSpPr txBox="1"/>
          <p:nvPr/>
        </p:nvSpPr>
        <p:spPr>
          <a:xfrm>
            <a:off x="502277" y="3670693"/>
            <a:ext cx="2551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3" y="5018668"/>
            <a:ext cx="1563624" cy="116874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F4746FF8-EBA2-B54B-8978-84FBA0896484}"/>
              </a:ext>
            </a:extLst>
          </p:cNvPr>
          <p:cNvSpPr txBox="1"/>
          <p:nvPr/>
        </p:nvSpPr>
        <p:spPr>
          <a:xfrm>
            <a:off x="502277" y="4875625"/>
            <a:ext cx="2231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SG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7497" y="834026"/>
            <a:ext cx="3245267" cy="1553702"/>
            <a:chOff x="507497" y="834026"/>
            <a:chExt cx="3245267" cy="1553702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025" y="934598"/>
              <a:ext cx="1543033" cy="1453130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731" y="916249"/>
              <a:ext cx="1543033" cy="1453130"/>
            </a:xfrm>
            <a:prstGeom prst="rect">
              <a:avLst/>
            </a:prstGeom>
          </p:spPr>
        </p:pic>
        <p:sp>
          <p:nvSpPr>
            <p:cNvPr id="71" name="TextBox 21"/>
            <p:cNvSpPr txBox="1">
              <a:spLocks noChangeArrowheads="1"/>
            </p:cNvSpPr>
            <p:nvPr/>
          </p:nvSpPr>
          <p:spPr bwMode="auto">
            <a:xfrm>
              <a:off x="2475679" y="2086908"/>
              <a:ext cx="1024154" cy="21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1000"/>
                </a:lnSpc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Channel </a:t>
              </a: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altLang="en-US" sz="8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21"/>
            <p:cNvSpPr txBox="1">
              <a:spLocks noChangeArrowheads="1"/>
            </p:cNvSpPr>
            <p:nvPr/>
          </p:nvSpPr>
          <p:spPr bwMode="auto">
            <a:xfrm>
              <a:off x="904088" y="2110221"/>
              <a:ext cx="1024154" cy="21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1000"/>
                </a:lnSpc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Channel </a:t>
              </a: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altLang="en-US" sz="8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4746FF8-EBA2-B54B-8978-84FBA0896484}"/>
                </a:ext>
              </a:extLst>
            </p:cNvPr>
            <p:cNvSpPr txBox="1"/>
            <p:nvPr/>
          </p:nvSpPr>
          <p:spPr>
            <a:xfrm>
              <a:off x="507497" y="834026"/>
              <a:ext cx="2551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S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777085" y="4514357"/>
            <a:ext cx="319059" cy="208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1363709" y="5117354"/>
            <a:ext cx="319059" cy="216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33763" y="4536065"/>
            <a:ext cx="114598" cy="139809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590095" y="4456015"/>
            <a:ext cx="461216" cy="19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SG" sz="66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593908" y="4555444"/>
            <a:ext cx="461216" cy="19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SG" sz="66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30215" y="5142582"/>
            <a:ext cx="114598" cy="139809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586547" y="5062532"/>
            <a:ext cx="461216" cy="19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SG" sz="66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4A465C6-6A81-8547-81D3-B3E8BA2DC8C9}"/>
              </a:ext>
            </a:extLst>
          </p:cNvPr>
          <p:cNvSpPr txBox="1"/>
          <p:nvPr/>
        </p:nvSpPr>
        <p:spPr>
          <a:xfrm>
            <a:off x="1590360" y="5161961"/>
            <a:ext cx="461216" cy="19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SG" sz="66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48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054399"/>
              </p:ext>
            </p:extLst>
          </p:nvPr>
        </p:nvGraphicFramePr>
        <p:xfrm>
          <a:off x="1589681" y="6962936"/>
          <a:ext cx="2955925" cy="158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0" name="Graph" r:id="rId3" imgW="4645080" imgH="2486880" progId="Origin50.Graph">
                  <p:embed/>
                </p:oleObj>
              </mc:Choice>
              <mc:Fallback>
                <p:oleObj name="Graph" r:id="rId3" imgW="4645080" imgH="2486880" progId="Origin50.Graph">
                  <p:embed/>
                  <p:pic>
                    <p:nvPicPr>
                      <p:cNvPr id="64" name="Object 6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681" y="6962936"/>
                        <a:ext cx="2955925" cy="158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" name="TextBox 214"/>
          <p:cNvSpPr txBox="1"/>
          <p:nvPr/>
        </p:nvSpPr>
        <p:spPr>
          <a:xfrm>
            <a:off x="981317" y="507653"/>
            <a:ext cx="3943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SG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957423" y="3795957"/>
            <a:ext cx="4040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SG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1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935753"/>
              </p:ext>
            </p:extLst>
          </p:nvPr>
        </p:nvGraphicFramePr>
        <p:xfrm>
          <a:off x="1190846" y="507403"/>
          <a:ext cx="3243235" cy="2864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1" name="Graph" r:id="rId5" imgW="2486880" imgH="2194560" progId="Origin50.Graph">
                  <p:embed/>
                </p:oleObj>
              </mc:Choice>
              <mc:Fallback>
                <p:oleObj name="Graph" r:id="rId5" imgW="2486880" imgH="2194560" progId="Origin50.Graph">
                  <p:embed/>
                  <p:pic>
                    <p:nvPicPr>
                      <p:cNvPr id="101" name="Object 10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0846" y="507403"/>
                        <a:ext cx="3243235" cy="2864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Rectangle 117"/>
          <p:cNvSpPr/>
          <p:nvPr/>
        </p:nvSpPr>
        <p:spPr>
          <a:xfrm>
            <a:off x="2851190" y="3940587"/>
            <a:ext cx="3098090" cy="221084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sz="1000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2986411" y="5807516"/>
            <a:ext cx="8631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2781517" y="3997238"/>
            <a:ext cx="128650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Reflection </a:t>
            </a:r>
          </a:p>
          <a:p>
            <a:pPr algn="ctr">
              <a:lnSpc>
                <a:spcPts val="1100"/>
              </a:lnSpc>
            </a:pP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coefficient</a:t>
            </a:r>
            <a:endParaRPr lang="en-SG" sz="1000" b="1" dirty="0"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3052293" y="5501567"/>
            <a:ext cx="6335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300"/>
              </a:spcAft>
            </a:pP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SG" sz="1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SG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KCl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2850878" y="5765695"/>
            <a:ext cx="9092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en-SG" sz="1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(sucrose)</a:t>
            </a:r>
            <a:endParaRPr lang="en-SG" sz="1000" dirty="0"/>
          </a:p>
        </p:txBody>
      </p:sp>
      <p:sp>
        <p:nvSpPr>
          <p:cNvPr id="123" name="Rectangle 122"/>
          <p:cNvSpPr/>
          <p:nvPr/>
        </p:nvSpPr>
        <p:spPr>
          <a:xfrm>
            <a:off x="4555893" y="3934561"/>
            <a:ext cx="760144" cy="23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100"/>
              </a:lnSpc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endParaRPr lang="en-SG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4212253" y="4275601"/>
            <a:ext cx="548547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900"/>
              </a:lnSpc>
            </a:pPr>
            <a:r>
              <a:rPr lang="en-SG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4d-LA</a:t>
            </a:r>
            <a:endParaRPr lang="en-SG" sz="1000" b="1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5240368" y="4269369"/>
            <a:ext cx="35618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900"/>
              </a:lnSpc>
            </a:pPr>
            <a:r>
              <a:rPr lang="en-SG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endParaRPr lang="en-SG" sz="1000" b="1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4080480" y="4842067"/>
            <a:ext cx="8547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1.03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 </a:t>
            </a:r>
            <a:endParaRPr lang="en-SG" sz="1000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5023856" y="4845875"/>
            <a:ext cx="8547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0.53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 0.02 </a:t>
            </a:r>
            <a:endParaRPr lang="en-SG" sz="1000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4089158" y="5619532"/>
            <a:ext cx="8194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1.06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  <a:endParaRPr lang="en-SG" sz="1000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4998848" y="5615412"/>
            <a:ext cx="9252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0.07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 </a:t>
            </a:r>
            <a:r>
              <a:rPr lang="en-US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0.001 </a:t>
            </a:r>
            <a:endParaRPr lang="en-SG" sz="1000" dirty="0">
              <a:solidFill>
                <a:prstClr val="black"/>
              </a:solidFill>
              <a:latin typeface="Arial" panose="020B0604020202020204" pitchFamily="34" charset="0"/>
              <a:ea typeface="SimSun"/>
              <a:cs typeface="Arial" panose="020B0604020202020204" pitchFamily="34" charset="0"/>
            </a:endParaRPr>
          </a:p>
        </p:txBody>
      </p:sp>
      <p:cxnSp>
        <p:nvCxnSpPr>
          <p:cNvPr id="225" name="Straight Connector 224"/>
          <p:cNvCxnSpPr/>
          <p:nvPr/>
        </p:nvCxnSpPr>
        <p:spPr>
          <a:xfrm>
            <a:off x="2982200" y="5020810"/>
            <a:ext cx="8631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Rectangle 225"/>
          <p:cNvSpPr/>
          <p:nvPr/>
        </p:nvSpPr>
        <p:spPr>
          <a:xfrm>
            <a:off x="3001137" y="4714862"/>
            <a:ext cx="7120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300"/>
              </a:spcAft>
            </a:pP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SG" sz="1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SG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27" name="Rectangle 226"/>
          <p:cNvSpPr/>
          <p:nvPr/>
        </p:nvSpPr>
        <p:spPr>
          <a:xfrm>
            <a:off x="2846667" y="4978990"/>
            <a:ext cx="9092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en-SG" sz="1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SG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(sucrose)</a:t>
            </a:r>
            <a:endParaRPr lang="en-SG" sz="1000" dirty="0"/>
          </a:p>
        </p:txBody>
      </p:sp>
      <p:sp>
        <p:nvSpPr>
          <p:cNvPr id="228" name="TextBox 21"/>
          <p:cNvSpPr txBox="1">
            <a:spLocks noChangeArrowheads="1"/>
          </p:cNvSpPr>
          <p:nvPr/>
        </p:nvSpPr>
        <p:spPr bwMode="auto">
          <a:xfrm>
            <a:off x="1013669" y="3824616"/>
            <a:ext cx="1623832" cy="74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ts val="1300"/>
              </a:lnSpc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ea typeface="SimSun"/>
              </a:rPr>
              <a:t>pH = 7.0</a:t>
            </a:r>
          </a:p>
          <a:p>
            <a:pPr algn="ctr" fontAlgn="base">
              <a:lnSpc>
                <a:spcPts val="1300"/>
              </a:lnSpc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300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  <a:ea typeface="SimSun"/>
              </a:rPr>
              <a:t>mM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 Sucrose </a:t>
            </a:r>
          </a:p>
          <a:p>
            <a:pPr algn="ctr" fontAlgn="base">
              <a:lnSpc>
                <a:spcPts val="1300"/>
              </a:lnSpc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or 150 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SimSun"/>
              </a:rPr>
              <a:t>mM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  <a:ea typeface="SimSun"/>
              </a:rPr>
              <a:t>NaCl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 </a:t>
            </a:r>
          </a:p>
          <a:p>
            <a:pPr algn="ctr" fontAlgn="base">
              <a:lnSpc>
                <a:spcPts val="1300"/>
              </a:lnSpc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or 150 </a:t>
            </a:r>
            <a:r>
              <a:rPr lang="en-US" sz="1000" dirty="0">
                <a:solidFill>
                  <a:srgbClr val="000000"/>
                </a:solidFill>
                <a:latin typeface="Arial"/>
                <a:ea typeface="SimSun"/>
              </a:rPr>
              <a:t>mM 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SimSun"/>
              </a:rPr>
              <a:t>KCl</a:t>
            </a:r>
            <a:endParaRPr lang="en-SG" sz="1000" dirty="0">
              <a:latin typeface="Times New Roman"/>
              <a:ea typeface="SimSun"/>
            </a:endParaRPr>
          </a:p>
        </p:txBody>
      </p:sp>
      <p:pic>
        <p:nvPicPr>
          <p:cNvPr id="229" name="Picture 2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7178" y="4839397"/>
            <a:ext cx="1344580" cy="1326810"/>
          </a:xfrm>
          <a:prstGeom prst="rect">
            <a:avLst/>
          </a:prstGeom>
        </p:spPr>
      </p:pic>
      <p:sp>
        <p:nvSpPr>
          <p:cNvPr id="230" name="TextBox 21"/>
          <p:cNvSpPr txBox="1">
            <a:spLocks noChangeArrowheads="1"/>
          </p:cNvSpPr>
          <p:nvPr/>
        </p:nvSpPr>
        <p:spPr bwMode="auto">
          <a:xfrm>
            <a:off x="1156266" y="5382185"/>
            <a:ext cx="12622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pH = 7.0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828" y="4761366"/>
            <a:ext cx="354090" cy="447074"/>
          </a:xfrm>
          <a:prstGeom prst="rect">
            <a:avLst/>
          </a:prstGeom>
        </p:spPr>
      </p:pic>
      <p:grpSp>
        <p:nvGrpSpPr>
          <p:cNvPr id="114" name="Group 113"/>
          <p:cNvGrpSpPr>
            <a:grpSpLocks noChangeAspect="1"/>
          </p:cNvGrpSpPr>
          <p:nvPr/>
        </p:nvGrpSpPr>
        <p:grpSpPr>
          <a:xfrm>
            <a:off x="957423" y="4538059"/>
            <a:ext cx="808758" cy="801141"/>
            <a:chOff x="3729742" y="3830679"/>
            <a:chExt cx="561638" cy="556348"/>
          </a:xfrm>
        </p:grpSpPr>
        <p:sp>
          <p:nvSpPr>
            <p:cNvPr id="115" name="Curved Down Arrow 114"/>
            <p:cNvSpPr>
              <a:spLocks noChangeAspect="1" noChangeArrowheads="1"/>
            </p:cNvSpPr>
            <p:nvPr/>
          </p:nvSpPr>
          <p:spPr bwMode="auto">
            <a:xfrm rot="5400000" flipH="1">
              <a:off x="3957290" y="4052937"/>
              <a:ext cx="479570" cy="188610"/>
            </a:xfrm>
            <a:prstGeom prst="curvedDownArrow">
              <a:avLst>
                <a:gd name="adj1" fmla="val 25011"/>
                <a:gd name="adj2" fmla="val 49998"/>
                <a:gd name="adj3" fmla="val 25000"/>
              </a:avLst>
            </a:prstGeom>
            <a:solidFill>
              <a:srgbClr val="00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 sz="10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3729742" y="3830679"/>
              <a:ext cx="437281" cy="231150"/>
              <a:chOff x="250098" y="1748562"/>
              <a:chExt cx="437281" cy="231150"/>
            </a:xfrm>
          </p:grpSpPr>
          <p:sp>
            <p:nvSpPr>
              <p:cNvPr id="125" name="Oval 124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1000">
                  <a:solidFill>
                    <a:srgbClr val="002060"/>
                  </a:solidFill>
                </a:endParaRPr>
              </a:p>
            </p:txBody>
          </p:sp>
          <p:sp>
            <p:nvSpPr>
              <p:cNvPr id="126" name="TextBox 29"/>
              <p:cNvSpPr txBox="1">
                <a:spLocks noChangeArrowheads="1"/>
              </p:cNvSpPr>
              <p:nvPr/>
            </p:nvSpPr>
            <p:spPr bwMode="auto">
              <a:xfrm>
                <a:off x="250098" y="1768705"/>
                <a:ext cx="437281" cy="170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H</a:t>
                </a:r>
                <a:r>
                  <a:rPr kumimoji="0" lang="en-US" altLang="en-US" sz="1000" b="1" i="0" u="none" strike="noStrike" cap="none" normalizeH="0" baseline="-25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2</a:t>
                </a:r>
                <a:r>
                  <a:rPr kumimoji="0" lang="en-US" altLang="en-US" sz="10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O</a:t>
                </a:r>
                <a:endPara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68" name="Rectangle 167"/>
          <p:cNvSpPr/>
          <p:nvPr/>
        </p:nvSpPr>
        <p:spPr>
          <a:xfrm>
            <a:off x="376246" y="323528"/>
            <a:ext cx="6649085" cy="651445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0648" y="524744"/>
            <a:ext cx="6048673" cy="7910121"/>
            <a:chOff x="260648" y="524744"/>
            <a:chExt cx="6048673" cy="7910121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9079" y="6929897"/>
              <a:ext cx="1149043" cy="1133856"/>
            </a:xfrm>
            <a:prstGeom prst="rect">
              <a:avLst/>
            </a:prstGeom>
          </p:spPr>
        </p:pic>
        <p:sp>
          <p:nvSpPr>
            <p:cNvPr id="64" name="TextBox 21"/>
            <p:cNvSpPr txBox="1">
              <a:spLocks noChangeArrowheads="1"/>
            </p:cNvSpPr>
            <p:nvPr/>
          </p:nvSpPr>
          <p:spPr bwMode="auto">
            <a:xfrm>
              <a:off x="486217" y="6390269"/>
              <a:ext cx="98983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kumimoji="0" lang="en-US" altLang="en-US" sz="75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225 mM NaCl</a:t>
              </a:r>
              <a:endParaRPr kumimoji="0" lang="en-US" altLang="en-US" sz="75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795435" y="7616298"/>
              <a:ext cx="356616" cy="20116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/>
            </a:p>
          </p:txBody>
        </p:sp>
        <p:sp>
          <p:nvSpPr>
            <p:cNvPr id="68" name="TextBox 26"/>
            <p:cNvSpPr txBox="1">
              <a:spLocks noChangeAspect="1" noChangeArrowheads="1"/>
            </p:cNvSpPr>
            <p:nvPr/>
          </p:nvSpPr>
          <p:spPr bwMode="auto">
            <a:xfrm>
              <a:off x="789086" y="7613879"/>
              <a:ext cx="366067" cy="18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Adobe Heiti Std R" pitchFamily="34" charset="-128"/>
                  <a:cs typeface="Arial" panose="020B0604020202020204" pitchFamily="34" charset="0"/>
                </a:rPr>
                <a:t>SPQ</a:t>
              </a:r>
              <a:endParaRPr lang="en-SG" sz="800" b="1" dirty="0">
                <a:solidFill>
                  <a:schemeClr val="bg1"/>
                </a:solidFill>
                <a:latin typeface="Arial" panose="020B0604020202020204" pitchFamily="34" charset="0"/>
                <a:ea typeface="Adobe Heiti Std R" pitchFamily="34" charset="-128"/>
                <a:cs typeface="Arial" panose="020B0604020202020204" pitchFamily="34" charset="0"/>
              </a:endParaRP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426070" y="6606089"/>
              <a:ext cx="437281" cy="234164"/>
              <a:chOff x="250098" y="1745548"/>
              <a:chExt cx="437281" cy="234164"/>
            </a:xfrm>
          </p:grpSpPr>
          <p:sp>
            <p:nvSpPr>
              <p:cNvPr id="100" name="Oval 99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800">
                  <a:solidFill>
                    <a:srgbClr val="002060"/>
                  </a:solidFill>
                </a:endParaRPr>
              </a:p>
            </p:txBody>
          </p:sp>
          <p:sp>
            <p:nvSpPr>
              <p:cNvPr id="101" name="TextBox 29"/>
              <p:cNvSpPr txBox="1">
                <a:spLocks noChangeArrowheads="1"/>
              </p:cNvSpPr>
              <p:nvPr/>
            </p:nvSpPr>
            <p:spPr bwMode="auto">
              <a:xfrm>
                <a:off x="250098" y="1745548"/>
                <a:ext cx="43728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H</a:t>
                </a:r>
                <a:r>
                  <a:rPr kumimoji="0" lang="en-US" altLang="en-US" sz="800" b="1" i="0" u="none" strike="noStrike" cap="none" normalizeH="0" baseline="3000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+</a:t>
                </a:r>
                <a:endParaRPr kumimoji="0" lang="en-US" altLang="en-US" sz="800" b="0" i="0" u="none" strike="noStrike" cap="none" normalizeH="0" baseline="30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aphicFrame>
          <p:nvGraphicFramePr>
            <p:cNvPr id="133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9849871"/>
                </p:ext>
              </p:extLst>
            </p:nvPr>
          </p:nvGraphicFramePr>
          <p:xfrm>
            <a:off x="2112240" y="7498240"/>
            <a:ext cx="914400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69" name="CS ChemDraw Drawing" r:id="rId5" imgW="2352697" imgH="1215802" progId="ChemDraw.Document.6.0">
                    <p:embed/>
                  </p:oleObj>
                </mc:Choice>
                <mc:Fallback>
                  <p:oleObj name="CS ChemDraw Drawing" r:id="rId5" imgW="2352697" imgH="1215802" progId="ChemDraw.Document.6.0">
                    <p:embed/>
                    <p:pic>
                      <p:nvPicPr>
                        <p:cNvPr id="133" name="Object 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240" y="7498240"/>
                          <a:ext cx="914400" cy="473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TextBox 81"/>
            <p:cNvSpPr txBox="1"/>
            <p:nvPr/>
          </p:nvSpPr>
          <p:spPr>
            <a:xfrm>
              <a:off x="764704" y="524744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SG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40" name="Object 1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7215614"/>
                </p:ext>
              </p:extLst>
            </p:nvPr>
          </p:nvGraphicFramePr>
          <p:xfrm>
            <a:off x="2492896" y="4444147"/>
            <a:ext cx="1782762" cy="175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70" name="Graph" r:id="rId7" imgW="2230920" imgH="2194560" progId="Origin50.Graph">
                    <p:embed/>
                  </p:oleObj>
                </mc:Choice>
                <mc:Fallback>
                  <p:oleObj name="Graph" r:id="rId7" imgW="2230920" imgH="2194560" progId="Origin50.Graph">
                    <p:embed/>
                    <p:pic>
                      <p:nvPicPr>
                        <p:cNvPr id="140" name="Object 139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492896" y="4444147"/>
                          <a:ext cx="1782762" cy="17557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2276" y="2037044"/>
              <a:ext cx="1024483" cy="1010944"/>
            </a:xfrm>
            <a:prstGeom prst="rect">
              <a:avLst/>
            </a:prstGeom>
          </p:spPr>
        </p:pic>
        <p:sp>
          <p:nvSpPr>
            <p:cNvPr id="164" name="TextBox 21"/>
            <p:cNvSpPr txBox="1">
              <a:spLocks noChangeArrowheads="1"/>
            </p:cNvSpPr>
            <p:nvPr/>
          </p:nvSpPr>
          <p:spPr bwMode="auto">
            <a:xfrm>
              <a:off x="1051512" y="1394212"/>
              <a:ext cx="98983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spcBef>
                  <a:spcPts val="500"/>
                </a:spcBef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pH = 7.0</a:t>
              </a:r>
            </a:p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200 </a:t>
              </a:r>
              <a:r>
                <a:rPr kumimoji="0" lang="en-US" altLang="en-US" sz="7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mM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Na</a:t>
              </a:r>
              <a:r>
                <a:rPr kumimoji="0" lang="en-US" altLang="en-US" sz="700" i="0" u="none" strike="noStrike" cap="none" normalizeH="0" baseline="-25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SO</a:t>
              </a:r>
              <a:r>
                <a:rPr kumimoji="0" lang="en-US" altLang="en-US" sz="700" i="0" u="none" strike="noStrike" cap="none" normalizeH="0" baseline="-25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</a:p>
            <a:p>
              <a:pPr algn="ctr" fontAlgn="base">
                <a:lnSpc>
                  <a:spcPts val="900"/>
                </a:lnSpc>
              </a:pPr>
              <a:r>
                <a:rPr lang="en-US" altLang="en-US" sz="7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       or </a:t>
              </a:r>
              <a:r>
                <a:rPr lang="en-US" altLang="en-US" sz="7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altLang="en-US" sz="70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altLang="en-US" sz="7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SO</a:t>
              </a:r>
              <a:r>
                <a:rPr lang="en-US" altLang="en-US" sz="70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altLang="en-US" sz="700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buClrTx/>
                <a:buSzTx/>
                <a:buFontTx/>
                <a:buNone/>
                <a:tabLst/>
              </a:pPr>
              <a:endParaRPr kumimoji="0" lang="en-US" altLang="en-US" sz="7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TextBox 21"/>
            <p:cNvSpPr txBox="1">
              <a:spLocks noChangeArrowheads="1"/>
            </p:cNvSpPr>
            <p:nvPr/>
          </p:nvSpPr>
          <p:spPr bwMode="auto">
            <a:xfrm>
              <a:off x="1198815" y="2407891"/>
              <a:ext cx="774748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pH = 7.0</a:t>
              </a:r>
            </a:p>
          </p:txBody>
        </p:sp>
        <p:sp>
          <p:nvSpPr>
            <p:cNvPr id="166" name="Oval 165"/>
            <p:cNvSpPr/>
            <p:nvPr/>
          </p:nvSpPr>
          <p:spPr>
            <a:xfrm>
              <a:off x="1411907" y="2628067"/>
              <a:ext cx="354788" cy="15857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sz="700"/>
            </a:p>
          </p:txBody>
        </p:sp>
        <p:sp>
          <p:nvSpPr>
            <p:cNvPr id="167" name="TextBox 26"/>
            <p:cNvSpPr txBox="1">
              <a:spLocks noChangeArrowheads="1"/>
            </p:cNvSpPr>
            <p:nvPr/>
          </p:nvSpPr>
          <p:spPr bwMode="auto">
            <a:xfrm>
              <a:off x="1389584" y="2604637"/>
              <a:ext cx="378105" cy="17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ea typeface="Adobe Heiti Std R" pitchFamily="34" charset="-128"/>
                  <a:cs typeface="Arial" panose="020B0604020202020204" pitchFamily="34" charset="0"/>
                </a:rPr>
                <a:t>HPTS</a:t>
              </a:r>
              <a:endParaRPr lang="en-SG" sz="700" b="1" dirty="0">
                <a:latin typeface="Arial" panose="020B0604020202020204" pitchFamily="34" charset="0"/>
                <a:ea typeface="Adobe Heiti Std R" pitchFamily="34" charset="-128"/>
                <a:cs typeface="Arial" panose="020B0604020202020204" pitchFamily="34" charset="0"/>
              </a:endParaRPr>
            </a:p>
          </p:txBody>
        </p:sp>
        <p:pic>
          <p:nvPicPr>
            <p:cNvPr id="169" name="Picture 16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9150" y="2018065"/>
              <a:ext cx="221306" cy="279421"/>
            </a:xfrm>
            <a:prstGeom prst="rect">
              <a:avLst/>
            </a:prstGeom>
          </p:spPr>
        </p:pic>
        <p:sp>
          <p:nvSpPr>
            <p:cNvPr id="170" name="Curved Down Arrow 169"/>
            <p:cNvSpPr>
              <a:spLocks noChangeAspect="1" noChangeArrowheads="1"/>
            </p:cNvSpPr>
            <p:nvPr/>
          </p:nvSpPr>
          <p:spPr bwMode="auto">
            <a:xfrm rot="5400000" flipH="1">
              <a:off x="1246233" y="2040470"/>
              <a:ext cx="508078" cy="214999"/>
            </a:xfrm>
            <a:prstGeom prst="curvedDownArrow">
              <a:avLst>
                <a:gd name="adj1" fmla="val 25011"/>
                <a:gd name="adj2" fmla="val 49998"/>
                <a:gd name="adj3" fmla="val 25000"/>
              </a:avLst>
            </a:prstGeom>
            <a:solidFill>
              <a:srgbClr val="00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 sz="7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1" name="Curved Down Arrow 170"/>
            <p:cNvSpPr>
              <a:spLocks noChangeAspect="1" noChangeArrowheads="1"/>
            </p:cNvSpPr>
            <p:nvPr/>
          </p:nvSpPr>
          <p:spPr bwMode="auto">
            <a:xfrm rot="5400000" flipV="1">
              <a:off x="1452811" y="2053170"/>
              <a:ext cx="508078" cy="214999"/>
            </a:xfrm>
            <a:prstGeom prst="curvedDownArrow">
              <a:avLst>
                <a:gd name="adj1" fmla="val 25011"/>
                <a:gd name="adj2" fmla="val 49998"/>
                <a:gd name="adj3" fmla="val 25000"/>
              </a:avLst>
            </a:prstGeom>
            <a:solidFill>
              <a:srgbClr val="CC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 sz="7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172" name="Group 171"/>
            <p:cNvGrpSpPr>
              <a:grpSpLocks noChangeAspect="1"/>
            </p:cNvGrpSpPr>
            <p:nvPr/>
          </p:nvGrpSpPr>
          <p:grpSpPr>
            <a:xfrm>
              <a:off x="1093243" y="1764962"/>
              <a:ext cx="1039613" cy="215444"/>
              <a:chOff x="3240849" y="3649414"/>
              <a:chExt cx="1155125" cy="239382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3958693" y="3649602"/>
                <a:ext cx="437281" cy="234231"/>
                <a:chOff x="259406" y="1745481"/>
                <a:chExt cx="437281" cy="234231"/>
              </a:xfrm>
            </p:grpSpPr>
            <p:sp>
              <p:nvSpPr>
                <p:cNvPr id="177" name="Oval 176"/>
                <p:cNvSpPr>
                  <a:spLocks noChangeAspect="1"/>
                </p:cNvSpPr>
                <p:nvPr/>
              </p:nvSpPr>
              <p:spPr bwMode="auto">
                <a:xfrm>
                  <a:off x="361039" y="1748562"/>
                  <a:ext cx="224779" cy="231150"/>
                </a:xfrm>
                <a:prstGeom prst="ellipse">
                  <a:avLst/>
                </a:prstGeom>
                <a:solidFill>
                  <a:srgbClr val="9900F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SG" sz="70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8" name="TextBox 177"/>
                <p:cNvSpPr txBox="1">
                  <a:spLocks noChangeArrowheads="1"/>
                </p:cNvSpPr>
                <p:nvPr/>
              </p:nvSpPr>
              <p:spPr bwMode="auto">
                <a:xfrm>
                  <a:off x="259406" y="1745481"/>
                  <a:ext cx="437281" cy="2000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700" b="1" dirty="0" smtClean="0">
                      <a:solidFill>
                        <a:schemeClr val="bg1"/>
                      </a:solidFill>
                      <a:latin typeface="Arial" pitchFamily="34" charset="0"/>
                      <a:ea typeface="SimSun" pitchFamily="2" charset="-122"/>
                      <a:cs typeface="Arial" pitchFamily="34" charset="0"/>
                    </a:rPr>
                    <a:t>M</a:t>
                  </a:r>
                  <a:r>
                    <a:rPr lang="en-US" altLang="en-US" sz="700" b="1" baseline="30000" dirty="0" smtClean="0">
                      <a:solidFill>
                        <a:schemeClr val="bg1"/>
                      </a:solidFill>
                      <a:latin typeface="Arial" pitchFamily="34" charset="0"/>
                      <a:ea typeface="SimSun" pitchFamily="2" charset="-122"/>
                      <a:cs typeface="Arial" pitchFamily="34" charset="0"/>
                    </a:rPr>
                    <a:t>+</a:t>
                  </a:r>
                  <a:endPara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3240849" y="3649414"/>
                <a:ext cx="437281" cy="239382"/>
                <a:chOff x="250098" y="1745548"/>
                <a:chExt cx="437281" cy="239382"/>
              </a:xfrm>
            </p:grpSpPr>
            <p:sp>
              <p:nvSpPr>
                <p:cNvPr id="175" name="Oval 174"/>
                <p:cNvSpPr>
                  <a:spLocks noChangeAspect="1"/>
                </p:cNvSpPr>
                <p:nvPr/>
              </p:nvSpPr>
              <p:spPr bwMode="auto">
                <a:xfrm>
                  <a:off x="361039" y="1748562"/>
                  <a:ext cx="224779" cy="23115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SG" sz="80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6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250098" y="1745548"/>
                  <a:ext cx="437281" cy="2393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0" lang="en-US" altLang="en-US" sz="800" b="1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itchFamily="34" charset="0"/>
                      <a:ea typeface="SimSun" pitchFamily="2" charset="-122"/>
                      <a:cs typeface="Arial" pitchFamily="34" charset="0"/>
                    </a:rPr>
                    <a:t>H</a:t>
                  </a:r>
                  <a:r>
                    <a:rPr lang="en-US" altLang="en-US" sz="800" b="1" baseline="30000" dirty="0" smtClean="0">
                      <a:solidFill>
                        <a:schemeClr val="bg1"/>
                      </a:solidFill>
                      <a:latin typeface="Arial" pitchFamily="34" charset="0"/>
                      <a:ea typeface="SimSun" pitchFamily="2" charset="-122"/>
                      <a:cs typeface="Arial" pitchFamily="34" charset="0"/>
                    </a:rPr>
                    <a:t>+</a:t>
                  </a:r>
                  <a:endPara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pic>
          <p:nvPicPr>
            <p:cNvPr id="182" name="Picture 18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9324" y="5088924"/>
              <a:ext cx="1057821" cy="1043840"/>
            </a:xfrm>
            <a:prstGeom prst="rect">
              <a:avLst/>
            </a:prstGeom>
          </p:spPr>
        </p:pic>
        <p:sp>
          <p:nvSpPr>
            <p:cNvPr id="183" name="TextBox 21"/>
            <p:cNvSpPr txBox="1">
              <a:spLocks noChangeArrowheads="1"/>
            </p:cNvSpPr>
            <p:nvPr/>
          </p:nvSpPr>
          <p:spPr bwMode="auto">
            <a:xfrm>
              <a:off x="1214643" y="4408910"/>
              <a:ext cx="887070" cy="314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spcBef>
                  <a:spcPts val="500"/>
                </a:spcBef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pH = 8.0</a:t>
              </a:r>
            </a:p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buClrTx/>
                <a:buSzTx/>
                <a:buFontTx/>
                <a:buNone/>
                <a:tabLst/>
              </a:pPr>
              <a:r>
                <a:rPr lang="en-US" altLang="en-US" sz="7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67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7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mM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Na</a:t>
              </a:r>
              <a:r>
                <a:rPr kumimoji="0" lang="en-US" altLang="en-US" sz="70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SO</a:t>
              </a:r>
              <a:r>
                <a:rPr kumimoji="0" lang="en-US" altLang="en-US" sz="70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84" name="Oval 183"/>
            <p:cNvSpPr/>
            <p:nvPr/>
          </p:nvSpPr>
          <p:spPr>
            <a:xfrm>
              <a:off x="1548219" y="5724673"/>
              <a:ext cx="354788" cy="158570"/>
            </a:xfrm>
            <a:prstGeom prst="ellipse">
              <a:avLst/>
            </a:prstGeom>
            <a:solidFill>
              <a:srgbClr val="66FF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SG" sz="700"/>
            </a:p>
          </p:txBody>
        </p:sp>
        <p:sp>
          <p:nvSpPr>
            <p:cNvPr id="185" name="TextBox 21"/>
            <p:cNvSpPr txBox="1">
              <a:spLocks noChangeArrowheads="1"/>
            </p:cNvSpPr>
            <p:nvPr/>
          </p:nvSpPr>
          <p:spPr bwMode="auto">
            <a:xfrm>
              <a:off x="1280462" y="5421596"/>
              <a:ext cx="887070" cy="275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pH = 7.0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 mM NaCl</a:t>
              </a:r>
              <a:endParaRPr kumimoji="0" lang="en-US" altLang="en-US" sz="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TextBox 26"/>
            <p:cNvSpPr txBox="1">
              <a:spLocks noChangeArrowheads="1"/>
            </p:cNvSpPr>
            <p:nvPr/>
          </p:nvSpPr>
          <p:spPr bwMode="auto">
            <a:xfrm>
              <a:off x="1538596" y="5701243"/>
              <a:ext cx="378105" cy="17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ea typeface="Adobe Heiti Std R" pitchFamily="34" charset="-128"/>
                  <a:cs typeface="Arial" panose="020B0604020202020204" pitchFamily="34" charset="0"/>
                </a:rPr>
                <a:t>HPTS</a:t>
              </a:r>
              <a:endParaRPr lang="en-SG" sz="700" b="1" dirty="0">
                <a:latin typeface="Arial" panose="020B0604020202020204" pitchFamily="34" charset="0"/>
                <a:ea typeface="Adobe Heiti Std R" pitchFamily="34" charset="-128"/>
                <a:cs typeface="Arial" panose="020B0604020202020204" pitchFamily="34" charset="0"/>
              </a:endParaRPr>
            </a:p>
          </p:txBody>
        </p:sp>
        <p:grpSp>
          <p:nvGrpSpPr>
            <p:cNvPr id="187" name="Group 186"/>
            <p:cNvGrpSpPr/>
            <p:nvPr/>
          </p:nvGrpSpPr>
          <p:grpSpPr>
            <a:xfrm>
              <a:off x="1694878" y="4751370"/>
              <a:ext cx="391881" cy="209912"/>
              <a:chOff x="259406" y="1745481"/>
              <a:chExt cx="437281" cy="234231"/>
            </a:xfrm>
          </p:grpSpPr>
          <p:sp>
            <p:nvSpPr>
              <p:cNvPr id="188" name="Oval 187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99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rgbClr val="002060"/>
                  </a:solidFill>
                </a:endParaRPr>
              </a:p>
            </p:txBody>
          </p:sp>
          <p:sp>
            <p:nvSpPr>
              <p:cNvPr id="189" name="TextBox 188"/>
              <p:cNvSpPr txBox="1">
                <a:spLocks noChangeArrowheads="1"/>
              </p:cNvSpPr>
              <p:nvPr/>
            </p:nvSpPr>
            <p:spPr bwMode="auto">
              <a:xfrm>
                <a:off x="259406" y="1745481"/>
                <a:ext cx="437281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700" b="1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Na</a:t>
                </a:r>
                <a:r>
                  <a:rPr lang="en-US" altLang="en-US" sz="700" b="1" baseline="30000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+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>
              <a:off x="1044529" y="4753299"/>
              <a:ext cx="391881" cy="209852"/>
              <a:chOff x="250098" y="1745548"/>
              <a:chExt cx="437281" cy="234164"/>
            </a:xfrm>
          </p:grpSpPr>
          <p:sp>
            <p:nvSpPr>
              <p:cNvPr id="191" name="Oval 190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rgbClr val="002060"/>
                  </a:solidFill>
                </a:endParaRPr>
              </a:p>
            </p:txBody>
          </p:sp>
          <p:sp>
            <p:nvSpPr>
              <p:cNvPr id="192" name="TextBox 29"/>
              <p:cNvSpPr txBox="1">
                <a:spLocks noChangeArrowheads="1"/>
              </p:cNvSpPr>
              <p:nvPr/>
            </p:nvSpPr>
            <p:spPr bwMode="auto">
              <a:xfrm>
                <a:off x="250098" y="1745548"/>
                <a:ext cx="437281" cy="22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en-US" sz="7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H</a:t>
                </a:r>
                <a:r>
                  <a:rPr lang="en-US" altLang="en-US" sz="700" b="1" baseline="30000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+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1375699" y="4754681"/>
              <a:ext cx="391881" cy="209852"/>
              <a:chOff x="250098" y="1745548"/>
              <a:chExt cx="437281" cy="234164"/>
            </a:xfrm>
          </p:grpSpPr>
          <p:sp>
            <p:nvSpPr>
              <p:cNvPr id="194" name="Oval 193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rgbClr val="002060"/>
                  </a:solidFill>
                </a:endParaRPr>
              </a:p>
            </p:txBody>
          </p:sp>
          <p:sp>
            <p:nvSpPr>
              <p:cNvPr id="195" name="TextBox 29"/>
              <p:cNvSpPr txBox="1">
                <a:spLocks noChangeArrowheads="1"/>
              </p:cNvSpPr>
              <p:nvPr/>
            </p:nvSpPr>
            <p:spPr bwMode="auto">
              <a:xfrm>
                <a:off x="250098" y="1745548"/>
                <a:ext cx="437281" cy="22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700" b="1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Cl</a:t>
                </a:r>
                <a:r>
                  <a:rPr lang="en-US" altLang="en-US" sz="700" b="1" baseline="30000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-</a:t>
                </a:r>
                <a:endParaRPr kumimoji="0" lang="en-US" altLang="en-US" sz="700" b="0" i="0" u="none" strike="noStrike" cap="none" normalizeH="0" baseline="3000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6" name="Rectangle 195"/>
            <p:cNvSpPr/>
            <p:nvPr/>
          </p:nvSpPr>
          <p:spPr>
            <a:xfrm>
              <a:off x="1274608" y="4761159"/>
              <a:ext cx="245941" cy="1792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700" b="1" dirty="0">
                  <a:latin typeface="Arial" pitchFamily="34" charset="0"/>
                  <a:ea typeface="SimSun" pitchFamily="2" charset="-122"/>
                  <a:cs typeface="Arial" pitchFamily="34" charset="0"/>
                </a:rPr>
                <a:t>or</a:t>
              </a:r>
              <a:endParaRPr lang="en-US" sz="700" dirty="0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2032865" y="4751370"/>
              <a:ext cx="391881" cy="209912"/>
              <a:chOff x="259406" y="1745481"/>
              <a:chExt cx="437281" cy="234231"/>
            </a:xfrm>
          </p:grpSpPr>
          <p:sp>
            <p:nvSpPr>
              <p:cNvPr id="198" name="Oval 197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99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rgbClr val="002060"/>
                  </a:solidFill>
                </a:endParaRPr>
              </a:p>
            </p:txBody>
          </p:sp>
          <p:sp>
            <p:nvSpPr>
              <p:cNvPr id="199" name="TextBox 198"/>
              <p:cNvSpPr txBox="1">
                <a:spLocks noChangeArrowheads="1"/>
              </p:cNvSpPr>
              <p:nvPr/>
            </p:nvSpPr>
            <p:spPr bwMode="auto">
              <a:xfrm>
                <a:off x="259406" y="1745481"/>
                <a:ext cx="437281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700" b="1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OH</a:t>
                </a:r>
                <a:r>
                  <a:rPr lang="en-US" altLang="en-US" sz="700" b="1" baseline="30000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-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0" name="Rectangle 199"/>
            <p:cNvSpPr/>
            <p:nvPr/>
          </p:nvSpPr>
          <p:spPr>
            <a:xfrm>
              <a:off x="1921218" y="4761094"/>
              <a:ext cx="245941" cy="1792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700" b="1" dirty="0">
                  <a:latin typeface="Arial" pitchFamily="34" charset="0"/>
                  <a:ea typeface="SimSun" pitchFamily="2" charset="-122"/>
                  <a:cs typeface="Arial" pitchFamily="34" charset="0"/>
                </a:rPr>
                <a:t>or</a:t>
              </a:r>
              <a:endParaRPr lang="en-US" sz="700" dirty="0"/>
            </a:p>
          </p:txBody>
        </p:sp>
        <p:pic>
          <p:nvPicPr>
            <p:cNvPr id="201" name="Picture 20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7671" y="5062894"/>
              <a:ext cx="221306" cy="279421"/>
            </a:xfrm>
            <a:prstGeom prst="rect">
              <a:avLst/>
            </a:prstGeom>
          </p:spPr>
        </p:pic>
        <p:grpSp>
          <p:nvGrpSpPr>
            <p:cNvPr id="202" name="Group 201"/>
            <p:cNvGrpSpPr>
              <a:grpSpLocks noChangeAspect="1"/>
            </p:cNvGrpSpPr>
            <p:nvPr/>
          </p:nvGrpSpPr>
          <p:grpSpPr>
            <a:xfrm>
              <a:off x="1548755" y="4958377"/>
              <a:ext cx="352369" cy="514497"/>
              <a:chOff x="762835" y="1756469"/>
              <a:chExt cx="421577" cy="534395"/>
            </a:xfrm>
          </p:grpSpPr>
          <p:sp>
            <p:nvSpPr>
              <p:cNvPr id="203" name="Curved Down Arrow 202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616296" y="1903008"/>
                <a:ext cx="508078" cy="214999"/>
              </a:xfrm>
              <a:prstGeom prst="curvedDownArrow">
                <a:avLst>
                  <a:gd name="adj1" fmla="val 25011"/>
                  <a:gd name="adj2" fmla="val 49998"/>
                  <a:gd name="adj3" fmla="val 25000"/>
                </a:avLst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4" name="Curved Down Arrow 203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822874" y="1929325"/>
                <a:ext cx="508078" cy="214999"/>
              </a:xfrm>
              <a:prstGeom prst="curvedDownArrow">
                <a:avLst>
                  <a:gd name="adj1" fmla="val 25011"/>
                  <a:gd name="adj2" fmla="val 49998"/>
                  <a:gd name="adj3" fmla="val 25000"/>
                </a:avLst>
              </a:prstGeom>
              <a:solidFill>
                <a:srgbClr val="CC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7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205" name="Picture 20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993" y="6915703"/>
              <a:ext cx="221306" cy="279421"/>
            </a:xfrm>
            <a:prstGeom prst="rect">
              <a:avLst/>
            </a:prstGeom>
          </p:spPr>
        </p:pic>
        <p:sp>
          <p:nvSpPr>
            <p:cNvPr id="206" name="TextBox 21"/>
            <p:cNvSpPr txBox="1">
              <a:spLocks noChangeArrowheads="1"/>
            </p:cNvSpPr>
            <p:nvPr/>
          </p:nvSpPr>
          <p:spPr bwMode="auto">
            <a:xfrm>
              <a:off x="603516" y="7303488"/>
              <a:ext cx="740155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900"/>
                </a:lnSpc>
                <a:spcBef>
                  <a:spcPts val="500"/>
                </a:spcBef>
                <a:buClrTx/>
                <a:buSzTx/>
                <a:buFontTx/>
                <a:buNone/>
                <a:tabLst/>
              </a:pPr>
              <a:r>
                <a:rPr kumimoji="0" lang="en-US" altLang="en-US" sz="75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225 mM NaNO</a:t>
              </a:r>
              <a:r>
                <a:rPr kumimoji="0" lang="en-US" altLang="en-US" sz="75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07" name="Curved Down Arrow 206"/>
            <p:cNvSpPr>
              <a:spLocks noChangeAspect="1" noChangeArrowheads="1"/>
            </p:cNvSpPr>
            <p:nvPr/>
          </p:nvSpPr>
          <p:spPr bwMode="auto">
            <a:xfrm rot="5400000" flipH="1">
              <a:off x="615997" y="6932402"/>
              <a:ext cx="508078" cy="214999"/>
            </a:xfrm>
            <a:prstGeom prst="curvedDownArrow">
              <a:avLst>
                <a:gd name="adj1" fmla="val 25011"/>
                <a:gd name="adj2" fmla="val 49998"/>
                <a:gd name="adj3" fmla="val 25000"/>
              </a:avLst>
            </a:prstGeom>
            <a:solidFill>
              <a:srgbClr val="00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208" name="Curved Down Arrow 207"/>
            <p:cNvSpPr>
              <a:spLocks noChangeAspect="1" noChangeArrowheads="1"/>
            </p:cNvSpPr>
            <p:nvPr/>
          </p:nvSpPr>
          <p:spPr bwMode="auto">
            <a:xfrm rot="5400000" flipV="1">
              <a:off x="822575" y="6951452"/>
              <a:ext cx="508078" cy="214999"/>
            </a:xfrm>
            <a:prstGeom prst="curvedDownArrow">
              <a:avLst>
                <a:gd name="adj1" fmla="val 25011"/>
                <a:gd name="adj2" fmla="val 49998"/>
                <a:gd name="adj3" fmla="val 25000"/>
              </a:avLst>
            </a:prstGeom>
            <a:solidFill>
              <a:srgbClr val="CC0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SG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209" name="Group 208"/>
            <p:cNvGrpSpPr/>
            <p:nvPr/>
          </p:nvGrpSpPr>
          <p:grpSpPr>
            <a:xfrm>
              <a:off x="1118514" y="6606277"/>
              <a:ext cx="437281" cy="234231"/>
              <a:chOff x="259406" y="1745481"/>
              <a:chExt cx="437281" cy="234231"/>
            </a:xfrm>
          </p:grpSpPr>
          <p:sp>
            <p:nvSpPr>
              <p:cNvPr id="210" name="Oval 209"/>
              <p:cNvSpPr>
                <a:spLocks noChangeAspect="1"/>
              </p:cNvSpPr>
              <p:nvPr/>
            </p:nvSpPr>
            <p:spPr bwMode="auto">
              <a:xfrm>
                <a:off x="361039" y="1748562"/>
                <a:ext cx="224779" cy="231150"/>
              </a:xfrm>
              <a:prstGeom prst="ellipse">
                <a:avLst/>
              </a:prstGeom>
              <a:solidFill>
                <a:srgbClr val="9900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SG" sz="800">
                  <a:solidFill>
                    <a:srgbClr val="002060"/>
                  </a:solidFill>
                </a:endParaRPr>
              </a:p>
            </p:txBody>
          </p:sp>
          <p:sp>
            <p:nvSpPr>
              <p:cNvPr id="211" name="TextBox 210"/>
              <p:cNvSpPr txBox="1">
                <a:spLocks noChangeArrowheads="1"/>
              </p:cNvSpPr>
              <p:nvPr/>
            </p:nvSpPr>
            <p:spPr bwMode="auto">
              <a:xfrm>
                <a:off x="259406" y="1745481"/>
                <a:ext cx="437281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800" b="1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Cl</a:t>
                </a:r>
                <a:r>
                  <a:rPr lang="en-US" altLang="en-US" sz="800" b="1" baseline="30000" dirty="0" smtClean="0">
                    <a:solidFill>
                      <a:schemeClr val="bg1"/>
                    </a:solidFill>
                    <a:latin typeface="Arial" pitchFamily="34" charset="0"/>
                    <a:ea typeface="SimSun" pitchFamily="2" charset="-122"/>
                    <a:cs typeface="Arial" pitchFamily="34" charset="0"/>
                  </a:rPr>
                  <a:t>-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3" name="TextBox 212"/>
            <p:cNvSpPr txBox="1"/>
            <p:nvPr/>
          </p:nvSpPr>
          <p:spPr>
            <a:xfrm>
              <a:off x="980728" y="4269160"/>
              <a:ext cx="2664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SG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260648" y="6228184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SG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276872" y="598861"/>
              <a:ext cx="2984472" cy="3580043"/>
              <a:chOff x="2075106" y="598861"/>
              <a:chExt cx="2610477" cy="3580043"/>
            </a:xfrm>
          </p:grpSpPr>
          <p:graphicFrame>
            <p:nvGraphicFramePr>
              <p:cNvPr id="73" name="Object 7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325931"/>
                  </p:ext>
                </p:extLst>
              </p:nvPr>
            </p:nvGraphicFramePr>
            <p:xfrm>
              <a:off x="2080705" y="598861"/>
              <a:ext cx="1133475" cy="169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1" name="Graph" r:id="rId10" imgW="1828800" imgH="2743200" progId="Origin50.Graph">
                      <p:embed/>
                    </p:oleObj>
                  </mc:Choice>
                  <mc:Fallback>
                    <p:oleObj name="Graph" r:id="rId10" imgW="1828800" imgH="2743200" progId="Origin50.Graph">
                      <p:embed/>
                      <p:pic>
                        <p:nvPicPr>
                          <p:cNvPr id="73" name="Object 72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2080705" y="598861"/>
                            <a:ext cx="1133475" cy="1698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5" name="Object 7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9630747"/>
                  </p:ext>
                </p:extLst>
              </p:nvPr>
            </p:nvGraphicFramePr>
            <p:xfrm>
              <a:off x="3549022" y="611560"/>
              <a:ext cx="1133475" cy="169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2" name="Graph" r:id="rId12" imgW="1828800" imgH="2743200" progId="Origin50.Graph">
                      <p:embed/>
                    </p:oleObj>
                  </mc:Choice>
                  <mc:Fallback>
                    <p:oleObj name="Graph" r:id="rId12" imgW="1828800" imgH="2743200" progId="Origin50.Graph">
                      <p:embed/>
                      <p:pic>
                        <p:nvPicPr>
                          <p:cNvPr id="75" name="Object 74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3549022" y="611560"/>
                            <a:ext cx="1133475" cy="1698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6" name="Object 7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3118851"/>
                  </p:ext>
                </p:extLst>
              </p:nvPr>
            </p:nvGraphicFramePr>
            <p:xfrm>
              <a:off x="2075106" y="2472769"/>
              <a:ext cx="1133475" cy="169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3" name="Graph" r:id="rId14" imgW="1828800" imgH="2743200" progId="Origin50.Graph">
                      <p:embed/>
                    </p:oleObj>
                  </mc:Choice>
                  <mc:Fallback>
                    <p:oleObj name="Graph" r:id="rId14" imgW="1828800" imgH="2743200" progId="Origin50.Graph">
                      <p:embed/>
                      <p:pic>
                        <p:nvPicPr>
                          <p:cNvPr id="76" name="Object 75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2075106" y="2472769"/>
                            <a:ext cx="1133475" cy="1698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" name="Object 7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65200182"/>
                  </p:ext>
                </p:extLst>
              </p:nvPr>
            </p:nvGraphicFramePr>
            <p:xfrm>
              <a:off x="3552108" y="2480279"/>
              <a:ext cx="1133475" cy="1698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4" name="Graph" r:id="rId16" imgW="1828800" imgH="2743200" progId="Origin50.Graph">
                      <p:embed/>
                    </p:oleObj>
                  </mc:Choice>
                  <mc:Fallback>
                    <p:oleObj name="Graph" r:id="rId16" imgW="1828800" imgH="2743200" progId="Origin50.Graph">
                      <p:embed/>
                      <p:pic>
                        <p:nvPicPr>
                          <p:cNvPr id="77" name="Object 76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3552108" y="2480279"/>
                            <a:ext cx="1133475" cy="1698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" name="Group 2"/>
            <p:cNvGrpSpPr/>
            <p:nvPr/>
          </p:nvGrpSpPr>
          <p:grpSpPr>
            <a:xfrm>
              <a:off x="1725613" y="6206525"/>
              <a:ext cx="4583708" cy="2228340"/>
              <a:chOff x="1725613" y="6206525"/>
              <a:chExt cx="5267261" cy="2228340"/>
            </a:xfrm>
          </p:grpSpPr>
          <p:graphicFrame>
            <p:nvGraphicFramePr>
              <p:cNvPr id="50" name="Object 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69718174"/>
                  </p:ext>
                </p:extLst>
              </p:nvPr>
            </p:nvGraphicFramePr>
            <p:xfrm>
              <a:off x="1725613" y="6240940"/>
              <a:ext cx="1719262" cy="2193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5" name="Graph" r:id="rId18" imgW="1719000" imgH="2194560" progId="Origin50.Graph">
                      <p:embed/>
                    </p:oleObj>
                  </mc:Choice>
                  <mc:Fallback>
                    <p:oleObj name="Graph" r:id="rId18" imgW="1719000" imgH="2194560" progId="Origin50.Graph">
                      <p:embed/>
                      <p:pic>
                        <p:nvPicPr>
                          <p:cNvPr id="50" name="Object 49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1725613" y="6240940"/>
                            <a:ext cx="1719262" cy="21939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9" name="Object 7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37918540"/>
                  </p:ext>
                </p:extLst>
              </p:nvPr>
            </p:nvGraphicFramePr>
            <p:xfrm>
              <a:off x="3343655" y="6228184"/>
              <a:ext cx="1828800" cy="2193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6" name="Graph" r:id="rId20" imgW="1828800" imgH="2194560" progId="Origin50.Graph">
                      <p:embed/>
                    </p:oleObj>
                  </mc:Choice>
                  <mc:Fallback>
                    <p:oleObj name="Graph" r:id="rId20" imgW="1828800" imgH="2194560" progId="Origin50.Graph">
                      <p:embed/>
                      <p:pic>
                        <p:nvPicPr>
                          <p:cNvPr id="79" name="Object 78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3343655" y="6228184"/>
                            <a:ext cx="1828800" cy="21939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0" name="Object 7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43161710"/>
                  </p:ext>
                </p:extLst>
              </p:nvPr>
            </p:nvGraphicFramePr>
            <p:xfrm>
              <a:off x="5164074" y="6206525"/>
              <a:ext cx="1828800" cy="21939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4177" name="Graph" r:id="rId22" imgW="1828800" imgH="2194560" progId="Origin50.Graph">
                      <p:embed/>
                    </p:oleObj>
                  </mc:Choice>
                  <mc:Fallback>
                    <p:oleObj name="Graph" r:id="rId22" imgW="1828800" imgH="2194560" progId="Origin50.Graph">
                      <p:embed/>
                      <p:pic>
                        <p:nvPicPr>
                          <p:cNvPr id="80" name="Object 79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5164074" y="6206525"/>
                            <a:ext cx="1828800" cy="21939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41965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353053"/>
              </p:ext>
            </p:extLst>
          </p:nvPr>
        </p:nvGraphicFramePr>
        <p:xfrm>
          <a:off x="188640" y="323528"/>
          <a:ext cx="3281540" cy="2304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8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640" y="323528"/>
                        <a:ext cx="3281540" cy="2304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-459432" y="2628044"/>
            <a:ext cx="7021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EYPC-LUVs (without any dye) was used for this experiment.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7AF7B7-8C6E-7748-A72E-1E35C85C12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68" y="3392452"/>
            <a:ext cx="2754776" cy="19266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754F44-E77A-074E-871B-181726526E5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62" y="5435734"/>
            <a:ext cx="2754776" cy="19266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DAEB6-C740-C14A-A0C3-815629FD40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68" y="7479017"/>
            <a:ext cx="2754776" cy="19266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E105B6-3398-C442-BD3F-1E270F79E5A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129" y="5422987"/>
            <a:ext cx="2754775" cy="1926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CEA916-AAA0-FA42-8D5B-06D25334A3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941" y="7438618"/>
            <a:ext cx="2754775" cy="19266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A3259A-6ACD-FA46-980D-868D94E0EB2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127" y="3392452"/>
            <a:ext cx="2747689" cy="19233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2F7647-B273-FE4A-96CB-34CDC9D5D036}"/>
              </a:ext>
            </a:extLst>
          </p:cNvPr>
          <p:cNvSpPr txBox="1"/>
          <p:nvPr/>
        </p:nvSpPr>
        <p:spPr>
          <a:xfrm>
            <a:off x="595096" y="3275856"/>
            <a:ext cx="255198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FDA6CD-179A-D348-BD70-4BC6BFF2D806}"/>
              </a:ext>
            </a:extLst>
          </p:cNvPr>
          <p:cNvSpPr txBox="1"/>
          <p:nvPr/>
        </p:nvSpPr>
        <p:spPr>
          <a:xfrm>
            <a:off x="585378" y="5319138"/>
            <a:ext cx="255198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EEA671-D4C7-9141-8E8B-86D7E521DE12}"/>
              </a:ext>
            </a:extLst>
          </p:cNvPr>
          <p:cNvSpPr txBox="1"/>
          <p:nvPr/>
        </p:nvSpPr>
        <p:spPr>
          <a:xfrm>
            <a:off x="3482569" y="3284235"/>
            <a:ext cx="255198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DF4A1C-8836-FB4B-92B4-C68BCA9AC257}"/>
              </a:ext>
            </a:extLst>
          </p:cNvPr>
          <p:cNvSpPr txBox="1"/>
          <p:nvPr/>
        </p:nvSpPr>
        <p:spPr>
          <a:xfrm>
            <a:off x="630412" y="7395179"/>
            <a:ext cx="248786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1B9173-28D8-7249-9E2F-D1244A40B353}"/>
              </a:ext>
            </a:extLst>
          </p:cNvPr>
          <p:cNvSpPr txBox="1"/>
          <p:nvPr/>
        </p:nvSpPr>
        <p:spPr>
          <a:xfrm>
            <a:off x="3498410" y="5319138"/>
            <a:ext cx="255198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592BB5-16F6-FD4A-AB42-6C7174C5EE1F}"/>
              </a:ext>
            </a:extLst>
          </p:cNvPr>
          <p:cNvSpPr txBox="1"/>
          <p:nvPr/>
        </p:nvSpPr>
        <p:spPr>
          <a:xfrm>
            <a:off x="3538687" y="7344100"/>
            <a:ext cx="219932" cy="246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38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40341</TotalTime>
  <Words>512</Words>
  <Application>Microsoft Office PowerPoint</Application>
  <PresentationFormat>On-screen Show (4:3)</PresentationFormat>
  <Paragraphs>134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MS Mincho</vt:lpstr>
      <vt:lpstr>SimSun</vt:lpstr>
      <vt:lpstr>Adobe Heiti Std R</vt:lpstr>
      <vt:lpstr>Arial</vt:lpstr>
      <vt:lpstr>Calibri</vt:lpstr>
      <vt:lpstr>Cambria</vt:lpstr>
      <vt:lpstr>Times New Roman</vt:lpstr>
      <vt:lpstr>Office Theme</vt:lpstr>
      <vt:lpstr>CS ChemDraw Drawing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IBN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Huaqiang Zeng</dc:creator>
  <cp:lastModifiedBy>Arundhati Roy</cp:lastModifiedBy>
  <cp:revision>864</cp:revision>
  <cp:lastPrinted>2020-03-09T07:21:23Z</cp:lastPrinted>
  <dcterms:created xsi:type="dcterms:W3CDTF">2017-03-30T11:11:30Z</dcterms:created>
  <dcterms:modified xsi:type="dcterms:W3CDTF">2020-06-11T16:47:41Z</dcterms:modified>
</cp:coreProperties>
</file>