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5143500" cx="9144000"/>
  <p:notesSz cx="6858000" cy="9144000"/>
  <p:embeddedFontLst>
    <p:embeddedFont>
      <p:font typeface="Corbel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Corbel-bold.fntdata"/><Relationship Id="rId14" Type="http://schemas.openxmlformats.org/officeDocument/2006/relationships/slide" Target="slides/slide9.xml"/><Relationship Id="rId36" Type="http://schemas.openxmlformats.org/officeDocument/2006/relationships/font" Target="fonts/Corbel-regular.fntdata"/><Relationship Id="rId17" Type="http://schemas.openxmlformats.org/officeDocument/2006/relationships/slide" Target="slides/slide12.xml"/><Relationship Id="rId39" Type="http://schemas.openxmlformats.org/officeDocument/2006/relationships/font" Target="fonts/Corbel-boldItalic.fntdata"/><Relationship Id="rId16" Type="http://schemas.openxmlformats.org/officeDocument/2006/relationships/slide" Target="slides/slide11.xml"/><Relationship Id="rId38" Type="http://schemas.openxmlformats.org/officeDocument/2006/relationships/font" Target="fonts/Corbel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777451bf95_0_51:notes"/>
          <p:cNvSpPr txBox="1"/>
          <p:nvPr>
            <p:ph idx="1" type="body"/>
          </p:nvPr>
        </p:nvSpPr>
        <p:spPr>
          <a:xfrm>
            <a:off x="685778" y="4343395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777451bf95_0_51:notes"/>
          <p:cNvSpPr/>
          <p:nvPr>
            <p:ph idx="2" type="sldImg"/>
          </p:nvPr>
        </p:nvSpPr>
        <p:spPr>
          <a:xfrm>
            <a:off x="719855" y="685782"/>
            <a:ext cx="5419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85c5960f61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85c5960f61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F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8701fed03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8701fed03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8701fed03b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8701fed03b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86e983923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86e983923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85c5960f61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85c5960f61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777451bf95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777451bf95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777451bf95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777451bf95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86e983923d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86e983923d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86e983923d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86e983923d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777451bf95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777451bf95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86e983923d_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86e983923d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8754b5dd3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8754b5dd3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777451bf95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777451bf95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85b4d5307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85b4d5307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85b4d5307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85b4d5307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777451bf95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777451bf95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777451bf95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777451bf95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85aea8885d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85aea8885d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85aea8885d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85aea8885d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7772d1577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7772d157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777451bf95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0" name="Google Shape;490;g777451bf95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6e983923d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6e983923d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777451bf95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777451bf95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86e983923d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86e983923d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86e983923d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86e983923d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6e983923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6e983923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86e983923d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86e983923d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85c5960f6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85c5960f6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F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6e983923d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86e983923d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F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6.png"/><Relationship Id="rId7" Type="http://schemas.openxmlformats.org/officeDocument/2006/relationships/image" Target="../media/image5.jpg"/><Relationship Id="rId8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Relationship Id="rId4" Type="http://schemas.openxmlformats.org/officeDocument/2006/relationships/image" Target="../media/image2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Relationship Id="rId4" Type="http://schemas.openxmlformats.org/officeDocument/2006/relationships/image" Target="../media/image2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5.png"/><Relationship Id="rId4" Type="http://schemas.openxmlformats.org/officeDocument/2006/relationships/image" Target="../media/image2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jpg"/><Relationship Id="rId4" Type="http://schemas.openxmlformats.org/officeDocument/2006/relationships/image" Target="../media/image14.jpg"/><Relationship Id="rId5" Type="http://schemas.openxmlformats.org/officeDocument/2006/relationships/image" Target="../media/image7.jpg"/><Relationship Id="rId6" Type="http://schemas.openxmlformats.org/officeDocument/2006/relationships/image" Target="../media/image21.jpg"/><Relationship Id="rId7" Type="http://schemas.openxmlformats.org/officeDocument/2006/relationships/image" Target="../media/image22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346800" y="1709227"/>
            <a:ext cx="4801200" cy="10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Orthogonal Research and </a:t>
            </a:r>
            <a:endParaRPr b="1" i="0" sz="32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Education Laboratory</a:t>
            </a:r>
            <a:endParaRPr b="1" i="0" sz="32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50016359-89f87300-ff8e-11e8-9a20-a257249db464" id="55" name="Google Shape;5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45317" y="3274292"/>
            <a:ext cx="434446" cy="2893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s" id="56" name="Google Shape;56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55563" y="3267148"/>
            <a:ext cx="396346" cy="2897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Bradly\Desktop\new-logo (2).pngnew-logo (2)" id="57" name="Google Shape;57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94379" y="1709231"/>
            <a:ext cx="1344612" cy="9608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itHub-Mark" id="58" name="Google Shape;58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927379" y="3243484"/>
            <a:ext cx="350491" cy="35049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youtube-logo_318-49909" id="59" name="Google Shape;59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115329" y="3214016"/>
            <a:ext cx="349598" cy="34959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kisspng-computer-icons-icon-design-slack-slack-logo-5b45ad1a141302.1844356415312929540822" id="60" name="Google Shape;60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164696" y="3267148"/>
            <a:ext cx="544711" cy="326827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625850" y="442450"/>
            <a:ext cx="5091300" cy="9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Computational Virtuality as a Form of Artificial Intelligence</a:t>
            </a:r>
            <a:endParaRPr sz="45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1716600" y="3958625"/>
            <a:ext cx="64314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Bradly Alicea</a:t>
            </a:r>
            <a:endParaRPr b="1" i="0" sz="2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1716600" y="4434550"/>
            <a:ext cx="64314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http://bradly-alicea.weebly.com</a:t>
            </a:r>
            <a:endParaRPr b="1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1594375" y="2769713"/>
            <a:ext cx="65535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Champaign-Urbana, IL and Worldwide</a:t>
            </a:r>
            <a:endParaRPr b="1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2"/>
          <p:cNvSpPr/>
          <p:nvPr/>
        </p:nvSpPr>
        <p:spPr>
          <a:xfrm>
            <a:off x="389250" y="3419663"/>
            <a:ext cx="2820900" cy="14064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2"/>
          <p:cNvSpPr/>
          <p:nvPr/>
        </p:nvSpPr>
        <p:spPr>
          <a:xfrm>
            <a:off x="620588" y="1456513"/>
            <a:ext cx="2360100" cy="16164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22"/>
          <p:cNvSpPr txBox="1"/>
          <p:nvPr/>
        </p:nvSpPr>
        <p:spPr>
          <a:xfrm>
            <a:off x="589800" y="428175"/>
            <a:ext cx="79644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Cognitive Gaps: 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difference between mental model and interactions with the world. Expressed as latencies and mismatches, but ultimately dysregulation.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7" name="Google Shape;177;p22"/>
          <p:cNvSpPr/>
          <p:nvPr/>
        </p:nvSpPr>
        <p:spPr>
          <a:xfrm>
            <a:off x="1507016" y="3851513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8" name="Google Shape;178;p22"/>
          <p:cNvSpPr/>
          <p:nvPr/>
        </p:nvSpPr>
        <p:spPr>
          <a:xfrm>
            <a:off x="2838541" y="4375838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79" name="Google Shape;179;p22"/>
          <p:cNvCxnSpPr/>
          <p:nvPr/>
        </p:nvCxnSpPr>
        <p:spPr>
          <a:xfrm flipH="1" rot="10800000">
            <a:off x="507900" y="3975263"/>
            <a:ext cx="935400" cy="33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0" name="Google Shape;180;p22"/>
          <p:cNvCxnSpPr/>
          <p:nvPr/>
        </p:nvCxnSpPr>
        <p:spPr>
          <a:xfrm>
            <a:off x="1775059" y="4037366"/>
            <a:ext cx="1063500" cy="3810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1" name="Google Shape;181;p22"/>
          <p:cNvSpPr txBox="1"/>
          <p:nvPr/>
        </p:nvSpPr>
        <p:spPr>
          <a:xfrm>
            <a:off x="507900" y="4037363"/>
            <a:ext cx="8958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Force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2" name="Google Shape;182;p22"/>
          <p:cNvSpPr/>
          <p:nvPr/>
        </p:nvSpPr>
        <p:spPr>
          <a:xfrm>
            <a:off x="848528" y="2453838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3" name="Google Shape;183;p22"/>
          <p:cNvSpPr/>
          <p:nvPr/>
        </p:nvSpPr>
        <p:spPr>
          <a:xfrm>
            <a:off x="2409428" y="2453838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84" name="Google Shape;184;p22"/>
          <p:cNvCxnSpPr>
            <a:endCxn id="183" idx="2"/>
          </p:cNvCxnSpPr>
          <p:nvPr/>
        </p:nvCxnSpPr>
        <p:spPr>
          <a:xfrm>
            <a:off x="1156628" y="2576538"/>
            <a:ext cx="1252800" cy="27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5" name="Google Shape;185;p22"/>
          <p:cNvCxnSpPr/>
          <p:nvPr/>
        </p:nvCxnSpPr>
        <p:spPr>
          <a:xfrm rot="10800000">
            <a:off x="983013" y="1903213"/>
            <a:ext cx="1550100" cy="93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6" name="Google Shape;186;p22"/>
          <p:cNvCxnSpPr/>
          <p:nvPr/>
        </p:nvCxnSpPr>
        <p:spPr>
          <a:xfrm flipH="1">
            <a:off x="982913" y="1903113"/>
            <a:ext cx="8100" cy="502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7" name="Google Shape;187;p22"/>
          <p:cNvCxnSpPr/>
          <p:nvPr/>
        </p:nvCxnSpPr>
        <p:spPr>
          <a:xfrm flipH="1">
            <a:off x="2522088" y="1914338"/>
            <a:ext cx="8100" cy="502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8" name="Google Shape;188;p22"/>
          <p:cNvSpPr txBox="1"/>
          <p:nvPr/>
        </p:nvSpPr>
        <p:spPr>
          <a:xfrm>
            <a:off x="970638" y="2639738"/>
            <a:ext cx="15501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Observation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9" name="Google Shape;189;p22"/>
          <p:cNvSpPr txBox="1"/>
          <p:nvPr/>
        </p:nvSpPr>
        <p:spPr>
          <a:xfrm>
            <a:off x="983013" y="1426813"/>
            <a:ext cx="15501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Feedback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0" name="Google Shape;190;p22"/>
          <p:cNvSpPr txBox="1"/>
          <p:nvPr/>
        </p:nvSpPr>
        <p:spPr>
          <a:xfrm>
            <a:off x="2127200" y="3851513"/>
            <a:ext cx="11352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Displacement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1" name="Google Shape;19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7651" y="1689625"/>
            <a:ext cx="1680950" cy="272887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2"/>
          <p:cNvSpPr/>
          <p:nvPr/>
        </p:nvSpPr>
        <p:spPr>
          <a:xfrm>
            <a:off x="3774100" y="1374638"/>
            <a:ext cx="2451900" cy="17622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2"/>
          <p:cNvSpPr/>
          <p:nvPr/>
        </p:nvSpPr>
        <p:spPr>
          <a:xfrm>
            <a:off x="5311553" y="2160050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94" name="Google Shape;194;p22"/>
          <p:cNvCxnSpPr/>
          <p:nvPr/>
        </p:nvCxnSpPr>
        <p:spPr>
          <a:xfrm flipH="1" rot="10800000">
            <a:off x="5610700" y="2281713"/>
            <a:ext cx="515700" cy="7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5" name="Google Shape;195;p22"/>
          <p:cNvSpPr txBox="1"/>
          <p:nvPr/>
        </p:nvSpPr>
        <p:spPr>
          <a:xfrm>
            <a:off x="4980350" y="2443975"/>
            <a:ext cx="8958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Integration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196" name="Google Shape;196;p22"/>
          <p:cNvCxnSpPr/>
          <p:nvPr/>
        </p:nvCxnSpPr>
        <p:spPr>
          <a:xfrm flipH="1" rot="10800000">
            <a:off x="4504075" y="2350988"/>
            <a:ext cx="801300" cy="250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7" name="Google Shape;197;p22"/>
          <p:cNvCxnSpPr/>
          <p:nvPr/>
        </p:nvCxnSpPr>
        <p:spPr>
          <a:xfrm>
            <a:off x="4507825" y="1886363"/>
            <a:ext cx="782700" cy="2880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8" name="Google Shape;198;p22"/>
          <p:cNvSpPr/>
          <p:nvPr/>
        </p:nvSpPr>
        <p:spPr>
          <a:xfrm>
            <a:off x="4200653" y="1701363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9" name="Google Shape;199;p22"/>
          <p:cNvSpPr/>
          <p:nvPr/>
        </p:nvSpPr>
        <p:spPr>
          <a:xfrm>
            <a:off x="4200653" y="2532013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0" name="Google Shape;200;p22"/>
          <p:cNvSpPr txBox="1"/>
          <p:nvPr/>
        </p:nvSpPr>
        <p:spPr>
          <a:xfrm>
            <a:off x="3869450" y="2746997"/>
            <a:ext cx="895800" cy="2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Touch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1" name="Google Shape;201;p22"/>
          <p:cNvSpPr txBox="1"/>
          <p:nvPr/>
        </p:nvSpPr>
        <p:spPr>
          <a:xfrm>
            <a:off x="3869450" y="1374662"/>
            <a:ext cx="895800" cy="2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Vision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02" name="Google Shape;202;p22"/>
          <p:cNvSpPr/>
          <p:nvPr/>
        </p:nvSpPr>
        <p:spPr>
          <a:xfrm>
            <a:off x="3428250" y="3275825"/>
            <a:ext cx="3266700" cy="16164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2"/>
          <p:cNvSpPr/>
          <p:nvPr/>
        </p:nvSpPr>
        <p:spPr>
          <a:xfrm>
            <a:off x="3696603" y="3620238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4" name="Google Shape;204;p22"/>
          <p:cNvSpPr/>
          <p:nvPr/>
        </p:nvSpPr>
        <p:spPr>
          <a:xfrm>
            <a:off x="5222653" y="3620238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5" name="Google Shape;205;p22"/>
          <p:cNvSpPr/>
          <p:nvPr/>
        </p:nvSpPr>
        <p:spPr>
          <a:xfrm>
            <a:off x="4484978" y="4331513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6" name="Google Shape;206;p22"/>
          <p:cNvSpPr/>
          <p:nvPr/>
        </p:nvSpPr>
        <p:spPr>
          <a:xfrm>
            <a:off x="5228003" y="4331513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7" name="Google Shape;207;p22"/>
          <p:cNvSpPr/>
          <p:nvPr/>
        </p:nvSpPr>
        <p:spPr>
          <a:xfrm>
            <a:off x="5971028" y="4331513"/>
            <a:ext cx="233400" cy="250800"/>
          </a:xfrm>
          <a:prstGeom prst="ellipse">
            <a:avLst/>
          </a:prstGeom>
          <a:solidFill>
            <a:srgbClr val="FF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208" name="Google Shape;208;p22"/>
          <p:cNvCxnSpPr/>
          <p:nvPr/>
        </p:nvCxnSpPr>
        <p:spPr>
          <a:xfrm>
            <a:off x="4005725" y="3751850"/>
            <a:ext cx="1175400" cy="42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9" name="Google Shape;209;p22"/>
          <p:cNvCxnSpPr>
            <a:stCxn id="204" idx="4"/>
            <a:endCxn id="207" idx="1"/>
          </p:cNvCxnSpPr>
          <p:nvPr/>
        </p:nvCxnSpPr>
        <p:spPr>
          <a:xfrm>
            <a:off x="5339353" y="3871038"/>
            <a:ext cx="666000" cy="4971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0" name="Google Shape;210;p22"/>
          <p:cNvCxnSpPr>
            <a:stCxn id="204" idx="4"/>
            <a:endCxn id="206" idx="0"/>
          </p:cNvCxnSpPr>
          <p:nvPr/>
        </p:nvCxnSpPr>
        <p:spPr>
          <a:xfrm>
            <a:off x="5339353" y="3871038"/>
            <a:ext cx="5400" cy="460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11" name="Google Shape;211;p22"/>
          <p:cNvCxnSpPr>
            <a:stCxn id="204" idx="4"/>
            <a:endCxn id="205" idx="7"/>
          </p:cNvCxnSpPr>
          <p:nvPr/>
        </p:nvCxnSpPr>
        <p:spPr>
          <a:xfrm flipH="1">
            <a:off x="4684153" y="3871038"/>
            <a:ext cx="655200" cy="4971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2" name="Google Shape;212;p22"/>
          <p:cNvSpPr txBox="1"/>
          <p:nvPr/>
        </p:nvSpPr>
        <p:spPr>
          <a:xfrm>
            <a:off x="3428250" y="3290488"/>
            <a:ext cx="7701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Capacity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3" name="Google Shape;213;p22"/>
          <p:cNvSpPr txBox="1"/>
          <p:nvPr/>
        </p:nvSpPr>
        <p:spPr>
          <a:xfrm>
            <a:off x="4474250" y="3288350"/>
            <a:ext cx="17409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Attention Spotlight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4" name="Google Shape;214;p22"/>
          <p:cNvSpPr txBox="1"/>
          <p:nvPr/>
        </p:nvSpPr>
        <p:spPr>
          <a:xfrm>
            <a:off x="4208050" y="4493488"/>
            <a:ext cx="7701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Locus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5" name="Google Shape;215;p22"/>
          <p:cNvSpPr txBox="1"/>
          <p:nvPr/>
        </p:nvSpPr>
        <p:spPr>
          <a:xfrm>
            <a:off x="4959650" y="4482138"/>
            <a:ext cx="7701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Locus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6" name="Google Shape;216;p22"/>
          <p:cNvSpPr txBox="1"/>
          <p:nvPr/>
        </p:nvSpPr>
        <p:spPr>
          <a:xfrm>
            <a:off x="5610700" y="4482150"/>
            <a:ext cx="9354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Distractor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7" name="Google Shape;217;p22"/>
          <p:cNvSpPr txBox="1"/>
          <p:nvPr/>
        </p:nvSpPr>
        <p:spPr>
          <a:xfrm>
            <a:off x="1519250" y="1510875"/>
            <a:ext cx="4746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X</a:t>
            </a:r>
            <a:endParaRPr sz="4000">
              <a:solidFill>
                <a:srgbClr val="FF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8" name="Google Shape;218;p22"/>
          <p:cNvSpPr txBox="1"/>
          <p:nvPr/>
        </p:nvSpPr>
        <p:spPr>
          <a:xfrm>
            <a:off x="4507813" y="1573988"/>
            <a:ext cx="4746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X</a:t>
            </a:r>
            <a:endParaRPr sz="4000">
              <a:solidFill>
                <a:srgbClr val="FF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19" name="Google Shape;219;p22"/>
          <p:cNvSpPr txBox="1"/>
          <p:nvPr/>
        </p:nvSpPr>
        <p:spPr>
          <a:xfrm>
            <a:off x="2007638" y="3803700"/>
            <a:ext cx="4746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X</a:t>
            </a:r>
            <a:endParaRPr sz="4000">
              <a:solidFill>
                <a:srgbClr val="FF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0" name="Google Shape;220;p22"/>
          <p:cNvSpPr txBox="1"/>
          <p:nvPr/>
        </p:nvSpPr>
        <p:spPr>
          <a:xfrm>
            <a:off x="4203938" y="3322250"/>
            <a:ext cx="4746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F0000"/>
                </a:solidFill>
                <a:latin typeface="Corbel"/>
                <a:ea typeface="Corbel"/>
                <a:cs typeface="Corbel"/>
                <a:sym typeface="Corbel"/>
              </a:rPr>
              <a:t>X</a:t>
            </a:r>
            <a:endParaRPr sz="4000">
              <a:solidFill>
                <a:srgbClr val="FF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950" y="926750"/>
            <a:ext cx="4779344" cy="376442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3"/>
          <p:cNvSpPr txBox="1"/>
          <p:nvPr/>
        </p:nvSpPr>
        <p:spPr>
          <a:xfrm>
            <a:off x="6784925" y="3911525"/>
            <a:ext cx="15273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Von Uexkuell’s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Biocybernetic Cycle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7" name="Google Shape;227;p23"/>
          <p:cNvSpPr txBox="1"/>
          <p:nvPr/>
        </p:nvSpPr>
        <p:spPr>
          <a:xfrm>
            <a:off x="496775" y="320925"/>
            <a:ext cx="38619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Internal Dysregulation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8" name="Google Shape;228;p23"/>
          <p:cNvSpPr txBox="1"/>
          <p:nvPr/>
        </p:nvSpPr>
        <p:spPr>
          <a:xfrm>
            <a:off x="496775" y="1311725"/>
            <a:ext cx="3526800" cy="31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Disruption of sensorimotor feedback loop has consequences on adaptive behavior.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Internal models can be computational (sensorimotor coordination), or representational (mental, attentional).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950" y="926750"/>
            <a:ext cx="4779344" cy="3764425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4"/>
          <p:cNvSpPr txBox="1"/>
          <p:nvPr/>
        </p:nvSpPr>
        <p:spPr>
          <a:xfrm>
            <a:off x="496775" y="320925"/>
            <a:ext cx="38619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Internal</a:t>
            </a: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 Dysregulation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5" name="Google Shape;235;p24"/>
          <p:cNvSpPr/>
          <p:nvPr/>
        </p:nvSpPr>
        <p:spPr>
          <a:xfrm>
            <a:off x="862775" y="1178050"/>
            <a:ext cx="2437500" cy="3015300"/>
          </a:xfrm>
          <a:prstGeom prst="wedgeRectCallout">
            <a:avLst>
              <a:gd fmla="val 101693" name="adj1"/>
              <a:gd fmla="val 7524" name="adj2"/>
            </a:avLst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6" name="Google Shape;23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0221" y="1224234"/>
            <a:ext cx="2382599" cy="2922228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24"/>
          <p:cNvSpPr txBox="1"/>
          <p:nvPr/>
        </p:nvSpPr>
        <p:spPr>
          <a:xfrm>
            <a:off x="4269000" y="320925"/>
            <a:ext cx="40809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"Every good regulator of a system must be a model of that system" Conant and Ashby, 1970.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8" name="Google Shape;238;p24"/>
          <p:cNvSpPr txBox="1"/>
          <p:nvPr/>
        </p:nvSpPr>
        <p:spPr>
          <a:xfrm>
            <a:off x="635525" y="4193350"/>
            <a:ext cx="2892000" cy="4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rbel"/>
                <a:ea typeface="Corbel"/>
                <a:cs typeface="Corbel"/>
                <a:sym typeface="Corbel"/>
              </a:rPr>
              <a:t>IMAGE: </a:t>
            </a:r>
            <a:r>
              <a:rPr lang="en" sz="1000">
                <a:latin typeface="Corbel"/>
                <a:ea typeface="Corbel"/>
                <a:cs typeface="Corbel"/>
                <a:sym typeface="Corbel"/>
              </a:rPr>
              <a:t>Graziano and Webb, The attention schema theory: a mechanistic account of subjective awareness. </a:t>
            </a:r>
            <a:r>
              <a:rPr i="1" lang="en" sz="1000">
                <a:latin typeface="Corbel"/>
                <a:ea typeface="Corbel"/>
                <a:cs typeface="Corbel"/>
                <a:sym typeface="Corbel"/>
              </a:rPr>
              <a:t>Frontiers in Psychology </a:t>
            </a:r>
            <a:r>
              <a:rPr lang="en" sz="1000">
                <a:latin typeface="Corbel"/>
                <a:ea typeface="Corbel"/>
                <a:cs typeface="Corbel"/>
                <a:sym typeface="Corbel"/>
              </a:rPr>
              <a:t>(2015).</a:t>
            </a:r>
            <a:endParaRPr sz="1600"/>
          </a:p>
        </p:txBody>
      </p:sp>
      <p:sp>
        <p:nvSpPr>
          <p:cNvPr id="239" name="Google Shape;239;p24"/>
          <p:cNvSpPr txBox="1"/>
          <p:nvPr/>
        </p:nvSpPr>
        <p:spPr>
          <a:xfrm>
            <a:off x="6784925" y="3911525"/>
            <a:ext cx="15273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Von Uexkuell’s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Biocybernetic Cycle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5"/>
          <p:cNvSpPr txBox="1"/>
          <p:nvPr/>
        </p:nvSpPr>
        <p:spPr>
          <a:xfrm>
            <a:off x="4031475" y="4392050"/>
            <a:ext cx="4737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latin typeface="Corbel"/>
                <a:ea typeface="Corbel"/>
                <a:cs typeface="Corbel"/>
                <a:sym typeface="Corbel"/>
              </a:rPr>
              <a:t>IMAGES:</a:t>
            </a:r>
            <a:r>
              <a:rPr lang="en" sz="1000">
                <a:latin typeface="Corbel"/>
                <a:ea typeface="Corbel"/>
                <a:cs typeface="Corbel"/>
                <a:sym typeface="Corbel"/>
              </a:rPr>
              <a:t> Kawato, M. (1999). Internal models for motor control and trajectory planning. </a:t>
            </a:r>
            <a:r>
              <a:rPr i="1" lang="en" sz="1000">
                <a:latin typeface="Corbel"/>
                <a:ea typeface="Corbel"/>
                <a:cs typeface="Corbel"/>
                <a:sym typeface="Corbel"/>
              </a:rPr>
              <a:t>Current Opinion in Neurobiology</a:t>
            </a:r>
            <a:r>
              <a:rPr lang="en" sz="1000">
                <a:latin typeface="Corbel"/>
                <a:ea typeface="Corbel"/>
                <a:cs typeface="Corbel"/>
                <a:sym typeface="Corbel"/>
              </a:rPr>
              <a:t>, 9(6), 718-727.</a:t>
            </a:r>
            <a:endParaRPr sz="10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45" name="Google Shape;24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1476" y="410600"/>
            <a:ext cx="4960126" cy="4023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0313" y="1993450"/>
            <a:ext cx="3214175" cy="2903776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25"/>
          <p:cNvSpPr txBox="1"/>
          <p:nvPr/>
        </p:nvSpPr>
        <p:spPr>
          <a:xfrm>
            <a:off x="496775" y="320925"/>
            <a:ext cx="34296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Internal Dysregulation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8" name="Google Shape;248;p25"/>
          <p:cNvSpPr txBox="1"/>
          <p:nvPr/>
        </p:nvSpPr>
        <p:spPr>
          <a:xfrm>
            <a:off x="451025" y="935700"/>
            <a:ext cx="35211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Internal Model for coordination (but can be perturbed into a dysregulated state).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6"/>
          <p:cNvSpPr txBox="1"/>
          <p:nvPr/>
        </p:nvSpPr>
        <p:spPr>
          <a:xfrm>
            <a:off x="4156725" y="4394875"/>
            <a:ext cx="4804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rbel"/>
                <a:ea typeface="Corbel"/>
                <a:cs typeface="Corbel"/>
                <a:sym typeface="Corbel"/>
              </a:rPr>
              <a:t>IMAGE:</a:t>
            </a:r>
            <a:r>
              <a:rPr lang="en" sz="1000"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lang="en" sz="1000">
                <a:latin typeface="Corbel"/>
                <a:ea typeface="Corbel"/>
                <a:cs typeface="Corbel"/>
                <a:sym typeface="Corbel"/>
              </a:rPr>
              <a:t>Blankenburg, Ruff, Deichmann, Rees, and Driver </a:t>
            </a:r>
            <a:endParaRPr sz="10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orbel"/>
                <a:ea typeface="Corbel"/>
                <a:cs typeface="Corbel"/>
                <a:sym typeface="Corbel"/>
              </a:rPr>
              <a:t>(2006). PLoS Biology, 4(3), e69.</a:t>
            </a:r>
            <a:endParaRPr sz="10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4" name="Google Shape;254;p26"/>
          <p:cNvSpPr txBox="1"/>
          <p:nvPr/>
        </p:nvSpPr>
        <p:spPr>
          <a:xfrm>
            <a:off x="4122525" y="321000"/>
            <a:ext cx="4400700" cy="17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Cutaneous Rabbit Illusion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patterned haptic stimulation along the arm mimics rabbit hopping.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phantom sensations can fill in the experience (differs from initial pattern of stimulation).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6"/>
          <p:cNvSpPr txBox="1"/>
          <p:nvPr/>
        </p:nvSpPr>
        <p:spPr>
          <a:xfrm>
            <a:off x="496775" y="320925"/>
            <a:ext cx="34296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Internal Dysregulation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56" name="Google Shape;25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900" y="1030413"/>
            <a:ext cx="3834858" cy="32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8758" y="2478225"/>
            <a:ext cx="4560445" cy="1830074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6"/>
          <p:cNvSpPr txBox="1"/>
          <p:nvPr/>
        </p:nvSpPr>
        <p:spPr>
          <a:xfrm>
            <a:off x="5623050" y="2858550"/>
            <a:ext cx="18900" cy="8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7"/>
          <p:cNvSpPr txBox="1"/>
          <p:nvPr/>
        </p:nvSpPr>
        <p:spPr>
          <a:xfrm>
            <a:off x="4025625" y="4460700"/>
            <a:ext cx="4901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Corbel"/>
                <a:ea typeface="Corbel"/>
                <a:cs typeface="Corbel"/>
                <a:sym typeface="Corbel"/>
              </a:rPr>
              <a:t>IMAGE:</a:t>
            </a:r>
            <a:r>
              <a:rPr lang="en" sz="1000"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lang="en" sz="1000">
                <a:latin typeface="Corbel"/>
                <a:ea typeface="Corbel"/>
                <a:cs typeface="Corbel"/>
                <a:sym typeface="Corbel"/>
              </a:rPr>
              <a:t>Jiang, Jiang, and Stein (2002). </a:t>
            </a:r>
            <a:r>
              <a:rPr i="1" lang="en" sz="1000">
                <a:latin typeface="Corbel"/>
                <a:ea typeface="Corbel"/>
                <a:cs typeface="Corbel"/>
                <a:sym typeface="Corbel"/>
              </a:rPr>
              <a:t>Journal of Cognitive </a:t>
            </a:r>
            <a:endParaRPr i="1" sz="10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Corbel"/>
                <a:ea typeface="Corbel"/>
                <a:cs typeface="Corbel"/>
                <a:sym typeface="Corbel"/>
              </a:rPr>
              <a:t>Neuroscience</a:t>
            </a:r>
            <a:r>
              <a:rPr lang="en" sz="1000">
                <a:latin typeface="Corbel"/>
                <a:ea typeface="Corbel"/>
                <a:cs typeface="Corbel"/>
                <a:sym typeface="Corbel"/>
              </a:rPr>
              <a:t>, 14(8), 1240–1255.</a:t>
            </a:r>
            <a:endParaRPr sz="10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64" name="Google Shape;26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5600" y="358550"/>
            <a:ext cx="4901449" cy="4213126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27"/>
          <p:cNvSpPr txBox="1"/>
          <p:nvPr/>
        </p:nvSpPr>
        <p:spPr>
          <a:xfrm>
            <a:off x="545850" y="1461850"/>
            <a:ext cx="3256200" cy="24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 sensory modalities (vision, touch, audition) are non-coincident in space and time: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sensory disarticulation events.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interferes with superadditive effect of integrated stimulus.</a:t>
            </a:r>
            <a:endParaRPr/>
          </a:p>
        </p:txBody>
      </p:sp>
      <p:sp>
        <p:nvSpPr>
          <p:cNvPr id="266" name="Google Shape;266;p27"/>
          <p:cNvSpPr txBox="1"/>
          <p:nvPr/>
        </p:nvSpPr>
        <p:spPr>
          <a:xfrm>
            <a:off x="496775" y="320925"/>
            <a:ext cx="34296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Internal Dysregulation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8"/>
          <p:cNvSpPr txBox="1"/>
          <p:nvPr/>
        </p:nvSpPr>
        <p:spPr>
          <a:xfrm>
            <a:off x="580275" y="391725"/>
            <a:ext cx="5275200" cy="10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Virtual Reality for Communication Neuroscience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28"/>
          <p:cNvSpPr txBox="1"/>
          <p:nvPr/>
        </p:nvSpPr>
        <p:spPr>
          <a:xfrm>
            <a:off x="580275" y="1281425"/>
            <a:ext cx="52752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Handbook of Communication Neuroscience (Routledge), Chapter 32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73" name="Google Shape;27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5800" y="1687325"/>
            <a:ext cx="4392168" cy="3294126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28"/>
          <p:cNvSpPr txBox="1"/>
          <p:nvPr/>
        </p:nvSpPr>
        <p:spPr>
          <a:xfrm>
            <a:off x="704475" y="3010088"/>
            <a:ext cx="3213600" cy="6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First-pass approximation of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“Virtuality” network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9"/>
          <p:cNvSpPr txBox="1"/>
          <p:nvPr/>
        </p:nvSpPr>
        <p:spPr>
          <a:xfrm>
            <a:off x="491625" y="394925"/>
            <a:ext cx="4786200" cy="10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Naturally Supervised Learning in Manipulable Technologies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29"/>
          <p:cNvSpPr txBox="1"/>
          <p:nvPr/>
        </p:nvSpPr>
        <p:spPr>
          <a:xfrm>
            <a:off x="595125" y="1344500"/>
            <a:ext cx="46827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arXiv, 1106.1105 (2011)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81" name="Google Shape;281;p29"/>
          <p:cNvSpPr txBox="1"/>
          <p:nvPr/>
        </p:nvSpPr>
        <p:spPr>
          <a:xfrm>
            <a:off x="491625" y="2214425"/>
            <a:ext cx="4445100" cy="16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Physics of environment (forces, light, surfaces) act to supervise the nervous system (plasticity, learning).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When these cues are removed (or decoupled) in a virtual setting, it creates a cognitive gap.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0"/>
          <p:cNvSpPr txBox="1"/>
          <p:nvPr/>
        </p:nvSpPr>
        <p:spPr>
          <a:xfrm>
            <a:off x="491625" y="388675"/>
            <a:ext cx="4786200" cy="10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Naturally Supervised Learning in Manipulable Technologies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30"/>
          <p:cNvSpPr txBox="1"/>
          <p:nvPr/>
        </p:nvSpPr>
        <p:spPr>
          <a:xfrm>
            <a:off x="595125" y="1338250"/>
            <a:ext cx="46827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arXiv, 1106.1105 (2011)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88" name="Google Shape;288;p30"/>
          <p:cNvSpPr txBox="1"/>
          <p:nvPr/>
        </p:nvSpPr>
        <p:spPr>
          <a:xfrm>
            <a:off x="491625" y="2214425"/>
            <a:ext cx="4445100" cy="24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Physics of environment (forces, light, surfaces) act to supervise the nervous system (plasticity, learning).</a:t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When these cues are removed (or decoupled) in a virtual setting, it creates a cognitive gap.</a:t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89" name="Google Shape;289;p30"/>
          <p:cNvSpPr txBox="1"/>
          <p:nvPr/>
        </p:nvSpPr>
        <p:spPr>
          <a:xfrm>
            <a:off x="5886350" y="426303"/>
            <a:ext cx="28209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Alternating simulated surfaces used to learn-unlearn-relearn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haptic information flow.</a:t>
            </a:r>
            <a:endParaRPr/>
          </a:p>
        </p:txBody>
      </p:sp>
      <p:sp>
        <p:nvSpPr>
          <p:cNvPr id="290" name="Google Shape;290;p30"/>
          <p:cNvSpPr/>
          <p:nvPr/>
        </p:nvSpPr>
        <p:spPr>
          <a:xfrm>
            <a:off x="5886350" y="1406375"/>
            <a:ext cx="902700" cy="902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30"/>
          <p:cNvSpPr/>
          <p:nvPr/>
        </p:nvSpPr>
        <p:spPr>
          <a:xfrm>
            <a:off x="5886350" y="2611925"/>
            <a:ext cx="902700" cy="902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30"/>
          <p:cNvSpPr/>
          <p:nvPr/>
        </p:nvSpPr>
        <p:spPr>
          <a:xfrm>
            <a:off x="5886350" y="3817475"/>
            <a:ext cx="902700" cy="902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93" name="Google Shape;293;p30"/>
          <p:cNvCxnSpPr>
            <a:stCxn id="290" idx="2"/>
            <a:endCxn id="291" idx="0"/>
          </p:cNvCxnSpPr>
          <p:nvPr/>
        </p:nvCxnSpPr>
        <p:spPr>
          <a:xfrm>
            <a:off x="6337700" y="2309075"/>
            <a:ext cx="0" cy="3030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4" name="Google Shape;294;p30"/>
          <p:cNvCxnSpPr/>
          <p:nvPr/>
        </p:nvCxnSpPr>
        <p:spPr>
          <a:xfrm>
            <a:off x="6337700" y="3514625"/>
            <a:ext cx="0" cy="302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5" name="Google Shape;295;p30"/>
          <p:cNvSpPr txBox="1"/>
          <p:nvPr/>
        </p:nvSpPr>
        <p:spPr>
          <a:xfrm>
            <a:off x="6789050" y="1541975"/>
            <a:ext cx="19182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LEARN</a:t>
            </a:r>
            <a:endParaRPr b="1" sz="1800"/>
          </a:p>
        </p:txBody>
      </p:sp>
      <p:sp>
        <p:nvSpPr>
          <p:cNvPr id="296" name="Google Shape;296;p30"/>
          <p:cNvSpPr txBox="1"/>
          <p:nvPr/>
        </p:nvSpPr>
        <p:spPr>
          <a:xfrm>
            <a:off x="6789050" y="2739825"/>
            <a:ext cx="19182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UN</a:t>
            </a:r>
            <a:r>
              <a:rPr b="1" lang="en" sz="1800"/>
              <a:t>LEARN</a:t>
            </a:r>
            <a:endParaRPr b="1" sz="1800"/>
          </a:p>
        </p:txBody>
      </p:sp>
      <p:sp>
        <p:nvSpPr>
          <p:cNvPr id="297" name="Google Shape;297;p30"/>
          <p:cNvSpPr txBox="1"/>
          <p:nvPr/>
        </p:nvSpPr>
        <p:spPr>
          <a:xfrm>
            <a:off x="6789050" y="3975800"/>
            <a:ext cx="19182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RE</a:t>
            </a:r>
            <a:r>
              <a:rPr b="1" lang="en" sz="1800"/>
              <a:t>LEARN</a:t>
            </a:r>
            <a:endParaRPr b="1" sz="1800"/>
          </a:p>
        </p:txBody>
      </p:sp>
      <p:sp>
        <p:nvSpPr>
          <p:cNvPr id="298" name="Google Shape;298;p30"/>
          <p:cNvSpPr txBox="1"/>
          <p:nvPr/>
        </p:nvSpPr>
        <p:spPr>
          <a:xfrm>
            <a:off x="6789050" y="1836713"/>
            <a:ext cx="19182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Initial Information Gain</a:t>
            </a:r>
            <a:endParaRPr sz="1200"/>
          </a:p>
        </p:txBody>
      </p:sp>
      <p:sp>
        <p:nvSpPr>
          <p:cNvPr id="299" name="Google Shape;299;p30"/>
          <p:cNvSpPr txBox="1"/>
          <p:nvPr/>
        </p:nvSpPr>
        <p:spPr>
          <a:xfrm>
            <a:off x="6789050" y="3012075"/>
            <a:ext cx="19182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Interference (dissonant information)</a:t>
            </a:r>
            <a:endParaRPr sz="1200"/>
          </a:p>
        </p:txBody>
      </p:sp>
      <p:sp>
        <p:nvSpPr>
          <p:cNvPr id="300" name="Google Shape;300;p30"/>
          <p:cNvSpPr txBox="1"/>
          <p:nvPr/>
        </p:nvSpPr>
        <p:spPr>
          <a:xfrm>
            <a:off x="6789050" y="4252475"/>
            <a:ext cx="19182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Information Integration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(synthesis)</a:t>
            </a:r>
            <a:endParaRPr sz="12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1"/>
          <p:cNvSpPr txBox="1"/>
          <p:nvPr/>
        </p:nvSpPr>
        <p:spPr>
          <a:xfrm>
            <a:off x="491625" y="401075"/>
            <a:ext cx="4786200" cy="10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Naturally Supervised Learning in Manipulable Technologies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31"/>
          <p:cNvSpPr txBox="1"/>
          <p:nvPr/>
        </p:nvSpPr>
        <p:spPr>
          <a:xfrm>
            <a:off x="595125" y="1350650"/>
            <a:ext cx="46827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arXiv, 1106.1105 (2011)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07" name="Google Shape;307;p31"/>
          <p:cNvSpPr txBox="1"/>
          <p:nvPr/>
        </p:nvSpPr>
        <p:spPr>
          <a:xfrm>
            <a:off x="5641925" y="4257275"/>
            <a:ext cx="32160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Stimulus switching: changing the environment rapidly over time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08" name="Google Shape;308;p31"/>
          <p:cNvSpPr txBox="1"/>
          <p:nvPr/>
        </p:nvSpPr>
        <p:spPr>
          <a:xfrm>
            <a:off x="856975" y="4074700"/>
            <a:ext cx="4445100" cy="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Novint force-feedback device used to simulated surfaces,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muscle activity (EMG) measured using Biopac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09" name="Google Shape;309;p31"/>
          <p:cNvSpPr txBox="1"/>
          <p:nvPr/>
        </p:nvSpPr>
        <p:spPr>
          <a:xfrm>
            <a:off x="491625" y="2374275"/>
            <a:ext cx="4445100" cy="10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Physics of environment (forces, light, surfaces) act to supervise the nervous system (plasticity, learning).</a:t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10" name="Google Shape;31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6650" y="300900"/>
            <a:ext cx="3366550" cy="401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/>
        </p:nvSpPr>
        <p:spPr>
          <a:xfrm>
            <a:off x="609375" y="402800"/>
            <a:ext cx="6403500" cy="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Two big ideas (1)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1607825" y="1097000"/>
            <a:ext cx="5949000" cy="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“Being Virtual” is an interplay between naturalistic human performance and novel experiences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1103525" y="2134100"/>
            <a:ext cx="6957600" cy="24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Virtuality occurs in environment in which person experiences telepresence (VR, AR, Movie, Zoom).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Experience is NOT the act of simulation itself, but activity of unspecified cognitive functions.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However, acts of simulation introduces stressors (or perturbations) to experience, effects on a host of cognitive systems.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2"/>
          <p:cNvSpPr txBox="1"/>
          <p:nvPr/>
        </p:nvSpPr>
        <p:spPr>
          <a:xfrm>
            <a:off x="426275" y="404325"/>
            <a:ext cx="4786200" cy="10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Naturally Supervised Learning in Manipulable Technologies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32"/>
          <p:cNvSpPr txBox="1"/>
          <p:nvPr/>
        </p:nvSpPr>
        <p:spPr>
          <a:xfrm>
            <a:off x="529775" y="1353900"/>
            <a:ext cx="46827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arXiv, 1106.1105 (2011)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17" name="Google Shape;317;p32"/>
          <p:cNvSpPr txBox="1"/>
          <p:nvPr/>
        </p:nvSpPr>
        <p:spPr>
          <a:xfrm>
            <a:off x="426275" y="4237775"/>
            <a:ext cx="3991800" cy="6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Stimulus switching: changing the environment rapidly over time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18" name="Google Shape;31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8125" y="1241075"/>
            <a:ext cx="4439699" cy="33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275" y="2025650"/>
            <a:ext cx="3899150" cy="1935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3"/>
          <p:cNvSpPr txBox="1"/>
          <p:nvPr/>
        </p:nvSpPr>
        <p:spPr>
          <a:xfrm>
            <a:off x="686425" y="423150"/>
            <a:ext cx="4786200" cy="6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Computational Agents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33"/>
          <p:cNvSpPr txBox="1"/>
          <p:nvPr/>
        </p:nvSpPr>
        <p:spPr>
          <a:xfrm>
            <a:off x="1024950" y="1335250"/>
            <a:ext cx="7184100" cy="32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Virtuality can be modeled in a computational agent, where basic functions of the nervous system are distilled into a series of functions.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orbel"/>
              <a:buChar char="●"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these functions can in turn be regulated or dysregulated using various forms of perturbation.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4"/>
          <p:cNvSpPr txBox="1"/>
          <p:nvPr/>
        </p:nvSpPr>
        <p:spPr>
          <a:xfrm>
            <a:off x="686425" y="423150"/>
            <a:ext cx="4786200" cy="6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Computational Agents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34"/>
          <p:cNvSpPr txBox="1"/>
          <p:nvPr/>
        </p:nvSpPr>
        <p:spPr>
          <a:xfrm>
            <a:off x="1024950" y="1335250"/>
            <a:ext cx="7184100" cy="3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Virtuality can be modeled in a computational agent, where basic functions of the nervous system are distilled into a series of functions.</a:t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Corbel"/>
              <a:buChar char="●"/>
            </a:pP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these functions can in turn be regulated or dysregulated using various forms of perturbation.</a:t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What is the universal basis for virtuality in an embodied nervous system?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orbel"/>
              <a:buChar char="●"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virtuality likely exists in non-human animal brains, so a realistic model of brain regions is not desired.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5"/>
          <p:cNvSpPr/>
          <p:nvPr/>
        </p:nvSpPr>
        <p:spPr>
          <a:xfrm>
            <a:off x="724050" y="1607925"/>
            <a:ext cx="3484200" cy="3074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35"/>
          <p:cNvSpPr txBox="1"/>
          <p:nvPr/>
        </p:nvSpPr>
        <p:spPr>
          <a:xfrm>
            <a:off x="451350" y="366700"/>
            <a:ext cx="4786200" cy="10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90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Agent Architecture</a:t>
            </a:r>
            <a:endParaRPr/>
          </a:p>
        </p:txBody>
      </p:sp>
      <p:sp>
        <p:nvSpPr>
          <p:cNvPr id="338" name="Google Shape;338;p35"/>
          <p:cNvSpPr txBox="1"/>
          <p:nvPr/>
        </p:nvSpPr>
        <p:spPr>
          <a:xfrm>
            <a:off x="723975" y="1607925"/>
            <a:ext cx="3484200" cy="30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Attentional Attributes: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Integrate: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 how to integrate information from different sources, senses.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Adjacency: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 how to associate things from different spatial or representational contexts.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6"/>
          <p:cNvSpPr/>
          <p:nvPr/>
        </p:nvSpPr>
        <p:spPr>
          <a:xfrm>
            <a:off x="724050" y="1607925"/>
            <a:ext cx="3484200" cy="3074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36"/>
          <p:cNvSpPr/>
          <p:nvPr/>
        </p:nvSpPr>
        <p:spPr>
          <a:xfrm>
            <a:off x="4944000" y="474875"/>
            <a:ext cx="3484200" cy="4193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36"/>
          <p:cNvSpPr txBox="1"/>
          <p:nvPr/>
        </p:nvSpPr>
        <p:spPr>
          <a:xfrm>
            <a:off x="451350" y="366700"/>
            <a:ext cx="4786200" cy="10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90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Agent Architecture</a:t>
            </a:r>
            <a:endParaRPr/>
          </a:p>
        </p:txBody>
      </p:sp>
      <p:sp>
        <p:nvSpPr>
          <p:cNvPr id="346" name="Google Shape;346;p36"/>
          <p:cNvSpPr txBox="1"/>
          <p:nvPr/>
        </p:nvSpPr>
        <p:spPr>
          <a:xfrm>
            <a:off x="723975" y="1607925"/>
            <a:ext cx="3484200" cy="30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Attentional Attributes:</a:t>
            </a:r>
            <a:endParaRPr b="1"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Integrate:</a:t>
            </a: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 how to integrate information from different sources, senses.</a:t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Adjacency:</a:t>
            </a: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 how to associate things from different spatial or representational contexts.</a:t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47" name="Google Shape;347;p36"/>
          <p:cNvSpPr txBox="1"/>
          <p:nvPr/>
        </p:nvSpPr>
        <p:spPr>
          <a:xfrm>
            <a:off x="4944000" y="498325"/>
            <a:ext cx="3484200" cy="41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Sensorimotor Attributes: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Displace: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what is the displacement of sensorimotor alignment </a:t>
            </a:r>
            <a:r>
              <a:rPr lang="en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when perturbed 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(e.g. prism adaptation)?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Track: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 how are changes in the ability to track objects affected by perturbations?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Sample: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 how do changes in environmental sampling affect the internal state during virtual interactions?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7"/>
          <p:cNvSpPr txBox="1"/>
          <p:nvPr/>
        </p:nvSpPr>
        <p:spPr>
          <a:xfrm>
            <a:off x="3094750" y="1185713"/>
            <a:ext cx="29733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Morphogenetic Agents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3" name="Google Shape;353;p37"/>
          <p:cNvSpPr/>
          <p:nvPr/>
        </p:nvSpPr>
        <p:spPr>
          <a:xfrm>
            <a:off x="2873688" y="2417488"/>
            <a:ext cx="914400" cy="9144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37"/>
          <p:cNvSpPr txBox="1"/>
          <p:nvPr/>
        </p:nvSpPr>
        <p:spPr>
          <a:xfrm>
            <a:off x="2873700" y="2013138"/>
            <a:ext cx="914400" cy="4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orbel"/>
                <a:ea typeface="Corbel"/>
                <a:cs typeface="Corbel"/>
                <a:sym typeface="Corbel"/>
              </a:rPr>
              <a:t>EMITTER</a:t>
            </a:r>
            <a:endParaRPr b="1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5" name="Google Shape;355;p37"/>
          <p:cNvSpPr txBox="1"/>
          <p:nvPr/>
        </p:nvSpPr>
        <p:spPr>
          <a:xfrm>
            <a:off x="5126675" y="2013138"/>
            <a:ext cx="1147200" cy="4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orbel"/>
                <a:ea typeface="Corbel"/>
                <a:cs typeface="Corbel"/>
                <a:sym typeface="Corbel"/>
              </a:rPr>
              <a:t>OBSERVER</a:t>
            </a:r>
            <a:endParaRPr b="1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6" name="Google Shape;356;p37"/>
          <p:cNvSpPr txBox="1"/>
          <p:nvPr/>
        </p:nvSpPr>
        <p:spPr>
          <a:xfrm>
            <a:off x="1413125" y="3119713"/>
            <a:ext cx="15798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Produces pattern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(morphogenesis)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7" name="Google Shape;357;p37"/>
          <p:cNvSpPr txBox="1"/>
          <p:nvPr/>
        </p:nvSpPr>
        <p:spPr>
          <a:xfrm>
            <a:off x="6019950" y="3197963"/>
            <a:ext cx="18318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Reconstructs pattern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(perception)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358" name="Google Shape;358;p37"/>
          <p:cNvGrpSpPr/>
          <p:nvPr/>
        </p:nvGrpSpPr>
        <p:grpSpPr>
          <a:xfrm>
            <a:off x="5126675" y="2417488"/>
            <a:ext cx="1030788" cy="914400"/>
            <a:chOff x="5183100" y="616500"/>
            <a:chExt cx="1030788" cy="914400"/>
          </a:xfrm>
        </p:grpSpPr>
        <p:sp>
          <p:nvSpPr>
            <p:cNvPr id="359" name="Google Shape;359;p37"/>
            <p:cNvSpPr/>
            <p:nvPr/>
          </p:nvSpPr>
          <p:spPr>
            <a:xfrm>
              <a:off x="5183100" y="895050"/>
              <a:ext cx="902700" cy="357300"/>
            </a:xfrm>
            <a:prstGeom prst="rect">
              <a:avLst/>
            </a:prstGeom>
            <a:solidFill>
              <a:srgbClr val="6D9EEB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37"/>
            <p:cNvSpPr/>
            <p:nvPr/>
          </p:nvSpPr>
          <p:spPr>
            <a:xfrm>
              <a:off x="5299488" y="616500"/>
              <a:ext cx="914400" cy="914400"/>
            </a:xfrm>
            <a:prstGeom prst="flowChartConnector">
              <a:avLst/>
            </a:prstGeom>
            <a:solidFill>
              <a:srgbClr val="6D9EEB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1" name="Google Shape;361;p37"/>
          <p:cNvSpPr/>
          <p:nvPr/>
        </p:nvSpPr>
        <p:spPr>
          <a:xfrm>
            <a:off x="608650" y="1588963"/>
            <a:ext cx="1363500" cy="742800"/>
          </a:xfrm>
          <a:prstGeom prst="wedgeRectCallout">
            <a:avLst>
              <a:gd fmla="val 139584" name="adj1"/>
              <a:gd fmla="val 9531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37"/>
          <p:cNvSpPr/>
          <p:nvPr/>
        </p:nvSpPr>
        <p:spPr>
          <a:xfrm>
            <a:off x="6777125" y="1599413"/>
            <a:ext cx="1363500" cy="742800"/>
          </a:xfrm>
          <a:prstGeom prst="wedgeRectCallout">
            <a:avLst>
              <a:gd fmla="val -117924" name="adj1"/>
              <a:gd fmla="val 82486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37"/>
          <p:cNvSpPr/>
          <p:nvPr/>
        </p:nvSpPr>
        <p:spPr>
          <a:xfrm>
            <a:off x="608650" y="1588963"/>
            <a:ext cx="451500" cy="9027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37"/>
          <p:cNvSpPr/>
          <p:nvPr/>
        </p:nvSpPr>
        <p:spPr>
          <a:xfrm>
            <a:off x="1064650" y="1588963"/>
            <a:ext cx="451500" cy="9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37"/>
          <p:cNvSpPr/>
          <p:nvPr/>
        </p:nvSpPr>
        <p:spPr>
          <a:xfrm>
            <a:off x="1516150" y="1588963"/>
            <a:ext cx="451500" cy="9027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37"/>
          <p:cNvSpPr/>
          <p:nvPr/>
        </p:nvSpPr>
        <p:spPr>
          <a:xfrm>
            <a:off x="6779375" y="2041363"/>
            <a:ext cx="451500" cy="4608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37"/>
          <p:cNvSpPr/>
          <p:nvPr/>
        </p:nvSpPr>
        <p:spPr>
          <a:xfrm>
            <a:off x="7235375" y="1599413"/>
            <a:ext cx="451500" cy="9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37"/>
          <p:cNvSpPr/>
          <p:nvPr/>
        </p:nvSpPr>
        <p:spPr>
          <a:xfrm>
            <a:off x="7686875" y="1599413"/>
            <a:ext cx="451500" cy="9027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37"/>
          <p:cNvSpPr/>
          <p:nvPr/>
        </p:nvSpPr>
        <p:spPr>
          <a:xfrm>
            <a:off x="6779375" y="1599413"/>
            <a:ext cx="451500" cy="460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37"/>
          <p:cNvSpPr/>
          <p:nvPr/>
        </p:nvSpPr>
        <p:spPr>
          <a:xfrm>
            <a:off x="7235375" y="1599413"/>
            <a:ext cx="451500" cy="4608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37"/>
          <p:cNvSpPr/>
          <p:nvPr/>
        </p:nvSpPr>
        <p:spPr>
          <a:xfrm>
            <a:off x="7686875" y="1599413"/>
            <a:ext cx="451500" cy="460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37"/>
          <p:cNvSpPr txBox="1"/>
          <p:nvPr/>
        </p:nvSpPr>
        <p:spPr>
          <a:xfrm>
            <a:off x="8140625" y="1799213"/>
            <a:ext cx="3195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?</a:t>
            </a:r>
            <a:endParaRPr b="1" sz="2400"/>
          </a:p>
        </p:txBody>
      </p:sp>
      <p:sp>
        <p:nvSpPr>
          <p:cNvPr id="373" name="Google Shape;373;p37"/>
          <p:cNvSpPr txBox="1"/>
          <p:nvPr/>
        </p:nvSpPr>
        <p:spPr>
          <a:xfrm>
            <a:off x="570350" y="313525"/>
            <a:ext cx="3359400" cy="6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90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Synthetic Experiments</a:t>
            </a:r>
            <a:endParaRPr/>
          </a:p>
        </p:txBody>
      </p:sp>
      <p:sp>
        <p:nvSpPr>
          <p:cNvPr id="374" name="Google Shape;374;p37"/>
          <p:cNvSpPr txBox="1"/>
          <p:nvPr/>
        </p:nvSpPr>
        <p:spPr>
          <a:xfrm>
            <a:off x="1124400" y="4054550"/>
            <a:ext cx="6895200" cy="7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Allows for coevolutionary relationship (arms race) that can serve as a fitness function to train the model.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8"/>
          <p:cNvSpPr txBox="1"/>
          <p:nvPr/>
        </p:nvSpPr>
        <p:spPr>
          <a:xfrm>
            <a:off x="570350" y="313525"/>
            <a:ext cx="3359400" cy="6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90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Synthetic Experiments</a:t>
            </a:r>
            <a:endParaRPr/>
          </a:p>
        </p:txBody>
      </p:sp>
      <p:sp>
        <p:nvSpPr>
          <p:cNvPr id="380" name="Google Shape;380;p38"/>
          <p:cNvSpPr/>
          <p:nvPr/>
        </p:nvSpPr>
        <p:spPr>
          <a:xfrm>
            <a:off x="5193875" y="717875"/>
            <a:ext cx="914400" cy="9144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38"/>
          <p:cNvSpPr txBox="1"/>
          <p:nvPr/>
        </p:nvSpPr>
        <p:spPr>
          <a:xfrm>
            <a:off x="5193888" y="313525"/>
            <a:ext cx="914400" cy="4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orbel"/>
                <a:ea typeface="Corbel"/>
                <a:cs typeface="Corbel"/>
                <a:sym typeface="Corbel"/>
              </a:rPr>
              <a:t>EMITTER</a:t>
            </a:r>
            <a:endParaRPr b="1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82" name="Google Shape;382;p38"/>
          <p:cNvSpPr txBox="1"/>
          <p:nvPr/>
        </p:nvSpPr>
        <p:spPr>
          <a:xfrm>
            <a:off x="7446863" y="313525"/>
            <a:ext cx="1147200" cy="4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orbel"/>
                <a:ea typeface="Corbel"/>
                <a:cs typeface="Corbel"/>
                <a:sym typeface="Corbel"/>
              </a:rPr>
              <a:t>OBSERVER</a:t>
            </a:r>
            <a:endParaRPr b="1">
              <a:latin typeface="Corbel"/>
              <a:ea typeface="Corbel"/>
              <a:cs typeface="Corbel"/>
              <a:sym typeface="Corbel"/>
            </a:endParaRPr>
          </a:p>
        </p:txBody>
      </p:sp>
      <p:grpSp>
        <p:nvGrpSpPr>
          <p:cNvPr id="383" name="Google Shape;383;p38"/>
          <p:cNvGrpSpPr/>
          <p:nvPr/>
        </p:nvGrpSpPr>
        <p:grpSpPr>
          <a:xfrm>
            <a:off x="7446863" y="717875"/>
            <a:ext cx="1030788" cy="914400"/>
            <a:chOff x="5183100" y="616500"/>
            <a:chExt cx="1030788" cy="914400"/>
          </a:xfrm>
        </p:grpSpPr>
        <p:sp>
          <p:nvSpPr>
            <p:cNvPr id="384" name="Google Shape;384;p38"/>
            <p:cNvSpPr/>
            <p:nvPr/>
          </p:nvSpPr>
          <p:spPr>
            <a:xfrm>
              <a:off x="5183100" y="895050"/>
              <a:ext cx="902700" cy="357300"/>
            </a:xfrm>
            <a:prstGeom prst="rect">
              <a:avLst/>
            </a:prstGeom>
            <a:solidFill>
              <a:srgbClr val="6D9EEB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38"/>
            <p:cNvSpPr/>
            <p:nvPr/>
          </p:nvSpPr>
          <p:spPr>
            <a:xfrm>
              <a:off x="5299488" y="616500"/>
              <a:ext cx="914400" cy="914400"/>
            </a:xfrm>
            <a:prstGeom prst="flowChartConnector">
              <a:avLst/>
            </a:prstGeom>
            <a:solidFill>
              <a:srgbClr val="6D9EEB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6" name="Google Shape;386;p38"/>
          <p:cNvSpPr/>
          <p:nvPr/>
        </p:nvSpPr>
        <p:spPr>
          <a:xfrm>
            <a:off x="1802713" y="19890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38"/>
          <p:cNvSpPr/>
          <p:nvPr/>
        </p:nvSpPr>
        <p:spPr>
          <a:xfrm>
            <a:off x="1802713" y="235338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38"/>
          <p:cNvSpPr/>
          <p:nvPr/>
        </p:nvSpPr>
        <p:spPr>
          <a:xfrm>
            <a:off x="2135738" y="19890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38"/>
          <p:cNvSpPr/>
          <p:nvPr/>
        </p:nvSpPr>
        <p:spPr>
          <a:xfrm>
            <a:off x="2135738" y="235338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38"/>
          <p:cNvSpPr/>
          <p:nvPr/>
        </p:nvSpPr>
        <p:spPr>
          <a:xfrm>
            <a:off x="1802713" y="271776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38"/>
          <p:cNvSpPr/>
          <p:nvPr/>
        </p:nvSpPr>
        <p:spPr>
          <a:xfrm>
            <a:off x="1802713" y="308213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38"/>
          <p:cNvSpPr/>
          <p:nvPr/>
        </p:nvSpPr>
        <p:spPr>
          <a:xfrm>
            <a:off x="1802713" y="34465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38"/>
          <p:cNvSpPr/>
          <p:nvPr/>
        </p:nvSpPr>
        <p:spPr>
          <a:xfrm>
            <a:off x="2135738" y="271776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38"/>
          <p:cNvSpPr/>
          <p:nvPr/>
        </p:nvSpPr>
        <p:spPr>
          <a:xfrm>
            <a:off x="2135738" y="308213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38"/>
          <p:cNvSpPr/>
          <p:nvPr/>
        </p:nvSpPr>
        <p:spPr>
          <a:xfrm>
            <a:off x="2135738" y="344651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38"/>
          <p:cNvSpPr/>
          <p:nvPr/>
        </p:nvSpPr>
        <p:spPr>
          <a:xfrm>
            <a:off x="2468763" y="198901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38"/>
          <p:cNvSpPr/>
          <p:nvPr/>
        </p:nvSpPr>
        <p:spPr>
          <a:xfrm>
            <a:off x="2468763" y="235338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38"/>
          <p:cNvSpPr/>
          <p:nvPr/>
        </p:nvSpPr>
        <p:spPr>
          <a:xfrm>
            <a:off x="2801788" y="19890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38"/>
          <p:cNvSpPr/>
          <p:nvPr/>
        </p:nvSpPr>
        <p:spPr>
          <a:xfrm>
            <a:off x="2801788" y="235338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38"/>
          <p:cNvSpPr/>
          <p:nvPr/>
        </p:nvSpPr>
        <p:spPr>
          <a:xfrm>
            <a:off x="2468763" y="271776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38"/>
          <p:cNvSpPr/>
          <p:nvPr/>
        </p:nvSpPr>
        <p:spPr>
          <a:xfrm>
            <a:off x="2468763" y="308213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38"/>
          <p:cNvSpPr/>
          <p:nvPr/>
        </p:nvSpPr>
        <p:spPr>
          <a:xfrm>
            <a:off x="2468763" y="34465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38"/>
          <p:cNvSpPr/>
          <p:nvPr/>
        </p:nvSpPr>
        <p:spPr>
          <a:xfrm>
            <a:off x="2801788" y="271776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38"/>
          <p:cNvSpPr/>
          <p:nvPr/>
        </p:nvSpPr>
        <p:spPr>
          <a:xfrm>
            <a:off x="2801788" y="308213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p38"/>
          <p:cNvSpPr/>
          <p:nvPr/>
        </p:nvSpPr>
        <p:spPr>
          <a:xfrm>
            <a:off x="2801788" y="344651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38"/>
          <p:cNvSpPr/>
          <p:nvPr/>
        </p:nvSpPr>
        <p:spPr>
          <a:xfrm>
            <a:off x="3134813" y="198901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38"/>
          <p:cNvSpPr/>
          <p:nvPr/>
        </p:nvSpPr>
        <p:spPr>
          <a:xfrm>
            <a:off x="3134813" y="235338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38"/>
          <p:cNvSpPr/>
          <p:nvPr/>
        </p:nvSpPr>
        <p:spPr>
          <a:xfrm>
            <a:off x="3467838" y="19890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38"/>
          <p:cNvSpPr/>
          <p:nvPr/>
        </p:nvSpPr>
        <p:spPr>
          <a:xfrm>
            <a:off x="3467838" y="235338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38"/>
          <p:cNvSpPr/>
          <p:nvPr/>
        </p:nvSpPr>
        <p:spPr>
          <a:xfrm>
            <a:off x="3134813" y="271776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38"/>
          <p:cNvSpPr/>
          <p:nvPr/>
        </p:nvSpPr>
        <p:spPr>
          <a:xfrm>
            <a:off x="3134813" y="308213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38"/>
          <p:cNvSpPr/>
          <p:nvPr/>
        </p:nvSpPr>
        <p:spPr>
          <a:xfrm>
            <a:off x="3134813" y="344651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38"/>
          <p:cNvSpPr/>
          <p:nvPr/>
        </p:nvSpPr>
        <p:spPr>
          <a:xfrm>
            <a:off x="3467838" y="271776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38"/>
          <p:cNvSpPr/>
          <p:nvPr/>
        </p:nvSpPr>
        <p:spPr>
          <a:xfrm>
            <a:off x="3467838" y="308213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38"/>
          <p:cNvSpPr/>
          <p:nvPr/>
        </p:nvSpPr>
        <p:spPr>
          <a:xfrm>
            <a:off x="3467838" y="34465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38"/>
          <p:cNvSpPr/>
          <p:nvPr/>
        </p:nvSpPr>
        <p:spPr>
          <a:xfrm>
            <a:off x="5447563" y="19890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38"/>
          <p:cNvSpPr/>
          <p:nvPr/>
        </p:nvSpPr>
        <p:spPr>
          <a:xfrm>
            <a:off x="5447563" y="235338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38"/>
          <p:cNvSpPr/>
          <p:nvPr/>
        </p:nvSpPr>
        <p:spPr>
          <a:xfrm>
            <a:off x="5780588" y="19890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38"/>
          <p:cNvSpPr/>
          <p:nvPr/>
        </p:nvSpPr>
        <p:spPr>
          <a:xfrm>
            <a:off x="5780588" y="235338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38"/>
          <p:cNvSpPr/>
          <p:nvPr/>
        </p:nvSpPr>
        <p:spPr>
          <a:xfrm>
            <a:off x="5447563" y="271776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38"/>
          <p:cNvSpPr/>
          <p:nvPr/>
        </p:nvSpPr>
        <p:spPr>
          <a:xfrm>
            <a:off x="5447563" y="308213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38"/>
          <p:cNvSpPr/>
          <p:nvPr/>
        </p:nvSpPr>
        <p:spPr>
          <a:xfrm>
            <a:off x="5447563" y="34465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38"/>
          <p:cNvSpPr/>
          <p:nvPr/>
        </p:nvSpPr>
        <p:spPr>
          <a:xfrm>
            <a:off x="5780588" y="271776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38"/>
          <p:cNvSpPr/>
          <p:nvPr/>
        </p:nvSpPr>
        <p:spPr>
          <a:xfrm>
            <a:off x="5780588" y="308213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38"/>
          <p:cNvSpPr/>
          <p:nvPr/>
        </p:nvSpPr>
        <p:spPr>
          <a:xfrm>
            <a:off x="5780588" y="34465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38"/>
          <p:cNvSpPr/>
          <p:nvPr/>
        </p:nvSpPr>
        <p:spPr>
          <a:xfrm>
            <a:off x="6113613" y="198901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38"/>
          <p:cNvSpPr/>
          <p:nvPr/>
        </p:nvSpPr>
        <p:spPr>
          <a:xfrm>
            <a:off x="6113613" y="235338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38"/>
          <p:cNvSpPr/>
          <p:nvPr/>
        </p:nvSpPr>
        <p:spPr>
          <a:xfrm>
            <a:off x="6446638" y="198901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38"/>
          <p:cNvSpPr/>
          <p:nvPr/>
        </p:nvSpPr>
        <p:spPr>
          <a:xfrm>
            <a:off x="6446638" y="235338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38"/>
          <p:cNvSpPr/>
          <p:nvPr/>
        </p:nvSpPr>
        <p:spPr>
          <a:xfrm>
            <a:off x="6113613" y="271776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38"/>
          <p:cNvSpPr/>
          <p:nvPr/>
        </p:nvSpPr>
        <p:spPr>
          <a:xfrm>
            <a:off x="6113613" y="308213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38"/>
          <p:cNvSpPr/>
          <p:nvPr/>
        </p:nvSpPr>
        <p:spPr>
          <a:xfrm>
            <a:off x="6113613" y="344651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38"/>
          <p:cNvSpPr/>
          <p:nvPr/>
        </p:nvSpPr>
        <p:spPr>
          <a:xfrm>
            <a:off x="6446638" y="271776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38"/>
          <p:cNvSpPr/>
          <p:nvPr/>
        </p:nvSpPr>
        <p:spPr>
          <a:xfrm>
            <a:off x="6446638" y="3082138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38"/>
          <p:cNvSpPr/>
          <p:nvPr/>
        </p:nvSpPr>
        <p:spPr>
          <a:xfrm>
            <a:off x="6446638" y="3446513"/>
            <a:ext cx="228600" cy="228600"/>
          </a:xfrm>
          <a:prstGeom prst="flowChartConnector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38"/>
          <p:cNvSpPr/>
          <p:nvPr/>
        </p:nvSpPr>
        <p:spPr>
          <a:xfrm>
            <a:off x="6779663" y="19890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38"/>
          <p:cNvSpPr/>
          <p:nvPr/>
        </p:nvSpPr>
        <p:spPr>
          <a:xfrm>
            <a:off x="6779663" y="235338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p38"/>
          <p:cNvSpPr/>
          <p:nvPr/>
        </p:nvSpPr>
        <p:spPr>
          <a:xfrm>
            <a:off x="7112688" y="19890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38"/>
          <p:cNvSpPr/>
          <p:nvPr/>
        </p:nvSpPr>
        <p:spPr>
          <a:xfrm>
            <a:off x="7112688" y="235338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38"/>
          <p:cNvSpPr/>
          <p:nvPr/>
        </p:nvSpPr>
        <p:spPr>
          <a:xfrm>
            <a:off x="6779663" y="271776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38"/>
          <p:cNvSpPr/>
          <p:nvPr/>
        </p:nvSpPr>
        <p:spPr>
          <a:xfrm>
            <a:off x="6779663" y="308213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38"/>
          <p:cNvSpPr/>
          <p:nvPr/>
        </p:nvSpPr>
        <p:spPr>
          <a:xfrm>
            <a:off x="6779663" y="34465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38"/>
          <p:cNvSpPr/>
          <p:nvPr/>
        </p:nvSpPr>
        <p:spPr>
          <a:xfrm>
            <a:off x="7112688" y="271776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38"/>
          <p:cNvSpPr/>
          <p:nvPr/>
        </p:nvSpPr>
        <p:spPr>
          <a:xfrm>
            <a:off x="7112688" y="3082138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38"/>
          <p:cNvSpPr/>
          <p:nvPr/>
        </p:nvSpPr>
        <p:spPr>
          <a:xfrm>
            <a:off x="7112688" y="3446513"/>
            <a:ext cx="228600" cy="228600"/>
          </a:xfrm>
          <a:prstGeom prst="flowChartConnector">
            <a:avLst/>
          </a:prstGeom>
          <a:solidFill>
            <a:srgbClr val="78909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6" name="Google Shape;446;p38"/>
          <p:cNvCxnSpPr/>
          <p:nvPr/>
        </p:nvCxnSpPr>
        <p:spPr>
          <a:xfrm>
            <a:off x="3972825" y="2793813"/>
            <a:ext cx="1278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7" name="Google Shape;447;p38"/>
          <p:cNvSpPr txBox="1"/>
          <p:nvPr/>
        </p:nvSpPr>
        <p:spPr>
          <a:xfrm>
            <a:off x="636750" y="3860575"/>
            <a:ext cx="7870500" cy="1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Learning where to focus attention: enforces spatial restriction in array of cells (enforced strips of cells with different functional roles). 6x5 cell array, nearest-neighbor connectivity.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9"/>
          <p:cNvSpPr txBox="1"/>
          <p:nvPr/>
        </p:nvSpPr>
        <p:spPr>
          <a:xfrm>
            <a:off x="1457475" y="960925"/>
            <a:ext cx="60744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Modified 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Braitenberg Vehicles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53" name="Google Shape;453;p39"/>
          <p:cNvSpPr txBox="1"/>
          <p:nvPr/>
        </p:nvSpPr>
        <p:spPr>
          <a:xfrm>
            <a:off x="570350" y="313525"/>
            <a:ext cx="3359400" cy="6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90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Synthetic Experiments</a:t>
            </a:r>
            <a:endParaRPr/>
          </a:p>
        </p:txBody>
      </p:sp>
      <p:sp>
        <p:nvSpPr>
          <p:cNvPr id="454" name="Google Shape;454;p39"/>
          <p:cNvSpPr txBox="1"/>
          <p:nvPr/>
        </p:nvSpPr>
        <p:spPr>
          <a:xfrm>
            <a:off x="5154700" y="1687800"/>
            <a:ext cx="3458400" cy="29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Instead of phototaxis, p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hysics engine functions (force-feedback or gravity) with implausible scenarios and transitions. 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Incongruous physics simulations can also be used to train embodied neural networks and genetic algorithms.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55" name="Google Shape;45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225" y="1487450"/>
            <a:ext cx="3724107" cy="333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40"/>
          <p:cNvSpPr/>
          <p:nvPr/>
        </p:nvSpPr>
        <p:spPr>
          <a:xfrm>
            <a:off x="679175" y="1689425"/>
            <a:ext cx="3201900" cy="1906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40"/>
          <p:cNvSpPr txBox="1"/>
          <p:nvPr/>
        </p:nvSpPr>
        <p:spPr>
          <a:xfrm>
            <a:off x="593475" y="372575"/>
            <a:ext cx="3816600" cy="6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Intelligence Augmentation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40"/>
          <p:cNvSpPr txBox="1"/>
          <p:nvPr/>
        </p:nvSpPr>
        <p:spPr>
          <a:xfrm>
            <a:off x="593475" y="1002575"/>
            <a:ext cx="38166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arXiv, 1804.10521 (2018)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63" name="Google Shape;463;p40"/>
          <p:cNvSpPr txBox="1"/>
          <p:nvPr/>
        </p:nvSpPr>
        <p:spPr>
          <a:xfrm>
            <a:off x="679175" y="4140725"/>
            <a:ext cx="7443000" cy="7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Suboptimality: behaviors that are suboptimal in terms of performance, but lead to future adaptability.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64" name="Google Shape;464;p40"/>
          <p:cNvSpPr txBox="1"/>
          <p:nvPr/>
        </p:nvSpPr>
        <p:spPr>
          <a:xfrm>
            <a:off x="725825" y="1689413"/>
            <a:ext cx="3067500" cy="4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Natural Intelligence Amplifier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65" name="Google Shape;465;p40"/>
          <p:cNvSpPr/>
          <p:nvPr/>
        </p:nvSpPr>
        <p:spPr>
          <a:xfrm>
            <a:off x="999400" y="2813750"/>
            <a:ext cx="457200" cy="457200"/>
          </a:xfrm>
          <a:prstGeom prst="ellipse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highlight>
                <a:srgbClr val="000000"/>
              </a:highlight>
            </a:endParaRPr>
          </a:p>
        </p:txBody>
      </p:sp>
      <p:sp>
        <p:nvSpPr>
          <p:cNvPr id="466" name="Google Shape;466;p40"/>
          <p:cNvSpPr txBox="1"/>
          <p:nvPr/>
        </p:nvSpPr>
        <p:spPr>
          <a:xfrm>
            <a:off x="1067950" y="2813750"/>
            <a:ext cx="32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X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67" name="Google Shape;467;p40"/>
          <p:cNvSpPr/>
          <p:nvPr/>
        </p:nvSpPr>
        <p:spPr>
          <a:xfrm>
            <a:off x="3000550" y="2813750"/>
            <a:ext cx="457200" cy="457200"/>
          </a:xfrm>
          <a:prstGeom prst="ellipse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highlight>
                <a:srgbClr val="000000"/>
              </a:highlight>
            </a:endParaRPr>
          </a:p>
        </p:txBody>
      </p:sp>
      <p:sp>
        <p:nvSpPr>
          <p:cNvPr id="468" name="Google Shape;468;p40"/>
          <p:cNvSpPr txBox="1"/>
          <p:nvPr/>
        </p:nvSpPr>
        <p:spPr>
          <a:xfrm>
            <a:off x="3069100" y="2813750"/>
            <a:ext cx="32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469" name="Google Shape;469;p40"/>
          <p:cNvCxnSpPr/>
          <p:nvPr/>
        </p:nvCxnSpPr>
        <p:spPr>
          <a:xfrm flipH="1" rot="10800000">
            <a:off x="1505488" y="3177150"/>
            <a:ext cx="1384200" cy="10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470" name="Google Shape;470;p40"/>
          <p:cNvCxnSpPr/>
          <p:nvPr/>
        </p:nvCxnSpPr>
        <p:spPr>
          <a:xfrm flipH="1" rot="10800000">
            <a:off x="1567463" y="2897050"/>
            <a:ext cx="1384200" cy="10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71" name="Google Shape;471;p40"/>
          <p:cNvSpPr txBox="1"/>
          <p:nvPr/>
        </p:nvSpPr>
        <p:spPr>
          <a:xfrm>
            <a:off x="2068525" y="2489350"/>
            <a:ext cx="32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G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72" name="Google Shape;472;p40"/>
          <p:cNvSpPr txBox="1"/>
          <p:nvPr/>
        </p:nvSpPr>
        <p:spPr>
          <a:xfrm>
            <a:off x="2068525" y="3138150"/>
            <a:ext cx="320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U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73" name="Google Shape;473;p40"/>
          <p:cNvSpPr txBox="1"/>
          <p:nvPr/>
        </p:nvSpPr>
        <p:spPr>
          <a:xfrm>
            <a:off x="725825" y="2070363"/>
            <a:ext cx="30675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Ashby, 1958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474" name="Google Shape;474;p40"/>
          <p:cNvCxnSpPr/>
          <p:nvPr/>
        </p:nvCxnSpPr>
        <p:spPr>
          <a:xfrm>
            <a:off x="5102200" y="1152700"/>
            <a:ext cx="0" cy="23343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5" name="Google Shape;475;p40"/>
          <p:cNvCxnSpPr/>
          <p:nvPr/>
        </p:nvCxnSpPr>
        <p:spPr>
          <a:xfrm flipH="1">
            <a:off x="5096075" y="3486175"/>
            <a:ext cx="3063300" cy="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6" name="Google Shape;476;p40"/>
          <p:cNvCxnSpPr/>
          <p:nvPr/>
        </p:nvCxnSpPr>
        <p:spPr>
          <a:xfrm>
            <a:off x="5164175" y="1244925"/>
            <a:ext cx="2943600" cy="2148300"/>
          </a:xfrm>
          <a:prstGeom prst="curvedConnector3">
            <a:avLst>
              <a:gd fmla="val 35438" name="adj1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77" name="Google Shape;477;p40"/>
          <p:cNvSpPr txBox="1"/>
          <p:nvPr/>
        </p:nvSpPr>
        <p:spPr>
          <a:xfrm rot="-5400000">
            <a:off x="3765850" y="2145434"/>
            <a:ext cx="23247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Corbel"/>
                <a:ea typeface="Corbel"/>
                <a:cs typeface="Corbel"/>
                <a:sym typeface="Corbel"/>
              </a:rPr>
              <a:t>Performance</a:t>
            </a:r>
            <a:endParaRPr b="1"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78" name="Google Shape;478;p40"/>
          <p:cNvSpPr txBox="1"/>
          <p:nvPr/>
        </p:nvSpPr>
        <p:spPr>
          <a:xfrm>
            <a:off x="7859852" y="3486175"/>
            <a:ext cx="671400" cy="34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Corbel"/>
                <a:ea typeface="Corbel"/>
                <a:cs typeface="Corbel"/>
                <a:sym typeface="Corbel"/>
              </a:rPr>
              <a:t>HIGH</a:t>
            </a:r>
            <a:endParaRPr b="1"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79" name="Google Shape;479;p40"/>
          <p:cNvSpPr txBox="1"/>
          <p:nvPr/>
        </p:nvSpPr>
        <p:spPr>
          <a:xfrm>
            <a:off x="4766502" y="3485450"/>
            <a:ext cx="671400" cy="34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Corbel"/>
                <a:ea typeface="Corbel"/>
                <a:cs typeface="Corbel"/>
                <a:sym typeface="Corbel"/>
              </a:rPr>
              <a:t>LOW</a:t>
            </a:r>
            <a:endParaRPr b="1"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80" name="Google Shape;480;p40"/>
          <p:cNvSpPr txBox="1"/>
          <p:nvPr/>
        </p:nvSpPr>
        <p:spPr>
          <a:xfrm>
            <a:off x="5437893" y="3709800"/>
            <a:ext cx="2466000" cy="34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Corbel"/>
                <a:ea typeface="Corbel"/>
                <a:cs typeface="Corbel"/>
                <a:sym typeface="Corbel"/>
              </a:rPr>
              <a:t>Virtuality</a:t>
            </a:r>
            <a:endParaRPr b="1"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81" name="Google Shape;481;p40"/>
          <p:cNvSpPr/>
          <p:nvPr/>
        </p:nvSpPr>
        <p:spPr>
          <a:xfrm>
            <a:off x="6057950" y="1164700"/>
            <a:ext cx="1089600" cy="2334300"/>
          </a:xfrm>
          <a:prstGeom prst="rect">
            <a:avLst/>
          </a:prstGeom>
          <a:solidFill>
            <a:srgbClr val="FF0000">
              <a:alpha val="486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40"/>
          <p:cNvSpPr/>
          <p:nvPr/>
        </p:nvSpPr>
        <p:spPr>
          <a:xfrm>
            <a:off x="7577550" y="1164700"/>
            <a:ext cx="530100" cy="2334300"/>
          </a:xfrm>
          <a:prstGeom prst="rect">
            <a:avLst/>
          </a:prstGeom>
          <a:solidFill>
            <a:srgbClr val="A4C2F4">
              <a:alpha val="508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p40"/>
          <p:cNvSpPr/>
          <p:nvPr/>
        </p:nvSpPr>
        <p:spPr>
          <a:xfrm>
            <a:off x="5097863" y="1164700"/>
            <a:ext cx="530100" cy="2334300"/>
          </a:xfrm>
          <a:prstGeom prst="rect">
            <a:avLst/>
          </a:prstGeom>
          <a:solidFill>
            <a:srgbClr val="A4C2F4">
              <a:alpha val="508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40"/>
          <p:cNvSpPr/>
          <p:nvPr/>
        </p:nvSpPr>
        <p:spPr>
          <a:xfrm>
            <a:off x="5083288" y="692750"/>
            <a:ext cx="235500" cy="174300"/>
          </a:xfrm>
          <a:prstGeom prst="rect">
            <a:avLst/>
          </a:prstGeom>
          <a:solidFill>
            <a:srgbClr val="FF0000">
              <a:alpha val="48600"/>
            </a:srgbClr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40"/>
          <p:cNvSpPr/>
          <p:nvPr/>
        </p:nvSpPr>
        <p:spPr>
          <a:xfrm>
            <a:off x="6499563" y="692750"/>
            <a:ext cx="235500" cy="174300"/>
          </a:xfrm>
          <a:prstGeom prst="rect">
            <a:avLst/>
          </a:prstGeom>
          <a:solidFill>
            <a:srgbClr val="A4C2F4">
              <a:alpha val="50840"/>
            </a:srgbClr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p40"/>
          <p:cNvSpPr txBox="1"/>
          <p:nvPr/>
        </p:nvSpPr>
        <p:spPr>
          <a:xfrm>
            <a:off x="5312538" y="605900"/>
            <a:ext cx="10896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orbel"/>
                <a:ea typeface="Corbel"/>
                <a:cs typeface="Corbel"/>
                <a:sym typeface="Corbel"/>
              </a:rPr>
              <a:t>Optimality</a:t>
            </a:r>
            <a:endParaRPr b="1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87" name="Google Shape;487;p40"/>
          <p:cNvSpPr txBox="1"/>
          <p:nvPr/>
        </p:nvSpPr>
        <p:spPr>
          <a:xfrm>
            <a:off x="6738013" y="605900"/>
            <a:ext cx="1384200" cy="3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Corbel"/>
                <a:ea typeface="Corbel"/>
                <a:cs typeface="Corbel"/>
                <a:sym typeface="Corbel"/>
              </a:rPr>
              <a:t>Subo</a:t>
            </a:r>
            <a:r>
              <a:rPr b="1" lang="en">
                <a:latin typeface="Corbel"/>
                <a:ea typeface="Corbel"/>
                <a:cs typeface="Corbel"/>
                <a:sym typeface="Corbel"/>
              </a:rPr>
              <a:t>ptimality</a:t>
            </a:r>
            <a:endParaRPr b="1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41"/>
          <p:cNvSpPr txBox="1"/>
          <p:nvPr/>
        </p:nvSpPr>
        <p:spPr>
          <a:xfrm>
            <a:off x="541850" y="319850"/>
            <a:ext cx="4786200" cy="10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1283"/>
              </a:lnSpc>
              <a:spcBef>
                <a:spcPts val="600"/>
              </a:spcBef>
              <a:spcAft>
                <a:spcPts val="900"/>
              </a:spcAft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Cognitive Gaps in Development and Evolution</a:t>
            </a:r>
            <a:endParaRPr/>
          </a:p>
        </p:txBody>
      </p:sp>
      <p:pic>
        <p:nvPicPr>
          <p:cNvPr id="493" name="Google Shape;49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8675" y="1778238"/>
            <a:ext cx="2825649" cy="1724225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41"/>
          <p:cNvSpPr txBox="1"/>
          <p:nvPr/>
        </p:nvSpPr>
        <p:spPr>
          <a:xfrm>
            <a:off x="455963" y="3502463"/>
            <a:ext cx="3537600" cy="6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a fly avoid the predatory swatter?</a:t>
            </a:r>
            <a:endParaRPr/>
          </a:p>
        </p:txBody>
      </p:sp>
      <p:sp>
        <p:nvSpPr>
          <p:cNvPr id="495" name="Google Shape;495;p41"/>
          <p:cNvSpPr txBox="1"/>
          <p:nvPr/>
        </p:nvSpPr>
        <p:spPr>
          <a:xfrm>
            <a:off x="4618325" y="1070625"/>
            <a:ext cx="3821400" cy="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Graph of hypothetical supersamplers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496" name="Google Shape;496;p41"/>
          <p:cNvSpPr txBox="1"/>
          <p:nvPr/>
        </p:nvSpPr>
        <p:spPr>
          <a:xfrm>
            <a:off x="728675" y="4298475"/>
            <a:ext cx="7833300" cy="6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rbel"/>
                <a:ea typeface="Corbel"/>
                <a:cs typeface="Corbel"/>
                <a:sym typeface="Corbel"/>
              </a:rPr>
              <a:t>Perceptual Time and the Evolution of Informational Investment. </a:t>
            </a:r>
            <a:endParaRPr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latin typeface="Corbel"/>
                <a:ea typeface="Corbel"/>
                <a:cs typeface="Corbel"/>
                <a:sym typeface="Corbel"/>
              </a:rPr>
              <a:t>Synthetic Daisies</a:t>
            </a:r>
            <a:r>
              <a:rPr lang="en">
                <a:latin typeface="Corbel"/>
                <a:ea typeface="Corbel"/>
                <a:cs typeface="Corbel"/>
                <a:sym typeface="Corbel"/>
              </a:rPr>
              <a:t> blog, September 24 (2013).</a:t>
            </a:r>
            <a:endParaRPr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97" name="Google Shape;497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2260" y="1502025"/>
            <a:ext cx="4671888" cy="263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/>
        </p:nvSpPr>
        <p:spPr>
          <a:xfrm>
            <a:off x="609375" y="402800"/>
            <a:ext cx="6403500" cy="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Two big ideas (1)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1597500" y="1025700"/>
            <a:ext cx="5949000" cy="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“Being Virtual” is an interplay between naturalistic human performance and novel experiences </a:t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225" y="1797250"/>
            <a:ext cx="2323850" cy="144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15688" y="3396200"/>
            <a:ext cx="2662624" cy="144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3738" y="3396200"/>
            <a:ext cx="2380825" cy="144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77600" y="2571750"/>
            <a:ext cx="2705049" cy="1803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13737" y="1770488"/>
            <a:ext cx="2666527" cy="1499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2"/>
          <p:cNvSpPr txBox="1"/>
          <p:nvPr/>
        </p:nvSpPr>
        <p:spPr>
          <a:xfrm>
            <a:off x="698850" y="258975"/>
            <a:ext cx="7746300" cy="58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highlight>
                  <a:srgbClr val="FFFFFF"/>
                </a:highlight>
                <a:latin typeface="Corbel"/>
                <a:ea typeface="Corbel"/>
                <a:cs typeface="Corbel"/>
                <a:sym typeface="Corbel"/>
              </a:rPr>
              <a:t>Thanks For Your Attention!</a:t>
            </a:r>
            <a:endParaRPr sz="32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03" name="Google Shape;50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9300" y="898625"/>
            <a:ext cx="6665400" cy="403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/>
        </p:nvSpPr>
        <p:spPr>
          <a:xfrm>
            <a:off x="599050" y="433800"/>
            <a:ext cx="6403500" cy="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Two big ideas (2)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1780500" y="1128000"/>
            <a:ext cx="59490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The Brain is an Allostasis Machine (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that differentiates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)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1034550" y="1952050"/>
            <a:ext cx="7074900" cy="23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The process by which the body responds to stressors in order to regain homeostasis.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/>
        </p:nvSpPr>
        <p:spPr>
          <a:xfrm>
            <a:off x="599050" y="433800"/>
            <a:ext cx="6403500" cy="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Two big ideas (2)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1780500" y="1128000"/>
            <a:ext cx="59490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The Brain is an Allostasis Machine (</a:t>
            </a: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that differentiates</a:t>
            </a: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)</a:t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96" name="Google Shape;96;p17"/>
          <p:cNvSpPr txBox="1"/>
          <p:nvPr/>
        </p:nvSpPr>
        <p:spPr>
          <a:xfrm>
            <a:off x="1034550" y="1952050"/>
            <a:ext cx="7074900" cy="23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B7B7B7"/>
                </a:solidFill>
                <a:latin typeface="Corbel"/>
                <a:ea typeface="Corbel"/>
                <a:cs typeface="Corbel"/>
                <a:sym typeface="Corbel"/>
              </a:rPr>
              <a:t>The process by which the body responds to stressors in order to regain homeostasis.</a:t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B7B7B7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Allostasis: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 maintaining stability through altering physiologic parameters to counteract challenges.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/>
        </p:nvSpPr>
        <p:spPr>
          <a:xfrm>
            <a:off x="599050" y="433800"/>
            <a:ext cx="6403500" cy="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Two big ideas (2)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02" name="Google Shape;102;p18"/>
          <p:cNvSpPr txBox="1"/>
          <p:nvPr/>
        </p:nvSpPr>
        <p:spPr>
          <a:xfrm>
            <a:off x="1780500" y="1128000"/>
            <a:ext cx="59490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The Brain is an Allostasis Machine (that differentiates)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03" name="Google Shape;103;p18"/>
          <p:cNvSpPr txBox="1"/>
          <p:nvPr/>
        </p:nvSpPr>
        <p:spPr>
          <a:xfrm>
            <a:off x="2097775" y="4512025"/>
            <a:ext cx="5583000" cy="4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Corbel"/>
                <a:ea typeface="Corbel"/>
                <a:cs typeface="Corbel"/>
                <a:sym typeface="Corbel"/>
              </a:rPr>
              <a:t>BMB reports 48(4), doi:10.5483/BMBRep.2015.48.4.275 (2014).</a:t>
            </a:r>
            <a:endParaRPr sz="13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0500" y="1656899"/>
            <a:ext cx="5948999" cy="2870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/>
        </p:nvSpPr>
        <p:spPr>
          <a:xfrm>
            <a:off x="599050" y="444100"/>
            <a:ext cx="6403500" cy="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Two big ideas (2)</a:t>
            </a:r>
            <a:endParaRPr b="1"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10" name="Google Shape;110;p19"/>
          <p:cNvSpPr txBox="1"/>
          <p:nvPr/>
        </p:nvSpPr>
        <p:spPr>
          <a:xfrm>
            <a:off x="1597500" y="1138300"/>
            <a:ext cx="59490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orbel"/>
                <a:ea typeface="Corbel"/>
                <a:cs typeface="Corbel"/>
                <a:sym typeface="Corbel"/>
              </a:rPr>
              <a:t>The Brain is an Allostasis Machine (</a:t>
            </a:r>
            <a:r>
              <a:rPr lang="en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that differentiates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)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525" y="1667200"/>
            <a:ext cx="8068950" cy="335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 txBox="1"/>
          <p:nvPr/>
        </p:nvSpPr>
        <p:spPr>
          <a:xfrm>
            <a:off x="5670250" y="2251650"/>
            <a:ext cx="30675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Development and Psychopathology 23(3):725-76 (2011)</a:t>
            </a:r>
            <a:endParaRPr sz="1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/>
        </p:nvSpPr>
        <p:spPr>
          <a:xfrm>
            <a:off x="517525" y="417850"/>
            <a:ext cx="45846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orbel"/>
                <a:ea typeface="Corbel"/>
                <a:cs typeface="Corbel"/>
                <a:sym typeface="Corbel"/>
              </a:rPr>
              <a:t>Constructive Sensory Experience</a:t>
            </a:r>
            <a:endParaRPr sz="24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18" name="Google Shape;118;p20"/>
          <p:cNvSpPr txBox="1"/>
          <p:nvPr/>
        </p:nvSpPr>
        <p:spPr>
          <a:xfrm>
            <a:off x="977700" y="1409588"/>
            <a:ext cx="7188600" cy="7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Virtuality includes examples, experimental synthesis from a number of concepts and areas</a:t>
            </a:r>
            <a:endParaRPr sz="1800"/>
          </a:p>
        </p:txBody>
      </p:sp>
      <p:sp>
        <p:nvSpPr>
          <p:cNvPr id="119" name="Google Shape;119;p20"/>
          <p:cNvSpPr txBox="1"/>
          <p:nvPr/>
        </p:nvSpPr>
        <p:spPr>
          <a:xfrm>
            <a:off x="2496950" y="2359950"/>
            <a:ext cx="15492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IMMERSION</a:t>
            </a:r>
            <a:endParaRPr b="1" sz="1800"/>
          </a:p>
        </p:txBody>
      </p:sp>
      <p:sp>
        <p:nvSpPr>
          <p:cNvPr id="120" name="Google Shape;120;p20"/>
          <p:cNvSpPr txBox="1"/>
          <p:nvPr/>
        </p:nvSpPr>
        <p:spPr>
          <a:xfrm>
            <a:off x="517525" y="3297750"/>
            <a:ext cx="25227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NEUROMECHANICS</a:t>
            </a:r>
            <a:endParaRPr b="1" sz="1800"/>
          </a:p>
        </p:txBody>
      </p:sp>
      <p:sp>
        <p:nvSpPr>
          <p:cNvPr id="121" name="Google Shape;121;p20"/>
          <p:cNvSpPr txBox="1"/>
          <p:nvPr/>
        </p:nvSpPr>
        <p:spPr>
          <a:xfrm>
            <a:off x="2496950" y="4155000"/>
            <a:ext cx="15492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PRESENCE</a:t>
            </a:r>
            <a:endParaRPr b="1" sz="1800"/>
          </a:p>
        </p:txBody>
      </p:sp>
      <p:sp>
        <p:nvSpPr>
          <p:cNvPr id="122" name="Google Shape;122;p20"/>
          <p:cNvSpPr txBox="1"/>
          <p:nvPr/>
        </p:nvSpPr>
        <p:spPr>
          <a:xfrm>
            <a:off x="6096475" y="3297738"/>
            <a:ext cx="22566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CONSCIOUSNESS</a:t>
            </a:r>
            <a:endParaRPr b="1" sz="1800"/>
          </a:p>
        </p:txBody>
      </p:sp>
      <p:sp>
        <p:nvSpPr>
          <p:cNvPr id="123" name="Google Shape;123;p20"/>
          <p:cNvSpPr txBox="1"/>
          <p:nvPr/>
        </p:nvSpPr>
        <p:spPr>
          <a:xfrm>
            <a:off x="5102125" y="2384500"/>
            <a:ext cx="15492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ATTENTION</a:t>
            </a:r>
            <a:endParaRPr b="1" sz="1800"/>
          </a:p>
        </p:txBody>
      </p:sp>
      <p:sp>
        <p:nvSpPr>
          <p:cNvPr id="124" name="Google Shape;124;p20"/>
          <p:cNvSpPr txBox="1"/>
          <p:nvPr/>
        </p:nvSpPr>
        <p:spPr>
          <a:xfrm>
            <a:off x="4821175" y="4000175"/>
            <a:ext cx="2111100" cy="7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MULTISENSORY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PERCEPTION</a:t>
            </a:r>
            <a:endParaRPr b="1"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/>
          <p:nvPr/>
        </p:nvSpPr>
        <p:spPr>
          <a:xfrm>
            <a:off x="389250" y="3419663"/>
            <a:ext cx="2820900" cy="14064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1"/>
          <p:cNvSpPr/>
          <p:nvPr/>
        </p:nvSpPr>
        <p:spPr>
          <a:xfrm>
            <a:off x="620588" y="1456513"/>
            <a:ext cx="2360100" cy="16164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1"/>
          <p:cNvSpPr txBox="1"/>
          <p:nvPr/>
        </p:nvSpPr>
        <p:spPr>
          <a:xfrm>
            <a:off x="589800" y="428175"/>
            <a:ext cx="7964400" cy="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Corbel"/>
                <a:ea typeface="Corbel"/>
                <a:cs typeface="Corbel"/>
                <a:sym typeface="Corbel"/>
              </a:rPr>
              <a:t>Cognitive Gaps: </a:t>
            </a:r>
            <a:r>
              <a:rPr lang="en" sz="1800">
                <a:latin typeface="Corbel"/>
                <a:ea typeface="Corbel"/>
                <a:cs typeface="Corbel"/>
                <a:sym typeface="Corbel"/>
              </a:rPr>
              <a:t>difference between mental model and interactions with the world. Expressed as latencies and mismatches, but ultimately dysregulation.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2" name="Google Shape;132;p21"/>
          <p:cNvSpPr/>
          <p:nvPr/>
        </p:nvSpPr>
        <p:spPr>
          <a:xfrm>
            <a:off x="1507016" y="3851513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33" name="Google Shape;133;p21"/>
          <p:cNvSpPr/>
          <p:nvPr/>
        </p:nvSpPr>
        <p:spPr>
          <a:xfrm>
            <a:off x="2838541" y="4375838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34" name="Google Shape;134;p21"/>
          <p:cNvCxnSpPr/>
          <p:nvPr/>
        </p:nvCxnSpPr>
        <p:spPr>
          <a:xfrm flipH="1" rot="10800000">
            <a:off x="507900" y="3975263"/>
            <a:ext cx="935400" cy="33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5" name="Google Shape;135;p21"/>
          <p:cNvCxnSpPr/>
          <p:nvPr/>
        </p:nvCxnSpPr>
        <p:spPr>
          <a:xfrm>
            <a:off x="1775059" y="4037366"/>
            <a:ext cx="1063500" cy="3810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6" name="Google Shape;136;p21"/>
          <p:cNvSpPr txBox="1"/>
          <p:nvPr/>
        </p:nvSpPr>
        <p:spPr>
          <a:xfrm>
            <a:off x="507900" y="4037363"/>
            <a:ext cx="8958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Force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7" name="Google Shape;137;p21"/>
          <p:cNvSpPr/>
          <p:nvPr/>
        </p:nvSpPr>
        <p:spPr>
          <a:xfrm>
            <a:off x="848528" y="2453838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38" name="Google Shape;138;p21"/>
          <p:cNvSpPr/>
          <p:nvPr/>
        </p:nvSpPr>
        <p:spPr>
          <a:xfrm>
            <a:off x="2409428" y="2453838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39" name="Google Shape;139;p21"/>
          <p:cNvCxnSpPr>
            <a:endCxn id="138" idx="2"/>
          </p:cNvCxnSpPr>
          <p:nvPr/>
        </p:nvCxnSpPr>
        <p:spPr>
          <a:xfrm>
            <a:off x="1156628" y="2576538"/>
            <a:ext cx="1252800" cy="27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0" name="Google Shape;140;p21"/>
          <p:cNvCxnSpPr/>
          <p:nvPr/>
        </p:nvCxnSpPr>
        <p:spPr>
          <a:xfrm rot="10800000">
            <a:off x="983013" y="1903213"/>
            <a:ext cx="1550100" cy="93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1" name="Google Shape;141;p21"/>
          <p:cNvCxnSpPr/>
          <p:nvPr/>
        </p:nvCxnSpPr>
        <p:spPr>
          <a:xfrm flipH="1">
            <a:off x="982913" y="1903113"/>
            <a:ext cx="8100" cy="502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2" name="Google Shape;142;p21"/>
          <p:cNvCxnSpPr/>
          <p:nvPr/>
        </p:nvCxnSpPr>
        <p:spPr>
          <a:xfrm flipH="1">
            <a:off x="2522088" y="1914338"/>
            <a:ext cx="8100" cy="502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3" name="Google Shape;143;p21"/>
          <p:cNvSpPr txBox="1"/>
          <p:nvPr/>
        </p:nvSpPr>
        <p:spPr>
          <a:xfrm>
            <a:off x="970638" y="2639738"/>
            <a:ext cx="15501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Observation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4" name="Google Shape;144;p21"/>
          <p:cNvSpPr txBox="1"/>
          <p:nvPr/>
        </p:nvSpPr>
        <p:spPr>
          <a:xfrm>
            <a:off x="983000" y="1456513"/>
            <a:ext cx="15501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Feedback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5" name="Google Shape;145;p21"/>
          <p:cNvSpPr txBox="1"/>
          <p:nvPr/>
        </p:nvSpPr>
        <p:spPr>
          <a:xfrm>
            <a:off x="2127200" y="3851513"/>
            <a:ext cx="11352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Displacement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6" name="Google Shape;146;p21"/>
          <p:cNvSpPr/>
          <p:nvPr/>
        </p:nvSpPr>
        <p:spPr>
          <a:xfrm>
            <a:off x="3774100" y="1374638"/>
            <a:ext cx="2451900" cy="17622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1"/>
          <p:cNvSpPr/>
          <p:nvPr/>
        </p:nvSpPr>
        <p:spPr>
          <a:xfrm>
            <a:off x="5311553" y="2160050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48" name="Google Shape;148;p21"/>
          <p:cNvCxnSpPr/>
          <p:nvPr/>
        </p:nvCxnSpPr>
        <p:spPr>
          <a:xfrm flipH="1" rot="10800000">
            <a:off x="5610700" y="2281713"/>
            <a:ext cx="515700" cy="7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9" name="Google Shape;149;p21"/>
          <p:cNvSpPr txBox="1"/>
          <p:nvPr/>
        </p:nvSpPr>
        <p:spPr>
          <a:xfrm>
            <a:off x="4980350" y="2443975"/>
            <a:ext cx="8958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Integration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cxnSp>
        <p:nvCxnSpPr>
          <p:cNvPr id="150" name="Google Shape;150;p21"/>
          <p:cNvCxnSpPr/>
          <p:nvPr/>
        </p:nvCxnSpPr>
        <p:spPr>
          <a:xfrm flipH="1" rot="10800000">
            <a:off x="4504075" y="2350988"/>
            <a:ext cx="801300" cy="2508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1" name="Google Shape;151;p21"/>
          <p:cNvCxnSpPr/>
          <p:nvPr/>
        </p:nvCxnSpPr>
        <p:spPr>
          <a:xfrm>
            <a:off x="4507825" y="1886363"/>
            <a:ext cx="782700" cy="2880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2" name="Google Shape;152;p21"/>
          <p:cNvSpPr/>
          <p:nvPr/>
        </p:nvSpPr>
        <p:spPr>
          <a:xfrm>
            <a:off x="4200653" y="1701363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53" name="Google Shape;153;p21"/>
          <p:cNvSpPr/>
          <p:nvPr/>
        </p:nvSpPr>
        <p:spPr>
          <a:xfrm>
            <a:off x="4200653" y="2532013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54" name="Google Shape;154;p21"/>
          <p:cNvSpPr txBox="1"/>
          <p:nvPr/>
        </p:nvSpPr>
        <p:spPr>
          <a:xfrm>
            <a:off x="3869450" y="2746997"/>
            <a:ext cx="895800" cy="2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Touch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5" name="Google Shape;155;p21"/>
          <p:cNvSpPr txBox="1"/>
          <p:nvPr/>
        </p:nvSpPr>
        <p:spPr>
          <a:xfrm>
            <a:off x="3869450" y="1374662"/>
            <a:ext cx="895800" cy="2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Vision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6" name="Google Shape;156;p21"/>
          <p:cNvSpPr/>
          <p:nvPr/>
        </p:nvSpPr>
        <p:spPr>
          <a:xfrm>
            <a:off x="3428250" y="3275825"/>
            <a:ext cx="3266700" cy="16164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1"/>
          <p:cNvSpPr/>
          <p:nvPr/>
        </p:nvSpPr>
        <p:spPr>
          <a:xfrm>
            <a:off x="3696603" y="3620238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58" name="Google Shape;158;p21"/>
          <p:cNvSpPr/>
          <p:nvPr/>
        </p:nvSpPr>
        <p:spPr>
          <a:xfrm>
            <a:off x="5222653" y="3620238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59" name="Google Shape;159;p21"/>
          <p:cNvSpPr/>
          <p:nvPr/>
        </p:nvSpPr>
        <p:spPr>
          <a:xfrm>
            <a:off x="4484978" y="4331513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0" name="Google Shape;160;p21"/>
          <p:cNvSpPr/>
          <p:nvPr/>
        </p:nvSpPr>
        <p:spPr>
          <a:xfrm>
            <a:off x="5228003" y="4331513"/>
            <a:ext cx="233400" cy="250800"/>
          </a:xfrm>
          <a:prstGeom prst="ellipse">
            <a:avLst/>
          </a:prstGeom>
          <a:solidFill>
            <a:srgbClr val="000000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1" name="Google Shape;161;p21"/>
          <p:cNvSpPr/>
          <p:nvPr/>
        </p:nvSpPr>
        <p:spPr>
          <a:xfrm>
            <a:off x="5971028" y="4331513"/>
            <a:ext cx="233400" cy="250800"/>
          </a:xfrm>
          <a:prstGeom prst="ellipse">
            <a:avLst/>
          </a:prstGeom>
          <a:solidFill>
            <a:srgbClr val="FF0000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162" name="Google Shape;162;p21"/>
          <p:cNvCxnSpPr/>
          <p:nvPr/>
        </p:nvCxnSpPr>
        <p:spPr>
          <a:xfrm>
            <a:off x="4005725" y="3751850"/>
            <a:ext cx="1175400" cy="42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3" name="Google Shape;163;p21"/>
          <p:cNvCxnSpPr>
            <a:stCxn id="158" idx="4"/>
            <a:endCxn id="160" idx="0"/>
          </p:cNvCxnSpPr>
          <p:nvPr/>
        </p:nvCxnSpPr>
        <p:spPr>
          <a:xfrm>
            <a:off x="5339353" y="3871038"/>
            <a:ext cx="5400" cy="4605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4" name="Google Shape;164;p21"/>
          <p:cNvCxnSpPr>
            <a:stCxn id="158" idx="4"/>
            <a:endCxn id="159" idx="7"/>
          </p:cNvCxnSpPr>
          <p:nvPr/>
        </p:nvCxnSpPr>
        <p:spPr>
          <a:xfrm flipH="1">
            <a:off x="4684153" y="3871038"/>
            <a:ext cx="655200" cy="49710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5" name="Google Shape;165;p21"/>
          <p:cNvSpPr txBox="1"/>
          <p:nvPr/>
        </p:nvSpPr>
        <p:spPr>
          <a:xfrm>
            <a:off x="3428250" y="3290488"/>
            <a:ext cx="7701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Capacity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6" name="Google Shape;166;p21"/>
          <p:cNvSpPr txBox="1"/>
          <p:nvPr/>
        </p:nvSpPr>
        <p:spPr>
          <a:xfrm>
            <a:off x="4474250" y="3288350"/>
            <a:ext cx="17409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Attention Spotlight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7" name="Google Shape;167;p21"/>
          <p:cNvSpPr txBox="1"/>
          <p:nvPr/>
        </p:nvSpPr>
        <p:spPr>
          <a:xfrm>
            <a:off x="4208050" y="4493488"/>
            <a:ext cx="7701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Locus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8" name="Google Shape;168;p21"/>
          <p:cNvSpPr txBox="1"/>
          <p:nvPr/>
        </p:nvSpPr>
        <p:spPr>
          <a:xfrm>
            <a:off x="4959650" y="4482138"/>
            <a:ext cx="7701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Locus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9" name="Google Shape;169;p21"/>
          <p:cNvSpPr txBox="1"/>
          <p:nvPr/>
        </p:nvSpPr>
        <p:spPr>
          <a:xfrm>
            <a:off x="5610700" y="4482150"/>
            <a:ext cx="935400" cy="3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orbel"/>
                <a:ea typeface="Corbel"/>
                <a:cs typeface="Corbel"/>
                <a:sym typeface="Corbel"/>
              </a:rPr>
              <a:t>Distractor</a:t>
            </a:r>
            <a:endParaRPr sz="1200"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