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Lst>
  <p:sldSz cy="5143500" cx="9144000"/>
  <p:notesSz cx="6858000" cy="9144000"/>
  <p:embeddedFontLst>
    <p:embeddedFont>
      <p:font typeface="Average"/>
      <p:regular r:id="rId44"/>
    </p:embeddedFont>
    <p:embeddedFont>
      <p:font typeface="Oswald"/>
      <p:regular r:id="rId45"/>
      <p:bold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D2D93F7-83FB-4063-8FCC-AE7C474DC125}">
  <a:tblStyle styleId="{5D2D93F7-83FB-4063-8FCC-AE7C474DC12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slide" Target="slides/slide36.xml"/><Relationship Id="rId41" Type="http://schemas.openxmlformats.org/officeDocument/2006/relationships/slide" Target="slides/slide35.xml"/><Relationship Id="rId22" Type="http://schemas.openxmlformats.org/officeDocument/2006/relationships/slide" Target="slides/slide16.xml"/><Relationship Id="rId44" Type="http://schemas.openxmlformats.org/officeDocument/2006/relationships/font" Target="fonts/Average-regular.fntdata"/><Relationship Id="rId21" Type="http://schemas.openxmlformats.org/officeDocument/2006/relationships/slide" Target="slides/slide15.xml"/><Relationship Id="rId43" Type="http://schemas.openxmlformats.org/officeDocument/2006/relationships/slide" Target="slides/slide37.xml"/><Relationship Id="rId24" Type="http://schemas.openxmlformats.org/officeDocument/2006/relationships/slide" Target="slides/slide18.xml"/><Relationship Id="rId46" Type="http://schemas.openxmlformats.org/officeDocument/2006/relationships/font" Target="fonts/Oswald-bold.fntdata"/><Relationship Id="rId23" Type="http://schemas.openxmlformats.org/officeDocument/2006/relationships/slide" Target="slides/slide17.xml"/><Relationship Id="rId45" Type="http://schemas.openxmlformats.org/officeDocument/2006/relationships/font" Target="fonts/Oswald-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7d7cbc1622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7d7cbc1622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ADDitional: I also ensure stakeholders are trained in high level concepts so they can use their experience and knowledge to contribute to both technical and non-technical decisions.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842ec6fe38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842ec6fe38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842ec6fe38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842ec6fe38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842ec6fe38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842ec6fe38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7d7cbc1622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7d7cbc1622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842ec6fe38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842ec6fe38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842ec6fe38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842ec6fe38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842ec6fe38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842ec6fe38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842ec6fe38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842ec6fe38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842ec6fe38_0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842ec6fe38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842ec6fe38_0_1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842ec6fe38_0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7d7cbc1622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7d7cbc1622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842ec6fe38_0_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842ec6fe38_0_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842ec6fe38_0_2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842ec6fe38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842ec6fe38_0_1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842ec6fe38_0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842ec6fe38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842ec6fe38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842ec6fe38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842ec6fe38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842ec6fe38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842ec6fe38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842ec6fe38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842ec6fe38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812e5766af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812e5766af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7d7cbc1622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7d7cbc1622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7d7cbc1622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9" name="Google Shape;269;g7d7cbc1622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842ec6fe3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842ec6fe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842ec6fe38_0_2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842ec6fe38_0_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842ec6fe38_0_2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842ec6fe38_0_2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842ec6fe38_0_2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842ec6fe38_0_2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842ec6fe38_0_2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842ec6fe38_0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842ec6fe38_0_2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842ec6fe38_0_2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8497390e6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8497390e6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842ec6fe38_0_2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842ec6fe38_0_2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842ec6fe38_0_2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842ec6fe38_0_2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812e5766af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812e5766af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812e5766af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812e5766af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842ec6fe38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842ec6fe38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842ec6fe38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842ec6fe38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842ec6fe38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842ec6fe38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842ec6fe38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842ec6fe38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hyperlink" Target="http://www.faver.edu.au/projects/how-to-best-engage-with-digital-humanities-research-in-victoria/"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2.png"/><Relationship Id="rId4" Type="http://schemas.openxmlformats.org/officeDocument/2006/relationships/hyperlink" Target="https://docs.google.com/document/d/1odDrLE89vRPintxHhCmP8VuRjYnQ1_ZFA179s7PmXn0/edit?usp=sharing"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Strategic Planning using a Change Management Lifecycle Framework</a:t>
            </a:r>
            <a:endParaRPr/>
          </a:p>
        </p:txBody>
      </p:sp>
      <p:sp>
        <p:nvSpPr>
          <p:cNvPr id="60" name="Google Shape;60;p13"/>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Fra</a:t>
            </a:r>
            <a:r>
              <a:rPr lang="en"/>
              <a:t>mework t</a:t>
            </a:r>
            <a:r>
              <a:rPr lang="en"/>
              <a:t>o build and implement strategy using a change management lifecycle methodology</a:t>
            </a:r>
            <a:endParaRPr/>
          </a:p>
        </p:txBody>
      </p:sp>
      <p:sp>
        <p:nvSpPr>
          <p:cNvPr id="61" name="Google Shape;61;p1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2" name="Google Shape;62;p13"/>
          <p:cNvSpPr txBox="1"/>
          <p:nvPr/>
        </p:nvSpPr>
        <p:spPr>
          <a:xfrm>
            <a:off x="249725" y="4345075"/>
            <a:ext cx="8128200" cy="626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500">
                <a:solidFill>
                  <a:schemeClr val="accent3"/>
                </a:solidFill>
                <a:latin typeface="Average"/>
                <a:ea typeface="Average"/>
                <a:cs typeface="Average"/>
                <a:sym typeface="Average"/>
              </a:rPr>
              <a:t>Rowland Mosbergen - 27th April 2020 - https://doi.org/10.6084/m9.figshare.12199856</a:t>
            </a:r>
            <a:endParaRPr sz="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Lack of relationship building before implementation</a:t>
            </a:r>
            <a:endParaRPr/>
          </a:p>
        </p:txBody>
      </p:sp>
      <p:sp>
        <p:nvSpPr>
          <p:cNvPr id="132" name="Google Shape;132;p22"/>
          <p:cNvSpPr txBox="1"/>
          <p:nvPr>
            <p:ph idx="1" type="body"/>
          </p:nvPr>
        </p:nvSpPr>
        <p:spPr>
          <a:xfrm>
            <a:off x="235500" y="1381075"/>
            <a:ext cx="4704600" cy="3416400"/>
          </a:xfrm>
          <a:prstGeom prst="rect">
            <a:avLst/>
          </a:prstGeom>
        </p:spPr>
        <p:txBody>
          <a:bodyPr anchorCtr="0" anchor="ctr" bIns="91425" lIns="91425" spcFirstLastPara="1" rIns="91425" wrap="square" tIns="91425">
            <a:noAutofit/>
          </a:bodyPr>
          <a:lstStyle/>
          <a:p>
            <a:pPr indent="-323850" lvl="0" marL="457200" rtl="0" algn="l">
              <a:spcBef>
                <a:spcPts val="0"/>
              </a:spcBef>
              <a:spcAft>
                <a:spcPts val="0"/>
              </a:spcAft>
              <a:buSzPts val="1500"/>
              <a:buChar char="●"/>
            </a:pPr>
            <a:r>
              <a:rPr lang="en" sz="1500"/>
              <a:t>Typical strategy does not focus on change management and relationship building until implementation (Stage number 4).</a:t>
            </a:r>
            <a:endParaRPr sz="1500"/>
          </a:p>
          <a:p>
            <a:pPr indent="-323850" lvl="0" marL="457200" rtl="0" algn="l">
              <a:spcBef>
                <a:spcPts val="0"/>
              </a:spcBef>
              <a:spcAft>
                <a:spcPts val="0"/>
              </a:spcAft>
              <a:buSzPts val="1500"/>
              <a:buChar char="●"/>
            </a:pPr>
            <a:r>
              <a:rPr lang="en" sz="1500"/>
              <a:t>This can reduce the chance of success as the change management process has to be designed with the strategy already in place, and the power dynamics are not well understood.</a:t>
            </a:r>
            <a:endParaRPr sz="1500"/>
          </a:p>
          <a:p>
            <a:pPr indent="-323850" lvl="0" marL="457200" rtl="0" algn="l">
              <a:spcBef>
                <a:spcPts val="0"/>
              </a:spcBef>
              <a:spcAft>
                <a:spcPts val="0"/>
              </a:spcAft>
              <a:buSzPts val="1500"/>
              <a:buChar char="●"/>
            </a:pPr>
            <a:r>
              <a:rPr lang="en" sz="1500"/>
              <a:t>This can increase the time a project needs to be successful.</a:t>
            </a:r>
            <a:endParaRPr sz="1500"/>
          </a:p>
          <a:p>
            <a:pPr indent="-323850" lvl="0" marL="457200" rtl="0" algn="l">
              <a:spcBef>
                <a:spcPts val="0"/>
              </a:spcBef>
              <a:spcAft>
                <a:spcPts val="0"/>
              </a:spcAft>
              <a:buSzPts val="1500"/>
              <a:buChar char="●"/>
            </a:pPr>
            <a:r>
              <a:rPr lang="en" sz="1500"/>
              <a:t>Usually the people that design the strategy don't implement the strategy. This can lead to a disconnect.</a:t>
            </a:r>
            <a:endParaRPr sz="1500"/>
          </a:p>
        </p:txBody>
      </p:sp>
      <p:graphicFrame>
        <p:nvGraphicFramePr>
          <p:cNvPr id="133" name="Google Shape;133;p22"/>
          <p:cNvGraphicFramePr/>
          <p:nvPr/>
        </p:nvGraphicFramePr>
        <p:xfrm>
          <a:off x="5180100" y="1445338"/>
          <a:ext cx="3000000" cy="3000000"/>
        </p:xfrm>
        <a:graphic>
          <a:graphicData uri="http://schemas.openxmlformats.org/drawingml/2006/table">
            <a:tbl>
              <a:tblPr>
                <a:noFill/>
                <a:tableStyleId>{5D2D93F7-83FB-4063-8FCC-AE7C474DC125}</a:tableStyleId>
              </a:tblPr>
              <a:tblGrid>
                <a:gridCol w="969625"/>
                <a:gridCol w="2565900"/>
              </a:tblGrid>
              <a:tr h="471775">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Stage #</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Typical Strategy</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1</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Requirements Gathering</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2</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Synthesise Information</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3</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Create a Strategy</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4</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Implement</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5</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Operate</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134" name="Google Shape;134;p2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Typical strategy is not iterative</a:t>
            </a:r>
            <a:endParaRPr/>
          </a:p>
        </p:txBody>
      </p:sp>
      <p:sp>
        <p:nvSpPr>
          <p:cNvPr id="140" name="Google Shape;140;p23"/>
          <p:cNvSpPr txBox="1"/>
          <p:nvPr>
            <p:ph idx="1" type="body"/>
          </p:nvPr>
        </p:nvSpPr>
        <p:spPr>
          <a:xfrm>
            <a:off x="235500" y="1685875"/>
            <a:ext cx="4704600" cy="2736600"/>
          </a:xfrm>
          <a:prstGeom prst="rect">
            <a:avLst/>
          </a:prstGeom>
        </p:spPr>
        <p:txBody>
          <a:bodyPr anchorCtr="0" anchor="ctr" bIns="91425" lIns="91425" spcFirstLastPara="1" rIns="91425" wrap="square" tIns="91425">
            <a:noAutofit/>
          </a:bodyPr>
          <a:lstStyle/>
          <a:p>
            <a:pPr indent="-323850" lvl="0" marL="457200" rtl="0" algn="l">
              <a:spcBef>
                <a:spcPts val="0"/>
              </a:spcBef>
              <a:spcAft>
                <a:spcPts val="0"/>
              </a:spcAft>
              <a:buSzPts val="1500"/>
              <a:buChar char="●"/>
            </a:pPr>
            <a:r>
              <a:rPr lang="en" sz="1500"/>
              <a:t>Typical strategy is usually linear and not iterative.</a:t>
            </a:r>
            <a:endParaRPr sz="1500"/>
          </a:p>
          <a:p>
            <a:pPr indent="-323850" lvl="0" marL="457200" rtl="0" algn="l">
              <a:spcBef>
                <a:spcPts val="0"/>
              </a:spcBef>
              <a:spcAft>
                <a:spcPts val="0"/>
              </a:spcAft>
              <a:buSzPts val="1500"/>
              <a:buChar char="●"/>
            </a:pPr>
            <a:r>
              <a:rPr lang="en" sz="1500"/>
              <a:t>Continuous improvement theory states that iteratively improving is a sign of a healthy organisation.</a:t>
            </a:r>
            <a:endParaRPr sz="1500"/>
          </a:p>
          <a:p>
            <a:pPr indent="-323850" lvl="0" marL="457200" rtl="0" algn="l">
              <a:spcBef>
                <a:spcPts val="0"/>
              </a:spcBef>
              <a:spcAft>
                <a:spcPts val="0"/>
              </a:spcAft>
              <a:buSzPts val="1500"/>
              <a:buChar char="●"/>
            </a:pPr>
            <a:r>
              <a:rPr lang="en" sz="1500"/>
              <a:t>As more information is available from implementation and operation, the strategy should be updated as appropriate.</a:t>
            </a:r>
            <a:endParaRPr sz="1500"/>
          </a:p>
        </p:txBody>
      </p:sp>
      <p:graphicFrame>
        <p:nvGraphicFramePr>
          <p:cNvPr id="141" name="Google Shape;141;p23"/>
          <p:cNvGraphicFramePr/>
          <p:nvPr/>
        </p:nvGraphicFramePr>
        <p:xfrm>
          <a:off x="5180100" y="1445338"/>
          <a:ext cx="3000000" cy="3000000"/>
        </p:xfrm>
        <a:graphic>
          <a:graphicData uri="http://schemas.openxmlformats.org/drawingml/2006/table">
            <a:tbl>
              <a:tblPr>
                <a:noFill/>
                <a:tableStyleId>{5D2D93F7-83FB-4063-8FCC-AE7C474DC125}</a:tableStyleId>
              </a:tblPr>
              <a:tblGrid>
                <a:gridCol w="969625"/>
                <a:gridCol w="2565900"/>
              </a:tblGrid>
              <a:tr h="471775">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Stage #</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Typical Strategy</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1</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Requirements Gathering</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2</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Synthesise Information</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3</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Create a Strategy</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4</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Implement</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5</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Operate</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142" name="Google Shape;142;p2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Typical strategy is not systematised</a:t>
            </a:r>
            <a:endParaRPr/>
          </a:p>
        </p:txBody>
      </p:sp>
      <p:sp>
        <p:nvSpPr>
          <p:cNvPr id="148" name="Google Shape;148;p24"/>
          <p:cNvSpPr txBox="1"/>
          <p:nvPr>
            <p:ph idx="1" type="body"/>
          </p:nvPr>
        </p:nvSpPr>
        <p:spPr>
          <a:xfrm>
            <a:off x="235500" y="1609675"/>
            <a:ext cx="4704600" cy="2736600"/>
          </a:xfrm>
          <a:prstGeom prst="rect">
            <a:avLst/>
          </a:prstGeom>
        </p:spPr>
        <p:txBody>
          <a:bodyPr anchorCtr="0" anchor="ctr" bIns="91425" lIns="91425" spcFirstLastPara="1" rIns="91425" wrap="square" tIns="91425">
            <a:noAutofit/>
          </a:bodyPr>
          <a:lstStyle/>
          <a:p>
            <a:pPr indent="-323850" lvl="0" marL="457200" rtl="0" algn="l">
              <a:spcBef>
                <a:spcPts val="0"/>
              </a:spcBef>
              <a:spcAft>
                <a:spcPts val="0"/>
              </a:spcAft>
              <a:buSzPts val="1500"/>
              <a:buChar char="●"/>
            </a:pPr>
            <a:r>
              <a:rPr lang="en" sz="1500"/>
              <a:t>Typical strategy is usually a document or a series of documents that is a combination of multiple sources of information.</a:t>
            </a:r>
            <a:endParaRPr sz="1500"/>
          </a:p>
          <a:p>
            <a:pPr indent="-323850" lvl="0" marL="457200" rtl="0" algn="l">
              <a:spcBef>
                <a:spcPts val="0"/>
              </a:spcBef>
              <a:spcAft>
                <a:spcPts val="0"/>
              </a:spcAft>
              <a:buSzPts val="1500"/>
              <a:buChar char="●"/>
            </a:pPr>
            <a:r>
              <a:rPr lang="en" sz="1500"/>
              <a:t>Interviewing is one source of information, but the clients and lower level details of this information is not readily available for re-use or transparency.</a:t>
            </a:r>
            <a:endParaRPr sz="1500"/>
          </a:p>
          <a:p>
            <a:pPr indent="-323850" lvl="0" marL="457200" rtl="0" algn="l">
              <a:spcBef>
                <a:spcPts val="0"/>
              </a:spcBef>
              <a:spcAft>
                <a:spcPts val="0"/>
              </a:spcAft>
              <a:buSzPts val="1500"/>
              <a:buChar char="●"/>
            </a:pPr>
            <a:r>
              <a:rPr lang="en" sz="1500"/>
              <a:t>The strategist who synthesises the interviews manually can add unconscious bias into the strategy that cannot be easily reviewed.</a:t>
            </a:r>
            <a:endParaRPr sz="1500"/>
          </a:p>
        </p:txBody>
      </p:sp>
      <p:graphicFrame>
        <p:nvGraphicFramePr>
          <p:cNvPr id="149" name="Google Shape;149;p24"/>
          <p:cNvGraphicFramePr/>
          <p:nvPr/>
        </p:nvGraphicFramePr>
        <p:xfrm>
          <a:off x="5180100" y="1445338"/>
          <a:ext cx="3000000" cy="3000000"/>
        </p:xfrm>
        <a:graphic>
          <a:graphicData uri="http://schemas.openxmlformats.org/drawingml/2006/table">
            <a:tbl>
              <a:tblPr>
                <a:noFill/>
                <a:tableStyleId>{5D2D93F7-83FB-4063-8FCC-AE7C474DC125}</a:tableStyleId>
              </a:tblPr>
              <a:tblGrid>
                <a:gridCol w="969625"/>
                <a:gridCol w="2565900"/>
              </a:tblGrid>
              <a:tr h="471775">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Stage #</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Typical Strategy</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1</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Requirements Gathering</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2</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Synthesise Information</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3</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Create a Strategy</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4</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Implement</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5</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Operate</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150" name="Google Shape;150;p2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5"/>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So how can we improve our strategy framework?</a:t>
            </a:r>
            <a:endParaRPr/>
          </a:p>
        </p:txBody>
      </p:sp>
      <p:sp>
        <p:nvSpPr>
          <p:cNvPr id="156" name="Google Shape;156;p2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6"/>
          <p:cNvSpPr txBox="1"/>
          <p:nvPr>
            <p:ph type="title"/>
          </p:nvPr>
        </p:nvSpPr>
        <p:spPr>
          <a:xfrm>
            <a:off x="265500" y="1716600"/>
            <a:ext cx="4045200" cy="1710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Think of strategy as part of a change management lifecycle</a:t>
            </a:r>
            <a:endParaRPr/>
          </a:p>
        </p:txBody>
      </p:sp>
      <p:sp>
        <p:nvSpPr>
          <p:cNvPr id="162" name="Google Shape;162;p26"/>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t/>
            </a:r>
            <a:endParaRPr/>
          </a:p>
        </p:txBody>
      </p:sp>
      <p:sp>
        <p:nvSpPr>
          <p:cNvPr id="163" name="Google Shape;163;p2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Changes to improve the typical strategy lifecycle</a:t>
            </a:r>
            <a:endParaRPr/>
          </a:p>
        </p:txBody>
      </p:sp>
      <p:sp>
        <p:nvSpPr>
          <p:cNvPr id="169" name="Google Shape;169;p27"/>
          <p:cNvSpPr txBox="1"/>
          <p:nvPr>
            <p:ph idx="1" type="body"/>
          </p:nvPr>
        </p:nvSpPr>
        <p:spPr>
          <a:xfrm>
            <a:off x="311700" y="1609675"/>
            <a:ext cx="8520600" cy="2456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AutoNum type="arabicPeriod"/>
            </a:pPr>
            <a:r>
              <a:rPr lang="en"/>
              <a:t> Focus on advocacy, relationship building, and future change management as opposed to just gathering requirements.</a:t>
            </a:r>
            <a:endParaRPr/>
          </a:p>
          <a:p>
            <a:pPr indent="-342900" lvl="0" marL="457200" rtl="0" algn="l">
              <a:spcBef>
                <a:spcPts val="0"/>
              </a:spcBef>
              <a:spcAft>
                <a:spcPts val="0"/>
              </a:spcAft>
              <a:buSzPts val="1800"/>
              <a:buAutoNum type="arabicPeriod"/>
            </a:pPr>
            <a:r>
              <a:rPr lang="en"/>
              <a:t>Iterative co-design of strategy across all levels as opposed to strategy design at the Macro level.</a:t>
            </a:r>
            <a:endParaRPr/>
          </a:p>
          <a:p>
            <a:pPr indent="-342900" lvl="0" marL="457200" rtl="0" algn="l">
              <a:spcBef>
                <a:spcPts val="0"/>
              </a:spcBef>
              <a:spcAft>
                <a:spcPts val="0"/>
              </a:spcAft>
              <a:buSzPts val="1800"/>
              <a:buAutoNum type="arabicPeriod"/>
            </a:pPr>
            <a:r>
              <a:rPr lang="en"/>
              <a:t>Increase the involvement of the Meso and the Micro level at certain parts of the strategy stages.</a:t>
            </a:r>
            <a:endParaRPr/>
          </a:p>
          <a:p>
            <a:pPr indent="-342900" lvl="0" marL="457200" rtl="0" algn="l">
              <a:spcBef>
                <a:spcPts val="0"/>
              </a:spcBef>
              <a:spcAft>
                <a:spcPts val="0"/>
              </a:spcAft>
              <a:buSzPts val="1800"/>
              <a:buAutoNum type="arabicPeriod"/>
            </a:pPr>
            <a:r>
              <a:rPr lang="en"/>
              <a:t>Systematise the strategy process.</a:t>
            </a:r>
            <a:r>
              <a:rPr lang="en"/>
              <a:t> </a:t>
            </a:r>
            <a:endParaRPr/>
          </a:p>
        </p:txBody>
      </p:sp>
      <p:sp>
        <p:nvSpPr>
          <p:cNvPr id="170" name="Google Shape;170;p2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Benefits of building trust through advocacy</a:t>
            </a:r>
            <a:endParaRPr/>
          </a:p>
        </p:txBody>
      </p:sp>
      <p:sp>
        <p:nvSpPr>
          <p:cNvPr id="176" name="Google Shape;176;p28"/>
          <p:cNvSpPr txBox="1"/>
          <p:nvPr>
            <p:ph idx="1" type="body"/>
          </p:nvPr>
        </p:nvSpPr>
        <p:spPr>
          <a:xfrm>
            <a:off x="311700" y="1220375"/>
            <a:ext cx="8520600" cy="3758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There is a better understanding of the holistic needs of the client.</a:t>
            </a:r>
            <a:endParaRPr/>
          </a:p>
          <a:p>
            <a:pPr indent="-342900" lvl="0" marL="457200" rtl="0" algn="l">
              <a:spcBef>
                <a:spcPts val="0"/>
              </a:spcBef>
              <a:spcAft>
                <a:spcPts val="0"/>
              </a:spcAft>
              <a:buSzPts val="1800"/>
              <a:buChar char="●"/>
            </a:pPr>
            <a:r>
              <a:rPr lang="en"/>
              <a:t>There is more scope to come back to the client for more information if we have already built trusted relationships with them.</a:t>
            </a:r>
            <a:endParaRPr/>
          </a:p>
          <a:p>
            <a:pPr indent="-342900" lvl="0" marL="457200" rtl="0" algn="l">
              <a:spcBef>
                <a:spcPts val="0"/>
              </a:spcBef>
              <a:spcAft>
                <a:spcPts val="0"/>
              </a:spcAft>
              <a:buSzPts val="1800"/>
              <a:buChar char="●"/>
            </a:pPr>
            <a:r>
              <a:rPr lang="en"/>
              <a:t>When we implement changes, the trust and insight we have with the clients will smooth out the change management process.</a:t>
            </a:r>
            <a:endParaRPr/>
          </a:p>
          <a:p>
            <a:pPr indent="-342900" lvl="0" marL="457200" rtl="0" algn="l">
              <a:spcBef>
                <a:spcPts val="0"/>
              </a:spcBef>
              <a:spcAft>
                <a:spcPts val="0"/>
              </a:spcAft>
              <a:buSzPts val="1800"/>
              <a:buChar char="●"/>
            </a:pPr>
            <a:r>
              <a:rPr lang="en"/>
              <a:t>We would be more likely to identify and create a network of champions.</a:t>
            </a:r>
            <a:endParaRPr/>
          </a:p>
          <a:p>
            <a:pPr indent="-342900" lvl="0" marL="457200" rtl="0" algn="l">
              <a:spcBef>
                <a:spcPts val="0"/>
              </a:spcBef>
              <a:spcAft>
                <a:spcPts val="0"/>
              </a:spcAft>
              <a:buSzPts val="1800"/>
              <a:buChar char="●"/>
            </a:pPr>
            <a:r>
              <a:rPr lang="en"/>
              <a:t>We can potentially identify more opportunities as we are focusing on improving their needs in a more holistic manner.</a:t>
            </a:r>
            <a:endParaRPr/>
          </a:p>
          <a:p>
            <a:pPr indent="-342900" lvl="0" marL="457200" rtl="0" algn="l">
              <a:spcBef>
                <a:spcPts val="0"/>
              </a:spcBef>
              <a:spcAft>
                <a:spcPts val="0"/>
              </a:spcAft>
              <a:buSzPts val="1800"/>
              <a:buChar char="●"/>
            </a:pPr>
            <a:r>
              <a:rPr lang="en"/>
              <a:t>We can leverage these trusted relationships for other programs of work.</a:t>
            </a:r>
            <a:endParaRPr/>
          </a:p>
          <a:p>
            <a:pPr indent="-342900" lvl="0" marL="457200" rtl="0" algn="l">
              <a:spcBef>
                <a:spcPts val="0"/>
              </a:spcBef>
              <a:spcAft>
                <a:spcPts val="0"/>
              </a:spcAft>
              <a:buSzPts val="1800"/>
              <a:buChar char="●"/>
            </a:pPr>
            <a:r>
              <a:rPr lang="en"/>
              <a:t>Please note that for maximum benefit, the continuity of personnel through the program (and after) is important to aim for.</a:t>
            </a:r>
            <a:endParaRPr/>
          </a:p>
        </p:txBody>
      </p:sp>
      <p:sp>
        <p:nvSpPr>
          <p:cNvPr id="177" name="Google Shape;177;p2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stages of advocacy</a:t>
            </a:r>
            <a:endParaRPr/>
          </a:p>
        </p:txBody>
      </p:sp>
      <p:graphicFrame>
        <p:nvGraphicFramePr>
          <p:cNvPr id="183" name="Google Shape;183;p29"/>
          <p:cNvGraphicFramePr/>
          <p:nvPr/>
        </p:nvGraphicFramePr>
        <p:xfrm>
          <a:off x="429650" y="1443638"/>
          <a:ext cx="3000000" cy="3000000"/>
        </p:xfrm>
        <a:graphic>
          <a:graphicData uri="http://schemas.openxmlformats.org/drawingml/2006/table">
            <a:tbl>
              <a:tblPr>
                <a:noFill/>
                <a:tableStyleId>{5D2D93F7-83FB-4063-8FCC-AE7C474DC125}</a:tableStyleId>
              </a:tblPr>
              <a:tblGrid>
                <a:gridCol w="2921000"/>
                <a:gridCol w="5281675"/>
              </a:tblGrid>
              <a:tr h="471775">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Stage of Advocacy</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Underpinning Discourse</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r>
              <a:tr h="471775">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Immature relationship</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How can I help advocate for you?</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Testing understanding</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 have found an opportunity that I think will help you - is that right?</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Demonstrating benefits</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 have found an opportunity that I know will help you!</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Agency</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 have created an opportunity especially for you!</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184" name="Google Shape;184;p2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Comparison of advocacy to requirements gathering</a:t>
            </a:r>
            <a:endParaRPr/>
          </a:p>
        </p:txBody>
      </p:sp>
      <p:sp>
        <p:nvSpPr>
          <p:cNvPr id="190" name="Google Shape;190;p30"/>
          <p:cNvSpPr txBox="1"/>
          <p:nvPr>
            <p:ph idx="1" type="body"/>
          </p:nvPr>
        </p:nvSpPr>
        <p:spPr>
          <a:xfrm>
            <a:off x="311700" y="1695450"/>
            <a:ext cx="8520600" cy="175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Compare that to gathering requirements:</a:t>
            </a:r>
            <a:endParaRPr/>
          </a:p>
          <a:p>
            <a:pPr indent="-342900" lvl="0" marL="457200" rtl="0" algn="l">
              <a:spcBef>
                <a:spcPts val="1600"/>
              </a:spcBef>
              <a:spcAft>
                <a:spcPts val="0"/>
              </a:spcAft>
              <a:buSzPts val="1800"/>
              <a:buChar char="●"/>
            </a:pPr>
            <a:r>
              <a:rPr lang="en"/>
              <a:t>Your feedback may or may not be used in the strategy.</a:t>
            </a:r>
            <a:endParaRPr/>
          </a:p>
          <a:p>
            <a:pPr indent="-342900" lvl="0" marL="457200" rtl="0" algn="l">
              <a:spcBef>
                <a:spcPts val="0"/>
              </a:spcBef>
              <a:spcAft>
                <a:spcPts val="0"/>
              </a:spcAft>
              <a:buSzPts val="1800"/>
              <a:buChar char="●"/>
            </a:pPr>
            <a:r>
              <a:rPr lang="en"/>
              <a:t>The strategy implementation may not help you personally.</a:t>
            </a:r>
            <a:endParaRPr/>
          </a:p>
          <a:p>
            <a:pPr indent="-342900" lvl="0" marL="457200" rtl="0" algn="l">
              <a:spcBef>
                <a:spcPts val="0"/>
              </a:spcBef>
              <a:spcAft>
                <a:spcPts val="0"/>
              </a:spcAft>
              <a:buSzPts val="1800"/>
              <a:buChar char="●"/>
            </a:pPr>
            <a:r>
              <a:rPr lang="en"/>
              <a:t>You may not ever here again from the person gathering requirements.</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
        <p:nvSpPr>
          <p:cNvPr id="191" name="Google Shape;191;p3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Benefits of iterative co-design of strategy</a:t>
            </a:r>
            <a:endParaRPr/>
          </a:p>
        </p:txBody>
      </p:sp>
      <p:sp>
        <p:nvSpPr>
          <p:cNvPr id="197" name="Google Shape;197;p31"/>
          <p:cNvSpPr txBox="1"/>
          <p:nvPr>
            <p:ph idx="1" type="body"/>
          </p:nvPr>
        </p:nvSpPr>
        <p:spPr>
          <a:xfrm>
            <a:off x="235500" y="1271975"/>
            <a:ext cx="8334300" cy="1582200"/>
          </a:xfrm>
          <a:prstGeom prst="rect">
            <a:avLst/>
          </a:prstGeom>
        </p:spPr>
        <p:txBody>
          <a:bodyPr anchorCtr="0" anchor="ctr" bIns="91425" lIns="91425" spcFirstLastPara="1" rIns="91425" wrap="square" tIns="91425">
            <a:noAutofit/>
          </a:bodyPr>
          <a:lstStyle/>
          <a:p>
            <a:pPr indent="-342900" lvl="0" marL="457200" rtl="0" algn="l">
              <a:spcBef>
                <a:spcPts val="0"/>
              </a:spcBef>
              <a:spcAft>
                <a:spcPts val="0"/>
              </a:spcAft>
              <a:buSzPts val="1800"/>
              <a:buChar char="●"/>
            </a:pPr>
            <a:r>
              <a:rPr lang="en"/>
              <a:t>Better ability to share ideas and have them tested in a timely manner.</a:t>
            </a:r>
            <a:endParaRPr/>
          </a:p>
          <a:p>
            <a:pPr indent="-342900" lvl="0" marL="457200" rtl="0" algn="l">
              <a:spcBef>
                <a:spcPts val="0"/>
              </a:spcBef>
              <a:spcAft>
                <a:spcPts val="0"/>
              </a:spcAft>
              <a:buSzPts val="1800"/>
              <a:buChar char="●"/>
            </a:pPr>
            <a:r>
              <a:rPr lang="en"/>
              <a:t>Increased ownership across the three levels.</a:t>
            </a:r>
            <a:endParaRPr/>
          </a:p>
          <a:p>
            <a:pPr indent="-342900" lvl="0" marL="457200" rtl="0" algn="l">
              <a:spcBef>
                <a:spcPts val="0"/>
              </a:spcBef>
              <a:spcAft>
                <a:spcPts val="0"/>
              </a:spcAft>
              <a:buSzPts val="1800"/>
              <a:buChar char="●"/>
            </a:pPr>
            <a:r>
              <a:rPr lang="en"/>
              <a:t>Increased understanding at the macro level of the power dynamics at the meso and micro levels.</a:t>
            </a:r>
            <a:endParaRPr/>
          </a:p>
          <a:p>
            <a:pPr indent="-342900" lvl="0" marL="457200" rtl="0" algn="l">
              <a:spcBef>
                <a:spcPts val="0"/>
              </a:spcBef>
              <a:spcAft>
                <a:spcPts val="0"/>
              </a:spcAft>
              <a:buSzPts val="1800"/>
              <a:buChar char="●"/>
            </a:pPr>
            <a:r>
              <a:rPr lang="en"/>
              <a:t>It is important to have the weight of the community behind the strategy.</a:t>
            </a:r>
            <a:endParaRPr/>
          </a:p>
        </p:txBody>
      </p:sp>
      <p:sp>
        <p:nvSpPr>
          <p:cNvPr id="198" name="Google Shape;198;p3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99" name="Google Shape;199;p31"/>
          <p:cNvPicPr preferRelativeResize="0"/>
          <p:nvPr/>
        </p:nvPicPr>
        <p:blipFill>
          <a:blip r:embed="rId3">
            <a:alphaModFix/>
          </a:blip>
          <a:stretch>
            <a:fillRect/>
          </a:stretch>
        </p:blipFill>
        <p:spPr>
          <a:xfrm>
            <a:off x="263900" y="2926900"/>
            <a:ext cx="8616199" cy="18489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Foreword</a:t>
            </a:r>
            <a:endParaRPr/>
          </a:p>
        </p:txBody>
      </p:sp>
      <p:sp>
        <p:nvSpPr>
          <p:cNvPr id="68" name="Google Shape;68;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framework is reverse-engineered from the implicit methodologies that I have used successfully in many diverse and complex technical and political environments.</a:t>
            </a:r>
            <a:endParaRPr/>
          </a:p>
          <a:p>
            <a:pPr indent="0" lvl="0" marL="0" rtl="0" algn="l">
              <a:spcBef>
                <a:spcPts val="1600"/>
              </a:spcBef>
              <a:spcAft>
                <a:spcPts val="0"/>
              </a:spcAft>
              <a:buNone/>
            </a:pPr>
            <a:r>
              <a:rPr lang="en"/>
              <a:t>At this point in time, there are not many references. In subsequent versions I hope to change this. Until that point, please consider this a draft of a hypothesis.</a:t>
            </a:r>
            <a:endParaRPr/>
          </a:p>
          <a:p>
            <a:pPr indent="0" lvl="0" marL="0" rtl="0" algn="l">
              <a:spcBef>
                <a:spcPts val="1600"/>
              </a:spcBef>
              <a:spcAft>
                <a:spcPts val="0"/>
              </a:spcAft>
              <a:buNone/>
            </a:pPr>
            <a:r>
              <a:rPr lang="en"/>
              <a:t>Regards,</a:t>
            </a:r>
            <a:endParaRPr/>
          </a:p>
          <a:p>
            <a:pPr indent="0" lvl="0" marL="0" rtl="0" algn="l">
              <a:spcBef>
                <a:spcPts val="1600"/>
              </a:spcBef>
              <a:spcAft>
                <a:spcPts val="0"/>
              </a:spcAft>
              <a:buNone/>
            </a:pPr>
            <a:r>
              <a:rPr lang="en"/>
              <a:t>Rowland Mosbergen</a:t>
            </a:r>
            <a:endParaRPr/>
          </a:p>
          <a:p>
            <a:pPr indent="0" lvl="0" marL="0" rtl="0" algn="l">
              <a:spcBef>
                <a:spcPts val="1600"/>
              </a:spcBef>
              <a:spcAft>
                <a:spcPts val="1600"/>
              </a:spcAft>
              <a:buNone/>
            </a:pPr>
            <a:r>
              <a:rPr lang="en"/>
              <a:t>April 27th 2020</a:t>
            </a:r>
            <a:endParaRPr/>
          </a:p>
        </p:txBody>
      </p:sp>
      <p:sp>
        <p:nvSpPr>
          <p:cNvPr id="69" name="Google Shape;69;p1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Benefits of increasing involvement at Micro and Meso levels</a:t>
            </a:r>
            <a:endParaRPr/>
          </a:p>
        </p:txBody>
      </p:sp>
      <p:sp>
        <p:nvSpPr>
          <p:cNvPr id="205" name="Google Shape;205;p32"/>
          <p:cNvSpPr txBox="1"/>
          <p:nvPr>
            <p:ph idx="1" type="body"/>
          </p:nvPr>
        </p:nvSpPr>
        <p:spPr>
          <a:xfrm>
            <a:off x="311700" y="1796550"/>
            <a:ext cx="8520600" cy="1550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Better ownership of the strategy. </a:t>
            </a:r>
            <a:endParaRPr/>
          </a:p>
          <a:p>
            <a:pPr indent="-342900" lvl="0" marL="457200" rtl="0" algn="l">
              <a:spcBef>
                <a:spcPts val="0"/>
              </a:spcBef>
              <a:spcAft>
                <a:spcPts val="0"/>
              </a:spcAft>
              <a:buSzPts val="1800"/>
              <a:buChar char="●"/>
            </a:pPr>
            <a:r>
              <a:rPr lang="en"/>
              <a:t>Build relationships and identify champions.</a:t>
            </a:r>
            <a:endParaRPr/>
          </a:p>
          <a:p>
            <a:pPr indent="-342900" lvl="0" marL="457200" rtl="0" algn="l">
              <a:spcBef>
                <a:spcPts val="0"/>
              </a:spcBef>
              <a:spcAft>
                <a:spcPts val="0"/>
              </a:spcAft>
              <a:buSzPts val="1800"/>
              <a:buChar char="●"/>
            </a:pPr>
            <a:r>
              <a:rPr lang="en"/>
              <a:t>Can re-use these relationships for leveraging other programs of work.</a:t>
            </a:r>
            <a:endParaRPr/>
          </a:p>
          <a:p>
            <a:pPr indent="-342900" lvl="0" marL="457200" rtl="0" algn="l">
              <a:spcBef>
                <a:spcPts val="0"/>
              </a:spcBef>
              <a:spcAft>
                <a:spcPts val="0"/>
              </a:spcAft>
              <a:buSzPts val="1800"/>
              <a:buChar char="●"/>
            </a:pPr>
            <a:r>
              <a:rPr lang="en"/>
              <a:t>It ensures that you have the weight of the community behind you.</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
        <p:nvSpPr>
          <p:cNvPr id="206" name="Google Shape;206;p3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Benefits of systematising</a:t>
            </a:r>
            <a:endParaRPr/>
          </a:p>
        </p:txBody>
      </p:sp>
      <p:sp>
        <p:nvSpPr>
          <p:cNvPr id="212" name="Google Shape;212;p33"/>
          <p:cNvSpPr txBox="1"/>
          <p:nvPr>
            <p:ph idx="1" type="body"/>
          </p:nvPr>
        </p:nvSpPr>
        <p:spPr>
          <a:xfrm>
            <a:off x="311700" y="1201350"/>
            <a:ext cx="8520600" cy="27408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Clearer understanding of bias.</a:t>
            </a:r>
            <a:endParaRPr/>
          </a:p>
          <a:p>
            <a:pPr indent="-342900" lvl="0" marL="457200" rtl="0" algn="l">
              <a:spcBef>
                <a:spcPts val="0"/>
              </a:spcBef>
              <a:spcAft>
                <a:spcPts val="0"/>
              </a:spcAft>
              <a:buSzPts val="1800"/>
              <a:buChar char="●"/>
            </a:pPr>
            <a:r>
              <a:rPr lang="en"/>
              <a:t>Clearer understanding of the frequency / weight of the needs are.</a:t>
            </a:r>
            <a:endParaRPr/>
          </a:p>
          <a:p>
            <a:pPr indent="-342900" lvl="0" marL="457200" rtl="0" algn="l">
              <a:spcBef>
                <a:spcPts val="0"/>
              </a:spcBef>
              <a:spcAft>
                <a:spcPts val="0"/>
              </a:spcAft>
              <a:buSzPts val="1800"/>
              <a:buChar char="●"/>
            </a:pPr>
            <a:r>
              <a:rPr lang="en"/>
              <a:t>Using a semi-qualitative approach, can provide granularity to uncover strategic insights.</a:t>
            </a:r>
            <a:endParaRPr/>
          </a:p>
          <a:p>
            <a:pPr indent="-342900" lvl="0" marL="457200" rtl="0" algn="l">
              <a:spcBef>
                <a:spcPts val="0"/>
              </a:spcBef>
              <a:spcAft>
                <a:spcPts val="0"/>
              </a:spcAft>
              <a:buSzPts val="1800"/>
              <a:buChar char="●"/>
            </a:pPr>
            <a:r>
              <a:rPr lang="en"/>
              <a:t>Can then share these strategic insights with the wider community in a safe manner.</a:t>
            </a:r>
            <a:endParaRPr/>
          </a:p>
          <a:p>
            <a:pPr indent="-342900" lvl="0" marL="457200" rtl="0" algn="l">
              <a:spcBef>
                <a:spcPts val="0"/>
              </a:spcBef>
              <a:spcAft>
                <a:spcPts val="0"/>
              </a:spcAft>
              <a:buSzPts val="1800"/>
              <a:buChar char="●"/>
            </a:pPr>
            <a:r>
              <a:rPr lang="en"/>
              <a:t>This can increase the trust and the transparency of the process to the Meso and Micro levels.</a:t>
            </a:r>
            <a:endParaRPr/>
          </a:p>
          <a:p>
            <a:pPr indent="0" lvl="0" marL="0" rtl="0" algn="l">
              <a:spcBef>
                <a:spcPts val="1600"/>
              </a:spcBef>
              <a:spcAft>
                <a:spcPts val="1600"/>
              </a:spcAft>
              <a:buNone/>
            </a:pPr>
            <a:r>
              <a:t/>
            </a:r>
            <a:endParaRPr/>
          </a:p>
        </p:txBody>
      </p:sp>
      <p:sp>
        <p:nvSpPr>
          <p:cNvPr id="213" name="Google Shape;213;p3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34"/>
          <p:cNvSpPr txBox="1"/>
          <p:nvPr>
            <p:ph type="title"/>
          </p:nvPr>
        </p:nvSpPr>
        <p:spPr>
          <a:xfrm>
            <a:off x="265500" y="1716600"/>
            <a:ext cx="4045200" cy="1710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Improved Strategy Framework</a:t>
            </a:r>
            <a:endParaRPr/>
          </a:p>
        </p:txBody>
      </p:sp>
      <p:sp>
        <p:nvSpPr>
          <p:cNvPr id="219" name="Google Shape;219;p34"/>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t/>
            </a:r>
            <a:endParaRPr/>
          </a:p>
        </p:txBody>
      </p:sp>
      <p:sp>
        <p:nvSpPr>
          <p:cNvPr id="220" name="Google Shape;220;p3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this seems obvious to you….</a:t>
            </a:r>
            <a:endParaRPr/>
          </a:p>
        </p:txBody>
      </p:sp>
      <p:sp>
        <p:nvSpPr>
          <p:cNvPr id="226" name="Google Shape;226;p35"/>
          <p:cNvSpPr txBox="1"/>
          <p:nvPr>
            <p:ph idx="1" type="body"/>
          </p:nvPr>
        </p:nvSpPr>
        <p:spPr>
          <a:xfrm>
            <a:off x="311700" y="1661850"/>
            <a:ext cx="8520600" cy="18198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Remember that this is already done implicitly in some strategies, or it is already done implicitly by some strategic advisors or strategic managers.</a:t>
            </a:r>
            <a:endParaRPr/>
          </a:p>
          <a:p>
            <a:pPr indent="-342900" lvl="0" marL="457200" rtl="0" algn="l">
              <a:spcBef>
                <a:spcPts val="0"/>
              </a:spcBef>
              <a:spcAft>
                <a:spcPts val="0"/>
              </a:spcAft>
              <a:buSzPts val="1800"/>
              <a:buChar char="●"/>
            </a:pPr>
            <a:r>
              <a:rPr lang="en"/>
              <a:t>The idea for this framework is to make this explicit, so that people who do not do this implicitly can make an informed choice on whether to use specific parts of this framework for their own strategic planning.</a:t>
            </a:r>
            <a:endParaRPr/>
          </a:p>
        </p:txBody>
      </p:sp>
      <p:sp>
        <p:nvSpPr>
          <p:cNvPr id="227" name="Google Shape;227;p3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Improved s</a:t>
            </a:r>
            <a:r>
              <a:rPr lang="en"/>
              <a:t>trategy framework</a:t>
            </a:r>
            <a:endParaRPr/>
          </a:p>
        </p:txBody>
      </p:sp>
      <p:sp>
        <p:nvSpPr>
          <p:cNvPr id="233" name="Google Shape;233;p36"/>
          <p:cNvSpPr txBox="1"/>
          <p:nvPr>
            <p:ph idx="1" type="body"/>
          </p:nvPr>
        </p:nvSpPr>
        <p:spPr>
          <a:xfrm>
            <a:off x="311700" y="1672250"/>
            <a:ext cx="2274300" cy="284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400"/>
              <a:t>This is the updated strategy framework that takes into account the improvements and increases the focus on change management</a:t>
            </a:r>
            <a:r>
              <a:rPr lang="en" sz="1400"/>
              <a:t> and advocacy.</a:t>
            </a:r>
            <a:endParaRPr sz="1400"/>
          </a:p>
          <a:p>
            <a:pPr indent="0" lvl="0" marL="0" rtl="0" algn="l">
              <a:spcBef>
                <a:spcPts val="1600"/>
              </a:spcBef>
              <a:spcAft>
                <a:spcPts val="1600"/>
              </a:spcAft>
              <a:buNone/>
            </a:pPr>
            <a:r>
              <a:rPr lang="en" sz="1400"/>
              <a:t>The crosses indicate who has been consulted or is driving each stage in this new framework.</a:t>
            </a:r>
            <a:endParaRPr sz="1400"/>
          </a:p>
        </p:txBody>
      </p:sp>
      <p:graphicFrame>
        <p:nvGraphicFramePr>
          <p:cNvPr id="234" name="Google Shape;234;p36"/>
          <p:cNvGraphicFramePr/>
          <p:nvPr/>
        </p:nvGraphicFramePr>
        <p:xfrm>
          <a:off x="2836700" y="1443638"/>
          <a:ext cx="3000000" cy="3000000"/>
        </p:xfrm>
        <a:graphic>
          <a:graphicData uri="http://schemas.openxmlformats.org/drawingml/2006/table">
            <a:tbl>
              <a:tblPr>
                <a:noFill/>
                <a:tableStyleId>{5D2D93F7-83FB-4063-8FCC-AE7C474DC125}</a:tableStyleId>
              </a:tblPr>
              <a:tblGrid>
                <a:gridCol w="969625"/>
                <a:gridCol w="2565900"/>
                <a:gridCol w="800225"/>
                <a:gridCol w="760700"/>
                <a:gridCol w="814900"/>
              </a:tblGrid>
              <a:tr h="471775">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Stage #</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Improved Strategy</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Macro Level</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Meso Level</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Micro Level</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1</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Advocacy</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2</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Synthesise Information</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3</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Co-design a Strategy</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4</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Implement</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5</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Operate</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235" name="Google Shape;235;p3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Comparison of frameworks side by side</a:t>
            </a:r>
            <a:endParaRPr/>
          </a:p>
        </p:txBody>
      </p:sp>
      <p:sp>
        <p:nvSpPr>
          <p:cNvPr id="241" name="Google Shape;241;p37"/>
          <p:cNvSpPr txBox="1"/>
          <p:nvPr>
            <p:ph idx="1" type="body"/>
          </p:nvPr>
        </p:nvSpPr>
        <p:spPr>
          <a:xfrm>
            <a:off x="184425" y="1435775"/>
            <a:ext cx="2274300" cy="28464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rPr lang="en" sz="1400"/>
              <a:t>The biggest changes that can be seen at this high level is at stages 1 and 3.</a:t>
            </a:r>
            <a:endParaRPr sz="1400"/>
          </a:p>
        </p:txBody>
      </p:sp>
      <p:graphicFrame>
        <p:nvGraphicFramePr>
          <p:cNvPr id="242" name="Google Shape;242;p37"/>
          <p:cNvGraphicFramePr/>
          <p:nvPr/>
        </p:nvGraphicFramePr>
        <p:xfrm>
          <a:off x="2686950" y="1443638"/>
          <a:ext cx="3000000" cy="3000000"/>
        </p:xfrm>
        <a:graphic>
          <a:graphicData uri="http://schemas.openxmlformats.org/drawingml/2006/table">
            <a:tbl>
              <a:tblPr>
                <a:noFill/>
                <a:tableStyleId>{5D2D93F7-83FB-4063-8FCC-AE7C474DC125}</a:tableStyleId>
              </a:tblPr>
              <a:tblGrid>
                <a:gridCol w="950950"/>
                <a:gridCol w="2426900"/>
                <a:gridCol w="2631225"/>
              </a:tblGrid>
              <a:tr h="471775">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Stage #</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Improved</a:t>
                      </a:r>
                      <a:r>
                        <a:rPr lang="en" sz="1800">
                          <a:solidFill>
                            <a:schemeClr val="lt1"/>
                          </a:solidFill>
                          <a:latin typeface="Average"/>
                          <a:ea typeface="Average"/>
                          <a:cs typeface="Average"/>
                          <a:sym typeface="Average"/>
                        </a:rPr>
                        <a:t> Strategy</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Typical Strategy</a:t>
                      </a:r>
                      <a:r>
                        <a:rPr lang="en" sz="1800">
                          <a:solidFill>
                            <a:schemeClr val="lt1"/>
                          </a:solidFill>
                          <a:latin typeface="Average"/>
                          <a:ea typeface="Average"/>
                          <a:cs typeface="Average"/>
                          <a:sym typeface="Average"/>
                        </a:rPr>
                        <a:t> </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1</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Advocacy</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Requirements Gathering</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2</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Synthesise Information</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Synthesise Information</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3</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Co-design a Strategy</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Create a Strategy</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4</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Implement</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Implement</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5</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Operate</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Operate</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243" name="Google Shape;243;p37"/>
          <p:cNvSpPr/>
          <p:nvPr/>
        </p:nvSpPr>
        <p:spPr>
          <a:xfrm>
            <a:off x="2686950" y="1915425"/>
            <a:ext cx="6009000" cy="471900"/>
          </a:xfrm>
          <a:prstGeom prst="rect">
            <a:avLst/>
          </a:prstGeom>
          <a:noFill/>
          <a:ln cap="flat" cmpd="sng" w="76200">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37"/>
          <p:cNvSpPr/>
          <p:nvPr/>
        </p:nvSpPr>
        <p:spPr>
          <a:xfrm>
            <a:off x="2686950" y="2858975"/>
            <a:ext cx="6009000" cy="471900"/>
          </a:xfrm>
          <a:prstGeom prst="rect">
            <a:avLst/>
          </a:prstGeom>
          <a:noFill/>
          <a:ln cap="flat" cmpd="sng" w="76200">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3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38"/>
          <p:cNvSpPr txBox="1"/>
          <p:nvPr>
            <p:ph type="title"/>
          </p:nvPr>
        </p:nvSpPr>
        <p:spPr>
          <a:xfrm>
            <a:off x="265500" y="1716600"/>
            <a:ext cx="4045200" cy="1710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How to implement this framework?</a:t>
            </a:r>
            <a:endParaRPr/>
          </a:p>
        </p:txBody>
      </p:sp>
      <p:sp>
        <p:nvSpPr>
          <p:cNvPr id="251" name="Google Shape;251;p38"/>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t/>
            </a:r>
            <a:endParaRPr/>
          </a:p>
        </p:txBody>
      </p:sp>
      <p:sp>
        <p:nvSpPr>
          <p:cNvPr id="252" name="Google Shape;252;p3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3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Suggestions for advocacy at the Meso and Micro level</a:t>
            </a:r>
            <a:endParaRPr/>
          </a:p>
        </p:txBody>
      </p:sp>
      <p:sp>
        <p:nvSpPr>
          <p:cNvPr id="258" name="Google Shape;258;p39"/>
          <p:cNvSpPr txBox="1"/>
          <p:nvPr>
            <p:ph idx="1" type="body"/>
          </p:nvPr>
        </p:nvSpPr>
        <p:spPr>
          <a:xfrm>
            <a:off x="311700" y="1889400"/>
            <a:ext cx="8520600" cy="2126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how can we do this?</a:t>
            </a:r>
            <a:endParaRPr/>
          </a:p>
          <a:p>
            <a:pPr indent="-342900" lvl="0" marL="457200" rtl="0" algn="l">
              <a:spcBef>
                <a:spcPts val="1600"/>
              </a:spcBef>
              <a:spcAft>
                <a:spcPts val="0"/>
              </a:spcAft>
              <a:buSzPts val="1800"/>
              <a:buChar char="●"/>
            </a:pPr>
            <a:r>
              <a:rPr lang="en"/>
              <a:t>Sampling from a diverse pool of stakeholders</a:t>
            </a:r>
            <a:endParaRPr/>
          </a:p>
          <a:p>
            <a:pPr indent="-342900" lvl="0" marL="457200" rtl="0" algn="l">
              <a:spcBef>
                <a:spcPts val="0"/>
              </a:spcBef>
              <a:spcAft>
                <a:spcPts val="0"/>
              </a:spcAft>
              <a:buSzPts val="1800"/>
              <a:buChar char="●"/>
            </a:pPr>
            <a:r>
              <a:rPr lang="en"/>
              <a:t>Proof of Concept to inform strategy (IT focused)</a:t>
            </a:r>
            <a:endParaRPr/>
          </a:p>
          <a:p>
            <a:pPr indent="-342900" lvl="0" marL="457200" rtl="0" algn="l">
              <a:spcBef>
                <a:spcPts val="0"/>
              </a:spcBef>
              <a:spcAft>
                <a:spcPts val="0"/>
              </a:spcAft>
              <a:buSzPts val="1800"/>
              <a:buChar char="●"/>
            </a:pPr>
            <a:r>
              <a:rPr lang="en"/>
              <a:t>Acting as an intelligence agency</a:t>
            </a:r>
            <a:endParaRPr/>
          </a:p>
          <a:p>
            <a:pPr indent="-342900" lvl="0" marL="457200" rtl="0" algn="l">
              <a:spcBef>
                <a:spcPts val="0"/>
              </a:spcBef>
              <a:spcAft>
                <a:spcPts val="0"/>
              </a:spcAft>
              <a:buSzPts val="1800"/>
              <a:buChar char="●"/>
            </a:pPr>
            <a:r>
              <a:rPr lang="en"/>
              <a:t>Official vs Unofficial communication</a:t>
            </a:r>
            <a:endParaRPr/>
          </a:p>
          <a:p>
            <a:pPr indent="0" lvl="0" marL="457200" rtl="0" algn="l">
              <a:spcBef>
                <a:spcPts val="1600"/>
              </a:spcBef>
              <a:spcAft>
                <a:spcPts val="1600"/>
              </a:spcAft>
              <a:buNone/>
            </a:pPr>
            <a:r>
              <a:t/>
            </a:r>
            <a:endParaRPr/>
          </a:p>
        </p:txBody>
      </p:sp>
      <p:sp>
        <p:nvSpPr>
          <p:cNvPr id="259" name="Google Shape;259;p3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4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Sampling from a diverse pool of stakeholders</a:t>
            </a:r>
            <a:endParaRPr/>
          </a:p>
        </p:txBody>
      </p:sp>
      <p:sp>
        <p:nvSpPr>
          <p:cNvPr id="265" name="Google Shape;265;p40"/>
          <p:cNvSpPr txBox="1"/>
          <p:nvPr>
            <p:ph idx="1" type="body"/>
          </p:nvPr>
        </p:nvSpPr>
        <p:spPr>
          <a:xfrm>
            <a:off x="311700" y="1533475"/>
            <a:ext cx="8520600" cy="3040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When sampling, it is easy to introduce biases, so having a broad spread is important.​</a:t>
            </a:r>
            <a:endParaRPr/>
          </a:p>
          <a:p>
            <a:pPr indent="-342900" lvl="0" marL="457200" rtl="0" algn="l">
              <a:spcBef>
                <a:spcPts val="0"/>
              </a:spcBef>
              <a:spcAft>
                <a:spcPts val="0"/>
              </a:spcAft>
              <a:buSzPts val="1800"/>
              <a:buChar char="●"/>
            </a:pPr>
            <a:r>
              <a:rPr lang="en"/>
              <a:t>Keeping track of the metadata of the people being sampled is also crucial. Eg. How many from department X?</a:t>
            </a:r>
            <a:endParaRPr/>
          </a:p>
          <a:p>
            <a:pPr indent="-342900" lvl="0" marL="457200" rtl="0" algn="l">
              <a:spcBef>
                <a:spcPts val="0"/>
              </a:spcBef>
              <a:spcAft>
                <a:spcPts val="0"/>
              </a:spcAft>
              <a:buSzPts val="1800"/>
              <a:buChar char="●"/>
            </a:pPr>
            <a:r>
              <a:rPr lang="en"/>
              <a:t>Providing strategic insights from this data needs coding in a semi-qualitative research methodological way.</a:t>
            </a:r>
            <a:endParaRPr/>
          </a:p>
          <a:p>
            <a:pPr indent="-342900" lvl="0" marL="457200" rtl="0" algn="l">
              <a:spcBef>
                <a:spcPts val="0"/>
              </a:spcBef>
              <a:spcAft>
                <a:spcPts val="0"/>
              </a:spcAft>
              <a:buSzPts val="1800"/>
              <a:buChar char="●"/>
            </a:pPr>
            <a:r>
              <a:rPr lang="en"/>
              <a:t>Think of how the Morgan Gallup poll works. It's one part of the puzzle, not the full puzzle.</a:t>
            </a:r>
            <a:endParaRPr/>
          </a:p>
          <a:p>
            <a:pPr indent="-342900" lvl="0" marL="457200" rtl="0" algn="l">
              <a:spcBef>
                <a:spcPts val="0"/>
              </a:spcBef>
              <a:spcAft>
                <a:spcPts val="0"/>
              </a:spcAft>
              <a:buSzPts val="1800"/>
              <a:buChar char="●"/>
            </a:pPr>
            <a:r>
              <a:rPr lang="en"/>
              <a:t>This information should be captured systematically (will get to this later).</a:t>
            </a:r>
            <a:endParaRPr/>
          </a:p>
          <a:p>
            <a:pPr indent="0" lvl="0" marL="0" rtl="0" algn="l">
              <a:spcBef>
                <a:spcPts val="1600"/>
              </a:spcBef>
              <a:spcAft>
                <a:spcPts val="1600"/>
              </a:spcAft>
              <a:buNone/>
            </a:pPr>
            <a:r>
              <a:t/>
            </a:r>
            <a:endParaRPr/>
          </a:p>
        </p:txBody>
      </p:sp>
      <p:sp>
        <p:nvSpPr>
          <p:cNvPr id="266" name="Google Shape;266;p4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4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Proof of Concept to help inform strategy (IT focused)</a:t>
            </a:r>
            <a:endParaRPr/>
          </a:p>
        </p:txBody>
      </p:sp>
      <p:sp>
        <p:nvSpPr>
          <p:cNvPr id="272" name="Google Shape;272;p41"/>
          <p:cNvSpPr txBox="1"/>
          <p:nvPr>
            <p:ph idx="1" type="body"/>
          </p:nvPr>
        </p:nvSpPr>
        <p:spPr>
          <a:xfrm>
            <a:off x="311700" y="1457275"/>
            <a:ext cx="8520600" cy="26808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Asks vendors and products to prove that they work the way described.</a:t>
            </a:r>
            <a:endParaRPr/>
          </a:p>
          <a:p>
            <a:pPr indent="-342900" lvl="0" marL="457200" rtl="0" algn="l">
              <a:spcBef>
                <a:spcPts val="0"/>
              </a:spcBef>
              <a:spcAft>
                <a:spcPts val="0"/>
              </a:spcAft>
              <a:buSzPts val="1800"/>
              <a:buChar char="●"/>
            </a:pPr>
            <a:r>
              <a:rPr lang="en"/>
              <a:t>Equivalent of a cut down prototype, the absolute minimum to prove that a small representative part of the goal can be done.</a:t>
            </a:r>
            <a:endParaRPr/>
          </a:p>
          <a:p>
            <a:pPr indent="-342900" lvl="0" marL="457200" rtl="0" algn="l">
              <a:spcBef>
                <a:spcPts val="0"/>
              </a:spcBef>
              <a:spcAft>
                <a:spcPts val="0"/>
              </a:spcAft>
              <a:buSzPts val="1800"/>
              <a:buChar char="●"/>
            </a:pPr>
            <a:r>
              <a:rPr lang="en"/>
              <a:t>Highlights potential showstoppers early in the phase.</a:t>
            </a:r>
            <a:endParaRPr/>
          </a:p>
          <a:p>
            <a:pPr indent="-342900" lvl="0" marL="457200" rtl="0" algn="l">
              <a:spcBef>
                <a:spcPts val="0"/>
              </a:spcBef>
              <a:spcAft>
                <a:spcPts val="0"/>
              </a:spcAft>
              <a:buSzPts val="1800"/>
              <a:buChar char="●"/>
            </a:pPr>
            <a:r>
              <a:rPr lang="en"/>
              <a:t>Lessons learned can help scope the real project. </a:t>
            </a:r>
            <a:endParaRPr/>
          </a:p>
          <a:p>
            <a:pPr indent="-342900" lvl="0" marL="457200" rtl="0" algn="l">
              <a:spcBef>
                <a:spcPts val="0"/>
              </a:spcBef>
              <a:spcAft>
                <a:spcPts val="0"/>
              </a:spcAft>
              <a:buSzPts val="1800"/>
              <a:buChar char="●"/>
            </a:pPr>
            <a:r>
              <a:rPr lang="en"/>
              <a:t>Examples include:</a:t>
            </a:r>
            <a:endParaRPr/>
          </a:p>
          <a:p>
            <a:pPr indent="-317500" lvl="1" marL="914400" rtl="0" algn="l">
              <a:spcBef>
                <a:spcPts val="0"/>
              </a:spcBef>
              <a:spcAft>
                <a:spcPts val="0"/>
              </a:spcAft>
              <a:buSzPts val="1400"/>
              <a:buChar char="○"/>
            </a:pPr>
            <a:r>
              <a:rPr lang="en"/>
              <a:t>Wireframes for web design (link)</a:t>
            </a:r>
            <a:endParaRPr/>
          </a:p>
          <a:p>
            <a:pPr indent="-317500" lvl="1" marL="914400" rtl="0" algn="l">
              <a:spcBef>
                <a:spcPts val="0"/>
              </a:spcBef>
              <a:spcAft>
                <a:spcPts val="0"/>
              </a:spcAft>
              <a:buSzPts val="1400"/>
              <a:buChar char="○"/>
            </a:pPr>
            <a:r>
              <a:rPr lang="en"/>
              <a:t>Simple test if a current </a:t>
            </a:r>
            <a:r>
              <a:rPr lang="en"/>
              <a:t>environment</a:t>
            </a:r>
            <a:r>
              <a:rPr lang="en"/>
              <a:t> can share information with new application via the API.</a:t>
            </a:r>
            <a:endParaRPr/>
          </a:p>
          <a:p>
            <a:pPr indent="0" lvl="0" marL="0" rtl="0" algn="l">
              <a:spcBef>
                <a:spcPts val="1600"/>
              </a:spcBef>
              <a:spcAft>
                <a:spcPts val="1600"/>
              </a:spcAft>
              <a:buNone/>
            </a:pPr>
            <a:r>
              <a:t/>
            </a:r>
            <a:endParaRPr/>
          </a:p>
        </p:txBody>
      </p:sp>
      <p:sp>
        <p:nvSpPr>
          <p:cNvPr id="273" name="Google Shape;273;p4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Table of Contents</a:t>
            </a:r>
            <a:endParaRPr/>
          </a:p>
        </p:txBody>
      </p:sp>
      <p:sp>
        <p:nvSpPr>
          <p:cNvPr id="75" name="Google Shape;75;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Who contributes to strategy?</a:t>
            </a:r>
            <a:endParaRPr/>
          </a:p>
          <a:p>
            <a:pPr indent="-342900" lvl="0" marL="457200" rtl="0" algn="l">
              <a:spcBef>
                <a:spcPts val="0"/>
              </a:spcBef>
              <a:spcAft>
                <a:spcPts val="0"/>
              </a:spcAft>
              <a:buSzPts val="1800"/>
              <a:buChar char="●"/>
            </a:pPr>
            <a:r>
              <a:rPr lang="en"/>
              <a:t>Strategy Frameworks you may have seen before</a:t>
            </a:r>
            <a:endParaRPr/>
          </a:p>
          <a:p>
            <a:pPr indent="-317500" lvl="1" marL="1371600" rtl="0" algn="l">
              <a:spcBef>
                <a:spcPts val="0"/>
              </a:spcBef>
              <a:spcAft>
                <a:spcPts val="0"/>
              </a:spcAft>
              <a:buSzPts val="1400"/>
              <a:buChar char="○"/>
            </a:pPr>
            <a:r>
              <a:rPr lang="en"/>
              <a:t>And the problems associated with them</a:t>
            </a:r>
            <a:endParaRPr/>
          </a:p>
          <a:p>
            <a:pPr indent="-342900" lvl="0" marL="457200" rtl="0" algn="l">
              <a:spcBef>
                <a:spcPts val="0"/>
              </a:spcBef>
              <a:spcAft>
                <a:spcPts val="0"/>
              </a:spcAft>
              <a:buSzPts val="1800"/>
              <a:buChar char="●"/>
            </a:pPr>
            <a:r>
              <a:rPr lang="en"/>
              <a:t>Think of strategy as part of a change management lifecycle</a:t>
            </a:r>
            <a:endParaRPr/>
          </a:p>
          <a:p>
            <a:pPr indent="-317500" lvl="1" marL="1371600" rtl="0" algn="l">
              <a:spcBef>
                <a:spcPts val="0"/>
              </a:spcBef>
              <a:spcAft>
                <a:spcPts val="0"/>
              </a:spcAft>
              <a:buSzPts val="1400"/>
              <a:buChar char="○"/>
            </a:pPr>
            <a:r>
              <a:rPr lang="en"/>
              <a:t>What an improved strategy framework would need</a:t>
            </a:r>
            <a:endParaRPr/>
          </a:p>
          <a:p>
            <a:pPr indent="-342900" lvl="0" marL="457200" rtl="0" algn="l">
              <a:spcBef>
                <a:spcPts val="0"/>
              </a:spcBef>
              <a:spcAft>
                <a:spcPts val="0"/>
              </a:spcAft>
              <a:buSzPts val="1800"/>
              <a:buChar char="●"/>
            </a:pPr>
            <a:r>
              <a:rPr lang="en"/>
              <a:t>How to implement this framework</a:t>
            </a:r>
            <a:endParaRPr/>
          </a:p>
          <a:p>
            <a:pPr indent="0" lvl="0" marL="0" rtl="0" algn="l">
              <a:spcBef>
                <a:spcPts val="1600"/>
              </a:spcBef>
              <a:spcAft>
                <a:spcPts val="1600"/>
              </a:spcAft>
              <a:buNone/>
            </a:pPr>
            <a:r>
              <a:t/>
            </a:r>
            <a:endParaRPr/>
          </a:p>
        </p:txBody>
      </p:sp>
      <p:sp>
        <p:nvSpPr>
          <p:cNvPr id="76" name="Google Shape;76;p1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4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Acting like an intelligence agency</a:t>
            </a:r>
            <a:endParaRPr/>
          </a:p>
        </p:txBody>
      </p:sp>
      <p:sp>
        <p:nvSpPr>
          <p:cNvPr id="279" name="Google Shape;279;p42"/>
          <p:cNvSpPr txBox="1"/>
          <p:nvPr>
            <p:ph idx="1" type="body"/>
          </p:nvPr>
        </p:nvSpPr>
        <p:spPr>
          <a:xfrm>
            <a:off x="311700" y="1381075"/>
            <a:ext cx="8520600" cy="3159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To be able to build trust through advocacy, we need to use the information about the Meso and Micro levels to help them. That way we can slowly go up through the stages of advocacy (from slide 18).</a:t>
            </a:r>
            <a:endParaRPr/>
          </a:p>
          <a:p>
            <a:pPr indent="-342900" lvl="0" marL="457200" rtl="0" algn="l">
              <a:spcBef>
                <a:spcPts val="0"/>
              </a:spcBef>
              <a:spcAft>
                <a:spcPts val="0"/>
              </a:spcAft>
              <a:buSzPts val="1800"/>
              <a:buChar char="●"/>
            </a:pPr>
            <a:r>
              <a:rPr lang="en"/>
              <a:t>One option is to gather opportunities from within the environment and share them </a:t>
            </a:r>
            <a:r>
              <a:rPr lang="en"/>
              <a:t>appropriately</a:t>
            </a:r>
            <a:r>
              <a:rPr lang="en"/>
              <a:t>. This is the equivalent of an intelligence agency getting information from various sources, curating and validating the information, and then sending it to the most appropriate people.</a:t>
            </a:r>
            <a:endParaRPr/>
          </a:p>
          <a:p>
            <a:pPr indent="-342900" lvl="0" marL="457200" rtl="0" algn="l">
              <a:spcBef>
                <a:spcPts val="0"/>
              </a:spcBef>
              <a:spcAft>
                <a:spcPts val="0"/>
              </a:spcAft>
              <a:buSzPts val="1800"/>
              <a:buChar char="●"/>
            </a:pPr>
            <a:r>
              <a:rPr lang="en"/>
              <a:t>Ideally it would be best to systematise this, but it does end up being a manual process.</a:t>
            </a:r>
            <a:endParaRPr/>
          </a:p>
        </p:txBody>
      </p:sp>
      <p:sp>
        <p:nvSpPr>
          <p:cNvPr id="280" name="Google Shape;280;p4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4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Official vs Unofficial communication</a:t>
            </a:r>
            <a:endParaRPr/>
          </a:p>
        </p:txBody>
      </p:sp>
      <p:sp>
        <p:nvSpPr>
          <p:cNvPr id="286" name="Google Shape;286;p43"/>
          <p:cNvSpPr txBox="1"/>
          <p:nvPr>
            <p:ph idx="1" type="body"/>
          </p:nvPr>
        </p:nvSpPr>
        <p:spPr>
          <a:xfrm>
            <a:off x="311700" y="1685875"/>
            <a:ext cx="8520600" cy="26565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Official communication is very powerful but in a political environment can take a long time to approve across the organisation. Eg. An official document that defines a strategy can cause problems if not widely consulted enough.</a:t>
            </a:r>
            <a:endParaRPr/>
          </a:p>
          <a:p>
            <a:pPr indent="-342900" lvl="0" marL="457200" rtl="0" algn="l">
              <a:spcBef>
                <a:spcPts val="0"/>
              </a:spcBef>
              <a:spcAft>
                <a:spcPts val="0"/>
              </a:spcAft>
              <a:buSzPts val="1800"/>
              <a:buChar char="●"/>
            </a:pPr>
            <a:r>
              <a:rPr lang="en"/>
              <a:t>Therefore sometimes you might need to share information "unofficially" via draft or strawman documents, or via oral information sharing that cannot be traced.</a:t>
            </a:r>
            <a:endParaRPr/>
          </a:p>
          <a:p>
            <a:pPr indent="-342900" lvl="0" marL="457200" rtl="0" algn="l">
              <a:spcBef>
                <a:spcPts val="0"/>
              </a:spcBef>
              <a:spcAft>
                <a:spcPts val="0"/>
              </a:spcAft>
              <a:buSzPts val="1800"/>
              <a:buChar char="●"/>
            </a:pPr>
            <a:r>
              <a:rPr lang="en"/>
              <a:t>This can help to improve the openness and transparency, and provide robust feedback while discussions and negotiations about official documents are waiting to be finalised.</a:t>
            </a:r>
            <a:endParaRPr/>
          </a:p>
          <a:p>
            <a:pPr indent="0" lvl="0" marL="0" rtl="0" algn="l">
              <a:spcBef>
                <a:spcPts val="1600"/>
              </a:spcBef>
              <a:spcAft>
                <a:spcPts val="1600"/>
              </a:spcAft>
              <a:buNone/>
            </a:pPr>
            <a:r>
              <a:t/>
            </a:r>
            <a:endParaRPr/>
          </a:p>
        </p:txBody>
      </p:sp>
      <p:sp>
        <p:nvSpPr>
          <p:cNvPr id="287" name="Google Shape;287;p4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4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Iterative Co-design strategy at the Meso and Micro levels</a:t>
            </a:r>
            <a:endParaRPr/>
          </a:p>
        </p:txBody>
      </p:sp>
      <p:sp>
        <p:nvSpPr>
          <p:cNvPr id="293" name="Google Shape;293;p4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AutoNum type="arabicPeriod"/>
            </a:pPr>
            <a:r>
              <a:rPr lang="en" sz="1500"/>
              <a:t>Advocacy of the Meso and Micro levels by semi-qualitative coding of interviews and feedback.</a:t>
            </a:r>
            <a:endParaRPr sz="1500"/>
          </a:p>
          <a:p>
            <a:pPr indent="-323850" lvl="0" marL="457200" rtl="0" algn="l">
              <a:spcBef>
                <a:spcPts val="0"/>
              </a:spcBef>
              <a:spcAft>
                <a:spcPts val="0"/>
              </a:spcAft>
              <a:buSzPts val="1500"/>
              <a:buAutoNum type="arabicPeriod"/>
            </a:pPr>
            <a:r>
              <a:rPr lang="en" sz="1500"/>
              <a:t>Addition of external feedback and best practices from outside the organisation.</a:t>
            </a:r>
            <a:endParaRPr sz="1500"/>
          </a:p>
          <a:p>
            <a:pPr indent="-323850" lvl="0" marL="457200" rtl="0" algn="l">
              <a:spcBef>
                <a:spcPts val="0"/>
              </a:spcBef>
              <a:spcAft>
                <a:spcPts val="0"/>
              </a:spcAft>
              <a:buSzPts val="1500"/>
              <a:buAutoNum type="arabicPeriod"/>
            </a:pPr>
            <a:r>
              <a:rPr lang="en" sz="1500"/>
              <a:t>Feedback from the Macro level.</a:t>
            </a:r>
            <a:endParaRPr sz="1500"/>
          </a:p>
          <a:p>
            <a:pPr indent="-323850" lvl="0" marL="457200" rtl="0" algn="l">
              <a:spcBef>
                <a:spcPts val="0"/>
              </a:spcBef>
              <a:spcAft>
                <a:spcPts val="0"/>
              </a:spcAft>
              <a:buSzPts val="1500"/>
              <a:buAutoNum type="arabicPeriod"/>
            </a:pPr>
            <a:r>
              <a:rPr lang="en" sz="1500"/>
              <a:t>This is then synthesised at the Macro level to provide a potential vision.</a:t>
            </a:r>
            <a:endParaRPr sz="1500"/>
          </a:p>
          <a:p>
            <a:pPr indent="-323850" lvl="0" marL="457200" rtl="0" algn="l">
              <a:spcBef>
                <a:spcPts val="0"/>
              </a:spcBef>
              <a:spcAft>
                <a:spcPts val="0"/>
              </a:spcAft>
              <a:buSzPts val="1500"/>
              <a:buAutoNum type="arabicPeriod"/>
            </a:pPr>
            <a:r>
              <a:rPr lang="en" sz="1500"/>
              <a:t>Then this vision should be shared with the </a:t>
            </a:r>
            <a:r>
              <a:rPr lang="en" sz="1500"/>
              <a:t>participants</a:t>
            </a:r>
            <a:r>
              <a:rPr lang="en" sz="1500"/>
              <a:t> at the Meso and Micro levels in a way that highlights the feedback given by the participants. A further question about challenges to implement should be provided.</a:t>
            </a:r>
            <a:endParaRPr sz="1500"/>
          </a:p>
          <a:p>
            <a:pPr indent="-323850" lvl="0" marL="457200" rtl="0" algn="l">
              <a:spcBef>
                <a:spcPts val="0"/>
              </a:spcBef>
              <a:spcAft>
                <a:spcPts val="0"/>
              </a:spcAft>
              <a:buSzPts val="1500"/>
              <a:buAutoNum type="arabicPeriod"/>
            </a:pPr>
            <a:r>
              <a:rPr lang="en" sz="1500"/>
              <a:t>Feedback from the Meso and Micro levels about the vision are then synthesised as per step 4.</a:t>
            </a:r>
            <a:endParaRPr sz="1500"/>
          </a:p>
          <a:p>
            <a:pPr indent="-323850" lvl="0" marL="457200" rtl="0" algn="l">
              <a:spcBef>
                <a:spcPts val="0"/>
              </a:spcBef>
              <a:spcAft>
                <a:spcPts val="0"/>
              </a:spcAft>
              <a:buSzPts val="1500"/>
              <a:buAutoNum type="arabicPeriod"/>
            </a:pPr>
            <a:r>
              <a:rPr lang="en" sz="1500"/>
              <a:t>This is repeated until the Macro level is satisfied with the vision and that there is enough "sample" engagement with the Meso and Micro level.</a:t>
            </a:r>
            <a:endParaRPr sz="1500"/>
          </a:p>
          <a:p>
            <a:pPr indent="-323850" lvl="0" marL="457200" rtl="0" algn="l">
              <a:spcBef>
                <a:spcPts val="0"/>
              </a:spcBef>
              <a:spcAft>
                <a:spcPts val="0"/>
              </a:spcAft>
              <a:buSzPts val="1500"/>
              <a:buAutoNum type="arabicPeriod"/>
            </a:pPr>
            <a:r>
              <a:rPr lang="en" sz="1500"/>
              <a:t>This can then be officially turned into Strategy.</a:t>
            </a:r>
            <a:endParaRPr sz="1500"/>
          </a:p>
        </p:txBody>
      </p:sp>
      <p:sp>
        <p:nvSpPr>
          <p:cNvPr id="294" name="Google Shape;294;p4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Suggestions for systematisation</a:t>
            </a:r>
            <a:endParaRPr/>
          </a:p>
        </p:txBody>
      </p:sp>
      <p:sp>
        <p:nvSpPr>
          <p:cNvPr id="300" name="Google Shape;300;p45"/>
          <p:cNvSpPr txBox="1"/>
          <p:nvPr>
            <p:ph idx="1" type="body"/>
          </p:nvPr>
        </p:nvSpPr>
        <p:spPr>
          <a:xfrm>
            <a:off x="311700" y="1175450"/>
            <a:ext cx="8520600" cy="376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Being able to sample the Meso and Micro levels is important as is the ability to store this systematically to code the feedback and provide strategic insights. These include:</a:t>
            </a:r>
            <a:endParaRPr/>
          </a:p>
          <a:p>
            <a:pPr indent="-342900" lvl="0" marL="457200" rtl="0" algn="l">
              <a:spcBef>
                <a:spcPts val="1600"/>
              </a:spcBef>
              <a:spcAft>
                <a:spcPts val="0"/>
              </a:spcAft>
              <a:buSzPts val="1800"/>
              <a:buChar char="●"/>
            </a:pPr>
            <a:r>
              <a:rPr lang="en"/>
              <a:t>the ability to store the raw feedback,</a:t>
            </a:r>
            <a:endParaRPr/>
          </a:p>
          <a:p>
            <a:pPr indent="-342900" lvl="0" marL="457200" rtl="0" algn="l">
              <a:spcBef>
                <a:spcPts val="0"/>
              </a:spcBef>
              <a:spcAft>
                <a:spcPts val="0"/>
              </a:spcAft>
              <a:buSzPts val="1800"/>
              <a:buChar char="●"/>
            </a:pPr>
            <a:r>
              <a:rPr lang="en"/>
              <a:t>the ability to store the metadata about person who provided the feedback,</a:t>
            </a:r>
            <a:endParaRPr/>
          </a:p>
          <a:p>
            <a:pPr indent="-342900" lvl="0" marL="457200" rtl="0" algn="l">
              <a:spcBef>
                <a:spcPts val="0"/>
              </a:spcBef>
              <a:spcAft>
                <a:spcPts val="0"/>
              </a:spcAft>
              <a:buSzPts val="1800"/>
              <a:buChar char="●"/>
            </a:pPr>
            <a:r>
              <a:rPr lang="en"/>
              <a:t>the ability to code the raw feedback into generic comments (tagging),</a:t>
            </a:r>
            <a:endParaRPr/>
          </a:p>
          <a:p>
            <a:pPr indent="-342900" lvl="0" marL="457200" rtl="0" algn="l">
              <a:spcBef>
                <a:spcPts val="0"/>
              </a:spcBef>
              <a:spcAft>
                <a:spcPts val="0"/>
              </a:spcAft>
              <a:buSzPts val="1800"/>
              <a:buChar char="●"/>
            </a:pPr>
            <a:r>
              <a:rPr lang="en"/>
              <a:t>the ability to code the generic comments into categories (tagging),</a:t>
            </a:r>
            <a:endParaRPr/>
          </a:p>
          <a:p>
            <a:pPr indent="-342900" lvl="0" marL="457200" rtl="0" algn="l">
              <a:spcBef>
                <a:spcPts val="0"/>
              </a:spcBef>
              <a:spcAft>
                <a:spcPts val="0"/>
              </a:spcAft>
              <a:buSzPts val="1800"/>
              <a:buChar char="●"/>
            </a:pPr>
            <a:r>
              <a:rPr lang="en"/>
              <a:t>the ability to know who did the coding and the quality of the coding,</a:t>
            </a:r>
            <a:endParaRPr/>
          </a:p>
          <a:p>
            <a:pPr indent="-342900" lvl="0" marL="457200" rtl="0" algn="l">
              <a:spcBef>
                <a:spcPts val="0"/>
              </a:spcBef>
              <a:spcAft>
                <a:spcPts val="0"/>
              </a:spcAft>
              <a:buSzPts val="1800"/>
              <a:buChar char="●"/>
            </a:pPr>
            <a:r>
              <a:rPr lang="en"/>
              <a:t>the ability to pre-register and show bias,</a:t>
            </a:r>
            <a:endParaRPr/>
          </a:p>
          <a:p>
            <a:pPr indent="-342900" lvl="0" marL="457200" rtl="0" algn="l">
              <a:spcBef>
                <a:spcPts val="0"/>
              </a:spcBef>
              <a:spcAft>
                <a:spcPts val="0"/>
              </a:spcAft>
              <a:buSzPts val="1800"/>
              <a:buChar char="●"/>
            </a:pPr>
            <a:r>
              <a:rPr lang="en"/>
              <a:t>the ability to ask for dynamic consent to release raw feedback, and</a:t>
            </a:r>
            <a:endParaRPr/>
          </a:p>
          <a:p>
            <a:pPr indent="-342900" lvl="0" marL="457200" rtl="0" algn="l">
              <a:spcBef>
                <a:spcPts val="0"/>
              </a:spcBef>
              <a:spcAft>
                <a:spcPts val="0"/>
              </a:spcAft>
              <a:buSzPts val="1800"/>
              <a:buChar char="●"/>
            </a:pPr>
            <a:r>
              <a:rPr lang="en"/>
              <a:t>the ability to have this as a web framework to share data appropriately.</a:t>
            </a:r>
            <a:endParaRPr/>
          </a:p>
          <a:p>
            <a:pPr indent="0" lvl="0" marL="457200" rtl="0" algn="l">
              <a:spcBef>
                <a:spcPts val="1600"/>
              </a:spcBef>
              <a:spcAft>
                <a:spcPts val="0"/>
              </a:spcAft>
              <a:buNone/>
            </a:pPr>
            <a:r>
              <a:t/>
            </a:r>
            <a:endParaRPr/>
          </a:p>
          <a:p>
            <a:pPr indent="0" lvl="0" marL="457200" rtl="0" algn="l">
              <a:spcBef>
                <a:spcPts val="1600"/>
              </a:spcBef>
              <a:spcAft>
                <a:spcPts val="1600"/>
              </a:spcAft>
              <a:buNone/>
            </a:pPr>
            <a:r>
              <a:t/>
            </a:r>
            <a:endParaRPr/>
          </a:p>
        </p:txBody>
      </p:sp>
      <p:sp>
        <p:nvSpPr>
          <p:cNvPr id="301" name="Google Shape;301;p4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46"/>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Examples</a:t>
            </a:r>
            <a:endParaRPr/>
          </a:p>
        </p:txBody>
      </p:sp>
      <p:sp>
        <p:nvSpPr>
          <p:cNvPr id="307" name="Google Shape;307;p46"/>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308" name="Google Shape;308;p46"/>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t/>
            </a:r>
            <a:endParaRPr/>
          </a:p>
        </p:txBody>
      </p:sp>
      <p:sp>
        <p:nvSpPr>
          <p:cNvPr id="309" name="Google Shape;309;p4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4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to best engage with digital humanities research in Victoria?</a:t>
            </a:r>
            <a:endParaRPr/>
          </a:p>
        </p:txBody>
      </p:sp>
      <p:sp>
        <p:nvSpPr>
          <p:cNvPr id="315" name="Google Shape;315;p47"/>
          <p:cNvSpPr txBox="1"/>
          <p:nvPr>
            <p:ph idx="1" type="body"/>
          </p:nvPr>
        </p:nvSpPr>
        <p:spPr>
          <a:xfrm>
            <a:off x="311700" y="1719325"/>
            <a:ext cx="8520600" cy="269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previous example of this methodology being used was the “How to best engage with digital humanities research in Victoria?" project run by the Federation for the Advancement of Victorian eResearch (FAVeR). This methodology resulted in a preliminary report of needs for digital humanities research in Victoria. This report was then use to encourage researchers and funders to see the opportunities in the digital humanities community.</a:t>
            </a:r>
            <a:endParaRPr/>
          </a:p>
          <a:p>
            <a:pPr indent="0" lvl="0" marL="0" rtl="0" algn="l">
              <a:spcBef>
                <a:spcPts val="1600"/>
              </a:spcBef>
              <a:spcAft>
                <a:spcPts val="1600"/>
              </a:spcAft>
              <a:buNone/>
            </a:pPr>
            <a:r>
              <a:rPr lang="en" u="sng">
                <a:solidFill>
                  <a:schemeClr val="hlink"/>
                </a:solidFill>
                <a:hlinkClick r:id="rId3"/>
              </a:rPr>
              <a:t>http://www.faver.edu.au/projects/how-to-best-engage-with-digital-humanities-research-in-victoria/</a:t>
            </a:r>
            <a:r>
              <a:rPr lang="en"/>
              <a:t> </a:t>
            </a:r>
            <a:endParaRPr/>
          </a:p>
        </p:txBody>
      </p:sp>
      <p:sp>
        <p:nvSpPr>
          <p:cNvPr id="316" name="Google Shape;316;p4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4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to best engage with digital humanities research in Victoria? (cont)</a:t>
            </a:r>
            <a:endParaRPr/>
          </a:p>
        </p:txBody>
      </p:sp>
      <p:sp>
        <p:nvSpPr>
          <p:cNvPr id="322" name="Google Shape;322;p48"/>
          <p:cNvSpPr txBox="1"/>
          <p:nvPr>
            <p:ph idx="1" type="body"/>
          </p:nvPr>
        </p:nvSpPr>
        <p:spPr>
          <a:xfrm>
            <a:off x="311700" y="1533475"/>
            <a:ext cx="8520600" cy="34164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 sz="1500"/>
              <a:t>Internally across UoM HASS faculties and across universities as part of FAVeR. </a:t>
            </a:r>
            <a:endParaRPr sz="1500"/>
          </a:p>
          <a:p>
            <a:pPr indent="-323850" lvl="0" marL="457200" rtl="0" algn="l">
              <a:spcBef>
                <a:spcPts val="0"/>
              </a:spcBef>
              <a:spcAft>
                <a:spcPts val="0"/>
              </a:spcAft>
              <a:buSzPts val="1500"/>
              <a:buChar char="●"/>
            </a:pPr>
            <a:r>
              <a:rPr lang="en" sz="1500"/>
              <a:t>Used the semi-qualitative process to document needs and frequencies in an anonymised way. </a:t>
            </a:r>
            <a:endParaRPr sz="1500"/>
          </a:p>
          <a:p>
            <a:pPr indent="-323850" lvl="0" marL="457200" rtl="0" algn="l">
              <a:spcBef>
                <a:spcPts val="0"/>
              </a:spcBef>
              <a:spcAft>
                <a:spcPts val="0"/>
              </a:spcAft>
              <a:buSzPts val="1500"/>
              <a:buChar char="●"/>
            </a:pPr>
            <a:r>
              <a:rPr lang="en" sz="1500"/>
              <a:t>Shared document to internal and external stakeholders to help set expectations and draw interest.</a:t>
            </a:r>
            <a:endParaRPr sz="1500"/>
          </a:p>
          <a:p>
            <a:pPr indent="-323850" lvl="0" marL="457200" rtl="0" algn="l">
              <a:spcBef>
                <a:spcPts val="0"/>
              </a:spcBef>
              <a:spcAft>
                <a:spcPts val="0"/>
              </a:spcAft>
              <a:buSzPts val="1500"/>
              <a:buChar char="●"/>
            </a:pPr>
            <a:r>
              <a:rPr lang="en" sz="1500"/>
              <a:t>Created enough goodwill to move from advocacy to agency for a high profile organisation.</a:t>
            </a:r>
            <a:endParaRPr sz="1500"/>
          </a:p>
          <a:p>
            <a:pPr indent="0" lvl="0" marL="0" rtl="0" algn="l">
              <a:spcBef>
                <a:spcPts val="1600"/>
              </a:spcBef>
              <a:spcAft>
                <a:spcPts val="1600"/>
              </a:spcAft>
              <a:buNone/>
            </a:pPr>
            <a:r>
              <a:t/>
            </a:r>
            <a:endParaRPr/>
          </a:p>
        </p:txBody>
      </p:sp>
      <p:sp>
        <p:nvSpPr>
          <p:cNvPr id="323" name="Google Shape;323;p4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descr="A screenshot of a cell phone&#10;&#10;Description generated with very high confidence" id="324" name="Google Shape;324;p48"/>
          <p:cNvPicPr preferRelativeResize="0"/>
          <p:nvPr/>
        </p:nvPicPr>
        <p:blipFill rotWithShape="1">
          <a:blip r:embed="rId3">
            <a:alphaModFix/>
          </a:blip>
          <a:srcRect b="0" l="0" r="0" t="0"/>
          <a:stretch/>
        </p:blipFill>
        <p:spPr>
          <a:xfrm>
            <a:off x="1433617" y="2836225"/>
            <a:ext cx="6276767" cy="1879725"/>
          </a:xfrm>
          <a:prstGeom prst="rect">
            <a:avLst/>
          </a:prstGeom>
          <a:noFill/>
          <a:ln>
            <a:noFill/>
          </a:ln>
        </p:spPr>
      </p:pic>
      <p:sp>
        <p:nvSpPr>
          <p:cNvPr id="325" name="Google Shape;325;p48"/>
          <p:cNvSpPr txBox="1"/>
          <p:nvPr/>
        </p:nvSpPr>
        <p:spPr>
          <a:xfrm>
            <a:off x="149725" y="4687900"/>
            <a:ext cx="8445300" cy="35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hlink"/>
                </a:solidFill>
                <a:latin typeface="Average"/>
                <a:ea typeface="Average"/>
                <a:cs typeface="Average"/>
                <a:sym typeface="Average"/>
                <a:hlinkClick r:id="rId4"/>
              </a:rPr>
              <a:t>https://docs.google.com/document/d/1odDrLE89vRPintxHhCmP8VuRjYnQ1_ZFA179s7PmXn0/edit?usp=sharing</a:t>
            </a:r>
            <a:r>
              <a:rPr lang="en" sz="1200">
                <a:latin typeface="Average"/>
                <a:ea typeface="Average"/>
                <a:cs typeface="Average"/>
                <a:sym typeface="Average"/>
              </a:rPr>
              <a:t> </a:t>
            </a:r>
            <a:endParaRPr sz="1200">
              <a:latin typeface="Average"/>
              <a:ea typeface="Average"/>
              <a:cs typeface="Average"/>
              <a:sym typeface="Average"/>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49"/>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Thank You!</a:t>
            </a:r>
            <a:endParaRPr/>
          </a:p>
        </p:txBody>
      </p:sp>
      <p:sp>
        <p:nvSpPr>
          <p:cNvPr id="331" name="Google Shape;331;p49"/>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332" name="Google Shape;332;p4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t/>
            </a:r>
            <a:endParaRPr/>
          </a:p>
        </p:txBody>
      </p:sp>
      <p:sp>
        <p:nvSpPr>
          <p:cNvPr id="333" name="Google Shape;333;p4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Who contributes to strategy?</a:t>
            </a:r>
            <a:endParaRPr/>
          </a:p>
        </p:txBody>
      </p:sp>
      <p:sp>
        <p:nvSpPr>
          <p:cNvPr id="82" name="Google Shape;82;p16"/>
          <p:cNvSpPr txBox="1"/>
          <p:nvPr>
            <p:ph idx="1" type="body"/>
          </p:nvPr>
        </p:nvSpPr>
        <p:spPr>
          <a:xfrm>
            <a:off x="311700" y="1152475"/>
            <a:ext cx="41184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In the worst-case scenario, the Macro level makes the decisions without any feedback from the Meso or the Micro.​</a:t>
            </a:r>
            <a:endParaRPr/>
          </a:p>
          <a:p>
            <a:pPr indent="-342900" lvl="0" marL="457200" rtl="0" algn="l">
              <a:spcBef>
                <a:spcPts val="0"/>
              </a:spcBef>
              <a:spcAft>
                <a:spcPts val="0"/>
              </a:spcAft>
              <a:buSzPts val="1800"/>
              <a:buChar char="●"/>
            </a:pPr>
            <a:r>
              <a:rPr lang="en"/>
              <a:t>In the more refined approach, the Meso level is interviewed. Sometimes they are the proxy for the Micro level.​</a:t>
            </a:r>
            <a:endParaRPr/>
          </a:p>
          <a:p>
            <a:pPr indent="-342900" lvl="0" marL="457200" rtl="0" algn="l">
              <a:spcBef>
                <a:spcPts val="0"/>
              </a:spcBef>
              <a:spcAft>
                <a:spcPts val="0"/>
              </a:spcAft>
              <a:buSzPts val="1800"/>
              <a:buChar char="●"/>
            </a:pPr>
            <a:r>
              <a:rPr lang="en"/>
              <a:t>The Micro level is only interviewed in small numbers and in rare cases due to time and budget constraints.​</a:t>
            </a:r>
            <a:endParaRPr/>
          </a:p>
          <a:p>
            <a:pPr indent="0" lvl="0" marL="0" rtl="0" algn="l">
              <a:spcBef>
                <a:spcPts val="1600"/>
              </a:spcBef>
              <a:spcAft>
                <a:spcPts val="1600"/>
              </a:spcAft>
              <a:buNone/>
            </a:pPr>
            <a:r>
              <a:t/>
            </a:r>
            <a:endParaRPr/>
          </a:p>
        </p:txBody>
      </p:sp>
      <p:graphicFrame>
        <p:nvGraphicFramePr>
          <p:cNvPr id="83" name="Google Shape;83;p16"/>
          <p:cNvGraphicFramePr/>
          <p:nvPr/>
        </p:nvGraphicFramePr>
        <p:xfrm>
          <a:off x="4620000" y="1809750"/>
          <a:ext cx="3000000" cy="3000000"/>
        </p:xfrm>
        <a:graphic>
          <a:graphicData uri="http://schemas.openxmlformats.org/drawingml/2006/table">
            <a:tbl>
              <a:tblPr>
                <a:noFill/>
                <a:tableStyleId>{5D2D93F7-83FB-4063-8FCC-AE7C474DC125}</a:tableStyleId>
              </a:tblPr>
              <a:tblGrid>
                <a:gridCol w="1692275"/>
                <a:gridCol w="2426025"/>
              </a:tblGrid>
              <a:tr h="471775">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Client Level</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Client example roles</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Macro</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Senior Management</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Meso</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Middle Managers, Team Leaders</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Micro</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Others</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84" name="Google Shape;84;p1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Strategy frameworks you may have seen before</a:t>
            </a:r>
            <a:endParaRPr/>
          </a:p>
        </p:txBody>
      </p:sp>
      <p:sp>
        <p:nvSpPr>
          <p:cNvPr id="90" name="Google Shape;90;p17"/>
          <p:cNvSpPr txBox="1"/>
          <p:nvPr>
            <p:ph idx="1" type="body"/>
          </p:nvPr>
        </p:nvSpPr>
        <p:spPr>
          <a:xfrm>
            <a:off x="311700" y="1443650"/>
            <a:ext cx="2274300" cy="3094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400"/>
              <a:t>I have provided this as a table to demonstrate a simplified framework of how strategies are developed. </a:t>
            </a:r>
            <a:endParaRPr sz="1400"/>
          </a:p>
          <a:p>
            <a:pPr indent="0" lvl="0" marL="0" rtl="0" algn="l">
              <a:spcBef>
                <a:spcPts val="1600"/>
              </a:spcBef>
              <a:spcAft>
                <a:spcPts val="1600"/>
              </a:spcAft>
              <a:buNone/>
            </a:pPr>
            <a:r>
              <a:rPr lang="en" sz="1400"/>
              <a:t>The crosses indicate who has been consulted or is driving each stage in a typical strategy initiative.</a:t>
            </a:r>
            <a:endParaRPr sz="1400"/>
          </a:p>
        </p:txBody>
      </p:sp>
      <p:graphicFrame>
        <p:nvGraphicFramePr>
          <p:cNvPr id="91" name="Google Shape;91;p17"/>
          <p:cNvGraphicFramePr/>
          <p:nvPr/>
        </p:nvGraphicFramePr>
        <p:xfrm>
          <a:off x="2836700" y="1443638"/>
          <a:ext cx="3000000" cy="3000000"/>
        </p:xfrm>
        <a:graphic>
          <a:graphicData uri="http://schemas.openxmlformats.org/drawingml/2006/table">
            <a:tbl>
              <a:tblPr>
                <a:noFill/>
                <a:tableStyleId>{5D2D93F7-83FB-4063-8FCC-AE7C474DC125}</a:tableStyleId>
              </a:tblPr>
              <a:tblGrid>
                <a:gridCol w="969625"/>
                <a:gridCol w="2565900"/>
                <a:gridCol w="800225"/>
                <a:gridCol w="760700"/>
                <a:gridCol w="814900"/>
              </a:tblGrid>
              <a:tr h="471775">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Stage #</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Typical Strategy</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Macro Level</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Meso Level</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Micro Level</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1</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Requirements Gathering</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2</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Synthesise Information</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3</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Create a Strategy</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4</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Implement</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5</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Operate</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92" name="Google Shape;92;p1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Strategy frameworks you may have seen before</a:t>
            </a:r>
            <a:endParaRPr/>
          </a:p>
        </p:txBody>
      </p:sp>
      <p:sp>
        <p:nvSpPr>
          <p:cNvPr id="98" name="Google Shape;98;p18"/>
          <p:cNvSpPr txBox="1"/>
          <p:nvPr>
            <p:ph idx="1" type="body"/>
          </p:nvPr>
        </p:nvSpPr>
        <p:spPr>
          <a:xfrm>
            <a:off x="311700" y="1443650"/>
            <a:ext cx="2274300" cy="30942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rPr lang="en" sz="1400"/>
              <a:t>In the highlighted area, it can be easily seen that the micro level may not have the opportunities to contribute.</a:t>
            </a:r>
            <a:endParaRPr sz="1400"/>
          </a:p>
        </p:txBody>
      </p:sp>
      <p:graphicFrame>
        <p:nvGraphicFramePr>
          <p:cNvPr id="99" name="Google Shape;99;p18"/>
          <p:cNvGraphicFramePr/>
          <p:nvPr/>
        </p:nvGraphicFramePr>
        <p:xfrm>
          <a:off x="2836700" y="1443638"/>
          <a:ext cx="3000000" cy="3000000"/>
        </p:xfrm>
        <a:graphic>
          <a:graphicData uri="http://schemas.openxmlformats.org/drawingml/2006/table">
            <a:tbl>
              <a:tblPr>
                <a:noFill/>
                <a:tableStyleId>{5D2D93F7-83FB-4063-8FCC-AE7C474DC125}</a:tableStyleId>
              </a:tblPr>
              <a:tblGrid>
                <a:gridCol w="969625"/>
                <a:gridCol w="2565900"/>
                <a:gridCol w="800225"/>
                <a:gridCol w="760700"/>
                <a:gridCol w="814900"/>
              </a:tblGrid>
              <a:tr h="471775">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Stage #</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Typical Strategy</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Macro Level</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Meso Level</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Micro Level</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1</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Requirements Gathering</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2</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Synthesise Information</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3</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Create a Strategy</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4</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Implement</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5</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Operate</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100" name="Google Shape;100;p18"/>
          <p:cNvSpPr/>
          <p:nvPr/>
        </p:nvSpPr>
        <p:spPr>
          <a:xfrm>
            <a:off x="7936125" y="2193650"/>
            <a:ext cx="811800" cy="1400700"/>
          </a:xfrm>
          <a:prstGeom prst="rect">
            <a:avLst/>
          </a:prstGeom>
          <a:noFill/>
          <a:ln cap="flat" cmpd="sng" w="76200">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Strategy frameworks you may have seen before</a:t>
            </a:r>
            <a:endParaRPr/>
          </a:p>
        </p:txBody>
      </p:sp>
      <p:sp>
        <p:nvSpPr>
          <p:cNvPr id="107" name="Google Shape;107;p19"/>
          <p:cNvSpPr txBox="1"/>
          <p:nvPr>
            <p:ph idx="1" type="body"/>
          </p:nvPr>
        </p:nvSpPr>
        <p:spPr>
          <a:xfrm>
            <a:off x="311700" y="1443650"/>
            <a:ext cx="2274300" cy="30942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rPr lang="en" sz="1400"/>
              <a:t>Yet the micro level will be expected to implement and operate the changes.</a:t>
            </a:r>
            <a:endParaRPr sz="1400"/>
          </a:p>
        </p:txBody>
      </p:sp>
      <p:graphicFrame>
        <p:nvGraphicFramePr>
          <p:cNvPr id="108" name="Google Shape;108;p19"/>
          <p:cNvGraphicFramePr/>
          <p:nvPr/>
        </p:nvGraphicFramePr>
        <p:xfrm>
          <a:off x="2836700" y="1443638"/>
          <a:ext cx="3000000" cy="3000000"/>
        </p:xfrm>
        <a:graphic>
          <a:graphicData uri="http://schemas.openxmlformats.org/drawingml/2006/table">
            <a:tbl>
              <a:tblPr>
                <a:noFill/>
                <a:tableStyleId>{5D2D93F7-83FB-4063-8FCC-AE7C474DC125}</a:tableStyleId>
              </a:tblPr>
              <a:tblGrid>
                <a:gridCol w="969625"/>
                <a:gridCol w="2565900"/>
                <a:gridCol w="800225"/>
                <a:gridCol w="760700"/>
                <a:gridCol w="814900"/>
              </a:tblGrid>
              <a:tr h="471775">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Stage #</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Typical Strategy</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Macro Level</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Meso Level</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Micro Level</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1</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Requirements Gathering</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2</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Synthesise Information</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3</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Create a Strategy</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4</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Implement</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5</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Operate</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X</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109" name="Google Shape;109;p19"/>
          <p:cNvSpPr/>
          <p:nvPr/>
        </p:nvSpPr>
        <p:spPr>
          <a:xfrm>
            <a:off x="6372225" y="3122500"/>
            <a:ext cx="2375700" cy="1415400"/>
          </a:xfrm>
          <a:prstGeom prst="rect">
            <a:avLst/>
          </a:prstGeom>
          <a:noFill/>
          <a:ln cap="flat" cmpd="sng" w="76200">
            <a:solidFill>
              <a:schemeClr val="accent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Lack of Micro level information</a:t>
            </a:r>
            <a:endParaRPr/>
          </a:p>
        </p:txBody>
      </p:sp>
      <p:sp>
        <p:nvSpPr>
          <p:cNvPr id="116" name="Google Shape;116;p20"/>
          <p:cNvSpPr txBox="1"/>
          <p:nvPr>
            <p:ph idx="1" type="body"/>
          </p:nvPr>
        </p:nvSpPr>
        <p:spPr>
          <a:xfrm>
            <a:off x="311700" y="1152475"/>
            <a:ext cx="4494900" cy="34164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Char char="●"/>
            </a:pPr>
            <a:r>
              <a:rPr lang="en" sz="1500"/>
              <a:t>Typical strategy gathers requirements (interviewer) at the Meso level. </a:t>
            </a:r>
            <a:endParaRPr sz="1500"/>
          </a:p>
          <a:p>
            <a:pPr indent="-323850" lvl="0" marL="457200" rtl="0" algn="l">
              <a:spcBef>
                <a:spcPts val="0"/>
              </a:spcBef>
              <a:spcAft>
                <a:spcPts val="0"/>
              </a:spcAft>
              <a:buSzPts val="1500"/>
              <a:buChar char="●"/>
            </a:pPr>
            <a:r>
              <a:rPr lang="en" sz="1500"/>
              <a:t>Even if they interview at the Micro level they don't give anything back to the people they are interviewing (client).</a:t>
            </a:r>
            <a:endParaRPr sz="1500"/>
          </a:p>
          <a:p>
            <a:pPr indent="-323850" lvl="0" marL="457200" rtl="0" algn="l">
              <a:spcBef>
                <a:spcPts val="0"/>
              </a:spcBef>
              <a:spcAft>
                <a:spcPts val="0"/>
              </a:spcAft>
              <a:buSzPts val="1500"/>
              <a:buChar char="●"/>
            </a:pPr>
            <a:r>
              <a:rPr lang="en" sz="1500"/>
              <a:t>The interviewer is getting help to do their job from the client. The client is only potentially getting a benefit "if" multiple conditions are met.</a:t>
            </a:r>
            <a:endParaRPr sz="1500"/>
          </a:p>
          <a:p>
            <a:pPr indent="-323850" lvl="0" marL="457200" rtl="0" algn="l">
              <a:spcBef>
                <a:spcPts val="0"/>
              </a:spcBef>
              <a:spcAft>
                <a:spcPts val="0"/>
              </a:spcAft>
              <a:buSzPts val="1500"/>
              <a:buChar char="●"/>
            </a:pPr>
            <a:r>
              <a:rPr lang="en" sz="1500"/>
              <a:t>The client usually never hears of what ever happened to their feedback and what came of it.</a:t>
            </a:r>
            <a:endParaRPr sz="1500"/>
          </a:p>
          <a:p>
            <a:pPr indent="-323850" lvl="0" marL="457200" rtl="0" algn="l">
              <a:spcBef>
                <a:spcPts val="0"/>
              </a:spcBef>
              <a:spcAft>
                <a:spcPts val="0"/>
              </a:spcAft>
              <a:buSzPts val="1500"/>
              <a:buChar char="●"/>
            </a:pPr>
            <a:r>
              <a:rPr lang="en" sz="1500"/>
              <a:t>This can be an issue even at the Meso level.</a:t>
            </a:r>
            <a:endParaRPr sz="1500"/>
          </a:p>
          <a:p>
            <a:pPr indent="0" lvl="0" marL="0" rtl="0" algn="l">
              <a:spcBef>
                <a:spcPts val="1600"/>
              </a:spcBef>
              <a:spcAft>
                <a:spcPts val="1600"/>
              </a:spcAft>
              <a:buNone/>
            </a:pPr>
            <a:r>
              <a:t/>
            </a:r>
            <a:endParaRPr sz="1500"/>
          </a:p>
        </p:txBody>
      </p:sp>
      <p:graphicFrame>
        <p:nvGraphicFramePr>
          <p:cNvPr id="117" name="Google Shape;117;p20"/>
          <p:cNvGraphicFramePr/>
          <p:nvPr/>
        </p:nvGraphicFramePr>
        <p:xfrm>
          <a:off x="5180100" y="1445338"/>
          <a:ext cx="3000000" cy="3000000"/>
        </p:xfrm>
        <a:graphic>
          <a:graphicData uri="http://schemas.openxmlformats.org/drawingml/2006/table">
            <a:tbl>
              <a:tblPr>
                <a:noFill/>
                <a:tableStyleId>{5D2D93F7-83FB-4063-8FCC-AE7C474DC125}</a:tableStyleId>
              </a:tblPr>
              <a:tblGrid>
                <a:gridCol w="969625"/>
                <a:gridCol w="2565900"/>
              </a:tblGrid>
              <a:tr h="471775">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Stage #</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Typical Strategy</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1</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Requirements Gathering</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2</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Synthesise Information</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3</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Create a Strategy</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4</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Implement</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5</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Operate</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118" name="Google Shape;118;p2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Disconnect between Strategy &amp; Implementation</a:t>
            </a:r>
            <a:endParaRPr/>
          </a:p>
        </p:txBody>
      </p:sp>
      <p:sp>
        <p:nvSpPr>
          <p:cNvPr id="124" name="Google Shape;124;p21"/>
          <p:cNvSpPr txBox="1"/>
          <p:nvPr>
            <p:ph idx="1" type="body"/>
          </p:nvPr>
        </p:nvSpPr>
        <p:spPr>
          <a:xfrm>
            <a:off x="235500" y="1228675"/>
            <a:ext cx="4704600" cy="3416400"/>
          </a:xfrm>
          <a:prstGeom prst="rect">
            <a:avLst/>
          </a:prstGeom>
        </p:spPr>
        <p:txBody>
          <a:bodyPr anchorCtr="0" anchor="ctr" bIns="91425" lIns="91425" spcFirstLastPara="1" rIns="91425" wrap="square" tIns="91425">
            <a:noAutofit/>
          </a:bodyPr>
          <a:lstStyle/>
          <a:p>
            <a:pPr indent="-323850" lvl="0" marL="457200" rtl="0" algn="l">
              <a:spcBef>
                <a:spcPts val="0"/>
              </a:spcBef>
              <a:spcAft>
                <a:spcPts val="0"/>
              </a:spcAft>
              <a:buSzPts val="1500"/>
              <a:buChar char="●"/>
            </a:pPr>
            <a:r>
              <a:rPr lang="en" sz="1500"/>
              <a:t>Strategy is not set to make it easy to implement the change. There is typically no indication from the interviews how certain options will be more amenable to be changed and what the power dynamics are.</a:t>
            </a:r>
            <a:endParaRPr sz="1500"/>
          </a:p>
          <a:p>
            <a:pPr indent="-323850" lvl="0" marL="457200" rtl="0" algn="l">
              <a:spcBef>
                <a:spcPts val="0"/>
              </a:spcBef>
              <a:spcAft>
                <a:spcPts val="0"/>
              </a:spcAft>
              <a:buSzPts val="1500"/>
              <a:buChar char="●"/>
            </a:pPr>
            <a:r>
              <a:rPr lang="en" sz="1500"/>
              <a:t>Usually the synthesise information stage unearths other questions that the interviewer cannot answer because they only asked questions specific to the original review.</a:t>
            </a:r>
            <a:endParaRPr sz="1500"/>
          </a:p>
          <a:p>
            <a:pPr indent="-323850" lvl="0" marL="457200" rtl="0" algn="l">
              <a:spcBef>
                <a:spcPts val="0"/>
              </a:spcBef>
              <a:spcAft>
                <a:spcPts val="0"/>
              </a:spcAft>
              <a:buSzPts val="1500"/>
              <a:buChar char="●"/>
            </a:pPr>
            <a:r>
              <a:rPr lang="en" sz="1500"/>
              <a:t>Clients at the Meso and Micro levels have no ownership of the strategy as there is no co-design.</a:t>
            </a:r>
            <a:endParaRPr sz="1500"/>
          </a:p>
        </p:txBody>
      </p:sp>
      <p:graphicFrame>
        <p:nvGraphicFramePr>
          <p:cNvPr id="125" name="Google Shape;125;p21"/>
          <p:cNvGraphicFramePr/>
          <p:nvPr/>
        </p:nvGraphicFramePr>
        <p:xfrm>
          <a:off x="5180100" y="1445338"/>
          <a:ext cx="3000000" cy="3000000"/>
        </p:xfrm>
        <a:graphic>
          <a:graphicData uri="http://schemas.openxmlformats.org/drawingml/2006/table">
            <a:tbl>
              <a:tblPr>
                <a:noFill/>
                <a:tableStyleId>{5D2D93F7-83FB-4063-8FCC-AE7C474DC125}</a:tableStyleId>
              </a:tblPr>
              <a:tblGrid>
                <a:gridCol w="969625"/>
                <a:gridCol w="2565900"/>
              </a:tblGrid>
              <a:tr h="471775">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Stage #</a:t>
                      </a:r>
                      <a:endParaRPr sz="1800">
                        <a:solidFill>
                          <a:schemeClr val="lt1"/>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c>
                  <a:txBody>
                    <a:bodyPr/>
                    <a:lstStyle/>
                    <a:p>
                      <a:pPr indent="0" lvl="0" marL="0" rtl="0" algn="ctr">
                        <a:spcBef>
                          <a:spcPts val="0"/>
                        </a:spcBef>
                        <a:spcAft>
                          <a:spcPts val="0"/>
                        </a:spcAft>
                        <a:buNone/>
                      </a:pPr>
                      <a:r>
                        <a:rPr lang="en" sz="1800">
                          <a:solidFill>
                            <a:schemeClr val="lt1"/>
                          </a:solidFill>
                          <a:latin typeface="Average"/>
                          <a:ea typeface="Average"/>
                          <a:cs typeface="Average"/>
                          <a:sym typeface="Average"/>
                        </a:rPr>
                        <a:t>Typical Strategy</a:t>
                      </a:r>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solidFill>
                      <a:schemeClr val="lt2"/>
                    </a:solidFill>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1</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Requirements Gathering</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2</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Synthesise Information</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3</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Create a Strategy</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4</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Implement</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r h="471775">
                <a:tc>
                  <a:txBody>
                    <a:bodyPr/>
                    <a:lstStyle/>
                    <a:p>
                      <a:pPr indent="0" lvl="0" marL="0" rtl="0" algn="ctr">
                        <a:spcBef>
                          <a:spcPts val="0"/>
                        </a:spcBef>
                        <a:spcAft>
                          <a:spcPts val="0"/>
                        </a:spcAft>
                        <a:buNone/>
                      </a:pPr>
                      <a:r>
                        <a:rPr lang="en" sz="1800">
                          <a:solidFill>
                            <a:schemeClr val="accent3"/>
                          </a:solidFill>
                          <a:latin typeface="Average"/>
                          <a:ea typeface="Average"/>
                          <a:cs typeface="Average"/>
                          <a:sym typeface="Average"/>
                        </a:rPr>
                        <a:t>5</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chemeClr val="accent3"/>
                          </a:solidFill>
                          <a:latin typeface="Average"/>
                          <a:ea typeface="Average"/>
                          <a:cs typeface="Average"/>
                          <a:sym typeface="Average"/>
                        </a:rPr>
                        <a:t>Operate</a:t>
                      </a:r>
                      <a:endParaRPr sz="1800">
                        <a:solidFill>
                          <a:schemeClr val="accent3"/>
                        </a:solidFill>
                        <a:latin typeface="Average"/>
                        <a:ea typeface="Average"/>
                        <a:cs typeface="Average"/>
                        <a:sym typeface="Average"/>
                      </a:endParaRPr>
                    </a:p>
                  </a:txBody>
                  <a:tcPr marT="91425" marB="91425" marR="91425" marL="91425" anchor="ctr">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r>
            </a:tbl>
          </a:graphicData>
        </a:graphic>
      </p:graphicFrame>
      <p:sp>
        <p:nvSpPr>
          <p:cNvPr id="126" name="Google Shape;126;p2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