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9" r:id="rId4"/>
    <p:sldMasterId id="214748367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</p:sldIdLst>
  <p:sldSz cy="5143500" cx="9144000"/>
  <p:notesSz cx="6858000" cy="9144000"/>
  <p:embeddedFontLst>
    <p:embeddedFont>
      <p:font typeface="Corbel"/>
      <p:regular r:id="rId33"/>
      <p:bold r:id="rId34"/>
      <p:italic r:id="rId35"/>
      <p:boldItalic r:id="rId3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font" Target="fonts/Corbel-regular.fntdata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font" Target="fonts/Corbel-italic.fntdata"/><Relationship Id="rId12" Type="http://schemas.openxmlformats.org/officeDocument/2006/relationships/slide" Target="slides/slide6.xml"/><Relationship Id="rId34" Type="http://schemas.openxmlformats.org/officeDocument/2006/relationships/font" Target="fonts/Corbel-bold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36" Type="http://schemas.openxmlformats.org/officeDocument/2006/relationships/font" Target="fonts/Corbel-boldItalic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twitter.com/citespace/status/918872405409452034" TargetMode="Externa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71a6ced235_0_178:notes"/>
          <p:cNvSpPr txBox="1"/>
          <p:nvPr>
            <p:ph idx="1" type="body"/>
          </p:nvPr>
        </p:nvSpPr>
        <p:spPr>
          <a:xfrm>
            <a:off x="685778" y="4343395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g71a6ced235_0_178:notes"/>
          <p:cNvSpPr/>
          <p:nvPr>
            <p:ph idx="2" type="sldImg"/>
          </p:nvPr>
        </p:nvSpPr>
        <p:spPr>
          <a:xfrm>
            <a:off x="1143213" y="685782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8409a4b0da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8409a4b0da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71a6ced235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71a6ced235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828d0bf8b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828d0bf8b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8310ac07af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8310ac07af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73c4947ce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73c4947ce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71a6ced23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71a6ced23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81ca5dd35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81ca5dd35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71a6ced235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71a6ced235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“ Progress in science depends on new techniques, new discoveries and new ideas, probably in that order. — Sydney Brenner”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Un-discipline macro tags, to be interwoven through visualizations and deliverables later (2 slides ahead for details)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Trans-disciplinary topics house material on the ‘frontier’ or edge of map where traditional disciplines end/fade/merge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77ca974575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77ca974575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“ Progress in science depends on new techniques, new discoveries and new ideas, probably in that order. — Sydney Brenner”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Un-discipline macro tags, to be interwoven through visualizations and deliverables later (2 slides ahead for details)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Trans-disciplinary topics house material on the ‘frontier’ or edge of map where traditional disciplines end/fade/merge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71a6ced235_0_2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71a6ced235_0_2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8409a4b0d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8409a4b0d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77ca974575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77ca974575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Indication that FrontierMaps is a work in progress. In the future, visualizations and node/topics will be represented. While many parts of FrontierMaps are emphasis on creating context between fields of study (on the frontier of Natural &amp; Artificial Intelligence), deliverables and demonstrations are emphasized as outcomes. Finally, the project can be used as an individual learner is broadening their own scope (personal scholar project) or as a group / project / collaborative effort.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Image source: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https://twitter.com/citespace/status/918872405409452034</a:t>
            </a:r>
            <a:r>
              <a:rPr lang="en"/>
              <a:t>  Chaomei Chen (It’s the closest thing I saw to what I envision, feel free to adjust as needed)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73c0d102c0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73c0d102c0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83c516006b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83c516006b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83c516006b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83c516006b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81ca5dd357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6" name="Google Shape;376;g81ca5dd357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71a6ced235_0_2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0" name="Google Shape;390;g71a6ced235_0_2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83c516006b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9" name="Google Shape;399;g83c516006b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73c0d102c0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73c0d102c0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73c0d102c0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73c0d102c0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8409a4b0da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8409a4b0da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73c0d102c0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73c0d102c0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71a6ced235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71a6ced235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8310ac07a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8310ac07a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8310ac07af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8310ac07af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" type="subTitle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rtl="0" algn="ctr">
              <a:lnSpc>
                <a:spcPct val="90000"/>
              </a:lnSpc>
              <a:spcBef>
                <a:spcPts val="3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rtl="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rtl="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rtl="0" algn="ct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rtl="0" algn="ct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rtl="0" algn="ct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rtl="0" algn="ct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rtl="0" algn="ct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rtl="0" algn="ct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59" name="Google Shape;59;p1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27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65" name="Google Shape;65;p15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27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" type="objOnly">
  <p:cSld name="OBJECT_ONLY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6"/>
          <p:cNvSpPr txBox="1"/>
          <p:nvPr>
            <p:ph idx="1" type="body"/>
          </p:nvPr>
        </p:nvSpPr>
        <p:spPr>
          <a:xfrm>
            <a:off x="628650" y="273844"/>
            <a:ext cx="7886700" cy="43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27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Google Shape;72;p1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Google Shape;73;p1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27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Google Shape;79;p1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8"/>
          <p:cNvSpPr txBox="1"/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2" name="Google Shape;82;p18"/>
          <p:cNvSpPr txBox="1"/>
          <p:nvPr>
            <p:ph idx="1" type="body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3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83" name="Google Shape;83;p18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4" name="Google Shape;84;p18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5" name="Google Shape;85;p18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9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8" name="Google Shape;88;p19"/>
          <p:cNvSpPr txBox="1"/>
          <p:nvPr>
            <p:ph idx="1" type="body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3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89" name="Google Shape;89;p19"/>
          <p:cNvSpPr txBox="1"/>
          <p:nvPr>
            <p:ph idx="2" type="body"/>
          </p:nvPr>
        </p:nvSpPr>
        <p:spPr>
          <a:xfrm>
            <a:off x="629841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27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0" name="Google Shape;90;p19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3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91" name="Google Shape;91;p19"/>
          <p:cNvSpPr txBox="1"/>
          <p:nvPr>
            <p:ph idx="4" type="body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27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2" name="Google Shape;92;p1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3" name="Google Shape;93;p1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4" name="Google Shape;94;p1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7" name="Google Shape;97;p2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9" name="Google Shape;99;p2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2" name="Google Shape;102;p2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3" name="Google Shape;103;p2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2"/>
          <p:cNvSpPr txBox="1"/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6" name="Google Shape;106;p22"/>
          <p:cNvSpPr/>
          <p:nvPr>
            <p:ph idx="2" type="pic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7" name="Google Shape;107;p22"/>
          <p:cNvSpPr txBox="1"/>
          <p:nvPr>
            <p:ph idx="1" type="body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108" name="Google Shape;108;p2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9" name="Google Shape;109;p2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0" name="Google Shape;110;p2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3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3" name="Google Shape;113;p23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27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4" name="Google Shape;114;p2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5" name="Google Shape;115;p2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6" name="Google Shape;116;p2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42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jpg"/><Relationship Id="rId4" Type="http://schemas.openxmlformats.org/officeDocument/2006/relationships/image" Target="../media/image3.png"/><Relationship Id="rId5" Type="http://schemas.openxmlformats.org/officeDocument/2006/relationships/image" Target="../media/image12.png"/><Relationship Id="rId6" Type="http://schemas.openxmlformats.org/officeDocument/2006/relationships/image" Target="../media/image28.png"/><Relationship Id="rId7" Type="http://schemas.openxmlformats.org/officeDocument/2006/relationships/image" Target="../media/image6.png"/><Relationship Id="rId8" Type="http://schemas.openxmlformats.org/officeDocument/2006/relationships/image" Target="../media/image7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Relationship Id="rId4" Type="http://schemas.openxmlformats.org/officeDocument/2006/relationships/image" Target="../media/image14.jpg"/><Relationship Id="rId5" Type="http://schemas.openxmlformats.org/officeDocument/2006/relationships/image" Target="../media/image2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Relationship Id="rId4" Type="http://schemas.openxmlformats.org/officeDocument/2006/relationships/hyperlink" Target="http://tiny.cc/nxg2lz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://tiny.cc/r2g2lz" TargetMode="External"/><Relationship Id="rId4" Type="http://schemas.openxmlformats.org/officeDocument/2006/relationships/image" Target="../media/image2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0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8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6.png"/><Relationship Id="rId4" Type="http://schemas.openxmlformats.org/officeDocument/2006/relationships/image" Target="../media/image13.png"/><Relationship Id="rId5" Type="http://schemas.openxmlformats.org/officeDocument/2006/relationships/image" Target="../media/image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7.png"/><Relationship Id="rId4" Type="http://schemas.openxmlformats.org/officeDocument/2006/relationships/image" Target="../media/image24.png"/><Relationship Id="rId5" Type="http://schemas.openxmlformats.org/officeDocument/2006/relationships/image" Target="../media/image21.png"/><Relationship Id="rId6" Type="http://schemas.openxmlformats.org/officeDocument/2006/relationships/image" Target="../media/image25.png"/><Relationship Id="rId7" Type="http://schemas.openxmlformats.org/officeDocument/2006/relationships/image" Target="../media/image18.jpg"/><Relationship Id="rId8" Type="http://schemas.openxmlformats.org/officeDocument/2006/relationships/image" Target="../media/image2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data-reuse.weebly.com/" TargetMode="External"/><Relationship Id="rId4" Type="http://schemas.openxmlformats.org/officeDocument/2006/relationships/image" Target="../media/image17.png"/><Relationship Id="rId5" Type="http://schemas.openxmlformats.org/officeDocument/2006/relationships/image" Target="../media/image19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6.jpg"/><Relationship Id="rId4" Type="http://schemas.openxmlformats.org/officeDocument/2006/relationships/image" Target="../media/image2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github.com/Orthogonal-Research-Lab/Cybernetics-and-Systems" TargetMode="External"/><Relationship Id="rId4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4"/>
          <p:cNvSpPr/>
          <p:nvPr/>
        </p:nvSpPr>
        <p:spPr>
          <a:xfrm>
            <a:off x="-7620" y="2381"/>
            <a:ext cx="9166200" cy="5147400"/>
          </a:xfrm>
          <a:prstGeom prst="rtTriangle">
            <a:avLst/>
          </a:prstGeom>
          <a:solidFill>
            <a:schemeClr val="accent1">
              <a:alpha val="980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24"/>
          <p:cNvSpPr/>
          <p:nvPr/>
        </p:nvSpPr>
        <p:spPr>
          <a:xfrm>
            <a:off x="4548664" y="-1905"/>
            <a:ext cx="4610100" cy="5151600"/>
          </a:xfrm>
          <a:prstGeom prst="rect">
            <a:avLst/>
          </a:prstGeom>
          <a:solidFill>
            <a:srgbClr val="2E75B5">
              <a:alpha val="980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24"/>
          <p:cNvSpPr/>
          <p:nvPr/>
        </p:nvSpPr>
        <p:spPr>
          <a:xfrm rot="5400000">
            <a:off x="2001250" y="-2011543"/>
            <a:ext cx="5147400" cy="9166200"/>
          </a:xfrm>
          <a:prstGeom prst="rtTriangle">
            <a:avLst/>
          </a:prstGeom>
          <a:solidFill>
            <a:schemeClr val="accent1">
              <a:alpha val="980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24"/>
          <p:cNvSpPr txBox="1"/>
          <p:nvPr/>
        </p:nvSpPr>
        <p:spPr>
          <a:xfrm>
            <a:off x="3590775" y="2814750"/>
            <a:ext cx="4901100" cy="11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2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Orthogonal Research and </a:t>
            </a:r>
            <a:r>
              <a:rPr b="1" lang="en" sz="24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Education Laboratory</a:t>
            </a:r>
            <a:endParaRPr b="1" sz="24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Champaign-Urbana, IL and Worldwide</a:t>
            </a:r>
            <a:endParaRPr b="1" sz="1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25" name="Google Shape;125;p24"/>
          <p:cNvSpPr txBox="1"/>
          <p:nvPr/>
        </p:nvSpPr>
        <p:spPr>
          <a:xfrm>
            <a:off x="384073" y="598794"/>
            <a:ext cx="2882100" cy="2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http://orthogonal-research.weebly.com</a:t>
            </a:r>
            <a:endParaRPr sz="11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descr="50016359-89f87300-ff8e-11e8-9a20-a257249db464" id="126" name="Google Shape;126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23616" y="4359920"/>
            <a:ext cx="366564" cy="28932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s" id="127" name="Google Shape;127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65484" y="259020"/>
            <a:ext cx="334417" cy="289769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4"/>
          <p:cNvSpPr txBox="1"/>
          <p:nvPr/>
        </p:nvSpPr>
        <p:spPr>
          <a:xfrm>
            <a:off x="5765869" y="4699694"/>
            <a:ext cx="2882100" cy="2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http://www.twitter.com/Orthogonal_Lab</a:t>
            </a:r>
            <a:endParaRPr sz="11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descr="C:\Users\Bradly\Desktop\new-logo (2).pngnew-logo (2)" id="129" name="Google Shape;129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298690" y="2923534"/>
            <a:ext cx="1134517" cy="960835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4"/>
          <p:cNvSpPr txBox="1"/>
          <p:nvPr/>
        </p:nvSpPr>
        <p:spPr>
          <a:xfrm>
            <a:off x="3497338" y="591645"/>
            <a:ext cx="1897800" cy="2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http://bit.do/OREL-youtube</a:t>
            </a:r>
            <a:endParaRPr sz="11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descr="yt_1200-vfl4C3T0K" id="131" name="Google Shape;131;p24"/>
          <p:cNvPicPr preferRelativeResize="0"/>
          <p:nvPr>
            <p:ph idx="4294967295" type="body"/>
          </p:nvPr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090269" y="259015"/>
            <a:ext cx="628500" cy="268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User\Desktop\GitHub-Mark.pngGitHub-Mark" id="132" name="Google Shape;132;p2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944260" y="193040"/>
            <a:ext cx="376237" cy="376237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4"/>
          <p:cNvSpPr txBox="1"/>
          <p:nvPr/>
        </p:nvSpPr>
        <p:spPr>
          <a:xfrm>
            <a:off x="5498365" y="598805"/>
            <a:ext cx="3268500" cy="2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http://github.com/Orthogonal-Research-Lab</a:t>
            </a:r>
            <a:endParaRPr sz="11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34" name="Google Shape;134;p24"/>
          <p:cNvSpPr txBox="1"/>
          <p:nvPr/>
        </p:nvSpPr>
        <p:spPr>
          <a:xfrm>
            <a:off x="510025" y="1251138"/>
            <a:ext cx="81309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Corbel"/>
                <a:ea typeface="Corbel"/>
                <a:cs typeface="Corbel"/>
                <a:sym typeface="Corbel"/>
              </a:rPr>
              <a:t>Epistemological Directories (EDs) for Research Development and Education</a:t>
            </a:r>
            <a:endParaRPr sz="28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35" name="Google Shape;135;p24"/>
          <p:cNvSpPr txBox="1"/>
          <p:nvPr/>
        </p:nvSpPr>
        <p:spPr>
          <a:xfrm>
            <a:off x="384025" y="2576313"/>
            <a:ext cx="1757100" cy="14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orbel"/>
                <a:ea typeface="Corbel"/>
                <a:cs typeface="Corbel"/>
                <a:sym typeface="Corbel"/>
              </a:rPr>
              <a:t>Bradly Alicea</a:t>
            </a:r>
            <a:endParaRPr sz="18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Corbel"/>
                <a:ea typeface="Corbel"/>
                <a:cs typeface="Corbel"/>
                <a:sym typeface="Corbel"/>
              </a:rPr>
              <a:t>Twitter: @balicea1</a:t>
            </a:r>
            <a:endParaRPr sz="13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orbel"/>
                <a:ea typeface="Corbel"/>
                <a:cs typeface="Corbel"/>
                <a:sym typeface="Corbel"/>
              </a:rPr>
              <a:t>Jesse Parent</a:t>
            </a:r>
            <a:endParaRPr sz="18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Twitter: @JesParent</a:t>
            </a:r>
            <a:endParaRPr sz="1800"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36" name="Google Shape;136;p2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123748" y="4337687"/>
            <a:ext cx="334424" cy="333799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4"/>
          <p:cNvSpPr txBox="1"/>
          <p:nvPr/>
        </p:nvSpPr>
        <p:spPr>
          <a:xfrm>
            <a:off x="849907" y="4699694"/>
            <a:ext cx="2882100" cy="2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http://</a:t>
            </a:r>
            <a:r>
              <a:rPr lang="en" sz="1100">
                <a:solidFill>
                  <a:schemeClr val="dk1"/>
                </a:solidFill>
                <a:highlight>
                  <a:srgbClr val="F8F8F8"/>
                </a:highlight>
                <a:latin typeface="Corbel"/>
                <a:ea typeface="Corbel"/>
                <a:cs typeface="Corbel"/>
                <a:sym typeface="Corbel"/>
              </a:rPr>
              <a:t>orthogonal-research.slack.com</a:t>
            </a:r>
            <a:endParaRPr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3"/>
          <p:cNvSpPr txBox="1"/>
          <p:nvPr>
            <p:ph type="title"/>
          </p:nvPr>
        </p:nvSpPr>
        <p:spPr>
          <a:xfrm>
            <a:off x="467700" y="201050"/>
            <a:ext cx="416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orbel"/>
                <a:ea typeface="Corbel"/>
                <a:cs typeface="Corbel"/>
                <a:sym typeface="Corbel"/>
              </a:rPr>
              <a:t>Idealized Structure</a:t>
            </a:r>
            <a:endParaRPr b="1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22" name="Google Shape;222;p33"/>
          <p:cNvSpPr txBox="1"/>
          <p:nvPr/>
        </p:nvSpPr>
        <p:spPr>
          <a:xfrm>
            <a:off x="4739175" y="818075"/>
            <a:ext cx="54162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3" name="Google Shape;223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04475" y="201050"/>
            <a:ext cx="3876600" cy="3021376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33"/>
          <p:cNvSpPr txBox="1"/>
          <p:nvPr/>
        </p:nvSpPr>
        <p:spPr>
          <a:xfrm>
            <a:off x="4858625" y="3170800"/>
            <a:ext cx="3768300" cy="3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Topical Stubs with DIrectories and Files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25" name="Google Shape;225;p33"/>
          <p:cNvSpPr txBox="1"/>
          <p:nvPr/>
        </p:nvSpPr>
        <p:spPr>
          <a:xfrm>
            <a:off x="4971725" y="4504100"/>
            <a:ext cx="3542100" cy="3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Interactive notebooks for simulations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226" name="Google Shape;226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83776" y="3841312"/>
            <a:ext cx="1173501" cy="51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67424" y="3697525"/>
            <a:ext cx="832125" cy="806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latin typeface="Corbel"/>
                <a:ea typeface="Corbel"/>
                <a:cs typeface="Corbel"/>
                <a:sym typeface="Corbel"/>
              </a:rPr>
              <a:t>Introduction to</a:t>
            </a:r>
            <a:r>
              <a:rPr b="1" lang="en">
                <a:latin typeface="Corbel"/>
                <a:ea typeface="Corbel"/>
                <a:cs typeface="Corbel"/>
                <a:sym typeface="Corbel"/>
              </a:rPr>
              <a:t> Knowledge Maps</a:t>
            </a:r>
            <a:endParaRPr b="1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33" name="Google Shape;233;p34"/>
          <p:cNvSpPr txBox="1"/>
          <p:nvPr/>
        </p:nvSpPr>
        <p:spPr>
          <a:xfrm>
            <a:off x="938850" y="1239450"/>
            <a:ext cx="72663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Knowledge Maps (Instance #2) are graphical representations 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timelines and historical summaries of key events in the formation and evolution of a field.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Knowledge Maps can be used to summarize directories in a knowledge space.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Char char="●"/>
            </a:pPr>
            <a:r>
              <a:rPr lang="en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visualizations including key people, events, and papers in a given domain (academic field).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Epistemological Maps can also be used to define knowability for a particular domain 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good for formulating questions, defining open problems, and niche literature reviews.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5"/>
          <p:cNvSpPr txBox="1"/>
          <p:nvPr>
            <p:ph type="title"/>
          </p:nvPr>
        </p:nvSpPr>
        <p:spPr>
          <a:xfrm>
            <a:off x="311700" y="445025"/>
            <a:ext cx="4749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orbel"/>
                <a:ea typeface="Corbel"/>
                <a:cs typeface="Corbel"/>
                <a:sym typeface="Corbel"/>
              </a:rPr>
              <a:t>Knowledge Maps</a:t>
            </a:r>
            <a:endParaRPr b="1"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239" name="Google Shape;239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937" y="1795899"/>
            <a:ext cx="4800826" cy="2700450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35"/>
          <p:cNvSpPr txBox="1"/>
          <p:nvPr/>
        </p:nvSpPr>
        <p:spPr>
          <a:xfrm>
            <a:off x="601788" y="1156475"/>
            <a:ext cx="4169100" cy="70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Machine Learning Knowledge Map: 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latin typeface="Corbel"/>
                <a:ea typeface="Corbel"/>
                <a:cs typeface="Corbel"/>
                <a:sym typeface="Corbel"/>
                <a:hlinkClick r:id="rId4"/>
              </a:rPr>
              <a:t>http://tiny.cc/nxg2lz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6"/>
          <p:cNvSpPr txBox="1"/>
          <p:nvPr>
            <p:ph type="title"/>
          </p:nvPr>
        </p:nvSpPr>
        <p:spPr>
          <a:xfrm>
            <a:off x="311700" y="445025"/>
            <a:ext cx="4749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orbel"/>
                <a:ea typeface="Corbel"/>
                <a:cs typeface="Corbel"/>
                <a:sym typeface="Corbel"/>
              </a:rPr>
              <a:t>Knowledge Maps</a:t>
            </a:r>
            <a:endParaRPr b="1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46" name="Google Shape;246;p36"/>
          <p:cNvSpPr txBox="1"/>
          <p:nvPr/>
        </p:nvSpPr>
        <p:spPr>
          <a:xfrm>
            <a:off x="5316550" y="4245525"/>
            <a:ext cx="3483000" cy="61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Artificial Life Knowledge Map: 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latin typeface="Corbel"/>
                <a:ea typeface="Corbel"/>
                <a:cs typeface="Corbel"/>
                <a:sym typeface="Corbel"/>
                <a:hlinkClick r:id="rId3"/>
              </a:rPr>
              <a:t>http://tiny.cc/r2g2lz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7" name="Google Shape;247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16550" y="324925"/>
            <a:ext cx="3483099" cy="39670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7"/>
          <p:cNvSpPr txBox="1"/>
          <p:nvPr/>
        </p:nvSpPr>
        <p:spPr>
          <a:xfrm>
            <a:off x="822825" y="1519200"/>
            <a:ext cx="7560000" cy="27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number of milestones per duration of timeline (entire history) depends on pedagogical aims.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small number of milestones (Machine Learning) may take a “minimal amount of information” approach.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milestones can stress common theme across learners (origin of major themes in field), or stress obscure events that build foundation for later advances (Corewar, Theseus from Artificial Life map).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53" name="Google Shape;253;p37"/>
          <p:cNvSpPr txBox="1"/>
          <p:nvPr/>
        </p:nvSpPr>
        <p:spPr>
          <a:xfrm>
            <a:off x="1100175" y="451375"/>
            <a:ext cx="7005300" cy="9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4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Comparisons between Machine Learning and Artificial Life Knowledge Maps</a:t>
            </a:r>
            <a:endParaRPr b="1" sz="24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8"/>
          <p:cNvSpPr/>
          <p:nvPr/>
        </p:nvSpPr>
        <p:spPr>
          <a:xfrm>
            <a:off x="646238" y="3487438"/>
            <a:ext cx="8086500" cy="253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38"/>
          <p:cNvSpPr/>
          <p:nvPr/>
        </p:nvSpPr>
        <p:spPr>
          <a:xfrm>
            <a:off x="646238" y="3487438"/>
            <a:ext cx="2755200" cy="253800"/>
          </a:xfrm>
          <a:prstGeom prst="rect">
            <a:avLst/>
          </a:prstGeom>
          <a:solidFill>
            <a:srgbClr val="99999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38"/>
          <p:cNvSpPr/>
          <p:nvPr/>
        </p:nvSpPr>
        <p:spPr>
          <a:xfrm>
            <a:off x="4971663" y="3487438"/>
            <a:ext cx="413700" cy="2538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38"/>
          <p:cNvSpPr/>
          <p:nvPr/>
        </p:nvSpPr>
        <p:spPr>
          <a:xfrm>
            <a:off x="6111363" y="3487438"/>
            <a:ext cx="413700" cy="2538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38"/>
          <p:cNvSpPr/>
          <p:nvPr/>
        </p:nvSpPr>
        <p:spPr>
          <a:xfrm>
            <a:off x="6752738" y="3487438"/>
            <a:ext cx="146700" cy="2538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38"/>
          <p:cNvSpPr/>
          <p:nvPr/>
        </p:nvSpPr>
        <p:spPr>
          <a:xfrm>
            <a:off x="7394113" y="3487438"/>
            <a:ext cx="413700" cy="2538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38"/>
          <p:cNvSpPr/>
          <p:nvPr/>
        </p:nvSpPr>
        <p:spPr>
          <a:xfrm>
            <a:off x="8176513" y="3487438"/>
            <a:ext cx="413700" cy="2538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38"/>
          <p:cNvSpPr txBox="1"/>
          <p:nvPr/>
        </p:nvSpPr>
        <p:spPr>
          <a:xfrm>
            <a:off x="646238" y="3741238"/>
            <a:ext cx="27552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What do we know?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66" name="Google Shape;266;p38"/>
          <p:cNvSpPr txBox="1"/>
          <p:nvPr/>
        </p:nvSpPr>
        <p:spPr>
          <a:xfrm>
            <a:off x="2463625" y="357325"/>
            <a:ext cx="6186300" cy="9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orbel"/>
                <a:ea typeface="Corbel"/>
                <a:cs typeface="Corbel"/>
                <a:sym typeface="Corbel"/>
              </a:rPr>
              <a:t>Epistemological Map (Instance #3) f</a:t>
            </a:r>
            <a:r>
              <a:rPr b="1" lang="en" sz="2400">
                <a:latin typeface="Corbel"/>
                <a:ea typeface="Corbel"/>
                <a:cs typeface="Corbel"/>
                <a:sym typeface="Corbel"/>
              </a:rPr>
              <a:t>or a </a:t>
            </a:r>
            <a:endParaRPr b="1" sz="24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orbel"/>
                <a:ea typeface="Corbel"/>
                <a:cs typeface="Corbel"/>
                <a:sym typeface="Corbel"/>
              </a:rPr>
              <a:t>Particular Topic</a:t>
            </a:r>
            <a:endParaRPr b="1" sz="2400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67" name="Google Shape;267;p38"/>
          <p:cNvSpPr txBox="1"/>
          <p:nvPr/>
        </p:nvSpPr>
        <p:spPr>
          <a:xfrm>
            <a:off x="4940613" y="2257563"/>
            <a:ext cx="27552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What don’t we know?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cxnSp>
        <p:nvCxnSpPr>
          <p:cNvPr id="268" name="Google Shape;268;p38"/>
          <p:cNvCxnSpPr>
            <a:endCxn id="267" idx="2"/>
          </p:cNvCxnSpPr>
          <p:nvPr/>
        </p:nvCxnSpPr>
        <p:spPr>
          <a:xfrm flipH="1" rot="10800000">
            <a:off x="3401313" y="2633763"/>
            <a:ext cx="2916900" cy="853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9" name="Google Shape;269;p38"/>
          <p:cNvCxnSpPr>
            <a:endCxn id="267" idx="2"/>
          </p:cNvCxnSpPr>
          <p:nvPr/>
        </p:nvCxnSpPr>
        <p:spPr>
          <a:xfrm rot="10800000">
            <a:off x="6318213" y="2633763"/>
            <a:ext cx="2414700" cy="844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70" name="Google Shape;270;p38"/>
          <p:cNvSpPr txBox="1"/>
          <p:nvPr/>
        </p:nvSpPr>
        <p:spPr>
          <a:xfrm>
            <a:off x="4994288" y="4514238"/>
            <a:ext cx="36186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What do we need to know?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cxnSp>
        <p:nvCxnSpPr>
          <p:cNvPr id="271" name="Google Shape;271;p38"/>
          <p:cNvCxnSpPr>
            <a:stCxn id="260" idx="2"/>
            <a:endCxn id="270" idx="0"/>
          </p:cNvCxnSpPr>
          <p:nvPr/>
        </p:nvCxnSpPr>
        <p:spPr>
          <a:xfrm>
            <a:off x="5178513" y="3741238"/>
            <a:ext cx="1625100" cy="7731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272" name="Google Shape;272;p38"/>
          <p:cNvCxnSpPr>
            <a:endCxn id="270" idx="0"/>
          </p:cNvCxnSpPr>
          <p:nvPr/>
        </p:nvCxnSpPr>
        <p:spPr>
          <a:xfrm flipH="1">
            <a:off x="6803588" y="3741138"/>
            <a:ext cx="806700" cy="7731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273" name="Google Shape;273;p38"/>
          <p:cNvCxnSpPr>
            <a:endCxn id="270" idx="0"/>
          </p:cNvCxnSpPr>
          <p:nvPr/>
        </p:nvCxnSpPr>
        <p:spPr>
          <a:xfrm>
            <a:off x="6318188" y="3750438"/>
            <a:ext cx="485400" cy="7638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274" name="Google Shape;274;p38"/>
          <p:cNvCxnSpPr>
            <a:stCxn id="264" idx="2"/>
            <a:endCxn id="270" idx="0"/>
          </p:cNvCxnSpPr>
          <p:nvPr/>
        </p:nvCxnSpPr>
        <p:spPr>
          <a:xfrm flipH="1">
            <a:off x="6803563" y="3741238"/>
            <a:ext cx="1579800" cy="7731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275" name="Google Shape;275;p38"/>
          <p:cNvCxnSpPr>
            <a:stCxn id="262" idx="2"/>
            <a:endCxn id="270" idx="0"/>
          </p:cNvCxnSpPr>
          <p:nvPr/>
        </p:nvCxnSpPr>
        <p:spPr>
          <a:xfrm flipH="1">
            <a:off x="6803588" y="3741238"/>
            <a:ext cx="22500" cy="7731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276" name="Google Shape;276;p38"/>
          <p:cNvCxnSpPr/>
          <p:nvPr/>
        </p:nvCxnSpPr>
        <p:spPr>
          <a:xfrm>
            <a:off x="1701338" y="2259263"/>
            <a:ext cx="432600" cy="11943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277" name="Google Shape;277;p38"/>
          <p:cNvSpPr/>
          <p:nvPr/>
        </p:nvSpPr>
        <p:spPr>
          <a:xfrm rot="5400000">
            <a:off x="1323500" y="1117713"/>
            <a:ext cx="462600" cy="9027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38"/>
          <p:cNvSpPr/>
          <p:nvPr/>
        </p:nvSpPr>
        <p:spPr>
          <a:xfrm rot="5400000">
            <a:off x="1171100" y="1288913"/>
            <a:ext cx="462600" cy="9027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38"/>
          <p:cNvSpPr/>
          <p:nvPr/>
        </p:nvSpPr>
        <p:spPr>
          <a:xfrm rot="5400000">
            <a:off x="1018700" y="1422513"/>
            <a:ext cx="462600" cy="9027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38"/>
          <p:cNvSpPr/>
          <p:nvPr/>
        </p:nvSpPr>
        <p:spPr>
          <a:xfrm rot="5400000">
            <a:off x="866300" y="1574913"/>
            <a:ext cx="462600" cy="9027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p38"/>
          <p:cNvSpPr/>
          <p:nvPr/>
        </p:nvSpPr>
        <p:spPr>
          <a:xfrm rot="5400000">
            <a:off x="713900" y="1727313"/>
            <a:ext cx="462600" cy="9027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38"/>
          <p:cNvSpPr txBox="1"/>
          <p:nvPr/>
        </p:nvSpPr>
        <p:spPr>
          <a:xfrm>
            <a:off x="493850" y="947788"/>
            <a:ext cx="15123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FACTS A-E</a:t>
            </a:r>
            <a:endParaRPr b="1"/>
          </a:p>
        </p:txBody>
      </p:sp>
      <p:sp>
        <p:nvSpPr>
          <p:cNvPr id="283" name="Google Shape;283;p38"/>
          <p:cNvSpPr txBox="1"/>
          <p:nvPr/>
        </p:nvSpPr>
        <p:spPr>
          <a:xfrm>
            <a:off x="2046350" y="1659209"/>
            <a:ext cx="1890000" cy="6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Distribution of facts 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over knowledge scope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84" name="Google Shape;284;p38"/>
          <p:cNvSpPr txBox="1"/>
          <p:nvPr/>
        </p:nvSpPr>
        <p:spPr>
          <a:xfrm>
            <a:off x="4281350" y="1324000"/>
            <a:ext cx="4393500" cy="6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Metric or proportional relationships (units may be defined by Knowledge Map structure) can be used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9"/>
          <p:cNvSpPr txBox="1"/>
          <p:nvPr/>
        </p:nvSpPr>
        <p:spPr>
          <a:xfrm>
            <a:off x="639400" y="358425"/>
            <a:ext cx="7908000" cy="54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orbel"/>
                <a:ea typeface="Corbel"/>
                <a:cs typeface="Corbel"/>
                <a:sym typeface="Corbel"/>
              </a:rPr>
              <a:t>Controlled Vocabularies and Historiographies </a:t>
            </a:r>
            <a:endParaRPr b="1" sz="2400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90" name="Google Shape;290;p39"/>
          <p:cNvSpPr txBox="1"/>
          <p:nvPr/>
        </p:nvSpPr>
        <p:spPr>
          <a:xfrm>
            <a:off x="846275" y="1050075"/>
            <a:ext cx="7466100" cy="3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T</a:t>
            </a:r>
            <a:r>
              <a:rPr lang="en">
                <a:latin typeface="Corbel"/>
                <a:ea typeface="Corbel"/>
                <a:cs typeface="Corbel"/>
                <a:sym typeface="Corbel"/>
              </a:rPr>
              <a:t>op-down control vs. emergence within community: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enforce community standards, but take a historical view (epistemology emerges over time).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Wikipedia problem: what topics or people are “important”?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who is making the conventions? Admin (tricky), majority rules (also tricky).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Clarify what is “significant”. 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key papers and events according to most in field. </a:t>
            </a:r>
            <a:r>
              <a:rPr lang="en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W</a:t>
            </a:r>
            <a:r>
              <a:rPr lang="en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hat lead to something else? 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what terms are most relevant in common practice and application?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40"/>
          <p:cNvSpPr txBox="1"/>
          <p:nvPr>
            <p:ph type="title"/>
          </p:nvPr>
        </p:nvSpPr>
        <p:spPr>
          <a:xfrm>
            <a:off x="311700" y="279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orbel"/>
                <a:ea typeface="Corbel"/>
                <a:cs typeface="Corbel"/>
                <a:sym typeface="Corbel"/>
              </a:rPr>
              <a:t>Frontier Maps (Instance #4)</a:t>
            </a:r>
            <a:endParaRPr b="1" sz="2400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96" name="Google Shape;296;p40"/>
          <p:cNvSpPr txBox="1"/>
          <p:nvPr/>
        </p:nvSpPr>
        <p:spPr>
          <a:xfrm>
            <a:off x="853800" y="795675"/>
            <a:ext cx="7436400" cy="8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4292E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</a:rPr>
              <a:t>Educational Resource Umbrella Project:  https://github.com/jesparent/FrontierMap</a:t>
            </a:r>
            <a:endParaRPr>
              <a:solidFill>
                <a:srgbClr val="24292E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CURRENT STATUS: Theme of</a:t>
            </a:r>
            <a:r>
              <a:rPr lang="en">
                <a:latin typeface="Corbel"/>
                <a:ea typeface="Corbel"/>
                <a:cs typeface="Corbel"/>
                <a:sym typeface="Corbel"/>
              </a:rPr>
              <a:t> </a:t>
            </a:r>
            <a:r>
              <a:rPr lang="en">
                <a:solidFill>
                  <a:schemeClr val="dk1"/>
                </a:solidFill>
                <a:highlight>
                  <a:schemeClr val="lt1"/>
                </a:highlight>
                <a:latin typeface="Corbel"/>
                <a:ea typeface="Corbel"/>
                <a:cs typeface="Corbel"/>
                <a:sym typeface="Corbel"/>
              </a:rPr>
              <a:t>Natural and Artificial Intelligence</a:t>
            </a:r>
            <a:r>
              <a:rPr b="1" lang="en">
                <a:solidFill>
                  <a:schemeClr val="dk1"/>
                </a:solidFill>
                <a:highlight>
                  <a:schemeClr val="lt1"/>
                </a:highlight>
                <a:latin typeface="Corbel"/>
                <a:ea typeface="Corbel"/>
                <a:cs typeface="Corbel"/>
                <a:sym typeface="Corbel"/>
              </a:rPr>
              <a:t> </a:t>
            </a:r>
            <a:r>
              <a:rPr lang="en">
                <a:solidFill>
                  <a:schemeClr val="dk1"/>
                </a:solidFill>
                <a:highlight>
                  <a:schemeClr val="lt1"/>
                </a:highlight>
                <a:latin typeface="Corbel"/>
                <a:ea typeface="Corbel"/>
                <a:cs typeface="Corbel"/>
                <a:sym typeface="Corbel"/>
              </a:rPr>
              <a:t>Computation &amp; Cognition + Underlying Philosophy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297" name="Google Shape;297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46650" y="1817775"/>
            <a:ext cx="4952375" cy="29977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8" name="Google Shape;298;p40"/>
          <p:cNvCxnSpPr/>
          <p:nvPr/>
        </p:nvCxnSpPr>
        <p:spPr>
          <a:xfrm>
            <a:off x="2567050" y="2858550"/>
            <a:ext cx="989700" cy="11244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99" name="Google Shape;299;p40"/>
          <p:cNvSpPr txBox="1"/>
          <p:nvPr/>
        </p:nvSpPr>
        <p:spPr>
          <a:xfrm>
            <a:off x="3482675" y="3497125"/>
            <a:ext cx="353700" cy="89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FF0000"/>
                </a:solidFill>
              </a:rPr>
              <a:t>{</a:t>
            </a:r>
            <a:endParaRPr sz="5000">
              <a:solidFill>
                <a:srgbClr val="FF0000"/>
              </a:solidFill>
            </a:endParaRPr>
          </a:p>
        </p:txBody>
      </p:sp>
      <p:sp>
        <p:nvSpPr>
          <p:cNvPr id="300" name="Google Shape;300;p40"/>
          <p:cNvSpPr txBox="1"/>
          <p:nvPr/>
        </p:nvSpPr>
        <p:spPr>
          <a:xfrm>
            <a:off x="529525" y="1817775"/>
            <a:ext cx="2304300" cy="119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Broad taxonomy outside of traditional disciplines.</a:t>
            </a:r>
            <a:br>
              <a:rPr lang="en">
                <a:latin typeface="Corbel"/>
                <a:ea typeface="Corbel"/>
                <a:cs typeface="Corbel"/>
                <a:sym typeface="Corbel"/>
              </a:rPr>
            </a:br>
            <a:br>
              <a:rPr lang="en">
                <a:latin typeface="Corbel"/>
                <a:ea typeface="Corbel"/>
                <a:cs typeface="Corbel"/>
                <a:sym typeface="Corbel"/>
              </a:rPr>
            </a:br>
            <a:r>
              <a:rPr b="1" lang="en">
                <a:latin typeface="Corbel"/>
                <a:ea typeface="Corbel"/>
                <a:cs typeface="Corbel"/>
                <a:sym typeface="Corbel"/>
              </a:rPr>
              <a:t>Macro Tags:</a:t>
            </a:r>
            <a:r>
              <a:rPr lang="en">
                <a:latin typeface="Corbel"/>
                <a:ea typeface="Corbel"/>
                <a:cs typeface="Corbel"/>
                <a:sym typeface="Corbel"/>
              </a:rPr>
              <a:t> Techniques, Discoveries, and Ideas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41"/>
          <p:cNvSpPr txBox="1"/>
          <p:nvPr>
            <p:ph type="title"/>
          </p:nvPr>
        </p:nvSpPr>
        <p:spPr>
          <a:xfrm>
            <a:off x="311700" y="279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orbel"/>
                <a:ea typeface="Corbel"/>
                <a:cs typeface="Corbel"/>
                <a:sym typeface="Corbel"/>
              </a:rPr>
              <a:t>Frontier Maps (Instance #4)</a:t>
            </a:r>
            <a:endParaRPr b="1" sz="2400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06" name="Google Shape;306;p41"/>
          <p:cNvSpPr txBox="1"/>
          <p:nvPr/>
        </p:nvSpPr>
        <p:spPr>
          <a:xfrm>
            <a:off x="853800" y="795675"/>
            <a:ext cx="7436400" cy="8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4292E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</a:rPr>
              <a:t>Educational Resource Umbrella Project:  https://github.com/jesparent/FrontierMap</a:t>
            </a:r>
            <a:endParaRPr>
              <a:solidFill>
                <a:srgbClr val="24292E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CURRENT STATUS: Theme of </a:t>
            </a:r>
            <a:r>
              <a:rPr lang="en">
                <a:solidFill>
                  <a:schemeClr val="dk1"/>
                </a:solidFill>
                <a:highlight>
                  <a:schemeClr val="lt1"/>
                </a:highlight>
                <a:latin typeface="Corbel"/>
                <a:ea typeface="Corbel"/>
                <a:cs typeface="Corbel"/>
                <a:sym typeface="Corbel"/>
              </a:rPr>
              <a:t>Natural and Artificial Intelligence</a:t>
            </a:r>
            <a:r>
              <a:rPr b="1" lang="en">
                <a:solidFill>
                  <a:schemeClr val="dk1"/>
                </a:solidFill>
                <a:highlight>
                  <a:schemeClr val="lt1"/>
                </a:highlight>
                <a:latin typeface="Corbel"/>
                <a:ea typeface="Corbel"/>
                <a:cs typeface="Corbel"/>
                <a:sym typeface="Corbel"/>
              </a:rPr>
              <a:t> </a:t>
            </a:r>
            <a:r>
              <a:rPr lang="en">
                <a:solidFill>
                  <a:schemeClr val="dk1"/>
                </a:solidFill>
                <a:highlight>
                  <a:schemeClr val="lt1"/>
                </a:highlight>
                <a:latin typeface="Corbel"/>
                <a:ea typeface="Corbel"/>
                <a:cs typeface="Corbel"/>
                <a:sym typeface="Corbel"/>
              </a:rPr>
              <a:t>Computation &amp; Cognition + Underlying Philosophy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307" name="Google Shape;307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46650" y="1817775"/>
            <a:ext cx="4952375" cy="29977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8" name="Google Shape;308;p41"/>
          <p:cNvCxnSpPr>
            <a:stCxn id="309" idx="3"/>
            <a:endCxn id="310" idx="0"/>
          </p:cNvCxnSpPr>
          <p:nvPr/>
        </p:nvCxnSpPr>
        <p:spPr>
          <a:xfrm flipH="1" rot="10800000">
            <a:off x="2695825" y="3497100"/>
            <a:ext cx="963600" cy="4248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09" name="Google Shape;309;p41"/>
          <p:cNvSpPr txBox="1"/>
          <p:nvPr/>
        </p:nvSpPr>
        <p:spPr>
          <a:xfrm>
            <a:off x="529525" y="3326550"/>
            <a:ext cx="2166300" cy="119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orbel"/>
                <a:ea typeface="Corbel"/>
                <a:cs typeface="Corbel"/>
                <a:sym typeface="Corbel"/>
              </a:rPr>
              <a:t>Transdisciplinary topics</a:t>
            </a:r>
            <a:r>
              <a:rPr lang="en">
                <a:latin typeface="Corbel"/>
                <a:ea typeface="Corbel"/>
                <a:cs typeface="Corbel"/>
                <a:sym typeface="Corbel"/>
              </a:rPr>
              <a:t> frame the map as learner grows their educational resources: AI, Systems, Ethics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42"/>
          <p:cNvSpPr/>
          <p:nvPr/>
        </p:nvSpPr>
        <p:spPr>
          <a:xfrm>
            <a:off x="5453900" y="1118950"/>
            <a:ext cx="3121800" cy="2717400"/>
          </a:xfrm>
          <a:prstGeom prst="triangle">
            <a:avLst>
              <a:gd fmla="val 50000" name="adj"/>
            </a:avLst>
          </a:prstGeom>
          <a:solidFill>
            <a:srgbClr val="A4C2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42"/>
          <p:cNvSpPr/>
          <p:nvPr/>
        </p:nvSpPr>
        <p:spPr>
          <a:xfrm>
            <a:off x="5820525" y="1118950"/>
            <a:ext cx="2388300" cy="2068800"/>
          </a:xfrm>
          <a:prstGeom prst="triangle">
            <a:avLst>
              <a:gd fmla="val 50000" name="adj"/>
            </a:avLst>
          </a:prstGeom>
          <a:solidFill>
            <a:srgbClr val="D5A6B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p42"/>
          <p:cNvSpPr txBox="1"/>
          <p:nvPr/>
        </p:nvSpPr>
        <p:spPr>
          <a:xfrm>
            <a:off x="648825" y="505775"/>
            <a:ext cx="4457100" cy="37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Frontier Maps should provide minimal information to become competent in a field.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research nodes that help users interpret jargon and inscrutability of newly-encountered fields.</a:t>
            </a:r>
            <a:endParaRPr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staged complexities of discovery:  start at the foundational aspects of a field (assumptions, broad ideas), then build up to specific techniques, systems, and theories.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00"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just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Char char="●"/>
            </a:pPr>
            <a:r>
              <a:rPr lang="en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nodes can lead to other nodes (subreferents). Semantic framework &gt;&gt; Wiki.</a:t>
            </a:r>
            <a:endParaRPr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318" name="Google Shape;318;p42"/>
          <p:cNvSpPr/>
          <p:nvPr/>
        </p:nvSpPr>
        <p:spPr>
          <a:xfrm>
            <a:off x="6159025" y="1118950"/>
            <a:ext cx="1711500" cy="1476300"/>
          </a:xfrm>
          <a:prstGeom prst="triangle">
            <a:avLst>
              <a:gd fmla="val 50000" name="adj"/>
            </a:avLst>
          </a:prstGeom>
          <a:solidFill>
            <a:srgbClr val="FF99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p42"/>
          <p:cNvSpPr/>
          <p:nvPr/>
        </p:nvSpPr>
        <p:spPr>
          <a:xfrm>
            <a:off x="6488150" y="1118950"/>
            <a:ext cx="1053300" cy="902700"/>
          </a:xfrm>
          <a:prstGeom prst="triangle">
            <a:avLst>
              <a:gd fmla="val 50000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42"/>
          <p:cNvSpPr txBox="1"/>
          <p:nvPr/>
        </p:nvSpPr>
        <p:spPr>
          <a:xfrm>
            <a:off x="5453900" y="3121450"/>
            <a:ext cx="3121800" cy="64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Corbel"/>
                <a:ea typeface="Corbel"/>
                <a:cs typeface="Corbel"/>
                <a:sym typeface="Corbel"/>
              </a:rPr>
              <a:t>Broad Ideas, </a:t>
            </a:r>
            <a:endParaRPr sz="20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Corbel"/>
                <a:ea typeface="Corbel"/>
                <a:cs typeface="Corbel"/>
                <a:sym typeface="Corbel"/>
              </a:rPr>
              <a:t>Assumptions</a:t>
            </a:r>
            <a:endParaRPr sz="2000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21" name="Google Shape;321;p42"/>
          <p:cNvSpPr txBox="1"/>
          <p:nvPr/>
        </p:nvSpPr>
        <p:spPr>
          <a:xfrm>
            <a:off x="6159025" y="2519950"/>
            <a:ext cx="1711500" cy="60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orbel"/>
                <a:ea typeface="Corbel"/>
                <a:cs typeface="Corbel"/>
                <a:sym typeface="Corbel"/>
              </a:rPr>
              <a:t>Methods, Techniques</a:t>
            </a:r>
            <a:endParaRPr sz="1600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22" name="Google Shape;322;p42"/>
          <p:cNvSpPr txBox="1"/>
          <p:nvPr/>
        </p:nvSpPr>
        <p:spPr>
          <a:xfrm>
            <a:off x="6488150" y="2096950"/>
            <a:ext cx="10533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Systems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23" name="Google Shape;323;p42"/>
          <p:cNvSpPr txBox="1"/>
          <p:nvPr/>
        </p:nvSpPr>
        <p:spPr>
          <a:xfrm>
            <a:off x="6488150" y="1551525"/>
            <a:ext cx="10533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rbel"/>
                <a:ea typeface="Corbel"/>
                <a:cs typeface="Corbel"/>
                <a:sym typeface="Corbel"/>
              </a:rPr>
              <a:t>Theories</a:t>
            </a:r>
            <a:endParaRPr sz="1200"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/>
          <p:nvPr/>
        </p:nvSpPr>
        <p:spPr>
          <a:xfrm>
            <a:off x="5455050" y="3145088"/>
            <a:ext cx="3114000" cy="902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25"/>
          <p:cNvSpPr/>
          <p:nvPr/>
        </p:nvSpPr>
        <p:spPr>
          <a:xfrm>
            <a:off x="3832325" y="1666838"/>
            <a:ext cx="4736700" cy="902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25"/>
          <p:cNvSpPr/>
          <p:nvPr/>
        </p:nvSpPr>
        <p:spPr>
          <a:xfrm>
            <a:off x="2192250" y="188588"/>
            <a:ext cx="6376800" cy="902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25"/>
          <p:cNvSpPr/>
          <p:nvPr/>
        </p:nvSpPr>
        <p:spPr>
          <a:xfrm>
            <a:off x="2231850" y="1666813"/>
            <a:ext cx="2520000" cy="1809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3F3F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25"/>
          <p:cNvSpPr/>
          <p:nvPr/>
        </p:nvSpPr>
        <p:spPr>
          <a:xfrm>
            <a:off x="574950" y="188563"/>
            <a:ext cx="2520000" cy="1809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3F3F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25"/>
          <p:cNvSpPr/>
          <p:nvPr/>
        </p:nvSpPr>
        <p:spPr>
          <a:xfrm>
            <a:off x="3832325" y="3145038"/>
            <a:ext cx="2520000" cy="1809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3F3F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25"/>
          <p:cNvSpPr txBox="1"/>
          <p:nvPr/>
        </p:nvSpPr>
        <p:spPr>
          <a:xfrm>
            <a:off x="2231850" y="2255875"/>
            <a:ext cx="25200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orbel"/>
                <a:ea typeface="Corbel"/>
                <a:cs typeface="Corbel"/>
                <a:sym typeface="Corbel"/>
              </a:rPr>
              <a:t>WEB 2.0</a:t>
            </a:r>
            <a:endParaRPr b="1" sz="2400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49" name="Google Shape;149;p25"/>
          <p:cNvSpPr txBox="1"/>
          <p:nvPr/>
        </p:nvSpPr>
        <p:spPr>
          <a:xfrm>
            <a:off x="3832325" y="3734100"/>
            <a:ext cx="25200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orbel"/>
                <a:ea typeface="Corbel"/>
                <a:cs typeface="Corbel"/>
                <a:sym typeface="Corbel"/>
              </a:rPr>
              <a:t>WEB 3.0</a:t>
            </a:r>
            <a:endParaRPr b="1" sz="2400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50" name="Google Shape;150;p25"/>
          <p:cNvSpPr txBox="1"/>
          <p:nvPr/>
        </p:nvSpPr>
        <p:spPr>
          <a:xfrm>
            <a:off x="574950" y="777625"/>
            <a:ext cx="25200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orbel"/>
                <a:ea typeface="Corbel"/>
                <a:cs typeface="Corbel"/>
                <a:sym typeface="Corbel"/>
              </a:rPr>
              <a:t>WEB 1.0</a:t>
            </a:r>
            <a:endParaRPr b="1" sz="2400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51" name="Google Shape;151;p25"/>
          <p:cNvSpPr txBox="1"/>
          <p:nvPr/>
        </p:nvSpPr>
        <p:spPr>
          <a:xfrm>
            <a:off x="2192250" y="297500"/>
            <a:ext cx="6376800" cy="6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Broadcasted Information, 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Annotated Bibliographies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52" name="Google Shape;152;p25"/>
          <p:cNvSpPr txBox="1"/>
          <p:nvPr/>
        </p:nvSpPr>
        <p:spPr>
          <a:xfrm>
            <a:off x="4146775" y="1805600"/>
            <a:ext cx="4422300" cy="7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Social Media, 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Version-control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53" name="Google Shape;153;p25"/>
          <p:cNvSpPr txBox="1"/>
          <p:nvPr/>
        </p:nvSpPr>
        <p:spPr>
          <a:xfrm>
            <a:off x="5971025" y="3254000"/>
            <a:ext cx="2598000" cy="6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Virtual Worlds</a:t>
            </a:r>
            <a:r>
              <a:rPr lang="en">
                <a:latin typeface="Corbel"/>
                <a:ea typeface="Corbel"/>
                <a:cs typeface="Corbel"/>
                <a:sym typeface="Corbel"/>
              </a:rPr>
              <a:t>, 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Semantic Web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43"/>
          <p:cNvSpPr txBox="1"/>
          <p:nvPr>
            <p:ph type="title"/>
          </p:nvPr>
        </p:nvSpPr>
        <p:spPr>
          <a:xfrm>
            <a:off x="311700" y="285150"/>
            <a:ext cx="8520600" cy="50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orbel"/>
                <a:ea typeface="Corbel"/>
                <a:cs typeface="Corbel"/>
                <a:sym typeface="Corbel"/>
              </a:rPr>
              <a:t>Frontier Maps: Future Developments</a:t>
            </a:r>
            <a:endParaRPr b="1" sz="2400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29" name="Google Shape;329;p43"/>
          <p:cNvSpPr txBox="1"/>
          <p:nvPr/>
        </p:nvSpPr>
        <p:spPr>
          <a:xfrm>
            <a:off x="311700" y="747825"/>
            <a:ext cx="85206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orbel"/>
                <a:ea typeface="Corbel"/>
                <a:cs typeface="Corbel"/>
                <a:sym typeface="Corbel"/>
              </a:rPr>
              <a:t>Interwoven Visualizations, Background, and Applications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30" name="Google Shape;330;p43"/>
          <p:cNvSpPr txBox="1"/>
          <p:nvPr>
            <p:ph idx="1" type="body"/>
          </p:nvPr>
        </p:nvSpPr>
        <p:spPr>
          <a:xfrm>
            <a:off x="818075" y="5033425"/>
            <a:ext cx="4428900" cy="262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just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331" name="Google Shape;331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5331550" y="1222400"/>
            <a:ext cx="3328700" cy="3662397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43"/>
          <p:cNvSpPr txBox="1"/>
          <p:nvPr/>
        </p:nvSpPr>
        <p:spPr>
          <a:xfrm>
            <a:off x="507775" y="1311300"/>
            <a:ext cx="4579200" cy="252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Visualizations showing relationship between themes and individual notes.</a:t>
            </a:r>
            <a:endParaRPr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Applications and Coding: Jupyter Notebooks, Tutorials, Presentations. Learner theme of “Demo or Die.”</a:t>
            </a:r>
            <a:endParaRPr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n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Individual Scholar Paths </a:t>
            </a:r>
            <a:r>
              <a:rPr i="1" lang="en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or</a:t>
            </a:r>
            <a:r>
              <a:rPr lang="en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Collaborative &amp; Open Source topical / project-based / “frontier” engagement.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44"/>
          <p:cNvSpPr txBox="1"/>
          <p:nvPr/>
        </p:nvSpPr>
        <p:spPr>
          <a:xfrm>
            <a:off x="1863900" y="344500"/>
            <a:ext cx="5416200" cy="5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orbel"/>
                <a:ea typeface="Corbel"/>
                <a:cs typeface="Corbel"/>
                <a:sym typeface="Corbel"/>
              </a:rPr>
              <a:t>Application: theory-building</a:t>
            </a:r>
            <a:endParaRPr b="1" sz="2400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38" name="Google Shape;338;p44"/>
          <p:cNvSpPr txBox="1"/>
          <p:nvPr/>
        </p:nvSpPr>
        <p:spPr>
          <a:xfrm>
            <a:off x="848700" y="1016325"/>
            <a:ext cx="7446600" cy="87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Concepts can lead to constructs, which lead to relationships between variables.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Establish community standards for terminology, work on open-source papers via pull request.</a:t>
            </a:r>
            <a:endParaRPr/>
          </a:p>
        </p:txBody>
      </p:sp>
      <p:sp>
        <p:nvSpPr>
          <p:cNvPr id="339" name="Google Shape;339;p44"/>
          <p:cNvSpPr txBox="1"/>
          <p:nvPr/>
        </p:nvSpPr>
        <p:spPr>
          <a:xfrm>
            <a:off x="468863" y="2158000"/>
            <a:ext cx="3331500" cy="185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Inspiration from </a:t>
            </a:r>
            <a:r>
              <a:rPr lang="en">
                <a:latin typeface="Corbel"/>
                <a:ea typeface="Corbel"/>
                <a:cs typeface="Corbel"/>
                <a:sym typeface="Corbel"/>
              </a:rPr>
              <a:t>Notetaking systems: Evergreen system by Andy Matuschak.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notes are a fundamental unit of knowledge.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45720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notes are an accumulation of knowledge.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pic>
        <p:nvPicPr>
          <p:cNvPr id="340" name="Google Shape;340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85612" y="2252050"/>
            <a:ext cx="4689524" cy="2449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45"/>
          <p:cNvSpPr txBox="1"/>
          <p:nvPr/>
        </p:nvSpPr>
        <p:spPr>
          <a:xfrm>
            <a:off x="823688" y="334013"/>
            <a:ext cx="7496400" cy="96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Application: integrate with organizational </a:t>
            </a:r>
            <a:endParaRPr b="1" sz="24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4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course materials</a:t>
            </a:r>
            <a:endParaRPr b="1" sz="24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346" name="Google Shape;346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75163" y="1302713"/>
            <a:ext cx="7496525" cy="15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75163" y="2857986"/>
            <a:ext cx="7496525" cy="195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7075" y="2195625"/>
            <a:ext cx="2922064" cy="2323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53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14037" y="3580599"/>
            <a:ext cx="1780951" cy="1004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Google Shape;354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23164" y="389563"/>
            <a:ext cx="1780949" cy="1286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48013" y="576600"/>
            <a:ext cx="1985402" cy="92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4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79388" y="1882376"/>
            <a:ext cx="2064949" cy="13702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4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10337" y="3541838"/>
            <a:ext cx="1006625" cy="137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4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39882" y="2186538"/>
            <a:ext cx="1289929" cy="601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59" name="Google Shape;359;p46"/>
          <p:cNvCxnSpPr/>
          <p:nvPr/>
        </p:nvCxnSpPr>
        <p:spPr>
          <a:xfrm flipH="1" rot="10800000">
            <a:off x="5746563" y="1622075"/>
            <a:ext cx="826200" cy="6195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60" name="Google Shape;360;p46"/>
          <p:cNvCxnSpPr/>
          <p:nvPr/>
        </p:nvCxnSpPr>
        <p:spPr>
          <a:xfrm flipH="1" rot="10800000">
            <a:off x="5826538" y="1828375"/>
            <a:ext cx="849600" cy="6642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361" name="Google Shape;361;p46"/>
          <p:cNvSpPr txBox="1"/>
          <p:nvPr/>
        </p:nvSpPr>
        <p:spPr>
          <a:xfrm>
            <a:off x="5271013" y="1408825"/>
            <a:ext cx="11982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Interactive 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Chat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cxnSp>
        <p:nvCxnSpPr>
          <p:cNvPr id="362" name="Google Shape;362;p46"/>
          <p:cNvCxnSpPr/>
          <p:nvPr/>
        </p:nvCxnSpPr>
        <p:spPr>
          <a:xfrm>
            <a:off x="6024313" y="3379675"/>
            <a:ext cx="991500" cy="4857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63" name="Google Shape;363;p46"/>
          <p:cNvCxnSpPr/>
          <p:nvPr/>
        </p:nvCxnSpPr>
        <p:spPr>
          <a:xfrm>
            <a:off x="6085888" y="3152850"/>
            <a:ext cx="991500" cy="4857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364" name="Google Shape;364;p46"/>
          <p:cNvSpPr txBox="1"/>
          <p:nvPr/>
        </p:nvSpPr>
        <p:spPr>
          <a:xfrm>
            <a:off x="6572763" y="2907875"/>
            <a:ext cx="1247100" cy="4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Interactive 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Notemaking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cxnSp>
        <p:nvCxnSpPr>
          <p:cNvPr id="365" name="Google Shape;365;p46"/>
          <p:cNvCxnSpPr/>
          <p:nvPr/>
        </p:nvCxnSpPr>
        <p:spPr>
          <a:xfrm>
            <a:off x="2080663" y="2645950"/>
            <a:ext cx="1985400" cy="18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366" name="Google Shape;366;p46"/>
          <p:cNvCxnSpPr/>
          <p:nvPr/>
        </p:nvCxnSpPr>
        <p:spPr>
          <a:xfrm>
            <a:off x="2080663" y="2444525"/>
            <a:ext cx="1985400" cy="18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67" name="Google Shape;367;p46"/>
          <p:cNvSpPr txBox="1"/>
          <p:nvPr/>
        </p:nvSpPr>
        <p:spPr>
          <a:xfrm>
            <a:off x="2080688" y="1837800"/>
            <a:ext cx="1985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Video Archiving and Live Streaming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cxnSp>
        <p:nvCxnSpPr>
          <p:cNvPr id="368" name="Google Shape;368;p46"/>
          <p:cNvCxnSpPr/>
          <p:nvPr/>
        </p:nvCxnSpPr>
        <p:spPr>
          <a:xfrm>
            <a:off x="3233413" y="1396675"/>
            <a:ext cx="991500" cy="4857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69" name="Google Shape;369;p46"/>
          <p:cNvCxnSpPr/>
          <p:nvPr/>
        </p:nvCxnSpPr>
        <p:spPr>
          <a:xfrm>
            <a:off x="3294988" y="1169850"/>
            <a:ext cx="991500" cy="4857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370" name="Google Shape;370;p46"/>
          <p:cNvSpPr txBox="1"/>
          <p:nvPr/>
        </p:nvSpPr>
        <p:spPr>
          <a:xfrm>
            <a:off x="3613863" y="780450"/>
            <a:ext cx="15333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Integrating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Microcredentials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cxnSp>
        <p:nvCxnSpPr>
          <p:cNvPr id="371" name="Google Shape;371;p46"/>
          <p:cNvCxnSpPr/>
          <p:nvPr/>
        </p:nvCxnSpPr>
        <p:spPr>
          <a:xfrm flipH="1" rot="10800000">
            <a:off x="3006250" y="3187275"/>
            <a:ext cx="826200" cy="6195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72" name="Google Shape;372;p46"/>
          <p:cNvCxnSpPr/>
          <p:nvPr/>
        </p:nvCxnSpPr>
        <p:spPr>
          <a:xfrm flipH="1" rot="10800000">
            <a:off x="3086225" y="3393575"/>
            <a:ext cx="849600" cy="6642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373" name="Google Shape;373;p46"/>
          <p:cNvSpPr txBox="1"/>
          <p:nvPr/>
        </p:nvSpPr>
        <p:spPr>
          <a:xfrm>
            <a:off x="3501013" y="3541850"/>
            <a:ext cx="1533300" cy="7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Lesson Modules and Assignment Submission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47"/>
          <p:cNvSpPr txBox="1"/>
          <p:nvPr/>
        </p:nvSpPr>
        <p:spPr>
          <a:xfrm>
            <a:off x="4814400" y="290875"/>
            <a:ext cx="3990000" cy="90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orbel"/>
                <a:ea typeface="Corbel"/>
                <a:cs typeface="Corbel"/>
                <a:sym typeface="Corbel"/>
              </a:rPr>
              <a:t>Future Direction: </a:t>
            </a:r>
            <a:r>
              <a:rPr b="1" lang="en" sz="2400">
                <a:latin typeface="Corbel"/>
                <a:ea typeface="Corbel"/>
                <a:cs typeface="Corbel"/>
                <a:sym typeface="Corbel"/>
              </a:rPr>
              <a:t>Cybernetic Model of Interdisciplinarity</a:t>
            </a:r>
            <a:endParaRPr b="1" sz="2400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79" name="Google Shape;379;p47"/>
          <p:cNvSpPr txBox="1"/>
          <p:nvPr/>
        </p:nvSpPr>
        <p:spPr>
          <a:xfrm>
            <a:off x="423800" y="925450"/>
            <a:ext cx="4324800" cy="339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Facilitate new contributors from allied fields on a regular basis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regulation of cross-disciplinary contributions using common themes, identifying key papers and historical milestones with limited expertise, and relevant terms.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Model of interdisciplinary based on the practice of transdisciplinarity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community builds a model of knowledge </a:t>
            </a:r>
            <a:r>
              <a:rPr lang="en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(transdisciplinary) </a:t>
            </a:r>
            <a:r>
              <a:rPr lang="en">
                <a:latin typeface="Corbel"/>
                <a:ea typeface="Corbel"/>
                <a:cs typeface="Corbel"/>
                <a:sym typeface="Corbel"/>
              </a:rPr>
              <a:t>rather than simply consulting or borrowing from another field.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80" name="Google Shape;380;p47"/>
          <p:cNvSpPr/>
          <p:nvPr/>
        </p:nvSpPr>
        <p:spPr>
          <a:xfrm>
            <a:off x="5152775" y="3153325"/>
            <a:ext cx="470400" cy="4437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81" name="Google Shape;381;p47"/>
          <p:cNvCxnSpPr/>
          <p:nvPr/>
        </p:nvCxnSpPr>
        <p:spPr>
          <a:xfrm flipH="1" rot="10800000">
            <a:off x="5651250" y="2224325"/>
            <a:ext cx="2413500" cy="11712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82" name="Google Shape;382;p47"/>
          <p:cNvSpPr/>
          <p:nvPr/>
        </p:nvSpPr>
        <p:spPr>
          <a:xfrm>
            <a:off x="8064850" y="2026775"/>
            <a:ext cx="470400" cy="4437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p47"/>
          <p:cNvSpPr/>
          <p:nvPr/>
        </p:nvSpPr>
        <p:spPr>
          <a:xfrm>
            <a:off x="8064850" y="3078525"/>
            <a:ext cx="470400" cy="4437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4" name="Google Shape;384;p47"/>
          <p:cNvSpPr/>
          <p:nvPr/>
        </p:nvSpPr>
        <p:spPr>
          <a:xfrm>
            <a:off x="6648875" y="3597025"/>
            <a:ext cx="470400" cy="4437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85" name="Google Shape;385;p47"/>
          <p:cNvCxnSpPr>
            <a:endCxn id="384" idx="1"/>
          </p:cNvCxnSpPr>
          <p:nvPr/>
        </p:nvCxnSpPr>
        <p:spPr>
          <a:xfrm>
            <a:off x="5623175" y="3395575"/>
            <a:ext cx="1025700" cy="4233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86" name="Google Shape;386;p47"/>
          <p:cNvCxnSpPr>
            <a:stCxn id="382" idx="2"/>
            <a:endCxn id="383" idx="0"/>
          </p:cNvCxnSpPr>
          <p:nvPr/>
        </p:nvCxnSpPr>
        <p:spPr>
          <a:xfrm>
            <a:off x="8300050" y="2470475"/>
            <a:ext cx="0" cy="6081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87" name="Google Shape;387;p47"/>
          <p:cNvCxnSpPr>
            <a:stCxn id="383" idx="1"/>
            <a:endCxn id="384" idx="3"/>
          </p:cNvCxnSpPr>
          <p:nvPr/>
        </p:nvCxnSpPr>
        <p:spPr>
          <a:xfrm flipH="1">
            <a:off x="7119250" y="3300375"/>
            <a:ext cx="945600" cy="518400"/>
          </a:xfrm>
          <a:prstGeom prst="curvedConnector3">
            <a:avLst>
              <a:gd fmla="val 49999" name="adj1"/>
            </a:avLst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48"/>
          <p:cNvSpPr txBox="1"/>
          <p:nvPr>
            <p:ph idx="1" type="body"/>
          </p:nvPr>
        </p:nvSpPr>
        <p:spPr>
          <a:xfrm>
            <a:off x="1147175" y="449338"/>
            <a:ext cx="6591600" cy="48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Data Reuse Initiative (DRI): </a:t>
            </a:r>
            <a:r>
              <a:rPr lang="en" u="sng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  <a:hlinkClick r:id="rId3"/>
              </a:rPr>
              <a:t>https://data-reuse.weebly.com/</a:t>
            </a:r>
            <a:endParaRPr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93" name="Google Shape;393;p48"/>
          <p:cNvSpPr txBox="1"/>
          <p:nvPr/>
        </p:nvSpPr>
        <p:spPr>
          <a:xfrm>
            <a:off x="4096450" y="4199338"/>
            <a:ext cx="4580700" cy="4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Initiative of the eLife Ambassadors program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394" name="Google Shape;394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23274" y="2622826"/>
            <a:ext cx="1499756" cy="1499800"/>
          </a:xfrm>
          <a:prstGeom prst="rect">
            <a:avLst/>
          </a:prstGeom>
          <a:noFill/>
          <a:ln>
            <a:noFill/>
          </a:ln>
        </p:spPr>
      </p:pic>
      <p:sp>
        <p:nvSpPr>
          <p:cNvPr id="395" name="Google Shape;395;p48"/>
          <p:cNvSpPr txBox="1"/>
          <p:nvPr/>
        </p:nvSpPr>
        <p:spPr>
          <a:xfrm>
            <a:off x="554775" y="1118950"/>
            <a:ext cx="5265900" cy="28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Are you interested in collaborating on this infrastructure? Join us as a contributor or collaborator!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constructing maps, models, and metadata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working towards improving academic practice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understanding how scientists use data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methodological education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396" name="Google Shape;396;p4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49398" y="1161252"/>
            <a:ext cx="2316201" cy="1304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49"/>
          <p:cNvSpPr txBox="1"/>
          <p:nvPr/>
        </p:nvSpPr>
        <p:spPr>
          <a:xfrm>
            <a:off x="233200" y="262375"/>
            <a:ext cx="861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Thx* For Your Attention!</a:t>
            </a:r>
            <a:endParaRPr sz="3600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402" name="Google Shape;402;p49"/>
          <p:cNvSpPr txBox="1"/>
          <p:nvPr/>
        </p:nvSpPr>
        <p:spPr>
          <a:xfrm>
            <a:off x="262800" y="826250"/>
            <a:ext cx="86184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* internet slang or gratuitous THX 1138 reference?</a:t>
            </a:r>
            <a:endParaRPr sz="1800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403" name="Google Shape;403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3350" y="2041200"/>
            <a:ext cx="4499800" cy="285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4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87550" y="2041212"/>
            <a:ext cx="4064124" cy="2853812"/>
          </a:xfrm>
          <a:prstGeom prst="rect">
            <a:avLst/>
          </a:prstGeom>
          <a:noFill/>
          <a:ln>
            <a:noFill/>
          </a:ln>
        </p:spPr>
      </p:pic>
      <p:sp>
        <p:nvSpPr>
          <p:cNvPr id="405" name="Google Shape;405;p49"/>
          <p:cNvSpPr/>
          <p:nvPr/>
        </p:nvSpPr>
        <p:spPr>
          <a:xfrm>
            <a:off x="2524214" y="1242172"/>
            <a:ext cx="2431500" cy="721800"/>
          </a:xfrm>
          <a:prstGeom prst="wedgeRectCallout">
            <a:avLst>
              <a:gd fmla="val -36499" name="adj1"/>
              <a:gd fmla="val 115493" name="adj2"/>
            </a:avLst>
          </a:prstGeom>
          <a:solidFill>
            <a:srgbClr val="FFFFFF"/>
          </a:solidFill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49"/>
          <p:cNvSpPr/>
          <p:nvPr/>
        </p:nvSpPr>
        <p:spPr>
          <a:xfrm>
            <a:off x="7308773" y="2566175"/>
            <a:ext cx="1354800" cy="793500"/>
          </a:xfrm>
          <a:prstGeom prst="wedgeRectCallout">
            <a:avLst>
              <a:gd fmla="val -28425" name="adj1"/>
              <a:gd fmla="val 101953" name="adj2"/>
            </a:avLst>
          </a:prstGeom>
          <a:solidFill>
            <a:srgbClr val="FFFFFF"/>
          </a:solidFill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p49"/>
          <p:cNvSpPr/>
          <p:nvPr/>
        </p:nvSpPr>
        <p:spPr>
          <a:xfrm>
            <a:off x="4896217" y="2118603"/>
            <a:ext cx="2296500" cy="1074900"/>
          </a:xfrm>
          <a:prstGeom prst="wedgeRectCallout">
            <a:avLst>
              <a:gd fmla="val -16157" name="adj1"/>
              <a:gd fmla="val 91564" name="adj2"/>
            </a:avLst>
          </a:prstGeom>
          <a:solidFill>
            <a:srgbClr val="FFFFFF"/>
          </a:solidFill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49"/>
          <p:cNvSpPr txBox="1"/>
          <p:nvPr/>
        </p:nvSpPr>
        <p:spPr>
          <a:xfrm>
            <a:off x="4896217" y="2240521"/>
            <a:ext cx="2296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16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Nice bit of individualism you’ve got going on there…..</a:t>
            </a:r>
            <a:endParaRPr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409" name="Google Shape;409;p49"/>
          <p:cNvSpPr txBox="1"/>
          <p:nvPr/>
        </p:nvSpPr>
        <p:spPr>
          <a:xfrm>
            <a:off x="7308775" y="2807850"/>
            <a:ext cx="1354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16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Thx!</a:t>
            </a:r>
            <a:endParaRPr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410" name="Google Shape;410;p49"/>
          <p:cNvSpPr txBox="1"/>
          <p:nvPr/>
        </p:nvSpPr>
        <p:spPr>
          <a:xfrm>
            <a:off x="2524214" y="1310661"/>
            <a:ext cx="24315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16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I’ve gotta get out more. Thx for the escort, guys!</a:t>
            </a:r>
            <a:endParaRPr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6"/>
          <p:cNvSpPr txBox="1"/>
          <p:nvPr/>
        </p:nvSpPr>
        <p:spPr>
          <a:xfrm>
            <a:off x="543900" y="302075"/>
            <a:ext cx="8056200" cy="53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What is a historical milestone (relevance)?</a:t>
            </a:r>
            <a:endParaRPr b="1" sz="2800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59" name="Google Shape;159;p26"/>
          <p:cNvSpPr/>
          <p:nvPr/>
        </p:nvSpPr>
        <p:spPr>
          <a:xfrm>
            <a:off x="881150" y="1302975"/>
            <a:ext cx="6836100" cy="263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26"/>
          <p:cNvSpPr/>
          <p:nvPr/>
        </p:nvSpPr>
        <p:spPr>
          <a:xfrm>
            <a:off x="881150" y="2691750"/>
            <a:ext cx="6836100" cy="263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26"/>
          <p:cNvSpPr/>
          <p:nvPr/>
        </p:nvSpPr>
        <p:spPr>
          <a:xfrm>
            <a:off x="881150" y="4291975"/>
            <a:ext cx="6836100" cy="263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62" name="Google Shape;162;p26"/>
          <p:cNvCxnSpPr/>
          <p:nvPr/>
        </p:nvCxnSpPr>
        <p:spPr>
          <a:xfrm>
            <a:off x="2037725" y="997525"/>
            <a:ext cx="0" cy="780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3" name="Google Shape;163;p26"/>
          <p:cNvCxnSpPr/>
          <p:nvPr/>
        </p:nvCxnSpPr>
        <p:spPr>
          <a:xfrm>
            <a:off x="5123900" y="997525"/>
            <a:ext cx="0" cy="780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4" name="Google Shape;164;p26"/>
          <p:cNvCxnSpPr/>
          <p:nvPr/>
        </p:nvCxnSpPr>
        <p:spPr>
          <a:xfrm>
            <a:off x="5708850" y="997525"/>
            <a:ext cx="0" cy="780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5" name="Google Shape;165;p26"/>
          <p:cNvCxnSpPr/>
          <p:nvPr/>
        </p:nvCxnSpPr>
        <p:spPr>
          <a:xfrm>
            <a:off x="2340575" y="2433300"/>
            <a:ext cx="0" cy="780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6" name="Google Shape;166;p26"/>
          <p:cNvCxnSpPr/>
          <p:nvPr/>
        </p:nvCxnSpPr>
        <p:spPr>
          <a:xfrm>
            <a:off x="2615200" y="2433300"/>
            <a:ext cx="0" cy="780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7" name="Google Shape;167;p26"/>
          <p:cNvCxnSpPr/>
          <p:nvPr/>
        </p:nvCxnSpPr>
        <p:spPr>
          <a:xfrm>
            <a:off x="2730000" y="2433300"/>
            <a:ext cx="0" cy="780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8" name="Google Shape;168;p26"/>
          <p:cNvCxnSpPr/>
          <p:nvPr/>
        </p:nvCxnSpPr>
        <p:spPr>
          <a:xfrm>
            <a:off x="1650575" y="4033525"/>
            <a:ext cx="0" cy="780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9" name="Google Shape;169;p26"/>
          <p:cNvCxnSpPr/>
          <p:nvPr/>
        </p:nvCxnSpPr>
        <p:spPr>
          <a:xfrm>
            <a:off x="6908875" y="4033525"/>
            <a:ext cx="0" cy="780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70" name="Google Shape;170;p26"/>
          <p:cNvCxnSpPr/>
          <p:nvPr/>
        </p:nvCxnSpPr>
        <p:spPr>
          <a:xfrm>
            <a:off x="4221550" y="4033525"/>
            <a:ext cx="0" cy="780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71" name="Google Shape;171;p26"/>
          <p:cNvSpPr txBox="1"/>
          <p:nvPr/>
        </p:nvSpPr>
        <p:spPr>
          <a:xfrm>
            <a:off x="3899650" y="1876575"/>
            <a:ext cx="43632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Events have qualitative significance and explain a certain amount of the unknown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26"/>
          <p:cNvSpPr txBox="1"/>
          <p:nvPr/>
        </p:nvSpPr>
        <p:spPr>
          <a:xfrm>
            <a:off x="3899550" y="3260625"/>
            <a:ext cx="43632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Can we do this without subjective judgement? Does this lead to group consensus or gatekeeping?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7"/>
          <p:cNvSpPr txBox="1"/>
          <p:nvPr/>
        </p:nvSpPr>
        <p:spPr>
          <a:xfrm>
            <a:off x="1266750" y="1128350"/>
            <a:ext cx="6610500" cy="341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What do people commonly understand as the truth?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What are the most important things to know in order to be competent?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What kinds of things do people tend to discover over and over again (recurrence or reinventing the wheel)?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What things do people tend to know, or tend to seek out?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What are things that have the strongest relevance, regardless of whether they are “true” or “important”?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78" name="Google Shape;178;p27"/>
          <p:cNvSpPr txBox="1"/>
          <p:nvPr/>
        </p:nvSpPr>
        <p:spPr>
          <a:xfrm>
            <a:off x="549150" y="381025"/>
            <a:ext cx="8045700" cy="5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What are common themes across scholar/learners?</a:t>
            </a:r>
            <a:endParaRPr b="1" sz="2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8"/>
          <p:cNvSpPr txBox="1"/>
          <p:nvPr/>
        </p:nvSpPr>
        <p:spPr>
          <a:xfrm>
            <a:off x="549150" y="381025"/>
            <a:ext cx="8045700" cy="5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What are common themes across scholar/learners?</a:t>
            </a:r>
            <a:endParaRPr b="1" sz="2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84" name="Google Shape;184;p28"/>
          <p:cNvSpPr txBox="1"/>
          <p:nvPr/>
        </p:nvSpPr>
        <p:spPr>
          <a:xfrm>
            <a:off x="1266750" y="1138750"/>
            <a:ext cx="6610500" cy="341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99999"/>
                </a:solidFill>
                <a:latin typeface="Corbel"/>
                <a:ea typeface="Corbel"/>
                <a:cs typeface="Corbel"/>
                <a:sym typeface="Corbel"/>
              </a:rPr>
              <a:t>What do people commonly understand as the truth?</a:t>
            </a:r>
            <a:endParaRPr>
              <a:solidFill>
                <a:srgbClr val="999999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  <a:latin typeface="Corbel"/>
                <a:ea typeface="Corbel"/>
                <a:cs typeface="Corbel"/>
                <a:sym typeface="Corbel"/>
              </a:rPr>
              <a:t>What are the most important things to know in order to be competent?</a:t>
            </a:r>
            <a:endParaRPr>
              <a:solidFill>
                <a:srgbClr val="FF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B7B7B7"/>
                </a:solidFill>
                <a:latin typeface="Corbel"/>
                <a:ea typeface="Corbel"/>
                <a:cs typeface="Corbel"/>
                <a:sym typeface="Corbel"/>
              </a:rPr>
              <a:t>What kinds of things do people tend to discover over and over again (recurrence or reinventing the wheel)?</a:t>
            </a:r>
            <a:endParaRPr>
              <a:solidFill>
                <a:srgbClr val="B7B7B7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B7B7B7"/>
                </a:solidFill>
                <a:latin typeface="Corbel"/>
                <a:ea typeface="Corbel"/>
                <a:cs typeface="Corbel"/>
                <a:sym typeface="Corbel"/>
              </a:rPr>
              <a:t>What things do people tend to know, or tend to seek out?</a:t>
            </a:r>
            <a:endParaRPr>
              <a:solidFill>
                <a:srgbClr val="B7B7B7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B7B7B7"/>
                </a:solidFill>
                <a:latin typeface="Corbel"/>
                <a:ea typeface="Corbel"/>
                <a:cs typeface="Corbel"/>
                <a:sym typeface="Corbel"/>
              </a:rPr>
              <a:t>What are things that have the strongest relevance, regardless of whether they are “true” or “important”?</a:t>
            </a:r>
            <a:endParaRPr>
              <a:solidFill>
                <a:srgbClr val="B7B7B7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9"/>
          <p:cNvSpPr txBox="1"/>
          <p:nvPr/>
        </p:nvSpPr>
        <p:spPr>
          <a:xfrm>
            <a:off x="679050" y="460775"/>
            <a:ext cx="7785900" cy="62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What is the minimal relevant information?</a:t>
            </a:r>
            <a:endParaRPr b="1" sz="2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90" name="Google Shape;190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9050" y="1566475"/>
            <a:ext cx="2096650" cy="2832776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9"/>
          <p:cNvSpPr txBox="1"/>
          <p:nvPr/>
        </p:nvSpPr>
        <p:spPr>
          <a:xfrm>
            <a:off x="3258200" y="4129525"/>
            <a:ext cx="5416200" cy="62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Everything one needs to participate in physics -- Leo Susskind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92" name="Google Shape;192;p29"/>
          <p:cNvSpPr txBox="1"/>
          <p:nvPr/>
        </p:nvSpPr>
        <p:spPr>
          <a:xfrm>
            <a:off x="3258200" y="1215800"/>
            <a:ext cx="5416200" cy="147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With an informed novice or intermediate skill level, what is the most efficient way to understand the contents of a field?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What information is most relevant to transfer learning (skill in one domain equals skill in another)?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29"/>
          <p:cNvSpPr txBox="1"/>
          <p:nvPr/>
        </p:nvSpPr>
        <p:spPr>
          <a:xfrm>
            <a:off x="3258200" y="2941800"/>
            <a:ext cx="5416200" cy="101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We have observed this issue at the OpenWorm Foundation. What needs to be learned in biology, computation, or both in order to contribute in the community (code, academic research)?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0"/>
          <p:cNvSpPr txBox="1"/>
          <p:nvPr>
            <p:ph idx="1" type="subTitle"/>
          </p:nvPr>
        </p:nvSpPr>
        <p:spPr>
          <a:xfrm>
            <a:off x="311700" y="351700"/>
            <a:ext cx="8520600" cy="65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Origins in Web 1.0</a:t>
            </a:r>
            <a:endParaRPr b="1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99" name="Google Shape;199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0550" y="1125488"/>
            <a:ext cx="4035517" cy="3628574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30"/>
          <p:cNvSpPr txBox="1"/>
          <p:nvPr/>
        </p:nvSpPr>
        <p:spPr>
          <a:xfrm>
            <a:off x="4907850" y="1383750"/>
            <a:ext cx="3615600" cy="3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KLI Theory Lab: directory of knowledge in topical areas aligned with research done at Konrad Lorenz Institute. 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evolution, development, cognition, genetics, behavior, computational modeling, philosophy.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Annotated bibliographies (similar to modern Wikipedia or Scholarpedia), but peer-reviewers are moderators.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1"/>
          <p:cNvSpPr txBox="1"/>
          <p:nvPr>
            <p:ph type="title"/>
          </p:nvPr>
        </p:nvSpPr>
        <p:spPr>
          <a:xfrm>
            <a:off x="850325" y="341600"/>
            <a:ext cx="7400400" cy="603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orbel"/>
                <a:ea typeface="Corbel"/>
                <a:cs typeface="Corbel"/>
                <a:sym typeface="Corbel"/>
              </a:rPr>
              <a:t>Introduction to </a:t>
            </a:r>
            <a:r>
              <a:rPr b="1" lang="en">
                <a:latin typeface="Corbel"/>
                <a:ea typeface="Corbel"/>
                <a:cs typeface="Corbel"/>
                <a:sym typeface="Corbel"/>
              </a:rPr>
              <a:t>Knowledge Spaces</a:t>
            </a:r>
            <a:endParaRPr b="1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06" name="Google Shape;206;p31"/>
          <p:cNvSpPr txBox="1"/>
          <p:nvPr/>
        </p:nvSpPr>
        <p:spPr>
          <a:xfrm>
            <a:off x="850325" y="945500"/>
            <a:ext cx="7400400" cy="5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Knowledge Spaces (Instance #1): </a:t>
            </a:r>
            <a:r>
              <a:rPr lang="en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e</a:t>
            </a:r>
            <a:r>
              <a:rPr lang="en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xample using Cybernetics and Systems</a:t>
            </a:r>
            <a:endParaRPr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u="sng">
                <a:solidFill>
                  <a:schemeClr val="hlink"/>
                </a:solidFill>
                <a:latin typeface="Corbel"/>
                <a:ea typeface="Corbel"/>
                <a:cs typeface="Corbel"/>
                <a:sym typeface="Corbel"/>
                <a:hlinkClick r:id="rId3"/>
              </a:rPr>
              <a:t>https://github.com/Orthogonal-Research-Lab/Cybernetics-and-Systems</a:t>
            </a:r>
            <a:endParaRPr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7" name="Google Shape;207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1375" y="1585000"/>
            <a:ext cx="4163199" cy="3309899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31"/>
          <p:cNvSpPr txBox="1"/>
          <p:nvPr/>
        </p:nvSpPr>
        <p:spPr>
          <a:xfrm>
            <a:off x="5162300" y="1642500"/>
            <a:ext cx="3526200" cy="29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Key features: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directories as topical stubs (based on key scholarship from community, or community interest). 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version-control encourages edits from community and general public.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directories, edits, and content can be proposed through pull requests.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2"/>
          <p:cNvSpPr txBox="1"/>
          <p:nvPr>
            <p:ph type="title"/>
          </p:nvPr>
        </p:nvSpPr>
        <p:spPr>
          <a:xfrm>
            <a:off x="467700" y="201050"/>
            <a:ext cx="416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orbel"/>
                <a:ea typeface="Corbel"/>
                <a:cs typeface="Corbel"/>
                <a:sym typeface="Corbel"/>
              </a:rPr>
              <a:t>Idealized Structure</a:t>
            </a:r>
            <a:endParaRPr b="1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14" name="Google Shape;214;p32"/>
          <p:cNvSpPr txBox="1"/>
          <p:nvPr/>
        </p:nvSpPr>
        <p:spPr>
          <a:xfrm>
            <a:off x="4739175" y="818075"/>
            <a:ext cx="54162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32"/>
          <p:cNvSpPr txBox="1"/>
          <p:nvPr/>
        </p:nvSpPr>
        <p:spPr>
          <a:xfrm>
            <a:off x="884050" y="818075"/>
            <a:ext cx="3542100" cy="5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Collaborative e</a:t>
            </a:r>
            <a:r>
              <a:rPr lang="en">
                <a:latin typeface="Corbel"/>
                <a:ea typeface="Corbel"/>
                <a:cs typeface="Corbel"/>
                <a:sym typeface="Corbel"/>
              </a:rPr>
              <a:t>quations written in MathML, rendered using browser plug-in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216" name="Google Shape;216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8924" y="1449875"/>
            <a:ext cx="3672363" cy="3371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