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29" r:id="rId3"/>
    <p:sldId id="285" r:id="rId4"/>
    <p:sldId id="327" r:id="rId5"/>
    <p:sldId id="260" r:id="rId6"/>
    <p:sldId id="331" r:id="rId7"/>
    <p:sldId id="332" r:id="rId8"/>
    <p:sldId id="347" r:id="rId9"/>
    <p:sldId id="348" r:id="rId10"/>
    <p:sldId id="345" r:id="rId11"/>
    <p:sldId id="338" r:id="rId12"/>
    <p:sldId id="350" r:id="rId13"/>
    <p:sldId id="351" r:id="rId14"/>
    <p:sldId id="352" r:id="rId15"/>
    <p:sldId id="343" r:id="rId16"/>
    <p:sldId id="33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5E00"/>
    <a:srgbClr val="0E9897"/>
    <a:srgbClr val="07CFCD"/>
    <a:srgbClr val="6531E4"/>
    <a:srgbClr val="0E22BA"/>
    <a:srgbClr val="808080"/>
    <a:srgbClr val="039C62"/>
    <a:srgbClr val="115CA7"/>
    <a:srgbClr val="1C8DFF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95" autoAdjust="0"/>
    <p:restoredTop sz="85112" autoAdjust="0"/>
  </p:normalViewPr>
  <p:slideViewPr>
    <p:cSldViewPr snapToGrid="0" snapToObjects="1">
      <p:cViewPr varScale="1">
        <p:scale>
          <a:sx n="100" d="100"/>
          <a:sy n="100" d="100"/>
        </p:scale>
        <p:origin x="202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508218-B5D4-E74B-A931-DA8EC516F580}" type="datetimeFigureOut">
              <a:rPr lang="en-US" smtClean="0"/>
              <a:t>2/14/20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2D73AD-C3D6-A744-8E56-4BCF34784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55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39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Polycystin-1 and polycystin-2 likely work together to help regulate cell growth and division (proliferation), cell movement (migration), and interactions with other cells.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yod1: Ubiquitin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thioesterase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PLEKHG1: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Pleckstrin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homology domain-containing family G member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42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-If 180, 106 were located within genes  </a:t>
            </a:r>
          </a:p>
          <a:p>
            <a:r>
              <a:rPr lang="en-US" dirty="0"/>
              <a:t>- 19 DMLs are located in DMGs </a:t>
            </a:r>
          </a:p>
          <a:p>
            <a:pPr marL="171450" indent="-171450">
              <a:buFontTx/>
              <a:buChar char="-"/>
            </a:pPr>
            <a:r>
              <a:rPr lang="en-US" dirty="0"/>
              <a:t>X DMLs are associated with SNPs 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pPr marL="171450" indent="-171450">
              <a:buFontTx/>
              <a:buChar char="-"/>
            </a:pP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Flip color scheme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70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study should include gene expression data – how does methylation at these loci influence gene expression, if at all? </a:t>
            </a:r>
          </a:p>
          <a:p>
            <a:pPr marL="457200" lvl="1" indent="0">
              <a:buNone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Re-do with offspring of offspring to see how whether different methylation patterns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351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4481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45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Show IGV, to include example of SNPs, DML, loci associated with phenotype … </a:t>
            </a:r>
          </a:p>
          <a:p>
            <a:endParaRPr lang="en-US" dirty="0"/>
          </a:p>
          <a:p>
            <a:r>
              <a:rPr lang="en-US" dirty="0"/>
              <a:t>A locus could be 0 – 100% methylated </a:t>
            </a:r>
          </a:p>
          <a:p>
            <a:endParaRPr lang="en-US" dirty="0"/>
          </a:p>
          <a:p>
            <a:pPr lvl="2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# Loci that we have data for that were in known genes, vs. # methylated that were in known genes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976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Overlay gray bars with white </a:t>
            </a:r>
          </a:p>
          <a:p>
            <a:endParaRPr lang="en-US" dirty="0"/>
          </a:p>
          <a:p>
            <a:r>
              <a:rPr lang="en-US" dirty="0"/>
              <a:t>MORE FECUND HUGE, or remove this one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944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Recreate slide to just show epigenetic selection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90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 the screen is the Olympi</a:t>
            </a:r>
            <a:r>
              <a:rPr lang="en-US" baseline="0" dirty="0"/>
              <a:t>a oyster, these guys are related to other flat oyster, such as European Flat Oyster, Ostrea </a:t>
            </a:r>
            <a:r>
              <a:rPr lang="en-US" baseline="0" dirty="0" err="1"/>
              <a:t>edulis</a:t>
            </a:r>
            <a:endParaRPr lang="en-US" baseline="0" dirty="0"/>
          </a:p>
          <a:p>
            <a:r>
              <a:rPr lang="en-US" baseline="0" dirty="0"/>
              <a:t>Smaller oysters, adult size is 4-7cm </a:t>
            </a:r>
          </a:p>
          <a:p>
            <a:r>
              <a:rPr lang="en-US" dirty="0"/>
              <a:t>is</a:t>
            </a:r>
            <a:r>
              <a:rPr lang="en-US" baseline="0" dirty="0"/>
              <a:t> the only oyster native to the Pacific Coast of North America. </a:t>
            </a:r>
          </a:p>
          <a:p>
            <a:r>
              <a:rPr lang="en-US" baseline="0" dirty="0"/>
              <a:t>Historic distribution spanned from BC down to Baja California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6F11F-EC2A-4F4E-B6EA-B8510E97C5C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922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Century Gothic"/>
                <a:cs typeface="Century Gothic"/>
              </a:rPr>
              <a:t>Once abundant, supported</a:t>
            </a:r>
            <a:r>
              <a:rPr lang="en-US" baseline="0" dirty="0">
                <a:latin typeface="Century Gothic"/>
                <a:cs typeface="Century Gothic"/>
              </a:rPr>
              <a:t> commercial industry from mid 1800’s to early 1900’s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6F11F-EC2A-4F4E-B6EA-B8510E97C5C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858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entury Gothic"/>
                <a:cs typeface="Century Gothic"/>
              </a:rPr>
              <a:t>However, beginning in the early 1900’s populations started to crash. </a:t>
            </a:r>
          </a:p>
          <a:p>
            <a:r>
              <a:rPr lang="en-US" dirty="0">
                <a:latin typeface="Century Gothic"/>
                <a:cs typeface="Century Gothic"/>
              </a:rPr>
              <a:t>This</a:t>
            </a:r>
            <a:r>
              <a:rPr lang="en-US" baseline="0" dirty="0">
                <a:latin typeface="Century Gothic"/>
                <a:cs typeface="Century Gothic"/>
              </a:rPr>
              <a:t> figure shows the coast-wide commercial landings over time, in thousands of pounds. </a:t>
            </a:r>
            <a:endParaRPr lang="en-US" dirty="0">
              <a:latin typeface="Century Gothic"/>
              <a:cs typeface="Century Gothic"/>
            </a:endParaRPr>
          </a:p>
          <a:p>
            <a:r>
              <a:rPr lang="en-US" dirty="0">
                <a:latin typeface="Century Gothic"/>
                <a:cs typeface="Century Gothic"/>
              </a:rPr>
              <a:t>Overharvest</a:t>
            </a:r>
            <a:r>
              <a:rPr lang="en-US" baseline="0" dirty="0">
                <a:latin typeface="Century Gothic"/>
                <a:cs typeface="Century Gothic"/>
              </a:rPr>
              <a:t> is considered the major culprit, but development, pollution, and the introduction of the Pacific oyster in the 1920’s are also considered contributing factors </a:t>
            </a:r>
            <a:endParaRPr lang="en-US" dirty="0"/>
          </a:p>
          <a:p>
            <a:r>
              <a:rPr lang="en-US" dirty="0"/>
              <a:t>Once</a:t>
            </a:r>
            <a:r>
              <a:rPr lang="en-US" baseline="0" dirty="0"/>
              <a:t> d</a:t>
            </a:r>
            <a:r>
              <a:rPr lang="en-US" dirty="0"/>
              <a:t>ense </a:t>
            </a:r>
            <a:r>
              <a:rPr lang="en-US" sz="1600" b="1" dirty="0"/>
              <a:t>Olympia oyster beds have dwindled to 5% of historic abundance </a:t>
            </a:r>
            <a:r>
              <a:rPr lang="en-US" dirty="0"/>
              <a:t>(WDFW, 2013)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baseline="0" dirty="0"/>
              <a:t>Dispersed in pockets, once dense aggregates – very few, sparse beds remain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6F11F-EC2A-4F4E-B6EA-B8510E97C5C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065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Jake’s paper citation, overlay </a:t>
            </a:r>
          </a:p>
          <a:p>
            <a:endParaRPr lang="en-US" dirty="0"/>
          </a:p>
          <a:p>
            <a:r>
              <a:rPr lang="en-US" dirty="0"/>
              <a:t>FASTER GROWTH HUGE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840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what degree are inherited DNA methylation differences associated with traits? </a:t>
            </a:r>
          </a:p>
          <a:p>
            <a:endParaRPr lang="en-US" dirty="0"/>
          </a:p>
          <a:p>
            <a:r>
              <a:rPr lang="en-US" dirty="0"/>
              <a:t>Could mention that gametes could have been present …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592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Inherited genotype-independent methylation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31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MACAU info: </a:t>
            </a:r>
          </a:p>
          <a:p>
            <a:r>
              <a:rPr lang="en-US" dirty="0"/>
              <a:t>- Uses raw reads, not percentages, which captures important coverage information (higher the coverage, more accurate / confident the estimates)  </a:t>
            </a:r>
          </a:p>
          <a:p>
            <a:pPr marL="171450" indent="-171450">
              <a:buFontTx/>
              <a:buChar char="-"/>
            </a:pPr>
            <a:r>
              <a:rPr lang="en-US" dirty="0"/>
              <a:t>Includes relatedness as a random effect / covariate </a:t>
            </a:r>
          </a:p>
          <a:p>
            <a:pPr marL="628650" lvl="1" indent="-171450">
              <a:buFontTx/>
              <a:buChar char="-"/>
            </a:pPr>
            <a:r>
              <a:rPr lang="en-US" dirty="0"/>
              <a:t>DNA methylation levels often covary with kinship or population structure – MACAU includes kinship as a covariate </a:t>
            </a:r>
          </a:p>
          <a:p>
            <a:pPr marL="628650" lvl="1" indent="-171450">
              <a:buFontTx/>
              <a:buChar char="-"/>
            </a:pPr>
            <a:r>
              <a:rPr lang="en-US" dirty="0"/>
              <a:t>Now, genome-wide association studies control for genetic covariance between samples </a:t>
            </a:r>
          </a:p>
          <a:p>
            <a:pPr marL="628650" lvl="1" indent="-171450">
              <a:buFontTx/>
              <a:buChar char="-"/>
            </a:pPr>
            <a:r>
              <a:rPr lang="en-US" dirty="0"/>
              <a:t>“In humans, methylation levels at more than ten thousand CpG sites are influenced by local genetic variation [18], and DNA methylation levels in whole blood are 18%-20% heritable on average, with the heritability estimates for the most heritable loci (top 10%) averaging around 68% [38,39].”</a:t>
            </a:r>
          </a:p>
          <a:p>
            <a:pPr marL="171450" lvl="0" indent="-171450">
              <a:buFontTx/>
              <a:buChar char="-"/>
            </a:pPr>
            <a:r>
              <a:rPr lang="en-US" dirty="0"/>
              <a:t>MACAU model each potential target of DNA methylation individually (i.e., we model each CpG site one at a time) as a function of x, a predictor variable of interest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D73AD-C3D6-A744-8E56-4BCF3478415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259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2/14/20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tiff"/><Relationship Id="rId4" Type="http://schemas.openxmlformats.org/officeDocument/2006/relationships/image" Target="../media/image2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tiff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6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3.emf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206" y="2404798"/>
            <a:ext cx="8211588" cy="2199764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Laura H Spencer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, Katherine Silliman, Sam White, Steven Roberts Roberts Lab</a:t>
            </a:r>
          </a:p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School of Aquatic and Fishery Sciences</a:t>
            </a:r>
          </a:p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University of Washington</a:t>
            </a:r>
          </a:p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Aquaculture America in Honolulu, HI</a:t>
            </a:r>
          </a:p>
          <a:p>
            <a:endParaRPr lang="en-US" dirty="0">
              <a:solidFill>
                <a:schemeClr val="bg1"/>
              </a:solidFill>
              <a:latin typeface="Avenir Book" panose="02000503020000020003" pitchFamily="2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https://</a:t>
            </a:r>
            <a:r>
              <a:rPr lang="en-US" dirty="0" err="1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laurahspencer.github.io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LabNotebook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/</a:t>
            </a:r>
          </a:p>
          <a:p>
            <a:endParaRPr lang="en-US" dirty="0">
              <a:solidFill>
                <a:schemeClr val="bg1"/>
              </a:solidFill>
              <a:latin typeface="Avenir Book" panose="02000503020000020003" pitchFamily="2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Roberts-lab-logo.png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1" y="5217264"/>
            <a:ext cx="1612840" cy="1416619"/>
          </a:xfrm>
          <a:prstGeom prst="rect">
            <a:avLst/>
          </a:prstGeom>
        </p:spPr>
      </p:pic>
      <p:pic>
        <p:nvPicPr>
          <p:cNvPr id="5" name="Picture 4" descr="NSF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87" y="4906615"/>
            <a:ext cx="1113767" cy="1113767"/>
          </a:xfrm>
          <a:prstGeom prst="rect">
            <a:avLst/>
          </a:prstGeom>
        </p:spPr>
      </p:pic>
      <p:pic>
        <p:nvPicPr>
          <p:cNvPr id="6" name="Picture 5" descr="safs_logo300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641" y="5305384"/>
            <a:ext cx="804147" cy="1328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5595" y="6010899"/>
            <a:ext cx="1486621" cy="6229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8705" y="5305384"/>
            <a:ext cx="1385147" cy="138514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7D8F4C6-49D8-8D43-9C06-3C8CDC4997F0}"/>
              </a:ext>
            </a:extLst>
          </p:cNvPr>
          <p:cNvSpPr txBox="1">
            <a:spLocks/>
          </p:cNvSpPr>
          <p:nvPr/>
        </p:nvSpPr>
        <p:spPr>
          <a:xfrm>
            <a:off x="702128" y="316960"/>
            <a:ext cx="7558758" cy="18024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cap="small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DNA methylation associations with growth rate in Olympia oyster populations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74322C-E850-EE4E-A6AF-3413609679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951" y="5170094"/>
            <a:ext cx="2486118" cy="1463789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0006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00F25C24-C684-D24A-AC00-C20869FA1E08}"/>
              </a:ext>
            </a:extLst>
          </p:cNvPr>
          <p:cNvSpPr txBox="1"/>
          <p:nvPr/>
        </p:nvSpPr>
        <p:spPr>
          <a:xfrm>
            <a:off x="5590968" y="2546084"/>
            <a:ext cx="27653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venir Book" panose="02000503020000020003" pitchFamily="2" charset="0"/>
              </a:rPr>
              <a:t>% Methylation Heatmap 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B77134F-31CF-CD4E-B8EF-AF8BDACA6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358" y="328588"/>
            <a:ext cx="696242" cy="764405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53B3835-D1BD-5942-B3EE-6AD96B6DC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734" y="224569"/>
            <a:ext cx="7377146" cy="1030955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chemeClr val="bg1"/>
                </a:solidFill>
                <a:latin typeface="Avenir Book" panose="02000503020000020003" pitchFamily="2" charset="0"/>
              </a:rPr>
              <a:t>13 methylated loci associated with size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E53BD3-F730-6546-BF0F-1B3E282D75E7}"/>
              </a:ext>
            </a:extLst>
          </p:cNvPr>
          <p:cNvSpPr txBox="1"/>
          <p:nvPr/>
        </p:nvSpPr>
        <p:spPr>
          <a:xfrm>
            <a:off x="4802864" y="5769663"/>
            <a:ext cx="2114681" cy="292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300" dirty="0">
                <a:solidFill>
                  <a:srgbClr val="C00000"/>
                </a:solidFill>
                <a:latin typeface="Avenir Book" panose="02000503020000020003" pitchFamily="2" charset="0"/>
              </a:rPr>
              <a:t>Population 2: Hood Canal</a:t>
            </a:r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0D9BEF6D-3DFC-5E43-9F99-1EE9FE67212F}"/>
              </a:ext>
            </a:extLst>
          </p:cNvPr>
          <p:cNvSpPr/>
          <p:nvPr/>
        </p:nvSpPr>
        <p:spPr>
          <a:xfrm rot="16200000">
            <a:off x="5660280" y="4687095"/>
            <a:ext cx="292388" cy="1899640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10D9767-62A5-8144-B344-10B993A3C175}"/>
              </a:ext>
            </a:extLst>
          </p:cNvPr>
          <p:cNvSpPr txBox="1"/>
          <p:nvPr/>
        </p:nvSpPr>
        <p:spPr>
          <a:xfrm>
            <a:off x="6835821" y="5779178"/>
            <a:ext cx="2185214" cy="292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300" dirty="0">
                <a:solidFill>
                  <a:srgbClr val="115CA7"/>
                </a:solidFill>
                <a:latin typeface="Avenir Book" panose="02000503020000020003" pitchFamily="2" charset="0"/>
              </a:rPr>
              <a:t>Population 1: South Sound</a:t>
            </a:r>
          </a:p>
        </p:txBody>
      </p:sp>
      <p:sp>
        <p:nvSpPr>
          <p:cNvPr id="25" name="Left Brace 24">
            <a:extLst>
              <a:ext uri="{FF2B5EF4-FFF2-40B4-BE49-F238E27FC236}">
                <a16:creationId xmlns:a16="http://schemas.microsoft.com/office/drawing/2014/main" id="{024E9B47-1573-714A-A4A7-47F3FD604038}"/>
              </a:ext>
            </a:extLst>
          </p:cNvPr>
          <p:cNvSpPr/>
          <p:nvPr/>
        </p:nvSpPr>
        <p:spPr>
          <a:xfrm rot="16200000">
            <a:off x="7711656" y="4696609"/>
            <a:ext cx="311420" cy="1899641"/>
          </a:xfrm>
          <a:prstGeom prst="leftBrace">
            <a:avLst/>
          </a:prstGeom>
          <a:ln>
            <a:solidFill>
              <a:srgbClr val="115C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15CA7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8BBF727-B9C8-514F-BBD3-D6C6F4335339}"/>
              </a:ext>
            </a:extLst>
          </p:cNvPr>
          <p:cNvSpPr txBox="1"/>
          <p:nvPr/>
        </p:nvSpPr>
        <p:spPr>
          <a:xfrm>
            <a:off x="300318" y="3117815"/>
            <a:ext cx="4253390" cy="352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chemeClr val="bg1"/>
                </a:solidFill>
                <a:latin typeface="Avenir Book" panose="02000503020000020003" pitchFamily="2" charset="0"/>
              </a:rPr>
              <a:t>Mitochondrial activity </a:t>
            </a:r>
          </a:p>
          <a:p>
            <a:r>
              <a:rPr lang="en-US" sz="1700" b="1" dirty="0">
                <a:solidFill>
                  <a:schemeClr val="bg1"/>
                </a:solidFill>
                <a:latin typeface="Avenir Book" panose="02000503020000020003" pitchFamily="2" charset="0"/>
              </a:rPr>
              <a:t>	</a:t>
            </a:r>
            <a:r>
              <a:rPr lang="en-US" sz="1700" i="1" dirty="0">
                <a:solidFill>
                  <a:schemeClr val="bg1"/>
                </a:solidFill>
                <a:latin typeface="Avenir Book" panose="02000503020000020003" pitchFamily="2" charset="0"/>
              </a:rPr>
              <a:t>ADP, ATP Carrier Protein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700" b="1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chemeClr val="bg1"/>
                </a:solidFill>
                <a:latin typeface="Avenir Book" panose="02000503020000020003" pitchFamily="2" charset="0"/>
              </a:rPr>
              <a:t>Unfolded protein response in endoplasmic reticulum </a:t>
            </a:r>
          </a:p>
          <a:p>
            <a:r>
              <a:rPr lang="en-US" sz="1700" i="1" dirty="0">
                <a:solidFill>
                  <a:schemeClr val="bg1"/>
                </a:solidFill>
                <a:latin typeface="Avenir Book" panose="02000503020000020003" pitchFamily="2" charset="0"/>
              </a:rPr>
              <a:t>	Ubiquitin </a:t>
            </a:r>
            <a:r>
              <a:rPr lang="en-US" sz="1700" i="1" dirty="0" err="1">
                <a:solidFill>
                  <a:schemeClr val="bg1"/>
                </a:solidFill>
                <a:latin typeface="Avenir Book" panose="02000503020000020003" pitchFamily="2" charset="0"/>
              </a:rPr>
              <a:t>thioesterase</a:t>
            </a:r>
            <a:r>
              <a:rPr lang="en-US" sz="1700" i="1" dirty="0">
                <a:solidFill>
                  <a:schemeClr val="bg1"/>
                </a:solidFill>
                <a:latin typeface="Avenir Book" panose="02000503020000020003" pitchFamily="2" charset="0"/>
              </a:rPr>
              <a:t> &amp;</a:t>
            </a:r>
          </a:p>
          <a:p>
            <a:r>
              <a:rPr lang="en-US" sz="1700" i="1" dirty="0">
                <a:solidFill>
                  <a:schemeClr val="bg1"/>
                </a:solidFill>
                <a:latin typeface="Avenir Book" panose="02000503020000020003" pitchFamily="2" charset="0"/>
              </a:rPr>
              <a:t>	Ubiquitin carboxyl-terminal 	hydrolase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700" b="1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chemeClr val="bg1"/>
                </a:solidFill>
                <a:latin typeface="Avenir Book" panose="02000503020000020003" pitchFamily="2" charset="0"/>
              </a:rPr>
              <a:t>Transcriptional regulator influencing chromatin structure &amp; spermatogenesis</a:t>
            </a:r>
          </a:p>
          <a:p>
            <a:r>
              <a:rPr lang="en-US" sz="1700" b="1" i="1" dirty="0">
                <a:solidFill>
                  <a:schemeClr val="bg1"/>
                </a:solidFill>
                <a:latin typeface="Avenir Book" panose="02000503020000020003" pitchFamily="2" charset="0"/>
              </a:rPr>
              <a:t>	</a:t>
            </a:r>
            <a:r>
              <a:rPr lang="en-US" sz="1700" i="1" dirty="0">
                <a:solidFill>
                  <a:schemeClr val="bg1"/>
                </a:solidFill>
                <a:latin typeface="Avenir Book" panose="02000503020000020003" pitchFamily="2" charset="0"/>
              </a:rPr>
              <a:t>Protein kinase C-binding protein</a:t>
            </a:r>
          </a:p>
          <a:p>
            <a:r>
              <a:rPr lang="en-US" sz="1700" i="1" dirty="0">
                <a:solidFill>
                  <a:schemeClr val="bg1"/>
                </a:solidFill>
                <a:latin typeface="Avenir Book" panose="02000503020000020003" pitchFamily="2" charset="0"/>
              </a:rPr>
              <a:t>	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088991-6BA2-024E-AEE2-711E7C3549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803" t="26423" r="9750" b="16098"/>
          <a:stretch/>
        </p:blipFill>
        <p:spPr>
          <a:xfrm>
            <a:off x="4688677" y="2894153"/>
            <a:ext cx="4294288" cy="236361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FEB3D07-5EEF-4A46-A6CB-161916CE731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88" t="29815" r="6287" b="20529"/>
          <a:stretch/>
        </p:blipFill>
        <p:spPr>
          <a:xfrm>
            <a:off x="4335866" y="1353755"/>
            <a:ext cx="4592070" cy="156839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7BF15F2-44BB-BF4F-BE8F-CDEA23927534}"/>
              </a:ext>
            </a:extLst>
          </p:cNvPr>
          <p:cNvGrpSpPr/>
          <p:nvPr/>
        </p:nvGrpSpPr>
        <p:grpSpPr>
          <a:xfrm>
            <a:off x="6409653" y="6003148"/>
            <a:ext cx="1538011" cy="830806"/>
            <a:chOff x="6254905" y="6049679"/>
            <a:chExt cx="1538011" cy="83080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420CFAE-B73C-2E4F-90C1-0544C88019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7665" t="5793" r="74091" b="81209"/>
            <a:stretch/>
          </p:blipFill>
          <p:spPr>
            <a:xfrm>
              <a:off x="6254905" y="6273718"/>
              <a:ext cx="1380048" cy="606767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10F859-21AB-AF44-8178-6856DAC60889}"/>
                </a:ext>
              </a:extLst>
            </p:cNvPr>
            <p:cNvSpPr txBox="1"/>
            <p:nvPr/>
          </p:nvSpPr>
          <p:spPr>
            <a:xfrm>
              <a:off x="6336397" y="6049679"/>
              <a:ext cx="11352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% Methylated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A40EE8E-2BB5-0C46-A434-8F16825A973E}"/>
                </a:ext>
              </a:extLst>
            </p:cNvPr>
            <p:cNvSpPr txBox="1"/>
            <p:nvPr/>
          </p:nvSpPr>
          <p:spPr>
            <a:xfrm>
              <a:off x="7396654" y="6609418"/>
              <a:ext cx="39626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CF9E646-651B-C54D-942B-3CCB853165BE}"/>
              </a:ext>
            </a:extLst>
          </p:cNvPr>
          <p:cNvSpPr txBox="1"/>
          <p:nvPr/>
        </p:nvSpPr>
        <p:spPr>
          <a:xfrm>
            <a:off x="861616" y="2653011"/>
            <a:ext cx="3255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Avenir Book" panose="02000503020000020003" pitchFamily="2" charset="0"/>
                <a:cs typeface="Abadi" panose="020F0502020204030204" pitchFamily="34" charset="0"/>
              </a:rPr>
              <a:t>9 loci located in genes </a:t>
            </a:r>
          </a:p>
          <a:p>
            <a:r>
              <a:rPr lang="en-US" i="1" dirty="0">
                <a:solidFill>
                  <a:schemeClr val="bg1"/>
                </a:solidFill>
                <a:latin typeface="Avenir Book" panose="02000503020000020003" pitchFamily="2" charset="0"/>
                <a:cs typeface="Abadi" panose="020F0502020204030204" pitchFamily="34" charset="0"/>
              </a:rPr>
              <a:t>6 with known functions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77F6073-6C6E-8C46-9E79-C4D7225675EE}"/>
              </a:ext>
            </a:extLst>
          </p:cNvPr>
          <p:cNvSpPr txBox="1"/>
          <p:nvPr/>
        </p:nvSpPr>
        <p:spPr>
          <a:xfrm>
            <a:off x="2715530" y="3622371"/>
            <a:ext cx="1452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venir Book" panose="02000503020000020003" pitchFamily="2" charset="0"/>
              </a:rPr>
              <a:t>% Methylated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7ABB6DA-3E11-E946-8C7E-ADA4E00CA4B0}"/>
              </a:ext>
            </a:extLst>
          </p:cNvPr>
          <p:cNvCxnSpPr>
            <a:cxnSpLocks/>
          </p:cNvCxnSpPr>
          <p:nvPr/>
        </p:nvCxnSpPr>
        <p:spPr>
          <a:xfrm>
            <a:off x="2687394" y="3960925"/>
            <a:ext cx="1480778" cy="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AF2C776-29FF-F748-A4D4-EE6B4D7DED56}"/>
              </a:ext>
            </a:extLst>
          </p:cNvPr>
          <p:cNvSpPr txBox="1"/>
          <p:nvPr/>
        </p:nvSpPr>
        <p:spPr>
          <a:xfrm>
            <a:off x="4757556" y="5136482"/>
            <a:ext cx="2161169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C00000"/>
                </a:solidFill>
                <a:latin typeface="Avenir Book" panose="02000503020000020003" pitchFamily="2" charset="0"/>
              </a:rPr>
              <a:t>1    2    3    4    5    6    7    8    9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1951AE3-83E9-F049-80E1-9278FBD96980}"/>
              </a:ext>
            </a:extLst>
          </p:cNvPr>
          <p:cNvSpPr txBox="1"/>
          <p:nvPr/>
        </p:nvSpPr>
        <p:spPr>
          <a:xfrm>
            <a:off x="6790812" y="5132841"/>
            <a:ext cx="2137124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spc="-150" dirty="0">
                <a:solidFill>
                  <a:srgbClr val="115CA7"/>
                </a:solidFill>
                <a:latin typeface="Avenir Book" panose="02000503020000020003" pitchFamily="2" charset="0"/>
              </a:rPr>
              <a:t>10      11     12      13      14      15     16       17     18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20157AB-2499-D947-998B-C2E750162F8C}"/>
              </a:ext>
            </a:extLst>
          </p:cNvPr>
          <p:cNvSpPr txBox="1"/>
          <p:nvPr/>
        </p:nvSpPr>
        <p:spPr>
          <a:xfrm rot="16200000">
            <a:off x="4265723" y="3704706"/>
            <a:ext cx="774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venir Book" panose="02000503020000020003" pitchFamily="2" charset="0"/>
              </a:rPr>
              <a:t>Loci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4E7BFAB-4ADE-AD4A-9A29-ACBA7E4B3573}"/>
              </a:ext>
            </a:extLst>
          </p:cNvPr>
          <p:cNvSpPr txBox="1"/>
          <p:nvPr/>
        </p:nvSpPr>
        <p:spPr>
          <a:xfrm>
            <a:off x="2355305" y="1732294"/>
            <a:ext cx="18133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venir Book" panose="02000503020000020003" pitchFamily="2" charset="0"/>
              </a:rPr>
              <a:t>Shell Height (mm)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195A39F-24E2-BE47-8193-07F3E67FF615}"/>
              </a:ext>
            </a:extLst>
          </p:cNvPr>
          <p:cNvCxnSpPr>
            <a:cxnSpLocks/>
          </p:cNvCxnSpPr>
          <p:nvPr/>
        </p:nvCxnSpPr>
        <p:spPr>
          <a:xfrm>
            <a:off x="2687394" y="2070848"/>
            <a:ext cx="1480778" cy="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D08BF66-AF55-8E4F-8DC1-E7F6506380D4}"/>
              </a:ext>
            </a:extLst>
          </p:cNvPr>
          <p:cNvSpPr txBox="1"/>
          <p:nvPr/>
        </p:nvSpPr>
        <p:spPr>
          <a:xfrm>
            <a:off x="300318" y="1632686"/>
            <a:ext cx="39005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Avenir Book" panose="02000503020000020003" pitchFamily="2" charset="0"/>
              </a:rPr>
              <a:t>Gene functions</a:t>
            </a:r>
          </a:p>
          <a:p>
            <a:endParaRPr lang="en-US" i="1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1"/>
                </a:solidFill>
                <a:latin typeface="Avenir Book" panose="02000503020000020003" pitchFamily="2" charset="0"/>
              </a:rPr>
              <a:t>Wnt</a:t>
            </a:r>
            <a:r>
              <a:rPr lang="en-US" b="1" dirty="0">
                <a:solidFill>
                  <a:schemeClr val="bg1"/>
                </a:solidFill>
                <a:latin typeface="Avenir Book" panose="02000503020000020003" pitchFamily="2" charset="0"/>
              </a:rPr>
              <a:t>/calcium signaling, cell growth/division, cilium activity </a:t>
            </a:r>
          </a:p>
          <a:p>
            <a:r>
              <a:rPr lang="en-US" i="1" dirty="0">
                <a:solidFill>
                  <a:schemeClr val="bg1"/>
                </a:solidFill>
                <a:latin typeface="Avenir Book" panose="02000503020000020003" pitchFamily="2" charset="0"/>
              </a:rPr>
              <a:t>	Polycystin-1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endParaRPr lang="en-US" i="1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D11061-32FF-BB48-9700-22A191CBF0BF}"/>
              </a:ext>
            </a:extLst>
          </p:cNvPr>
          <p:cNvSpPr txBox="1"/>
          <p:nvPr/>
        </p:nvSpPr>
        <p:spPr>
          <a:xfrm>
            <a:off x="6527600" y="5284508"/>
            <a:ext cx="6559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Avenir Book" panose="02000503020000020003" pitchFamily="2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199666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4B77134F-31CF-CD4E-B8EF-AF8BDACA6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358" y="328588"/>
            <a:ext cx="696242" cy="764405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53B3835-D1BD-5942-B3EE-6AD96B6DC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765" y="399421"/>
            <a:ext cx="6819586" cy="764405"/>
          </a:xfrm>
        </p:spPr>
        <p:txBody>
          <a:bodyPr>
            <a:normAutofit fontScale="90000"/>
          </a:bodyPr>
          <a:lstStyle/>
          <a:p>
            <a:r>
              <a:rPr lang="en-US" sz="3600" cap="small" dirty="0">
                <a:solidFill>
                  <a:schemeClr val="bg1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180 differentially methylated loci between populations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680F5D3-0E51-7F45-B944-9DCD48E17F55}"/>
              </a:ext>
            </a:extLst>
          </p:cNvPr>
          <p:cNvGrpSpPr/>
          <p:nvPr/>
        </p:nvGrpSpPr>
        <p:grpSpPr>
          <a:xfrm>
            <a:off x="3165389" y="1341251"/>
            <a:ext cx="5936874" cy="5462160"/>
            <a:chOff x="3338935" y="1501253"/>
            <a:chExt cx="5585906" cy="513925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80ADC7D-E4D0-534E-9852-B52B91C65F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11117" b="2663"/>
            <a:stretch/>
          </p:blipFill>
          <p:spPr>
            <a:xfrm>
              <a:off x="3338935" y="1501253"/>
              <a:ext cx="5585906" cy="3835709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17B3DF1-8064-E249-AF10-C36F825B0D7A}"/>
                </a:ext>
              </a:extLst>
            </p:cNvPr>
            <p:cNvSpPr txBox="1"/>
            <p:nvPr/>
          </p:nvSpPr>
          <p:spPr>
            <a:xfrm>
              <a:off x="3771690" y="5623385"/>
              <a:ext cx="1757385" cy="2429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300" dirty="0">
                  <a:solidFill>
                    <a:srgbClr val="C00000"/>
                  </a:solidFill>
                  <a:latin typeface="Avenir Book" panose="02000503020000020003" pitchFamily="2" charset="0"/>
                </a:rPr>
                <a:t>Population 2: Hood Canal</a:t>
              </a:r>
            </a:p>
          </p:txBody>
        </p:sp>
        <p:sp>
          <p:nvSpPr>
            <p:cNvPr id="8" name="Left Brace 7">
              <a:extLst>
                <a:ext uri="{FF2B5EF4-FFF2-40B4-BE49-F238E27FC236}">
                  <a16:creationId xmlns:a16="http://schemas.microsoft.com/office/drawing/2014/main" id="{4D832EFF-32D3-A44E-AA57-9AED2E5D567F}"/>
                </a:ext>
              </a:extLst>
            </p:cNvPr>
            <p:cNvSpPr/>
            <p:nvPr/>
          </p:nvSpPr>
          <p:spPr>
            <a:xfrm rot="16200000">
              <a:off x="4616800" y="4254066"/>
              <a:ext cx="263180" cy="2428973"/>
            </a:xfrm>
            <a:prstGeom prst="leftBrac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C72D8C6-7B84-104A-97B9-38ACF559B563}"/>
                </a:ext>
              </a:extLst>
            </p:cNvPr>
            <p:cNvSpPr txBox="1"/>
            <p:nvPr/>
          </p:nvSpPr>
          <p:spPr>
            <a:xfrm>
              <a:off x="6521414" y="5611000"/>
              <a:ext cx="1816001" cy="2429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300" dirty="0">
                  <a:solidFill>
                    <a:srgbClr val="115CA7"/>
                  </a:solidFill>
                  <a:latin typeface="Avenir Book" panose="02000503020000020003" pitchFamily="2" charset="0"/>
                </a:rPr>
                <a:t>Population 1: South Sound</a:t>
              </a:r>
            </a:p>
          </p:txBody>
        </p:sp>
        <p:sp>
          <p:nvSpPr>
            <p:cNvPr id="31" name="Left Brace 30">
              <a:extLst>
                <a:ext uri="{FF2B5EF4-FFF2-40B4-BE49-F238E27FC236}">
                  <a16:creationId xmlns:a16="http://schemas.microsoft.com/office/drawing/2014/main" id="{57DF21B0-DC3F-9549-B5F1-B5A8FBEA61BE}"/>
                </a:ext>
              </a:extLst>
            </p:cNvPr>
            <p:cNvSpPr/>
            <p:nvPr/>
          </p:nvSpPr>
          <p:spPr>
            <a:xfrm rot="16200000">
              <a:off x="7297825" y="4264923"/>
              <a:ext cx="263179" cy="2428976"/>
            </a:xfrm>
            <a:prstGeom prst="leftBrace">
              <a:avLst/>
            </a:prstGeom>
            <a:ln>
              <a:solidFill>
                <a:srgbClr val="115C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115CA7"/>
                </a:solidFill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6C3A2B9-2A5C-024D-926D-03231123A3A0}"/>
                </a:ext>
              </a:extLst>
            </p:cNvPr>
            <p:cNvGrpSpPr/>
            <p:nvPr/>
          </p:nvGrpSpPr>
          <p:grpSpPr>
            <a:xfrm>
              <a:off x="5471603" y="5809704"/>
              <a:ext cx="1529413" cy="830804"/>
              <a:chOff x="6280587" y="5818541"/>
              <a:chExt cx="1529413" cy="830804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D0029C27-AA48-CE4B-B2C0-B0AA91ADED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7665" t="5793" r="74091" b="81209"/>
              <a:stretch/>
            </p:blipFill>
            <p:spPr>
              <a:xfrm>
                <a:off x="6280587" y="6042578"/>
                <a:ext cx="1380048" cy="606767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912E5AC-7D9E-5F42-A010-FC865724EB1C}"/>
                  </a:ext>
                </a:extLst>
              </p:cNvPr>
              <p:cNvSpPr txBox="1"/>
              <p:nvPr/>
            </p:nvSpPr>
            <p:spPr>
              <a:xfrm>
                <a:off x="6362079" y="5818541"/>
                <a:ext cx="113524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Avenir Book" panose="02000503020000020003" pitchFamily="2" charset="0"/>
                  </a:rPr>
                  <a:t>% Methylated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EE0283C-26F5-5048-A027-5AA498A8140A}"/>
                  </a:ext>
                </a:extLst>
              </p:cNvPr>
              <p:cNvSpPr txBox="1"/>
              <p:nvPr/>
            </p:nvSpPr>
            <p:spPr>
              <a:xfrm>
                <a:off x="7413738" y="6377441"/>
                <a:ext cx="39626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DB24B70-4097-C644-A3A2-2171A9E4CA6B}"/>
              </a:ext>
            </a:extLst>
          </p:cNvPr>
          <p:cNvSpPr txBox="1"/>
          <p:nvPr/>
        </p:nvSpPr>
        <p:spPr>
          <a:xfrm>
            <a:off x="333197" y="1643210"/>
            <a:ext cx="280666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/>
                </a:solidFill>
                <a:latin typeface="Avenir Book" panose="02000503020000020003" pitchFamily="2" charset="0"/>
              </a:rPr>
              <a:t>Enriched gene functions</a:t>
            </a:r>
          </a:p>
          <a:p>
            <a:endParaRPr lang="en-US" i="1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234950" indent="-220663">
              <a:buFont typeface="Wingdings" pitchFamily="2" charset="2"/>
              <a:buChar char="§"/>
            </a:pPr>
            <a:endParaRPr lang="en-US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234950" indent="-220663">
              <a:buFont typeface="Wingdings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Cell morphogenesis </a:t>
            </a:r>
          </a:p>
          <a:p>
            <a:pPr marL="234950" indent="-220663">
              <a:buFont typeface="Wingdings" pitchFamily="2" charset="2"/>
              <a:buChar char="§"/>
            </a:pPr>
            <a:endParaRPr lang="en-US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234950" indent="-220663">
              <a:buFont typeface="Wingdings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Regulation of cell proliferation </a:t>
            </a:r>
          </a:p>
          <a:p>
            <a:pPr marL="234950" indent="-220663">
              <a:buFont typeface="Wingdings" pitchFamily="2" charset="2"/>
              <a:buChar char="§"/>
            </a:pPr>
            <a:endParaRPr lang="en-US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234950" indent="-220663">
              <a:buFont typeface="Wingdings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Cellular response to DNA damage </a:t>
            </a:r>
          </a:p>
          <a:p>
            <a:pPr marL="234950" indent="-220663">
              <a:buFont typeface="Wingdings" pitchFamily="2" charset="2"/>
              <a:buChar char="§"/>
            </a:pPr>
            <a:endParaRPr lang="en-US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234950" indent="-220663">
              <a:buFont typeface="Wingdings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Endosomal transport </a:t>
            </a:r>
          </a:p>
          <a:p>
            <a:pPr marL="234950" indent="-220663">
              <a:buFont typeface="Wingdings" pitchFamily="2" charset="2"/>
              <a:buChar char="§"/>
            </a:pPr>
            <a:endParaRPr lang="en-US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234950" indent="-220663">
              <a:buFont typeface="Wingdings" pitchFamily="2" charset="2"/>
              <a:buChar char="§"/>
            </a:pP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Protein </a:t>
            </a:r>
            <a:r>
              <a:rPr lang="en-US" dirty="0" err="1">
                <a:solidFill>
                  <a:schemeClr val="bg1"/>
                </a:solidFill>
                <a:latin typeface="Avenir Book" panose="02000503020000020003" pitchFamily="2" charset="0"/>
              </a:rPr>
              <a:t>monoubiquitination</a:t>
            </a:r>
            <a:endParaRPr lang="en-US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73312AF-8616-0C43-B890-BE88FD0AC6F7}"/>
              </a:ext>
            </a:extLst>
          </p:cNvPr>
          <p:cNvSpPr txBox="1"/>
          <p:nvPr/>
        </p:nvSpPr>
        <p:spPr>
          <a:xfrm rot="16200000">
            <a:off x="2699764" y="3005459"/>
            <a:ext cx="774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venir Book" panose="02000503020000020003" pitchFamily="2" charset="0"/>
              </a:rPr>
              <a:t>Loci</a:t>
            </a:r>
          </a:p>
        </p:txBody>
      </p:sp>
    </p:spTree>
    <p:extLst>
      <p:ext uri="{BB962C8B-B14F-4D97-AF65-F5344CB8AC3E}">
        <p14:creationId xmlns:p14="http://schemas.microsoft.com/office/powerpoint/2010/main" val="246518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0F838448-380B-FE4E-BA52-D6488449F44F}"/>
              </a:ext>
            </a:extLst>
          </p:cNvPr>
          <p:cNvSpPr txBox="1">
            <a:spLocks/>
          </p:cNvSpPr>
          <p:nvPr/>
        </p:nvSpPr>
        <p:spPr>
          <a:xfrm>
            <a:off x="894349" y="156884"/>
            <a:ext cx="7355301" cy="9206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could this mean?</a:t>
            </a:r>
            <a:endParaRPr lang="en-US" sz="3200" cap="small" dirty="0">
              <a:solidFill>
                <a:schemeClr val="bg1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6A32A13-E3DD-B14B-B5B3-3A1FF4AAA4AD}"/>
              </a:ext>
            </a:extLst>
          </p:cNvPr>
          <p:cNvGrpSpPr/>
          <p:nvPr/>
        </p:nvGrpSpPr>
        <p:grpSpPr>
          <a:xfrm>
            <a:off x="2942457" y="2549145"/>
            <a:ext cx="6201543" cy="4023970"/>
            <a:chOff x="2942457" y="2743115"/>
            <a:chExt cx="6201543" cy="402397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5886D39-F207-2C4B-9F21-DBBE52CCE7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915"/>
            <a:stretch/>
          </p:blipFill>
          <p:spPr>
            <a:xfrm>
              <a:off x="2942457" y="2743115"/>
              <a:ext cx="6099275" cy="402397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77FB5C88-EFD5-BF47-A601-39BE11343848}"/>
                </a:ext>
              </a:extLst>
            </p:cNvPr>
            <p:cNvSpPr/>
            <p:nvPr/>
          </p:nvSpPr>
          <p:spPr>
            <a:xfrm>
              <a:off x="8534563" y="3646725"/>
              <a:ext cx="609437" cy="84908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3181B3E-EBAB-5747-B41F-90BF376513B6}"/>
                </a:ext>
              </a:extLst>
            </p:cNvPr>
            <p:cNvSpPr/>
            <p:nvPr/>
          </p:nvSpPr>
          <p:spPr>
            <a:xfrm>
              <a:off x="6411849" y="4495810"/>
              <a:ext cx="1632860" cy="76562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194F6A5-7506-1141-B091-513AD7EEA579}"/>
                </a:ext>
              </a:extLst>
            </p:cNvPr>
            <p:cNvSpPr/>
            <p:nvPr/>
          </p:nvSpPr>
          <p:spPr>
            <a:xfrm>
              <a:off x="4676721" y="4370423"/>
              <a:ext cx="1632860" cy="76562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303FF33-9576-F142-BA00-7105703215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28" t="-6400" r="77167" b="60230"/>
            <a:stretch/>
          </p:blipFill>
          <p:spPr>
            <a:xfrm>
              <a:off x="5414826" y="4156364"/>
              <a:ext cx="1969647" cy="1857898"/>
            </a:xfrm>
            <a:prstGeom prst="ellipse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1EC4AA5-553C-D64C-85A3-53DD5FB95EAA}"/>
                </a:ext>
              </a:extLst>
            </p:cNvPr>
            <p:cNvSpPr/>
            <p:nvPr/>
          </p:nvSpPr>
          <p:spPr>
            <a:xfrm>
              <a:off x="2942458" y="2743115"/>
              <a:ext cx="1449435" cy="135783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6A69DD2-45C2-CB4B-B5B7-C216FD6D93D4}"/>
              </a:ext>
            </a:extLst>
          </p:cNvPr>
          <p:cNvSpPr txBox="1"/>
          <p:nvPr/>
        </p:nvSpPr>
        <p:spPr>
          <a:xfrm>
            <a:off x="345402" y="1203194"/>
            <a:ext cx="45287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à"/>
            </a:pPr>
            <a:r>
              <a:rPr lang="en-US" sz="2000" b="1" dirty="0">
                <a:solidFill>
                  <a:schemeClr val="bg1"/>
                </a:solidFill>
                <a:latin typeface="Avenir Book" panose="02000503020000020003" pitchFamily="2" charset="0"/>
              </a:rPr>
              <a:t>Breeding programs </a:t>
            </a:r>
            <a:r>
              <a:rPr lang="en-US" sz="2000" dirty="0">
                <a:solidFill>
                  <a:schemeClr val="bg1"/>
                </a:solidFill>
                <a:latin typeface="Avenir Book" panose="02000503020000020003" pitchFamily="2" charset="0"/>
              </a:rPr>
              <a:t>could</a:t>
            </a:r>
            <a:r>
              <a:rPr lang="en-US" sz="2000" b="1" dirty="0">
                <a:solidFill>
                  <a:schemeClr val="bg1"/>
                </a:solidFill>
                <a:latin typeface="Avenir Book" panose="02000503020000020003" pitchFamily="2" charset="0"/>
              </a:rPr>
              <a:t> select</a:t>
            </a:r>
            <a:r>
              <a:rPr lang="en-US" sz="2000" dirty="0">
                <a:solidFill>
                  <a:schemeClr val="bg1"/>
                </a:solidFill>
                <a:latin typeface="Avenir Book" panose="02000503020000020003" pitchFamily="2" charset="0"/>
              </a:rPr>
              <a:t> individuals with growth-associated methylation patterns </a:t>
            </a:r>
            <a:endParaRPr lang="en-US" sz="2000" b="1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342900" indent="-342900">
              <a:buFont typeface="Wingdings" pitchFamily="2" charset="2"/>
              <a:buChar char="à"/>
            </a:pPr>
            <a:endParaRPr lang="en-US" sz="2000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342900" indent="-342900">
              <a:spcBef>
                <a:spcPts val="1200"/>
              </a:spcBef>
              <a:buFont typeface="Wingdings" pitchFamily="2" charset="2"/>
              <a:buChar char="à"/>
            </a:pPr>
            <a:r>
              <a:rPr lang="en-US" sz="2000" b="1" dirty="0">
                <a:solidFill>
                  <a:schemeClr val="bg1"/>
                </a:solidFill>
                <a:latin typeface="Avenir Book" panose="02000503020000020003" pitchFamily="2" charset="0"/>
              </a:rPr>
              <a:t>Other desirable traits </a:t>
            </a:r>
            <a:r>
              <a:rPr lang="en-US" sz="2000" dirty="0">
                <a:solidFill>
                  <a:schemeClr val="bg1"/>
                </a:solidFill>
                <a:latin typeface="Avenir Book" panose="02000503020000020003" pitchFamily="2" charset="0"/>
              </a:rPr>
              <a:t>associated with methylation?  Survival, larval vigor, fecundity/sex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77E22C6-DCEE-2E4B-B895-CC83B32C56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67" y="5630604"/>
            <a:ext cx="3028859" cy="104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51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206" y="2404798"/>
            <a:ext cx="8211588" cy="2199764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Laura H Spencer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, Katherine Silliman, Sam White, Steven Roberts Roberts Lab</a:t>
            </a:r>
          </a:p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School of Aquatic and Fishery Sciences</a:t>
            </a:r>
          </a:p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University of Washington</a:t>
            </a:r>
          </a:p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Aquaculture America in Honolulu, HI</a:t>
            </a:r>
          </a:p>
          <a:p>
            <a:endParaRPr lang="en-US" dirty="0">
              <a:solidFill>
                <a:schemeClr val="bg1"/>
              </a:solidFill>
              <a:latin typeface="Avenir Book" panose="02000503020000020003" pitchFamily="2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https://</a:t>
            </a:r>
            <a:r>
              <a:rPr lang="en-US" dirty="0" err="1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laurahspencer.github.io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LabNotebook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/</a:t>
            </a:r>
          </a:p>
          <a:p>
            <a:endParaRPr lang="en-US" dirty="0">
              <a:solidFill>
                <a:schemeClr val="bg1"/>
              </a:solidFill>
              <a:latin typeface="Avenir Book" panose="02000503020000020003" pitchFamily="2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Roberts-lab-logo.png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1" y="5217264"/>
            <a:ext cx="1612840" cy="1416619"/>
          </a:xfrm>
          <a:prstGeom prst="rect">
            <a:avLst/>
          </a:prstGeom>
        </p:spPr>
      </p:pic>
      <p:pic>
        <p:nvPicPr>
          <p:cNvPr id="5" name="Picture 4" descr="NSF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87" y="4906615"/>
            <a:ext cx="1113767" cy="1113767"/>
          </a:xfrm>
          <a:prstGeom prst="rect">
            <a:avLst/>
          </a:prstGeom>
        </p:spPr>
      </p:pic>
      <p:pic>
        <p:nvPicPr>
          <p:cNvPr id="6" name="Picture 5" descr="safs_logo300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641" y="5305384"/>
            <a:ext cx="804147" cy="1328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5595" y="6010899"/>
            <a:ext cx="1486621" cy="6229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8705" y="5305384"/>
            <a:ext cx="1385147" cy="138514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7D8F4C6-49D8-8D43-9C06-3C8CDC4997F0}"/>
              </a:ext>
            </a:extLst>
          </p:cNvPr>
          <p:cNvSpPr txBox="1">
            <a:spLocks/>
          </p:cNvSpPr>
          <p:nvPr/>
        </p:nvSpPr>
        <p:spPr>
          <a:xfrm>
            <a:off x="702128" y="316960"/>
            <a:ext cx="7558758" cy="18024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cap="small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74322C-E850-EE4E-A6AF-3413609679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4951" y="5170094"/>
            <a:ext cx="2486118" cy="1463789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0160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7D8F4C6-49D8-8D43-9C06-3C8CDC4997F0}"/>
              </a:ext>
            </a:extLst>
          </p:cNvPr>
          <p:cNvSpPr txBox="1">
            <a:spLocks/>
          </p:cNvSpPr>
          <p:nvPr/>
        </p:nvSpPr>
        <p:spPr>
          <a:xfrm>
            <a:off x="792621" y="2527793"/>
            <a:ext cx="7558758" cy="18024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cap="small" dirty="0">
                <a:solidFill>
                  <a:schemeClr val="bg1"/>
                </a:solidFill>
                <a:latin typeface="Avenir Book" panose="02000503020000020003" pitchFamily="2" charset="0"/>
                <a:ea typeface="Verdana" panose="020B0604030504040204" pitchFamily="34" charset="0"/>
                <a:cs typeface="Arial" panose="020B0604020202020204" pitchFamily="34" charset="0"/>
              </a:rPr>
              <a:t>Extra slides</a:t>
            </a:r>
          </a:p>
        </p:txBody>
      </p:sp>
    </p:spTree>
    <p:extLst>
      <p:ext uri="{BB962C8B-B14F-4D97-AF65-F5344CB8AC3E}">
        <p14:creationId xmlns:p14="http://schemas.microsoft.com/office/powerpoint/2010/main" val="2403039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6A81FB46-AF34-0E4A-84DF-33C5BCD3BF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87"/>
          <a:stretch/>
        </p:blipFill>
        <p:spPr>
          <a:xfrm>
            <a:off x="1298062" y="1427010"/>
            <a:ext cx="7835164" cy="24770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B77134F-31CF-CD4E-B8EF-AF8BDACA6C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955" y="273640"/>
            <a:ext cx="545484" cy="598887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53B3835-D1BD-5942-B3EE-6AD96B6DC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04" y="273640"/>
            <a:ext cx="7677195" cy="764405"/>
          </a:xfrm>
        </p:spPr>
        <p:txBody>
          <a:bodyPr>
            <a:noAutofit/>
          </a:bodyPr>
          <a:lstStyle/>
          <a:p>
            <a:r>
              <a:rPr lang="en-US" sz="2600" cap="small" dirty="0">
                <a:solidFill>
                  <a:schemeClr val="bg1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DNA methylation landscape in Olympia oysters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1F1278-CC8E-104C-9A92-B096127BAA39}"/>
              </a:ext>
            </a:extLst>
          </p:cNvPr>
          <p:cNvSpPr txBox="1"/>
          <p:nvPr/>
        </p:nvSpPr>
        <p:spPr>
          <a:xfrm>
            <a:off x="272858" y="4181916"/>
            <a:ext cx="486979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b="1" i="1" dirty="0">
                <a:solidFill>
                  <a:schemeClr val="bg1"/>
                </a:solidFill>
                <a:latin typeface="Avenir Book" panose="02000503020000020003" pitchFamily="2" charset="0"/>
              </a:rPr>
              <a:t>Methylation in/near genes, mosaic pattern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11D184-EB3E-4D4B-9E94-CADC075EAA8B}"/>
              </a:ext>
            </a:extLst>
          </p:cNvPr>
          <p:cNvSpPr txBox="1"/>
          <p:nvPr/>
        </p:nvSpPr>
        <p:spPr>
          <a:xfrm>
            <a:off x="58921" y="3105954"/>
            <a:ext cx="556563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solidFill>
                  <a:srgbClr val="6531E4"/>
                </a:solidFill>
                <a:latin typeface="Avenir Book" panose="02000503020000020003" pitchFamily="2" charset="0"/>
              </a:rPr>
              <a:t>Exon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BB6719-E781-CF4B-8508-E5A6AC6DC45F}"/>
              </a:ext>
            </a:extLst>
          </p:cNvPr>
          <p:cNvSpPr txBox="1"/>
          <p:nvPr/>
        </p:nvSpPr>
        <p:spPr>
          <a:xfrm>
            <a:off x="73714" y="2726783"/>
            <a:ext cx="59343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solidFill>
                  <a:srgbClr val="0E22BA"/>
                </a:solidFill>
                <a:latin typeface="Avenir Book" panose="02000503020000020003" pitchFamily="2" charset="0"/>
              </a:rPr>
              <a:t>Gene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F2B1209-6070-094F-8538-853FE13D1F03}"/>
              </a:ext>
            </a:extLst>
          </p:cNvPr>
          <p:cNvSpPr txBox="1"/>
          <p:nvPr/>
        </p:nvSpPr>
        <p:spPr>
          <a:xfrm>
            <a:off x="92369" y="2402438"/>
            <a:ext cx="57419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solidFill>
                  <a:srgbClr val="FD5E00"/>
                </a:solidFill>
                <a:latin typeface="Avenir Book" panose="02000503020000020003" pitchFamily="2" charset="0"/>
              </a:rPr>
              <a:t>SNPs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D8FAAF-D7F6-384A-882A-8AAFF7DF648C}"/>
              </a:ext>
            </a:extLst>
          </p:cNvPr>
          <p:cNvSpPr txBox="1"/>
          <p:nvPr/>
        </p:nvSpPr>
        <p:spPr>
          <a:xfrm>
            <a:off x="50373" y="1887942"/>
            <a:ext cx="125707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solidFill>
                  <a:srgbClr val="039C62"/>
                </a:solidFill>
                <a:latin typeface="Avenir Book" panose="02000503020000020003" pitchFamily="2" charset="0"/>
              </a:rPr>
              <a:t>% Methylation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5D0711A-4CC0-DD49-B4DE-4DBD0C1015E0}"/>
              </a:ext>
            </a:extLst>
          </p:cNvPr>
          <p:cNvCxnSpPr>
            <a:cxnSpLocks/>
          </p:cNvCxnSpPr>
          <p:nvPr/>
        </p:nvCxnSpPr>
        <p:spPr>
          <a:xfrm>
            <a:off x="76107" y="2155505"/>
            <a:ext cx="1297966" cy="0"/>
          </a:xfrm>
          <a:prstGeom prst="straightConnector1">
            <a:avLst/>
          </a:prstGeom>
          <a:ln w="19050">
            <a:solidFill>
              <a:srgbClr val="039C6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DFE2E27-95B1-784F-9870-DE8A613729CF}"/>
              </a:ext>
            </a:extLst>
          </p:cNvPr>
          <p:cNvCxnSpPr>
            <a:cxnSpLocks/>
          </p:cNvCxnSpPr>
          <p:nvPr/>
        </p:nvCxnSpPr>
        <p:spPr>
          <a:xfrm>
            <a:off x="87682" y="2650263"/>
            <a:ext cx="1243408" cy="0"/>
          </a:xfrm>
          <a:prstGeom prst="straightConnector1">
            <a:avLst/>
          </a:prstGeom>
          <a:ln w="19050">
            <a:solidFill>
              <a:srgbClr val="FD5E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09A0450-322F-244A-BDA7-AD44D44ADAC2}"/>
              </a:ext>
            </a:extLst>
          </p:cNvPr>
          <p:cNvCxnSpPr>
            <a:cxnSpLocks/>
          </p:cNvCxnSpPr>
          <p:nvPr/>
        </p:nvCxnSpPr>
        <p:spPr>
          <a:xfrm>
            <a:off x="76107" y="2977507"/>
            <a:ext cx="1243408" cy="0"/>
          </a:xfrm>
          <a:prstGeom prst="straightConnector1">
            <a:avLst/>
          </a:prstGeom>
          <a:ln w="19050">
            <a:solidFill>
              <a:srgbClr val="0E22B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9C8E4C7-4901-664D-955F-4B7FDA52B1FF}"/>
              </a:ext>
            </a:extLst>
          </p:cNvPr>
          <p:cNvCxnSpPr>
            <a:cxnSpLocks/>
          </p:cNvCxnSpPr>
          <p:nvPr/>
        </p:nvCxnSpPr>
        <p:spPr>
          <a:xfrm>
            <a:off x="61948" y="3347975"/>
            <a:ext cx="1243408" cy="0"/>
          </a:xfrm>
          <a:prstGeom prst="straightConnector1">
            <a:avLst/>
          </a:prstGeom>
          <a:ln w="19050">
            <a:solidFill>
              <a:srgbClr val="6531E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9571EEF-D1BA-904F-ABBF-3A507F8DEFEE}"/>
              </a:ext>
            </a:extLst>
          </p:cNvPr>
          <p:cNvSpPr txBox="1"/>
          <p:nvPr/>
        </p:nvSpPr>
        <p:spPr>
          <a:xfrm>
            <a:off x="37087" y="3543017"/>
            <a:ext cx="110709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>
                <a:solidFill>
                  <a:srgbClr val="0E9897"/>
                </a:solidFill>
                <a:latin typeface="Avenir Book" panose="02000503020000020003" pitchFamily="2" charset="0"/>
              </a:rPr>
              <a:t>Transposons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4B00EB6-626A-A047-B1AF-55D4A7B4364E}"/>
              </a:ext>
            </a:extLst>
          </p:cNvPr>
          <p:cNvCxnSpPr>
            <a:cxnSpLocks/>
          </p:cNvCxnSpPr>
          <p:nvPr/>
        </p:nvCxnSpPr>
        <p:spPr>
          <a:xfrm>
            <a:off x="86414" y="3797738"/>
            <a:ext cx="1243408" cy="0"/>
          </a:xfrm>
          <a:prstGeom prst="straightConnector1">
            <a:avLst/>
          </a:prstGeom>
          <a:ln w="19050">
            <a:solidFill>
              <a:srgbClr val="07CFC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AF932CC-D4F6-A847-BD50-9B0E2DCF9773}"/>
              </a:ext>
            </a:extLst>
          </p:cNvPr>
          <p:cNvCxnSpPr>
            <a:cxnSpLocks/>
          </p:cNvCxnSpPr>
          <p:nvPr/>
        </p:nvCxnSpPr>
        <p:spPr>
          <a:xfrm>
            <a:off x="4870383" y="2524567"/>
            <a:ext cx="0" cy="228257"/>
          </a:xfrm>
          <a:prstGeom prst="line">
            <a:avLst/>
          </a:prstGeom>
          <a:ln w="38100">
            <a:solidFill>
              <a:srgbClr val="FD5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D82BF73-7779-BC40-8AEA-58FBCDC6BF25}"/>
              </a:ext>
            </a:extLst>
          </p:cNvPr>
          <p:cNvCxnSpPr>
            <a:cxnSpLocks/>
          </p:cNvCxnSpPr>
          <p:nvPr/>
        </p:nvCxnSpPr>
        <p:spPr>
          <a:xfrm>
            <a:off x="6529137" y="2527089"/>
            <a:ext cx="0" cy="228257"/>
          </a:xfrm>
          <a:prstGeom prst="line">
            <a:avLst/>
          </a:prstGeom>
          <a:ln w="38100">
            <a:solidFill>
              <a:srgbClr val="FD5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86A2EF29-DF1C-4444-8CDA-3AC82E042ACD}"/>
              </a:ext>
            </a:extLst>
          </p:cNvPr>
          <p:cNvSpPr/>
          <p:nvPr/>
        </p:nvSpPr>
        <p:spPr>
          <a:xfrm>
            <a:off x="315839" y="4092311"/>
            <a:ext cx="452922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endParaRPr lang="fr" sz="1700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171450" lvl="1"/>
            <a:r>
              <a:rPr lang="en-US" sz="1700" b="1" dirty="0">
                <a:solidFill>
                  <a:schemeClr val="bg1"/>
                </a:solidFill>
                <a:latin typeface="Avenir Book" panose="02000503020000020003" pitchFamily="2" charset="0"/>
              </a:rPr>
              <a:t>19,752 total CpG loci </a:t>
            </a:r>
            <a:r>
              <a:rPr lang="en-US" sz="1700" dirty="0">
                <a:solidFill>
                  <a:schemeClr val="bg1"/>
                </a:solidFill>
                <a:latin typeface="Avenir Book" panose="02000503020000020003" pitchFamily="2" charset="0"/>
              </a:rPr>
              <a:t>(after filtering)</a:t>
            </a:r>
          </a:p>
          <a:p>
            <a:pPr marL="171450" lvl="1"/>
            <a:endParaRPr lang="en-US" sz="1700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lvl="1" indent="-285750">
              <a:buFont typeface="Wingdings" pitchFamily="2" charset="2"/>
              <a:buChar char="§"/>
            </a:pPr>
            <a:r>
              <a:rPr lang="en-US" sz="1700" dirty="0">
                <a:solidFill>
                  <a:schemeClr val="bg1"/>
                </a:solidFill>
                <a:latin typeface="Avenir Book" panose="02000503020000020003" pitchFamily="2" charset="0"/>
              </a:rPr>
              <a:t>Majority have </a:t>
            </a:r>
            <a:r>
              <a:rPr lang="en-US" sz="1700" i="1" dirty="0">
                <a:solidFill>
                  <a:schemeClr val="bg1"/>
                </a:solidFill>
                <a:latin typeface="Avenir Book" panose="02000503020000020003" pitchFamily="2" charset="0"/>
              </a:rPr>
              <a:t>some</a:t>
            </a:r>
            <a:r>
              <a:rPr lang="en-US" sz="1700" dirty="0">
                <a:solidFill>
                  <a:schemeClr val="bg1"/>
                </a:solidFill>
                <a:latin typeface="Avenir Book" panose="02000503020000020003" pitchFamily="2" charset="0"/>
              </a:rPr>
              <a:t> methylation (99.2%)</a:t>
            </a:r>
          </a:p>
          <a:p>
            <a:pPr lvl="1" indent="-285750">
              <a:buFont typeface="Wingdings" pitchFamily="2" charset="2"/>
              <a:buChar char="§"/>
            </a:pPr>
            <a:r>
              <a:rPr lang="en-US" sz="1700" dirty="0">
                <a:solidFill>
                  <a:schemeClr val="bg1"/>
                </a:solidFill>
                <a:latin typeface="Avenir Book" panose="02000503020000020003" pitchFamily="2" charset="0"/>
              </a:rPr>
              <a:t>10,345 in genes </a:t>
            </a:r>
          </a:p>
          <a:p>
            <a:pPr lvl="1" indent="-285750">
              <a:buFont typeface="Wingdings" pitchFamily="2" charset="2"/>
              <a:buChar char="§"/>
            </a:pPr>
            <a:r>
              <a:rPr lang="en-US" sz="1700" dirty="0">
                <a:solidFill>
                  <a:schemeClr val="bg1"/>
                </a:solidFill>
                <a:latin typeface="Avenir Book" panose="02000503020000020003" pitchFamily="2" charset="0"/>
              </a:rPr>
              <a:t>8,889 in exons </a:t>
            </a:r>
          </a:p>
          <a:p>
            <a:pPr lvl="1" indent="-285750">
              <a:buFont typeface="Wingdings" pitchFamily="2" charset="2"/>
              <a:buChar char="§"/>
            </a:pPr>
            <a:r>
              <a:rPr lang="en-US" sz="1700" dirty="0">
                <a:solidFill>
                  <a:schemeClr val="bg1"/>
                </a:solidFill>
                <a:latin typeface="Avenir Book" panose="02000503020000020003" pitchFamily="2" charset="0"/>
              </a:rPr>
              <a:t>1,029 in transposable elements </a:t>
            </a:r>
          </a:p>
          <a:p>
            <a:pPr lvl="1" indent="-285750">
              <a:buFont typeface="Wingdings" pitchFamily="2" charset="2"/>
              <a:buChar char="§"/>
            </a:pPr>
            <a:r>
              <a:rPr lang="en-US" sz="1700" dirty="0">
                <a:solidFill>
                  <a:schemeClr val="bg1"/>
                </a:solidFill>
                <a:latin typeface="Avenir Book" panose="02000503020000020003" pitchFamily="2" charset="0"/>
              </a:rPr>
              <a:t>3,000 intragenic 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BB085946-458D-CD43-85E8-58DA443AE80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572" t="7798" r="5910" b="10118"/>
          <a:stretch/>
        </p:blipFill>
        <p:spPr>
          <a:xfrm>
            <a:off x="5257119" y="4373807"/>
            <a:ext cx="3743446" cy="2298107"/>
          </a:xfrm>
          <a:prstGeom prst="rect">
            <a:avLst/>
          </a:prstGeom>
          <a:ln>
            <a:solidFill>
              <a:schemeClr val="bg1">
                <a:lumMod val="75000"/>
                <a:lumOff val="25000"/>
              </a:schemeClr>
            </a:solidFill>
          </a:ln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7A91582-EA12-BC4A-A25D-7F3B7E8FECF7}"/>
              </a:ext>
            </a:extLst>
          </p:cNvPr>
          <p:cNvSpPr txBox="1"/>
          <p:nvPr/>
        </p:nvSpPr>
        <p:spPr>
          <a:xfrm>
            <a:off x="5499850" y="4078645"/>
            <a:ext cx="3206188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Avenir Book" panose="02000503020000020003" pitchFamily="2" charset="0"/>
              </a:rPr>
              <a:t>% Methylation Frequency Distribution</a:t>
            </a:r>
          </a:p>
          <a:p>
            <a:r>
              <a:rPr lang="en-US" sz="1100" dirty="0">
                <a:solidFill>
                  <a:schemeClr val="bg1"/>
                </a:solidFill>
                <a:latin typeface="Avenir Book" panose="02000503020000020003" pitchFamily="2" charset="0"/>
              </a:rPr>
              <a:t> </a:t>
            </a:r>
          </a:p>
          <a:p>
            <a:endParaRPr lang="en-US" sz="1100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endParaRPr lang="en-US" sz="1100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r>
              <a:rPr lang="en-US" sz="1300" dirty="0">
                <a:solidFill>
                  <a:schemeClr val="bg1"/>
                </a:solidFill>
                <a:latin typeface="Avenir Book" panose="02000503020000020003" pitchFamily="2" charset="0"/>
              </a:rPr>
              <a:t>Mean % methylation  = 89.6%</a:t>
            </a:r>
          </a:p>
          <a:p>
            <a:r>
              <a:rPr lang="en-US" sz="1300" dirty="0">
                <a:solidFill>
                  <a:schemeClr val="bg1"/>
                </a:solidFill>
                <a:latin typeface="Avenir Book" panose="02000503020000020003" pitchFamily="2" charset="0"/>
              </a:rPr>
              <a:t>(all samples)</a:t>
            </a:r>
            <a:endParaRPr lang="en-US" sz="1300" dirty="0">
              <a:solidFill>
                <a:srgbClr val="C00000"/>
              </a:solidFill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7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A85C90E1-BAD8-364F-908A-6EA6FCD065C5}"/>
              </a:ext>
            </a:extLst>
          </p:cNvPr>
          <p:cNvSpPr txBox="1">
            <a:spLocks/>
          </p:cNvSpPr>
          <p:nvPr/>
        </p:nvSpPr>
        <p:spPr>
          <a:xfrm>
            <a:off x="944479" y="260519"/>
            <a:ext cx="7255042" cy="7644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cap="small" dirty="0">
                <a:solidFill>
                  <a:schemeClr val="bg1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Puget Sound Olympia oyster populations exhibit varying traits 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8856A897-82FB-CC44-889F-3980FA2FF683}"/>
              </a:ext>
            </a:extLst>
          </p:cNvPr>
          <p:cNvGrpSpPr/>
          <p:nvPr/>
        </p:nvGrpSpPr>
        <p:grpSpPr>
          <a:xfrm>
            <a:off x="2833509" y="1358447"/>
            <a:ext cx="5874936" cy="4881353"/>
            <a:chOff x="1379514" y="1428369"/>
            <a:chExt cx="5874936" cy="4881353"/>
          </a:xfrm>
        </p:grpSpPr>
        <p:pic>
          <p:nvPicPr>
            <p:cNvPr id="48" name="Picture 4">
              <a:extLst>
                <a:ext uri="{FF2B5EF4-FFF2-40B4-BE49-F238E27FC236}">
                  <a16:creationId xmlns:a16="http://schemas.microsoft.com/office/drawing/2014/main" id="{7569D556-446B-8B4B-A30E-EAB2504F75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9514" y="1947146"/>
              <a:ext cx="5874936" cy="4362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0E61A2C-0F32-344C-BA9B-F6FA29DECA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48058" y="4504266"/>
              <a:ext cx="0" cy="1203330"/>
            </a:xfrm>
            <a:prstGeom prst="line">
              <a:avLst/>
            </a:prstGeom>
            <a:ln w="44450">
              <a:solidFill>
                <a:srgbClr val="1C8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34ED9F8-47C5-4546-8C21-91713AB58F3E}"/>
                </a:ext>
              </a:extLst>
            </p:cNvPr>
            <p:cNvSpPr txBox="1"/>
            <p:nvPr/>
          </p:nvSpPr>
          <p:spPr>
            <a:xfrm>
              <a:off x="1810848" y="1428369"/>
              <a:ext cx="50122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115CA7"/>
                  </a:solidFill>
                  <a:latin typeface="Avenir Book" panose="02000503020000020003" pitchFamily="2" charset="0"/>
                </a:rPr>
                <a:t>Population 1 </a:t>
              </a:r>
              <a:r>
                <a:rPr lang="en-US" dirty="0">
                  <a:solidFill>
                    <a:schemeClr val="bg1"/>
                  </a:solidFill>
                  <a:latin typeface="Avenir Book" panose="02000503020000020003" pitchFamily="2" charset="0"/>
                </a:rPr>
                <a:t>is more fecund than </a:t>
              </a:r>
              <a:r>
                <a:rPr lang="en-US" dirty="0">
                  <a:solidFill>
                    <a:srgbClr val="C00000"/>
                  </a:solidFill>
                  <a:latin typeface="Avenir Book" panose="02000503020000020003" pitchFamily="2" charset="0"/>
                </a:rPr>
                <a:t>Population 2</a:t>
              </a:r>
              <a:r>
                <a:rPr lang="en-US" dirty="0">
                  <a:solidFill>
                    <a:schemeClr val="bg1"/>
                  </a:solidFill>
                  <a:latin typeface="Avenir Book" panose="02000503020000020003" pitchFamily="2" charset="0"/>
                </a:rPr>
                <a:t> </a:t>
              </a:r>
              <a:endParaRPr lang="en-US" dirty="0">
                <a:solidFill>
                  <a:srgbClr val="115CA7"/>
                </a:solidFill>
                <a:latin typeface="Avenir Book" panose="02000503020000020003" pitchFamily="2" charset="0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CAF21CB-1378-174E-8BA5-BAA1A11E18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96414" y="5105931"/>
              <a:ext cx="0" cy="601665"/>
            </a:xfrm>
            <a:prstGeom prst="line">
              <a:avLst/>
            </a:prstGeom>
            <a:ln w="44450">
              <a:solidFill>
                <a:srgbClr val="1C8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17C3505-25E3-C344-936A-38636EC64C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57660" y="4854222"/>
              <a:ext cx="0" cy="853375"/>
            </a:xfrm>
            <a:prstGeom prst="line">
              <a:avLst/>
            </a:prstGeom>
            <a:ln w="44450">
              <a:solidFill>
                <a:srgbClr val="1C8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28BBAC0B-0340-7D44-8DAD-52DED71843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00828" y="3259245"/>
              <a:ext cx="0" cy="2446783"/>
            </a:xfrm>
            <a:prstGeom prst="line">
              <a:avLst/>
            </a:prstGeom>
            <a:ln w="44450">
              <a:solidFill>
                <a:srgbClr val="1C8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524352F0-08F0-4D4E-B88B-34C435424E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49184" y="3386667"/>
              <a:ext cx="0" cy="2319361"/>
            </a:xfrm>
            <a:prstGeom prst="line">
              <a:avLst/>
            </a:prstGeom>
            <a:ln w="44450">
              <a:solidFill>
                <a:srgbClr val="1C8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C17AD93-1A78-B34C-BCAB-053D092476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21717" y="3629378"/>
              <a:ext cx="0" cy="2076650"/>
            </a:xfrm>
            <a:prstGeom prst="line">
              <a:avLst/>
            </a:prstGeom>
            <a:ln w="44450">
              <a:solidFill>
                <a:srgbClr val="1C8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E60D1D4-8B0C-E243-A9E6-5BAE81092A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58784" y="3522133"/>
              <a:ext cx="0" cy="2189539"/>
            </a:xfrm>
            <a:prstGeom prst="line">
              <a:avLst/>
            </a:prstGeom>
            <a:ln w="44450">
              <a:solidFill>
                <a:srgbClr val="1C8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5D33F2AC-3497-0649-B796-AB4B7F309B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74029" y="3804356"/>
              <a:ext cx="0" cy="1901673"/>
            </a:xfrm>
            <a:prstGeom prst="line">
              <a:avLst/>
            </a:prstGeom>
            <a:ln w="44450">
              <a:solidFill>
                <a:srgbClr val="1C8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E9495687-9842-9E48-8C56-1067B67F34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65096" y="3471333"/>
              <a:ext cx="0" cy="2234696"/>
            </a:xfrm>
            <a:prstGeom prst="line">
              <a:avLst/>
            </a:prstGeom>
            <a:ln w="44450">
              <a:solidFill>
                <a:srgbClr val="1C8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621B0094-5759-DB4C-AC17-11A223A8B8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63392" y="5486400"/>
              <a:ext cx="0" cy="221197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850BD932-A42A-AB41-9E94-ABD8D45A6A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11748" y="5238044"/>
              <a:ext cx="0" cy="473629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CDBC8F9D-9505-6F4F-91C1-8153D3B2A4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78636" y="5486400"/>
              <a:ext cx="0" cy="225274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A91C690A-68EF-FD47-9ED3-509C611D84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63876" y="5486400"/>
              <a:ext cx="0" cy="225272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DD8B478-9967-3445-8315-64ED009B05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36227" y="4899378"/>
              <a:ext cx="0" cy="812294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7AD3F0AF-7025-4C44-9C43-8DB85D8F5C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78756" y="4419600"/>
              <a:ext cx="0" cy="1299502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1C690AA3-5111-D74F-B434-A4F0B0886A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26929" y="4380089"/>
              <a:ext cx="0" cy="1339013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6605FB17-E83A-554E-A6BC-3FDBEA5425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93635" y="4707467"/>
              <a:ext cx="0" cy="1011636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45E4F6BC-9A90-BE46-BFB8-AEBD04D188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6346" y="5406763"/>
              <a:ext cx="0" cy="299265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5FECF98A-A549-1D44-9524-75E8C6C7FB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84702" y="5238044"/>
              <a:ext cx="0" cy="481059"/>
            </a:xfrm>
            <a:prstGeom prst="line">
              <a:avLst/>
            </a:prstGeom>
            <a:ln w="444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5389E32E-B92D-CB46-A91F-C2894AF5B280}"/>
                </a:ext>
              </a:extLst>
            </p:cNvPr>
            <p:cNvSpPr/>
            <p:nvPr/>
          </p:nvSpPr>
          <p:spPr>
            <a:xfrm>
              <a:off x="2032001" y="2020711"/>
              <a:ext cx="1106311" cy="84661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D71C5F8-E596-384A-9289-7FB8AD0EEDC0}"/>
                </a:ext>
              </a:extLst>
            </p:cNvPr>
            <p:cNvSpPr txBox="1"/>
            <p:nvPr/>
          </p:nvSpPr>
          <p:spPr>
            <a:xfrm>
              <a:off x="2212801" y="2132623"/>
              <a:ext cx="2537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115CA7"/>
                  </a:solidFill>
                  <a:latin typeface="Avenir Book" panose="02000503020000020003" pitchFamily="2" charset="0"/>
                </a:rPr>
                <a:t>Population 1: South Sound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AAB3FC-E090-6C4B-9A2F-A3C736D3EE28}"/>
                </a:ext>
              </a:extLst>
            </p:cNvPr>
            <p:cNvSpPr txBox="1"/>
            <p:nvPr/>
          </p:nvSpPr>
          <p:spPr>
            <a:xfrm>
              <a:off x="2212801" y="2439067"/>
              <a:ext cx="27089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C00000"/>
                  </a:solidFill>
                  <a:latin typeface="Avenir Book" panose="02000503020000020003" pitchFamily="2" charset="0"/>
                </a:rPr>
                <a:t>Population 2: Hood Canal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A55FFC60-CC03-B844-A6C1-6C483888683C}"/>
                </a:ext>
              </a:extLst>
            </p:cNvPr>
            <p:cNvSpPr/>
            <p:nvPr/>
          </p:nvSpPr>
          <p:spPr>
            <a:xfrm>
              <a:off x="2062914" y="2215469"/>
              <a:ext cx="149887" cy="133075"/>
            </a:xfrm>
            <a:prstGeom prst="rect">
              <a:avLst/>
            </a:prstGeom>
            <a:solidFill>
              <a:srgbClr val="1C8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39E483CE-5453-524E-BA91-EAED87A6537E}"/>
                </a:ext>
              </a:extLst>
            </p:cNvPr>
            <p:cNvSpPr/>
            <p:nvPr/>
          </p:nvSpPr>
          <p:spPr>
            <a:xfrm>
              <a:off x="2062913" y="2513965"/>
              <a:ext cx="149887" cy="133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4B668012-45C0-EC4C-A453-7D6B51700B76}"/>
              </a:ext>
            </a:extLst>
          </p:cNvPr>
          <p:cNvGrpSpPr/>
          <p:nvPr/>
        </p:nvGrpSpPr>
        <p:grpSpPr>
          <a:xfrm>
            <a:off x="495543" y="2005754"/>
            <a:ext cx="1674228" cy="3885219"/>
            <a:chOff x="1845916" y="3986725"/>
            <a:chExt cx="1122974" cy="2605977"/>
          </a:xfrm>
        </p:grpSpPr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23F57F47-D024-4342-B75E-8CB640B52D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78" t="15588" r="17963" b="13498"/>
            <a:stretch/>
          </p:blipFill>
          <p:spPr>
            <a:xfrm>
              <a:off x="1845916" y="3986725"/>
              <a:ext cx="1122974" cy="2605977"/>
            </a:xfrm>
            <a:prstGeom prst="rect">
              <a:avLst/>
            </a:prstGeom>
          </p:spPr>
        </p:pic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C99E5DB2-3113-A44C-B7C8-FC6CB6C17FBB}"/>
                </a:ext>
              </a:extLst>
            </p:cNvPr>
            <p:cNvSpPr/>
            <p:nvPr/>
          </p:nvSpPr>
          <p:spPr>
            <a:xfrm>
              <a:off x="2240372" y="5088668"/>
              <a:ext cx="117475" cy="10789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142BBF65-B37E-0B48-AEF2-3B2DF590E338}"/>
                </a:ext>
              </a:extLst>
            </p:cNvPr>
            <p:cNvSpPr/>
            <p:nvPr/>
          </p:nvSpPr>
          <p:spPr>
            <a:xfrm>
              <a:off x="2019597" y="5959575"/>
              <a:ext cx="117475" cy="107892"/>
            </a:xfrm>
            <a:prstGeom prst="rect">
              <a:avLst/>
            </a:prstGeom>
            <a:solidFill>
              <a:srgbClr val="1C8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6" name="Picture 105">
            <a:extLst>
              <a:ext uri="{FF2B5EF4-FFF2-40B4-BE49-F238E27FC236}">
                <a16:creationId xmlns:a16="http://schemas.microsoft.com/office/drawing/2014/main" id="{0F5AAF5F-CD1A-1C43-A3B0-D0F5A0CC2A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358" y="328588"/>
            <a:ext cx="696242" cy="76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21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0F838448-380B-FE4E-BA52-D6488449F44F}"/>
              </a:ext>
            </a:extLst>
          </p:cNvPr>
          <p:cNvSpPr txBox="1">
            <a:spLocks/>
          </p:cNvSpPr>
          <p:nvPr/>
        </p:nvSpPr>
        <p:spPr>
          <a:xfrm>
            <a:off x="786809" y="182351"/>
            <a:ext cx="7355301" cy="9206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cap="small" dirty="0">
                <a:solidFill>
                  <a:schemeClr val="bg1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Epigenetic selection &amp; aquaculture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5886D39-F207-2C4B-9F21-DBBE52CCE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937" y="1676304"/>
            <a:ext cx="7615989" cy="402397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77E22C6-DCEE-2E4B-B895-CC83B32C56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28" y="5774287"/>
            <a:ext cx="2894308" cy="99862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7FB5C88-EFD5-BF47-A601-39BE11343848}"/>
              </a:ext>
            </a:extLst>
          </p:cNvPr>
          <p:cNvSpPr/>
          <p:nvPr/>
        </p:nvSpPr>
        <p:spPr>
          <a:xfrm>
            <a:off x="6711043" y="2579914"/>
            <a:ext cx="2023883" cy="8490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181B3E-EBAB-5747-B41F-90BF376513B6}"/>
              </a:ext>
            </a:extLst>
          </p:cNvPr>
          <p:cNvSpPr/>
          <p:nvPr/>
        </p:nvSpPr>
        <p:spPr>
          <a:xfrm>
            <a:off x="4588329" y="3428999"/>
            <a:ext cx="1632860" cy="76562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94F6A5-7506-1141-B091-513AD7EEA579}"/>
              </a:ext>
            </a:extLst>
          </p:cNvPr>
          <p:cNvSpPr/>
          <p:nvPr/>
        </p:nvSpPr>
        <p:spPr>
          <a:xfrm>
            <a:off x="2853201" y="3303612"/>
            <a:ext cx="1632860" cy="76562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594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360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5669" y="5741734"/>
            <a:ext cx="56659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venir Book" panose="02000503020000020003" pitchFamily="2" charset="0"/>
                <a:cs typeface="Century Gothic"/>
              </a:rPr>
              <a:t>Olympia oyster</a:t>
            </a:r>
          </a:p>
          <a:p>
            <a:r>
              <a:rPr lang="en-US" sz="2800" i="1" dirty="0">
                <a:solidFill>
                  <a:schemeClr val="bg1"/>
                </a:solidFill>
                <a:latin typeface="Avenir Book" panose="02000503020000020003" pitchFamily="2" charset="0"/>
                <a:cs typeface="Century Gothic"/>
              </a:rPr>
              <a:t>Ostrea lurida</a:t>
            </a: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A43E308D-278D-5B42-80B3-EC5884995D0A}"/>
              </a:ext>
            </a:extLst>
          </p:cNvPr>
          <p:cNvSpPr/>
          <p:nvPr/>
        </p:nvSpPr>
        <p:spPr>
          <a:xfrm rot="5400000">
            <a:off x="-2484037" y="-471323"/>
            <a:ext cx="565484" cy="4402587"/>
          </a:xfrm>
          <a:prstGeom prst="leftBrac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venir Book" panose="02000503020000020003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778B38-A6F5-8446-BBF2-EF6BEDF44ECA}"/>
              </a:ext>
            </a:extLst>
          </p:cNvPr>
          <p:cNvSpPr txBox="1"/>
          <p:nvPr/>
        </p:nvSpPr>
        <p:spPr>
          <a:xfrm>
            <a:off x="-3332750" y="1029770"/>
            <a:ext cx="2457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Up to XX </a:t>
            </a:r>
            <a:r>
              <a:rPr lang="en-US" sz="1600" dirty="0" err="1">
                <a:solidFill>
                  <a:schemeClr val="bg1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cms</a:t>
            </a:r>
            <a:r>
              <a:rPr lang="en-US" sz="1600" dirty="0">
                <a:solidFill>
                  <a:schemeClr val="bg1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 at maturity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5082F5-796E-BC48-96E9-1798A8FA94B3}"/>
              </a:ext>
            </a:extLst>
          </p:cNvPr>
          <p:cNvSpPr txBox="1"/>
          <p:nvPr/>
        </p:nvSpPr>
        <p:spPr>
          <a:xfrm>
            <a:off x="10303329" y="2057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392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2963" b="12963"/>
          <a:stretch>
            <a:fillRect/>
          </a:stretch>
        </p:blipFill>
        <p:spPr>
          <a:xfrm>
            <a:off x="239484" y="432766"/>
            <a:ext cx="8682722" cy="5145317"/>
          </a:xfrm>
        </p:spPr>
      </p:pic>
      <p:sp>
        <p:nvSpPr>
          <p:cNvPr id="6" name="TextBox 5"/>
          <p:cNvSpPr txBox="1"/>
          <p:nvPr/>
        </p:nvSpPr>
        <p:spPr>
          <a:xfrm>
            <a:off x="239484" y="5780296"/>
            <a:ext cx="86827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venir Book" panose="02000503020000020003" pitchFamily="2" charset="0"/>
                <a:cs typeface="Century Gothic"/>
              </a:rPr>
              <a:t>September, 1910, Brenner Oyster Company in Totten Inlet </a:t>
            </a:r>
          </a:p>
          <a:p>
            <a:endParaRPr lang="en-US" sz="1600" dirty="0">
              <a:solidFill>
                <a:schemeClr val="bg1"/>
              </a:solidFill>
              <a:latin typeface="Avenir Book" panose="02000503020000020003" pitchFamily="2" charset="0"/>
              <a:cs typeface="Century Gothic"/>
            </a:endParaRPr>
          </a:p>
          <a:p>
            <a:r>
              <a:rPr lang="en-US" sz="1400" i="1" dirty="0">
                <a:solidFill>
                  <a:schemeClr val="bg1"/>
                </a:solidFill>
                <a:latin typeface="Avenir Book" panose="02000503020000020003" pitchFamily="2" charset="0"/>
                <a:cs typeface="Century Gothic"/>
              </a:rPr>
              <a:t>Washington State Historic Society</a:t>
            </a:r>
            <a:r>
              <a:rPr lang="en-US" sz="1400" dirty="0">
                <a:solidFill>
                  <a:schemeClr val="bg1"/>
                </a:solidFill>
                <a:latin typeface="Avenir Book" panose="02000503020000020003" pitchFamily="2" charset="0"/>
                <a:cs typeface="Century Gothic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7656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2" y="1098056"/>
            <a:ext cx="7455647" cy="5351051"/>
          </a:xfrm>
          <a:prstGeom prst="rect">
            <a:avLst/>
          </a:prstGeom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50429" y="6435961"/>
            <a:ext cx="46729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  <a:latin typeface="Century Gothic"/>
                <a:cs typeface="Century Gothic"/>
              </a:rPr>
              <a:t>White, </a:t>
            </a:r>
            <a:r>
              <a:rPr lang="en-US" sz="1400" i="1" dirty="0" err="1">
                <a:solidFill>
                  <a:schemeClr val="bg1"/>
                </a:solidFill>
                <a:latin typeface="Century Gothic"/>
                <a:cs typeface="Century Gothic"/>
              </a:rPr>
              <a:t>Ruesink</a:t>
            </a:r>
            <a:r>
              <a:rPr lang="en-US" sz="1400" i="1" dirty="0">
                <a:solidFill>
                  <a:schemeClr val="bg1"/>
                </a:solidFill>
                <a:latin typeface="Century Gothic"/>
                <a:cs typeface="Century Gothic"/>
              </a:rPr>
              <a:t> &amp; Trimble, 2009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0292" y="392248"/>
            <a:ext cx="74556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chemeClr val="bg1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Olympia oyster populations declined rapidly in early 1900’s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484C14-70E5-7448-9E45-57E4955EB5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358" y="328588"/>
            <a:ext cx="696242" cy="76440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EE35512-C2CD-0749-B384-BC4FD67B5C8F}"/>
              </a:ext>
            </a:extLst>
          </p:cNvPr>
          <p:cNvGrpSpPr/>
          <p:nvPr/>
        </p:nvGrpSpPr>
        <p:grpSpPr>
          <a:xfrm>
            <a:off x="3925046" y="1161755"/>
            <a:ext cx="4150894" cy="3475262"/>
            <a:chOff x="790386" y="1693259"/>
            <a:chExt cx="3674816" cy="307667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8E9ECC3-980D-FA4B-8DCE-BD49E0C4BB58}"/>
                </a:ext>
              </a:extLst>
            </p:cNvPr>
            <p:cNvSpPr txBox="1"/>
            <p:nvPr/>
          </p:nvSpPr>
          <p:spPr>
            <a:xfrm>
              <a:off x="1226890" y="1693259"/>
              <a:ext cx="2778700" cy="299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Puget Sound focal populations 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7C9163C-CD50-3D4A-9AF7-34AD9D1A3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588" b="6879"/>
            <a:stretch/>
          </p:blipFill>
          <p:spPr>
            <a:xfrm>
              <a:off x="790386" y="1920714"/>
              <a:ext cx="3674816" cy="2849223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595946-CA92-C14E-8A2A-D525E0DF90BF}"/>
                </a:ext>
              </a:extLst>
            </p:cNvPr>
            <p:cNvSpPr/>
            <p:nvPr/>
          </p:nvSpPr>
          <p:spPr>
            <a:xfrm>
              <a:off x="3076575" y="3022658"/>
              <a:ext cx="117475" cy="10789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A08DD93-5198-984D-8EB4-F6AB1B29D53B}"/>
                </a:ext>
              </a:extLst>
            </p:cNvPr>
            <p:cNvSpPr/>
            <p:nvPr/>
          </p:nvSpPr>
          <p:spPr>
            <a:xfrm>
              <a:off x="2855800" y="3893543"/>
              <a:ext cx="117475" cy="107892"/>
            </a:xfrm>
            <a:prstGeom prst="rect">
              <a:avLst/>
            </a:prstGeom>
            <a:solidFill>
              <a:srgbClr val="1C8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281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62BF4C28-EF01-684C-8F3A-19D64250CFAC}"/>
              </a:ext>
            </a:extLst>
          </p:cNvPr>
          <p:cNvGrpSpPr/>
          <p:nvPr/>
        </p:nvGrpSpPr>
        <p:grpSpPr>
          <a:xfrm>
            <a:off x="9332973" y="1219398"/>
            <a:ext cx="3188413" cy="4383108"/>
            <a:chOff x="3793483" y="1894002"/>
            <a:chExt cx="3188413" cy="438310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2A700B6-5E4F-6146-8AF3-B123DA0E01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55" r="65211" b="16025"/>
            <a:stretch/>
          </p:blipFill>
          <p:spPr>
            <a:xfrm>
              <a:off x="3793483" y="2117558"/>
              <a:ext cx="1572601" cy="351322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5E874EE-D744-BD46-B6F9-615929F1D6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08" t="6255" r="24487" b="16025"/>
            <a:stretch/>
          </p:blipFill>
          <p:spPr>
            <a:xfrm>
              <a:off x="5329988" y="2117558"/>
              <a:ext cx="958515" cy="3513221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8C1F12D-4313-5446-A506-0361C47C364C}"/>
                </a:ext>
              </a:extLst>
            </p:cNvPr>
            <p:cNvSpPr txBox="1"/>
            <p:nvPr/>
          </p:nvSpPr>
          <p:spPr>
            <a:xfrm>
              <a:off x="4078537" y="1894002"/>
              <a:ext cx="29033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Shell length after pCO</a:t>
              </a:r>
              <a:r>
                <a:rPr lang="en-US" sz="1400" baseline="-2500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2</a:t>
              </a:r>
              <a:r>
                <a:rPr lang="en-US" sz="140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 exposures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B8F730D-06FD-0D4F-9FE5-3132C20CB12B}"/>
                </a:ext>
              </a:extLst>
            </p:cNvPr>
            <p:cNvSpPr txBox="1"/>
            <p:nvPr/>
          </p:nvSpPr>
          <p:spPr>
            <a:xfrm>
              <a:off x="4186521" y="5630779"/>
              <a:ext cx="12673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Population 1: Hood Canal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2150044-A02E-1F43-B228-3305D0A982AD}"/>
                </a:ext>
              </a:extLst>
            </p:cNvPr>
            <p:cNvSpPr txBox="1"/>
            <p:nvPr/>
          </p:nvSpPr>
          <p:spPr>
            <a:xfrm>
              <a:off x="5193643" y="5630779"/>
              <a:ext cx="12673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Population 2: South Puget Sound</a:t>
              </a:r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A85C90E1-BAD8-364F-908A-6EA6FCD065C5}"/>
              </a:ext>
            </a:extLst>
          </p:cNvPr>
          <p:cNvSpPr txBox="1">
            <a:spLocks/>
          </p:cNvSpPr>
          <p:nvPr/>
        </p:nvSpPr>
        <p:spPr>
          <a:xfrm>
            <a:off x="1021889" y="269893"/>
            <a:ext cx="6734863" cy="7644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cap="small" dirty="0">
                <a:solidFill>
                  <a:schemeClr val="bg1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Olympia oyster populations exhibit varying growth rates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D9C4FD0-EA12-1549-885D-0BB22B66C9B9}"/>
              </a:ext>
            </a:extLst>
          </p:cNvPr>
          <p:cNvGrpSpPr/>
          <p:nvPr/>
        </p:nvGrpSpPr>
        <p:grpSpPr>
          <a:xfrm>
            <a:off x="3093432" y="1901912"/>
            <a:ext cx="5398748" cy="4298539"/>
            <a:chOff x="1814106" y="1598691"/>
            <a:chExt cx="5398748" cy="4298539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B16AA39-1C64-E144-8EF4-481B7720A241}"/>
                </a:ext>
              </a:extLst>
            </p:cNvPr>
            <p:cNvGrpSpPr/>
            <p:nvPr/>
          </p:nvGrpSpPr>
          <p:grpSpPr>
            <a:xfrm>
              <a:off x="1814106" y="2230241"/>
              <a:ext cx="4938896" cy="3666989"/>
              <a:chOff x="2085373" y="2422747"/>
              <a:chExt cx="4938896" cy="3666989"/>
            </a:xfrm>
          </p:grpSpPr>
          <p:pic>
            <p:nvPicPr>
              <p:cNvPr id="24" name="Picture 4">
                <a:extLst>
                  <a:ext uri="{FF2B5EF4-FFF2-40B4-BE49-F238E27FC236}">
                    <a16:creationId xmlns:a16="http://schemas.microsoft.com/office/drawing/2014/main" id="{FC51D001-0FF7-3240-9DF9-C6CC396955B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754"/>
              <a:stretch/>
            </p:blipFill>
            <p:spPr bwMode="auto">
              <a:xfrm>
                <a:off x="2085373" y="2422747"/>
                <a:ext cx="4860925" cy="36669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0AAB3FC-E090-6C4B-9A2F-A3C736D3EE28}"/>
                  </a:ext>
                </a:extLst>
              </p:cNvPr>
              <p:cNvSpPr txBox="1"/>
              <p:nvPr/>
            </p:nvSpPr>
            <p:spPr>
              <a:xfrm>
                <a:off x="5307244" y="4327747"/>
                <a:ext cx="1717025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rgbClr val="C00000"/>
                    </a:solidFill>
                    <a:latin typeface="Avenir Book" panose="02000503020000020003" pitchFamily="2" charset="0"/>
                  </a:rPr>
                  <a:t>Population 2: Hood Canal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D71C5F8-E596-384A-9289-7FB8AD0EEDC0}"/>
                  </a:ext>
                </a:extLst>
              </p:cNvPr>
              <p:cNvSpPr txBox="1"/>
              <p:nvPr/>
            </p:nvSpPr>
            <p:spPr>
              <a:xfrm>
                <a:off x="4795318" y="2872397"/>
                <a:ext cx="1717025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rgbClr val="115CA7"/>
                    </a:solidFill>
                    <a:latin typeface="Avenir Book" panose="02000503020000020003" pitchFamily="2" charset="0"/>
                  </a:rPr>
                  <a:t>Population 1: South Sound</a:t>
                </a:r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77E08E2C-6C70-C542-B619-92CABA50702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76654" y="4382734"/>
                <a:ext cx="1811595" cy="467713"/>
              </a:xfrm>
              <a:prstGeom prst="line">
                <a:avLst/>
              </a:prstGeom>
              <a:ln w="444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44B5BAE-2A49-8B48-BD29-4F093F591C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77739" y="4387991"/>
                <a:ext cx="557039" cy="1"/>
              </a:xfrm>
              <a:prstGeom prst="line">
                <a:avLst/>
              </a:prstGeom>
              <a:ln w="444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149BB06C-1C29-AE4A-80DA-74E34E6A8F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140033" y="3797590"/>
                <a:ext cx="1531250" cy="591481"/>
              </a:xfrm>
              <a:prstGeom prst="line">
                <a:avLst/>
              </a:prstGeom>
              <a:ln w="444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60E61A2C-0F32-344C-BA9B-F6FA29DECA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90085" y="4059268"/>
                <a:ext cx="1803419" cy="702282"/>
              </a:xfrm>
              <a:prstGeom prst="line">
                <a:avLst/>
              </a:prstGeom>
              <a:ln w="44450">
                <a:solidFill>
                  <a:srgbClr val="1C8D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636394A-74D8-1D40-B4EA-5DA06B3DFE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82301" y="3964674"/>
                <a:ext cx="571163" cy="94596"/>
              </a:xfrm>
              <a:prstGeom prst="line">
                <a:avLst/>
              </a:prstGeom>
              <a:ln w="44450">
                <a:solidFill>
                  <a:srgbClr val="1C8D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BB4AD1D-E791-E14F-8C4D-9323EE6DCF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132294" y="3451751"/>
                <a:ext cx="1538989" cy="513755"/>
              </a:xfrm>
              <a:prstGeom prst="line">
                <a:avLst/>
              </a:prstGeom>
              <a:ln w="44450">
                <a:solidFill>
                  <a:srgbClr val="1C8D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A2FC713-C9EF-BB44-A7E1-DB0A7B2A43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6346" y="4099396"/>
                <a:ext cx="472048" cy="241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F8A2D75C-30A3-724A-B1E1-5EA6B36AB0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97191" y="3657835"/>
                <a:ext cx="1143916" cy="455299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35087F9-A4A8-7044-AEB2-9DC11B436F13}"/>
                </a:ext>
              </a:extLst>
            </p:cNvPr>
            <p:cNvSpPr txBox="1"/>
            <p:nvPr/>
          </p:nvSpPr>
          <p:spPr>
            <a:xfrm>
              <a:off x="2505387" y="1598691"/>
              <a:ext cx="4707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FASTER GROWTH in </a:t>
              </a:r>
              <a:r>
                <a:rPr lang="en-US" sz="2000" dirty="0">
                  <a:solidFill>
                    <a:srgbClr val="115CA7"/>
                  </a:solidFill>
                  <a:latin typeface="Avenir Book" panose="02000503020000020003" pitchFamily="2" charset="0"/>
                </a:rPr>
                <a:t>Population1</a:t>
              </a: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84782A6-6295-BB46-886F-28111D901DB7}"/>
                </a:ext>
              </a:extLst>
            </p:cNvPr>
            <p:cNvSpPr/>
            <p:nvPr/>
          </p:nvSpPr>
          <p:spPr>
            <a:xfrm>
              <a:off x="2314222" y="2291721"/>
              <a:ext cx="903111" cy="68854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1A9109C-3F45-E44F-9436-0CC34FE48D4D}"/>
              </a:ext>
            </a:extLst>
          </p:cNvPr>
          <p:cNvGrpSpPr/>
          <p:nvPr/>
        </p:nvGrpSpPr>
        <p:grpSpPr>
          <a:xfrm>
            <a:off x="587808" y="1569482"/>
            <a:ext cx="1674228" cy="3885219"/>
            <a:chOff x="1845916" y="3986725"/>
            <a:chExt cx="1122974" cy="2605977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D7B667E7-F014-D34F-AA0C-4EB5C478C4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78" t="15588" r="17963" b="13498"/>
            <a:stretch/>
          </p:blipFill>
          <p:spPr>
            <a:xfrm>
              <a:off x="1845916" y="3986725"/>
              <a:ext cx="1122974" cy="2605977"/>
            </a:xfrm>
            <a:prstGeom prst="rect">
              <a:avLst/>
            </a:prstGeom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6325D6B-9F51-3E49-9108-BAC1E683E4E5}"/>
                </a:ext>
              </a:extLst>
            </p:cNvPr>
            <p:cNvSpPr/>
            <p:nvPr/>
          </p:nvSpPr>
          <p:spPr>
            <a:xfrm>
              <a:off x="2240372" y="5088668"/>
              <a:ext cx="117475" cy="10789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BB00A54-DCE3-EF4C-9FAB-582CEDF72741}"/>
                </a:ext>
              </a:extLst>
            </p:cNvPr>
            <p:cNvSpPr/>
            <p:nvPr/>
          </p:nvSpPr>
          <p:spPr>
            <a:xfrm>
              <a:off x="2019597" y="5959575"/>
              <a:ext cx="117475" cy="107892"/>
            </a:xfrm>
            <a:prstGeom prst="rect">
              <a:avLst/>
            </a:prstGeom>
            <a:solidFill>
              <a:srgbClr val="1C8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DFF4AA57-49E8-984A-ACFB-DA3E8544DF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358" y="328588"/>
            <a:ext cx="696242" cy="7644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07CE410-58F1-664D-847F-9CA42410AA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082" y="5549721"/>
            <a:ext cx="3152756" cy="1167688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257E4467-E798-9345-9A24-82A24DCD4445}"/>
              </a:ext>
            </a:extLst>
          </p:cNvPr>
          <p:cNvSpPr/>
          <p:nvPr/>
        </p:nvSpPr>
        <p:spPr>
          <a:xfrm>
            <a:off x="6105250" y="4212319"/>
            <a:ext cx="146116" cy="10676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528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C6257963-77F3-D94D-848B-8F6FBA4B76D3}"/>
              </a:ext>
            </a:extLst>
          </p:cNvPr>
          <p:cNvGrpSpPr/>
          <p:nvPr/>
        </p:nvGrpSpPr>
        <p:grpSpPr>
          <a:xfrm>
            <a:off x="775461" y="1304887"/>
            <a:ext cx="2042384" cy="4739563"/>
            <a:chOff x="1845916" y="3986725"/>
            <a:chExt cx="1122974" cy="2605977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0CC982A-A04C-4C4F-86AB-197B72A380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78" t="15588" r="17963" b="13498"/>
            <a:stretch/>
          </p:blipFill>
          <p:spPr>
            <a:xfrm>
              <a:off x="1845916" y="3986725"/>
              <a:ext cx="1122974" cy="2605977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9E031B5-40EC-3B4D-95AC-BEF763688390}"/>
                </a:ext>
              </a:extLst>
            </p:cNvPr>
            <p:cNvSpPr/>
            <p:nvPr/>
          </p:nvSpPr>
          <p:spPr>
            <a:xfrm>
              <a:off x="2240372" y="5088668"/>
              <a:ext cx="117475" cy="10789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A2D19BE-4BCD-0847-9F0E-E175BE641510}"/>
                </a:ext>
              </a:extLst>
            </p:cNvPr>
            <p:cNvSpPr/>
            <p:nvPr/>
          </p:nvSpPr>
          <p:spPr>
            <a:xfrm>
              <a:off x="2019597" y="5959575"/>
              <a:ext cx="117475" cy="107892"/>
            </a:xfrm>
            <a:prstGeom prst="rect">
              <a:avLst/>
            </a:prstGeom>
            <a:solidFill>
              <a:srgbClr val="1C8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48C4D83-D8D2-3045-9EE2-D0F2DBB2D37E}"/>
                </a:ext>
              </a:extLst>
            </p:cNvPr>
            <p:cNvSpPr/>
            <p:nvPr/>
          </p:nvSpPr>
          <p:spPr>
            <a:xfrm>
              <a:off x="2549506" y="5324223"/>
              <a:ext cx="117475" cy="1078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BB36CEC-FDB1-D343-B36E-FBDD81F43D3A}"/>
              </a:ext>
            </a:extLst>
          </p:cNvPr>
          <p:cNvCxnSpPr>
            <a:cxnSpLocks/>
          </p:cNvCxnSpPr>
          <p:nvPr/>
        </p:nvCxnSpPr>
        <p:spPr>
          <a:xfrm flipV="1">
            <a:off x="1304994" y="3919572"/>
            <a:ext cx="750106" cy="895024"/>
          </a:xfrm>
          <a:prstGeom prst="straightConnector1">
            <a:avLst/>
          </a:prstGeom>
          <a:ln w="41275">
            <a:solidFill>
              <a:srgbClr val="1C8D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75F0E46-B2B9-884F-B0C3-80FF6BBD7C11}"/>
              </a:ext>
            </a:extLst>
          </p:cNvPr>
          <p:cNvCxnSpPr>
            <a:cxnSpLocks/>
          </p:cNvCxnSpPr>
          <p:nvPr/>
        </p:nvCxnSpPr>
        <p:spPr>
          <a:xfrm>
            <a:off x="1706524" y="3505247"/>
            <a:ext cx="329914" cy="244030"/>
          </a:xfrm>
          <a:prstGeom prst="straightConnector1">
            <a:avLst/>
          </a:prstGeom>
          <a:ln w="412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69FA8F51-F12C-8E44-8837-6F6904C92526}"/>
              </a:ext>
            </a:extLst>
          </p:cNvPr>
          <p:cNvSpPr txBox="1"/>
          <p:nvPr/>
        </p:nvSpPr>
        <p:spPr>
          <a:xfrm>
            <a:off x="3347378" y="1886280"/>
            <a:ext cx="529978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sz="2000" b="1" dirty="0">
                <a:solidFill>
                  <a:schemeClr val="bg1"/>
                </a:solidFill>
                <a:latin typeface="Avenir Book" panose="02000503020000020003" pitchFamily="2" charset="0"/>
              </a:rPr>
              <a:t>Design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Wild adults collected from </a:t>
            </a:r>
            <a:r>
              <a:rPr lang="en-US" dirty="0">
                <a:solidFill>
                  <a:srgbClr val="C00000"/>
                </a:solidFill>
                <a:latin typeface="Avenir Book" panose="02000503020000020003" pitchFamily="2" charset="0"/>
              </a:rPr>
              <a:t>Hood Canal (</a:t>
            </a:r>
            <a:r>
              <a:rPr lang="en-US" dirty="0">
                <a:solidFill>
                  <a:srgbClr val="C00000"/>
                </a:solidFill>
                <a:latin typeface="Wingdings" pitchFamily="2" charset="2"/>
              </a:rPr>
              <a:t>n</a:t>
            </a:r>
            <a:r>
              <a:rPr lang="en-US" dirty="0">
                <a:solidFill>
                  <a:srgbClr val="C00000"/>
                </a:solidFill>
                <a:latin typeface="Avenir Book" panose="02000503020000020003" pitchFamily="2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 </a:t>
            </a:r>
          </a:p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     and </a:t>
            </a:r>
            <a:r>
              <a:rPr lang="en-US" dirty="0">
                <a:solidFill>
                  <a:srgbClr val="115CA7"/>
                </a:solidFill>
                <a:latin typeface="Avenir Book" panose="02000503020000020003" pitchFamily="2" charset="0"/>
              </a:rPr>
              <a:t>South Sound (</a:t>
            </a:r>
            <a:r>
              <a:rPr lang="en-US" dirty="0">
                <a:solidFill>
                  <a:srgbClr val="115CA7"/>
                </a:solidFill>
                <a:latin typeface="Wingdings" pitchFamily="2" charset="2"/>
              </a:rPr>
              <a:t>n</a:t>
            </a:r>
            <a:r>
              <a:rPr lang="en-US" dirty="0">
                <a:solidFill>
                  <a:srgbClr val="115CA7"/>
                </a:solidFill>
                <a:latin typeface="Avenir Book" panose="02000503020000020003" pitchFamily="2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, and spawned in hatchery </a:t>
            </a:r>
          </a:p>
          <a:p>
            <a:pPr marL="285750" indent="-28575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Offspring reared in </a:t>
            </a:r>
            <a:r>
              <a:rPr lang="en-US" u="sng" dirty="0">
                <a:solidFill>
                  <a:schemeClr val="bg1"/>
                </a:solidFill>
                <a:latin typeface="Avenir Book" panose="02000503020000020003" pitchFamily="2" charset="0"/>
              </a:rPr>
              <a:t>common conditions 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(</a:t>
            </a:r>
            <a:r>
              <a:rPr lang="en-US" dirty="0">
                <a:solidFill>
                  <a:schemeClr val="bg1"/>
                </a:solidFill>
                <a:latin typeface="Wingdings" pitchFamily="2" charset="2"/>
              </a:rPr>
              <a:t>n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) to adulthood</a:t>
            </a:r>
          </a:p>
          <a:p>
            <a:pPr marL="285750" indent="-28575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DNA from offspring gill tissue sampled, bisulfite-treated and sequenced using methyl-binding domain (MBD-</a:t>
            </a:r>
            <a:r>
              <a:rPr lang="en-US" dirty="0" err="1">
                <a:solidFill>
                  <a:schemeClr val="bg1"/>
                </a:solidFill>
                <a:latin typeface="Avenir Book" panose="02000503020000020003" pitchFamily="2" charset="0"/>
              </a:rPr>
              <a:t>seq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)</a:t>
            </a:r>
          </a:p>
          <a:p>
            <a:pPr marL="285750" indent="-28575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Simultaneously examining genetic patterns using 2BRad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B77134F-31CF-CD4E-B8EF-AF8BDACA6C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358" y="328588"/>
            <a:ext cx="696242" cy="76440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A31DF64B-8F2C-0148-A568-EC76F62DACD6}"/>
              </a:ext>
            </a:extLst>
          </p:cNvPr>
          <p:cNvSpPr txBox="1"/>
          <p:nvPr/>
        </p:nvSpPr>
        <p:spPr>
          <a:xfrm>
            <a:off x="1265556" y="6102819"/>
            <a:ext cx="998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Avenir Book" panose="02000503020000020003" pitchFamily="2" charset="0"/>
              </a:rPr>
              <a:t>Longitude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D53B3835-D1BD-5942-B3EE-6AD96B6DC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461" y="326976"/>
            <a:ext cx="7170821" cy="764405"/>
          </a:xfrm>
        </p:spPr>
        <p:txBody>
          <a:bodyPr>
            <a:no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Avenir Book" panose="02000503020000020003" pitchFamily="2" charset="0"/>
              </a:rPr>
              <a:t>Is inherited DNA methylation associated with different phenotypes? </a:t>
            </a:r>
            <a:endParaRPr lang="en-US" sz="3000" cap="small" dirty="0">
              <a:solidFill>
                <a:schemeClr val="bg1"/>
              </a:solidFill>
              <a:latin typeface="Avenir Book" panose="02000503020000020003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140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429" y="434535"/>
            <a:ext cx="7226715" cy="764405"/>
          </a:xfrm>
        </p:spPr>
        <p:txBody>
          <a:bodyPr>
            <a:normAutofit fontScale="90000"/>
          </a:bodyPr>
          <a:lstStyle/>
          <a:p>
            <a:r>
              <a:rPr lang="en-US" sz="3600" cap="small" dirty="0">
                <a:solidFill>
                  <a:schemeClr val="bg1"/>
                </a:solidFill>
                <a:latin typeface="Avenir Book" panose="02000503020000020003" pitchFamily="2" charset="0"/>
                <a:cs typeface="Arial" panose="020B0604020202020204" pitchFamily="34" charset="0"/>
              </a:rPr>
              <a:t>DNA Methylation levels (%) differ between populations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32ED51-226B-CC4A-9B62-ABA8498E0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358" y="328588"/>
            <a:ext cx="696242" cy="764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9574D8-2CEE-294F-B4EE-1DF7915067F0}"/>
              </a:ext>
            </a:extLst>
          </p:cNvPr>
          <p:cNvSpPr txBox="1"/>
          <p:nvPr/>
        </p:nvSpPr>
        <p:spPr>
          <a:xfrm>
            <a:off x="6137561" y="2041129"/>
            <a:ext cx="2835709" cy="3816429"/>
          </a:xfrm>
          <a:prstGeom prst="rect">
            <a:avLst/>
          </a:prstGeom>
          <a:noFill/>
        </p:spPr>
        <p:txBody>
          <a:bodyPr wrap="square" lIns="274320" rtlCol="0">
            <a:spAutoFit/>
          </a:bodyPr>
          <a:lstStyle/>
          <a:p>
            <a:r>
              <a:rPr lang="en-US" sz="2200" i="1" dirty="0">
                <a:solidFill>
                  <a:schemeClr val="bg1"/>
                </a:solidFill>
                <a:latin typeface="Avenir Book" panose="02000503020000020003" pitchFamily="2" charset="0"/>
              </a:rPr>
              <a:t>HOWEVER</a:t>
            </a:r>
            <a:r>
              <a:rPr lang="en-US" sz="2200" dirty="0">
                <a:solidFill>
                  <a:schemeClr val="bg1"/>
                </a:solidFill>
                <a:latin typeface="Avenir Book" panose="02000503020000020003" pitchFamily="2" charset="0"/>
              </a:rPr>
              <a:t> other traits differ too: </a:t>
            </a:r>
            <a:r>
              <a:rPr lang="en-US" sz="2200" i="1" dirty="0">
                <a:solidFill>
                  <a:schemeClr val="bg1"/>
                </a:solidFill>
                <a:latin typeface="Avenir Book" panose="02000503020000020003" pitchFamily="2" charset="0"/>
              </a:rPr>
              <a:t>reproduction</a:t>
            </a:r>
            <a:r>
              <a:rPr lang="en-US" sz="2200" dirty="0">
                <a:solidFill>
                  <a:schemeClr val="bg1"/>
                </a:solidFill>
                <a:latin typeface="Avenir Book" panose="02000503020000020003" pitchFamily="2" charset="0"/>
              </a:rPr>
              <a:t>, </a:t>
            </a:r>
            <a:r>
              <a:rPr lang="en-US" sz="2200" i="1" dirty="0">
                <a:solidFill>
                  <a:schemeClr val="bg1"/>
                </a:solidFill>
                <a:latin typeface="Avenir Book" panose="02000503020000020003" pitchFamily="2" charset="0"/>
              </a:rPr>
              <a:t>stress response</a:t>
            </a:r>
            <a:r>
              <a:rPr lang="en-US" sz="2200" dirty="0">
                <a:solidFill>
                  <a:schemeClr val="bg1"/>
                </a:solidFill>
                <a:latin typeface="Avenir Book" panose="02000503020000020003" pitchFamily="2" charset="0"/>
              </a:rPr>
              <a:t>, </a:t>
            </a:r>
            <a:r>
              <a:rPr lang="en-US" sz="2200" i="1" dirty="0">
                <a:solidFill>
                  <a:schemeClr val="bg1"/>
                </a:solidFill>
                <a:latin typeface="Avenir Book" panose="02000503020000020003" pitchFamily="2" charset="0"/>
              </a:rPr>
              <a:t>larval vigor </a:t>
            </a:r>
          </a:p>
          <a:p>
            <a:endParaRPr lang="en-US" sz="2200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endParaRPr lang="en-US" sz="2200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Avenir Book" panose="02000503020000020003" pitchFamily="2" charset="0"/>
              </a:rPr>
              <a:t>Are there </a:t>
            </a:r>
          </a:p>
          <a:p>
            <a:r>
              <a:rPr lang="en-US" sz="2200" i="1" u="sng" dirty="0">
                <a:solidFill>
                  <a:schemeClr val="bg1"/>
                </a:solidFill>
                <a:latin typeface="Avenir Book" panose="02000503020000020003" pitchFamily="2" charset="0"/>
              </a:rPr>
              <a:t>size-specific </a:t>
            </a:r>
            <a:r>
              <a:rPr lang="en-US" sz="2200" dirty="0">
                <a:solidFill>
                  <a:schemeClr val="bg1"/>
                </a:solidFill>
                <a:latin typeface="Avenir Book" panose="02000503020000020003" pitchFamily="2" charset="0"/>
              </a:rPr>
              <a:t>methylation differences?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50D68C2-5639-664E-8CF0-3512C76C29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8876"/>
          <a:stretch/>
        </p:blipFill>
        <p:spPr>
          <a:xfrm>
            <a:off x="-16329" y="2286000"/>
            <a:ext cx="6009987" cy="457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AF5252-49A4-0543-B901-78D13D2A5C57}"/>
              </a:ext>
            </a:extLst>
          </p:cNvPr>
          <p:cNvSpPr txBox="1"/>
          <p:nvPr/>
        </p:nvSpPr>
        <p:spPr>
          <a:xfrm>
            <a:off x="1582279" y="2065385"/>
            <a:ext cx="3357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venir Book" panose="02000503020000020003" pitchFamily="2" charset="0"/>
              </a:rPr>
              <a:t>PCA of % Methylation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50D66E2-184B-9F46-B6D9-B501F607A67A}"/>
              </a:ext>
            </a:extLst>
          </p:cNvPr>
          <p:cNvCxnSpPr>
            <a:cxnSpLocks/>
          </p:cNvCxnSpPr>
          <p:nvPr/>
        </p:nvCxnSpPr>
        <p:spPr>
          <a:xfrm flipH="1">
            <a:off x="1730829" y="4887935"/>
            <a:ext cx="624573" cy="265894"/>
          </a:xfrm>
          <a:prstGeom prst="line">
            <a:avLst/>
          </a:prstGeom>
          <a:ln>
            <a:solidFill>
              <a:srgbClr val="115CA7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35B0EE-7471-1F40-834C-823DA666EC94}"/>
              </a:ext>
            </a:extLst>
          </p:cNvPr>
          <p:cNvCxnSpPr>
            <a:cxnSpLocks/>
          </p:cNvCxnSpPr>
          <p:nvPr/>
        </p:nvCxnSpPr>
        <p:spPr>
          <a:xfrm flipH="1" flipV="1">
            <a:off x="2169581" y="3417424"/>
            <a:ext cx="530678" cy="393371"/>
          </a:xfrm>
          <a:prstGeom prst="line">
            <a:avLst/>
          </a:prstGeom>
          <a:ln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66BE600-7F53-0142-BD48-152A1AF74522}"/>
              </a:ext>
            </a:extLst>
          </p:cNvPr>
          <p:cNvSpPr txBox="1"/>
          <p:nvPr/>
        </p:nvSpPr>
        <p:spPr>
          <a:xfrm>
            <a:off x="1090266" y="5221084"/>
            <a:ext cx="1983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115CA7"/>
                </a:solidFill>
                <a:latin typeface="Avenir Book" panose="02000503020000020003" pitchFamily="2" charset="0"/>
              </a:rPr>
              <a:t>Population 1: </a:t>
            </a:r>
          </a:p>
          <a:p>
            <a:r>
              <a:rPr lang="en-US" sz="1400" dirty="0">
                <a:solidFill>
                  <a:srgbClr val="115CA7"/>
                </a:solidFill>
                <a:latin typeface="Avenir Book" panose="02000503020000020003" pitchFamily="2" charset="0"/>
              </a:rPr>
              <a:t>South Sound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64F2C2-582B-9C42-A4C5-EA39F878E4B0}"/>
              </a:ext>
            </a:extLst>
          </p:cNvPr>
          <p:cNvSpPr txBox="1"/>
          <p:nvPr/>
        </p:nvSpPr>
        <p:spPr>
          <a:xfrm>
            <a:off x="1090266" y="3080970"/>
            <a:ext cx="1265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  <a:latin typeface="Avenir Book" panose="02000503020000020003" pitchFamily="2" charset="0"/>
              </a:rPr>
              <a:t>Population 2: Hood Canal </a:t>
            </a:r>
          </a:p>
        </p:txBody>
      </p:sp>
    </p:spTree>
    <p:extLst>
      <p:ext uri="{BB962C8B-B14F-4D97-AF65-F5344CB8AC3E}">
        <p14:creationId xmlns:p14="http://schemas.microsoft.com/office/powerpoint/2010/main" val="40743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270" y="343858"/>
            <a:ext cx="6371772" cy="764405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venir Book" panose="02000503020000020003" pitchFamily="2" charset="0"/>
              </a:rPr>
              <a:t>Analysis to find associations between </a:t>
            </a:r>
            <a:r>
              <a:rPr lang="en-US" sz="2800" u="sng" dirty="0">
                <a:solidFill>
                  <a:schemeClr val="bg1"/>
                </a:solidFill>
                <a:latin typeface="Avenir Book" panose="02000503020000020003" pitchFamily="2" charset="0"/>
              </a:rPr>
              <a:t>size</a:t>
            </a:r>
            <a:r>
              <a:rPr lang="en-US" sz="2800" dirty="0">
                <a:solidFill>
                  <a:schemeClr val="bg1"/>
                </a:solidFill>
                <a:latin typeface="Avenir Book" panose="02000503020000020003" pitchFamily="2" charset="0"/>
              </a:rPr>
              <a:t> and </a:t>
            </a:r>
            <a:r>
              <a:rPr lang="en-US" sz="2800" u="sng" dirty="0">
                <a:solidFill>
                  <a:schemeClr val="bg1"/>
                </a:solidFill>
                <a:latin typeface="Avenir Book" panose="02000503020000020003" pitchFamily="2" charset="0"/>
              </a:rPr>
              <a:t>methylation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32ED51-226B-CC4A-9B62-ABA8498E0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358" y="328588"/>
            <a:ext cx="696242" cy="7644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AF5252-49A4-0543-B901-78D13D2A5C57}"/>
              </a:ext>
            </a:extLst>
          </p:cNvPr>
          <p:cNvSpPr txBox="1"/>
          <p:nvPr/>
        </p:nvSpPr>
        <p:spPr>
          <a:xfrm>
            <a:off x="570294" y="1641106"/>
            <a:ext cx="8089612" cy="3252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Avenir Book" panose="02000503020000020003" pitchFamily="2" charset="0"/>
              </a:rPr>
              <a:t>Inputs: </a:t>
            </a: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Avenir Book" panose="02000503020000020003" pitchFamily="2" charset="0"/>
              </a:rPr>
              <a:t>Methylation &amp; coverage data </a:t>
            </a:r>
            <a:r>
              <a:rPr lang="en-US" sz="2400" dirty="0">
                <a:solidFill>
                  <a:schemeClr val="bg1"/>
                </a:solidFill>
                <a:latin typeface="Avenir Book" panose="02000503020000020003" pitchFamily="2" charset="0"/>
              </a:rPr>
              <a:t>(counts) for each locus </a:t>
            </a: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Avenir Book" panose="02000503020000020003" pitchFamily="2" charset="0"/>
              </a:rPr>
              <a:t>Shell size data </a:t>
            </a:r>
            <a:r>
              <a:rPr lang="en-US" sz="2400" dirty="0">
                <a:solidFill>
                  <a:schemeClr val="bg1"/>
                </a:solidFill>
                <a:latin typeface="Avenir Book" panose="02000503020000020003" pitchFamily="2" charset="0"/>
              </a:rPr>
              <a:t>(shell height)</a:t>
            </a:r>
            <a:endParaRPr lang="en-US" sz="2400" b="1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b="1" dirty="0">
                <a:solidFill>
                  <a:schemeClr val="bg1"/>
                </a:solidFill>
                <a:latin typeface="Avenir Book" panose="02000503020000020003" pitchFamily="2" charset="0"/>
              </a:rPr>
              <a:t>Genetic data </a:t>
            </a:r>
            <a:r>
              <a:rPr lang="en-US" sz="2400" dirty="0">
                <a:solidFill>
                  <a:schemeClr val="bg1"/>
                </a:solidFill>
                <a:latin typeface="Avenir Book" panose="02000503020000020003" pitchFamily="2" charset="0"/>
              </a:rPr>
              <a:t>for relatedness matrix, controls for genetic covariance </a:t>
            </a:r>
          </a:p>
          <a:p>
            <a:pPr lvl="1">
              <a:spcBef>
                <a:spcPts val="1600"/>
              </a:spcBef>
            </a:pPr>
            <a:r>
              <a:rPr lang="en-US" sz="2400" dirty="0">
                <a:solidFill>
                  <a:schemeClr val="bg1"/>
                </a:solidFill>
                <a:latin typeface="Avenir Book" panose="02000503020000020003" pitchFamily="2" charset="0"/>
              </a:rPr>
              <a:t>Test associations with binomial mixed model </a:t>
            </a:r>
          </a:p>
          <a:p>
            <a:pPr lvl="1"/>
            <a:r>
              <a:rPr lang="en-US" sz="2400" dirty="0">
                <a:solidFill>
                  <a:schemeClr val="bg1"/>
                </a:solidFill>
                <a:latin typeface="Avenir Book" panose="02000503020000020003" pitchFamily="2" charset="0"/>
              </a:rPr>
              <a:t>	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0975382-1659-E64E-969C-9B26EC467AB4}"/>
              </a:ext>
            </a:extLst>
          </p:cNvPr>
          <p:cNvGrpSpPr/>
          <p:nvPr/>
        </p:nvGrpSpPr>
        <p:grpSpPr>
          <a:xfrm>
            <a:off x="4557486" y="4713905"/>
            <a:ext cx="4409392" cy="1874027"/>
            <a:chOff x="2651743" y="4585062"/>
            <a:chExt cx="3700763" cy="157285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23BFBD7-021D-9E49-86D6-83B885DD78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17" r="40357" b="72681"/>
            <a:stretch/>
          </p:blipFill>
          <p:spPr>
            <a:xfrm>
              <a:off x="2651743" y="4585062"/>
              <a:ext cx="3700763" cy="522721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A9E8110-44EA-A740-A4F9-890051FBF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51743" y="5107784"/>
              <a:ext cx="3700763" cy="100020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1BBB6F5-0E11-6747-B627-DA45F74E9F73}"/>
                </a:ext>
              </a:extLst>
            </p:cNvPr>
            <p:cNvSpPr txBox="1"/>
            <p:nvPr/>
          </p:nvSpPr>
          <p:spPr>
            <a:xfrm>
              <a:off x="4859382" y="5896306"/>
              <a:ext cx="49885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2015</a:t>
              </a:r>
              <a:endPara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30C184D-F836-9D4B-83F9-B7F90543CE05}"/>
              </a:ext>
            </a:extLst>
          </p:cNvPr>
          <p:cNvSpPr txBox="1"/>
          <p:nvPr/>
        </p:nvSpPr>
        <p:spPr>
          <a:xfrm>
            <a:off x="372653" y="5147894"/>
            <a:ext cx="4184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Program used: </a:t>
            </a:r>
          </a:p>
          <a:p>
            <a:r>
              <a:rPr lang="en-US" b="1" dirty="0">
                <a:solidFill>
                  <a:schemeClr val="bg1"/>
                </a:solidFill>
                <a:latin typeface="Avenir Book" panose="02000503020000020003" pitchFamily="2" charset="0"/>
              </a:rPr>
              <a:t>MACAU</a:t>
            </a:r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, </a:t>
            </a:r>
            <a:r>
              <a:rPr lang="en-US" i="1" u="sng" dirty="0">
                <a:solidFill>
                  <a:schemeClr val="bg1"/>
                </a:solidFill>
                <a:latin typeface="Avenir Book" panose="02000503020000020003" pitchFamily="2" charset="0"/>
              </a:rPr>
              <a:t>M</a:t>
            </a:r>
            <a:r>
              <a:rPr lang="en-US" i="1" dirty="0">
                <a:solidFill>
                  <a:schemeClr val="bg1"/>
                </a:solidFill>
                <a:latin typeface="Avenir Book" panose="02000503020000020003" pitchFamily="2" charset="0"/>
              </a:rPr>
              <a:t>ixed model </a:t>
            </a:r>
            <a:r>
              <a:rPr lang="en-US" i="1" u="sng" dirty="0">
                <a:solidFill>
                  <a:schemeClr val="bg1"/>
                </a:solidFill>
                <a:latin typeface="Avenir Book" panose="02000503020000020003" pitchFamily="2" charset="0"/>
              </a:rPr>
              <a:t>A</a:t>
            </a:r>
            <a:r>
              <a:rPr lang="en-US" i="1" dirty="0">
                <a:solidFill>
                  <a:schemeClr val="bg1"/>
                </a:solidFill>
                <a:latin typeface="Avenir Book" panose="02000503020000020003" pitchFamily="2" charset="0"/>
              </a:rPr>
              <a:t>ssociation for </a:t>
            </a:r>
            <a:r>
              <a:rPr lang="en-US" i="1" u="sng" dirty="0">
                <a:solidFill>
                  <a:schemeClr val="bg1"/>
                </a:solidFill>
                <a:latin typeface="Avenir Book" panose="02000503020000020003" pitchFamily="2" charset="0"/>
              </a:rPr>
              <a:t>C</a:t>
            </a:r>
            <a:r>
              <a:rPr lang="en-US" i="1" dirty="0">
                <a:solidFill>
                  <a:schemeClr val="bg1"/>
                </a:solidFill>
                <a:latin typeface="Avenir Book" panose="02000503020000020003" pitchFamily="2" charset="0"/>
              </a:rPr>
              <a:t>ount data via data </a:t>
            </a:r>
            <a:r>
              <a:rPr lang="en-US" i="1" u="sng" dirty="0" err="1">
                <a:solidFill>
                  <a:schemeClr val="bg1"/>
                </a:solidFill>
                <a:latin typeface="Avenir Book" panose="02000503020000020003" pitchFamily="2" charset="0"/>
              </a:rPr>
              <a:t>AU</a:t>
            </a:r>
            <a:r>
              <a:rPr lang="en-US" i="1" dirty="0" err="1">
                <a:solidFill>
                  <a:schemeClr val="bg1"/>
                </a:solidFill>
                <a:latin typeface="Avenir Book" panose="02000503020000020003" pitchFamily="2" charset="0"/>
              </a:rPr>
              <a:t>gmentation</a:t>
            </a:r>
            <a:endParaRPr lang="en-US" i="1" dirty="0">
              <a:solidFill>
                <a:schemeClr val="bg1"/>
              </a:solidFill>
              <a:latin typeface="Avenir Book" panose="02000503020000020003" pitchFamily="2" charset="0"/>
            </a:endParaRPr>
          </a:p>
          <a:p>
            <a:endParaRPr lang="en-US" dirty="0"/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B64BE5DC-E7AF-FC49-8E07-EDF11FFCAC0C}"/>
              </a:ext>
            </a:extLst>
          </p:cNvPr>
          <p:cNvSpPr/>
          <p:nvPr/>
        </p:nvSpPr>
        <p:spPr>
          <a:xfrm>
            <a:off x="7869644" y="315516"/>
            <a:ext cx="264587" cy="731784"/>
          </a:xfrm>
          <a:prstGeom prst="leftBrac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E6E2D3-F4A3-D044-A8CD-F8A4086DE255}"/>
              </a:ext>
            </a:extLst>
          </p:cNvPr>
          <p:cNvSpPr txBox="1"/>
          <p:nvPr/>
        </p:nvSpPr>
        <p:spPr>
          <a:xfrm>
            <a:off x="7041092" y="436497"/>
            <a:ext cx="986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Book" panose="02000503020000020003" pitchFamily="2" charset="0"/>
              </a:rPr>
              <a:t>Shell height</a:t>
            </a:r>
          </a:p>
        </p:txBody>
      </p:sp>
    </p:spTree>
    <p:extLst>
      <p:ext uri="{BB962C8B-B14F-4D97-AF65-F5344CB8AC3E}">
        <p14:creationId xmlns:p14="http://schemas.microsoft.com/office/powerpoint/2010/main" val="180695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78162</TotalTime>
  <Words>1052</Words>
  <Application>Microsoft Macintosh PowerPoint</Application>
  <PresentationFormat>On-screen Show (4:3)</PresentationFormat>
  <Paragraphs>203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Avenir Book</vt:lpstr>
      <vt:lpstr>Calibri</vt:lpstr>
      <vt:lpstr>Century Gothic</vt:lpstr>
      <vt:lpstr>Wingdings</vt:lpstr>
      <vt:lpstr> Black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Is inherited DNA methylation associated with different phenotypes? </vt:lpstr>
      <vt:lpstr>DNA Methylation levels (%) differ between populations</vt:lpstr>
      <vt:lpstr>Analysis to find associations between size and methylation</vt:lpstr>
      <vt:lpstr>13 methylated loci associated with size</vt:lpstr>
      <vt:lpstr>180 differentially methylated loci between populations</vt:lpstr>
      <vt:lpstr>PowerPoint Presentation</vt:lpstr>
      <vt:lpstr>PowerPoint Presentation</vt:lpstr>
      <vt:lpstr>PowerPoint Presentation</vt:lpstr>
      <vt:lpstr>DNA methylation landscape in Olympia oysters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Parental pH exposure, carry-over effects, Olympia oyster</dc:title>
  <dc:creator>Laura Spencer</dc:creator>
  <cp:lastModifiedBy>Laura H Spencer</cp:lastModifiedBy>
  <cp:revision>606</cp:revision>
  <cp:lastPrinted>2020-02-14T21:12:35Z</cp:lastPrinted>
  <dcterms:created xsi:type="dcterms:W3CDTF">2018-08-20T00:21:18Z</dcterms:created>
  <dcterms:modified xsi:type="dcterms:W3CDTF">2020-02-14T21:13:42Z</dcterms:modified>
</cp:coreProperties>
</file>