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6858000" cy="9144000" type="screen4x3"/>
  <p:notesSz cx="6858000" cy="9144000"/>
  <p:defaultText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0" d="100"/>
          <a:sy n="50" d="100"/>
        </p:scale>
        <p:origin x="-2148" y="-45"/>
      </p:cViewPr>
      <p:guideLst>
        <p:guide orient="horz" pos="288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14350" y="2840568"/>
            <a:ext cx="5829300" cy="1960033"/>
          </a:xfrm>
        </p:spPr>
        <p:txBody>
          <a:bodyPr/>
          <a:lstStyle/>
          <a:p>
            <a:r>
              <a:rPr lang="en-US" smtClean="0"/>
              <a:t>Click to edit Master title style</a:t>
            </a:r>
            <a:endParaRPr lang="sv-SE"/>
          </a:p>
        </p:txBody>
      </p:sp>
      <p:sp>
        <p:nvSpPr>
          <p:cNvPr id="3" name="Subtitle 2"/>
          <p:cNvSpPr>
            <a:spLocks noGrp="1"/>
          </p:cNvSpPr>
          <p:nvPr>
            <p:ph type="subTitle" idx="1"/>
          </p:nvPr>
        </p:nvSpPr>
        <p:spPr>
          <a:xfrm>
            <a:off x="1028700" y="5181600"/>
            <a:ext cx="4800600" cy="23368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sv-SE"/>
          </a:p>
        </p:txBody>
      </p:sp>
      <p:sp>
        <p:nvSpPr>
          <p:cNvPr id="4" name="Date Placeholder 3"/>
          <p:cNvSpPr>
            <a:spLocks noGrp="1"/>
          </p:cNvSpPr>
          <p:nvPr>
            <p:ph type="dt" sz="half" idx="10"/>
          </p:nvPr>
        </p:nvSpPr>
        <p:spPr/>
        <p:txBody>
          <a:bodyPr/>
          <a:lstStyle/>
          <a:p>
            <a:fld id="{602E7E5E-59BE-4EF7-8C30-AF85529F6308}" type="datetimeFigureOut">
              <a:rPr lang="sv-SE" smtClean="0"/>
              <a:t>2019-10-29</a:t>
            </a:fld>
            <a:endParaRPr lang="sv-SE"/>
          </a:p>
        </p:txBody>
      </p:sp>
      <p:sp>
        <p:nvSpPr>
          <p:cNvPr id="5" name="Footer Placeholder 4"/>
          <p:cNvSpPr>
            <a:spLocks noGrp="1"/>
          </p:cNvSpPr>
          <p:nvPr>
            <p:ph type="ftr" sz="quarter" idx="11"/>
          </p:nvPr>
        </p:nvSpPr>
        <p:spPr/>
        <p:txBody>
          <a:bodyPr/>
          <a:lstStyle/>
          <a:p>
            <a:endParaRPr lang="sv-SE"/>
          </a:p>
        </p:txBody>
      </p:sp>
      <p:sp>
        <p:nvSpPr>
          <p:cNvPr id="6" name="Slide Number Placeholder 5"/>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39479463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v-SE"/>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Date Placeholder 3"/>
          <p:cNvSpPr>
            <a:spLocks noGrp="1"/>
          </p:cNvSpPr>
          <p:nvPr>
            <p:ph type="dt" sz="half" idx="10"/>
          </p:nvPr>
        </p:nvSpPr>
        <p:spPr/>
        <p:txBody>
          <a:bodyPr/>
          <a:lstStyle/>
          <a:p>
            <a:fld id="{602E7E5E-59BE-4EF7-8C30-AF85529F6308}" type="datetimeFigureOut">
              <a:rPr lang="sv-SE" smtClean="0"/>
              <a:t>2019-10-29</a:t>
            </a:fld>
            <a:endParaRPr lang="sv-SE"/>
          </a:p>
        </p:txBody>
      </p:sp>
      <p:sp>
        <p:nvSpPr>
          <p:cNvPr id="5" name="Footer Placeholder 4"/>
          <p:cNvSpPr>
            <a:spLocks noGrp="1"/>
          </p:cNvSpPr>
          <p:nvPr>
            <p:ph type="ftr" sz="quarter" idx="11"/>
          </p:nvPr>
        </p:nvSpPr>
        <p:spPr/>
        <p:txBody>
          <a:bodyPr/>
          <a:lstStyle/>
          <a:p>
            <a:endParaRPr lang="sv-SE"/>
          </a:p>
        </p:txBody>
      </p:sp>
      <p:sp>
        <p:nvSpPr>
          <p:cNvPr id="6" name="Slide Number Placeholder 5"/>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273840179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3729037" y="488951"/>
            <a:ext cx="1157288" cy="10401300"/>
          </a:xfrm>
        </p:spPr>
        <p:txBody>
          <a:bodyPr vert="eaVert"/>
          <a:lstStyle/>
          <a:p>
            <a:r>
              <a:rPr lang="en-US" smtClean="0"/>
              <a:t>Click to edit Master title style</a:t>
            </a:r>
            <a:endParaRPr lang="sv-SE"/>
          </a:p>
        </p:txBody>
      </p:sp>
      <p:sp>
        <p:nvSpPr>
          <p:cNvPr id="3" name="Vertical Text Placeholder 2"/>
          <p:cNvSpPr>
            <a:spLocks noGrp="1"/>
          </p:cNvSpPr>
          <p:nvPr>
            <p:ph type="body" orient="vert" idx="1"/>
          </p:nvPr>
        </p:nvSpPr>
        <p:spPr>
          <a:xfrm>
            <a:off x="257175" y="488951"/>
            <a:ext cx="3357563" cy="104013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Date Placeholder 3"/>
          <p:cNvSpPr>
            <a:spLocks noGrp="1"/>
          </p:cNvSpPr>
          <p:nvPr>
            <p:ph type="dt" sz="half" idx="10"/>
          </p:nvPr>
        </p:nvSpPr>
        <p:spPr/>
        <p:txBody>
          <a:bodyPr/>
          <a:lstStyle/>
          <a:p>
            <a:fld id="{602E7E5E-59BE-4EF7-8C30-AF85529F6308}" type="datetimeFigureOut">
              <a:rPr lang="sv-SE" smtClean="0"/>
              <a:t>2019-10-29</a:t>
            </a:fld>
            <a:endParaRPr lang="sv-SE"/>
          </a:p>
        </p:txBody>
      </p:sp>
      <p:sp>
        <p:nvSpPr>
          <p:cNvPr id="5" name="Footer Placeholder 4"/>
          <p:cNvSpPr>
            <a:spLocks noGrp="1"/>
          </p:cNvSpPr>
          <p:nvPr>
            <p:ph type="ftr" sz="quarter" idx="11"/>
          </p:nvPr>
        </p:nvSpPr>
        <p:spPr/>
        <p:txBody>
          <a:bodyPr/>
          <a:lstStyle/>
          <a:p>
            <a:endParaRPr lang="sv-SE"/>
          </a:p>
        </p:txBody>
      </p:sp>
      <p:sp>
        <p:nvSpPr>
          <p:cNvPr id="6" name="Slide Number Placeholder 5"/>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12658905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v-SE"/>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Date Placeholder 3"/>
          <p:cNvSpPr>
            <a:spLocks noGrp="1"/>
          </p:cNvSpPr>
          <p:nvPr>
            <p:ph type="dt" sz="half" idx="10"/>
          </p:nvPr>
        </p:nvSpPr>
        <p:spPr/>
        <p:txBody>
          <a:bodyPr/>
          <a:lstStyle/>
          <a:p>
            <a:fld id="{602E7E5E-59BE-4EF7-8C30-AF85529F6308}" type="datetimeFigureOut">
              <a:rPr lang="sv-SE" smtClean="0"/>
              <a:t>2019-10-29</a:t>
            </a:fld>
            <a:endParaRPr lang="sv-SE"/>
          </a:p>
        </p:txBody>
      </p:sp>
      <p:sp>
        <p:nvSpPr>
          <p:cNvPr id="5" name="Footer Placeholder 4"/>
          <p:cNvSpPr>
            <a:spLocks noGrp="1"/>
          </p:cNvSpPr>
          <p:nvPr>
            <p:ph type="ftr" sz="quarter" idx="11"/>
          </p:nvPr>
        </p:nvSpPr>
        <p:spPr/>
        <p:txBody>
          <a:bodyPr/>
          <a:lstStyle/>
          <a:p>
            <a:endParaRPr lang="sv-SE"/>
          </a:p>
        </p:txBody>
      </p:sp>
      <p:sp>
        <p:nvSpPr>
          <p:cNvPr id="6" name="Slide Number Placeholder 5"/>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4854460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41735" y="5875867"/>
            <a:ext cx="5829300" cy="1816100"/>
          </a:xfrm>
        </p:spPr>
        <p:txBody>
          <a:bodyPr anchor="t"/>
          <a:lstStyle>
            <a:lvl1pPr algn="l">
              <a:defRPr sz="4000" b="1" cap="all"/>
            </a:lvl1pPr>
          </a:lstStyle>
          <a:p>
            <a:r>
              <a:rPr lang="en-US" smtClean="0"/>
              <a:t>Click to edit Master title style</a:t>
            </a:r>
            <a:endParaRPr lang="sv-SE"/>
          </a:p>
        </p:txBody>
      </p:sp>
      <p:sp>
        <p:nvSpPr>
          <p:cNvPr id="3" name="Text Placeholder 2"/>
          <p:cNvSpPr>
            <a:spLocks noGrp="1"/>
          </p:cNvSpPr>
          <p:nvPr>
            <p:ph type="body" idx="1"/>
          </p:nvPr>
        </p:nvSpPr>
        <p:spPr>
          <a:xfrm>
            <a:off x="541735" y="3875618"/>
            <a:ext cx="5829300" cy="2000249"/>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02E7E5E-59BE-4EF7-8C30-AF85529F6308}" type="datetimeFigureOut">
              <a:rPr lang="sv-SE" smtClean="0"/>
              <a:t>2019-10-29</a:t>
            </a:fld>
            <a:endParaRPr lang="sv-SE"/>
          </a:p>
        </p:txBody>
      </p:sp>
      <p:sp>
        <p:nvSpPr>
          <p:cNvPr id="5" name="Footer Placeholder 4"/>
          <p:cNvSpPr>
            <a:spLocks noGrp="1"/>
          </p:cNvSpPr>
          <p:nvPr>
            <p:ph type="ftr" sz="quarter" idx="11"/>
          </p:nvPr>
        </p:nvSpPr>
        <p:spPr/>
        <p:txBody>
          <a:bodyPr/>
          <a:lstStyle/>
          <a:p>
            <a:endParaRPr lang="sv-SE"/>
          </a:p>
        </p:txBody>
      </p:sp>
      <p:sp>
        <p:nvSpPr>
          <p:cNvPr id="6" name="Slide Number Placeholder 5"/>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5746457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v-SE"/>
          </a:p>
        </p:txBody>
      </p:sp>
      <p:sp>
        <p:nvSpPr>
          <p:cNvPr id="3" name="Content Placeholder 2"/>
          <p:cNvSpPr>
            <a:spLocks noGrp="1"/>
          </p:cNvSpPr>
          <p:nvPr>
            <p:ph sz="half" idx="1"/>
          </p:nvPr>
        </p:nvSpPr>
        <p:spPr>
          <a:xfrm>
            <a:off x="257175" y="2844800"/>
            <a:ext cx="2257425" cy="8045451"/>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Content Placeholder 3"/>
          <p:cNvSpPr>
            <a:spLocks noGrp="1"/>
          </p:cNvSpPr>
          <p:nvPr>
            <p:ph sz="half" idx="2"/>
          </p:nvPr>
        </p:nvSpPr>
        <p:spPr>
          <a:xfrm>
            <a:off x="2628900" y="2844800"/>
            <a:ext cx="2257425" cy="8045451"/>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5" name="Date Placeholder 4"/>
          <p:cNvSpPr>
            <a:spLocks noGrp="1"/>
          </p:cNvSpPr>
          <p:nvPr>
            <p:ph type="dt" sz="half" idx="10"/>
          </p:nvPr>
        </p:nvSpPr>
        <p:spPr/>
        <p:txBody>
          <a:bodyPr/>
          <a:lstStyle/>
          <a:p>
            <a:fld id="{602E7E5E-59BE-4EF7-8C30-AF85529F6308}" type="datetimeFigureOut">
              <a:rPr lang="sv-SE" smtClean="0"/>
              <a:t>2019-10-29</a:t>
            </a:fld>
            <a:endParaRPr lang="sv-SE"/>
          </a:p>
        </p:txBody>
      </p:sp>
      <p:sp>
        <p:nvSpPr>
          <p:cNvPr id="6" name="Footer Placeholder 5"/>
          <p:cNvSpPr>
            <a:spLocks noGrp="1"/>
          </p:cNvSpPr>
          <p:nvPr>
            <p:ph type="ftr" sz="quarter" idx="11"/>
          </p:nvPr>
        </p:nvSpPr>
        <p:spPr/>
        <p:txBody>
          <a:bodyPr/>
          <a:lstStyle/>
          <a:p>
            <a:endParaRPr lang="sv-SE"/>
          </a:p>
        </p:txBody>
      </p:sp>
      <p:sp>
        <p:nvSpPr>
          <p:cNvPr id="7" name="Slide Number Placeholder 6"/>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19689381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1524000"/>
          </a:xfrm>
        </p:spPr>
        <p:txBody>
          <a:bodyPr/>
          <a:lstStyle>
            <a:lvl1pPr>
              <a:defRPr/>
            </a:lvl1pPr>
          </a:lstStyle>
          <a:p>
            <a:r>
              <a:rPr lang="en-US" smtClean="0"/>
              <a:t>Click to edit Master title style</a:t>
            </a:r>
            <a:endParaRPr lang="sv-SE"/>
          </a:p>
        </p:txBody>
      </p:sp>
      <p:sp>
        <p:nvSpPr>
          <p:cNvPr id="3" name="Text Placeholder 2"/>
          <p:cNvSpPr>
            <a:spLocks noGrp="1"/>
          </p:cNvSpPr>
          <p:nvPr>
            <p:ph type="body" idx="1"/>
          </p:nvPr>
        </p:nvSpPr>
        <p:spPr>
          <a:xfrm>
            <a:off x="342900" y="2046817"/>
            <a:ext cx="303014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342900" y="2899833"/>
            <a:ext cx="303014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5" name="Text Placeholder 4"/>
          <p:cNvSpPr>
            <a:spLocks noGrp="1"/>
          </p:cNvSpPr>
          <p:nvPr>
            <p:ph type="body" sz="quarter" idx="3"/>
          </p:nvPr>
        </p:nvSpPr>
        <p:spPr>
          <a:xfrm>
            <a:off x="3483769" y="2046817"/>
            <a:ext cx="303133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3483769" y="2899833"/>
            <a:ext cx="303133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7" name="Date Placeholder 6"/>
          <p:cNvSpPr>
            <a:spLocks noGrp="1"/>
          </p:cNvSpPr>
          <p:nvPr>
            <p:ph type="dt" sz="half" idx="10"/>
          </p:nvPr>
        </p:nvSpPr>
        <p:spPr/>
        <p:txBody>
          <a:bodyPr/>
          <a:lstStyle/>
          <a:p>
            <a:fld id="{602E7E5E-59BE-4EF7-8C30-AF85529F6308}" type="datetimeFigureOut">
              <a:rPr lang="sv-SE" smtClean="0"/>
              <a:t>2019-10-29</a:t>
            </a:fld>
            <a:endParaRPr lang="sv-SE"/>
          </a:p>
        </p:txBody>
      </p:sp>
      <p:sp>
        <p:nvSpPr>
          <p:cNvPr id="8" name="Footer Placeholder 7"/>
          <p:cNvSpPr>
            <a:spLocks noGrp="1"/>
          </p:cNvSpPr>
          <p:nvPr>
            <p:ph type="ftr" sz="quarter" idx="11"/>
          </p:nvPr>
        </p:nvSpPr>
        <p:spPr/>
        <p:txBody>
          <a:bodyPr/>
          <a:lstStyle/>
          <a:p>
            <a:endParaRPr lang="sv-SE"/>
          </a:p>
        </p:txBody>
      </p:sp>
      <p:sp>
        <p:nvSpPr>
          <p:cNvPr id="9" name="Slide Number Placeholder 8"/>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31303168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v-SE"/>
          </a:p>
        </p:txBody>
      </p:sp>
      <p:sp>
        <p:nvSpPr>
          <p:cNvPr id="3" name="Date Placeholder 2"/>
          <p:cNvSpPr>
            <a:spLocks noGrp="1"/>
          </p:cNvSpPr>
          <p:nvPr>
            <p:ph type="dt" sz="half" idx="10"/>
          </p:nvPr>
        </p:nvSpPr>
        <p:spPr/>
        <p:txBody>
          <a:bodyPr/>
          <a:lstStyle/>
          <a:p>
            <a:fld id="{602E7E5E-59BE-4EF7-8C30-AF85529F6308}" type="datetimeFigureOut">
              <a:rPr lang="sv-SE" smtClean="0"/>
              <a:t>2019-10-29</a:t>
            </a:fld>
            <a:endParaRPr lang="sv-SE"/>
          </a:p>
        </p:txBody>
      </p:sp>
      <p:sp>
        <p:nvSpPr>
          <p:cNvPr id="4" name="Footer Placeholder 3"/>
          <p:cNvSpPr>
            <a:spLocks noGrp="1"/>
          </p:cNvSpPr>
          <p:nvPr>
            <p:ph type="ftr" sz="quarter" idx="11"/>
          </p:nvPr>
        </p:nvSpPr>
        <p:spPr/>
        <p:txBody>
          <a:bodyPr/>
          <a:lstStyle/>
          <a:p>
            <a:endParaRPr lang="sv-SE"/>
          </a:p>
        </p:txBody>
      </p:sp>
      <p:sp>
        <p:nvSpPr>
          <p:cNvPr id="5" name="Slide Number Placeholder 4"/>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21519094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2E7E5E-59BE-4EF7-8C30-AF85529F6308}" type="datetimeFigureOut">
              <a:rPr lang="sv-SE" smtClean="0"/>
              <a:t>2019-10-29</a:t>
            </a:fld>
            <a:endParaRPr lang="sv-SE"/>
          </a:p>
        </p:txBody>
      </p:sp>
      <p:sp>
        <p:nvSpPr>
          <p:cNvPr id="3" name="Footer Placeholder 2"/>
          <p:cNvSpPr>
            <a:spLocks noGrp="1"/>
          </p:cNvSpPr>
          <p:nvPr>
            <p:ph type="ftr" sz="quarter" idx="11"/>
          </p:nvPr>
        </p:nvSpPr>
        <p:spPr/>
        <p:txBody>
          <a:bodyPr/>
          <a:lstStyle/>
          <a:p>
            <a:endParaRPr lang="sv-SE"/>
          </a:p>
        </p:txBody>
      </p:sp>
      <p:sp>
        <p:nvSpPr>
          <p:cNvPr id="4" name="Slide Number Placeholder 3"/>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37085391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4067"/>
            <a:ext cx="2256235" cy="1549400"/>
          </a:xfrm>
        </p:spPr>
        <p:txBody>
          <a:bodyPr anchor="b"/>
          <a:lstStyle>
            <a:lvl1pPr algn="l">
              <a:defRPr sz="2000" b="1"/>
            </a:lvl1pPr>
          </a:lstStyle>
          <a:p>
            <a:r>
              <a:rPr lang="en-US" smtClean="0"/>
              <a:t>Click to edit Master title style</a:t>
            </a:r>
            <a:endParaRPr lang="sv-SE"/>
          </a:p>
        </p:txBody>
      </p:sp>
      <p:sp>
        <p:nvSpPr>
          <p:cNvPr id="3" name="Content Placeholder 2"/>
          <p:cNvSpPr>
            <a:spLocks noGrp="1"/>
          </p:cNvSpPr>
          <p:nvPr>
            <p:ph idx="1"/>
          </p:nvPr>
        </p:nvSpPr>
        <p:spPr>
          <a:xfrm>
            <a:off x="2681287" y="364067"/>
            <a:ext cx="3833813" cy="7804151"/>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Text Placeholder 3"/>
          <p:cNvSpPr>
            <a:spLocks noGrp="1"/>
          </p:cNvSpPr>
          <p:nvPr>
            <p:ph type="body" sz="half" idx="2"/>
          </p:nvPr>
        </p:nvSpPr>
        <p:spPr>
          <a:xfrm>
            <a:off x="342900" y="1913467"/>
            <a:ext cx="2256235" cy="6254751"/>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02E7E5E-59BE-4EF7-8C30-AF85529F6308}" type="datetimeFigureOut">
              <a:rPr lang="sv-SE" smtClean="0"/>
              <a:t>2019-10-29</a:t>
            </a:fld>
            <a:endParaRPr lang="sv-SE"/>
          </a:p>
        </p:txBody>
      </p:sp>
      <p:sp>
        <p:nvSpPr>
          <p:cNvPr id="6" name="Footer Placeholder 5"/>
          <p:cNvSpPr>
            <a:spLocks noGrp="1"/>
          </p:cNvSpPr>
          <p:nvPr>
            <p:ph type="ftr" sz="quarter" idx="11"/>
          </p:nvPr>
        </p:nvSpPr>
        <p:spPr/>
        <p:txBody>
          <a:bodyPr/>
          <a:lstStyle/>
          <a:p>
            <a:endParaRPr lang="sv-SE"/>
          </a:p>
        </p:txBody>
      </p:sp>
      <p:sp>
        <p:nvSpPr>
          <p:cNvPr id="7" name="Slide Number Placeholder 6"/>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32053187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344216" y="6400800"/>
            <a:ext cx="4114800" cy="755651"/>
          </a:xfrm>
        </p:spPr>
        <p:txBody>
          <a:bodyPr anchor="b"/>
          <a:lstStyle>
            <a:lvl1pPr algn="l">
              <a:defRPr sz="2000" b="1"/>
            </a:lvl1pPr>
          </a:lstStyle>
          <a:p>
            <a:r>
              <a:rPr lang="en-US" smtClean="0"/>
              <a:t>Click to edit Master title style</a:t>
            </a:r>
            <a:endParaRPr lang="sv-SE"/>
          </a:p>
        </p:txBody>
      </p:sp>
      <p:sp>
        <p:nvSpPr>
          <p:cNvPr id="3" name="Picture Placeholder 2"/>
          <p:cNvSpPr>
            <a:spLocks noGrp="1"/>
          </p:cNvSpPr>
          <p:nvPr>
            <p:ph type="pic" idx="1"/>
          </p:nvPr>
        </p:nvSpPr>
        <p:spPr>
          <a:xfrm>
            <a:off x="1344216" y="817033"/>
            <a:ext cx="41148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sv-SE"/>
          </a:p>
        </p:txBody>
      </p:sp>
      <p:sp>
        <p:nvSpPr>
          <p:cNvPr id="4" name="Text Placeholder 3"/>
          <p:cNvSpPr>
            <a:spLocks noGrp="1"/>
          </p:cNvSpPr>
          <p:nvPr>
            <p:ph type="body" sz="half" idx="2"/>
          </p:nvPr>
        </p:nvSpPr>
        <p:spPr>
          <a:xfrm>
            <a:off x="1344216" y="7156451"/>
            <a:ext cx="4114800" cy="1073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02E7E5E-59BE-4EF7-8C30-AF85529F6308}" type="datetimeFigureOut">
              <a:rPr lang="sv-SE" smtClean="0"/>
              <a:t>2019-10-29</a:t>
            </a:fld>
            <a:endParaRPr lang="sv-SE"/>
          </a:p>
        </p:txBody>
      </p:sp>
      <p:sp>
        <p:nvSpPr>
          <p:cNvPr id="6" name="Footer Placeholder 5"/>
          <p:cNvSpPr>
            <a:spLocks noGrp="1"/>
          </p:cNvSpPr>
          <p:nvPr>
            <p:ph type="ftr" sz="quarter" idx="11"/>
          </p:nvPr>
        </p:nvSpPr>
        <p:spPr/>
        <p:txBody>
          <a:bodyPr/>
          <a:lstStyle/>
          <a:p>
            <a:endParaRPr lang="sv-SE"/>
          </a:p>
        </p:txBody>
      </p:sp>
      <p:sp>
        <p:nvSpPr>
          <p:cNvPr id="7" name="Slide Number Placeholder 6"/>
          <p:cNvSpPr>
            <a:spLocks noGrp="1"/>
          </p:cNvSpPr>
          <p:nvPr>
            <p:ph type="sldNum" sz="quarter" idx="12"/>
          </p:nvPr>
        </p:nvSpPr>
        <p:spPr/>
        <p:txBody>
          <a:bodyPr/>
          <a:lstStyle/>
          <a:p>
            <a:fld id="{BD3ACAB3-245C-456A-BBFF-2DEDD6F0063F}" type="slidenum">
              <a:rPr lang="sv-SE" smtClean="0"/>
              <a:t>‹#›</a:t>
            </a:fld>
            <a:endParaRPr lang="sv-SE"/>
          </a:p>
        </p:txBody>
      </p:sp>
    </p:spTree>
    <p:extLst>
      <p:ext uri="{BB962C8B-B14F-4D97-AF65-F5344CB8AC3E}">
        <p14:creationId xmlns:p14="http://schemas.microsoft.com/office/powerpoint/2010/main" val="34666504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342900" y="366184"/>
            <a:ext cx="6172200" cy="1524000"/>
          </a:xfrm>
          <a:prstGeom prst="rect">
            <a:avLst/>
          </a:prstGeom>
        </p:spPr>
        <p:txBody>
          <a:bodyPr vert="horz" lIns="91440" tIns="45720" rIns="91440" bIns="45720" rtlCol="0" anchor="ctr">
            <a:normAutofit/>
          </a:bodyPr>
          <a:lstStyle/>
          <a:p>
            <a:r>
              <a:rPr lang="en-US" smtClean="0"/>
              <a:t>Click to edit Master title style</a:t>
            </a:r>
            <a:endParaRPr lang="sv-SE"/>
          </a:p>
        </p:txBody>
      </p:sp>
      <p:sp>
        <p:nvSpPr>
          <p:cNvPr id="3" name="Text Placeholder 2"/>
          <p:cNvSpPr>
            <a:spLocks noGrp="1"/>
          </p:cNvSpPr>
          <p:nvPr>
            <p:ph type="body" idx="1"/>
          </p:nvPr>
        </p:nvSpPr>
        <p:spPr>
          <a:xfrm>
            <a:off x="342900" y="2133601"/>
            <a:ext cx="6172200" cy="603461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Date Placeholder 3"/>
          <p:cNvSpPr>
            <a:spLocks noGrp="1"/>
          </p:cNvSpPr>
          <p:nvPr>
            <p:ph type="dt" sz="half" idx="2"/>
          </p:nvPr>
        </p:nvSpPr>
        <p:spPr>
          <a:xfrm>
            <a:off x="342900" y="8475134"/>
            <a:ext cx="1600200" cy="486833"/>
          </a:xfrm>
          <a:prstGeom prst="rect">
            <a:avLst/>
          </a:prstGeom>
        </p:spPr>
        <p:txBody>
          <a:bodyPr vert="horz" lIns="91440" tIns="45720" rIns="91440" bIns="45720" rtlCol="0" anchor="ctr"/>
          <a:lstStyle>
            <a:lvl1pPr algn="l">
              <a:defRPr sz="1200">
                <a:solidFill>
                  <a:schemeClr val="tx1">
                    <a:tint val="75000"/>
                  </a:schemeClr>
                </a:solidFill>
              </a:defRPr>
            </a:lvl1pPr>
          </a:lstStyle>
          <a:p>
            <a:fld id="{602E7E5E-59BE-4EF7-8C30-AF85529F6308}" type="datetimeFigureOut">
              <a:rPr lang="sv-SE" smtClean="0"/>
              <a:t>2019-10-29</a:t>
            </a:fld>
            <a:endParaRPr lang="sv-SE"/>
          </a:p>
        </p:txBody>
      </p:sp>
      <p:sp>
        <p:nvSpPr>
          <p:cNvPr id="5" name="Footer Placeholder 4"/>
          <p:cNvSpPr>
            <a:spLocks noGrp="1"/>
          </p:cNvSpPr>
          <p:nvPr>
            <p:ph type="ftr" sz="quarter" idx="3"/>
          </p:nvPr>
        </p:nvSpPr>
        <p:spPr>
          <a:xfrm>
            <a:off x="2343150" y="8475134"/>
            <a:ext cx="2171700" cy="48683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sv-SE"/>
          </a:p>
        </p:txBody>
      </p:sp>
      <p:sp>
        <p:nvSpPr>
          <p:cNvPr id="6" name="Slide Number Placeholder 5"/>
          <p:cNvSpPr>
            <a:spLocks noGrp="1"/>
          </p:cNvSpPr>
          <p:nvPr>
            <p:ph type="sldNum" sz="quarter" idx="4"/>
          </p:nvPr>
        </p:nvSpPr>
        <p:spPr>
          <a:xfrm>
            <a:off x="4914900" y="8475134"/>
            <a:ext cx="1600200" cy="486833"/>
          </a:xfrm>
          <a:prstGeom prst="rect">
            <a:avLst/>
          </a:prstGeom>
        </p:spPr>
        <p:txBody>
          <a:bodyPr vert="horz" lIns="91440" tIns="45720" rIns="91440" bIns="45720" rtlCol="0" anchor="ctr"/>
          <a:lstStyle>
            <a:lvl1pPr algn="r">
              <a:defRPr sz="1200">
                <a:solidFill>
                  <a:schemeClr val="tx1">
                    <a:tint val="75000"/>
                  </a:schemeClr>
                </a:solidFill>
              </a:defRPr>
            </a:lvl1pPr>
          </a:lstStyle>
          <a:p>
            <a:fld id="{BD3ACAB3-245C-456A-BBFF-2DEDD6F0063F}" type="slidenum">
              <a:rPr lang="sv-SE" smtClean="0"/>
              <a:t>‹#›</a:t>
            </a:fld>
            <a:endParaRPr lang="sv-SE"/>
          </a:p>
        </p:txBody>
      </p:sp>
    </p:spTree>
    <p:extLst>
      <p:ext uri="{BB962C8B-B14F-4D97-AF65-F5344CB8AC3E}">
        <p14:creationId xmlns:p14="http://schemas.microsoft.com/office/powerpoint/2010/main" val="273942627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p:cNvGrpSpPr/>
          <p:nvPr/>
        </p:nvGrpSpPr>
        <p:grpSpPr>
          <a:xfrm>
            <a:off x="222344" y="1061337"/>
            <a:ext cx="6243802" cy="3078615"/>
            <a:chOff x="222344" y="1061337"/>
            <a:chExt cx="6243802" cy="3078615"/>
          </a:xfrm>
        </p:grpSpPr>
        <p:sp>
          <p:nvSpPr>
            <p:cNvPr id="5" name="Freeform 4"/>
            <p:cNvSpPr/>
            <p:nvPr/>
          </p:nvSpPr>
          <p:spPr>
            <a:xfrm rot="21425311">
              <a:off x="222344" y="1061337"/>
              <a:ext cx="6243802" cy="2489602"/>
            </a:xfrm>
            <a:custGeom>
              <a:avLst/>
              <a:gdLst>
                <a:gd name="connsiteX0" fmla="*/ 141540 w 6486874"/>
                <a:gd name="connsiteY0" fmla="*/ 1995194 h 2725626"/>
                <a:gd name="connsiteX1" fmla="*/ 470153 w 6486874"/>
                <a:gd name="connsiteY1" fmla="*/ 1599907 h 2725626"/>
                <a:gd name="connsiteX2" fmla="*/ 908303 w 6486874"/>
                <a:gd name="connsiteY2" fmla="*/ 1047457 h 2725626"/>
                <a:gd name="connsiteX3" fmla="*/ 1498853 w 6486874"/>
                <a:gd name="connsiteY3" fmla="*/ 585494 h 2725626"/>
                <a:gd name="connsiteX4" fmla="*/ 1517903 w 6486874"/>
                <a:gd name="connsiteY4" fmla="*/ 575969 h 2725626"/>
                <a:gd name="connsiteX5" fmla="*/ 1570290 w 6486874"/>
                <a:gd name="connsiteY5" fmla="*/ 537869 h 2725626"/>
                <a:gd name="connsiteX6" fmla="*/ 2089403 w 6486874"/>
                <a:gd name="connsiteY6" fmla="*/ 242594 h 2725626"/>
                <a:gd name="connsiteX7" fmla="*/ 2241803 w 6486874"/>
                <a:gd name="connsiteY7" fmla="*/ 175919 h 2725626"/>
                <a:gd name="connsiteX8" fmla="*/ 2779965 w 6486874"/>
                <a:gd name="connsiteY8" fmla="*/ 52094 h 2725626"/>
                <a:gd name="connsiteX9" fmla="*/ 3027615 w 6486874"/>
                <a:gd name="connsiteY9" fmla="*/ 18757 h 2725626"/>
                <a:gd name="connsiteX10" fmla="*/ 2999040 w 6486874"/>
                <a:gd name="connsiteY10" fmla="*/ 9232 h 2725626"/>
                <a:gd name="connsiteX11" fmla="*/ 3246690 w 6486874"/>
                <a:gd name="connsiteY11" fmla="*/ 9232 h 2725626"/>
                <a:gd name="connsiteX12" fmla="*/ 3703890 w 6486874"/>
                <a:gd name="connsiteY12" fmla="*/ 75907 h 2725626"/>
                <a:gd name="connsiteX13" fmla="*/ 4880228 w 6486874"/>
                <a:gd name="connsiteY13" fmla="*/ 756944 h 2725626"/>
                <a:gd name="connsiteX14" fmla="*/ 5118353 w 6486874"/>
                <a:gd name="connsiteY14" fmla="*/ 909344 h 2725626"/>
                <a:gd name="connsiteX15" fmla="*/ 5818440 w 6486874"/>
                <a:gd name="connsiteY15" fmla="*/ 1528469 h 2725626"/>
                <a:gd name="connsiteX16" fmla="*/ 5823203 w 6486874"/>
                <a:gd name="connsiteY16" fmla="*/ 1547519 h 2725626"/>
                <a:gd name="connsiteX17" fmla="*/ 5908928 w 6486874"/>
                <a:gd name="connsiteY17" fmla="*/ 1599907 h 2725626"/>
                <a:gd name="connsiteX18" fmla="*/ 6270878 w 6486874"/>
                <a:gd name="connsiteY18" fmla="*/ 1985669 h 2725626"/>
                <a:gd name="connsiteX19" fmla="*/ 6485190 w 6486874"/>
                <a:gd name="connsiteY19" fmla="*/ 2628607 h 2725626"/>
                <a:gd name="connsiteX20" fmla="*/ 6342315 w 6486874"/>
                <a:gd name="connsiteY20" fmla="*/ 2719094 h 2725626"/>
                <a:gd name="connsiteX21" fmla="*/ 5866065 w 6486874"/>
                <a:gd name="connsiteY21" fmla="*/ 2590507 h 2725626"/>
                <a:gd name="connsiteX22" fmla="*/ 4951665 w 6486874"/>
                <a:gd name="connsiteY22" fmla="*/ 2371432 h 2725626"/>
                <a:gd name="connsiteX23" fmla="*/ 4284915 w 6486874"/>
                <a:gd name="connsiteY23" fmla="*/ 2242844 h 2725626"/>
                <a:gd name="connsiteX24" fmla="*/ 3675315 w 6486874"/>
                <a:gd name="connsiteY24" fmla="*/ 2161882 h 2725626"/>
                <a:gd name="connsiteX25" fmla="*/ 3241928 w 6486874"/>
                <a:gd name="connsiteY25" fmla="*/ 2128544 h 2725626"/>
                <a:gd name="connsiteX26" fmla="*/ 2813303 w 6486874"/>
                <a:gd name="connsiteY26" fmla="*/ 2157119 h 2725626"/>
                <a:gd name="connsiteX27" fmla="*/ 2237040 w 6486874"/>
                <a:gd name="connsiteY27" fmla="*/ 2266657 h 2725626"/>
                <a:gd name="connsiteX28" fmla="*/ 1436940 w 6486874"/>
                <a:gd name="connsiteY28" fmla="*/ 2419057 h 2725626"/>
                <a:gd name="connsiteX29" fmla="*/ 879728 w 6486874"/>
                <a:gd name="connsiteY29" fmla="*/ 2447632 h 2725626"/>
                <a:gd name="connsiteX30" fmla="*/ 46290 w 6486874"/>
                <a:gd name="connsiteY30" fmla="*/ 2385719 h 2725626"/>
                <a:gd name="connsiteX31" fmla="*/ 141540 w 6486874"/>
                <a:gd name="connsiteY31" fmla="*/ 1995194 h 27256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6486874" h="2725626">
                  <a:moveTo>
                    <a:pt x="141540" y="1995194"/>
                  </a:moveTo>
                  <a:cubicBezTo>
                    <a:pt x="212184" y="1864225"/>
                    <a:pt x="342359" y="1757863"/>
                    <a:pt x="470153" y="1599907"/>
                  </a:cubicBezTo>
                  <a:cubicBezTo>
                    <a:pt x="597947" y="1441951"/>
                    <a:pt x="736853" y="1216526"/>
                    <a:pt x="908303" y="1047457"/>
                  </a:cubicBezTo>
                  <a:cubicBezTo>
                    <a:pt x="1079753" y="878388"/>
                    <a:pt x="1397253" y="664075"/>
                    <a:pt x="1498853" y="585494"/>
                  </a:cubicBezTo>
                  <a:cubicBezTo>
                    <a:pt x="1600453" y="506913"/>
                    <a:pt x="1505997" y="583906"/>
                    <a:pt x="1517903" y="575969"/>
                  </a:cubicBezTo>
                  <a:cubicBezTo>
                    <a:pt x="1529809" y="568032"/>
                    <a:pt x="1475040" y="593431"/>
                    <a:pt x="1570290" y="537869"/>
                  </a:cubicBezTo>
                  <a:cubicBezTo>
                    <a:pt x="1665540" y="482306"/>
                    <a:pt x="1977484" y="302919"/>
                    <a:pt x="2089403" y="242594"/>
                  </a:cubicBezTo>
                  <a:cubicBezTo>
                    <a:pt x="2201322" y="182269"/>
                    <a:pt x="2126709" y="207669"/>
                    <a:pt x="2241803" y="175919"/>
                  </a:cubicBezTo>
                  <a:cubicBezTo>
                    <a:pt x="2356897" y="144169"/>
                    <a:pt x="2648996" y="78288"/>
                    <a:pt x="2779965" y="52094"/>
                  </a:cubicBezTo>
                  <a:cubicBezTo>
                    <a:pt x="2910934" y="25900"/>
                    <a:pt x="2991103" y="25901"/>
                    <a:pt x="3027615" y="18757"/>
                  </a:cubicBezTo>
                  <a:cubicBezTo>
                    <a:pt x="3064128" y="11613"/>
                    <a:pt x="2962528" y="10819"/>
                    <a:pt x="2999040" y="9232"/>
                  </a:cubicBezTo>
                  <a:cubicBezTo>
                    <a:pt x="3035552" y="7645"/>
                    <a:pt x="3129215" y="-1880"/>
                    <a:pt x="3246690" y="9232"/>
                  </a:cubicBezTo>
                  <a:cubicBezTo>
                    <a:pt x="3364165" y="20344"/>
                    <a:pt x="3431634" y="-48712"/>
                    <a:pt x="3703890" y="75907"/>
                  </a:cubicBezTo>
                  <a:cubicBezTo>
                    <a:pt x="3976146" y="200526"/>
                    <a:pt x="4644484" y="618038"/>
                    <a:pt x="4880228" y="756944"/>
                  </a:cubicBezTo>
                  <a:cubicBezTo>
                    <a:pt x="5115972" y="895850"/>
                    <a:pt x="4961984" y="780757"/>
                    <a:pt x="5118353" y="909344"/>
                  </a:cubicBezTo>
                  <a:cubicBezTo>
                    <a:pt x="5274722" y="1037931"/>
                    <a:pt x="5700965" y="1422106"/>
                    <a:pt x="5818440" y="1528469"/>
                  </a:cubicBezTo>
                  <a:cubicBezTo>
                    <a:pt x="5935915" y="1634831"/>
                    <a:pt x="5808122" y="1535613"/>
                    <a:pt x="5823203" y="1547519"/>
                  </a:cubicBezTo>
                  <a:cubicBezTo>
                    <a:pt x="5838284" y="1559425"/>
                    <a:pt x="5834316" y="1526882"/>
                    <a:pt x="5908928" y="1599907"/>
                  </a:cubicBezTo>
                  <a:cubicBezTo>
                    <a:pt x="5983541" y="1672932"/>
                    <a:pt x="6174834" y="1814219"/>
                    <a:pt x="6270878" y="1985669"/>
                  </a:cubicBezTo>
                  <a:cubicBezTo>
                    <a:pt x="6366922" y="2157119"/>
                    <a:pt x="6473284" y="2506370"/>
                    <a:pt x="6485190" y="2628607"/>
                  </a:cubicBezTo>
                  <a:cubicBezTo>
                    <a:pt x="6497096" y="2750844"/>
                    <a:pt x="6445503" y="2725444"/>
                    <a:pt x="6342315" y="2719094"/>
                  </a:cubicBezTo>
                  <a:cubicBezTo>
                    <a:pt x="6239128" y="2712744"/>
                    <a:pt x="6097840" y="2648451"/>
                    <a:pt x="5866065" y="2590507"/>
                  </a:cubicBezTo>
                  <a:cubicBezTo>
                    <a:pt x="5634290" y="2532563"/>
                    <a:pt x="5215190" y="2429376"/>
                    <a:pt x="4951665" y="2371432"/>
                  </a:cubicBezTo>
                  <a:cubicBezTo>
                    <a:pt x="4688140" y="2313488"/>
                    <a:pt x="4497640" y="2277769"/>
                    <a:pt x="4284915" y="2242844"/>
                  </a:cubicBezTo>
                  <a:cubicBezTo>
                    <a:pt x="4072190" y="2207919"/>
                    <a:pt x="3849146" y="2180932"/>
                    <a:pt x="3675315" y="2161882"/>
                  </a:cubicBezTo>
                  <a:cubicBezTo>
                    <a:pt x="3501484" y="2142832"/>
                    <a:pt x="3385597" y="2129338"/>
                    <a:pt x="3241928" y="2128544"/>
                  </a:cubicBezTo>
                  <a:cubicBezTo>
                    <a:pt x="3098259" y="2127750"/>
                    <a:pt x="2980784" y="2134100"/>
                    <a:pt x="2813303" y="2157119"/>
                  </a:cubicBezTo>
                  <a:cubicBezTo>
                    <a:pt x="2645822" y="2180138"/>
                    <a:pt x="2237040" y="2266657"/>
                    <a:pt x="2237040" y="2266657"/>
                  </a:cubicBezTo>
                  <a:cubicBezTo>
                    <a:pt x="2007646" y="2310313"/>
                    <a:pt x="1663158" y="2388895"/>
                    <a:pt x="1436940" y="2419057"/>
                  </a:cubicBezTo>
                  <a:cubicBezTo>
                    <a:pt x="1210722" y="2449219"/>
                    <a:pt x="1111503" y="2453188"/>
                    <a:pt x="879728" y="2447632"/>
                  </a:cubicBezTo>
                  <a:cubicBezTo>
                    <a:pt x="647953" y="2442076"/>
                    <a:pt x="166940" y="2465888"/>
                    <a:pt x="46290" y="2385719"/>
                  </a:cubicBezTo>
                  <a:cubicBezTo>
                    <a:pt x="-74360" y="2305550"/>
                    <a:pt x="70896" y="2126163"/>
                    <a:pt x="141540" y="1995194"/>
                  </a:cubicBezTo>
                  <a:close/>
                </a:path>
              </a:pathLst>
            </a:custGeom>
            <a:solidFill>
              <a:srgbClr val="FFCCFF"/>
            </a:solidFill>
            <a:ln>
              <a:solidFill>
                <a:srgbClr val="FFCC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grpSp>
          <p:nvGrpSpPr>
            <p:cNvPr id="6" name="Group 5"/>
            <p:cNvGrpSpPr/>
            <p:nvPr/>
          </p:nvGrpSpPr>
          <p:grpSpPr>
            <a:xfrm>
              <a:off x="2492896" y="3862953"/>
              <a:ext cx="1097614" cy="276999"/>
              <a:chOff x="2679688" y="3736482"/>
              <a:chExt cx="1097614" cy="276999"/>
            </a:xfrm>
          </p:grpSpPr>
          <p:sp>
            <p:nvSpPr>
              <p:cNvPr id="64" name="Rounded Rectangle 63"/>
              <p:cNvSpPr/>
              <p:nvPr/>
            </p:nvSpPr>
            <p:spPr>
              <a:xfrm>
                <a:off x="2679688" y="3760860"/>
                <a:ext cx="925501" cy="228806"/>
              </a:xfrm>
              <a:prstGeom prst="roundRect">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65" name="Rectangle 64"/>
              <p:cNvSpPr/>
              <p:nvPr/>
            </p:nvSpPr>
            <p:spPr>
              <a:xfrm>
                <a:off x="2699394" y="3736482"/>
                <a:ext cx="1077908" cy="276999"/>
              </a:xfrm>
              <a:prstGeom prst="rect">
                <a:avLst/>
              </a:prstGeom>
            </p:spPr>
            <p:txBody>
              <a:bodyPr wrap="square">
                <a:spAutoFit/>
              </a:bodyPr>
              <a:lst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sv-SE" sz="1200" b="1" dirty="0">
                    <a:solidFill>
                      <a:schemeClr val="bg1"/>
                    </a:solidFill>
                    <a:latin typeface="Arial" panose="020B0604020202020204" pitchFamily="34" charset="0"/>
                    <a:cs typeface="Arial" panose="020B0604020202020204" pitchFamily="34" charset="0"/>
                  </a:rPr>
                  <a:t>F</a:t>
                </a:r>
                <a:r>
                  <a:rPr lang="sv-SE" sz="1200" b="1" dirty="0" smtClean="0">
                    <a:solidFill>
                      <a:schemeClr val="bg1"/>
                    </a:solidFill>
                    <a:latin typeface="Arial" panose="020B0604020202020204" pitchFamily="34" charset="0"/>
                    <a:cs typeface="Arial" panose="020B0604020202020204" pitchFamily="34" charset="0"/>
                  </a:rPr>
                  <a:t>etal loss</a:t>
                </a:r>
                <a:endParaRPr lang="sv-SE" sz="1200" b="1" dirty="0">
                  <a:solidFill>
                    <a:schemeClr val="bg1"/>
                  </a:solidFill>
                  <a:latin typeface="Arial" panose="020B0604020202020204" pitchFamily="34" charset="0"/>
                  <a:cs typeface="Arial" panose="020B0604020202020204" pitchFamily="34" charset="0"/>
                </a:endParaRPr>
              </a:p>
            </p:txBody>
          </p:sp>
        </p:grpSp>
        <p:cxnSp>
          <p:nvCxnSpPr>
            <p:cNvPr id="7" name="Straight Arrow Connector 6"/>
            <p:cNvCxnSpPr/>
            <p:nvPr/>
          </p:nvCxnSpPr>
          <p:spPr>
            <a:xfrm>
              <a:off x="3467136" y="2518154"/>
              <a:ext cx="283547" cy="66965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8" name="TextBox 7"/>
            <p:cNvSpPr txBox="1"/>
            <p:nvPr/>
          </p:nvSpPr>
          <p:spPr>
            <a:xfrm>
              <a:off x="4110224" y="1622975"/>
              <a:ext cx="872343" cy="246221"/>
            </a:xfrm>
            <a:prstGeom prst="rect">
              <a:avLst/>
            </a:prstGeom>
            <a:noFill/>
          </p:spPr>
          <p:txBody>
            <a:bodyPr wrap="square" rtlCol="0">
              <a:spAutoFit/>
            </a:bodyPr>
            <a:lst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sv-SE" sz="1000" b="1" i="1" dirty="0" err="1" smtClean="0">
                  <a:latin typeface="Arial" panose="020B0604020202020204" pitchFamily="34" charset="0"/>
                  <a:cs typeface="Arial" panose="020B0604020202020204" pitchFamily="34" charset="0"/>
                </a:rPr>
                <a:t>Cytoplasm</a:t>
              </a:r>
              <a:endParaRPr lang="sv-SE" sz="1000" b="1" i="1" dirty="0">
                <a:latin typeface="Arial" panose="020B0604020202020204" pitchFamily="34" charset="0"/>
                <a:cs typeface="Arial" panose="020B0604020202020204" pitchFamily="34" charset="0"/>
              </a:endParaRPr>
            </a:p>
          </p:txBody>
        </p:sp>
        <p:sp>
          <p:nvSpPr>
            <p:cNvPr id="9" name="Flowchart: Connector 8"/>
            <p:cNvSpPr/>
            <p:nvPr/>
          </p:nvSpPr>
          <p:spPr>
            <a:xfrm rot="5400000">
              <a:off x="4849870" y="2243049"/>
              <a:ext cx="701006" cy="719719"/>
            </a:xfrm>
            <a:prstGeom prst="flowChartConnector">
              <a:avLst/>
            </a:prstGeom>
            <a:solidFill>
              <a:schemeClr val="bg1">
                <a:lumMod val="85000"/>
              </a:schemeClr>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10" name="TextBox 9"/>
            <p:cNvSpPr txBox="1"/>
            <p:nvPr/>
          </p:nvSpPr>
          <p:spPr>
            <a:xfrm>
              <a:off x="4877544" y="2301968"/>
              <a:ext cx="855712" cy="246221"/>
            </a:xfrm>
            <a:prstGeom prst="rect">
              <a:avLst/>
            </a:prstGeom>
            <a:noFill/>
          </p:spPr>
          <p:txBody>
            <a:bodyPr wrap="square" rtlCol="0">
              <a:spAutoFit/>
            </a:bodyPr>
            <a:lst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sv-SE" sz="1000" b="1" i="1" dirty="0" err="1" smtClean="0">
                  <a:latin typeface="Arial" panose="020B0604020202020204" pitchFamily="34" charset="0"/>
                  <a:cs typeface="Arial" panose="020B0604020202020204" pitchFamily="34" charset="0"/>
                </a:rPr>
                <a:t>Nucleus</a:t>
              </a:r>
              <a:endParaRPr lang="sv-SE" sz="1000" b="1" i="1" dirty="0">
                <a:latin typeface="Arial" panose="020B0604020202020204" pitchFamily="34" charset="0"/>
                <a:cs typeface="Arial" panose="020B0604020202020204" pitchFamily="34" charset="0"/>
              </a:endParaRPr>
            </a:p>
          </p:txBody>
        </p:sp>
        <p:grpSp>
          <p:nvGrpSpPr>
            <p:cNvPr id="11" name="Group 10"/>
            <p:cNvGrpSpPr/>
            <p:nvPr/>
          </p:nvGrpSpPr>
          <p:grpSpPr>
            <a:xfrm>
              <a:off x="4976930" y="2551896"/>
              <a:ext cx="450570" cy="246221"/>
              <a:chOff x="1484784" y="6520168"/>
              <a:chExt cx="450570" cy="246221"/>
            </a:xfrm>
          </p:grpSpPr>
          <p:sp>
            <p:nvSpPr>
              <p:cNvPr id="62" name="Rounded Rectangle 61"/>
              <p:cNvSpPr/>
              <p:nvPr/>
            </p:nvSpPr>
            <p:spPr>
              <a:xfrm>
                <a:off x="1484784" y="6527249"/>
                <a:ext cx="437685" cy="225883"/>
              </a:xfrm>
              <a:prstGeom prst="roundRect">
                <a:avLst/>
              </a:prstGeom>
              <a:solidFill>
                <a:schemeClr val="tx1"/>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63" name="TextBox 62"/>
              <p:cNvSpPr txBox="1"/>
              <p:nvPr/>
            </p:nvSpPr>
            <p:spPr>
              <a:xfrm>
                <a:off x="1490421" y="6520168"/>
                <a:ext cx="444933" cy="246221"/>
              </a:xfrm>
              <a:prstGeom prst="rect">
                <a:avLst/>
              </a:prstGeom>
              <a:noFill/>
            </p:spPr>
            <p:txBody>
              <a:bodyPr wrap="square" rtlCol="0">
                <a:spAutoFit/>
              </a:bodyPr>
              <a:lstStyle/>
              <a:p>
                <a:r>
                  <a:rPr lang="sv-SE" sz="1000" dirty="0" smtClean="0">
                    <a:solidFill>
                      <a:schemeClr val="bg1"/>
                    </a:solidFill>
                    <a:latin typeface="Arial" panose="020B0604020202020204" pitchFamily="34" charset="0"/>
                    <a:cs typeface="Arial" panose="020B0604020202020204" pitchFamily="34" charset="0"/>
                  </a:rPr>
                  <a:t>Nrf2</a:t>
                </a:r>
                <a:endParaRPr lang="sv-SE" sz="1000" dirty="0">
                  <a:solidFill>
                    <a:schemeClr val="bg1"/>
                  </a:solidFill>
                  <a:latin typeface="Arial" panose="020B0604020202020204" pitchFamily="34" charset="0"/>
                  <a:cs typeface="Arial" panose="020B0604020202020204" pitchFamily="34" charset="0"/>
                </a:endParaRPr>
              </a:p>
            </p:txBody>
          </p:sp>
        </p:grpSp>
        <p:sp>
          <p:nvSpPr>
            <p:cNvPr id="12" name="TextBox 11"/>
            <p:cNvSpPr txBox="1"/>
            <p:nvPr/>
          </p:nvSpPr>
          <p:spPr>
            <a:xfrm>
              <a:off x="559374" y="3049830"/>
              <a:ext cx="1080120" cy="276999"/>
            </a:xfrm>
            <a:prstGeom prst="rect">
              <a:avLst/>
            </a:prstGeom>
            <a:noFill/>
          </p:spPr>
          <p:txBody>
            <a:bodyPr wrap="square" rtlCol="0">
              <a:spAutoFit/>
            </a:bodyPr>
            <a:lstStyle/>
            <a:p>
              <a:r>
                <a:rPr lang="sv-SE" sz="1200" b="1" dirty="0" smtClean="0">
                  <a:latin typeface="Arial" panose="020B0604020202020204" pitchFamily="34" charset="0"/>
                  <a:cs typeface="Arial" panose="020B0604020202020204" pitchFamily="34" charset="0"/>
                </a:rPr>
                <a:t>Placenta</a:t>
              </a:r>
              <a:endParaRPr lang="sv-SE" sz="1200" b="1" dirty="0">
                <a:latin typeface="Arial" panose="020B0604020202020204" pitchFamily="34" charset="0"/>
                <a:cs typeface="Arial" panose="020B0604020202020204" pitchFamily="34" charset="0"/>
              </a:endParaRPr>
            </a:p>
          </p:txBody>
        </p:sp>
        <p:cxnSp>
          <p:nvCxnSpPr>
            <p:cNvPr id="13" name="Straight Arrow Connector 12"/>
            <p:cNvCxnSpPr/>
            <p:nvPr/>
          </p:nvCxnSpPr>
          <p:spPr>
            <a:xfrm>
              <a:off x="2281081" y="3101519"/>
              <a:ext cx="438558" cy="71249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4" name="Straight Arrow Connector 13"/>
            <p:cNvCxnSpPr/>
            <p:nvPr/>
          </p:nvCxnSpPr>
          <p:spPr>
            <a:xfrm flipH="1">
              <a:off x="3184550" y="3539029"/>
              <a:ext cx="316461" cy="27498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grpSp>
          <p:nvGrpSpPr>
            <p:cNvPr id="15" name="Group 14"/>
            <p:cNvGrpSpPr/>
            <p:nvPr/>
          </p:nvGrpSpPr>
          <p:grpSpPr>
            <a:xfrm>
              <a:off x="429964" y="1861019"/>
              <a:ext cx="1706804" cy="472047"/>
              <a:chOff x="260648" y="971600"/>
              <a:chExt cx="1706804" cy="472047"/>
            </a:xfrm>
          </p:grpSpPr>
          <p:sp>
            <p:nvSpPr>
              <p:cNvPr id="60" name="Can 59"/>
              <p:cNvSpPr/>
              <p:nvPr/>
            </p:nvSpPr>
            <p:spPr>
              <a:xfrm rot="5400000">
                <a:off x="903336" y="379532"/>
                <a:ext cx="472047" cy="1656184"/>
              </a:xfrm>
              <a:prstGeom prst="can">
                <a:avLst/>
              </a:prstGeom>
              <a:blipFill>
                <a:blip r:embed="rId2"/>
                <a:tile tx="0" ty="0" sx="100000" sy="100000" flip="none" algn="tl"/>
              </a:blip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61" name="TextBox 2053"/>
              <p:cNvSpPr txBox="1"/>
              <p:nvPr/>
            </p:nvSpPr>
            <p:spPr>
              <a:xfrm>
                <a:off x="260648" y="992988"/>
                <a:ext cx="1656184" cy="430887"/>
              </a:xfrm>
              <a:prstGeom prst="rect">
                <a:avLst/>
              </a:prstGeom>
              <a:noFill/>
            </p:spPr>
            <p:txBody>
              <a:bodyPr wrap="square" rtlCol="0">
                <a:spAutoFit/>
              </a:bodyPr>
              <a:lst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sv-SE" sz="1100" b="1" dirty="0" smtClean="0">
                    <a:latin typeface="Arial" panose="020B0604020202020204" pitchFamily="34" charset="0"/>
                    <a:cs typeface="Arial" panose="020B0604020202020204" pitchFamily="34" charset="0"/>
                  </a:rPr>
                  <a:t>Hyperandrogenism  </a:t>
                </a:r>
              </a:p>
              <a:p>
                <a:pPr algn="ctr"/>
                <a:r>
                  <a:rPr lang="sv-SE" sz="1100" b="1" dirty="0" smtClean="0">
                    <a:latin typeface="Arial" panose="020B0604020202020204" pitchFamily="34" charset="0"/>
                    <a:cs typeface="Arial" panose="020B0604020202020204" pitchFamily="34" charset="0"/>
                  </a:rPr>
                  <a:t>insulin </a:t>
                </a:r>
                <a:r>
                  <a:rPr lang="sv-SE" sz="1100" b="1" dirty="0" err="1" smtClean="0">
                    <a:latin typeface="Arial" panose="020B0604020202020204" pitchFamily="34" charset="0"/>
                    <a:cs typeface="Arial" panose="020B0604020202020204" pitchFamily="34" charset="0"/>
                  </a:rPr>
                  <a:t>resistance</a:t>
                </a:r>
                <a:endParaRPr lang="sv-SE" sz="1100" b="1" dirty="0">
                  <a:latin typeface="Arial" panose="020B0604020202020204" pitchFamily="34" charset="0"/>
                  <a:cs typeface="Arial" panose="020B0604020202020204" pitchFamily="34" charset="0"/>
                </a:endParaRPr>
              </a:p>
            </p:txBody>
          </p:sp>
        </p:grpSp>
        <p:cxnSp>
          <p:nvCxnSpPr>
            <p:cNvPr id="16" name="Straight Arrow Connector 15"/>
            <p:cNvCxnSpPr/>
            <p:nvPr/>
          </p:nvCxnSpPr>
          <p:spPr>
            <a:xfrm>
              <a:off x="3619536" y="2339752"/>
              <a:ext cx="252000" cy="21600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7" name="Straight Arrow Connector 16"/>
            <p:cNvCxnSpPr/>
            <p:nvPr/>
          </p:nvCxnSpPr>
          <p:spPr>
            <a:xfrm flipH="1">
              <a:off x="2410352" y="2386206"/>
              <a:ext cx="547366" cy="15603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8" name="Elbow Connector 17"/>
            <p:cNvCxnSpPr/>
            <p:nvPr/>
          </p:nvCxnSpPr>
          <p:spPr>
            <a:xfrm flipV="1">
              <a:off x="3750963" y="2022211"/>
              <a:ext cx="438025" cy="173525"/>
            </a:xfrm>
            <a:prstGeom prst="bentConnector3">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a:off x="2058839" y="2108758"/>
              <a:ext cx="772946"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0" name="Straight Arrow Connector 19"/>
            <p:cNvCxnSpPr/>
            <p:nvPr/>
          </p:nvCxnSpPr>
          <p:spPr>
            <a:xfrm flipH="1">
              <a:off x="4567906" y="2665374"/>
              <a:ext cx="3600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grpSp>
          <p:nvGrpSpPr>
            <p:cNvPr id="21" name="Group 20"/>
            <p:cNvGrpSpPr/>
            <p:nvPr/>
          </p:nvGrpSpPr>
          <p:grpSpPr>
            <a:xfrm>
              <a:off x="4240140" y="1895974"/>
              <a:ext cx="719452" cy="246221"/>
              <a:chOff x="5517860" y="1895974"/>
              <a:chExt cx="719452" cy="246221"/>
            </a:xfrm>
          </p:grpSpPr>
          <p:sp>
            <p:nvSpPr>
              <p:cNvPr id="58" name="Rounded Rectangle 57"/>
              <p:cNvSpPr/>
              <p:nvPr/>
            </p:nvSpPr>
            <p:spPr>
              <a:xfrm>
                <a:off x="5518302" y="1907704"/>
                <a:ext cx="647002" cy="210676"/>
              </a:xfrm>
              <a:prstGeom prst="roundRect">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59" name="TextBox 58"/>
              <p:cNvSpPr txBox="1"/>
              <p:nvPr/>
            </p:nvSpPr>
            <p:spPr>
              <a:xfrm>
                <a:off x="5517860" y="1895974"/>
                <a:ext cx="719452" cy="246221"/>
              </a:xfrm>
              <a:prstGeom prst="rect">
                <a:avLst/>
              </a:prstGeom>
              <a:noFill/>
            </p:spPr>
            <p:txBody>
              <a:bodyPr wrap="square" rtlCol="0">
                <a:spAutoFit/>
              </a:bodyPr>
              <a:lstStyle/>
              <a:p>
                <a:r>
                  <a:rPr lang="sv-SE" sz="1000" dirty="0">
                    <a:solidFill>
                      <a:schemeClr val="bg1"/>
                    </a:solidFill>
                    <a:latin typeface="Arial" panose="020B0604020202020204" pitchFamily="34" charset="0"/>
                    <a:cs typeface="Arial" panose="020B0604020202020204" pitchFamily="34" charset="0"/>
                  </a:rPr>
                  <a:t>p</a:t>
                </a:r>
                <a:r>
                  <a:rPr lang="sv-SE" sz="1000" dirty="0" smtClean="0">
                    <a:solidFill>
                      <a:schemeClr val="bg1"/>
                    </a:solidFill>
                    <a:latin typeface="Arial" panose="020B0604020202020204" pitchFamily="34" charset="0"/>
                    <a:cs typeface="Arial" panose="020B0604020202020204" pitchFamily="34" charset="0"/>
                  </a:rPr>
                  <a:t>-SOD1</a:t>
                </a:r>
                <a:endParaRPr lang="sv-SE" sz="1000" dirty="0">
                  <a:solidFill>
                    <a:schemeClr val="bg1"/>
                  </a:solidFill>
                  <a:latin typeface="Arial" panose="020B0604020202020204" pitchFamily="34" charset="0"/>
                  <a:cs typeface="Arial" panose="020B0604020202020204" pitchFamily="34" charset="0"/>
                </a:endParaRPr>
              </a:p>
            </p:txBody>
          </p:sp>
        </p:grpSp>
        <p:grpSp>
          <p:nvGrpSpPr>
            <p:cNvPr id="22" name="Group 21"/>
            <p:cNvGrpSpPr/>
            <p:nvPr/>
          </p:nvGrpSpPr>
          <p:grpSpPr>
            <a:xfrm>
              <a:off x="2372028" y="1213336"/>
              <a:ext cx="1621095" cy="792088"/>
              <a:chOff x="4239442" y="3756097"/>
              <a:chExt cx="1621095" cy="792088"/>
            </a:xfrm>
          </p:grpSpPr>
          <p:grpSp>
            <p:nvGrpSpPr>
              <p:cNvPr id="44" name="Group 43"/>
              <p:cNvGrpSpPr/>
              <p:nvPr/>
            </p:nvGrpSpPr>
            <p:grpSpPr>
              <a:xfrm>
                <a:off x="4239442" y="3756097"/>
                <a:ext cx="1621095" cy="792088"/>
                <a:chOff x="4239442" y="3756097"/>
                <a:chExt cx="1621095" cy="792088"/>
              </a:xfrm>
            </p:grpSpPr>
            <p:sp>
              <p:nvSpPr>
                <p:cNvPr id="48" name="Oval 47"/>
                <p:cNvSpPr/>
                <p:nvPr/>
              </p:nvSpPr>
              <p:spPr>
                <a:xfrm>
                  <a:off x="4239442" y="3756097"/>
                  <a:ext cx="1621095" cy="792088"/>
                </a:xfrm>
                <a:prstGeom prst="ellipse">
                  <a:avLst/>
                </a:prstGeom>
                <a:solidFill>
                  <a:schemeClr val="bg1">
                    <a:lumMod val="85000"/>
                  </a:schemeClr>
                </a:solidFill>
                <a:ln w="12700">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49" name="Rounded Rectangle 48"/>
                <p:cNvSpPr/>
                <p:nvPr/>
              </p:nvSpPr>
              <p:spPr>
                <a:xfrm>
                  <a:off x="5015960" y="3827341"/>
                  <a:ext cx="72008" cy="648072"/>
                </a:xfrm>
                <a:prstGeom prst="round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50" name="Rounded Rectangle 49"/>
                <p:cNvSpPr/>
                <p:nvPr/>
              </p:nvSpPr>
              <p:spPr>
                <a:xfrm>
                  <a:off x="5153612" y="3832256"/>
                  <a:ext cx="72008" cy="648072"/>
                </a:xfrm>
                <a:prstGeom prst="round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51" name="Rounded Rectangle 50"/>
                <p:cNvSpPr/>
                <p:nvPr/>
              </p:nvSpPr>
              <p:spPr>
                <a:xfrm>
                  <a:off x="4869160" y="3832256"/>
                  <a:ext cx="72008" cy="648072"/>
                </a:xfrm>
                <a:prstGeom prst="round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52" name="Rounded Rectangle 51"/>
                <p:cNvSpPr/>
                <p:nvPr/>
              </p:nvSpPr>
              <p:spPr>
                <a:xfrm>
                  <a:off x="5301208" y="3865745"/>
                  <a:ext cx="72008" cy="576064"/>
                </a:xfrm>
                <a:prstGeom prst="round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53" name="Rounded Rectangle 52"/>
                <p:cNvSpPr/>
                <p:nvPr/>
              </p:nvSpPr>
              <p:spPr>
                <a:xfrm>
                  <a:off x="4725144" y="3863770"/>
                  <a:ext cx="72008" cy="576064"/>
                </a:xfrm>
                <a:prstGeom prst="round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54" name="Rounded Rectangle 53"/>
                <p:cNvSpPr/>
                <p:nvPr/>
              </p:nvSpPr>
              <p:spPr>
                <a:xfrm>
                  <a:off x="5447683" y="3900227"/>
                  <a:ext cx="72008" cy="504057"/>
                </a:xfrm>
                <a:prstGeom prst="round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55" name="Rounded Rectangle 54"/>
                <p:cNvSpPr/>
                <p:nvPr/>
              </p:nvSpPr>
              <p:spPr>
                <a:xfrm>
                  <a:off x="4587053" y="3898252"/>
                  <a:ext cx="72008" cy="504057"/>
                </a:xfrm>
                <a:prstGeom prst="round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56" name="Rounded Rectangle 55"/>
                <p:cNvSpPr/>
                <p:nvPr/>
              </p:nvSpPr>
              <p:spPr>
                <a:xfrm>
                  <a:off x="5600083" y="3993377"/>
                  <a:ext cx="72008" cy="303349"/>
                </a:xfrm>
                <a:prstGeom prst="round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57" name="Rounded Rectangle 56"/>
                <p:cNvSpPr/>
                <p:nvPr/>
              </p:nvSpPr>
              <p:spPr>
                <a:xfrm>
                  <a:off x="4437112" y="3995936"/>
                  <a:ext cx="72008" cy="303349"/>
                </a:xfrm>
                <a:prstGeom prst="round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grpSp>
          <p:grpSp>
            <p:nvGrpSpPr>
              <p:cNvPr id="45" name="Group 44"/>
              <p:cNvGrpSpPr/>
              <p:nvPr/>
            </p:nvGrpSpPr>
            <p:grpSpPr>
              <a:xfrm>
                <a:off x="4416172" y="3797857"/>
                <a:ext cx="1224136" cy="602207"/>
                <a:chOff x="2679688" y="1239776"/>
                <a:chExt cx="1224136" cy="602207"/>
              </a:xfrm>
            </p:grpSpPr>
            <p:sp>
              <p:nvSpPr>
                <p:cNvPr id="46" name="TextBox 45"/>
                <p:cNvSpPr txBox="1"/>
                <p:nvPr/>
              </p:nvSpPr>
              <p:spPr>
                <a:xfrm>
                  <a:off x="2679688" y="1239776"/>
                  <a:ext cx="1224136" cy="400110"/>
                </a:xfrm>
                <a:prstGeom prst="rect">
                  <a:avLst/>
                </a:prstGeom>
                <a:noFill/>
              </p:spPr>
              <p:txBody>
                <a:bodyPr wrap="square" rtlCol="0">
                  <a:spAutoFit/>
                </a:bodyPr>
                <a:lst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sv-SE" sz="1000" dirty="0" err="1" smtClean="0">
                      <a:latin typeface="Arial" panose="020B0604020202020204" pitchFamily="34" charset="0"/>
                      <a:cs typeface="Arial" panose="020B0604020202020204" pitchFamily="34" charset="0"/>
                    </a:rPr>
                    <a:t>Mitochondrial</a:t>
                  </a:r>
                  <a:r>
                    <a:rPr lang="sv-SE" sz="1000" dirty="0" smtClean="0">
                      <a:latin typeface="Arial" panose="020B0604020202020204" pitchFamily="34" charset="0"/>
                      <a:cs typeface="Arial" panose="020B0604020202020204" pitchFamily="34" charset="0"/>
                    </a:rPr>
                    <a:t> </a:t>
                  </a:r>
                </a:p>
                <a:p>
                  <a:pPr algn="ctr"/>
                  <a:r>
                    <a:rPr lang="en-US" sz="1000" dirty="0" smtClean="0">
                      <a:latin typeface="Arial" panose="020B0604020202020204" pitchFamily="34" charset="0"/>
                      <a:cs typeface="Arial" panose="020B0604020202020204" pitchFamily="34" charset="0"/>
                    </a:rPr>
                    <a:t>malfunction</a:t>
                  </a:r>
                  <a:r>
                    <a:rPr lang="sv-SE" sz="1000" dirty="0" smtClean="0">
                      <a:latin typeface="Arial" panose="020B0604020202020204" pitchFamily="34" charset="0"/>
                      <a:cs typeface="Arial" panose="020B0604020202020204" pitchFamily="34" charset="0"/>
                    </a:rPr>
                    <a:t> </a:t>
                  </a:r>
                  <a:endParaRPr lang="sv-SE" sz="1000" dirty="0">
                    <a:latin typeface="Arial" panose="020B0604020202020204" pitchFamily="34" charset="0"/>
                    <a:cs typeface="Arial" panose="020B0604020202020204" pitchFamily="34" charset="0"/>
                  </a:endParaRPr>
                </a:p>
              </p:txBody>
            </p:sp>
            <p:cxnSp>
              <p:nvCxnSpPr>
                <p:cNvPr id="47" name="Straight Arrow Connector 46"/>
                <p:cNvCxnSpPr/>
                <p:nvPr/>
              </p:nvCxnSpPr>
              <p:spPr>
                <a:xfrm flipV="1">
                  <a:off x="3242202" y="1607111"/>
                  <a:ext cx="0" cy="234872"/>
                </a:xfrm>
                <a:prstGeom prst="straightConnector1">
                  <a:avLst/>
                </a:prstGeom>
                <a:ln w="28575">
                  <a:solidFill>
                    <a:schemeClr val="tx1"/>
                  </a:solidFill>
                  <a:headEnd type="triangle" w="med" len="med"/>
                  <a:tailEnd type="triangle" w="med" len="med"/>
                </a:ln>
              </p:spPr>
              <p:style>
                <a:lnRef idx="1">
                  <a:schemeClr val="accent1"/>
                </a:lnRef>
                <a:fillRef idx="0">
                  <a:schemeClr val="accent1"/>
                </a:fillRef>
                <a:effectRef idx="0">
                  <a:schemeClr val="accent1"/>
                </a:effectRef>
                <a:fontRef idx="minor">
                  <a:schemeClr val="tx1"/>
                </a:fontRef>
              </p:style>
            </p:cxnSp>
          </p:grpSp>
        </p:grpSp>
        <p:grpSp>
          <p:nvGrpSpPr>
            <p:cNvPr id="23" name="Group 22"/>
            <p:cNvGrpSpPr/>
            <p:nvPr/>
          </p:nvGrpSpPr>
          <p:grpSpPr>
            <a:xfrm>
              <a:off x="2899881" y="1724996"/>
              <a:ext cx="817151" cy="916484"/>
              <a:chOff x="4321122" y="5647848"/>
              <a:chExt cx="817151" cy="916484"/>
            </a:xfrm>
          </p:grpSpPr>
          <p:sp>
            <p:nvSpPr>
              <p:cNvPr id="42" name="Explosion 1 41"/>
              <p:cNvSpPr/>
              <p:nvPr/>
            </p:nvSpPr>
            <p:spPr>
              <a:xfrm>
                <a:off x="4321122" y="5647848"/>
                <a:ext cx="817151" cy="916484"/>
              </a:xfrm>
              <a:prstGeom prst="irregularSeal1">
                <a:avLst/>
              </a:prstGeom>
              <a:solidFill>
                <a:srgbClr val="FF0000"/>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sv-SE"/>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sv-SE">
                  <a:solidFill>
                    <a:srgbClr val="FFFF00"/>
                  </a:solidFill>
                </a:endParaRPr>
              </a:p>
            </p:txBody>
          </p:sp>
          <p:sp>
            <p:nvSpPr>
              <p:cNvPr id="43" name="TextBox 32"/>
              <p:cNvSpPr txBox="1"/>
              <p:nvPr/>
            </p:nvSpPr>
            <p:spPr>
              <a:xfrm>
                <a:off x="4484424" y="5958308"/>
                <a:ext cx="542006" cy="276999"/>
              </a:xfrm>
              <a:prstGeom prst="rect">
                <a:avLst/>
              </a:prstGeom>
              <a:noFill/>
            </p:spPr>
            <p:txBody>
              <a:bodyPr wrap="square" rtlCol="0">
                <a:spAutoFit/>
              </a:bodyPr>
              <a:lst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sv-SE" sz="1200" b="1" dirty="0">
                    <a:solidFill>
                      <a:schemeClr val="bg1"/>
                    </a:solidFill>
                    <a:latin typeface="Arial" panose="020B0604020202020204" pitchFamily="34" charset="0"/>
                    <a:cs typeface="Arial" panose="020B0604020202020204" pitchFamily="34" charset="0"/>
                  </a:rPr>
                  <a:t>R</a:t>
                </a:r>
                <a:r>
                  <a:rPr lang="sv-SE" sz="1200" b="1" dirty="0" smtClean="0">
                    <a:solidFill>
                      <a:schemeClr val="bg1"/>
                    </a:solidFill>
                    <a:latin typeface="Arial" panose="020B0604020202020204" pitchFamily="34" charset="0"/>
                    <a:cs typeface="Arial" panose="020B0604020202020204" pitchFamily="34" charset="0"/>
                  </a:rPr>
                  <a:t>OS</a:t>
                </a:r>
                <a:endParaRPr lang="sv-SE" sz="1200" b="1" dirty="0">
                  <a:solidFill>
                    <a:schemeClr val="bg1"/>
                  </a:solidFill>
                  <a:latin typeface="Arial" panose="020B0604020202020204" pitchFamily="34" charset="0"/>
                  <a:cs typeface="Arial" panose="020B0604020202020204" pitchFamily="34" charset="0"/>
                </a:endParaRPr>
              </a:p>
            </p:txBody>
          </p:sp>
        </p:grpSp>
        <p:grpSp>
          <p:nvGrpSpPr>
            <p:cNvPr id="24" name="Group 23"/>
            <p:cNvGrpSpPr/>
            <p:nvPr/>
          </p:nvGrpSpPr>
          <p:grpSpPr>
            <a:xfrm>
              <a:off x="3926076" y="2325792"/>
              <a:ext cx="720080" cy="246221"/>
              <a:chOff x="4695016" y="3907691"/>
              <a:chExt cx="720080" cy="246221"/>
            </a:xfrm>
          </p:grpSpPr>
          <p:sp>
            <p:nvSpPr>
              <p:cNvPr id="40" name="Rounded Rectangle 39"/>
              <p:cNvSpPr/>
              <p:nvPr/>
            </p:nvSpPr>
            <p:spPr>
              <a:xfrm>
                <a:off x="4738767" y="3922421"/>
                <a:ext cx="457005" cy="229749"/>
              </a:xfrm>
              <a:prstGeom prst="roundRect">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41" name="TextBox 40"/>
              <p:cNvSpPr txBox="1"/>
              <p:nvPr/>
            </p:nvSpPr>
            <p:spPr>
              <a:xfrm>
                <a:off x="4695016" y="3907691"/>
                <a:ext cx="720080" cy="246221"/>
              </a:xfrm>
              <a:prstGeom prst="rect">
                <a:avLst/>
              </a:prstGeom>
              <a:noFill/>
              <a:ln w="19050">
                <a:noFill/>
              </a:ln>
            </p:spPr>
            <p:txBody>
              <a:bodyPr wrap="square" rtlCol="0">
                <a:spAutoFit/>
              </a:bodyPr>
              <a:lstStyle/>
              <a:p>
                <a:r>
                  <a:rPr lang="sv-SE" sz="1000" dirty="0" smtClean="0">
                    <a:latin typeface="Arial" panose="020B0604020202020204" pitchFamily="34" charset="0"/>
                    <a:cs typeface="Arial" panose="020B0604020202020204" pitchFamily="34" charset="0"/>
                  </a:rPr>
                  <a:t>Keap1</a:t>
                </a:r>
                <a:endParaRPr lang="sv-SE" sz="1000" dirty="0">
                  <a:latin typeface="Arial" panose="020B0604020202020204" pitchFamily="34" charset="0"/>
                  <a:cs typeface="Arial" panose="020B0604020202020204" pitchFamily="34" charset="0"/>
                </a:endParaRPr>
              </a:p>
            </p:txBody>
          </p:sp>
        </p:grpSp>
        <p:grpSp>
          <p:nvGrpSpPr>
            <p:cNvPr id="25" name="Group 24"/>
            <p:cNvGrpSpPr/>
            <p:nvPr/>
          </p:nvGrpSpPr>
          <p:grpSpPr>
            <a:xfrm>
              <a:off x="4077072" y="2547773"/>
              <a:ext cx="568921" cy="246221"/>
              <a:chOff x="1473141" y="6529025"/>
              <a:chExt cx="568921" cy="246221"/>
            </a:xfrm>
          </p:grpSpPr>
          <p:sp>
            <p:nvSpPr>
              <p:cNvPr id="38" name="Rounded Rectangle 37"/>
              <p:cNvSpPr/>
              <p:nvPr/>
            </p:nvSpPr>
            <p:spPr>
              <a:xfrm>
                <a:off x="1484784" y="6539072"/>
                <a:ext cx="421475" cy="215627"/>
              </a:xfrm>
              <a:prstGeom prst="roundRect">
                <a:avLst/>
              </a:prstGeom>
              <a:solidFill>
                <a:srgbClr val="FF0000"/>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39" name="TextBox 38"/>
              <p:cNvSpPr txBox="1"/>
              <p:nvPr/>
            </p:nvSpPr>
            <p:spPr>
              <a:xfrm>
                <a:off x="1473141" y="6529025"/>
                <a:ext cx="568921" cy="246221"/>
              </a:xfrm>
              <a:prstGeom prst="rect">
                <a:avLst/>
              </a:prstGeom>
              <a:noFill/>
            </p:spPr>
            <p:txBody>
              <a:bodyPr wrap="square" rtlCol="0">
                <a:spAutoFit/>
              </a:bodyPr>
              <a:lstStyle/>
              <a:p>
                <a:r>
                  <a:rPr lang="sv-SE" sz="1000" dirty="0" smtClean="0">
                    <a:solidFill>
                      <a:schemeClr val="bg1"/>
                    </a:solidFill>
                    <a:latin typeface="Arial" panose="020B0604020202020204" pitchFamily="34" charset="0"/>
                    <a:cs typeface="Arial" panose="020B0604020202020204" pitchFamily="34" charset="0"/>
                  </a:rPr>
                  <a:t>Nrf2</a:t>
                </a:r>
                <a:endParaRPr lang="sv-SE" sz="1000" dirty="0">
                  <a:solidFill>
                    <a:schemeClr val="bg1"/>
                  </a:solidFill>
                  <a:latin typeface="Arial" panose="020B0604020202020204" pitchFamily="34" charset="0"/>
                  <a:cs typeface="Arial" panose="020B0604020202020204" pitchFamily="34" charset="0"/>
                </a:endParaRPr>
              </a:p>
            </p:txBody>
          </p:sp>
        </p:grpSp>
        <p:grpSp>
          <p:nvGrpSpPr>
            <p:cNvPr id="26" name="Group 25"/>
            <p:cNvGrpSpPr/>
            <p:nvPr/>
          </p:nvGrpSpPr>
          <p:grpSpPr>
            <a:xfrm>
              <a:off x="819696" y="2567176"/>
              <a:ext cx="2396428" cy="461665"/>
              <a:chOff x="1640208" y="4526233"/>
              <a:chExt cx="2396428" cy="461665"/>
            </a:xfrm>
          </p:grpSpPr>
          <p:sp>
            <p:nvSpPr>
              <p:cNvPr id="36" name="Rounded Rectangle 35"/>
              <p:cNvSpPr/>
              <p:nvPr/>
            </p:nvSpPr>
            <p:spPr>
              <a:xfrm>
                <a:off x="1796137" y="4563776"/>
                <a:ext cx="2075399" cy="384264"/>
              </a:xfrm>
              <a:prstGeom prst="roundRect">
                <a:avLst/>
              </a:prstGeom>
              <a:solidFill>
                <a:srgbClr val="FF0000"/>
              </a:solidFill>
              <a:ln w="190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solidFill>
                    <a:srgbClr val="FF0000"/>
                  </a:solidFill>
                </a:endParaRPr>
              </a:p>
            </p:txBody>
          </p:sp>
          <p:sp>
            <p:nvSpPr>
              <p:cNvPr id="37" name="Rectangle 36"/>
              <p:cNvSpPr/>
              <p:nvPr/>
            </p:nvSpPr>
            <p:spPr>
              <a:xfrm>
                <a:off x="1640208" y="4526233"/>
                <a:ext cx="2396428" cy="461665"/>
              </a:xfrm>
              <a:prstGeom prst="rect">
                <a:avLst/>
              </a:prstGeom>
            </p:spPr>
            <p:txBody>
              <a:bodyPr wrap="square">
                <a:spAutoFit/>
              </a:bodyPr>
              <a:lstStyle/>
              <a:p>
                <a:pPr algn="ctr"/>
                <a:r>
                  <a:rPr lang="sv-SE" sz="800" b="1" dirty="0" err="1" smtClean="0">
                    <a:solidFill>
                      <a:schemeClr val="bg1"/>
                    </a:solidFill>
                    <a:latin typeface="Arial" panose="020B0604020202020204" pitchFamily="34" charset="0"/>
                    <a:cs typeface="Arial" panose="020B0604020202020204" pitchFamily="34" charset="0"/>
                  </a:rPr>
                  <a:t>Impairment</a:t>
                </a:r>
                <a:r>
                  <a:rPr lang="sv-SE" sz="800" b="1" dirty="0" smtClean="0">
                    <a:solidFill>
                      <a:schemeClr val="bg1"/>
                    </a:solidFill>
                    <a:latin typeface="Arial" panose="020B0604020202020204" pitchFamily="34" charset="0"/>
                    <a:cs typeface="Arial" panose="020B0604020202020204" pitchFamily="34" charset="0"/>
                  </a:rPr>
                  <a:t> </a:t>
                </a:r>
                <a:r>
                  <a:rPr lang="sv-SE" sz="800" b="1" dirty="0" err="1" smtClean="0">
                    <a:solidFill>
                      <a:schemeClr val="bg1"/>
                    </a:solidFill>
                    <a:latin typeface="Arial" panose="020B0604020202020204" pitchFamily="34" charset="0"/>
                    <a:cs typeface="Arial" panose="020B0604020202020204" pitchFamily="34" charset="0"/>
                  </a:rPr>
                  <a:t>of</a:t>
                </a:r>
                <a:r>
                  <a:rPr lang="sv-SE" sz="800" b="1" dirty="0" smtClean="0">
                    <a:solidFill>
                      <a:schemeClr val="bg1"/>
                    </a:solidFill>
                    <a:latin typeface="Arial" panose="020B0604020202020204" pitchFamily="34" charset="0"/>
                    <a:cs typeface="Arial" panose="020B0604020202020204" pitchFamily="34" charset="0"/>
                  </a:rPr>
                  <a:t> </a:t>
                </a:r>
                <a:r>
                  <a:rPr lang="sv-SE" sz="800" b="1" dirty="0" err="1" smtClean="0">
                    <a:solidFill>
                      <a:schemeClr val="bg1"/>
                    </a:solidFill>
                    <a:latin typeface="Arial" panose="020B0604020202020204" pitchFamily="34" charset="0"/>
                    <a:cs typeface="Arial" panose="020B0604020202020204" pitchFamily="34" charset="0"/>
                  </a:rPr>
                  <a:t>trophoblast</a:t>
                </a:r>
                <a:r>
                  <a:rPr lang="sv-SE" sz="800" b="1" dirty="0" smtClean="0">
                    <a:solidFill>
                      <a:schemeClr val="bg1"/>
                    </a:solidFill>
                    <a:latin typeface="Arial" panose="020B0604020202020204" pitchFamily="34" charset="0"/>
                    <a:cs typeface="Arial" panose="020B0604020202020204" pitchFamily="34" charset="0"/>
                  </a:rPr>
                  <a:t> </a:t>
                </a:r>
                <a:r>
                  <a:rPr lang="sv-SE" sz="800" b="1" dirty="0" err="1" smtClean="0">
                    <a:solidFill>
                      <a:schemeClr val="bg1"/>
                    </a:solidFill>
                    <a:latin typeface="Arial" panose="020B0604020202020204" pitchFamily="34" charset="0"/>
                    <a:cs typeface="Arial" panose="020B0604020202020204" pitchFamily="34" charset="0"/>
                  </a:rPr>
                  <a:t>differentiation</a:t>
                </a:r>
                <a:r>
                  <a:rPr lang="sv-SE" sz="800" b="1" dirty="0" smtClean="0">
                    <a:solidFill>
                      <a:schemeClr val="bg1"/>
                    </a:solidFill>
                    <a:latin typeface="Arial" panose="020B0604020202020204" pitchFamily="34" charset="0"/>
                    <a:cs typeface="Arial" panose="020B0604020202020204" pitchFamily="34" charset="0"/>
                  </a:rPr>
                  <a:t>, </a:t>
                </a:r>
                <a:r>
                  <a:rPr lang="en-US" sz="800" b="1" dirty="0">
                    <a:solidFill>
                      <a:schemeClr val="bg1"/>
                    </a:solidFill>
                    <a:latin typeface="Arial" panose="020B0604020202020204" pitchFamily="34" charset="0"/>
                    <a:cs typeface="Arial" panose="020B0604020202020204" pitchFamily="34" charset="0"/>
                  </a:rPr>
                  <a:t>abnormal glycogen accumulation and </a:t>
                </a:r>
                <a:r>
                  <a:rPr lang="en-US" sz="800" b="1" dirty="0" smtClean="0">
                    <a:solidFill>
                      <a:schemeClr val="bg1"/>
                    </a:solidFill>
                    <a:latin typeface="Arial" panose="020B0604020202020204" pitchFamily="34" charset="0"/>
                    <a:cs typeface="Arial" panose="020B0604020202020204" pitchFamily="34" charset="0"/>
                  </a:rPr>
                  <a:t>inhibited</a:t>
                </a:r>
                <a:r>
                  <a:rPr lang="sv-SE" sz="800" b="1" dirty="0" smtClean="0">
                    <a:solidFill>
                      <a:schemeClr val="bg1"/>
                    </a:solidFill>
                    <a:latin typeface="Arial" panose="020B0604020202020204" pitchFamily="34" charset="0"/>
                    <a:cs typeface="Arial" panose="020B0604020202020204" pitchFamily="34" charset="0"/>
                  </a:rPr>
                  <a:t> </a:t>
                </a:r>
                <a:r>
                  <a:rPr lang="sv-SE" sz="800" b="1" dirty="0" err="1" smtClean="0">
                    <a:solidFill>
                      <a:schemeClr val="bg1"/>
                    </a:solidFill>
                    <a:latin typeface="Arial" panose="020B0604020202020204" pitchFamily="34" charset="0"/>
                    <a:cs typeface="Arial" panose="020B0604020202020204" pitchFamily="34" charset="0"/>
                  </a:rPr>
                  <a:t>angiogenesis</a:t>
                </a:r>
                <a:r>
                  <a:rPr lang="sv-SE" sz="800" b="1" dirty="0" smtClean="0">
                    <a:solidFill>
                      <a:schemeClr val="bg1"/>
                    </a:solidFill>
                    <a:latin typeface="Arial" panose="020B0604020202020204" pitchFamily="34" charset="0"/>
                    <a:cs typeface="Arial" panose="020B0604020202020204" pitchFamily="34" charset="0"/>
                  </a:rPr>
                  <a:t> </a:t>
                </a:r>
                <a:endParaRPr lang="sv-SE" sz="800" b="1" dirty="0">
                  <a:solidFill>
                    <a:schemeClr val="bg1"/>
                  </a:solidFill>
                  <a:latin typeface="Arial" panose="020B0604020202020204" pitchFamily="34" charset="0"/>
                  <a:cs typeface="Arial" panose="020B0604020202020204" pitchFamily="34" charset="0"/>
                </a:endParaRPr>
              </a:p>
            </p:txBody>
          </p:sp>
        </p:grpSp>
        <p:grpSp>
          <p:nvGrpSpPr>
            <p:cNvPr id="27" name="Group 26"/>
            <p:cNvGrpSpPr/>
            <p:nvPr/>
          </p:nvGrpSpPr>
          <p:grpSpPr>
            <a:xfrm>
              <a:off x="3034064" y="3227216"/>
              <a:ext cx="1524205" cy="252217"/>
              <a:chOff x="2205248" y="3405280"/>
              <a:chExt cx="1524205" cy="252217"/>
            </a:xfrm>
          </p:grpSpPr>
          <p:sp>
            <p:nvSpPr>
              <p:cNvPr id="34" name="Rounded Rectangle 33"/>
              <p:cNvSpPr/>
              <p:nvPr/>
            </p:nvSpPr>
            <p:spPr>
              <a:xfrm>
                <a:off x="2283408" y="3413104"/>
                <a:ext cx="1375000" cy="244393"/>
              </a:xfrm>
              <a:prstGeom prst="roundRect">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35" name="Rectangle 34"/>
              <p:cNvSpPr/>
              <p:nvPr/>
            </p:nvSpPr>
            <p:spPr>
              <a:xfrm>
                <a:off x="2205248" y="3405280"/>
                <a:ext cx="1524205" cy="246221"/>
              </a:xfrm>
              <a:prstGeom prst="rect">
                <a:avLst/>
              </a:prstGeom>
            </p:spPr>
            <p:txBody>
              <a:bodyPr wrap="square">
                <a:spAutoFit/>
              </a:bodyPr>
              <a:lstStyle/>
              <a:p>
                <a:pPr algn="ctr"/>
                <a:r>
                  <a:rPr lang="en-US" sz="1000" dirty="0" err="1" smtClean="0">
                    <a:solidFill>
                      <a:schemeClr val="bg1"/>
                    </a:solidFill>
                    <a:latin typeface="Arial" panose="020B0604020202020204" pitchFamily="34" charset="0"/>
                    <a:cs typeface="Arial" panose="020B0604020202020204" pitchFamily="34" charset="0"/>
                  </a:rPr>
                  <a:t>Embryotoxic</a:t>
                </a:r>
                <a:r>
                  <a:rPr lang="en-US" sz="1000" dirty="0">
                    <a:solidFill>
                      <a:schemeClr val="bg1"/>
                    </a:solidFill>
                    <a:latin typeface="Arial" panose="020B0604020202020204" pitchFamily="34" charset="0"/>
                    <a:cs typeface="Arial" panose="020B0604020202020204" pitchFamily="34" charset="0"/>
                  </a:rPr>
                  <a:t> </a:t>
                </a:r>
                <a:r>
                  <a:rPr lang="en-US" sz="1000" dirty="0" smtClean="0">
                    <a:solidFill>
                      <a:schemeClr val="bg1"/>
                    </a:solidFill>
                    <a:latin typeface="Arial" panose="020B0604020202020204" pitchFamily="34" charset="0"/>
                    <a:cs typeface="Arial" panose="020B0604020202020204" pitchFamily="34" charset="0"/>
                  </a:rPr>
                  <a:t>cytokines</a:t>
                </a:r>
                <a:endParaRPr lang="sv-SE" sz="1000" dirty="0">
                  <a:solidFill>
                    <a:schemeClr val="bg1"/>
                  </a:solidFill>
                  <a:latin typeface="Arial" panose="020B0604020202020204" pitchFamily="34" charset="0"/>
                  <a:cs typeface="Arial" panose="020B0604020202020204" pitchFamily="34" charset="0"/>
                </a:endParaRPr>
              </a:p>
            </p:txBody>
          </p:sp>
        </p:grpSp>
        <p:grpSp>
          <p:nvGrpSpPr>
            <p:cNvPr id="28" name="Group 27"/>
            <p:cNvGrpSpPr/>
            <p:nvPr/>
          </p:nvGrpSpPr>
          <p:grpSpPr>
            <a:xfrm>
              <a:off x="3573016" y="1661483"/>
              <a:ext cx="616910" cy="246221"/>
              <a:chOff x="5633569" y="1895974"/>
              <a:chExt cx="616910" cy="246221"/>
            </a:xfrm>
          </p:grpSpPr>
          <p:sp>
            <p:nvSpPr>
              <p:cNvPr id="32" name="Rounded Rectangle 31"/>
              <p:cNvSpPr/>
              <p:nvPr/>
            </p:nvSpPr>
            <p:spPr>
              <a:xfrm>
                <a:off x="5633569" y="1895974"/>
                <a:ext cx="531664" cy="229405"/>
              </a:xfrm>
              <a:prstGeom prst="roundRect">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p>
            </p:txBody>
          </p:sp>
          <p:sp>
            <p:nvSpPr>
              <p:cNvPr id="33" name="TextBox 32"/>
              <p:cNvSpPr txBox="1"/>
              <p:nvPr/>
            </p:nvSpPr>
            <p:spPr>
              <a:xfrm>
                <a:off x="5635068" y="1895974"/>
                <a:ext cx="615411" cy="246221"/>
              </a:xfrm>
              <a:prstGeom prst="rect">
                <a:avLst/>
              </a:prstGeom>
              <a:noFill/>
            </p:spPr>
            <p:txBody>
              <a:bodyPr wrap="square" rtlCol="0">
                <a:spAutoFit/>
              </a:bodyPr>
              <a:lstStyle/>
              <a:p>
                <a:r>
                  <a:rPr lang="sv-SE" sz="1000" dirty="0" smtClean="0">
                    <a:solidFill>
                      <a:schemeClr val="bg1"/>
                    </a:solidFill>
                    <a:latin typeface="Arial" panose="020B0604020202020204" pitchFamily="34" charset="0"/>
                    <a:cs typeface="Arial" panose="020B0604020202020204" pitchFamily="34" charset="0"/>
                  </a:rPr>
                  <a:t>VDAC</a:t>
                </a:r>
                <a:endParaRPr lang="sv-SE" sz="1000" dirty="0">
                  <a:solidFill>
                    <a:schemeClr val="bg1"/>
                  </a:solidFill>
                  <a:latin typeface="Arial" panose="020B0604020202020204" pitchFamily="34" charset="0"/>
                  <a:cs typeface="Arial" panose="020B0604020202020204" pitchFamily="34" charset="0"/>
                </a:endParaRPr>
              </a:p>
            </p:txBody>
          </p:sp>
        </p:grpSp>
        <p:grpSp>
          <p:nvGrpSpPr>
            <p:cNvPr id="29" name="Group 28"/>
            <p:cNvGrpSpPr/>
            <p:nvPr/>
          </p:nvGrpSpPr>
          <p:grpSpPr>
            <a:xfrm>
              <a:off x="3752801" y="1370552"/>
              <a:ext cx="574511" cy="246221"/>
              <a:chOff x="5704582" y="1895974"/>
              <a:chExt cx="615411" cy="246221"/>
            </a:xfrm>
          </p:grpSpPr>
          <p:sp>
            <p:nvSpPr>
              <p:cNvPr id="30" name="Rounded Rectangle 29"/>
              <p:cNvSpPr/>
              <p:nvPr/>
            </p:nvSpPr>
            <p:spPr>
              <a:xfrm>
                <a:off x="5734234" y="1905702"/>
                <a:ext cx="473728" cy="229405"/>
              </a:xfrm>
              <a:prstGeom prst="roundRect">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sv-SE">
                  <a:solidFill>
                    <a:srgbClr val="FF0000"/>
                  </a:solidFill>
                </a:endParaRPr>
              </a:p>
            </p:txBody>
          </p:sp>
          <p:sp>
            <p:nvSpPr>
              <p:cNvPr id="31" name="TextBox 30"/>
              <p:cNvSpPr txBox="1"/>
              <p:nvPr/>
            </p:nvSpPr>
            <p:spPr>
              <a:xfrm>
                <a:off x="5704582" y="1895974"/>
                <a:ext cx="615411" cy="246221"/>
              </a:xfrm>
              <a:prstGeom prst="rect">
                <a:avLst/>
              </a:prstGeom>
              <a:noFill/>
            </p:spPr>
            <p:txBody>
              <a:bodyPr wrap="square" rtlCol="0">
                <a:spAutoFit/>
              </a:bodyPr>
              <a:lstStyle/>
              <a:p>
                <a:r>
                  <a:rPr lang="sv-SE" sz="1000" dirty="0" smtClean="0">
                    <a:solidFill>
                      <a:schemeClr val="bg1"/>
                    </a:solidFill>
                    <a:latin typeface="Arial" panose="020B0604020202020204" pitchFamily="34" charset="0"/>
                    <a:cs typeface="Arial" panose="020B0604020202020204" pitchFamily="34" charset="0"/>
                  </a:rPr>
                  <a:t>PHB1</a:t>
                </a:r>
                <a:endParaRPr lang="sv-SE" sz="1000" dirty="0">
                  <a:solidFill>
                    <a:schemeClr val="bg1"/>
                  </a:solidFill>
                  <a:latin typeface="Arial" panose="020B0604020202020204" pitchFamily="34" charset="0"/>
                  <a:cs typeface="Arial" panose="020B0604020202020204" pitchFamily="34" charset="0"/>
                </a:endParaRPr>
              </a:p>
            </p:txBody>
          </p:sp>
        </p:grpSp>
      </p:grpSp>
      <p:sp>
        <p:nvSpPr>
          <p:cNvPr id="66" name="Rectangle 65"/>
          <p:cNvSpPr/>
          <p:nvPr/>
        </p:nvSpPr>
        <p:spPr>
          <a:xfrm>
            <a:off x="260648" y="4226476"/>
            <a:ext cx="6408712" cy="1938992"/>
          </a:xfrm>
          <a:prstGeom prst="rect">
            <a:avLst/>
          </a:prstGeom>
        </p:spPr>
        <p:txBody>
          <a:bodyPr wrap="square">
            <a:spAutoFit/>
          </a:bodyPr>
          <a:lstStyle/>
          <a:p>
            <a:pPr algn="just"/>
            <a:r>
              <a:rPr lang="en-US" sz="1200" b="1" dirty="0" smtClean="0">
                <a:latin typeface="Arial" panose="020B0604020202020204" pitchFamily="34" charset="0"/>
                <a:cs typeface="Arial" panose="020B0604020202020204" pitchFamily="34" charset="0"/>
              </a:rPr>
              <a:t>Figure 11. </a:t>
            </a:r>
            <a:r>
              <a:rPr lang="en-US" sz="1200" dirty="0" smtClean="0">
                <a:latin typeface="Arial" panose="020B0604020202020204" pitchFamily="34" charset="0"/>
                <a:cs typeface="Arial" panose="020B0604020202020204" pitchFamily="34" charset="0"/>
              </a:rPr>
              <a:t>A schematic representation illustrating our working hypothesis regarding how combined </a:t>
            </a:r>
            <a:r>
              <a:rPr lang="en-US" sz="1200" dirty="0" err="1" smtClean="0">
                <a:latin typeface="Arial" panose="020B0604020202020204" pitchFamily="34" charset="0"/>
                <a:cs typeface="Arial" panose="020B0604020202020204" pitchFamily="34" charset="0"/>
              </a:rPr>
              <a:t>hyperandrogenism</a:t>
            </a:r>
            <a:r>
              <a:rPr lang="en-US" sz="1200" dirty="0" smtClean="0">
                <a:latin typeface="Arial" panose="020B0604020202020204" pitchFamily="34" charset="0"/>
                <a:cs typeface="Arial" panose="020B0604020202020204" pitchFamily="34" charset="0"/>
              </a:rPr>
              <a:t> and insulin resistance perturb placental mitochondrial dynamism, transcriptional activities, and </a:t>
            </a:r>
            <a:r>
              <a:rPr lang="en-US" sz="1200" dirty="0" err="1" smtClean="0">
                <a:latin typeface="Arial" panose="020B0604020202020204" pitchFamily="34" charset="0"/>
                <a:cs typeface="Arial" panose="020B0604020202020204" pitchFamily="34" charset="0"/>
              </a:rPr>
              <a:t>mitophagy</a:t>
            </a:r>
            <a:r>
              <a:rPr lang="en-US" sz="1200" dirty="0" smtClean="0">
                <a:latin typeface="Arial" panose="020B0604020202020204" pitchFamily="34" charset="0"/>
                <a:cs typeface="Arial" panose="020B0604020202020204" pitchFamily="34" charset="0"/>
              </a:rPr>
              <a:t>, as well as stimulate ROS accumulation in parallel with suppression of placental Nrf2 and SOD1 activation. In parallel with this, increased ROS levels cause impaired trophoblast differentiation and vascularization and induce embryo damage through the aberrant regulation of trophoblast invasion-related, </a:t>
            </a:r>
            <a:r>
              <a:rPr lang="en-US" sz="1200" dirty="0" err="1" smtClean="0">
                <a:latin typeface="Arial" panose="020B0604020202020204" pitchFamily="34" charset="0"/>
                <a:cs typeface="Arial" panose="020B0604020202020204" pitchFamily="34" charset="0"/>
              </a:rPr>
              <a:t>angiogenic</a:t>
            </a:r>
            <a:r>
              <a:rPr lang="en-US" sz="1200" dirty="0" smtClean="0">
                <a:latin typeface="Arial" panose="020B0604020202020204" pitchFamily="34" charset="0"/>
                <a:cs typeface="Arial" panose="020B0604020202020204" pitchFamily="34" charset="0"/>
              </a:rPr>
              <a:t>, and </a:t>
            </a:r>
            <a:r>
              <a:rPr lang="en-US" sz="1200" dirty="0" err="1" smtClean="0">
                <a:latin typeface="Arial" panose="020B0604020202020204" pitchFamily="34" charset="0"/>
                <a:cs typeface="Arial" panose="020B0604020202020204" pitchFamily="34" charset="0"/>
              </a:rPr>
              <a:t>embryotoxic</a:t>
            </a:r>
            <a:r>
              <a:rPr lang="en-US" sz="1200" dirty="0" smtClean="0">
                <a:latin typeface="Arial" panose="020B0604020202020204" pitchFamily="34" charset="0"/>
                <a:cs typeface="Arial" panose="020B0604020202020204" pitchFamily="34" charset="0"/>
              </a:rPr>
              <a:t> gene expression, which in turn results in fetal loss under PCOS-like conditions.</a:t>
            </a:r>
          </a:p>
          <a:p>
            <a:pPr algn="just"/>
            <a:endParaRPr lang="en-US" sz="1200" dirty="0">
              <a:latin typeface="Arial" panose="020B0604020202020204" pitchFamily="34" charset="0"/>
              <a:cs typeface="Arial" panose="020B0604020202020204" pitchFamily="34" charset="0"/>
            </a:endParaRPr>
          </a:p>
          <a:p>
            <a:pPr algn="just"/>
            <a:r>
              <a:rPr lang="en-US" sz="1200" b="1" dirty="0" smtClean="0">
                <a:latin typeface="Arial" panose="020B0604020202020204" pitchFamily="34" charset="0"/>
                <a:cs typeface="Arial" panose="020B0604020202020204" pitchFamily="34" charset="0"/>
              </a:rPr>
              <a:t>References</a:t>
            </a:r>
            <a:endParaRPr lang="sv-SE" sz="1200" b="1" dirty="0">
              <a:latin typeface="Arial" panose="020B0604020202020204" pitchFamily="34" charset="0"/>
              <a:cs typeface="Arial" panose="020B0604020202020204" pitchFamily="34" charset="0"/>
            </a:endParaRPr>
          </a:p>
        </p:txBody>
      </p:sp>
      <p:sp>
        <p:nvSpPr>
          <p:cNvPr id="67" name="Rectangle 66"/>
          <p:cNvSpPr/>
          <p:nvPr/>
        </p:nvSpPr>
        <p:spPr>
          <a:xfrm>
            <a:off x="429964" y="6233408"/>
            <a:ext cx="6023372" cy="1938992"/>
          </a:xfrm>
          <a:prstGeom prst="rect">
            <a:avLst/>
          </a:prstGeom>
        </p:spPr>
        <p:txBody>
          <a:bodyPr wrap="square">
            <a:spAutoFit/>
          </a:bodyPr>
          <a:lstStyle/>
          <a:p>
            <a:pPr lvl="0" algn="just"/>
            <a:r>
              <a:rPr lang="en-GB" sz="1000" dirty="0" err="1">
                <a:latin typeface="Arial" panose="020B0604020202020204" pitchFamily="34" charset="0"/>
                <a:cs typeface="Arial" panose="020B0604020202020204" pitchFamily="34" charset="0"/>
              </a:rPr>
              <a:t>Hyperandrogenism</a:t>
            </a:r>
            <a:r>
              <a:rPr lang="en-GB" sz="1000" dirty="0">
                <a:latin typeface="Arial" panose="020B0604020202020204" pitchFamily="34" charset="0"/>
                <a:cs typeface="Arial" panose="020B0604020202020204" pitchFamily="34" charset="0"/>
              </a:rPr>
              <a:t> and insulin resistance-induced </a:t>
            </a:r>
            <a:r>
              <a:rPr lang="en-GB" sz="1000" dirty="0" err="1">
                <a:latin typeface="Arial" panose="020B0604020202020204" pitchFamily="34" charset="0"/>
                <a:cs typeface="Arial" panose="020B0604020202020204" pitchFamily="34" charset="0"/>
              </a:rPr>
              <a:t>fetal</a:t>
            </a:r>
            <a:r>
              <a:rPr lang="en-GB" sz="1000" dirty="0">
                <a:latin typeface="Arial" panose="020B0604020202020204" pitchFamily="34" charset="0"/>
                <a:cs typeface="Arial" panose="020B0604020202020204" pitchFamily="34" charset="0"/>
              </a:rPr>
              <a:t> loss: evidence for placental mitochondrial abnormalities and elevated reactive oxygen species production in pregnant rats that mimic the clinical features of polycystic ovary syndrome.</a:t>
            </a:r>
            <a:endParaRPr lang="sv-SE" sz="1000" dirty="0">
              <a:latin typeface="Arial" panose="020B0604020202020204" pitchFamily="34" charset="0"/>
              <a:cs typeface="Arial" panose="020B0604020202020204" pitchFamily="34" charset="0"/>
            </a:endParaRPr>
          </a:p>
          <a:p>
            <a:pPr algn="just"/>
            <a:r>
              <a:rPr lang="en-GB" sz="1000" dirty="0">
                <a:latin typeface="Arial" panose="020B0604020202020204" pitchFamily="34" charset="0"/>
                <a:cs typeface="Arial" panose="020B0604020202020204" pitchFamily="34" charset="0"/>
              </a:rPr>
              <a:t>Zhang Y, Zhao W, Xu H, Hu M, </a:t>
            </a:r>
            <a:r>
              <a:rPr lang="en-GB" sz="1000" dirty="0" err="1">
                <a:latin typeface="Arial" panose="020B0604020202020204" pitchFamily="34" charset="0"/>
                <a:cs typeface="Arial" panose="020B0604020202020204" pitchFamily="34" charset="0"/>
              </a:rPr>
              <a:t>Guo</a:t>
            </a:r>
            <a:r>
              <a:rPr lang="en-GB" sz="1000" dirty="0">
                <a:latin typeface="Arial" panose="020B0604020202020204" pitchFamily="34" charset="0"/>
                <a:cs typeface="Arial" panose="020B0604020202020204" pitchFamily="34" charset="0"/>
              </a:rPr>
              <a:t> X, </a:t>
            </a:r>
            <a:r>
              <a:rPr lang="en-GB" sz="1000" dirty="0" err="1">
                <a:latin typeface="Arial" panose="020B0604020202020204" pitchFamily="34" charset="0"/>
                <a:cs typeface="Arial" panose="020B0604020202020204" pitchFamily="34" charset="0"/>
              </a:rPr>
              <a:t>Jia</a:t>
            </a:r>
            <a:r>
              <a:rPr lang="en-GB" sz="1000" dirty="0">
                <a:latin typeface="Arial" panose="020B0604020202020204" pitchFamily="34" charset="0"/>
                <a:cs typeface="Arial" panose="020B0604020202020204" pitchFamily="34" charset="0"/>
              </a:rPr>
              <a:t> W, Liu G, Li J, Cui P, Lager S, </a:t>
            </a:r>
            <a:r>
              <a:rPr lang="en-GB" sz="1000" dirty="0" err="1">
                <a:latin typeface="Arial" panose="020B0604020202020204" pitchFamily="34" charset="0"/>
                <a:cs typeface="Arial" panose="020B0604020202020204" pitchFamily="34" charset="0"/>
              </a:rPr>
              <a:t>Sferruzzi-Perri</a:t>
            </a:r>
            <a:r>
              <a:rPr lang="en-GB" sz="1000" dirty="0">
                <a:latin typeface="Arial" panose="020B0604020202020204" pitchFamily="34" charset="0"/>
                <a:cs typeface="Arial" panose="020B0604020202020204" pitchFamily="34" charset="0"/>
              </a:rPr>
              <a:t> AN, Li W, Wu XK, Han Y, </a:t>
            </a:r>
            <a:r>
              <a:rPr lang="en-GB" sz="1000" dirty="0" err="1">
                <a:latin typeface="Arial" panose="020B0604020202020204" pitchFamily="34" charset="0"/>
                <a:cs typeface="Arial" panose="020B0604020202020204" pitchFamily="34" charset="0"/>
              </a:rPr>
              <a:t>Brännström</a:t>
            </a:r>
            <a:r>
              <a:rPr lang="en-GB" sz="1000" dirty="0">
                <a:latin typeface="Arial" panose="020B0604020202020204" pitchFamily="34" charset="0"/>
                <a:cs typeface="Arial" panose="020B0604020202020204" pitchFamily="34" charset="0"/>
              </a:rPr>
              <a:t> M, Shao </a:t>
            </a:r>
            <a:r>
              <a:rPr lang="en-GB" sz="1000" dirty="0" smtClean="0">
                <a:latin typeface="Arial" panose="020B0604020202020204" pitchFamily="34" charset="0"/>
                <a:cs typeface="Arial" panose="020B0604020202020204" pitchFamily="34" charset="0"/>
              </a:rPr>
              <a:t>LR</a:t>
            </a:r>
            <a:r>
              <a:rPr lang="en-GB" sz="1000" dirty="0">
                <a:latin typeface="Arial" panose="020B0604020202020204" pitchFamily="34" charset="0"/>
                <a:cs typeface="Arial" panose="020B0604020202020204" pitchFamily="34" charset="0"/>
              </a:rPr>
              <a:t> </a:t>
            </a:r>
            <a:r>
              <a:rPr lang="en-GB" sz="1000" dirty="0" smtClean="0">
                <a:latin typeface="Arial" panose="020B0604020202020204" pitchFamily="34" charset="0"/>
                <a:cs typeface="Arial" panose="020B0604020202020204" pitchFamily="34" charset="0"/>
              </a:rPr>
              <a:t>and </a:t>
            </a:r>
            <a:r>
              <a:rPr lang="en-GB" sz="1000" dirty="0" err="1">
                <a:latin typeface="Arial" panose="020B0604020202020204" pitchFamily="34" charset="0"/>
                <a:cs typeface="Arial" panose="020B0604020202020204" pitchFamily="34" charset="0"/>
              </a:rPr>
              <a:t>Billig</a:t>
            </a:r>
            <a:r>
              <a:rPr lang="en-GB" sz="1000" dirty="0">
                <a:latin typeface="Arial" panose="020B0604020202020204" pitchFamily="34" charset="0"/>
                <a:cs typeface="Arial" panose="020B0604020202020204" pitchFamily="34" charset="0"/>
              </a:rPr>
              <a:t> H</a:t>
            </a:r>
            <a:endParaRPr lang="sv-SE" sz="1000" dirty="0">
              <a:latin typeface="Arial" panose="020B0604020202020204" pitchFamily="34" charset="0"/>
              <a:cs typeface="Arial" panose="020B0604020202020204" pitchFamily="34" charset="0"/>
            </a:endParaRPr>
          </a:p>
          <a:p>
            <a:pPr algn="just"/>
            <a:r>
              <a:rPr lang="en-GB" sz="1000" b="1" i="1" dirty="0">
                <a:latin typeface="Arial" panose="020B0604020202020204" pitchFamily="34" charset="0"/>
                <a:cs typeface="Arial" panose="020B0604020202020204" pitchFamily="34" charset="0"/>
              </a:rPr>
              <a:t>J </a:t>
            </a:r>
            <a:r>
              <a:rPr lang="en-GB" sz="1000" b="1" i="1" dirty="0" err="1">
                <a:latin typeface="Arial" panose="020B0604020202020204" pitchFamily="34" charset="0"/>
                <a:cs typeface="Arial" panose="020B0604020202020204" pitchFamily="34" charset="0"/>
              </a:rPr>
              <a:t>Physiol</a:t>
            </a:r>
            <a:r>
              <a:rPr lang="en-GB" sz="1000" b="1" i="1" dirty="0">
                <a:latin typeface="Arial" panose="020B0604020202020204" pitchFamily="34" charset="0"/>
                <a:cs typeface="Arial" panose="020B0604020202020204" pitchFamily="34" charset="0"/>
              </a:rPr>
              <a:t> </a:t>
            </a:r>
            <a:r>
              <a:rPr lang="en-GB" sz="1000" dirty="0">
                <a:latin typeface="Arial" panose="020B0604020202020204" pitchFamily="34" charset="0"/>
                <a:cs typeface="Arial" panose="020B0604020202020204" pitchFamily="34" charset="0"/>
              </a:rPr>
              <a:t>2019 597:3927-3950</a:t>
            </a:r>
            <a:endParaRPr lang="sv-SE" sz="1000" dirty="0">
              <a:latin typeface="Arial" panose="020B0604020202020204" pitchFamily="34" charset="0"/>
              <a:cs typeface="Arial" panose="020B0604020202020204" pitchFamily="34" charset="0"/>
            </a:endParaRPr>
          </a:p>
          <a:p>
            <a:pPr algn="just"/>
            <a:r>
              <a:rPr lang="en-GB" sz="1000" dirty="0">
                <a:latin typeface="Arial" panose="020B0604020202020204" pitchFamily="34" charset="0"/>
                <a:cs typeface="Arial" panose="020B0604020202020204" pitchFamily="34" charset="0"/>
              </a:rPr>
              <a:t> </a:t>
            </a:r>
            <a:endParaRPr lang="sv-SE" sz="1000" dirty="0">
              <a:latin typeface="Arial" panose="020B0604020202020204" pitchFamily="34" charset="0"/>
              <a:cs typeface="Arial" panose="020B0604020202020204" pitchFamily="34" charset="0"/>
            </a:endParaRPr>
          </a:p>
          <a:p>
            <a:pPr lvl="0" algn="just"/>
            <a:r>
              <a:rPr lang="en-GB" sz="1000" dirty="0" err="1">
                <a:latin typeface="Arial" panose="020B0604020202020204" pitchFamily="34" charset="0"/>
                <a:cs typeface="Arial" panose="020B0604020202020204" pitchFamily="34" charset="0"/>
              </a:rPr>
              <a:t>Hyperandrogenism</a:t>
            </a:r>
            <a:r>
              <a:rPr lang="en-GB" sz="1000" dirty="0">
                <a:latin typeface="Arial" panose="020B0604020202020204" pitchFamily="34" charset="0"/>
                <a:cs typeface="Arial" panose="020B0604020202020204" pitchFamily="34" charset="0"/>
              </a:rPr>
              <a:t> and insulin resistance induce gravid uterine defects in association with mitochondrial dysfunction and aberrant reactive oxygen species production</a:t>
            </a:r>
            <a:endParaRPr lang="sv-SE" sz="1000" dirty="0">
              <a:latin typeface="Arial" panose="020B0604020202020204" pitchFamily="34" charset="0"/>
              <a:cs typeface="Arial" panose="020B0604020202020204" pitchFamily="34" charset="0"/>
            </a:endParaRPr>
          </a:p>
          <a:p>
            <a:pPr algn="just"/>
            <a:r>
              <a:rPr lang="en-GB" sz="1000" dirty="0">
                <a:latin typeface="Arial" panose="020B0604020202020204" pitchFamily="34" charset="0"/>
                <a:cs typeface="Arial" panose="020B0604020202020204" pitchFamily="34" charset="0"/>
              </a:rPr>
              <a:t>Hu M, Zhang Y, </a:t>
            </a:r>
            <a:r>
              <a:rPr lang="en-GB" sz="1000" dirty="0" err="1">
                <a:latin typeface="Arial" panose="020B0604020202020204" pitchFamily="34" charset="0"/>
                <a:cs typeface="Arial" panose="020B0604020202020204" pitchFamily="34" charset="0"/>
              </a:rPr>
              <a:t>Guo</a:t>
            </a:r>
            <a:r>
              <a:rPr lang="en-GB" sz="1000" dirty="0">
                <a:latin typeface="Arial" panose="020B0604020202020204" pitchFamily="34" charset="0"/>
                <a:cs typeface="Arial" panose="020B0604020202020204" pitchFamily="34" charset="0"/>
              </a:rPr>
              <a:t> X, </a:t>
            </a:r>
            <a:r>
              <a:rPr lang="en-GB" sz="1000" dirty="0" err="1">
                <a:latin typeface="Arial" panose="020B0604020202020204" pitchFamily="34" charset="0"/>
                <a:cs typeface="Arial" panose="020B0604020202020204" pitchFamily="34" charset="0"/>
              </a:rPr>
              <a:t>Jia</a:t>
            </a:r>
            <a:r>
              <a:rPr lang="en-GB" sz="1000" dirty="0">
                <a:latin typeface="Arial" panose="020B0604020202020204" pitchFamily="34" charset="0"/>
                <a:cs typeface="Arial" panose="020B0604020202020204" pitchFamily="34" charset="0"/>
              </a:rPr>
              <a:t> W, Liu G, Zhang J, Li J, Cui P, </a:t>
            </a:r>
            <a:r>
              <a:rPr lang="en-GB" sz="1000" dirty="0" err="1">
                <a:latin typeface="Arial" panose="020B0604020202020204" pitchFamily="34" charset="0"/>
                <a:cs typeface="Arial" panose="020B0604020202020204" pitchFamily="34" charset="0"/>
              </a:rPr>
              <a:t>Sferruzzi-Perri</a:t>
            </a:r>
            <a:r>
              <a:rPr lang="en-GB" sz="1000" dirty="0">
                <a:latin typeface="Arial" panose="020B0604020202020204" pitchFamily="34" charset="0"/>
                <a:cs typeface="Arial" panose="020B0604020202020204" pitchFamily="34" charset="0"/>
              </a:rPr>
              <a:t> AN, Han Y, Wu XK, Ma H, </a:t>
            </a:r>
            <a:r>
              <a:rPr lang="en-GB" sz="1000" dirty="0" err="1">
                <a:latin typeface="Arial" panose="020B0604020202020204" pitchFamily="34" charset="0"/>
                <a:cs typeface="Arial" panose="020B0604020202020204" pitchFamily="34" charset="0"/>
              </a:rPr>
              <a:t>Brännström</a:t>
            </a:r>
            <a:r>
              <a:rPr lang="en-GB" sz="1000" dirty="0">
                <a:latin typeface="Arial" panose="020B0604020202020204" pitchFamily="34" charset="0"/>
                <a:cs typeface="Arial" panose="020B0604020202020204" pitchFamily="34" charset="0"/>
              </a:rPr>
              <a:t> M, Shao </a:t>
            </a:r>
            <a:r>
              <a:rPr lang="en-GB" sz="1000" dirty="0" smtClean="0">
                <a:latin typeface="Arial" panose="020B0604020202020204" pitchFamily="34" charset="0"/>
                <a:cs typeface="Arial" panose="020B0604020202020204" pitchFamily="34" charset="0"/>
              </a:rPr>
              <a:t>LR </a:t>
            </a:r>
            <a:r>
              <a:rPr lang="en-GB" sz="1000" dirty="0">
                <a:latin typeface="Arial" panose="020B0604020202020204" pitchFamily="34" charset="0"/>
                <a:cs typeface="Arial" panose="020B0604020202020204" pitchFamily="34" charset="0"/>
              </a:rPr>
              <a:t>and </a:t>
            </a:r>
            <a:r>
              <a:rPr lang="en-GB" sz="1000" dirty="0" err="1">
                <a:latin typeface="Arial" panose="020B0604020202020204" pitchFamily="34" charset="0"/>
                <a:cs typeface="Arial" panose="020B0604020202020204" pitchFamily="34" charset="0"/>
              </a:rPr>
              <a:t>Billig</a:t>
            </a:r>
            <a:r>
              <a:rPr lang="en-GB" sz="1000" dirty="0">
                <a:latin typeface="Arial" panose="020B0604020202020204" pitchFamily="34" charset="0"/>
                <a:cs typeface="Arial" panose="020B0604020202020204" pitchFamily="34" charset="0"/>
              </a:rPr>
              <a:t> H</a:t>
            </a:r>
            <a:endParaRPr lang="sv-SE" sz="1000" dirty="0">
              <a:latin typeface="Arial" panose="020B0604020202020204" pitchFamily="34" charset="0"/>
              <a:cs typeface="Arial" panose="020B0604020202020204" pitchFamily="34" charset="0"/>
            </a:endParaRPr>
          </a:p>
          <a:p>
            <a:pPr algn="just"/>
            <a:r>
              <a:rPr lang="en-GB" sz="1000" b="1" i="1" dirty="0">
                <a:latin typeface="Arial" panose="020B0604020202020204" pitchFamily="34" charset="0"/>
                <a:cs typeface="Arial" panose="020B0604020202020204" pitchFamily="34" charset="0"/>
              </a:rPr>
              <a:t>Am J </a:t>
            </a:r>
            <a:r>
              <a:rPr lang="en-GB" sz="1000" b="1" i="1" dirty="0" err="1">
                <a:latin typeface="Arial" panose="020B0604020202020204" pitchFamily="34" charset="0"/>
                <a:cs typeface="Arial" panose="020B0604020202020204" pitchFamily="34" charset="0"/>
              </a:rPr>
              <a:t>Physiol</a:t>
            </a:r>
            <a:r>
              <a:rPr lang="en-GB" sz="1000" b="1" i="1" dirty="0">
                <a:latin typeface="Arial" panose="020B0604020202020204" pitchFamily="34" charset="0"/>
                <a:cs typeface="Arial" panose="020B0604020202020204" pitchFamily="34" charset="0"/>
              </a:rPr>
              <a:t>: </a:t>
            </a:r>
            <a:r>
              <a:rPr lang="en-GB" sz="1000" b="1" i="1" dirty="0" err="1">
                <a:latin typeface="Arial" panose="020B0604020202020204" pitchFamily="34" charset="0"/>
                <a:cs typeface="Arial" panose="020B0604020202020204" pitchFamily="34" charset="0"/>
              </a:rPr>
              <a:t>Endocrinol</a:t>
            </a:r>
            <a:r>
              <a:rPr lang="en-GB" sz="1000" b="1" i="1" dirty="0">
                <a:latin typeface="Arial" panose="020B0604020202020204" pitchFamily="34" charset="0"/>
                <a:cs typeface="Arial" panose="020B0604020202020204" pitchFamily="34" charset="0"/>
              </a:rPr>
              <a:t> &amp; </a:t>
            </a:r>
            <a:r>
              <a:rPr lang="en-GB" sz="1000" b="1" i="1" dirty="0" err="1">
                <a:latin typeface="Arial" panose="020B0604020202020204" pitchFamily="34" charset="0"/>
                <a:cs typeface="Arial" panose="020B0604020202020204" pitchFamily="34" charset="0"/>
              </a:rPr>
              <a:t>Metab</a:t>
            </a:r>
            <a:r>
              <a:rPr lang="en-GB" sz="1000" b="1" dirty="0">
                <a:latin typeface="Arial" panose="020B0604020202020204" pitchFamily="34" charset="0"/>
                <a:cs typeface="Arial" panose="020B0604020202020204" pitchFamily="34" charset="0"/>
              </a:rPr>
              <a:t> </a:t>
            </a:r>
            <a:r>
              <a:rPr lang="en-GB" sz="1000" dirty="0">
                <a:latin typeface="Arial" panose="020B0604020202020204" pitchFamily="34" charset="0"/>
                <a:cs typeface="Arial" panose="020B0604020202020204" pitchFamily="34" charset="0"/>
              </a:rPr>
              <a:t>2019 316:E794-E809</a:t>
            </a:r>
            <a:endParaRPr lang="sv-SE" sz="10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90279225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TotalTime>
  <Words>205</Words>
  <Application>Microsoft Office PowerPoint</Application>
  <PresentationFormat>On-screen Show (4:3)</PresentationFormat>
  <Paragraphs>27</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Ruijin Shao</dc:creator>
  <cp:lastModifiedBy>Ruijin Shao</cp:lastModifiedBy>
  <cp:revision>1</cp:revision>
  <dcterms:created xsi:type="dcterms:W3CDTF">2019-10-29T09:03:46Z</dcterms:created>
  <dcterms:modified xsi:type="dcterms:W3CDTF">2019-10-29T09:09:45Z</dcterms:modified>
</cp:coreProperties>
</file>

<file path=docProps/thumbnail.jpeg>
</file>